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67" r:id="rId4"/>
    <p:sldId id="292" r:id="rId5"/>
    <p:sldId id="258" r:id="rId6"/>
    <p:sldId id="276" r:id="rId7"/>
    <p:sldId id="263" r:id="rId8"/>
    <p:sldId id="264" r:id="rId9"/>
    <p:sldId id="2076136270" r:id="rId10"/>
    <p:sldId id="2076136271" r:id="rId11"/>
    <p:sldId id="2076136272" r:id="rId12"/>
    <p:sldId id="266" r:id="rId13"/>
    <p:sldId id="2076136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5406" autoAdjust="0"/>
  </p:normalViewPr>
  <p:slideViewPr>
    <p:cSldViewPr snapToGrid="0">
      <p:cViewPr varScale="1">
        <p:scale>
          <a:sx n="65" d="100"/>
          <a:sy n="65" d="100"/>
        </p:scale>
        <p:origin x="135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04A8C5-2585-44C9-B0E5-24F06DD964F4}" type="datetimeFigureOut">
              <a:rPr lang="en-IN" smtClean="0"/>
              <a:t>23-05-2021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5603B9-19B4-4D8F-907A-25ED0F1ACBA1}" type="slidenum">
              <a:rPr lang="en-IN" smtClean="0"/>
              <a:t>‹#›</a:t>
            </a:fld>
            <a:endParaRPr lang="en-IN"/>
          </a:p>
        </p:txBody>
      </p:sp>
    </p:spTree>
    <p:extLst>
      <p:ext uri="{BB962C8B-B14F-4D97-AF65-F5344CB8AC3E}">
        <p14:creationId xmlns:p14="http://schemas.microsoft.com/office/powerpoint/2010/main" val="4105729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 crazy and slightly confusing time in the data architecture space. More and more companies are shifting towards data lakes, yet the traditional data warehouse and database continues to provide value, as it has for decades. Now to add that, we have this increasingly popular </a:t>
            </a:r>
            <a:r>
              <a:rPr lang="en-GB" dirty="0" err="1"/>
              <a:t>lakehouse</a:t>
            </a:r>
            <a:r>
              <a:rPr lang="en-GB" dirty="0"/>
              <a:t> and delta lake concept. The concepts I discuss here will be common that would fit for deciding over data services in Azure as well.</a:t>
            </a: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3</a:t>
            </a:fld>
            <a:endParaRPr lang="en-IN"/>
          </a:p>
        </p:txBody>
      </p:sp>
    </p:spTree>
    <p:extLst>
      <p:ext uri="{BB962C8B-B14F-4D97-AF65-F5344CB8AC3E}">
        <p14:creationId xmlns:p14="http://schemas.microsoft.com/office/powerpoint/2010/main" val="1476315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And looking at this, does both give same feeling? </a:t>
            </a:r>
            <a:r>
              <a:rPr lang="en-IN" dirty="0">
                <a:sym typeface="Wingdings" panose="05000000000000000000" pitchFamily="2" charset="2"/>
              </a:rPr>
              <a:t></a:t>
            </a:r>
            <a:endParaRPr lang="en-IN" dirty="0"/>
          </a:p>
          <a:p>
            <a:endParaRPr lang="en-IN" dirty="0"/>
          </a:p>
        </p:txBody>
      </p:sp>
      <p:sp>
        <p:nvSpPr>
          <p:cNvPr id="4" name="Slide Number Placeholder 3"/>
          <p:cNvSpPr>
            <a:spLocks noGrp="1"/>
          </p:cNvSpPr>
          <p:nvPr>
            <p:ph type="sldNum" sz="quarter" idx="5"/>
          </p:nvPr>
        </p:nvSpPr>
        <p:spPr/>
        <p:txBody>
          <a:bodyPr/>
          <a:lstStyle/>
          <a:p>
            <a:fld id="{5E50757B-0709-4736-92FA-0BEB494FC234}" type="slidenum">
              <a:rPr lang="en-US" smtClean="0"/>
              <a:t>4</a:t>
            </a:fld>
            <a:endParaRPr lang="en-US" dirty="0"/>
          </a:p>
        </p:txBody>
      </p:sp>
    </p:spTree>
    <p:extLst>
      <p:ext uri="{BB962C8B-B14F-4D97-AF65-F5344CB8AC3E}">
        <p14:creationId xmlns:p14="http://schemas.microsoft.com/office/powerpoint/2010/main" val="3059887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Size is not an issue as per a database’s doc. But generally not used for big data.</a:t>
            </a:r>
          </a:p>
          <a:p>
            <a:pPr marL="171450" indent="-171450">
              <a:buFont typeface="Arial" panose="020B0604020202020204" pitchFamily="34" charset="0"/>
              <a:buChar char="•"/>
            </a:pPr>
            <a:r>
              <a:rPr lang="en-GB" dirty="0"/>
              <a:t>OLAP cubes are possible in RDBMS, but it need to be prepared before analytics. Which is what I mean for ad-hoc.</a:t>
            </a: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5</a:t>
            </a:fld>
            <a:endParaRPr lang="en-IN"/>
          </a:p>
        </p:txBody>
      </p:sp>
    </p:spTree>
    <p:extLst>
      <p:ext uri="{BB962C8B-B14F-4D97-AF65-F5344CB8AC3E}">
        <p14:creationId xmlns:p14="http://schemas.microsoft.com/office/powerpoint/2010/main" val="1510584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NoSQL </a:t>
            </a:r>
            <a:r>
              <a:rPr lang="en-GB" dirty="0" err="1"/>
              <a:t>db</a:t>
            </a:r>
            <a:r>
              <a:rPr lang="en-GB" dirty="0"/>
              <a:t> – data storage model types –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Document - Frequent schema changes with sub-tables need. (Mongo DB)</a:t>
            </a:r>
          </a:p>
          <a:p>
            <a:r>
              <a:rPr lang="en-GB" dirty="0"/>
              <a:t>*</a:t>
            </a:r>
            <a:r>
              <a:rPr lang="en-IN" dirty="0"/>
              <a:t> Graph – Neo4j.</a:t>
            </a:r>
          </a:p>
          <a:p>
            <a:r>
              <a:rPr lang="en-GB" dirty="0"/>
              <a:t>* Key-value - Redis.</a:t>
            </a:r>
          </a:p>
          <a:p>
            <a:r>
              <a:rPr lang="en-GB" dirty="0"/>
              <a:t>* Column-oriented – Hbase, Cassandra.</a:t>
            </a:r>
          </a:p>
          <a:p>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6</a:t>
            </a:fld>
            <a:endParaRPr lang="en-IN"/>
          </a:p>
        </p:txBody>
      </p:sp>
    </p:spTree>
    <p:extLst>
      <p:ext uri="{BB962C8B-B14F-4D97-AF65-F5344CB8AC3E}">
        <p14:creationId xmlns:p14="http://schemas.microsoft.com/office/powerpoint/2010/main" val="2468938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Data will be converted to proprietary software’s format. While leaving out, the vendor will export it to a common format like parquet or ORC. </a:t>
            </a:r>
          </a:p>
          <a:p>
            <a:r>
              <a:rPr lang="en-GB" dirty="0"/>
              <a:t>* Snowflake has a data type called ‘BINARY’. Still not recommended. Rather you can decide to store the URL that points to that image/video stored in data lakes like S3.</a:t>
            </a: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7</a:t>
            </a:fld>
            <a:endParaRPr lang="en-IN"/>
          </a:p>
        </p:txBody>
      </p:sp>
    </p:spTree>
    <p:extLst>
      <p:ext uri="{BB962C8B-B14F-4D97-AF65-F5344CB8AC3E}">
        <p14:creationId xmlns:p14="http://schemas.microsoft.com/office/powerpoint/2010/main" val="2093567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There wont be any conversion or copying to another system. Data relies in 1 single place and all external systems access over same data. So data democratization is good while using data lake.</a:t>
            </a: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8</a:t>
            </a:fld>
            <a:endParaRPr lang="en-IN"/>
          </a:p>
        </p:txBody>
      </p:sp>
    </p:spTree>
    <p:extLst>
      <p:ext uri="{BB962C8B-B14F-4D97-AF65-F5344CB8AC3E}">
        <p14:creationId xmlns:p14="http://schemas.microsoft.com/office/powerpoint/2010/main" val="1155419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61D11EEE-6408-426C-86EC-A45CD40E17C7}" type="slidenum">
              <a:rPr lang="en-IN" smtClean="0"/>
              <a:t>12</a:t>
            </a:fld>
            <a:endParaRPr lang="en-IN"/>
          </a:p>
        </p:txBody>
      </p:sp>
    </p:spTree>
    <p:extLst>
      <p:ext uri="{BB962C8B-B14F-4D97-AF65-F5344CB8AC3E}">
        <p14:creationId xmlns:p14="http://schemas.microsoft.com/office/powerpoint/2010/main" val="2019999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FEB833B-13B3-4FA0-BE9A-3E1DCDBB796D}" type="datetimeFigureOut">
              <a:rPr lang="en-IN" smtClean="0"/>
              <a:t>22-05-2021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64E714-AA81-41F7-B73E-42A1A841A5E0}"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3544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B833B-13B3-4FA0-BE9A-3E1DCDBB796D}" type="datetimeFigureOut">
              <a:rPr lang="en-IN" smtClean="0"/>
              <a:t>22-05-2021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64E714-AA81-41F7-B73E-42A1A841A5E0}" type="slidenum">
              <a:rPr lang="en-IN" smtClean="0"/>
              <a:t>‹#›</a:t>
            </a:fld>
            <a:endParaRPr lang="en-IN"/>
          </a:p>
        </p:txBody>
      </p:sp>
    </p:spTree>
    <p:extLst>
      <p:ext uri="{BB962C8B-B14F-4D97-AF65-F5344CB8AC3E}">
        <p14:creationId xmlns:p14="http://schemas.microsoft.com/office/powerpoint/2010/main" val="4172442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B833B-13B3-4FA0-BE9A-3E1DCDBB796D}" type="datetimeFigureOut">
              <a:rPr lang="en-IN" smtClean="0"/>
              <a:t>22-05-2021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64E714-AA81-41F7-B73E-42A1A841A5E0}"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265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B833B-13B3-4FA0-BE9A-3E1DCDBB796D}" type="datetimeFigureOut">
              <a:rPr lang="en-IN" smtClean="0"/>
              <a:t>22-05-2021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64E714-AA81-41F7-B73E-42A1A841A5E0}" type="slidenum">
              <a:rPr lang="en-IN" smtClean="0"/>
              <a:t>‹#›</a:t>
            </a:fld>
            <a:endParaRPr lang="en-IN"/>
          </a:p>
        </p:txBody>
      </p:sp>
    </p:spTree>
    <p:extLst>
      <p:ext uri="{BB962C8B-B14F-4D97-AF65-F5344CB8AC3E}">
        <p14:creationId xmlns:p14="http://schemas.microsoft.com/office/powerpoint/2010/main" val="1205519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EB833B-13B3-4FA0-BE9A-3E1DCDBB796D}" type="datetimeFigureOut">
              <a:rPr lang="en-IN" smtClean="0"/>
              <a:t>22-05-2021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64E714-AA81-41F7-B73E-42A1A841A5E0}"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7093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EB833B-13B3-4FA0-BE9A-3E1DCDBB796D}" type="datetimeFigureOut">
              <a:rPr lang="en-IN" smtClean="0"/>
              <a:t>22-05-2021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64E714-AA81-41F7-B73E-42A1A841A5E0}" type="slidenum">
              <a:rPr lang="en-IN" smtClean="0"/>
              <a:t>‹#›</a:t>
            </a:fld>
            <a:endParaRPr lang="en-IN"/>
          </a:p>
        </p:txBody>
      </p:sp>
    </p:spTree>
    <p:extLst>
      <p:ext uri="{BB962C8B-B14F-4D97-AF65-F5344CB8AC3E}">
        <p14:creationId xmlns:p14="http://schemas.microsoft.com/office/powerpoint/2010/main" val="2003443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EB833B-13B3-4FA0-BE9A-3E1DCDBB796D}" type="datetimeFigureOut">
              <a:rPr lang="en-IN" smtClean="0"/>
              <a:t>22-05-2021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64E714-AA81-41F7-B73E-42A1A841A5E0}" type="slidenum">
              <a:rPr lang="en-IN" smtClean="0"/>
              <a:t>‹#›</a:t>
            </a:fld>
            <a:endParaRPr lang="en-IN"/>
          </a:p>
        </p:txBody>
      </p:sp>
    </p:spTree>
    <p:extLst>
      <p:ext uri="{BB962C8B-B14F-4D97-AF65-F5344CB8AC3E}">
        <p14:creationId xmlns:p14="http://schemas.microsoft.com/office/powerpoint/2010/main" val="189904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EB833B-13B3-4FA0-BE9A-3E1DCDBB796D}" type="datetimeFigureOut">
              <a:rPr lang="en-IN" smtClean="0"/>
              <a:t>22-05-2021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64E714-AA81-41F7-B73E-42A1A841A5E0}" type="slidenum">
              <a:rPr lang="en-IN" smtClean="0"/>
              <a:t>‹#›</a:t>
            </a:fld>
            <a:endParaRPr lang="en-IN"/>
          </a:p>
        </p:txBody>
      </p:sp>
    </p:spTree>
    <p:extLst>
      <p:ext uri="{BB962C8B-B14F-4D97-AF65-F5344CB8AC3E}">
        <p14:creationId xmlns:p14="http://schemas.microsoft.com/office/powerpoint/2010/main" val="573547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EB833B-13B3-4FA0-BE9A-3E1DCDBB796D}" type="datetimeFigureOut">
              <a:rPr lang="en-IN" smtClean="0"/>
              <a:t>22-05-2021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C64E714-AA81-41F7-B73E-42A1A841A5E0}" type="slidenum">
              <a:rPr lang="en-IN" smtClean="0"/>
              <a:t>‹#›</a:t>
            </a:fld>
            <a:endParaRPr lang="en-IN"/>
          </a:p>
        </p:txBody>
      </p:sp>
    </p:spTree>
    <p:extLst>
      <p:ext uri="{BB962C8B-B14F-4D97-AF65-F5344CB8AC3E}">
        <p14:creationId xmlns:p14="http://schemas.microsoft.com/office/powerpoint/2010/main" val="2647541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EB833B-13B3-4FA0-BE9A-3E1DCDBB796D}" type="datetimeFigureOut">
              <a:rPr lang="en-IN" smtClean="0"/>
              <a:t>22-05-2021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64E714-AA81-41F7-B73E-42A1A841A5E0}" type="slidenum">
              <a:rPr lang="en-IN" smtClean="0"/>
              <a:t>‹#›</a:t>
            </a:fld>
            <a:endParaRPr lang="en-IN"/>
          </a:p>
        </p:txBody>
      </p:sp>
    </p:spTree>
    <p:extLst>
      <p:ext uri="{BB962C8B-B14F-4D97-AF65-F5344CB8AC3E}">
        <p14:creationId xmlns:p14="http://schemas.microsoft.com/office/powerpoint/2010/main" val="1937197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EB833B-13B3-4FA0-BE9A-3E1DCDBB796D}" type="datetimeFigureOut">
              <a:rPr lang="en-IN" smtClean="0"/>
              <a:t>22-05-2021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64E714-AA81-41F7-B73E-42A1A841A5E0}"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7698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FEB833B-13B3-4FA0-BE9A-3E1DCDBB796D}" type="datetimeFigureOut">
              <a:rPr lang="en-IN" smtClean="0"/>
              <a:t>22-05-2021</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C64E714-AA81-41F7-B73E-42A1A841A5E0}"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77989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linkedin.com/in/dinesh-kumar-prabakaran" TargetMode="Externa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https://multimedia.mailing.dzone.com/dzone-B/photos/3a427f37-62e5-41a8-9370-502d01bf3088.p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9E36-3310-4683-995B-219394A95736}"/>
              </a:ext>
            </a:extLst>
          </p:cNvPr>
          <p:cNvSpPr>
            <a:spLocks noGrp="1"/>
          </p:cNvSpPr>
          <p:nvPr>
            <p:ph type="ctrTitle"/>
          </p:nvPr>
        </p:nvSpPr>
        <p:spPr/>
        <p:txBody>
          <a:bodyPr/>
          <a:lstStyle/>
          <a:p>
            <a:r>
              <a:rPr lang="en-GB" dirty="0"/>
              <a:t>Why Snowflake and Cloud Data Warehousing?</a:t>
            </a:r>
            <a:endParaRPr lang="en-IN" dirty="0"/>
          </a:p>
        </p:txBody>
      </p:sp>
      <p:sp>
        <p:nvSpPr>
          <p:cNvPr id="3" name="Subtitle 2">
            <a:extLst>
              <a:ext uri="{FF2B5EF4-FFF2-40B4-BE49-F238E27FC236}">
                <a16:creationId xmlns:a16="http://schemas.microsoft.com/office/drawing/2014/main" id="{483C9BDF-4C5A-497A-BAFB-8D0D8D4EFFA7}"/>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878670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51EF0-6070-4F18-9D02-963641BE8C5C}"/>
              </a:ext>
            </a:extLst>
          </p:cNvPr>
          <p:cNvSpPr>
            <a:spLocks noGrp="1"/>
          </p:cNvSpPr>
          <p:nvPr>
            <p:ph type="title"/>
          </p:nvPr>
        </p:nvSpPr>
        <p:spPr/>
        <p:txBody>
          <a:bodyPr/>
          <a:lstStyle/>
          <a:p>
            <a:r>
              <a:rPr lang="en-GB" dirty="0"/>
              <a:t>Cloud data warehouse</a:t>
            </a:r>
            <a:endParaRPr lang="en-IN" dirty="0"/>
          </a:p>
        </p:txBody>
      </p:sp>
      <p:sp>
        <p:nvSpPr>
          <p:cNvPr id="3" name="Content Placeholder 2">
            <a:extLst>
              <a:ext uri="{FF2B5EF4-FFF2-40B4-BE49-F238E27FC236}">
                <a16:creationId xmlns:a16="http://schemas.microsoft.com/office/drawing/2014/main" id="{95BCEB2B-9B6C-49D5-8237-8F4D72431F11}"/>
              </a:ext>
            </a:extLst>
          </p:cNvPr>
          <p:cNvSpPr>
            <a:spLocks noGrp="1"/>
          </p:cNvSpPr>
          <p:nvPr>
            <p:ph idx="1"/>
          </p:nvPr>
        </p:nvSpPr>
        <p:spPr/>
        <p:txBody>
          <a:bodyPr/>
          <a:lstStyle/>
          <a:p>
            <a:r>
              <a:rPr lang="en-GB" dirty="0"/>
              <a:t>* Amazon Redshift</a:t>
            </a:r>
          </a:p>
          <a:p>
            <a:r>
              <a:rPr lang="en-GB" dirty="0"/>
              <a:t>* Azure SQL Data warehouse (Azure Synapse Analytics)</a:t>
            </a:r>
          </a:p>
          <a:p>
            <a:r>
              <a:rPr lang="en-GB" dirty="0"/>
              <a:t>* Snowflake</a:t>
            </a:r>
          </a:p>
          <a:p>
            <a:r>
              <a:rPr lang="en-GB" dirty="0"/>
              <a:t>* Google </a:t>
            </a:r>
            <a:r>
              <a:rPr lang="en-GB" dirty="0" err="1"/>
              <a:t>BigQuery</a:t>
            </a:r>
            <a:endParaRPr lang="en-IN" dirty="0"/>
          </a:p>
        </p:txBody>
      </p:sp>
    </p:spTree>
    <p:extLst>
      <p:ext uri="{BB962C8B-B14F-4D97-AF65-F5344CB8AC3E}">
        <p14:creationId xmlns:p14="http://schemas.microsoft.com/office/powerpoint/2010/main" val="4159609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72F43-C324-4715-B650-C104F48B2AFE}"/>
              </a:ext>
            </a:extLst>
          </p:cNvPr>
          <p:cNvSpPr>
            <a:spLocks noGrp="1"/>
          </p:cNvSpPr>
          <p:nvPr>
            <p:ph type="title"/>
          </p:nvPr>
        </p:nvSpPr>
        <p:spPr/>
        <p:txBody>
          <a:bodyPr/>
          <a:lstStyle/>
          <a:p>
            <a:r>
              <a:rPr lang="en-GB" dirty="0"/>
              <a:t>Snowflake data warehouse</a:t>
            </a:r>
            <a:endParaRPr lang="en-IN" dirty="0"/>
          </a:p>
        </p:txBody>
      </p:sp>
      <p:sp>
        <p:nvSpPr>
          <p:cNvPr id="3" name="Content Placeholder 2">
            <a:extLst>
              <a:ext uri="{FF2B5EF4-FFF2-40B4-BE49-F238E27FC236}">
                <a16:creationId xmlns:a16="http://schemas.microsoft.com/office/drawing/2014/main" id="{21EAFE65-6CF3-4F23-8BDC-86A93A0B670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657105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7059E-78AF-4A18-BCFD-0635E2B41135}"/>
              </a:ext>
            </a:extLst>
          </p:cNvPr>
          <p:cNvSpPr>
            <a:spLocks noGrp="1"/>
          </p:cNvSpPr>
          <p:nvPr>
            <p:ph type="title"/>
          </p:nvPr>
        </p:nvSpPr>
        <p:spPr/>
        <p:txBody>
          <a:bodyPr>
            <a:normAutofit/>
          </a:bodyPr>
          <a:lstStyle/>
          <a:p>
            <a:r>
              <a:rPr lang="en-GB" dirty="0"/>
              <a:t>End goal of a data architecture</a:t>
            </a:r>
            <a:endParaRPr lang="en-IN" dirty="0"/>
          </a:p>
        </p:txBody>
      </p:sp>
      <p:sp>
        <p:nvSpPr>
          <p:cNvPr id="3" name="Content Placeholder 2">
            <a:extLst>
              <a:ext uri="{FF2B5EF4-FFF2-40B4-BE49-F238E27FC236}">
                <a16:creationId xmlns:a16="http://schemas.microsoft.com/office/drawing/2014/main" id="{EB2639B3-9964-4D3C-8F7B-F105DF97B6CE}"/>
              </a:ext>
            </a:extLst>
          </p:cNvPr>
          <p:cNvSpPr>
            <a:spLocks noGrp="1"/>
          </p:cNvSpPr>
          <p:nvPr>
            <p:ph idx="1"/>
          </p:nvPr>
        </p:nvSpPr>
        <p:spPr>
          <a:xfrm>
            <a:off x="1024128" y="2286000"/>
            <a:ext cx="4298149" cy="4023360"/>
          </a:xfrm>
        </p:spPr>
        <p:txBody>
          <a:bodyPr/>
          <a:lstStyle/>
          <a:p>
            <a:r>
              <a:rPr lang="en-GB" dirty="0"/>
              <a:t>* Architect so that </a:t>
            </a:r>
            <a:r>
              <a:rPr lang="en-GB" dirty="0">
                <a:solidFill>
                  <a:srgbClr val="0070C0"/>
                </a:solidFill>
              </a:rPr>
              <a:t>copying data</a:t>
            </a:r>
            <a:r>
              <a:rPr lang="en-GB" dirty="0"/>
              <a:t> gets lesser across teams. </a:t>
            </a:r>
          </a:p>
          <a:p>
            <a:r>
              <a:rPr lang="en-GB" dirty="0"/>
              <a:t>* Allow USER to take SMART decisions. </a:t>
            </a:r>
          </a:p>
          <a:p>
            <a:r>
              <a:rPr lang="en-GB" dirty="0"/>
              <a:t>* Define goal based on customers need. </a:t>
            </a:r>
          </a:p>
          <a:p>
            <a:endParaRPr lang="en-GB" dirty="0"/>
          </a:p>
          <a:p>
            <a:endParaRPr lang="en-GB" dirty="0"/>
          </a:p>
        </p:txBody>
      </p:sp>
      <p:pic>
        <p:nvPicPr>
          <p:cNvPr id="5" name="Picture 4">
            <a:extLst>
              <a:ext uri="{FF2B5EF4-FFF2-40B4-BE49-F238E27FC236}">
                <a16:creationId xmlns:a16="http://schemas.microsoft.com/office/drawing/2014/main" id="{1236E338-05AE-4A9B-8542-634904EB740C}"/>
              </a:ext>
            </a:extLst>
          </p:cNvPr>
          <p:cNvPicPr>
            <a:picLocks noChangeAspect="1"/>
          </p:cNvPicPr>
          <p:nvPr/>
        </p:nvPicPr>
        <p:blipFill>
          <a:blip r:embed="rId3"/>
          <a:stretch>
            <a:fillRect/>
          </a:stretch>
        </p:blipFill>
        <p:spPr>
          <a:xfrm>
            <a:off x="5624459" y="2817937"/>
            <a:ext cx="6129433" cy="2959485"/>
          </a:xfrm>
          <a:prstGeom prst="rect">
            <a:avLst/>
          </a:prstGeom>
          <a:ln w="19050">
            <a:solidFill>
              <a:schemeClr val="accent2">
                <a:lumMod val="50000"/>
              </a:schemeClr>
            </a:solidFill>
          </a:ln>
        </p:spPr>
      </p:pic>
    </p:spTree>
    <p:extLst>
      <p:ext uri="{BB962C8B-B14F-4D97-AF65-F5344CB8AC3E}">
        <p14:creationId xmlns:p14="http://schemas.microsoft.com/office/powerpoint/2010/main" val="3275927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0565B4C-0698-4E89-8C2C-1B292F5BC0F4}"/>
              </a:ext>
            </a:extLst>
          </p:cNvPr>
          <p:cNvSpPr/>
          <p:nvPr/>
        </p:nvSpPr>
        <p:spPr>
          <a:xfrm>
            <a:off x="1170193" y="751995"/>
            <a:ext cx="3148149" cy="707886"/>
          </a:xfrm>
          <a:prstGeom prst="rect">
            <a:avLst/>
          </a:prstGeom>
        </p:spPr>
        <p:txBody>
          <a:bodyPr wrap="square">
            <a:spAutoFit/>
          </a:bodyPr>
          <a:lstStyle/>
          <a:p>
            <a:r>
              <a:rPr lang="en-IN" sz="2000" dirty="0">
                <a:hlinkClick r:id="rId2"/>
              </a:rPr>
              <a:t>https://www.</a:t>
            </a:r>
            <a:r>
              <a:rPr lang="en-IN" sz="2000" dirty="0">
                <a:hlinkClick r:id="rId2"/>
              </a:rPr>
              <a:t>linkedin.com/in/</a:t>
            </a:r>
            <a:r>
              <a:rPr lang="en-IN" sz="2000" b="1" dirty="0">
                <a:hlinkClick r:id="rId2"/>
              </a:rPr>
              <a:t>dinesh-kumar-prabakaran</a:t>
            </a:r>
            <a:r>
              <a:rPr lang="en-IN" sz="2000" b="1" dirty="0"/>
              <a:t>  </a:t>
            </a:r>
            <a:endParaRPr lang="en-IN" sz="2000" dirty="0"/>
          </a:p>
        </p:txBody>
      </p:sp>
      <p:pic>
        <p:nvPicPr>
          <p:cNvPr id="4" name="Picture 3">
            <a:extLst>
              <a:ext uri="{FF2B5EF4-FFF2-40B4-BE49-F238E27FC236}">
                <a16:creationId xmlns:a16="http://schemas.microsoft.com/office/drawing/2014/main" id="{AFE108C9-45B8-4ACD-B48D-53826E73B0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1496515"/>
            <a:ext cx="3365411" cy="4846193"/>
          </a:xfrm>
          <a:prstGeom prst="rect">
            <a:avLst/>
          </a:prstGeom>
        </p:spPr>
      </p:pic>
      <p:pic>
        <p:nvPicPr>
          <p:cNvPr id="5" name="Picture 4">
            <a:extLst>
              <a:ext uri="{FF2B5EF4-FFF2-40B4-BE49-F238E27FC236}">
                <a16:creationId xmlns:a16="http://schemas.microsoft.com/office/drawing/2014/main" id="{61376E4F-8E86-4ADF-8710-310054EE79B7}"/>
              </a:ext>
            </a:extLst>
          </p:cNvPr>
          <p:cNvPicPr>
            <a:picLocks noChangeAspect="1"/>
          </p:cNvPicPr>
          <p:nvPr/>
        </p:nvPicPr>
        <p:blipFill>
          <a:blip r:embed="rId4"/>
          <a:stretch>
            <a:fillRect/>
          </a:stretch>
        </p:blipFill>
        <p:spPr>
          <a:xfrm>
            <a:off x="1241628" y="5490041"/>
            <a:ext cx="3076714" cy="746218"/>
          </a:xfrm>
          <a:prstGeom prst="rect">
            <a:avLst/>
          </a:prstGeom>
        </p:spPr>
      </p:pic>
      <p:sp>
        <p:nvSpPr>
          <p:cNvPr id="2" name="Rectangle 1">
            <a:extLst>
              <a:ext uri="{FF2B5EF4-FFF2-40B4-BE49-F238E27FC236}">
                <a16:creationId xmlns:a16="http://schemas.microsoft.com/office/drawing/2014/main" id="{14EA8E2C-6A3B-464A-B046-52F1BE510043}"/>
              </a:ext>
            </a:extLst>
          </p:cNvPr>
          <p:cNvSpPr/>
          <p:nvPr/>
        </p:nvSpPr>
        <p:spPr>
          <a:xfrm>
            <a:off x="5793173" y="1859340"/>
            <a:ext cx="5091650" cy="1569660"/>
          </a:xfrm>
          <a:prstGeom prst="rect">
            <a:avLst/>
          </a:prstGeom>
          <a:noFill/>
        </p:spPr>
        <p:txBody>
          <a:bodyPr wrap="none" lIns="91440" tIns="45720" rIns="91440" bIns="45720">
            <a:spAutoFit/>
          </a:bodyPr>
          <a:lstStyle/>
          <a:p>
            <a:pPr algn="ctr"/>
            <a:r>
              <a:rPr lang="en-US" sz="9600" dirty="0">
                <a:ln w="0"/>
                <a:solidFill>
                  <a:schemeClr val="accent1"/>
                </a:solidFill>
                <a:effectLst>
                  <a:outerShdw blurRad="38100" dist="25400" dir="5400000" algn="ctr" rotWithShape="0">
                    <a:srgbClr val="6E747A">
                      <a:alpha val="43000"/>
                    </a:srgbClr>
                  </a:outerShdw>
                </a:effectLst>
              </a:rPr>
              <a:t>Thank you</a:t>
            </a:r>
            <a:endParaRPr lang="en-US" sz="9600" b="0" cap="none" spc="0" dirty="0">
              <a:ln w="0"/>
              <a:solidFill>
                <a:schemeClr val="accent1"/>
              </a:solidFill>
              <a:effectLst>
                <a:outerShdw blurRad="38100" dist="25400" dir="5400000" algn="ctr" rotWithShape="0">
                  <a:srgbClr val="6E747A">
                    <a:alpha val="43000"/>
                  </a:srgbClr>
                </a:outerShdw>
              </a:effectLst>
            </a:endParaRPr>
          </a:p>
        </p:txBody>
      </p:sp>
      <p:sp>
        <p:nvSpPr>
          <p:cNvPr id="6" name="Rectangle 5">
            <a:extLst>
              <a:ext uri="{FF2B5EF4-FFF2-40B4-BE49-F238E27FC236}">
                <a16:creationId xmlns:a16="http://schemas.microsoft.com/office/drawing/2014/main" id="{1B351620-7136-4C75-8446-A9390BE83643}"/>
              </a:ext>
            </a:extLst>
          </p:cNvPr>
          <p:cNvSpPr/>
          <p:nvPr/>
        </p:nvSpPr>
        <p:spPr>
          <a:xfrm>
            <a:off x="5341222" y="3677194"/>
            <a:ext cx="5995552" cy="1569660"/>
          </a:xfrm>
          <a:prstGeom prst="rect">
            <a:avLst/>
          </a:prstGeom>
          <a:noFill/>
        </p:spPr>
        <p:txBody>
          <a:bodyPr wrap="none" lIns="91440" tIns="45720" rIns="91440" bIns="45720">
            <a:spAutoFit/>
          </a:bodyPr>
          <a:lstStyle/>
          <a:p>
            <a:pPr algn="ctr"/>
            <a:r>
              <a:rPr lang="en-US" sz="9600" b="1" spc="50" dirty="0">
                <a:ln w="9525" cmpd="sng">
                  <a:solidFill>
                    <a:schemeClr val="accent1"/>
                  </a:solidFill>
                  <a:prstDash val="solid"/>
                </a:ln>
                <a:solidFill>
                  <a:srgbClr val="70AD47">
                    <a:tint val="1000"/>
                  </a:srgbClr>
                </a:solidFill>
                <a:effectLst>
                  <a:glow rad="38100">
                    <a:schemeClr val="accent1">
                      <a:alpha val="40000"/>
                    </a:schemeClr>
                  </a:glow>
                </a:effectLst>
              </a:rPr>
              <a:t>Questions?</a:t>
            </a:r>
            <a:endParaRPr lang="en-US" sz="96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375182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F26A8-E1F8-4638-A540-FF34E014A55A}"/>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B6610847-6A42-4A9B-AAB3-632C25A2A065}"/>
              </a:ext>
            </a:extLst>
          </p:cNvPr>
          <p:cNvSpPr>
            <a:spLocks noGrp="1"/>
          </p:cNvSpPr>
          <p:nvPr>
            <p:ph idx="1"/>
          </p:nvPr>
        </p:nvSpPr>
        <p:spPr/>
        <p:txBody>
          <a:bodyPr/>
          <a:lstStyle/>
          <a:p>
            <a:r>
              <a:rPr lang="en-IN" dirty="0"/>
              <a:t>Demystify what makes a (cloud) Data warehouse different by its core architecture from Database, Data Lake.</a:t>
            </a:r>
          </a:p>
          <a:p>
            <a:r>
              <a:rPr lang="en-IN" dirty="0"/>
              <a:t>Cloud data warehouse.</a:t>
            </a:r>
          </a:p>
          <a:p>
            <a:r>
              <a:rPr lang="en-IN" dirty="0"/>
              <a:t>Why Snowflake?</a:t>
            </a:r>
          </a:p>
          <a:p>
            <a:r>
              <a:rPr lang="en-IN" dirty="0" err="1"/>
              <a:t>Snowpipe</a:t>
            </a:r>
            <a:r>
              <a:rPr lang="en-IN" dirty="0"/>
              <a:t>: Overview </a:t>
            </a:r>
          </a:p>
          <a:p>
            <a:r>
              <a:rPr lang="en-IN" dirty="0"/>
              <a:t>Live demo - Auto inject Twitter data into Snowflake using </a:t>
            </a:r>
            <a:r>
              <a:rPr lang="en-IN" dirty="0" err="1"/>
              <a:t>Snowpipe</a:t>
            </a:r>
            <a:r>
              <a:rPr lang="en-IN" dirty="0"/>
              <a:t> and do real-time analysis in Power BI.</a:t>
            </a:r>
          </a:p>
          <a:p>
            <a:endParaRPr lang="en-IN" dirty="0"/>
          </a:p>
        </p:txBody>
      </p:sp>
    </p:spTree>
    <p:extLst>
      <p:ext uri="{BB962C8B-B14F-4D97-AF65-F5344CB8AC3E}">
        <p14:creationId xmlns:p14="http://schemas.microsoft.com/office/powerpoint/2010/main" val="3028317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B6402-BEBE-42C7-8AB9-98D0C01FE32F}"/>
              </a:ext>
            </a:extLst>
          </p:cNvPr>
          <p:cNvSpPr>
            <a:spLocks noGrp="1"/>
          </p:cNvSpPr>
          <p:nvPr>
            <p:ph type="title"/>
          </p:nvPr>
        </p:nvSpPr>
        <p:spPr/>
        <p:txBody>
          <a:bodyPr>
            <a:normAutofit fontScale="90000"/>
          </a:bodyPr>
          <a:lstStyle/>
          <a:p>
            <a:r>
              <a:rPr lang="en-GB" dirty="0"/>
              <a:t>Database</a:t>
            </a:r>
            <a:br>
              <a:rPr lang="en-GB" dirty="0"/>
            </a:br>
            <a:r>
              <a:rPr lang="en-GB" dirty="0"/>
              <a:t>Data warehouse </a:t>
            </a:r>
            <a:br>
              <a:rPr lang="en-GB" dirty="0"/>
            </a:br>
            <a:r>
              <a:rPr lang="en-GB" dirty="0"/>
              <a:t>Data Lake</a:t>
            </a:r>
            <a:endParaRPr lang="en-IN" dirty="0"/>
          </a:p>
        </p:txBody>
      </p:sp>
      <p:sp>
        <p:nvSpPr>
          <p:cNvPr id="3" name="Text Placeholder 2">
            <a:extLst>
              <a:ext uri="{FF2B5EF4-FFF2-40B4-BE49-F238E27FC236}">
                <a16:creationId xmlns:a16="http://schemas.microsoft.com/office/drawing/2014/main" id="{FEE3264A-0B18-4454-8FFC-1D3B72380238}"/>
              </a:ext>
            </a:extLst>
          </p:cNvPr>
          <p:cNvSpPr>
            <a:spLocks noGrp="1"/>
          </p:cNvSpPr>
          <p:nvPr>
            <p:ph type="body" idx="1"/>
          </p:nvPr>
        </p:nvSpPr>
        <p:spPr/>
        <p:txBody>
          <a:bodyPr/>
          <a:lstStyle/>
          <a:p>
            <a:r>
              <a:rPr lang="en-GB" dirty="0"/>
              <a:t>- Demystify.</a:t>
            </a:r>
          </a:p>
          <a:p>
            <a:r>
              <a:rPr lang="en-GB" dirty="0"/>
              <a:t>- Best fit scenarios to choose one.</a:t>
            </a:r>
            <a:endParaRPr lang="en-IN" dirty="0"/>
          </a:p>
        </p:txBody>
      </p:sp>
    </p:spTree>
    <p:extLst>
      <p:ext uri="{BB962C8B-B14F-4D97-AF65-F5344CB8AC3E}">
        <p14:creationId xmlns:p14="http://schemas.microsoft.com/office/powerpoint/2010/main" val="858473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im1.dineout.co.in/images/uploads/restaurant/sharpen/1/x/v/m1274-15276794335b0e89c91cc61.jpg?tr=tr:n-xlarge">
            <a:extLst>
              <a:ext uri="{FF2B5EF4-FFF2-40B4-BE49-F238E27FC236}">
                <a16:creationId xmlns:a16="http://schemas.microsoft.com/office/drawing/2014/main" id="{6B6EE36B-648E-482E-B70D-AE919E79486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569" r="-1" b="15525"/>
          <a:stretch/>
        </p:blipFill>
        <p:spPr bwMode="auto">
          <a:xfrm>
            <a:off x="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4" name="Picture 3" descr="A screenshot of a cell phone&#10;&#10;Description automatically generated">
            <a:extLst>
              <a:ext uri="{FF2B5EF4-FFF2-40B4-BE49-F238E27FC236}">
                <a16:creationId xmlns:a16="http://schemas.microsoft.com/office/drawing/2014/main" id="{DA39E205-D9BE-4510-95B7-AC554FE6F91A}"/>
              </a:ext>
            </a:extLst>
          </p:cNvPr>
          <p:cNvPicPr>
            <a:picLocks noChangeAspect="1"/>
          </p:cNvPicPr>
          <p:nvPr/>
        </p:nvPicPr>
        <p:blipFill>
          <a:blip r:embed="rId4"/>
          <a:stretch>
            <a:fillRect/>
          </a:stretch>
        </p:blipFill>
        <p:spPr>
          <a:xfrm>
            <a:off x="4450217" y="2188028"/>
            <a:ext cx="7487056" cy="3200717"/>
          </a:xfrm>
          <a:prstGeom prst="rect">
            <a:avLst/>
          </a:prstGeom>
          <a:ln w="19050">
            <a:solidFill>
              <a:schemeClr val="accent1"/>
            </a:solidFill>
          </a:ln>
        </p:spPr>
      </p:pic>
      <p:sp>
        <p:nvSpPr>
          <p:cNvPr id="5" name="Title 1">
            <a:extLst>
              <a:ext uri="{FF2B5EF4-FFF2-40B4-BE49-F238E27FC236}">
                <a16:creationId xmlns:a16="http://schemas.microsoft.com/office/drawing/2014/main" id="{A5C2F618-4BBA-4020-A24B-0FE9D72F3AD9}"/>
              </a:ext>
            </a:extLst>
          </p:cNvPr>
          <p:cNvSpPr>
            <a:spLocks noGrp="1"/>
          </p:cNvSpPr>
          <p:nvPr>
            <p:ph type="title"/>
          </p:nvPr>
        </p:nvSpPr>
        <p:spPr>
          <a:xfrm>
            <a:off x="6096000" y="1255341"/>
            <a:ext cx="4469672" cy="932688"/>
          </a:xfrm>
        </p:spPr>
        <p:txBody>
          <a:bodyPr vert="horz" lIns="91440" tIns="45720" rIns="91440" bIns="45720" rtlCol="0" anchor="b">
            <a:normAutofit/>
          </a:bodyPr>
          <a:lstStyle/>
          <a:p>
            <a:pPr algn="ctr"/>
            <a:r>
              <a:rPr lang="en-US" sz="5400" kern="1200" dirty="0">
                <a:solidFill>
                  <a:schemeClr val="accent4">
                    <a:lumMod val="75000"/>
                  </a:schemeClr>
                </a:solidFill>
                <a:latin typeface="+mj-lt"/>
                <a:ea typeface="+mj-ea"/>
                <a:cs typeface="+mj-cs"/>
              </a:rPr>
              <a:t>Database VARITES</a:t>
            </a:r>
          </a:p>
        </p:txBody>
      </p:sp>
    </p:spTree>
    <p:extLst>
      <p:ext uri="{BB962C8B-B14F-4D97-AF65-F5344CB8AC3E}">
        <p14:creationId xmlns:p14="http://schemas.microsoft.com/office/powerpoint/2010/main" val="1490247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CF65-8203-45A0-8A1D-449B3DDD5664}"/>
              </a:ext>
            </a:extLst>
          </p:cNvPr>
          <p:cNvSpPr>
            <a:spLocks noGrp="1"/>
          </p:cNvSpPr>
          <p:nvPr>
            <p:ph type="title"/>
          </p:nvPr>
        </p:nvSpPr>
        <p:spPr/>
        <p:txBody>
          <a:bodyPr/>
          <a:lstStyle/>
          <a:p>
            <a:r>
              <a:rPr lang="en-GB" dirty="0"/>
              <a:t>Database</a:t>
            </a:r>
            <a:endParaRPr lang="en-IN" dirty="0"/>
          </a:p>
        </p:txBody>
      </p:sp>
      <p:sp>
        <p:nvSpPr>
          <p:cNvPr id="3" name="Content Placeholder 2">
            <a:extLst>
              <a:ext uri="{FF2B5EF4-FFF2-40B4-BE49-F238E27FC236}">
                <a16:creationId xmlns:a16="http://schemas.microsoft.com/office/drawing/2014/main" id="{86CBC334-2225-4ED6-8E26-6DDD7BD9E2FA}"/>
              </a:ext>
            </a:extLst>
          </p:cNvPr>
          <p:cNvSpPr>
            <a:spLocks noGrp="1"/>
          </p:cNvSpPr>
          <p:nvPr>
            <p:ph idx="1"/>
          </p:nvPr>
        </p:nvSpPr>
        <p:spPr>
          <a:xfrm>
            <a:off x="1024129" y="2286000"/>
            <a:ext cx="4070385" cy="4023360"/>
          </a:xfrm>
        </p:spPr>
        <p:txBody>
          <a:bodyPr>
            <a:normAutofit fontScale="92500" lnSpcReduction="20000"/>
          </a:bodyPr>
          <a:lstStyle/>
          <a:p>
            <a:r>
              <a:rPr lang="en-GB" dirty="0"/>
              <a:t>* </a:t>
            </a:r>
            <a:r>
              <a:rPr lang="en-GB" dirty="0">
                <a:solidFill>
                  <a:srgbClr val="0070C0"/>
                </a:solidFill>
              </a:rPr>
              <a:t>Co-location of Compute &amp; Storage.</a:t>
            </a:r>
          </a:p>
          <a:p>
            <a:pPr marL="0" indent="0">
              <a:buNone/>
            </a:pPr>
            <a:r>
              <a:rPr lang="en-GB" dirty="0"/>
              <a:t> * </a:t>
            </a:r>
            <a:r>
              <a:rPr lang="en-GB" dirty="0">
                <a:solidFill>
                  <a:srgbClr val="0070C0"/>
                </a:solidFill>
              </a:rPr>
              <a:t>Schema on Write.</a:t>
            </a:r>
          </a:p>
          <a:p>
            <a:endParaRPr lang="en-GB" dirty="0"/>
          </a:p>
          <a:p>
            <a:r>
              <a:rPr lang="en-GB" dirty="0"/>
              <a:t>* Recommended,</a:t>
            </a:r>
          </a:p>
          <a:p>
            <a:r>
              <a:rPr lang="en-GB" sz="1900" dirty="0"/>
              <a:t>- Structured data of less than a TB, </a:t>
            </a:r>
          </a:p>
          <a:p>
            <a:pPr marL="0" indent="0">
              <a:buNone/>
            </a:pPr>
            <a:r>
              <a:rPr lang="en-GB" sz="1900" dirty="0"/>
              <a:t>  - Purpose - OLTP.</a:t>
            </a:r>
          </a:p>
          <a:p>
            <a:endParaRPr lang="en-GB" dirty="0"/>
          </a:p>
          <a:p>
            <a:r>
              <a:rPr lang="en-GB" dirty="0"/>
              <a:t>* Not recommended,</a:t>
            </a:r>
          </a:p>
          <a:p>
            <a:r>
              <a:rPr lang="en-GB" sz="1900" dirty="0"/>
              <a:t>- Ad-hoc analytics</a:t>
            </a:r>
          </a:p>
          <a:p>
            <a:r>
              <a:rPr lang="en-GB" sz="1900" dirty="0"/>
              <a:t>- More dependency in </a:t>
            </a:r>
            <a:r>
              <a:rPr lang="en-GB" sz="1900" dirty="0" err="1"/>
              <a:t>sharding</a:t>
            </a:r>
            <a:r>
              <a:rPr lang="en-GB" sz="1900" dirty="0"/>
              <a:t>.</a:t>
            </a:r>
          </a:p>
        </p:txBody>
      </p:sp>
      <p:pic>
        <p:nvPicPr>
          <p:cNvPr id="2050" name="Picture 2" descr="shared-disk-architecture">
            <a:extLst>
              <a:ext uri="{FF2B5EF4-FFF2-40B4-BE49-F238E27FC236}">
                <a16:creationId xmlns:a16="http://schemas.microsoft.com/office/drawing/2014/main" id="{FD35294B-7B9D-4B54-B80D-88A923A013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2107" y="2455817"/>
            <a:ext cx="6074855" cy="3566160"/>
          </a:xfrm>
          <a:prstGeom prst="rect">
            <a:avLst/>
          </a:prstGeom>
          <a:noFill/>
          <a:ln w="19050">
            <a:solidFill>
              <a:schemeClr val="accent2">
                <a:lumMod val="5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4598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B8586-A777-41E7-BD55-E05278892E6B}"/>
              </a:ext>
            </a:extLst>
          </p:cNvPr>
          <p:cNvSpPr>
            <a:spLocks noGrp="1"/>
          </p:cNvSpPr>
          <p:nvPr>
            <p:ph type="title"/>
          </p:nvPr>
        </p:nvSpPr>
        <p:spPr/>
        <p:txBody>
          <a:bodyPr/>
          <a:lstStyle/>
          <a:p>
            <a:r>
              <a:rPr lang="en-GB" dirty="0"/>
              <a:t>DBMS storage models</a:t>
            </a:r>
            <a:endParaRPr lang="en-IN" dirty="0"/>
          </a:p>
        </p:txBody>
      </p:sp>
      <p:pic>
        <p:nvPicPr>
          <p:cNvPr id="4" name="Content Placeholder 3">
            <a:extLst>
              <a:ext uri="{FF2B5EF4-FFF2-40B4-BE49-F238E27FC236}">
                <a16:creationId xmlns:a16="http://schemas.microsoft.com/office/drawing/2014/main" id="{993F6781-5232-44C1-B288-841A64EF385C}"/>
              </a:ext>
            </a:extLst>
          </p:cNvPr>
          <p:cNvPicPr>
            <a:picLocks noGrp="1"/>
          </p:cNvPicPr>
          <p:nvPr>
            <p:ph idx="1"/>
          </p:nvPr>
        </p:nvPicPr>
        <p:blipFill>
          <a:blip r:link="rId3">
            <a:extLst>
              <a:ext uri="{28A0092B-C50C-407E-A947-70E740481C1C}">
                <a14:useLocalDpi xmlns:a14="http://schemas.microsoft.com/office/drawing/2010/main" val="0"/>
              </a:ext>
            </a:extLst>
          </a:blip>
          <a:srcRect/>
          <a:stretch>
            <a:fillRect/>
          </a:stretch>
        </p:blipFill>
        <p:spPr bwMode="auto">
          <a:xfrm>
            <a:off x="1553827" y="2286000"/>
            <a:ext cx="8660674" cy="3858768"/>
          </a:xfrm>
          <a:prstGeom prst="rect">
            <a:avLst/>
          </a:prstGeom>
          <a:noFill/>
          <a:ln w="19050">
            <a:solidFill>
              <a:schemeClr val="accent2">
                <a:lumMod val="50000"/>
              </a:schemeClr>
            </a:solidFill>
          </a:ln>
        </p:spPr>
      </p:pic>
      <p:sp>
        <p:nvSpPr>
          <p:cNvPr id="5" name="Content Placeholder 2">
            <a:extLst>
              <a:ext uri="{FF2B5EF4-FFF2-40B4-BE49-F238E27FC236}">
                <a16:creationId xmlns:a16="http://schemas.microsoft.com/office/drawing/2014/main" id="{E33CF88D-7ECA-486B-966C-45AAE3FB8C5E}"/>
              </a:ext>
            </a:extLst>
          </p:cNvPr>
          <p:cNvSpPr txBox="1">
            <a:spLocks/>
          </p:cNvSpPr>
          <p:nvPr/>
        </p:nvSpPr>
        <p:spPr>
          <a:xfrm>
            <a:off x="1024129" y="2286000"/>
            <a:ext cx="4645152"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IN" dirty="0"/>
          </a:p>
        </p:txBody>
      </p:sp>
    </p:spTree>
    <p:extLst>
      <p:ext uri="{BB962C8B-B14F-4D97-AF65-F5344CB8AC3E}">
        <p14:creationId xmlns:p14="http://schemas.microsoft.com/office/powerpoint/2010/main" val="100059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CF65-8203-45A0-8A1D-449B3DDD5664}"/>
              </a:ext>
            </a:extLst>
          </p:cNvPr>
          <p:cNvSpPr>
            <a:spLocks noGrp="1"/>
          </p:cNvSpPr>
          <p:nvPr>
            <p:ph type="title"/>
          </p:nvPr>
        </p:nvSpPr>
        <p:spPr/>
        <p:txBody>
          <a:bodyPr/>
          <a:lstStyle/>
          <a:p>
            <a:r>
              <a:rPr lang="en-GB" dirty="0"/>
              <a:t>Data Warehouse</a:t>
            </a:r>
            <a:endParaRPr lang="en-IN" dirty="0"/>
          </a:p>
        </p:txBody>
      </p:sp>
      <p:sp>
        <p:nvSpPr>
          <p:cNvPr id="3" name="Content Placeholder 2">
            <a:extLst>
              <a:ext uri="{FF2B5EF4-FFF2-40B4-BE49-F238E27FC236}">
                <a16:creationId xmlns:a16="http://schemas.microsoft.com/office/drawing/2014/main" id="{86CBC334-2225-4ED6-8E26-6DDD7BD9E2FA}"/>
              </a:ext>
            </a:extLst>
          </p:cNvPr>
          <p:cNvSpPr>
            <a:spLocks noGrp="1"/>
          </p:cNvSpPr>
          <p:nvPr>
            <p:ph idx="1"/>
          </p:nvPr>
        </p:nvSpPr>
        <p:spPr>
          <a:xfrm>
            <a:off x="1024128" y="2286000"/>
            <a:ext cx="3809129" cy="4023360"/>
          </a:xfrm>
        </p:spPr>
        <p:txBody>
          <a:bodyPr>
            <a:normAutofit fontScale="77500" lnSpcReduction="20000"/>
          </a:bodyPr>
          <a:lstStyle/>
          <a:p>
            <a:r>
              <a:rPr lang="en-GB" dirty="0"/>
              <a:t>* </a:t>
            </a:r>
            <a:r>
              <a:rPr lang="en-GB" dirty="0">
                <a:solidFill>
                  <a:srgbClr val="0070C0"/>
                </a:solidFill>
              </a:rPr>
              <a:t>Separation of Compute &amp; Storage.</a:t>
            </a:r>
          </a:p>
          <a:p>
            <a:r>
              <a:rPr lang="en-GB" dirty="0">
                <a:solidFill>
                  <a:srgbClr val="0070C0"/>
                </a:solidFill>
              </a:rPr>
              <a:t>* Schema on Write.</a:t>
            </a:r>
          </a:p>
          <a:p>
            <a:endParaRPr lang="en-GB" dirty="0">
              <a:solidFill>
                <a:srgbClr val="0070C0"/>
              </a:solidFill>
            </a:endParaRPr>
          </a:p>
          <a:p>
            <a:r>
              <a:rPr lang="en-GB" dirty="0"/>
              <a:t>* Recommended,</a:t>
            </a:r>
          </a:p>
          <a:p>
            <a:r>
              <a:rPr lang="en-GB" sz="2100" dirty="0"/>
              <a:t>- If you know metadata &amp; schema/format of analytics to be done.</a:t>
            </a:r>
          </a:p>
          <a:p>
            <a:r>
              <a:rPr lang="en-GB" sz="2100" dirty="0"/>
              <a:t>- Decided that ML/AI not needed; </a:t>
            </a:r>
          </a:p>
          <a:p>
            <a:r>
              <a:rPr lang="en-GB" sz="2100" dirty="0"/>
              <a:t>- Expose out, allowing customers to analyse.</a:t>
            </a:r>
          </a:p>
          <a:p>
            <a:endParaRPr lang="en-GB" dirty="0"/>
          </a:p>
          <a:p>
            <a:r>
              <a:rPr lang="en-GB" dirty="0"/>
              <a:t>* Not recommended, </a:t>
            </a:r>
          </a:p>
          <a:p>
            <a:r>
              <a:rPr lang="en-GB" dirty="0"/>
              <a:t>- Unstructured data like image and video.</a:t>
            </a:r>
          </a:p>
          <a:p>
            <a:endParaRPr lang="en-GB" dirty="0"/>
          </a:p>
        </p:txBody>
      </p:sp>
      <p:pic>
        <p:nvPicPr>
          <p:cNvPr id="5" name="Picture 4">
            <a:extLst>
              <a:ext uri="{FF2B5EF4-FFF2-40B4-BE49-F238E27FC236}">
                <a16:creationId xmlns:a16="http://schemas.microsoft.com/office/drawing/2014/main" id="{30CCA892-55F8-44F1-9663-F94598196AC0}"/>
              </a:ext>
            </a:extLst>
          </p:cNvPr>
          <p:cNvPicPr>
            <a:picLocks noChangeAspect="1"/>
          </p:cNvPicPr>
          <p:nvPr/>
        </p:nvPicPr>
        <p:blipFill>
          <a:blip r:embed="rId3"/>
          <a:stretch>
            <a:fillRect/>
          </a:stretch>
        </p:blipFill>
        <p:spPr>
          <a:xfrm>
            <a:off x="4833257" y="1530967"/>
            <a:ext cx="7037933" cy="4741817"/>
          </a:xfrm>
          <a:prstGeom prst="rect">
            <a:avLst/>
          </a:prstGeom>
          <a:ln w="19050">
            <a:solidFill>
              <a:schemeClr val="accent2">
                <a:lumMod val="50000"/>
              </a:schemeClr>
            </a:solidFill>
          </a:ln>
        </p:spPr>
      </p:pic>
    </p:spTree>
    <p:extLst>
      <p:ext uri="{BB962C8B-B14F-4D97-AF65-F5344CB8AC3E}">
        <p14:creationId xmlns:p14="http://schemas.microsoft.com/office/powerpoint/2010/main" val="229161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CF65-8203-45A0-8A1D-449B3DDD5664}"/>
              </a:ext>
            </a:extLst>
          </p:cNvPr>
          <p:cNvSpPr>
            <a:spLocks noGrp="1"/>
          </p:cNvSpPr>
          <p:nvPr>
            <p:ph type="title"/>
          </p:nvPr>
        </p:nvSpPr>
        <p:spPr/>
        <p:txBody>
          <a:bodyPr/>
          <a:lstStyle/>
          <a:p>
            <a:r>
              <a:rPr lang="en-GB" dirty="0"/>
              <a:t>Data Lake</a:t>
            </a:r>
            <a:endParaRPr lang="en-IN" dirty="0"/>
          </a:p>
        </p:txBody>
      </p:sp>
      <p:sp>
        <p:nvSpPr>
          <p:cNvPr id="3" name="Content Placeholder 2">
            <a:extLst>
              <a:ext uri="{FF2B5EF4-FFF2-40B4-BE49-F238E27FC236}">
                <a16:creationId xmlns:a16="http://schemas.microsoft.com/office/drawing/2014/main" id="{86CBC334-2225-4ED6-8E26-6DDD7BD9E2FA}"/>
              </a:ext>
            </a:extLst>
          </p:cNvPr>
          <p:cNvSpPr>
            <a:spLocks noGrp="1"/>
          </p:cNvSpPr>
          <p:nvPr>
            <p:ph idx="1"/>
          </p:nvPr>
        </p:nvSpPr>
        <p:spPr>
          <a:xfrm>
            <a:off x="1024128" y="2299063"/>
            <a:ext cx="4266329" cy="4023360"/>
          </a:xfrm>
        </p:spPr>
        <p:txBody>
          <a:bodyPr>
            <a:normAutofit fontScale="85000" lnSpcReduction="20000"/>
          </a:bodyPr>
          <a:lstStyle/>
          <a:p>
            <a:r>
              <a:rPr lang="en-GB" dirty="0"/>
              <a:t>* </a:t>
            </a:r>
            <a:r>
              <a:rPr lang="en-GB" dirty="0">
                <a:solidFill>
                  <a:srgbClr val="0070C0"/>
                </a:solidFill>
              </a:rPr>
              <a:t>Separation of Compute &amp; Data.</a:t>
            </a:r>
          </a:p>
          <a:p>
            <a:r>
              <a:rPr lang="en-GB" dirty="0">
                <a:solidFill>
                  <a:srgbClr val="0070C0"/>
                </a:solidFill>
              </a:rPr>
              <a:t>* Schema on Read.</a:t>
            </a:r>
          </a:p>
          <a:p>
            <a:endParaRPr lang="en-GB" dirty="0">
              <a:solidFill>
                <a:srgbClr val="0070C0"/>
              </a:solidFill>
            </a:endParaRPr>
          </a:p>
          <a:p>
            <a:pPr marL="0" indent="0">
              <a:buNone/>
            </a:pPr>
            <a:r>
              <a:rPr lang="en-GB" dirty="0"/>
              <a:t>* Recommended when,</a:t>
            </a:r>
          </a:p>
          <a:p>
            <a:pPr marL="0" indent="0">
              <a:buNone/>
            </a:pPr>
            <a:r>
              <a:rPr lang="en-GB" sz="1800" dirty="0"/>
              <a:t> - Have </a:t>
            </a:r>
            <a:r>
              <a:rPr lang="en-GB" sz="1800" i="1" dirty="0"/>
              <a:t>all types</a:t>
            </a:r>
            <a:r>
              <a:rPr lang="en-GB" sz="1800" dirty="0"/>
              <a:t> of data of </a:t>
            </a:r>
            <a:r>
              <a:rPr lang="en-GB" sz="1800" i="1" dirty="0"/>
              <a:t>any size.</a:t>
            </a:r>
            <a:r>
              <a:rPr lang="en-GB" sz="1800" dirty="0"/>
              <a:t> </a:t>
            </a:r>
          </a:p>
          <a:p>
            <a:pPr marL="0" indent="0">
              <a:buNone/>
            </a:pPr>
            <a:r>
              <a:rPr lang="en-GB" sz="1800" dirty="0"/>
              <a:t> - Store now but have </a:t>
            </a:r>
            <a:r>
              <a:rPr lang="en-GB" sz="1800" i="1" dirty="0"/>
              <a:t>no plan about type of analysis to be run on it</a:t>
            </a:r>
            <a:r>
              <a:rPr lang="en-GB" sz="1800" dirty="0"/>
              <a:t>. </a:t>
            </a:r>
          </a:p>
          <a:p>
            <a:pPr marL="0" indent="0">
              <a:buNone/>
            </a:pPr>
            <a:r>
              <a:rPr lang="en-GB" sz="1800" dirty="0"/>
              <a:t> - I</a:t>
            </a:r>
            <a:r>
              <a:rPr lang="en-GB" sz="1800" i="1" dirty="0"/>
              <a:t>nternal analytics</a:t>
            </a:r>
            <a:r>
              <a:rPr lang="en-GB" sz="1800" dirty="0"/>
              <a:t> – dump all, play as and when you need.</a:t>
            </a:r>
          </a:p>
          <a:p>
            <a:pPr marL="0" indent="0">
              <a:buNone/>
            </a:pPr>
            <a:endParaRPr lang="en-GB" sz="1800" dirty="0">
              <a:solidFill>
                <a:srgbClr val="0070C0"/>
              </a:solidFill>
            </a:endParaRPr>
          </a:p>
          <a:p>
            <a:pPr marL="0" indent="0">
              <a:buNone/>
            </a:pPr>
            <a:r>
              <a:rPr lang="en-GB" dirty="0"/>
              <a:t>Not recommended when, </a:t>
            </a:r>
          </a:p>
          <a:p>
            <a:pPr marL="0" indent="0">
              <a:buNone/>
            </a:pPr>
            <a:r>
              <a:rPr lang="en-GB" sz="1800" dirty="0"/>
              <a:t> - Data stored should be readily available for analysis upon which users would create reports on it.</a:t>
            </a:r>
            <a:endParaRPr lang="en-IN" sz="1800" dirty="0">
              <a:solidFill>
                <a:srgbClr val="0070C0"/>
              </a:solidFill>
            </a:endParaRPr>
          </a:p>
        </p:txBody>
      </p:sp>
      <p:pic>
        <p:nvPicPr>
          <p:cNvPr id="5" name="Picture 4">
            <a:extLst>
              <a:ext uri="{FF2B5EF4-FFF2-40B4-BE49-F238E27FC236}">
                <a16:creationId xmlns:a16="http://schemas.microsoft.com/office/drawing/2014/main" id="{EDFC0EC8-4EC0-438D-BAF1-34BE7FEE111B}"/>
              </a:ext>
            </a:extLst>
          </p:cNvPr>
          <p:cNvPicPr>
            <a:picLocks noChangeAspect="1"/>
          </p:cNvPicPr>
          <p:nvPr/>
        </p:nvPicPr>
        <p:blipFill>
          <a:blip r:embed="rId3"/>
          <a:stretch>
            <a:fillRect/>
          </a:stretch>
        </p:blipFill>
        <p:spPr>
          <a:xfrm>
            <a:off x="5884164" y="585216"/>
            <a:ext cx="6144482" cy="6030167"/>
          </a:xfrm>
          <a:prstGeom prst="rect">
            <a:avLst/>
          </a:prstGeom>
          <a:ln w="19050">
            <a:solidFill>
              <a:schemeClr val="accent2">
                <a:lumMod val="50000"/>
              </a:schemeClr>
            </a:solidFill>
          </a:ln>
        </p:spPr>
      </p:pic>
    </p:spTree>
    <p:extLst>
      <p:ext uri="{BB962C8B-B14F-4D97-AF65-F5344CB8AC3E}">
        <p14:creationId xmlns:p14="http://schemas.microsoft.com/office/powerpoint/2010/main" val="3586273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E5EAE4DA-4C16-41B8-8339-A43677534317}"/>
              </a:ext>
            </a:extLst>
          </p:cNvPr>
          <p:cNvSpPr>
            <a:spLocks noGrp="1"/>
          </p:cNvSpPr>
          <p:nvPr>
            <p:ph type="title"/>
          </p:nvPr>
        </p:nvSpPr>
        <p:spPr>
          <a:xfrm>
            <a:off x="1235964" y="167204"/>
            <a:ext cx="9720072" cy="1499616"/>
          </a:xfrm>
        </p:spPr>
        <p:txBody>
          <a:bodyPr/>
          <a:lstStyle/>
          <a:p>
            <a:r>
              <a:rPr lang="en-GB" dirty="0"/>
              <a:t>HYBRID Data architecture</a:t>
            </a:r>
            <a:endParaRPr lang="en-IN" dirty="0"/>
          </a:p>
        </p:txBody>
      </p:sp>
      <p:pic>
        <p:nvPicPr>
          <p:cNvPr id="15" name="Picture 14">
            <a:extLst>
              <a:ext uri="{FF2B5EF4-FFF2-40B4-BE49-F238E27FC236}">
                <a16:creationId xmlns:a16="http://schemas.microsoft.com/office/drawing/2014/main" id="{E6F2DF4B-662D-415D-B700-6D4C643F4B8A}"/>
              </a:ext>
            </a:extLst>
          </p:cNvPr>
          <p:cNvPicPr>
            <a:picLocks noChangeAspect="1"/>
          </p:cNvPicPr>
          <p:nvPr/>
        </p:nvPicPr>
        <p:blipFill rotWithShape="1">
          <a:blip r:embed="rId2"/>
          <a:srcRect t="24305"/>
          <a:stretch/>
        </p:blipFill>
        <p:spPr>
          <a:xfrm>
            <a:off x="0" y="1666820"/>
            <a:ext cx="12192000" cy="5191179"/>
          </a:xfrm>
          <a:prstGeom prst="rect">
            <a:avLst/>
          </a:prstGeom>
        </p:spPr>
      </p:pic>
    </p:spTree>
    <p:extLst>
      <p:ext uri="{BB962C8B-B14F-4D97-AF65-F5344CB8AC3E}">
        <p14:creationId xmlns:p14="http://schemas.microsoft.com/office/powerpoint/2010/main" val="36592860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2509</TotalTime>
  <Words>628</Words>
  <Application>Microsoft Office PowerPoint</Application>
  <PresentationFormat>Widescreen</PresentationFormat>
  <Paragraphs>78</Paragraphs>
  <Slides>13</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Tw Cen MT</vt:lpstr>
      <vt:lpstr>Tw Cen MT Condensed</vt:lpstr>
      <vt:lpstr>Wingdings 3</vt:lpstr>
      <vt:lpstr>Integral</vt:lpstr>
      <vt:lpstr>Why Snowflake and Cloud Data Warehousing?</vt:lpstr>
      <vt:lpstr>Agenda</vt:lpstr>
      <vt:lpstr>Database Data warehouse  Data Lake</vt:lpstr>
      <vt:lpstr>Database VARITES</vt:lpstr>
      <vt:lpstr>Database</vt:lpstr>
      <vt:lpstr>DBMS storage models</vt:lpstr>
      <vt:lpstr>Data Warehouse</vt:lpstr>
      <vt:lpstr>Data Lake</vt:lpstr>
      <vt:lpstr>HYBRID Data architecture</vt:lpstr>
      <vt:lpstr>Cloud data warehouse</vt:lpstr>
      <vt:lpstr>Snowflake data warehouse</vt:lpstr>
      <vt:lpstr>End goal of a data architecture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Snowflake</dc:title>
  <dc:creator>DineshKumar Prabakaran</dc:creator>
  <cp:lastModifiedBy>DineshKumar Prabakaran</cp:lastModifiedBy>
  <cp:revision>17</cp:revision>
  <dcterms:created xsi:type="dcterms:W3CDTF">2021-05-22T11:29:00Z</dcterms:created>
  <dcterms:modified xsi:type="dcterms:W3CDTF">2021-05-24T05:28:52Z</dcterms:modified>
</cp:coreProperties>
</file>