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0" r:id="rId4"/>
    <p:sldId id="266" r:id="rId5"/>
    <p:sldId id="276" r:id="rId6"/>
    <p:sldId id="267" r:id="rId7"/>
    <p:sldId id="258" r:id="rId8"/>
    <p:sldId id="263" r:id="rId9"/>
    <p:sldId id="264" r:id="rId10"/>
    <p:sldId id="265" r:id="rId11"/>
    <p:sldId id="262" r:id="rId12"/>
    <p:sldId id="277" r:id="rId13"/>
    <p:sldId id="271" r:id="rId14"/>
    <p:sldId id="274" r:id="rId15"/>
    <p:sldId id="275" r:id="rId16"/>
    <p:sldId id="272" r:id="rId17"/>
    <p:sldId id="273" r:id="rId18"/>
    <p:sldId id="270" r:id="rId19"/>
    <p:sldId id="26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039" autoAdjust="0"/>
  </p:normalViewPr>
  <p:slideViewPr>
    <p:cSldViewPr snapToGrid="0">
      <p:cViewPr varScale="1">
        <p:scale>
          <a:sx n="59" d="100"/>
          <a:sy n="59" d="100"/>
        </p:scale>
        <p:origin x="16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10-04-2021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the best features and the killer open-source frameworks to be available in almost all products in a line. Although the cloud provider used in one’s company takes priority, it makes it difficult to choose the best that fits for requirement. In this session, let me share my learnings, how our team analysed different frameworks for use cases. I hope it would help someone to choose the right data analytics tool for his need.</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Cloud provider that </a:t>
            </a:r>
            <a:r>
              <a:rPr lang="en-IN" dirty="0"/>
              <a:t>uses sometimes play a vital role in filtering out options. But a general advice is be careful in that. If a service in other cloud provider you feel really useful, take it to the discussion what really different + useful than own provider’s product.</a:t>
            </a: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14</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17</a:t>
            </a:fld>
            <a:endParaRPr lang="en-IN"/>
          </a:p>
        </p:txBody>
      </p:sp>
    </p:spTree>
    <p:extLst>
      <p:ext uri="{BB962C8B-B14F-4D97-AF65-F5344CB8AC3E}">
        <p14:creationId xmlns:p14="http://schemas.microsoft.com/office/powerpoint/2010/main" val="74485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warehouse we opted is Snowflake.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18</a:t>
            </a:fld>
            <a:endParaRPr lang="en-IN"/>
          </a:p>
        </p:txBody>
      </p:sp>
    </p:spTree>
    <p:extLst>
      <p:ext uri="{BB962C8B-B14F-4D97-AF65-F5344CB8AC3E}">
        <p14:creationId xmlns:p14="http://schemas.microsoft.com/office/powerpoint/2010/main" val="224412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10-04-2021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10-04-2021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10-04-2021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10-04-2021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10-04-2021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 Id="rId2" Type="http://schemas.openxmlformats.org/officeDocument/2006/relationships/hyperlink" Target="https://www.element61.be/en/resource/when-use-azure-synapse-analytics-andor-azure-databricks" TargetMode="External"/><Relationship Id="rId1" Type="http://schemas.openxmlformats.org/officeDocument/2006/relationships/slideLayout" Target="../slideLayouts/slideLayout2.xml"/><Relationship Id="rId4" Type="http://schemas.openxmlformats.org/officeDocument/2006/relationships/hyperlink" Target="https://blog.starburstdata.com/author/cindi-how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https://multimedia.mailing.dzone.com/dzone-B/photos/3a427f37-62e5-41a8-9370-502d01bf3088.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Azure Synapse Analytics</a:t>
            </a:r>
            <a:br>
              <a:rPr lang="en-GB" dirty="0"/>
            </a:br>
            <a:r>
              <a:rPr lang="en-GB" dirty="0"/>
              <a:t>Azure SQL Database</a:t>
            </a:r>
            <a:br>
              <a:rPr lang="en-GB" dirty="0"/>
            </a:br>
            <a:r>
              <a:rPr lang="en-GB" dirty="0"/>
              <a:t>Azure 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use? </a:t>
            </a:r>
          </a:p>
          <a:p>
            <a:r>
              <a:rPr lang="en-GB" dirty="0"/>
              <a:t>Why?</a:t>
            </a:r>
            <a:endParaRPr lang="en-IN" dirty="0"/>
          </a:p>
        </p:txBody>
      </p:sp>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Sting together the best of both worlds – Data warehouse and Data lake.</a:t>
            </a:r>
            <a:endParaRPr lang="en-IN" dirty="0"/>
          </a:p>
        </p:txBody>
      </p:sp>
    </p:spTree>
    <p:extLst>
      <p:ext uri="{BB962C8B-B14F-4D97-AF65-F5344CB8AC3E}">
        <p14:creationId xmlns:p14="http://schemas.microsoft.com/office/powerpoint/2010/main" val="313513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The hybrid model</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729" y="2286000"/>
            <a:ext cx="5364680" cy="4022725"/>
          </a:xfrm>
        </p:spPr>
      </p:pic>
    </p:spTree>
    <p:extLst>
      <p:ext uri="{BB962C8B-B14F-4D97-AF65-F5344CB8AC3E}">
        <p14:creationId xmlns:p14="http://schemas.microsoft.com/office/powerpoint/2010/main" val="427680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ISP of product.</a:t>
            </a:r>
          </a:p>
          <a:p>
            <a:pPr marL="285750" indent="-285750">
              <a:buFontTx/>
              <a:buChar char="-"/>
            </a:pPr>
            <a:r>
              <a:rPr lang="en-GB" dirty="0"/>
              <a:t>Common features but how its different in each?</a:t>
            </a:r>
            <a:endParaRPr lang="en-IN" dirty="0"/>
          </a:p>
        </p:txBody>
      </p:sp>
    </p:spTree>
    <p:extLst>
      <p:ext uri="{BB962C8B-B14F-4D97-AF65-F5344CB8AC3E}">
        <p14:creationId xmlns:p14="http://schemas.microsoft.com/office/powerpoint/2010/main" val="169029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7002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451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2673742258"/>
              </p:ext>
            </p:extLst>
          </p:nvPr>
        </p:nvGraphicFramePr>
        <p:xfrm>
          <a:off x="1023938" y="2286000"/>
          <a:ext cx="9720261" cy="303784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240087">
                  <a:extLst>
                    <a:ext uri="{9D8B030D-6E8A-4147-A177-3AD203B41FA5}">
                      <a16:colId xmlns:a16="http://schemas.microsoft.com/office/drawing/2014/main" val="3455847958"/>
                    </a:ext>
                  </a:extLst>
                </a:gridCol>
                <a:gridCol w="3240087">
                  <a:extLst>
                    <a:ext uri="{9D8B030D-6E8A-4147-A177-3AD203B41FA5}">
                      <a16:colId xmlns:a16="http://schemas.microsoft.com/office/drawing/2014/main" val="17585227"/>
                    </a:ext>
                  </a:extLst>
                </a:gridCol>
              </a:tblGrid>
              <a:tr h="370840">
                <a:tc>
                  <a:txBody>
                    <a:bodyPr/>
                    <a:lstStyle/>
                    <a:p>
                      <a:r>
                        <a:rPr lang="en-GB" dirty="0"/>
                        <a:t>Common Feature</a:t>
                      </a:r>
                      <a:endParaRPr lang="en-IN" dirty="0"/>
                    </a:p>
                  </a:txBody>
                  <a:tcPr/>
                </a:tc>
                <a:tc>
                  <a:txBody>
                    <a:bodyPr/>
                    <a:lstStyle/>
                    <a:p>
                      <a:r>
                        <a:rPr lang="en-GB" dirty="0"/>
                        <a:t>Azure Synapse Analytics</a:t>
                      </a:r>
                      <a:endParaRPr lang="en-IN" dirty="0"/>
                    </a:p>
                  </a:txBody>
                  <a:tcPr/>
                </a:tc>
                <a:tc>
                  <a:txBody>
                    <a:bodyPr/>
                    <a:lstStyle/>
                    <a:p>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r>
                        <a:rPr lang="en-GB" dirty="0"/>
                        <a:t>Apache Spark</a:t>
                      </a:r>
                      <a:endParaRPr lang="en-IN" dirty="0"/>
                    </a:p>
                  </a:txBody>
                  <a:tcPr/>
                </a:tc>
                <a:tc>
                  <a:txBody>
                    <a:bodyPr/>
                    <a:lstStyle/>
                    <a:p>
                      <a:r>
                        <a:rPr lang="en-GB" dirty="0"/>
                        <a:t>Open-source. </a:t>
                      </a:r>
                      <a:endParaRPr lang="en-IN" dirty="0"/>
                    </a:p>
                  </a:txBody>
                  <a:tcPr/>
                </a:tc>
                <a:tc>
                  <a:txBody>
                    <a:bodyPr/>
                    <a:lstStyle/>
                    <a:p>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r>
                        <a:rPr lang="en-GB" dirty="0" err="1"/>
                        <a:t>Jupyter</a:t>
                      </a:r>
                      <a:r>
                        <a:rPr lang="en-GB" dirty="0"/>
                        <a:t> Notebooks</a:t>
                      </a:r>
                      <a:endParaRPr lang="en-IN" dirty="0"/>
                    </a:p>
                  </a:txBody>
                  <a:tcPr/>
                </a:tc>
                <a:tc>
                  <a:txBody>
                    <a:bodyPr/>
                    <a:lstStyle/>
                    <a:p>
                      <a:r>
                        <a:rPr lang="en-GB" dirty="0" err="1"/>
                        <a:t>Nteract</a:t>
                      </a:r>
                      <a:r>
                        <a:rPr lang="en-GB" dirty="0"/>
                        <a:t> notebooks.</a:t>
                      </a:r>
                    </a:p>
                  </a:txBody>
                  <a:tcPr/>
                </a:tc>
                <a:tc>
                  <a:txBody>
                    <a:bodyPr/>
                    <a:lstStyle/>
                    <a:p>
                      <a:r>
                        <a:rPr lang="en-GB" dirty="0"/>
                        <a:t>Databricks notebooks with </a:t>
                      </a:r>
                      <a:r>
                        <a:rPr lang="en-GB" dirty="0" err="1"/>
                        <a:t>realtime</a:t>
                      </a:r>
                      <a:r>
                        <a:rPr lang="en-GB" dirty="0"/>
                        <a:t> co-authoring and automated versioning.</a:t>
                      </a:r>
                      <a:endParaRPr lang="en-IN" dirty="0"/>
                    </a:p>
                  </a:txBody>
                  <a:tcPr/>
                </a:tc>
                <a:extLst>
                  <a:ext uri="{0D108BD9-81ED-4DB2-BD59-A6C34878D82A}">
                    <a16:rowId xmlns:a16="http://schemas.microsoft.com/office/drawing/2014/main" val="3367315219"/>
                  </a:ext>
                </a:extLst>
              </a:tr>
              <a:tr h="370840">
                <a:tc>
                  <a:txBody>
                    <a:bodyPr/>
                    <a:lstStyle/>
                    <a:p>
                      <a:r>
                        <a:rPr lang="en-GB" dirty="0"/>
                        <a:t>Access data from a Data Lake</a:t>
                      </a:r>
                      <a:endParaRPr lang="en-IN" dirty="0"/>
                    </a:p>
                  </a:txBody>
                  <a:tcPr/>
                </a:tc>
                <a:tc>
                  <a:txBody>
                    <a:bodyPr/>
                    <a:lstStyle/>
                    <a:p>
                      <a:r>
                        <a:rPr lang="en-GB" dirty="0"/>
                        <a:t>Easier to query from sql scripts and notebooks.</a:t>
                      </a:r>
                      <a:endParaRPr lang="en-IN" dirty="0"/>
                    </a:p>
                  </a:txBody>
                  <a:tcPr/>
                </a:tc>
                <a:tc>
                  <a:txBody>
                    <a:bodyPr/>
                    <a:lstStyle/>
                    <a:p>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r>
                        <a:rPr lang="en-GB" dirty="0"/>
                        <a:t>Delta Lake</a:t>
                      </a:r>
                      <a:endParaRPr lang="en-IN" dirty="0"/>
                    </a:p>
                  </a:txBody>
                  <a:tcPr/>
                </a:tc>
                <a:tc>
                  <a:txBody>
                    <a:bodyPr/>
                    <a:lstStyle/>
                    <a:p>
                      <a:r>
                        <a:rPr lang="en-GB" dirty="0"/>
                        <a:t>Open-source.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Latest from Databricks</a:t>
                      </a:r>
                      <a:r>
                        <a:rPr lang="en-IN" dirty="0"/>
                        <a:t>.</a:t>
                      </a:r>
                    </a:p>
                  </a:txBody>
                  <a:tcPr/>
                </a:tc>
                <a:extLst>
                  <a:ext uri="{0D108BD9-81ED-4DB2-BD59-A6C34878D82A}">
                    <a16:rowId xmlns:a16="http://schemas.microsoft.com/office/drawing/2014/main" val="1194164097"/>
                  </a:ext>
                </a:extLst>
              </a:tr>
              <a:tr h="370840">
                <a:tc>
                  <a:txBody>
                    <a:bodyPr/>
                    <a:lstStyle/>
                    <a:p>
                      <a:r>
                        <a:rPr lang="en-GB" dirty="0"/>
                        <a:t>Storage and Compute separated</a:t>
                      </a:r>
                    </a:p>
                  </a:txBody>
                  <a:tcPr/>
                </a:tc>
                <a:tc>
                  <a:txBody>
                    <a:bodyPr/>
                    <a:lstStyle/>
                    <a:p>
                      <a:r>
                        <a:rPr lang="en-GB" dirty="0"/>
                        <a:t>SQL </a:t>
                      </a:r>
                      <a:r>
                        <a:rPr lang="en-GB" dirty="0">
                          <a:hlinkClick r:id="rId2"/>
                        </a:rPr>
                        <a:t>on-demand</a:t>
                      </a:r>
                      <a:r>
                        <a:rPr lang="en-GB" dirty="0"/>
                        <a:t> pool</a:t>
                      </a:r>
                      <a:endParaRPr lang="en-IN" dirty="0"/>
                    </a:p>
                  </a:txBody>
                  <a:tcPr/>
                </a:tc>
                <a:tc>
                  <a:txBody>
                    <a:bodyPr/>
                    <a:lstStyle/>
                    <a:p>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2377500316"/>
              </p:ext>
            </p:extLst>
          </p:nvPr>
        </p:nvGraphicFramePr>
        <p:xfrm>
          <a:off x="1023938" y="2084832"/>
          <a:ext cx="9720262" cy="185420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1046733063"/>
                    </a:ext>
                  </a:extLst>
                </a:gridCol>
                <a:gridCol w="4860131">
                  <a:extLst>
                    <a:ext uri="{9D8B030D-6E8A-4147-A177-3AD203B41FA5}">
                      <a16:colId xmlns:a16="http://schemas.microsoft.com/office/drawing/2014/main" val="914390271"/>
                    </a:ext>
                  </a:extLst>
                </a:gridCol>
              </a:tblGrid>
              <a:tr h="370840">
                <a:tc>
                  <a:txBody>
                    <a:bodyPr/>
                    <a:lstStyle/>
                    <a:p>
                      <a:r>
                        <a:rPr lang="en-GB" dirty="0"/>
                        <a:t>Use cases</a:t>
                      </a:r>
                      <a:endParaRPr lang="en-IN" dirty="0"/>
                    </a:p>
                  </a:txBody>
                  <a:tcPr/>
                </a:tc>
                <a:tc>
                  <a:txBody>
                    <a:bodyPr/>
                    <a:lstStyle/>
                    <a:p>
                      <a:r>
                        <a:rPr lang="en-GB" dirty="0"/>
                        <a:t>Preferred</a:t>
                      </a:r>
                      <a:endParaRPr lang="en-IN" dirty="0"/>
                    </a:p>
                  </a:txBody>
                  <a:tcPr/>
                </a:tc>
                <a:extLst>
                  <a:ext uri="{0D108BD9-81ED-4DB2-BD59-A6C34878D82A}">
                    <a16:rowId xmlns:a16="http://schemas.microsoft.com/office/drawing/2014/main" val="1225106550"/>
                  </a:ext>
                </a:extLst>
              </a:tr>
              <a:tr h="370840">
                <a:tc>
                  <a:txBody>
                    <a:bodyPr/>
                    <a:lstStyle/>
                    <a:p>
                      <a:r>
                        <a:rPr lang="en-GB" dirty="0"/>
                        <a:t>ML/AI development – GPU oriented</a:t>
                      </a:r>
                      <a:endParaRPr lang="en-IN" dirty="0"/>
                    </a:p>
                  </a:txBody>
                  <a:tcPr/>
                </a:tc>
                <a:tc>
                  <a:txBody>
                    <a:bodyPr/>
                    <a:lstStyle/>
                    <a:p>
                      <a:r>
                        <a:rPr lang="en-GB" dirty="0"/>
                        <a:t>Databricks</a:t>
                      </a:r>
                      <a:endParaRPr lang="en-IN" dirty="0"/>
                    </a:p>
                  </a:txBody>
                  <a:tcPr/>
                </a:tc>
                <a:extLst>
                  <a:ext uri="{0D108BD9-81ED-4DB2-BD59-A6C34878D82A}">
                    <a16:rowId xmlns:a16="http://schemas.microsoft.com/office/drawing/2014/main" val="822814391"/>
                  </a:ext>
                </a:extLst>
              </a:tr>
              <a:tr h="370840">
                <a:tc>
                  <a:txBody>
                    <a:bodyPr/>
                    <a:lstStyle/>
                    <a:p>
                      <a:r>
                        <a:rPr lang="en-GB" dirty="0"/>
                        <a:t>Ad-hoc data lake discovery</a:t>
                      </a:r>
                      <a:endParaRPr lang="en-IN" dirty="0"/>
                    </a:p>
                  </a:txBody>
                  <a:tcPr/>
                </a:tc>
                <a:tc>
                  <a:txBody>
                    <a:bodyPr/>
                    <a:lstStyle/>
                    <a:p>
                      <a:r>
                        <a:rPr lang="en-GB" dirty="0"/>
                        <a:t>Both Synapse and Databricks</a:t>
                      </a:r>
                      <a:endParaRPr lang="en-IN" dirty="0"/>
                    </a:p>
                  </a:txBody>
                  <a:tcPr/>
                </a:tc>
                <a:extLst>
                  <a:ext uri="{0D108BD9-81ED-4DB2-BD59-A6C34878D82A}">
                    <a16:rowId xmlns:a16="http://schemas.microsoft.com/office/drawing/2014/main" val="3805328443"/>
                  </a:ext>
                </a:extLst>
              </a:tr>
              <a:tr h="370840">
                <a:tc>
                  <a:txBody>
                    <a:bodyPr/>
                    <a:lstStyle/>
                    <a:p>
                      <a:r>
                        <a:rPr lang="en-GB" dirty="0"/>
                        <a:t>SQL analyses &amp; Data warehousing</a:t>
                      </a:r>
                      <a:endParaRPr lang="en-IN" dirty="0"/>
                    </a:p>
                  </a:txBody>
                  <a:tcPr/>
                </a:tc>
                <a:tc>
                  <a:txBody>
                    <a:bodyPr/>
                    <a:lstStyle/>
                    <a:p>
                      <a:r>
                        <a:rPr lang="en-GB" dirty="0"/>
                        <a:t>Synapse</a:t>
                      </a:r>
                      <a:endParaRPr lang="en-IN" dirty="0"/>
                    </a:p>
                  </a:txBody>
                  <a:tcPr/>
                </a:tc>
                <a:extLst>
                  <a:ext uri="{0D108BD9-81ED-4DB2-BD59-A6C34878D82A}">
                    <a16:rowId xmlns:a16="http://schemas.microsoft.com/office/drawing/2014/main" val="1016579437"/>
                  </a:ext>
                </a:extLst>
              </a:tr>
              <a:tr h="370840">
                <a:tc>
                  <a:txBody>
                    <a:bodyPr/>
                    <a:lstStyle/>
                    <a:p>
                      <a:r>
                        <a:rPr lang="en-GB" dirty="0"/>
                        <a:t>Self-service BI / Reporting</a:t>
                      </a:r>
                      <a:endParaRPr lang="en-IN" dirty="0"/>
                    </a:p>
                  </a:txBody>
                  <a:tcPr/>
                </a:tc>
                <a:tc>
                  <a:txBody>
                    <a:bodyPr/>
                    <a:lstStyle/>
                    <a:p>
                      <a:r>
                        <a:rPr lang="en-GB" dirty="0"/>
                        <a:t>Synapse</a:t>
                      </a:r>
                      <a:endParaRPr lang="en-IN" dirty="0"/>
                    </a:p>
                  </a:txBody>
                  <a:tcPr/>
                </a:tc>
                <a:extLst>
                  <a:ext uri="{0D108BD9-81ED-4DB2-BD59-A6C34878D82A}">
                    <a16:rowId xmlns:a16="http://schemas.microsoft.com/office/drawing/2014/main" val="2574635386"/>
                  </a:ext>
                </a:extLst>
              </a:tr>
            </a:tbl>
          </a:graphicData>
        </a:graphic>
      </p:graphicFrame>
      <p:graphicFrame>
        <p:nvGraphicFramePr>
          <p:cNvPr id="5" name="Table 4">
            <a:extLst>
              <a:ext uri="{FF2B5EF4-FFF2-40B4-BE49-F238E27FC236}">
                <a16:creationId xmlns:a16="http://schemas.microsoft.com/office/drawing/2014/main" id="{D77562CB-54D6-45C0-9042-5784F7CD4612}"/>
              </a:ext>
            </a:extLst>
          </p:cNvPr>
          <p:cNvGraphicFramePr>
            <a:graphicFrameLocks/>
          </p:cNvGraphicFramePr>
          <p:nvPr>
            <p:extLst>
              <p:ext uri="{D42A27DB-BD31-4B8C-83A1-F6EECF244321}">
                <p14:modId xmlns:p14="http://schemas.microsoft.com/office/powerpoint/2010/main" val="3578470682"/>
              </p:ext>
            </p:extLst>
          </p:nvPr>
        </p:nvGraphicFramePr>
        <p:xfrm>
          <a:off x="1023938" y="4425188"/>
          <a:ext cx="9720262" cy="1752600"/>
        </p:xfrm>
        <a:graphic>
          <a:graphicData uri="http://schemas.openxmlformats.org/drawingml/2006/table">
            <a:tbl>
              <a:tblPr firstRow="1" bandRow="1">
                <a:tableStyleId>{7DF18680-E054-41AD-8BC1-D1AEF772440D}</a:tableStyleId>
              </a:tblPr>
              <a:tblGrid>
                <a:gridCol w="4860131">
                  <a:extLst>
                    <a:ext uri="{9D8B030D-6E8A-4147-A177-3AD203B41FA5}">
                      <a16:colId xmlns:a16="http://schemas.microsoft.com/office/drawing/2014/main" val="1046733063"/>
                    </a:ext>
                  </a:extLst>
                </a:gridCol>
                <a:gridCol w="4860131">
                  <a:extLst>
                    <a:ext uri="{9D8B030D-6E8A-4147-A177-3AD203B41FA5}">
                      <a16:colId xmlns:a16="http://schemas.microsoft.com/office/drawing/2014/main" val="914390271"/>
                    </a:ext>
                  </a:extLst>
                </a:gridCol>
              </a:tblGrid>
              <a:tr h="370840">
                <a:tc>
                  <a:txBody>
                    <a:bodyPr/>
                    <a:lstStyle/>
                    <a:p>
                      <a:r>
                        <a:rPr lang="en-GB" dirty="0"/>
                        <a:t>Scenario</a:t>
                      </a:r>
                      <a:endParaRPr lang="en-IN" dirty="0"/>
                    </a:p>
                  </a:txBody>
                  <a:tcPr/>
                </a:tc>
                <a:tc>
                  <a:txBody>
                    <a:bodyPr/>
                    <a:lstStyle/>
                    <a:p>
                      <a:r>
                        <a:rPr lang="en-GB" dirty="0"/>
                        <a:t>Preferred</a:t>
                      </a:r>
                      <a:endParaRPr lang="en-IN" dirty="0"/>
                    </a:p>
                  </a:txBody>
                  <a:tcPr/>
                </a:tc>
                <a:extLst>
                  <a:ext uri="{0D108BD9-81ED-4DB2-BD59-A6C34878D82A}">
                    <a16:rowId xmlns:a16="http://schemas.microsoft.com/office/drawing/2014/main" val="1225106550"/>
                  </a:ext>
                </a:extLst>
              </a:tr>
              <a:tr h="370840">
                <a:tc>
                  <a:txBody>
                    <a:bodyPr/>
                    <a:lstStyle/>
                    <a:p>
                      <a:r>
                        <a:rPr lang="en-GB" dirty="0"/>
                        <a:t>Spark engine by data scientists &amp; traditional SQL engine by data analyst on same data.</a:t>
                      </a:r>
                      <a:endParaRPr lang="en-IN" dirty="0"/>
                    </a:p>
                  </a:txBody>
                  <a:tcPr/>
                </a:tc>
                <a:tc>
                  <a:txBody>
                    <a:bodyPr/>
                    <a:lstStyle/>
                    <a:p>
                      <a:r>
                        <a:rPr lang="en-GB" dirty="0"/>
                        <a:t>Synapse</a:t>
                      </a:r>
                      <a:endParaRPr lang="en-IN" dirty="0"/>
                    </a:p>
                  </a:txBody>
                  <a:tcPr/>
                </a:tc>
                <a:extLst>
                  <a:ext uri="{0D108BD9-81ED-4DB2-BD59-A6C34878D82A}">
                    <a16:rowId xmlns:a16="http://schemas.microsoft.com/office/drawing/2014/main" val="822814391"/>
                  </a:ext>
                </a:extLst>
              </a:tr>
              <a:tr h="370840">
                <a:tc>
                  <a:txBody>
                    <a:bodyPr/>
                    <a:lstStyle/>
                    <a:p>
                      <a:r>
                        <a:rPr lang="en-GB" dirty="0"/>
                        <a:t>Dependent tech stack E.g. Delta Lake / Spark</a:t>
                      </a:r>
                      <a:endParaRPr lang="en-IN" dirty="0"/>
                    </a:p>
                  </a:txBody>
                  <a:tcPr/>
                </a:tc>
                <a:tc>
                  <a:txBody>
                    <a:bodyPr/>
                    <a:lstStyle/>
                    <a:p>
                      <a:r>
                        <a:rPr lang="en-GB" dirty="0"/>
                        <a:t>Databricks</a:t>
                      </a:r>
                      <a:endParaRPr lang="en-IN" dirty="0"/>
                    </a:p>
                  </a:txBody>
                  <a:tcPr/>
                </a:tc>
                <a:extLst>
                  <a:ext uri="{0D108BD9-81ED-4DB2-BD59-A6C34878D82A}">
                    <a16:rowId xmlns:a16="http://schemas.microsoft.com/office/drawing/2014/main" val="3805328443"/>
                  </a:ext>
                </a:extLst>
              </a:tr>
              <a:tr h="370840">
                <a:tc>
                  <a:txBody>
                    <a:bodyPr/>
                    <a:lstStyle/>
                    <a:p>
                      <a:r>
                        <a:rPr lang="en-GB" dirty="0"/>
                        <a:t>Local IDEs with GIT kind of developer experience</a:t>
                      </a:r>
                      <a:endParaRPr lang="en-IN" dirty="0"/>
                    </a:p>
                  </a:txBody>
                  <a:tcPr/>
                </a:tc>
                <a:tc>
                  <a:txBody>
                    <a:bodyPr/>
                    <a:lstStyle/>
                    <a:p>
                      <a:r>
                        <a:rPr lang="en-GB" dirty="0"/>
                        <a:t>Databricks</a:t>
                      </a:r>
                      <a:endParaRPr lang="en-IN" dirty="0"/>
                    </a:p>
                  </a:txBody>
                  <a:tcPr/>
                </a:tc>
                <a:extLst>
                  <a:ext uri="{0D108BD9-81ED-4DB2-BD59-A6C34878D82A}">
                    <a16:rowId xmlns:a16="http://schemas.microsoft.com/office/drawing/2014/main" val="1016579437"/>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err="1"/>
              <a:t>Kissflow’s</a:t>
            </a:r>
            <a:r>
              <a:rPr lang="en-GB" dirty="0"/>
              <a:t> use case</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hosted on GCP.</a:t>
            </a:r>
          </a:p>
          <a:p>
            <a:r>
              <a:rPr lang="en-GB" dirty="0"/>
              <a:t>* Nature of product - Customers (business users) develop workflow apps by themself.</a:t>
            </a:r>
          </a:p>
          <a:p>
            <a:r>
              <a:rPr lang="en-GB" dirty="0"/>
              <a:t>* Transaction database of app - MongoDB Atlas. 1 DB per customer.</a:t>
            </a:r>
          </a:p>
          <a:p>
            <a:r>
              <a:rPr lang="en-GB" dirty="0"/>
              <a:t>* Each customer will have their own schema (data model).</a:t>
            </a:r>
          </a:p>
          <a:p>
            <a:r>
              <a:rPr lang="en-GB" dirty="0"/>
              <a:t>* No separate analytics database as of now.</a:t>
            </a:r>
          </a:p>
          <a:p>
            <a:r>
              <a:rPr lang="en-GB" dirty="0"/>
              <a:t>* Based on our product nature, per customer data won’t be huge.</a:t>
            </a:r>
          </a:p>
          <a:p>
            <a:r>
              <a:rPr lang="en-GB" dirty="0"/>
              <a:t>* Analysed Data Lake, Database and chosen to go with Data warehouse for which the final investigation is going on.</a:t>
            </a:r>
          </a:p>
          <a:p>
            <a:endParaRPr lang="en-IN" dirty="0"/>
          </a:p>
        </p:txBody>
      </p:sp>
    </p:spTree>
    <p:extLst>
      <p:ext uri="{BB962C8B-B14F-4D97-AF65-F5344CB8AC3E}">
        <p14:creationId xmlns:p14="http://schemas.microsoft.com/office/powerpoint/2010/main" val="174066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p:txBody>
          <a:bodyPr/>
          <a:lstStyle/>
          <a:p>
            <a:r>
              <a:rPr lang="en-GB" dirty="0"/>
              <a:t>Next few years – how the choice would be</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endParaRPr lang="en-IN"/>
          </a:p>
        </p:txBody>
      </p:sp>
      <p:pic>
        <p:nvPicPr>
          <p:cNvPr id="1026" name="Picture 2" descr="Chart">
            <a:extLst>
              <a:ext uri="{FF2B5EF4-FFF2-40B4-BE49-F238E27FC236}">
                <a16:creationId xmlns:a16="http://schemas.microsoft.com/office/drawing/2014/main" id="{494425F2-B538-4F66-A7FE-AB611B8E2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239" y="2084832"/>
            <a:ext cx="794385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9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Reports &amp; 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Resources</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p:txBody>
          <a:bodyPr/>
          <a:lstStyle/>
          <a:p>
            <a:r>
              <a:rPr lang="en-GB" dirty="0"/>
              <a:t>* Blog post by Ivana </a:t>
            </a:r>
            <a:r>
              <a:rPr lang="en-GB" dirty="0" err="1"/>
              <a:t>Pejeva</a:t>
            </a:r>
            <a:r>
              <a:rPr lang="en-GB" dirty="0"/>
              <a:t> - </a:t>
            </a:r>
            <a:r>
              <a:rPr lang="en-GB" dirty="0">
                <a:hlinkClick r:id="rId2"/>
              </a:rPr>
              <a:t>https://www.element61.be/en/resource/when-use-azure-synapse-analytics-andor-azure-databricks</a:t>
            </a:r>
            <a:r>
              <a:rPr lang="en-GB" dirty="0"/>
              <a:t> </a:t>
            </a:r>
          </a:p>
          <a:p>
            <a:r>
              <a:rPr lang="en-GB" dirty="0"/>
              <a:t>* Checkout </a:t>
            </a:r>
            <a:r>
              <a:rPr lang="en-GB" dirty="0">
                <a:hlinkClick r:id="rId3"/>
              </a:rPr>
              <a:t>debate</a:t>
            </a:r>
            <a:r>
              <a:rPr lang="en-GB" dirty="0"/>
              <a:t> with proponents of each architecture at </a:t>
            </a:r>
            <a:r>
              <a:rPr lang="en-GB" dirty="0" err="1"/>
              <a:t>Datanova</a:t>
            </a:r>
            <a:r>
              <a:rPr lang="en-GB" dirty="0"/>
              <a:t> 2021 hosted by </a:t>
            </a:r>
            <a:r>
              <a:rPr lang="en-IN" b="1" i="0" u="none" strike="noStrike" dirty="0">
                <a:solidFill>
                  <a:srgbClr val="00A7B5"/>
                </a:solidFill>
                <a:effectLst/>
                <a:latin typeface="Montserrat"/>
                <a:hlinkClick r:id="rId4"/>
              </a:rPr>
              <a:t>Cindi Howson</a:t>
            </a:r>
            <a:endParaRPr lang="en-IN" b="1" i="0" u="none" strike="noStrike" dirty="0">
              <a:solidFill>
                <a:srgbClr val="00A7B5"/>
              </a:solidFill>
              <a:effectLst/>
              <a:latin typeface="Montserrat"/>
            </a:endParaRPr>
          </a:p>
          <a:p>
            <a:endParaRPr lang="en-IN" b="1" i="0" u="none" strike="noStrike" dirty="0">
              <a:solidFill>
                <a:srgbClr val="00A7B5"/>
              </a:solidFill>
              <a:effectLst/>
              <a:latin typeface="Montserra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 Demystify – Database, Data warehouse, Data Lake, Data Lakehouse.</a:t>
            </a:r>
          </a:p>
          <a:p>
            <a:r>
              <a:rPr lang="en-GB" dirty="0"/>
              <a:t>* Best fit scenarios for choosing DB, DW, DL and DLH. </a:t>
            </a:r>
          </a:p>
          <a:p>
            <a:r>
              <a:rPr lang="en-GB" dirty="0"/>
              <a:t>* Azure Synapse Analytics, Azure Databricks.</a:t>
            </a:r>
          </a:p>
          <a:p>
            <a:r>
              <a:rPr lang="en-GB" dirty="0"/>
              <a:t>* Common features but different in Synapse and Databricks of Azure.</a:t>
            </a:r>
          </a:p>
          <a:p>
            <a:r>
              <a:rPr lang="en-GB" dirty="0"/>
              <a:t>* When to use SQL DB, Synapse, Databricks?</a:t>
            </a:r>
          </a:p>
          <a:p>
            <a:r>
              <a:rPr lang="en-GB" dirty="0"/>
              <a:t>* My use case and what we choose?</a:t>
            </a:r>
          </a:p>
          <a:p>
            <a:endParaRPr lang="en-IN" dirty="0"/>
          </a:p>
        </p:txBody>
      </p:sp>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 – </a:t>
            </a:r>
            <a:br>
              <a:rPr lang="en-GB" dirty="0"/>
            </a:br>
            <a:r>
              <a:rPr lang="en-GB" dirty="0"/>
              <a:t>Allow USER to take SMART decisions </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p:txBody>
          <a:bodyPr/>
          <a:lstStyle/>
          <a:p>
            <a:r>
              <a:rPr lang="en-GB" dirty="0"/>
              <a:t>* Define your goal well.</a:t>
            </a:r>
          </a:p>
          <a:p>
            <a:r>
              <a:rPr lang="en-GB" dirty="0"/>
              <a:t>* Don’t choose a data tech stack, just because you / your team knew it well.</a:t>
            </a:r>
          </a:p>
          <a:p>
            <a:r>
              <a:rPr lang="en-GB" dirty="0"/>
              <a:t>* Try reduce copies. It is a key obstacle to data democratization &amp; fast time to value.</a:t>
            </a:r>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2586201" y="3809129"/>
            <a:ext cx="7019597" cy="2800677"/>
          </a:xfrm>
          <a:prstGeom prst="rect">
            <a:avLst/>
          </a:prstGeom>
          <a:ln>
            <a:solidFill>
              <a:schemeClr val="accent1"/>
            </a:solidFill>
          </a:ln>
        </p:spPr>
      </p:pic>
    </p:spTree>
    <p:extLst>
      <p:ext uri="{BB962C8B-B14F-4D97-AF65-F5344CB8AC3E}">
        <p14:creationId xmlns:p14="http://schemas.microsoft.com/office/powerpoint/2010/main" val="327592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Data persistence</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2">
            <a:extLst>
              <a:ext uri="{28A0092B-C50C-407E-A947-70E740481C1C}">
                <a14:useLocalDpi xmlns:a14="http://schemas.microsoft.com/office/drawing/2010/main" val="0"/>
              </a:ext>
            </a:extLst>
          </a:blip>
          <a:srcRect/>
          <a:stretch>
            <a:fillRect/>
          </a:stretch>
        </p:blipFill>
        <p:spPr bwMode="auto">
          <a:xfrm>
            <a:off x="1932215" y="1985555"/>
            <a:ext cx="8327570" cy="4153988"/>
          </a:xfrm>
          <a:prstGeom prst="rect">
            <a:avLst/>
          </a:prstGeom>
          <a:noFill/>
          <a:ln>
            <a:noFill/>
          </a:ln>
        </p:spPr>
      </p:pic>
    </p:spTree>
    <p:extLst>
      <p:ext uri="{BB962C8B-B14F-4D97-AF65-F5344CB8AC3E}">
        <p14:creationId xmlns:p14="http://schemas.microsoft.com/office/powerpoint/2010/main" val="10005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a:bodyPr>
          <a:lstStyle/>
          <a:p>
            <a:r>
              <a:rPr lang="en-GB" dirty="0"/>
              <a:t>Database, Data warehouse, </a:t>
            </a:r>
            <a:br>
              <a:rPr lang="en-GB" dirty="0"/>
            </a:br>
            <a:r>
              <a:rPr lang="en-GB" dirty="0"/>
              <a:t>Data Lake, Data Lakehouse.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Co-location of Compute &amp; Storage.</a:t>
            </a:r>
            <a:endParaRPr lang="en-IN" dirty="0"/>
          </a:p>
        </p:txBody>
      </p:sp>
    </p:spTree>
    <p:extLst>
      <p:ext uri="{BB962C8B-B14F-4D97-AF65-F5344CB8AC3E}">
        <p14:creationId xmlns:p14="http://schemas.microsoft.com/office/powerpoint/2010/main" val="194459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Separation of Compute &amp; Storage</a:t>
            </a:r>
            <a:endParaRPr lang="en-IN" dirty="0"/>
          </a:p>
        </p:txBody>
      </p:sp>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p:txBody>
          <a:bodyPr/>
          <a:lstStyle/>
          <a:p>
            <a:r>
              <a:rPr lang="en-GB" dirty="0"/>
              <a:t>* Separation of Compute &amp; Data</a:t>
            </a:r>
            <a:endParaRPr lang="en-IN" dirty="0"/>
          </a:p>
        </p:txBody>
      </p:sp>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4178</TotalTime>
  <Words>839</Words>
  <Application>Microsoft Office PowerPoint</Application>
  <PresentationFormat>Widescreen</PresentationFormat>
  <Paragraphs>101</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Montserrat</vt:lpstr>
      <vt:lpstr>Tw Cen MT</vt:lpstr>
      <vt:lpstr>Tw Cen MT Condensed</vt:lpstr>
      <vt:lpstr>Wingdings 3</vt:lpstr>
      <vt:lpstr>Integral</vt:lpstr>
      <vt:lpstr>Azure Synapse Analytics Azure SQL Database Azure Databricks</vt:lpstr>
      <vt:lpstr>About Me</vt:lpstr>
      <vt:lpstr>Agenda</vt:lpstr>
      <vt:lpstr>End goal of a data architecture –  Allow USER to take SMART decisions </vt:lpstr>
      <vt:lpstr>Data persistence</vt:lpstr>
      <vt:lpstr>Database, Data warehouse,  Data Lake, Data Lakehouse.</vt:lpstr>
      <vt:lpstr>Database</vt:lpstr>
      <vt:lpstr>Data Warehouse</vt:lpstr>
      <vt:lpstr>Data Lake</vt:lpstr>
      <vt:lpstr>Data LAKEHOUSE</vt:lpstr>
      <vt:lpstr>Delta lake – The hybrid model</vt:lpstr>
      <vt:lpstr>PowerPoint Presentation</vt:lpstr>
      <vt:lpstr>Azure Synapse Analytics Azure Databricks</vt:lpstr>
      <vt:lpstr>Azure Synapse Analytics</vt:lpstr>
      <vt:lpstr>Azure databricks</vt:lpstr>
      <vt:lpstr>Common features</vt:lpstr>
      <vt:lpstr>When to use synapse and/or databricks</vt:lpstr>
      <vt:lpstr>Kissflow’s use case</vt:lpstr>
      <vt:lpstr>Next few years – how the choice would be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33</cp:revision>
  <dcterms:created xsi:type="dcterms:W3CDTF">2021-04-03T15:55:32Z</dcterms:created>
  <dcterms:modified xsi:type="dcterms:W3CDTF">2021-04-11T13:10:02Z</dcterms:modified>
</cp:coreProperties>
</file>