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076136295" r:id="rId3"/>
    <p:sldId id="257" r:id="rId4"/>
    <p:sldId id="267" r:id="rId5"/>
    <p:sldId id="292" r:id="rId6"/>
    <p:sldId id="2076136277" r:id="rId7"/>
    <p:sldId id="276" r:id="rId8"/>
    <p:sldId id="2076136279" r:id="rId9"/>
    <p:sldId id="2076136280" r:id="rId10"/>
    <p:sldId id="2076136282" r:id="rId11"/>
    <p:sldId id="2076136285" r:id="rId12"/>
    <p:sldId id="2076136283" r:id="rId13"/>
    <p:sldId id="2076136290" r:id="rId14"/>
    <p:sldId id="2076136284" r:id="rId15"/>
    <p:sldId id="2076136292" r:id="rId16"/>
    <p:sldId id="2076136271" r:id="rId17"/>
    <p:sldId id="2076136272" r:id="rId18"/>
    <p:sldId id="2076136273" r:id="rId19"/>
    <p:sldId id="2076136274" r:id="rId20"/>
    <p:sldId id="2076136288" r:id="rId21"/>
    <p:sldId id="2076136293" r:id="rId22"/>
    <p:sldId id="2076136289" r:id="rId23"/>
    <p:sldId id="2076136291" r:id="rId24"/>
    <p:sldId id="266" r:id="rId25"/>
    <p:sldId id="2076136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06"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A8C5-2585-44C9-B0E5-24F06DD964F4}" type="datetimeFigureOut">
              <a:rPr lang="en-IN" smtClean="0"/>
              <a:t>05-06-2021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603B9-19B4-4D8F-907A-25ED0F1ACBA1}" type="slidenum">
              <a:rPr lang="en-IN" smtClean="0"/>
              <a:t>‹#›</a:t>
            </a:fld>
            <a:endParaRPr lang="en-IN"/>
          </a:p>
        </p:txBody>
      </p:sp>
    </p:spTree>
    <p:extLst>
      <p:ext uri="{BB962C8B-B14F-4D97-AF65-F5344CB8AC3E}">
        <p14:creationId xmlns:p14="http://schemas.microsoft.com/office/powerpoint/2010/main" val="410572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8EAED"/>
                </a:solidFill>
                <a:effectLst/>
                <a:latin typeface="Roboto" panose="020B0604020202020204" pitchFamily="2" charset="0"/>
              </a:rPr>
              <a:t>Prerequisites: </a:t>
            </a:r>
          </a:p>
          <a:p>
            <a:pPr marL="171450" indent="-171450">
              <a:buFontTx/>
              <a:buChar char="-"/>
            </a:pPr>
            <a:r>
              <a:rPr lang="en-GB" b="0" i="0" dirty="0">
                <a:solidFill>
                  <a:srgbClr val="E8EAED"/>
                </a:solidFill>
                <a:effectLst/>
                <a:latin typeface="Roboto" panose="020B0604020202020204" pitchFamily="2" charset="0"/>
              </a:rPr>
              <a:t>"Basic knowledge of SQL, and database concepts and objects“.</a:t>
            </a:r>
          </a:p>
          <a:p>
            <a:pPr marL="171450" indent="-171450">
              <a:buFontTx/>
              <a:buChar char="-"/>
            </a:pPr>
            <a:r>
              <a:rPr lang="en-GB" b="0" i="0" dirty="0">
                <a:solidFill>
                  <a:srgbClr val="E8EAED"/>
                </a:solidFill>
                <a:effectLst/>
                <a:latin typeface="Roboto" panose="020B0604020202020204" pitchFamily="2" charset="0"/>
              </a:rPr>
              <a:t>"Familiarity with JSON semi-structured data".</a:t>
            </a:r>
            <a:endParaRPr lang="en-IN" dirty="0"/>
          </a:p>
        </p:txBody>
      </p:sp>
      <p:sp>
        <p:nvSpPr>
          <p:cNvPr id="4" name="Slide Number Placeholder 3"/>
          <p:cNvSpPr>
            <a:spLocks noGrp="1"/>
          </p:cNvSpPr>
          <p:nvPr>
            <p:ph type="sldNum" sz="quarter" idx="5"/>
          </p:nvPr>
        </p:nvSpPr>
        <p:spPr/>
        <p:txBody>
          <a:bodyPr/>
          <a:lstStyle/>
          <a:p>
            <a:fld id="{F75603B9-19B4-4D8F-907A-25ED0F1ACBA1}" type="slidenum">
              <a:rPr lang="en-IN" smtClean="0"/>
              <a:t>1</a:t>
            </a:fld>
            <a:endParaRPr lang="en-IN"/>
          </a:p>
        </p:txBody>
      </p:sp>
    </p:spTree>
    <p:extLst>
      <p:ext uri="{BB962C8B-B14F-4D97-AF65-F5344CB8AC3E}">
        <p14:creationId xmlns:p14="http://schemas.microsoft.com/office/powerpoint/2010/main" val="141532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Store all your data.</a:t>
            </a:r>
          </a:p>
          <a:p>
            <a:pPr marL="171450" indent="-171450">
              <a:buFont typeface="Arial" panose="020B0604020202020204" pitchFamily="34" charset="0"/>
              <a:buChar char="•"/>
            </a:pPr>
            <a:r>
              <a:rPr lang="en-IN" dirty="0"/>
              <a:t>Extreme simplicity.</a:t>
            </a:r>
          </a:p>
          <a:p>
            <a:pPr marL="171450" indent="-171450">
              <a:buFont typeface="Arial" panose="020B0604020202020204" pitchFamily="34" charset="0"/>
              <a:buChar char="•"/>
            </a:pPr>
            <a:r>
              <a:rPr lang="en-IN" dirty="0"/>
              <a:t>Full support for ACID transactions with read consistency.</a:t>
            </a:r>
          </a:p>
          <a:p>
            <a:pPr marL="171450" indent="-171450">
              <a:buFont typeface="Arial" panose="020B0604020202020204" pitchFamily="34" charset="0"/>
              <a:buChar char="•"/>
            </a:pPr>
            <a:r>
              <a:rPr lang="en-IN" dirty="0"/>
              <a:t>ANSI SQL, RBAC.</a:t>
            </a:r>
          </a:p>
        </p:txBody>
      </p:sp>
      <p:sp>
        <p:nvSpPr>
          <p:cNvPr id="4" name="Slide Number Placeholder 3"/>
          <p:cNvSpPr>
            <a:spLocks noGrp="1"/>
          </p:cNvSpPr>
          <p:nvPr>
            <p:ph type="sldNum" sz="quarter" idx="5"/>
          </p:nvPr>
        </p:nvSpPr>
        <p:spPr/>
        <p:txBody>
          <a:bodyPr/>
          <a:lstStyle/>
          <a:p>
            <a:fld id="{F75603B9-19B4-4D8F-907A-25ED0F1ACBA1}" type="slidenum">
              <a:rPr lang="en-IN" smtClean="0"/>
              <a:t>17</a:t>
            </a:fld>
            <a:endParaRPr lang="en-IN"/>
          </a:p>
        </p:txBody>
      </p:sp>
    </p:spTree>
    <p:extLst>
      <p:ext uri="{BB962C8B-B14F-4D97-AF65-F5344CB8AC3E}">
        <p14:creationId xmlns:p14="http://schemas.microsoft.com/office/powerpoint/2010/main" val="3662382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E8EAED"/>
                </a:solidFill>
                <a:effectLst/>
                <a:latin typeface="Roboto" panose="02000000000000000000" pitchFamily="2" charset="0"/>
              </a:rPr>
              <a:t>Traditional data warehouses cannot do these things easily.</a:t>
            </a:r>
            <a:endParaRPr lang="en-IN" dirty="0"/>
          </a:p>
        </p:txBody>
      </p:sp>
      <p:sp>
        <p:nvSpPr>
          <p:cNvPr id="4" name="Slide Number Placeholder 3"/>
          <p:cNvSpPr>
            <a:spLocks noGrp="1"/>
          </p:cNvSpPr>
          <p:nvPr>
            <p:ph type="sldNum" sz="quarter" idx="5"/>
          </p:nvPr>
        </p:nvSpPr>
        <p:spPr/>
        <p:txBody>
          <a:bodyPr/>
          <a:lstStyle/>
          <a:p>
            <a:fld id="{F75603B9-19B4-4D8F-907A-25ED0F1ACBA1}" type="slidenum">
              <a:rPr lang="en-IN" smtClean="0"/>
              <a:t>18</a:t>
            </a:fld>
            <a:endParaRPr lang="en-IN"/>
          </a:p>
        </p:txBody>
      </p:sp>
    </p:spTree>
    <p:extLst>
      <p:ext uri="{BB962C8B-B14F-4D97-AF65-F5344CB8AC3E}">
        <p14:creationId xmlns:p14="http://schemas.microsoft.com/office/powerpoint/2010/main" val="56546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24</a:t>
            </a:fld>
            <a:endParaRPr lang="en-IN"/>
          </a:p>
        </p:txBody>
      </p:sp>
    </p:spTree>
    <p:extLst>
      <p:ext uri="{BB962C8B-B14F-4D97-AF65-F5344CB8AC3E}">
        <p14:creationId xmlns:p14="http://schemas.microsoft.com/office/powerpoint/2010/main" val="201999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41724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6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2055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B833B-13B3-4FA0-BE9A-3E1DCDBB796D}"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B833B-13B3-4FA0-BE9A-3E1DCDBB796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0034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B833B-13B3-4FA0-BE9A-3E1DCDBB796D}"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8990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B833B-13B3-4FA0-BE9A-3E1DCDBB796D}"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57354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B833B-13B3-4FA0-BE9A-3E1DCDBB796D}"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64754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9371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69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EB833B-13B3-4FA0-BE9A-3E1DCDBB796D}" type="datetimeFigureOut">
              <a:rPr lang="en-IN" smtClean="0"/>
              <a:t>05-06-2021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64E714-AA81-41F7-B73E-42A1A841A5E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798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9E36-3310-4683-995B-219394A95736}"/>
              </a:ext>
            </a:extLst>
          </p:cNvPr>
          <p:cNvSpPr>
            <a:spLocks noGrp="1"/>
          </p:cNvSpPr>
          <p:nvPr>
            <p:ph type="ctrTitle"/>
          </p:nvPr>
        </p:nvSpPr>
        <p:spPr/>
        <p:txBody>
          <a:bodyPr/>
          <a:lstStyle/>
          <a:p>
            <a:r>
              <a:rPr lang="en-GB" dirty="0"/>
              <a:t>Why Snowflake? </a:t>
            </a:r>
            <a:br>
              <a:rPr lang="en-GB" dirty="0"/>
            </a:br>
            <a:r>
              <a:rPr lang="en-GB" dirty="0"/>
              <a:t>Cloud Data Warehousing?</a:t>
            </a:r>
            <a:endParaRPr lang="en-IN" dirty="0"/>
          </a:p>
        </p:txBody>
      </p:sp>
      <p:sp>
        <p:nvSpPr>
          <p:cNvPr id="3" name="Subtitle 2">
            <a:extLst>
              <a:ext uri="{FF2B5EF4-FFF2-40B4-BE49-F238E27FC236}">
                <a16:creationId xmlns:a16="http://schemas.microsoft.com/office/drawing/2014/main" id="{483C9BDF-4C5A-497A-BAFB-8D0D8D4EFF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7867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F93F-2BD9-4639-B86D-6E456BAA2C2C}"/>
              </a:ext>
            </a:extLst>
          </p:cNvPr>
          <p:cNvSpPr>
            <a:spLocks noGrp="1"/>
          </p:cNvSpPr>
          <p:nvPr>
            <p:ph type="title"/>
          </p:nvPr>
        </p:nvSpPr>
        <p:spPr/>
        <p:txBody>
          <a:bodyPr/>
          <a:lstStyle/>
          <a:p>
            <a:r>
              <a:rPr lang="en-IN" dirty="0"/>
              <a:t>Data lake</a:t>
            </a:r>
          </a:p>
        </p:txBody>
      </p:sp>
      <p:pic>
        <p:nvPicPr>
          <p:cNvPr id="5" name="Content Placeholder 4">
            <a:extLst>
              <a:ext uri="{FF2B5EF4-FFF2-40B4-BE49-F238E27FC236}">
                <a16:creationId xmlns:a16="http://schemas.microsoft.com/office/drawing/2014/main" id="{0BB2C593-4BFA-484F-919D-49E6AB12A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396" y="2286000"/>
            <a:ext cx="8843345" cy="4022725"/>
          </a:xfrm>
          <a:ln w="19050">
            <a:solidFill>
              <a:schemeClr val="accent1"/>
            </a:solidFill>
          </a:ln>
        </p:spPr>
      </p:pic>
    </p:spTree>
    <p:extLst>
      <p:ext uri="{BB962C8B-B14F-4D97-AF65-F5344CB8AC3E}">
        <p14:creationId xmlns:p14="http://schemas.microsoft.com/office/powerpoint/2010/main" val="278079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D20B-C306-4240-A2BB-312A9CDD389F}"/>
              </a:ext>
            </a:extLst>
          </p:cNvPr>
          <p:cNvSpPr>
            <a:spLocks noGrp="1"/>
          </p:cNvSpPr>
          <p:nvPr>
            <p:ph type="title"/>
          </p:nvPr>
        </p:nvSpPr>
        <p:spPr/>
        <p:txBody>
          <a:bodyPr/>
          <a:lstStyle/>
          <a:p>
            <a:r>
              <a:rPr lang="en-IN" dirty="0"/>
              <a:t>OLTP vs OLAP</a:t>
            </a:r>
          </a:p>
        </p:txBody>
      </p:sp>
      <p:sp>
        <p:nvSpPr>
          <p:cNvPr id="3" name="Text Placeholder 2">
            <a:extLst>
              <a:ext uri="{FF2B5EF4-FFF2-40B4-BE49-F238E27FC236}">
                <a16:creationId xmlns:a16="http://schemas.microsoft.com/office/drawing/2014/main" id="{84F2DBEB-35AA-4923-BCBE-6220BAD3D5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4063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7CFF-EA49-4651-8B0E-5E56EF5FBFBD}"/>
              </a:ext>
            </a:extLst>
          </p:cNvPr>
          <p:cNvSpPr>
            <a:spLocks noGrp="1"/>
          </p:cNvSpPr>
          <p:nvPr>
            <p:ph type="title"/>
          </p:nvPr>
        </p:nvSpPr>
        <p:spPr/>
        <p:txBody>
          <a:bodyPr>
            <a:normAutofit/>
          </a:bodyPr>
          <a:lstStyle/>
          <a:p>
            <a:r>
              <a:rPr lang="en-GB" dirty="0"/>
              <a:t>analytics </a:t>
            </a:r>
            <a:r>
              <a:rPr lang="en-GB" dirty="0" err="1"/>
              <a:t>db</a:t>
            </a:r>
            <a:r>
              <a:rPr lang="en-GB" dirty="0"/>
              <a:t> &amp; transaction </a:t>
            </a:r>
            <a:r>
              <a:rPr lang="en-GB" dirty="0" err="1"/>
              <a:t>db</a:t>
            </a:r>
            <a:endParaRPr lang="en-IN" dirty="0"/>
          </a:p>
        </p:txBody>
      </p:sp>
      <p:graphicFrame>
        <p:nvGraphicFramePr>
          <p:cNvPr id="18" name="Table 18">
            <a:extLst>
              <a:ext uri="{FF2B5EF4-FFF2-40B4-BE49-F238E27FC236}">
                <a16:creationId xmlns:a16="http://schemas.microsoft.com/office/drawing/2014/main" id="{DD4F1775-B5F3-4ABC-908D-9C3A931CD2F7}"/>
              </a:ext>
            </a:extLst>
          </p:cNvPr>
          <p:cNvGraphicFramePr>
            <a:graphicFrameLocks noGrp="1"/>
          </p:cNvGraphicFramePr>
          <p:nvPr>
            <p:ph idx="1"/>
            <p:extLst>
              <p:ext uri="{D42A27DB-BD31-4B8C-83A1-F6EECF244321}">
                <p14:modId xmlns:p14="http://schemas.microsoft.com/office/powerpoint/2010/main" val="229822955"/>
              </p:ext>
            </p:extLst>
          </p:nvPr>
        </p:nvGraphicFramePr>
        <p:xfrm>
          <a:off x="1023938" y="2286000"/>
          <a:ext cx="9720073" cy="3986783"/>
        </p:xfrm>
        <a:graphic>
          <a:graphicData uri="http://schemas.openxmlformats.org/drawingml/2006/table">
            <a:tbl>
              <a:tblPr firstRow="1" bandRow="1">
                <a:tableStyleId>{5C22544A-7EE6-4342-B048-85BDC9FD1C3A}</a:tableStyleId>
              </a:tblPr>
              <a:tblGrid>
                <a:gridCol w="1707506">
                  <a:extLst>
                    <a:ext uri="{9D8B030D-6E8A-4147-A177-3AD203B41FA5}">
                      <a16:colId xmlns:a16="http://schemas.microsoft.com/office/drawing/2014/main" val="2809646805"/>
                    </a:ext>
                  </a:extLst>
                </a:gridCol>
                <a:gridCol w="3751313">
                  <a:extLst>
                    <a:ext uri="{9D8B030D-6E8A-4147-A177-3AD203B41FA5}">
                      <a16:colId xmlns:a16="http://schemas.microsoft.com/office/drawing/2014/main" val="2091994275"/>
                    </a:ext>
                  </a:extLst>
                </a:gridCol>
                <a:gridCol w="4261254">
                  <a:extLst>
                    <a:ext uri="{9D8B030D-6E8A-4147-A177-3AD203B41FA5}">
                      <a16:colId xmlns:a16="http://schemas.microsoft.com/office/drawing/2014/main" val="271080400"/>
                    </a:ext>
                  </a:extLst>
                </a:gridCol>
              </a:tblGrid>
              <a:tr h="460498">
                <a:tc>
                  <a:txBody>
                    <a:bodyPr/>
                    <a:lstStyle/>
                    <a:p>
                      <a:r>
                        <a:rPr lang="en-IN" dirty="0"/>
                        <a:t>Characteristic</a:t>
                      </a:r>
                    </a:p>
                  </a:txBody>
                  <a:tcPr/>
                </a:tc>
                <a:tc>
                  <a:txBody>
                    <a:bodyPr/>
                    <a:lstStyle/>
                    <a:p>
                      <a:r>
                        <a:rPr lang="en-IN" dirty="0"/>
                        <a:t>OLAP</a:t>
                      </a:r>
                    </a:p>
                  </a:txBody>
                  <a:tcPr/>
                </a:tc>
                <a:tc>
                  <a:txBody>
                    <a:bodyPr/>
                    <a:lstStyle/>
                    <a:p>
                      <a:r>
                        <a:rPr lang="en-IN" dirty="0"/>
                        <a:t>OLTP</a:t>
                      </a:r>
                    </a:p>
                  </a:txBody>
                  <a:tcPr/>
                </a:tc>
                <a:extLst>
                  <a:ext uri="{0D108BD9-81ED-4DB2-BD59-A6C34878D82A}">
                    <a16:rowId xmlns:a16="http://schemas.microsoft.com/office/drawing/2014/main" val="3176116896"/>
                  </a:ext>
                </a:extLst>
              </a:tr>
              <a:tr h="1135477">
                <a:tc>
                  <a:txBody>
                    <a:bodyPr/>
                    <a:lstStyle/>
                    <a:p>
                      <a:r>
                        <a:rPr lang="en-IN" sz="1800" b="0" i="0" u="none" strike="noStrike" kern="1200" dirty="0">
                          <a:solidFill>
                            <a:schemeClr val="dk1"/>
                          </a:solidFill>
                          <a:effectLst/>
                          <a:latin typeface="+mn-lt"/>
                          <a:ea typeface="+mn-ea"/>
                          <a:cs typeface="+mn-cs"/>
                        </a:rPr>
                        <a:t>Data</a:t>
                      </a:r>
                      <a:endParaRPr lang="en-IN" dirty="0"/>
                    </a:p>
                  </a:txBody>
                  <a:tcPr/>
                </a:tc>
                <a:tc>
                  <a:txBody>
                    <a:bodyPr/>
                    <a:lstStyle/>
                    <a:p>
                      <a:pPr rtl="0"/>
                      <a:r>
                        <a:rPr lang="en-GB" sz="1800" b="0" i="0" u="none" strike="noStrike" kern="1200" dirty="0">
                          <a:solidFill>
                            <a:schemeClr val="dk1"/>
                          </a:solidFill>
                          <a:effectLst/>
                          <a:latin typeface="+mn-lt"/>
                          <a:ea typeface="+mn-ea"/>
                          <a:cs typeface="+mn-cs"/>
                        </a:rPr>
                        <a:t>Historical data in column format.</a:t>
                      </a:r>
                      <a:endParaRPr lang="en-GB" b="0" dirty="0">
                        <a:effectLst/>
                      </a:endParaRPr>
                    </a:p>
                    <a:p>
                      <a:pPr rtl="0"/>
                      <a:br>
                        <a:rPr lang="en-GB" sz="1800" b="0" i="0" u="none" strike="noStrike" kern="1200" dirty="0">
                          <a:solidFill>
                            <a:schemeClr val="dk1"/>
                          </a:solidFill>
                          <a:effectLst/>
                          <a:latin typeface="+mn-lt"/>
                          <a:ea typeface="+mn-ea"/>
                          <a:cs typeface="+mn-cs"/>
                        </a:rPr>
                      </a:br>
                      <a:r>
                        <a:rPr lang="en-GB" sz="1800" b="0" i="0" u="none" strike="noStrike" kern="1200" dirty="0">
                          <a:solidFill>
                            <a:schemeClr val="dk1"/>
                          </a:solidFill>
                          <a:effectLst/>
                          <a:latin typeface="+mn-lt"/>
                          <a:ea typeface="+mn-ea"/>
                          <a:cs typeface="+mn-cs"/>
                        </a:rPr>
                        <a:t>Read more and rare writes.</a:t>
                      </a:r>
                      <a:endParaRPr lang="en-GB" b="0" dirty="0">
                        <a:effectLst/>
                      </a:endParaRPr>
                    </a:p>
                  </a:txBody>
                  <a:tcPr/>
                </a:tc>
                <a:tc>
                  <a:txBody>
                    <a:bodyPr/>
                    <a:lstStyle/>
                    <a:p>
                      <a:pPr rtl="0"/>
                      <a:r>
                        <a:rPr lang="en-GB" sz="1800" b="0" i="0" u="none" strike="noStrike" kern="1200" dirty="0">
                          <a:solidFill>
                            <a:schemeClr val="dk1"/>
                          </a:solidFill>
                          <a:effectLst/>
                          <a:latin typeface="+mn-lt"/>
                          <a:ea typeface="+mn-ea"/>
                          <a:cs typeface="+mn-cs"/>
                        </a:rPr>
                        <a:t>Operational data in row format.</a:t>
                      </a:r>
                      <a:endParaRPr lang="en-GB" b="0" dirty="0">
                        <a:effectLst/>
                      </a:endParaRPr>
                    </a:p>
                    <a:p>
                      <a:pPr rtl="0"/>
                      <a:br>
                        <a:rPr lang="en-GB" sz="1800" b="0" i="0" u="none" strike="noStrike" kern="1200" dirty="0">
                          <a:solidFill>
                            <a:schemeClr val="dk1"/>
                          </a:solidFill>
                          <a:effectLst/>
                          <a:latin typeface="+mn-lt"/>
                          <a:ea typeface="+mn-ea"/>
                          <a:cs typeface="+mn-cs"/>
                        </a:rPr>
                      </a:br>
                      <a:r>
                        <a:rPr lang="en-GB" sz="1800" b="0" i="0" u="none" strike="noStrike" kern="1200" dirty="0">
                          <a:solidFill>
                            <a:schemeClr val="dk1"/>
                          </a:solidFill>
                          <a:effectLst/>
                          <a:latin typeface="+mn-lt"/>
                          <a:ea typeface="+mn-ea"/>
                          <a:cs typeface="+mn-cs"/>
                        </a:rPr>
                        <a:t>Both read and write</a:t>
                      </a:r>
                      <a:r>
                        <a:rPr lang="en-IN" sz="1800" b="0" i="0" u="none" strike="noStrike" kern="1200" dirty="0">
                          <a:solidFill>
                            <a:schemeClr val="dk1"/>
                          </a:solidFill>
                          <a:effectLst/>
                          <a:latin typeface="+mn-lt"/>
                          <a:ea typeface="+mn-ea"/>
                          <a:cs typeface="+mn-cs"/>
                        </a:rPr>
                        <a:t>.</a:t>
                      </a:r>
                      <a:endParaRPr lang="en-GB" b="0" dirty="0">
                        <a:effectLst/>
                      </a:endParaRPr>
                    </a:p>
                  </a:txBody>
                  <a:tcPr/>
                </a:tc>
                <a:extLst>
                  <a:ext uri="{0D108BD9-81ED-4DB2-BD59-A6C34878D82A}">
                    <a16:rowId xmlns:a16="http://schemas.microsoft.com/office/drawing/2014/main" val="2560369307"/>
                  </a:ext>
                </a:extLst>
              </a:tr>
              <a:tr h="1135477">
                <a:tc>
                  <a:txBody>
                    <a:bodyPr/>
                    <a:lstStyle/>
                    <a:p>
                      <a:r>
                        <a:rPr lang="en-IN" sz="1800" b="0" i="0" u="none" strike="noStrike" kern="1200" dirty="0">
                          <a:solidFill>
                            <a:schemeClr val="dk1"/>
                          </a:solidFill>
                          <a:effectLst/>
                          <a:latin typeface="+mn-lt"/>
                          <a:ea typeface="+mn-ea"/>
                          <a:cs typeface="+mn-cs"/>
                        </a:rPr>
                        <a:t>Query pattern</a:t>
                      </a:r>
                      <a:endParaRPr lang="en-IN" dirty="0"/>
                    </a:p>
                  </a:txBody>
                  <a:tcPr/>
                </a:tc>
                <a:tc>
                  <a:txBody>
                    <a:bodyPr/>
                    <a:lstStyle/>
                    <a:p>
                      <a:pPr rtl="0"/>
                      <a:r>
                        <a:rPr lang="en-GB" sz="1800" b="0" i="0" u="none" strike="noStrike" kern="1200" dirty="0">
                          <a:solidFill>
                            <a:schemeClr val="dk1"/>
                          </a:solidFill>
                          <a:effectLst/>
                          <a:latin typeface="+mn-lt"/>
                          <a:ea typeface="+mn-ea"/>
                          <a:cs typeface="+mn-cs"/>
                        </a:rPr>
                        <a:t>Large no of records included with aggregations, complex joins, filter, drill down, slice, dice.</a:t>
                      </a:r>
                      <a:endParaRPr lang="en-GB" b="0" dirty="0">
                        <a:effectLst/>
                      </a:endParaRPr>
                    </a:p>
                  </a:txBody>
                  <a:tcPr/>
                </a:tc>
                <a:tc>
                  <a:txBody>
                    <a:bodyPr/>
                    <a:lstStyle/>
                    <a:p>
                      <a:pPr rtl="0"/>
                      <a:r>
                        <a:rPr lang="en-GB" sz="1800" b="0" i="0" u="none" strike="noStrike" kern="1200" dirty="0">
                          <a:solidFill>
                            <a:schemeClr val="dk1"/>
                          </a:solidFill>
                          <a:effectLst/>
                          <a:latin typeface="+mn-lt"/>
                          <a:ea typeface="+mn-ea"/>
                          <a:cs typeface="+mn-cs"/>
                        </a:rPr>
                        <a:t>Small no of records fetched by key, mostly simple joins, CRUD.</a:t>
                      </a:r>
                      <a:endParaRPr lang="en-GB" b="0" dirty="0">
                        <a:effectLst/>
                      </a:endParaRPr>
                    </a:p>
                  </a:txBody>
                  <a:tcPr/>
                </a:tc>
                <a:extLst>
                  <a:ext uri="{0D108BD9-81ED-4DB2-BD59-A6C34878D82A}">
                    <a16:rowId xmlns:a16="http://schemas.microsoft.com/office/drawing/2014/main" val="2476863215"/>
                  </a:ext>
                </a:extLst>
              </a:tr>
              <a:tr h="460498">
                <a:tc>
                  <a:txBody>
                    <a:bodyPr/>
                    <a:lstStyle/>
                    <a:p>
                      <a:r>
                        <a:rPr lang="en-IN" sz="1800" b="0" i="0" u="none" strike="noStrike" kern="1200" dirty="0">
                          <a:solidFill>
                            <a:schemeClr val="dk1"/>
                          </a:solidFill>
                          <a:effectLst/>
                          <a:latin typeface="+mn-lt"/>
                          <a:ea typeface="+mn-ea"/>
                          <a:cs typeface="+mn-cs"/>
                        </a:rPr>
                        <a:t>Users</a:t>
                      </a:r>
                      <a:endParaRPr lang="en-IN" dirty="0"/>
                    </a:p>
                  </a:txBody>
                  <a:tcPr/>
                </a:tc>
                <a:tc>
                  <a:txBody>
                    <a:bodyPr/>
                    <a:lstStyle/>
                    <a:p>
                      <a:r>
                        <a:rPr lang="en-IN" sz="1800" b="0" i="0" u="none" strike="noStrike" kern="1200" dirty="0">
                          <a:solidFill>
                            <a:schemeClr val="dk1"/>
                          </a:solidFill>
                          <a:effectLst/>
                          <a:latin typeface="+mn-lt"/>
                          <a:ea typeface="+mn-ea"/>
                          <a:cs typeface="+mn-cs"/>
                        </a:rPr>
                        <a:t>Analyst, decision makers.</a:t>
                      </a:r>
                      <a:endParaRPr lang="en-IN" dirty="0"/>
                    </a:p>
                  </a:txBody>
                  <a:tcPr/>
                </a:tc>
                <a:tc>
                  <a:txBody>
                    <a:bodyPr/>
                    <a:lstStyle/>
                    <a:p>
                      <a:r>
                        <a:rPr lang="en-IN" sz="1800" b="0" i="0" u="none" strike="noStrike" kern="1200" dirty="0">
                          <a:solidFill>
                            <a:schemeClr val="dk1"/>
                          </a:solidFill>
                          <a:effectLst/>
                          <a:latin typeface="+mn-lt"/>
                          <a:ea typeface="+mn-ea"/>
                          <a:cs typeface="+mn-cs"/>
                        </a:rPr>
                        <a:t>Application builders, Backend developers.</a:t>
                      </a:r>
                      <a:endParaRPr lang="en-IN" dirty="0"/>
                    </a:p>
                  </a:txBody>
                  <a:tcPr/>
                </a:tc>
                <a:extLst>
                  <a:ext uri="{0D108BD9-81ED-4DB2-BD59-A6C34878D82A}">
                    <a16:rowId xmlns:a16="http://schemas.microsoft.com/office/drawing/2014/main" val="120378812"/>
                  </a:ext>
                </a:extLst>
              </a:tr>
              <a:tr h="794833">
                <a:tc>
                  <a:txBody>
                    <a:bodyPr/>
                    <a:lstStyle/>
                    <a:p>
                      <a:r>
                        <a:rPr lang="en-IN" sz="1800" b="0" i="0" u="none" strike="noStrike" kern="1200" dirty="0">
                          <a:solidFill>
                            <a:schemeClr val="dk1"/>
                          </a:solidFill>
                          <a:effectLst/>
                          <a:latin typeface="+mn-lt"/>
                          <a:ea typeface="+mn-ea"/>
                          <a:cs typeface="+mn-cs"/>
                        </a:rPr>
                        <a:t>Providers</a:t>
                      </a:r>
                      <a:endParaRPr lang="en-IN" dirty="0"/>
                    </a:p>
                  </a:txBody>
                  <a:tcPr/>
                </a:tc>
                <a:tc>
                  <a:txBody>
                    <a:bodyPr/>
                    <a:lstStyle/>
                    <a:p>
                      <a:r>
                        <a:rPr lang="en-GB" sz="1800" b="0" i="0" u="none" strike="noStrike" kern="1200" dirty="0">
                          <a:solidFill>
                            <a:schemeClr val="dk1"/>
                          </a:solidFill>
                          <a:effectLst/>
                          <a:latin typeface="+mn-lt"/>
                          <a:ea typeface="+mn-ea"/>
                          <a:cs typeface="+mn-cs"/>
                        </a:rPr>
                        <a:t>Snowflake, Big Query, Redshift, Teradata vantage.</a:t>
                      </a:r>
                      <a:endParaRPr lang="en-IN" dirty="0"/>
                    </a:p>
                  </a:txBody>
                  <a:tcPr/>
                </a:tc>
                <a:tc>
                  <a:txBody>
                    <a:bodyPr/>
                    <a:lstStyle/>
                    <a:p>
                      <a:r>
                        <a:rPr lang="en-IN" sz="1800" b="0" i="0" u="none" strike="noStrike" kern="1200" dirty="0">
                          <a:solidFill>
                            <a:schemeClr val="dk1"/>
                          </a:solidFill>
                          <a:effectLst/>
                          <a:latin typeface="+mn-lt"/>
                          <a:ea typeface="+mn-ea"/>
                          <a:cs typeface="+mn-cs"/>
                        </a:rPr>
                        <a:t>SQL Server, </a:t>
                      </a:r>
                      <a:r>
                        <a:rPr lang="en-IN" sz="1800" b="0" i="0" u="none" strike="noStrike" kern="1200" dirty="0" err="1">
                          <a:solidFill>
                            <a:schemeClr val="dk1"/>
                          </a:solidFill>
                          <a:effectLst/>
                          <a:latin typeface="+mn-lt"/>
                          <a:ea typeface="+mn-ea"/>
                          <a:cs typeface="+mn-cs"/>
                        </a:rPr>
                        <a:t>Mysql</a:t>
                      </a:r>
                      <a:r>
                        <a:rPr lang="en-IN" sz="1800" b="0" i="0" u="none" strike="noStrike" kern="1200" dirty="0">
                          <a:solidFill>
                            <a:schemeClr val="dk1"/>
                          </a:solidFill>
                          <a:effectLst/>
                          <a:latin typeface="+mn-lt"/>
                          <a:ea typeface="+mn-ea"/>
                          <a:cs typeface="+mn-cs"/>
                        </a:rPr>
                        <a:t>, Postgres, Azure Cloud SQL, Google Cloud Spanner, AWS RDS.</a:t>
                      </a:r>
                      <a:endParaRPr lang="en-IN" dirty="0"/>
                    </a:p>
                  </a:txBody>
                  <a:tcPr/>
                </a:tc>
                <a:extLst>
                  <a:ext uri="{0D108BD9-81ED-4DB2-BD59-A6C34878D82A}">
                    <a16:rowId xmlns:a16="http://schemas.microsoft.com/office/drawing/2014/main" val="3189957509"/>
                  </a:ext>
                </a:extLst>
              </a:tr>
            </a:tbl>
          </a:graphicData>
        </a:graphic>
      </p:graphicFrame>
    </p:spTree>
    <p:extLst>
      <p:ext uri="{BB962C8B-B14F-4D97-AF65-F5344CB8AC3E}">
        <p14:creationId xmlns:p14="http://schemas.microsoft.com/office/powerpoint/2010/main" val="214349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A356-0FD7-45BD-AD94-3E15E5CB6A72}"/>
              </a:ext>
            </a:extLst>
          </p:cNvPr>
          <p:cNvSpPr>
            <a:spLocks noGrp="1"/>
          </p:cNvSpPr>
          <p:nvPr>
            <p:ph type="title"/>
          </p:nvPr>
        </p:nvSpPr>
        <p:spPr/>
        <p:txBody>
          <a:bodyPr/>
          <a:lstStyle/>
          <a:p>
            <a:r>
              <a:rPr lang="en-IN" dirty="0"/>
              <a:t>Hybrid data architecture</a:t>
            </a:r>
          </a:p>
        </p:txBody>
      </p:sp>
      <p:pic>
        <p:nvPicPr>
          <p:cNvPr id="4" name="Content Placeholder 3">
            <a:extLst>
              <a:ext uri="{FF2B5EF4-FFF2-40B4-BE49-F238E27FC236}">
                <a16:creationId xmlns:a16="http://schemas.microsoft.com/office/drawing/2014/main" id="{00C5116F-C81B-44D1-9E06-036FC65CF446}"/>
              </a:ext>
            </a:extLst>
          </p:cNvPr>
          <p:cNvPicPr>
            <a:picLocks noGrp="1" noChangeAspect="1"/>
          </p:cNvPicPr>
          <p:nvPr>
            <p:ph idx="1"/>
          </p:nvPr>
        </p:nvPicPr>
        <p:blipFill rotWithShape="1">
          <a:blip r:embed="rId2"/>
          <a:srcRect t="24305"/>
          <a:stretch/>
        </p:blipFill>
        <p:spPr>
          <a:xfrm>
            <a:off x="1160170" y="2286000"/>
            <a:ext cx="9447798" cy="4022725"/>
          </a:xfrm>
          <a:prstGeom prst="rect">
            <a:avLst/>
          </a:prstGeom>
          <a:ln>
            <a:solidFill>
              <a:schemeClr val="accent1"/>
            </a:solidFill>
          </a:ln>
        </p:spPr>
      </p:pic>
    </p:spTree>
    <p:extLst>
      <p:ext uri="{BB962C8B-B14F-4D97-AF65-F5344CB8AC3E}">
        <p14:creationId xmlns:p14="http://schemas.microsoft.com/office/powerpoint/2010/main" val="234787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06F3-9E5D-4E4F-A109-BC5FE08EEE33}"/>
              </a:ext>
            </a:extLst>
          </p:cNvPr>
          <p:cNvSpPr>
            <a:spLocks noGrp="1"/>
          </p:cNvSpPr>
          <p:nvPr>
            <p:ph type="title"/>
          </p:nvPr>
        </p:nvSpPr>
        <p:spPr/>
        <p:txBody>
          <a:bodyPr/>
          <a:lstStyle/>
          <a:p>
            <a:r>
              <a:rPr lang="en-IN" dirty="0"/>
              <a:t>SNOWFLAKE data platform</a:t>
            </a:r>
          </a:p>
        </p:txBody>
      </p:sp>
      <p:sp>
        <p:nvSpPr>
          <p:cNvPr id="3" name="Text Placeholder 2">
            <a:extLst>
              <a:ext uri="{FF2B5EF4-FFF2-40B4-BE49-F238E27FC236}">
                <a16:creationId xmlns:a16="http://schemas.microsoft.com/office/drawing/2014/main" id="{01310E61-211B-4680-9EBF-E886CE3BBC73}"/>
              </a:ext>
            </a:extLst>
          </p:cNvPr>
          <p:cNvSpPr>
            <a:spLocks noGrp="1"/>
          </p:cNvSpPr>
          <p:nvPr>
            <p:ph type="body" idx="1"/>
          </p:nvPr>
        </p:nvSpPr>
        <p:spPr/>
        <p:txBody>
          <a:bodyPr/>
          <a:lstStyle/>
          <a:p>
            <a:r>
              <a:rPr lang="en-IN" dirty="0"/>
              <a:t>Data Warehouse as a service</a:t>
            </a:r>
          </a:p>
        </p:txBody>
      </p:sp>
    </p:spTree>
    <p:extLst>
      <p:ext uri="{BB962C8B-B14F-4D97-AF65-F5344CB8AC3E}">
        <p14:creationId xmlns:p14="http://schemas.microsoft.com/office/powerpoint/2010/main" val="283408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0A029-232A-4A17-B22D-6698A9D9AB4D}"/>
              </a:ext>
            </a:extLst>
          </p:cNvPr>
          <p:cNvPicPr>
            <a:picLocks noChangeAspect="1"/>
          </p:cNvPicPr>
          <p:nvPr/>
        </p:nvPicPr>
        <p:blipFill>
          <a:blip r:embed="rId2"/>
          <a:stretch>
            <a:fillRect/>
          </a:stretch>
        </p:blipFill>
        <p:spPr>
          <a:xfrm>
            <a:off x="37254" y="37626"/>
            <a:ext cx="12117491" cy="6782747"/>
          </a:xfrm>
          <a:prstGeom prst="rect">
            <a:avLst/>
          </a:prstGeom>
        </p:spPr>
      </p:pic>
    </p:spTree>
    <p:extLst>
      <p:ext uri="{BB962C8B-B14F-4D97-AF65-F5344CB8AC3E}">
        <p14:creationId xmlns:p14="http://schemas.microsoft.com/office/powerpoint/2010/main" val="125446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EF0-6070-4F18-9D02-963641BE8C5C}"/>
              </a:ext>
            </a:extLst>
          </p:cNvPr>
          <p:cNvSpPr>
            <a:spLocks noGrp="1"/>
          </p:cNvSpPr>
          <p:nvPr>
            <p:ph type="title"/>
          </p:nvPr>
        </p:nvSpPr>
        <p:spPr/>
        <p:txBody>
          <a:bodyPr/>
          <a:lstStyle/>
          <a:p>
            <a:r>
              <a:rPr lang="en-GB" dirty="0"/>
              <a:t>Cloud data warehouse</a:t>
            </a:r>
            <a:endParaRPr lang="en-IN" dirty="0"/>
          </a:p>
        </p:txBody>
      </p:sp>
      <p:sp>
        <p:nvSpPr>
          <p:cNvPr id="3" name="Content Placeholder 2">
            <a:extLst>
              <a:ext uri="{FF2B5EF4-FFF2-40B4-BE49-F238E27FC236}">
                <a16:creationId xmlns:a16="http://schemas.microsoft.com/office/drawing/2014/main" id="{95BCEB2B-9B6C-49D5-8237-8F4D72431F11}"/>
              </a:ext>
            </a:extLst>
          </p:cNvPr>
          <p:cNvSpPr>
            <a:spLocks noGrp="1"/>
          </p:cNvSpPr>
          <p:nvPr>
            <p:ph idx="1"/>
          </p:nvPr>
        </p:nvSpPr>
        <p:spPr/>
        <p:txBody>
          <a:bodyPr/>
          <a:lstStyle/>
          <a:p>
            <a:r>
              <a:rPr lang="en-GB" dirty="0"/>
              <a:t>* Azure Synapse Analytics (Azure SQL Data warehouse)</a:t>
            </a:r>
          </a:p>
          <a:p>
            <a:pPr marL="0" indent="0">
              <a:buNone/>
            </a:pPr>
            <a:r>
              <a:rPr lang="en-GB" dirty="0"/>
              <a:t> * Snowflake</a:t>
            </a:r>
          </a:p>
          <a:p>
            <a:pPr marL="0" indent="0">
              <a:buNone/>
            </a:pPr>
            <a:r>
              <a:rPr lang="en-GB" dirty="0"/>
              <a:t> * Amazon Redshift</a:t>
            </a:r>
          </a:p>
          <a:p>
            <a:r>
              <a:rPr lang="en-GB" dirty="0"/>
              <a:t>* Google </a:t>
            </a:r>
            <a:r>
              <a:rPr lang="en-GB" dirty="0" err="1"/>
              <a:t>BigQuery</a:t>
            </a:r>
            <a:endParaRPr lang="en-IN" dirty="0"/>
          </a:p>
        </p:txBody>
      </p:sp>
    </p:spTree>
    <p:extLst>
      <p:ext uri="{BB962C8B-B14F-4D97-AF65-F5344CB8AC3E}">
        <p14:creationId xmlns:p14="http://schemas.microsoft.com/office/powerpoint/2010/main" val="415960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a:t>Snowflake ARCHITECTURE</a:t>
            </a:r>
            <a:endParaRPr lang="en-IN" dirty="0"/>
          </a:p>
        </p:txBody>
      </p:sp>
      <p:pic>
        <p:nvPicPr>
          <p:cNvPr id="4" name="Picture 3">
            <a:extLst>
              <a:ext uri="{FF2B5EF4-FFF2-40B4-BE49-F238E27FC236}">
                <a16:creationId xmlns:a16="http://schemas.microsoft.com/office/drawing/2014/main" id="{3B1EB6E8-7342-45E5-B84E-4404F8B17735}"/>
              </a:ext>
            </a:extLst>
          </p:cNvPr>
          <p:cNvPicPr>
            <a:picLocks noChangeAspect="1"/>
          </p:cNvPicPr>
          <p:nvPr/>
        </p:nvPicPr>
        <p:blipFill>
          <a:blip r:embed="rId3"/>
          <a:stretch>
            <a:fillRect/>
          </a:stretch>
        </p:blipFill>
        <p:spPr>
          <a:xfrm>
            <a:off x="1024128" y="2084832"/>
            <a:ext cx="9986694" cy="4314252"/>
          </a:xfrm>
          <a:prstGeom prst="rect">
            <a:avLst/>
          </a:prstGeom>
          <a:ln>
            <a:solidFill>
              <a:schemeClr val="accent1"/>
            </a:solidFill>
          </a:ln>
        </p:spPr>
      </p:pic>
    </p:spTree>
    <p:extLst>
      <p:ext uri="{BB962C8B-B14F-4D97-AF65-F5344CB8AC3E}">
        <p14:creationId xmlns:p14="http://schemas.microsoft.com/office/powerpoint/2010/main" val="265710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6F7B-4307-48C4-8322-479C3C2EC612}"/>
              </a:ext>
            </a:extLst>
          </p:cNvPr>
          <p:cNvSpPr>
            <a:spLocks noGrp="1"/>
          </p:cNvSpPr>
          <p:nvPr>
            <p:ph type="title"/>
          </p:nvPr>
        </p:nvSpPr>
        <p:spPr/>
        <p:txBody>
          <a:bodyPr/>
          <a:lstStyle/>
          <a:p>
            <a:r>
              <a:rPr lang="en-IN" dirty="0"/>
              <a:t>What makes Snowflake unique</a:t>
            </a:r>
          </a:p>
        </p:txBody>
      </p:sp>
      <p:sp>
        <p:nvSpPr>
          <p:cNvPr id="3" name="Content Placeholder 2">
            <a:extLst>
              <a:ext uri="{FF2B5EF4-FFF2-40B4-BE49-F238E27FC236}">
                <a16:creationId xmlns:a16="http://schemas.microsoft.com/office/drawing/2014/main" id="{B9F5A6D5-0415-422F-B1F1-09DC35C9A61E}"/>
              </a:ext>
            </a:extLst>
          </p:cNvPr>
          <p:cNvSpPr>
            <a:spLocks noGrp="1"/>
          </p:cNvSpPr>
          <p:nvPr>
            <p:ph idx="1"/>
          </p:nvPr>
        </p:nvSpPr>
        <p:spPr/>
        <p:txBody>
          <a:bodyPr/>
          <a:lstStyle/>
          <a:p>
            <a:r>
              <a:rPr lang="en-GB" dirty="0"/>
              <a:t>* Auto scaling.</a:t>
            </a:r>
          </a:p>
          <a:p>
            <a:r>
              <a:rPr lang="en-IN" dirty="0"/>
              <a:t>* </a:t>
            </a:r>
            <a:r>
              <a:rPr lang="en-GB" dirty="0" err="1"/>
              <a:t>Snowpipe</a:t>
            </a:r>
            <a:r>
              <a:rPr lang="en-GB" dirty="0"/>
              <a:t> - Serverless concept for data loading instead of using VWH + copy command in SF itself.</a:t>
            </a:r>
          </a:p>
          <a:p>
            <a:r>
              <a:rPr lang="en-GB" dirty="0"/>
              <a:t>* Zero Copy Cloning - Prod/Dev/Test - Assign cloned tweets table to testing team.</a:t>
            </a:r>
          </a:p>
          <a:p>
            <a:r>
              <a:rPr lang="en-GB" dirty="0"/>
              <a:t>* Schema on read via variant datatype. Analyse semi-</a:t>
            </a:r>
            <a:r>
              <a:rPr lang="en-GB" dirty="0" err="1"/>
              <a:t>strcutured</a:t>
            </a:r>
            <a:r>
              <a:rPr lang="en-GB" dirty="0"/>
              <a:t> data like json, </a:t>
            </a:r>
            <a:r>
              <a:rPr lang="en-GB" dirty="0" err="1"/>
              <a:t>avro</a:t>
            </a:r>
            <a:r>
              <a:rPr lang="en-GB" dirty="0"/>
              <a:t>, parquet – </a:t>
            </a:r>
            <a:r>
              <a:rPr lang="en-GB" dirty="0" err="1"/>
              <a:t>tweets_view</a:t>
            </a:r>
            <a:r>
              <a:rPr lang="en-GB" dirty="0"/>
              <a:t>.</a:t>
            </a:r>
          </a:p>
          <a:p>
            <a:r>
              <a:rPr lang="en-GB" dirty="0"/>
              <a:t>* Time travel.</a:t>
            </a:r>
          </a:p>
          <a:p>
            <a:endParaRPr lang="en-IN" dirty="0"/>
          </a:p>
        </p:txBody>
      </p:sp>
    </p:spTree>
    <p:extLst>
      <p:ext uri="{BB962C8B-B14F-4D97-AF65-F5344CB8AC3E}">
        <p14:creationId xmlns:p14="http://schemas.microsoft.com/office/powerpoint/2010/main" val="391619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AB05-552D-479C-97C9-3319D8E5852F}"/>
              </a:ext>
            </a:extLst>
          </p:cNvPr>
          <p:cNvSpPr>
            <a:spLocks noGrp="1"/>
          </p:cNvSpPr>
          <p:nvPr>
            <p:ph type="title"/>
          </p:nvPr>
        </p:nvSpPr>
        <p:spPr>
          <a:xfrm>
            <a:off x="1024128" y="573493"/>
            <a:ext cx="9720072" cy="1499616"/>
          </a:xfrm>
        </p:spPr>
        <p:txBody>
          <a:bodyPr/>
          <a:lstStyle/>
          <a:p>
            <a:r>
              <a:rPr lang="en-IN" dirty="0"/>
              <a:t>Unlimited + instant auto scaling</a:t>
            </a:r>
          </a:p>
        </p:txBody>
      </p:sp>
      <p:pic>
        <p:nvPicPr>
          <p:cNvPr id="1026" name="Picture 2">
            <a:extLst>
              <a:ext uri="{FF2B5EF4-FFF2-40B4-BE49-F238E27FC236}">
                <a16:creationId xmlns:a16="http://schemas.microsoft.com/office/drawing/2014/main" id="{52557342-3F39-42D9-AD8F-300A91DA3E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711" y="2286000"/>
            <a:ext cx="7326715" cy="4022725"/>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298081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7ACC-64E8-45FB-89BC-ECE6298E9E23}"/>
              </a:ext>
            </a:extLst>
          </p:cNvPr>
          <p:cNvSpPr>
            <a:spLocks noGrp="1"/>
          </p:cNvSpPr>
          <p:nvPr>
            <p:ph type="title"/>
          </p:nvPr>
        </p:nvSpPr>
        <p:spPr/>
        <p:txBody>
          <a:bodyPr/>
          <a:lstStyle/>
          <a:p>
            <a:r>
              <a:rPr lang="en-IN" dirty="0"/>
              <a:t>speakers</a:t>
            </a:r>
          </a:p>
        </p:txBody>
      </p:sp>
      <p:sp>
        <p:nvSpPr>
          <p:cNvPr id="3" name="Text Placeholder 2">
            <a:extLst>
              <a:ext uri="{FF2B5EF4-FFF2-40B4-BE49-F238E27FC236}">
                <a16:creationId xmlns:a16="http://schemas.microsoft.com/office/drawing/2014/main" id="{9290C163-655E-4543-8EC2-5F1AB5C4E594}"/>
              </a:ext>
            </a:extLst>
          </p:cNvPr>
          <p:cNvSpPr>
            <a:spLocks noGrp="1"/>
          </p:cNvSpPr>
          <p:nvPr>
            <p:ph type="body" idx="1"/>
          </p:nvPr>
        </p:nvSpPr>
        <p:spPr/>
        <p:txBody>
          <a:bodyPr>
            <a:normAutofit/>
          </a:bodyPr>
          <a:lstStyle/>
          <a:p>
            <a:r>
              <a:rPr lang="en-IN" dirty="0"/>
              <a:t>Dinesh Kumar P</a:t>
            </a:r>
            <a:br>
              <a:rPr lang="en-IN" dirty="0"/>
            </a:br>
            <a:r>
              <a:rPr lang="en-IN" dirty="0"/>
              <a:t>Product Manager, Kissflow</a:t>
            </a:r>
          </a:p>
        </p:txBody>
      </p:sp>
      <p:pic>
        <p:nvPicPr>
          <p:cNvPr id="8" name="Content Placeholder 7">
            <a:extLst>
              <a:ext uri="{FF2B5EF4-FFF2-40B4-BE49-F238E27FC236}">
                <a16:creationId xmlns:a16="http://schemas.microsoft.com/office/drawing/2014/main" id="{A8486CCC-1631-40CA-BDE5-2B8C636E02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4128" y="3097400"/>
            <a:ext cx="3188677" cy="3188677"/>
          </a:xfrm>
        </p:spPr>
      </p:pic>
      <p:sp>
        <p:nvSpPr>
          <p:cNvPr id="5" name="Text Placeholder 4">
            <a:extLst>
              <a:ext uri="{FF2B5EF4-FFF2-40B4-BE49-F238E27FC236}">
                <a16:creationId xmlns:a16="http://schemas.microsoft.com/office/drawing/2014/main" id="{C86B4F40-B880-4462-905A-474424B6C49A}"/>
              </a:ext>
            </a:extLst>
          </p:cNvPr>
          <p:cNvSpPr>
            <a:spLocks noGrp="1"/>
          </p:cNvSpPr>
          <p:nvPr>
            <p:ph type="body" sz="quarter" idx="3"/>
          </p:nvPr>
        </p:nvSpPr>
        <p:spPr/>
        <p:txBody>
          <a:bodyPr>
            <a:normAutofit/>
          </a:bodyPr>
          <a:lstStyle/>
          <a:p>
            <a:r>
              <a:rPr lang="en-IN" dirty="0"/>
              <a:t>Prashanth K</a:t>
            </a:r>
          </a:p>
          <a:p>
            <a:r>
              <a:rPr lang="en-IN" dirty="0"/>
              <a:t>Tech Lead, Kissflow</a:t>
            </a:r>
          </a:p>
        </p:txBody>
      </p:sp>
      <p:pic>
        <p:nvPicPr>
          <p:cNvPr id="10" name="Content Placeholder 9">
            <a:extLst>
              <a:ext uri="{FF2B5EF4-FFF2-40B4-BE49-F238E27FC236}">
                <a16:creationId xmlns:a16="http://schemas.microsoft.com/office/drawing/2014/main" id="{D5A2C00F-A7DE-4112-9CB8-1A46C149D8D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3097400"/>
            <a:ext cx="3188677" cy="3188677"/>
          </a:xfrm>
        </p:spPr>
      </p:pic>
    </p:spTree>
    <p:extLst>
      <p:ext uri="{BB962C8B-B14F-4D97-AF65-F5344CB8AC3E}">
        <p14:creationId xmlns:p14="http://schemas.microsoft.com/office/powerpoint/2010/main" val="1371986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8BA4-9CEC-48AC-BECB-C7D4790C95B1}"/>
              </a:ext>
            </a:extLst>
          </p:cNvPr>
          <p:cNvSpPr>
            <a:spLocks noGrp="1"/>
          </p:cNvSpPr>
          <p:nvPr>
            <p:ph type="title"/>
          </p:nvPr>
        </p:nvSpPr>
        <p:spPr/>
        <p:txBody>
          <a:bodyPr/>
          <a:lstStyle/>
          <a:p>
            <a:r>
              <a:rPr lang="en-IN" dirty="0"/>
              <a:t>Multi-cluster shared data architecture</a:t>
            </a:r>
          </a:p>
        </p:txBody>
      </p:sp>
      <p:pic>
        <p:nvPicPr>
          <p:cNvPr id="7" name="Content Placeholder 6">
            <a:extLst>
              <a:ext uri="{FF2B5EF4-FFF2-40B4-BE49-F238E27FC236}">
                <a16:creationId xmlns:a16="http://schemas.microsoft.com/office/drawing/2014/main" id="{370B388F-95FD-431C-BF82-AF8225DC0A7D}"/>
              </a:ext>
            </a:extLst>
          </p:cNvPr>
          <p:cNvPicPr>
            <a:picLocks noGrp="1" noChangeAspect="1"/>
          </p:cNvPicPr>
          <p:nvPr>
            <p:ph idx="1"/>
          </p:nvPr>
        </p:nvPicPr>
        <p:blipFill>
          <a:blip r:embed="rId2"/>
          <a:stretch>
            <a:fillRect/>
          </a:stretch>
        </p:blipFill>
        <p:spPr>
          <a:xfrm>
            <a:off x="3420488" y="2286000"/>
            <a:ext cx="4927162" cy="4022725"/>
          </a:xfrm>
          <a:ln>
            <a:solidFill>
              <a:schemeClr val="accent1"/>
            </a:solidFill>
          </a:ln>
        </p:spPr>
      </p:pic>
    </p:spTree>
    <p:extLst>
      <p:ext uri="{BB962C8B-B14F-4D97-AF65-F5344CB8AC3E}">
        <p14:creationId xmlns:p14="http://schemas.microsoft.com/office/powerpoint/2010/main" val="156937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4B6A-F7D4-406C-B312-271EEF8124F6}"/>
              </a:ext>
            </a:extLst>
          </p:cNvPr>
          <p:cNvSpPr>
            <a:spLocks noGrp="1"/>
          </p:cNvSpPr>
          <p:nvPr>
            <p:ph type="title"/>
          </p:nvPr>
        </p:nvSpPr>
        <p:spPr/>
        <p:txBody>
          <a:bodyPr/>
          <a:lstStyle/>
          <a:p>
            <a:r>
              <a:rPr lang="en-IN" dirty="0"/>
              <a:t>No </a:t>
            </a:r>
            <a:r>
              <a:rPr lang="en-IN" dirty="0" err="1"/>
              <a:t>sre</a:t>
            </a:r>
            <a:r>
              <a:rPr lang="en-IN" dirty="0"/>
              <a:t>/</a:t>
            </a:r>
            <a:r>
              <a:rPr lang="en-IN" dirty="0" err="1"/>
              <a:t>devops</a:t>
            </a:r>
            <a:r>
              <a:rPr lang="en-IN" dirty="0"/>
              <a:t> burden</a:t>
            </a:r>
          </a:p>
        </p:txBody>
      </p:sp>
      <p:pic>
        <p:nvPicPr>
          <p:cNvPr id="5" name="Content Placeholder 4">
            <a:extLst>
              <a:ext uri="{FF2B5EF4-FFF2-40B4-BE49-F238E27FC236}">
                <a16:creationId xmlns:a16="http://schemas.microsoft.com/office/drawing/2014/main" id="{3F769F33-D494-4B03-92C4-2F91EF374AD2}"/>
              </a:ext>
            </a:extLst>
          </p:cNvPr>
          <p:cNvPicPr>
            <a:picLocks noGrp="1" noChangeAspect="1"/>
          </p:cNvPicPr>
          <p:nvPr>
            <p:ph idx="1"/>
          </p:nvPr>
        </p:nvPicPr>
        <p:blipFill>
          <a:blip r:embed="rId2"/>
          <a:stretch>
            <a:fillRect/>
          </a:stretch>
        </p:blipFill>
        <p:spPr>
          <a:xfrm>
            <a:off x="1054220" y="2792202"/>
            <a:ext cx="9659698" cy="3010320"/>
          </a:xfrm>
        </p:spPr>
      </p:pic>
    </p:spTree>
    <p:extLst>
      <p:ext uri="{BB962C8B-B14F-4D97-AF65-F5344CB8AC3E}">
        <p14:creationId xmlns:p14="http://schemas.microsoft.com/office/powerpoint/2010/main" val="329374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D99F-BDC3-412C-BAA2-0869672FB15B}"/>
              </a:ext>
            </a:extLst>
          </p:cNvPr>
          <p:cNvSpPr>
            <a:spLocks noGrp="1"/>
          </p:cNvSpPr>
          <p:nvPr>
            <p:ph type="title"/>
          </p:nvPr>
        </p:nvSpPr>
        <p:spPr/>
        <p:txBody>
          <a:bodyPr/>
          <a:lstStyle/>
          <a:p>
            <a:r>
              <a:rPr lang="en-IN" dirty="0"/>
              <a:t>SEMI-structured data</a:t>
            </a:r>
          </a:p>
        </p:txBody>
      </p:sp>
      <p:pic>
        <p:nvPicPr>
          <p:cNvPr id="5" name="Content Placeholder 4">
            <a:extLst>
              <a:ext uri="{FF2B5EF4-FFF2-40B4-BE49-F238E27FC236}">
                <a16:creationId xmlns:a16="http://schemas.microsoft.com/office/drawing/2014/main" id="{FB061672-1E4A-4A5A-9B5E-DEC76FF9CB66}"/>
              </a:ext>
            </a:extLst>
          </p:cNvPr>
          <p:cNvPicPr>
            <a:picLocks noGrp="1" noChangeAspect="1"/>
          </p:cNvPicPr>
          <p:nvPr>
            <p:ph idx="1"/>
          </p:nvPr>
        </p:nvPicPr>
        <p:blipFill>
          <a:blip r:embed="rId2"/>
          <a:stretch>
            <a:fillRect/>
          </a:stretch>
        </p:blipFill>
        <p:spPr>
          <a:xfrm>
            <a:off x="1378329" y="2286000"/>
            <a:ext cx="9011480" cy="4022725"/>
          </a:xfrm>
          <a:ln>
            <a:solidFill>
              <a:schemeClr val="accent1"/>
            </a:solidFill>
          </a:ln>
        </p:spPr>
      </p:pic>
    </p:spTree>
    <p:extLst>
      <p:ext uri="{BB962C8B-B14F-4D97-AF65-F5344CB8AC3E}">
        <p14:creationId xmlns:p14="http://schemas.microsoft.com/office/powerpoint/2010/main" val="21523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CF40-DC80-407B-9CD3-5AFDD95B2D4C}"/>
              </a:ext>
            </a:extLst>
          </p:cNvPr>
          <p:cNvSpPr>
            <a:spLocks noGrp="1"/>
          </p:cNvSpPr>
          <p:nvPr>
            <p:ph type="title"/>
          </p:nvPr>
        </p:nvSpPr>
        <p:spPr/>
        <p:txBody>
          <a:bodyPr/>
          <a:lstStyle/>
          <a:p>
            <a:r>
              <a:rPr lang="en-IN" dirty="0"/>
              <a:t>Accessing snowflake</a:t>
            </a:r>
          </a:p>
        </p:txBody>
      </p:sp>
      <p:pic>
        <p:nvPicPr>
          <p:cNvPr id="7" name="Content Placeholder 6">
            <a:extLst>
              <a:ext uri="{FF2B5EF4-FFF2-40B4-BE49-F238E27FC236}">
                <a16:creationId xmlns:a16="http://schemas.microsoft.com/office/drawing/2014/main" id="{02E752BD-E224-4E31-BFE7-4236CA5FB318}"/>
              </a:ext>
            </a:extLst>
          </p:cNvPr>
          <p:cNvPicPr>
            <a:picLocks noGrp="1" noChangeAspect="1"/>
          </p:cNvPicPr>
          <p:nvPr>
            <p:ph idx="1"/>
          </p:nvPr>
        </p:nvPicPr>
        <p:blipFill>
          <a:blip r:embed="rId2"/>
          <a:stretch>
            <a:fillRect/>
          </a:stretch>
        </p:blipFill>
        <p:spPr>
          <a:xfrm>
            <a:off x="2598150" y="2286000"/>
            <a:ext cx="6571837" cy="4022725"/>
          </a:xfrm>
        </p:spPr>
      </p:pic>
    </p:spTree>
    <p:extLst>
      <p:ext uri="{BB962C8B-B14F-4D97-AF65-F5344CB8AC3E}">
        <p14:creationId xmlns:p14="http://schemas.microsoft.com/office/powerpoint/2010/main" val="363253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8" y="2286000"/>
            <a:ext cx="4298149" cy="4023360"/>
          </a:xfrm>
        </p:spPr>
        <p:txBody>
          <a:bodyPr/>
          <a:lstStyle/>
          <a:p>
            <a:r>
              <a:rPr lang="en-GB" dirty="0"/>
              <a:t>* Architect so that </a:t>
            </a:r>
            <a:r>
              <a:rPr lang="en-GB" dirty="0">
                <a:solidFill>
                  <a:srgbClr val="0070C0"/>
                </a:solidFill>
              </a:rPr>
              <a:t>copying data</a:t>
            </a:r>
            <a:r>
              <a:rPr lang="en-GB" dirty="0"/>
              <a:t> gets lesser across teams.</a:t>
            </a:r>
          </a:p>
          <a:p>
            <a:r>
              <a:rPr lang="en-GB" dirty="0"/>
              <a:t> </a:t>
            </a:r>
          </a:p>
          <a:p>
            <a:r>
              <a:rPr lang="en-GB" dirty="0"/>
              <a:t>* Allow USER to take SMART decisions. </a:t>
            </a:r>
          </a:p>
          <a:p>
            <a:endParaRPr lang="en-GB" dirty="0"/>
          </a:p>
          <a:p>
            <a:r>
              <a:rPr lang="en-GB" dirty="0"/>
              <a:t>* Define goal based on customers need. </a:t>
            </a:r>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5601013" y="2817937"/>
            <a:ext cx="6129433" cy="2959485"/>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D2F6007-FCA3-40ED-8671-3EA08740B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E165932-6FEE-4EBB-AB44-BFA0319CE7A1}"/>
              </a:ext>
            </a:extLst>
          </p:cNvPr>
          <p:cNvSpPr/>
          <p:nvPr/>
        </p:nvSpPr>
        <p:spPr>
          <a:xfrm>
            <a:off x="5251447" y="-1"/>
            <a:ext cx="6940553" cy="1569660"/>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Questions ??</a:t>
            </a:r>
          </a:p>
        </p:txBody>
      </p:sp>
    </p:spTree>
    <p:extLst>
      <p:ext uri="{BB962C8B-B14F-4D97-AF65-F5344CB8AC3E}">
        <p14:creationId xmlns:p14="http://schemas.microsoft.com/office/powerpoint/2010/main" val="97404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26A8-E1F8-4638-A540-FF34E014A55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6610847-6A42-4A9B-AAB3-632C25A2A065}"/>
              </a:ext>
            </a:extLst>
          </p:cNvPr>
          <p:cNvSpPr>
            <a:spLocks noGrp="1"/>
          </p:cNvSpPr>
          <p:nvPr>
            <p:ph idx="1"/>
          </p:nvPr>
        </p:nvSpPr>
        <p:spPr/>
        <p:txBody>
          <a:bodyPr/>
          <a:lstStyle/>
          <a:p>
            <a:r>
              <a:rPr lang="en-IN" dirty="0"/>
              <a:t>Demystify what makes a (cloud) Data warehouse different by its core architecture from Database, Data Lake.</a:t>
            </a:r>
          </a:p>
          <a:p>
            <a:r>
              <a:rPr lang="en-IN" dirty="0"/>
              <a:t>Cloud data warehouse.</a:t>
            </a:r>
          </a:p>
          <a:p>
            <a:r>
              <a:rPr lang="en-IN" dirty="0"/>
              <a:t>What is Snowflake?</a:t>
            </a:r>
          </a:p>
          <a:p>
            <a:r>
              <a:rPr lang="en-IN" dirty="0"/>
              <a:t>Why Snowflake? </a:t>
            </a:r>
          </a:p>
          <a:p>
            <a:r>
              <a:rPr lang="en-IN" dirty="0"/>
              <a:t>Live demo - Auto inject Twitter data into Snowflake using </a:t>
            </a:r>
            <a:r>
              <a:rPr lang="en-IN" dirty="0" err="1"/>
              <a:t>Snowpipe</a:t>
            </a:r>
            <a:r>
              <a:rPr lang="en-IN" dirty="0"/>
              <a:t> and do real-time analysis in Power BI.</a:t>
            </a:r>
          </a:p>
          <a:p>
            <a:endParaRPr lang="en-IN" dirty="0"/>
          </a:p>
        </p:txBody>
      </p:sp>
    </p:spTree>
    <p:extLst>
      <p:ext uri="{BB962C8B-B14F-4D97-AF65-F5344CB8AC3E}">
        <p14:creationId xmlns:p14="http://schemas.microsoft.com/office/powerpoint/2010/main" val="30283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450217" y="2188028"/>
            <a:ext cx="7487056" cy="3200717"/>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accent4">
                    <a:lumMod val="75000"/>
                  </a:schemeClr>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7588-1D90-4664-94F0-F3F2A2060189}"/>
              </a:ext>
            </a:extLst>
          </p:cNvPr>
          <p:cNvSpPr>
            <a:spLocks noGrp="1"/>
          </p:cNvSpPr>
          <p:nvPr>
            <p:ph type="title"/>
          </p:nvPr>
        </p:nvSpPr>
        <p:spPr/>
        <p:txBody>
          <a:bodyPr/>
          <a:lstStyle/>
          <a:p>
            <a:r>
              <a:rPr lang="en-IN" dirty="0"/>
              <a:t>Database</a:t>
            </a:r>
          </a:p>
        </p:txBody>
      </p:sp>
      <p:sp>
        <p:nvSpPr>
          <p:cNvPr id="3" name="Content Placeholder 2">
            <a:extLst>
              <a:ext uri="{FF2B5EF4-FFF2-40B4-BE49-F238E27FC236}">
                <a16:creationId xmlns:a16="http://schemas.microsoft.com/office/drawing/2014/main" id="{F2B80727-A8FD-4721-911B-64DC5F8EBD32}"/>
              </a:ext>
            </a:extLst>
          </p:cNvPr>
          <p:cNvSpPr>
            <a:spLocks noGrp="1"/>
          </p:cNvSpPr>
          <p:nvPr>
            <p:ph sz="half" idx="1"/>
          </p:nvPr>
        </p:nvSpPr>
        <p:spPr/>
        <p:txBody>
          <a:bodyPr>
            <a:normAutofit/>
          </a:bodyPr>
          <a:lstStyle/>
          <a:p>
            <a:r>
              <a:rPr lang="en-GB" sz="1500" dirty="0"/>
              <a:t>* </a:t>
            </a:r>
            <a:r>
              <a:rPr lang="en-GB" sz="1500" dirty="0">
                <a:solidFill>
                  <a:srgbClr val="0070C0"/>
                </a:solidFill>
              </a:rPr>
              <a:t>Co-location of Compute &amp; Storage.</a:t>
            </a:r>
          </a:p>
          <a:p>
            <a:pPr marL="0" indent="0">
              <a:buNone/>
            </a:pPr>
            <a:r>
              <a:rPr lang="en-GB" sz="1500" dirty="0"/>
              <a:t> * </a:t>
            </a:r>
            <a:r>
              <a:rPr lang="en-GB" sz="1500" dirty="0">
                <a:solidFill>
                  <a:srgbClr val="0070C0"/>
                </a:solidFill>
              </a:rPr>
              <a:t>Schema on Write.</a:t>
            </a:r>
          </a:p>
          <a:p>
            <a:endParaRPr lang="en-GB" sz="1500" dirty="0"/>
          </a:p>
          <a:p>
            <a:r>
              <a:rPr lang="en-GB" sz="1500" dirty="0"/>
              <a:t>* Recommended for,</a:t>
            </a:r>
          </a:p>
          <a:p>
            <a:r>
              <a:rPr lang="en-GB" sz="1500" dirty="0"/>
              <a:t>- Structured data of less than a TB, </a:t>
            </a:r>
          </a:p>
          <a:p>
            <a:pPr marL="0" indent="0">
              <a:buNone/>
            </a:pPr>
            <a:r>
              <a:rPr lang="en-GB" sz="1500" dirty="0"/>
              <a:t>  - Purpose - OLTP.</a:t>
            </a:r>
          </a:p>
          <a:p>
            <a:endParaRPr lang="en-GB" sz="1500" dirty="0"/>
          </a:p>
          <a:p>
            <a:r>
              <a:rPr lang="en-GB" sz="1500" dirty="0"/>
              <a:t>* Not recommended for,</a:t>
            </a:r>
          </a:p>
          <a:p>
            <a:r>
              <a:rPr lang="en-GB" sz="1500" dirty="0"/>
              <a:t>- Ad-hoc analytics.</a:t>
            </a:r>
          </a:p>
          <a:p>
            <a:r>
              <a:rPr lang="en-GB" sz="1500" dirty="0"/>
              <a:t>- More dependency in </a:t>
            </a:r>
            <a:r>
              <a:rPr lang="en-GB" sz="1500" dirty="0" err="1"/>
              <a:t>sharding</a:t>
            </a:r>
            <a:r>
              <a:rPr lang="en-GB" sz="1500" dirty="0"/>
              <a:t>.</a:t>
            </a:r>
          </a:p>
          <a:p>
            <a:endParaRPr lang="en-IN" sz="1500" dirty="0"/>
          </a:p>
        </p:txBody>
      </p:sp>
      <p:pic>
        <p:nvPicPr>
          <p:cNvPr id="11" name="Content Placeholder 5">
            <a:extLst>
              <a:ext uri="{FF2B5EF4-FFF2-40B4-BE49-F238E27FC236}">
                <a16:creationId xmlns:a16="http://schemas.microsoft.com/office/drawing/2014/main" id="{2BACD9C0-D37E-4023-9908-F5160EC22F55}"/>
              </a:ext>
            </a:extLst>
          </p:cNvPr>
          <p:cNvPicPr>
            <a:picLocks noGrp="1" noChangeAspect="1"/>
          </p:cNvPicPr>
          <p:nvPr>
            <p:ph sz="half" idx="2"/>
          </p:nvPr>
        </p:nvPicPr>
        <p:blipFill>
          <a:blip r:embed="rId2"/>
          <a:stretch>
            <a:fillRect/>
          </a:stretch>
        </p:blipFill>
        <p:spPr>
          <a:xfrm>
            <a:off x="6036739" y="2286000"/>
            <a:ext cx="4660360" cy="4022725"/>
          </a:xfrm>
          <a:prstGeom prst="rect">
            <a:avLst/>
          </a:prstGeom>
          <a:ln>
            <a:solidFill>
              <a:schemeClr val="accent1"/>
            </a:solidFill>
          </a:ln>
        </p:spPr>
      </p:pic>
    </p:spTree>
    <p:extLst>
      <p:ext uri="{BB962C8B-B14F-4D97-AF65-F5344CB8AC3E}">
        <p14:creationId xmlns:p14="http://schemas.microsoft.com/office/powerpoint/2010/main" val="231332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623B-BCB3-4DAA-B04D-1A2C4FC782EB}"/>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C9F4A5F8-2464-4FF4-8934-9880D0572806}"/>
              </a:ext>
            </a:extLst>
          </p:cNvPr>
          <p:cNvSpPr>
            <a:spLocks noGrp="1"/>
          </p:cNvSpPr>
          <p:nvPr>
            <p:ph sz="half" idx="1"/>
          </p:nvPr>
        </p:nvSpPr>
        <p:spPr/>
        <p:txBody>
          <a:bodyPr>
            <a:noAutofit/>
          </a:bodyPr>
          <a:lstStyle/>
          <a:p>
            <a:r>
              <a:rPr lang="en-GB" sz="1500" dirty="0"/>
              <a:t>* </a:t>
            </a:r>
            <a:r>
              <a:rPr lang="en-GB" sz="1500" dirty="0">
                <a:solidFill>
                  <a:srgbClr val="0070C0"/>
                </a:solidFill>
              </a:rPr>
              <a:t>Separation of Compute &amp; Storage.</a:t>
            </a:r>
          </a:p>
          <a:p>
            <a:r>
              <a:rPr lang="en-GB" sz="1500" dirty="0">
                <a:solidFill>
                  <a:srgbClr val="0070C0"/>
                </a:solidFill>
              </a:rPr>
              <a:t>* Schema on Write.</a:t>
            </a:r>
          </a:p>
          <a:p>
            <a:endParaRPr lang="en-GB" sz="1500" dirty="0">
              <a:solidFill>
                <a:srgbClr val="0070C0"/>
              </a:solidFill>
            </a:endParaRPr>
          </a:p>
          <a:p>
            <a:r>
              <a:rPr lang="en-GB" sz="1500" dirty="0"/>
              <a:t>* Recommended,</a:t>
            </a:r>
          </a:p>
          <a:p>
            <a:r>
              <a:rPr lang="en-GB" sz="1500" dirty="0"/>
              <a:t>- If you know metadata &amp; format of analytics to be done.</a:t>
            </a:r>
          </a:p>
          <a:p>
            <a:r>
              <a:rPr lang="en-GB" sz="1500" dirty="0"/>
              <a:t>- ML/AI not needed much. Query not over large dataset.</a:t>
            </a:r>
          </a:p>
          <a:p>
            <a:r>
              <a:rPr lang="en-GB" sz="1500" dirty="0"/>
              <a:t>- Expose out; allowing customers to analyse.</a:t>
            </a:r>
          </a:p>
          <a:p>
            <a:endParaRPr lang="en-GB" sz="1500" dirty="0"/>
          </a:p>
          <a:p>
            <a:r>
              <a:rPr lang="en-GB" sz="1500" dirty="0"/>
              <a:t>* Not recommended, </a:t>
            </a:r>
          </a:p>
          <a:p>
            <a:r>
              <a:rPr lang="en-GB" sz="1500" dirty="0"/>
              <a:t>- Unstructured data like image and video.</a:t>
            </a:r>
          </a:p>
          <a:p>
            <a:r>
              <a:rPr lang="en-GB" sz="1500" dirty="0"/>
              <a:t>- Semi-structured with multiple levels.</a:t>
            </a:r>
          </a:p>
          <a:p>
            <a:endParaRPr lang="en-GB" sz="1500" dirty="0"/>
          </a:p>
        </p:txBody>
      </p:sp>
      <p:pic>
        <p:nvPicPr>
          <p:cNvPr id="5" name="Content Placeholder 4">
            <a:extLst>
              <a:ext uri="{FF2B5EF4-FFF2-40B4-BE49-F238E27FC236}">
                <a16:creationId xmlns:a16="http://schemas.microsoft.com/office/drawing/2014/main" id="{FB495B05-1045-40BE-9257-A4703CEEE386}"/>
              </a:ext>
            </a:extLst>
          </p:cNvPr>
          <p:cNvPicPr>
            <a:picLocks noGrp="1" noChangeAspect="1"/>
          </p:cNvPicPr>
          <p:nvPr>
            <p:ph sz="half" idx="2"/>
          </p:nvPr>
        </p:nvPicPr>
        <p:blipFill>
          <a:blip r:embed="rId2"/>
          <a:stretch>
            <a:fillRect/>
          </a:stretch>
        </p:blipFill>
        <p:spPr>
          <a:xfrm>
            <a:off x="5989638" y="3082669"/>
            <a:ext cx="4754562" cy="2429386"/>
          </a:xfrm>
          <a:prstGeom prst="rect">
            <a:avLst/>
          </a:prstGeom>
          <a:ln>
            <a:solidFill>
              <a:schemeClr val="accent1"/>
            </a:solidFill>
          </a:ln>
        </p:spPr>
      </p:pic>
    </p:spTree>
    <p:extLst>
      <p:ext uri="{BB962C8B-B14F-4D97-AF65-F5344CB8AC3E}">
        <p14:creationId xmlns:p14="http://schemas.microsoft.com/office/powerpoint/2010/main" val="198583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BF90-10B9-45B5-A00F-27198C8138FC}"/>
              </a:ext>
            </a:extLst>
          </p:cNvPr>
          <p:cNvSpPr>
            <a:spLocks noGrp="1"/>
          </p:cNvSpPr>
          <p:nvPr>
            <p:ph type="title"/>
          </p:nvPr>
        </p:nvSpPr>
        <p:spPr/>
        <p:txBody>
          <a:bodyPr/>
          <a:lstStyle/>
          <a:p>
            <a:r>
              <a:rPr lang="en-IN" dirty="0"/>
              <a:t>Data lake</a:t>
            </a:r>
          </a:p>
        </p:txBody>
      </p:sp>
      <p:sp>
        <p:nvSpPr>
          <p:cNvPr id="3" name="Content Placeholder 2">
            <a:extLst>
              <a:ext uri="{FF2B5EF4-FFF2-40B4-BE49-F238E27FC236}">
                <a16:creationId xmlns:a16="http://schemas.microsoft.com/office/drawing/2014/main" id="{A42D161F-42D8-4350-B1ED-E52224166836}"/>
              </a:ext>
            </a:extLst>
          </p:cNvPr>
          <p:cNvSpPr>
            <a:spLocks noGrp="1"/>
          </p:cNvSpPr>
          <p:nvPr>
            <p:ph sz="half" idx="1"/>
          </p:nvPr>
        </p:nvSpPr>
        <p:spPr>
          <a:xfrm>
            <a:off x="1024127" y="2286000"/>
            <a:ext cx="9720072" cy="4023360"/>
          </a:xfrm>
        </p:spPr>
        <p:txBody>
          <a:bodyPr>
            <a:normAutofit/>
          </a:bodyPr>
          <a:lstStyle/>
          <a:p>
            <a:r>
              <a:rPr lang="en-GB" sz="1500" dirty="0"/>
              <a:t>* </a:t>
            </a:r>
            <a:r>
              <a:rPr lang="en-GB" sz="1500" dirty="0">
                <a:solidFill>
                  <a:srgbClr val="0070C0"/>
                </a:solidFill>
              </a:rPr>
              <a:t>Separation of Compute &amp; Data.</a:t>
            </a:r>
          </a:p>
          <a:p>
            <a:r>
              <a:rPr lang="en-GB" sz="1500" dirty="0">
                <a:solidFill>
                  <a:srgbClr val="0070C0"/>
                </a:solidFill>
              </a:rPr>
              <a:t>* Schema on Read.</a:t>
            </a:r>
          </a:p>
          <a:p>
            <a:endParaRPr lang="en-GB" sz="1500" dirty="0">
              <a:solidFill>
                <a:srgbClr val="0070C0"/>
              </a:solidFill>
            </a:endParaRPr>
          </a:p>
          <a:p>
            <a:pPr marL="0" indent="0">
              <a:buNone/>
            </a:pPr>
            <a:r>
              <a:rPr lang="en-GB" sz="1500" dirty="0"/>
              <a:t>* Recommended,</a:t>
            </a:r>
          </a:p>
          <a:p>
            <a:pPr marL="0" indent="0">
              <a:buNone/>
            </a:pPr>
            <a:r>
              <a:rPr lang="en-GB" sz="1500" dirty="0"/>
              <a:t> - Must store </a:t>
            </a:r>
            <a:r>
              <a:rPr lang="en-GB" sz="1500" i="1" dirty="0"/>
              <a:t>all types</a:t>
            </a:r>
            <a:r>
              <a:rPr lang="en-GB" sz="1500" dirty="0"/>
              <a:t> of data of </a:t>
            </a:r>
            <a:r>
              <a:rPr lang="en-GB" sz="1500" i="1" dirty="0"/>
              <a:t>any size.</a:t>
            </a:r>
            <a:r>
              <a:rPr lang="en-GB" sz="1500" dirty="0"/>
              <a:t> </a:t>
            </a:r>
          </a:p>
          <a:p>
            <a:pPr marL="0" indent="0">
              <a:buNone/>
            </a:pPr>
            <a:r>
              <a:rPr lang="en-GB" sz="1500" dirty="0"/>
              <a:t> - Query over large datasets. </a:t>
            </a:r>
          </a:p>
          <a:p>
            <a:pPr marL="0" indent="0">
              <a:buNone/>
            </a:pPr>
            <a:r>
              <a:rPr lang="en-GB" sz="1500" dirty="0"/>
              <a:t> - Store now; play later as and when you need. (Internal analytics).</a:t>
            </a:r>
          </a:p>
          <a:p>
            <a:pPr marL="0" indent="0">
              <a:buNone/>
            </a:pPr>
            <a:endParaRPr lang="en-GB" sz="1500" dirty="0">
              <a:solidFill>
                <a:srgbClr val="0070C0"/>
              </a:solidFill>
            </a:endParaRPr>
          </a:p>
          <a:p>
            <a:pPr marL="0" indent="0">
              <a:buNone/>
            </a:pPr>
            <a:r>
              <a:rPr lang="en-GB" sz="1500" dirty="0"/>
              <a:t>* Not recommended, </a:t>
            </a:r>
          </a:p>
          <a:p>
            <a:pPr marL="0" indent="0">
              <a:buNone/>
            </a:pPr>
            <a:r>
              <a:rPr lang="en-GB" sz="1500" dirty="0"/>
              <a:t> - Data stored should be readily available for analytics upon which users would create reports.</a:t>
            </a:r>
            <a:endParaRPr lang="en-IN" sz="1500" dirty="0">
              <a:solidFill>
                <a:srgbClr val="0070C0"/>
              </a:solidFill>
            </a:endParaRPr>
          </a:p>
          <a:p>
            <a:endParaRPr lang="en-IN" sz="1500" dirty="0"/>
          </a:p>
        </p:txBody>
      </p:sp>
    </p:spTree>
    <p:extLst>
      <p:ext uri="{BB962C8B-B14F-4D97-AF65-F5344CB8AC3E}">
        <p14:creationId xmlns:p14="http://schemas.microsoft.com/office/powerpoint/2010/main" val="3257875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6719</TotalTime>
  <Words>757</Words>
  <Application>Microsoft Office PowerPoint</Application>
  <PresentationFormat>Widescreen</PresentationFormat>
  <Paragraphs>119</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Roboto</vt:lpstr>
      <vt:lpstr>Tw Cen MT</vt:lpstr>
      <vt:lpstr>Tw Cen MT Condensed</vt:lpstr>
      <vt:lpstr>Wingdings 3</vt:lpstr>
      <vt:lpstr>Integral</vt:lpstr>
      <vt:lpstr>Why Snowflake?  Cloud Data Warehousing?</vt:lpstr>
      <vt:lpstr>speakers</vt:lpstr>
      <vt:lpstr>Agenda</vt:lpstr>
      <vt:lpstr>Database Data warehouse  Data Lake</vt:lpstr>
      <vt:lpstr>Database VARITES</vt:lpstr>
      <vt:lpstr>Database</vt:lpstr>
      <vt:lpstr>DBMS storage models</vt:lpstr>
      <vt:lpstr>Data warehouse</vt:lpstr>
      <vt:lpstr>Data lake</vt:lpstr>
      <vt:lpstr>Data lake</vt:lpstr>
      <vt:lpstr>OLTP vs OLAP</vt:lpstr>
      <vt:lpstr>analytics db &amp; transaction db</vt:lpstr>
      <vt:lpstr>Hybrid data architecture</vt:lpstr>
      <vt:lpstr>SNOWFLAKE data platform</vt:lpstr>
      <vt:lpstr>PowerPoint Presentation</vt:lpstr>
      <vt:lpstr>Cloud data warehouse</vt:lpstr>
      <vt:lpstr>Snowflake ARCHITECTURE</vt:lpstr>
      <vt:lpstr>What makes Snowflake unique</vt:lpstr>
      <vt:lpstr>Unlimited + instant auto scaling</vt:lpstr>
      <vt:lpstr>Multi-cluster shared data architecture</vt:lpstr>
      <vt:lpstr>No sre/devops burden</vt:lpstr>
      <vt:lpstr>SEMI-structured data</vt:lpstr>
      <vt:lpstr>Accessing snowflake</vt:lpstr>
      <vt:lpstr>End goal of a data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dc:creator>DineshKumar Prabakaran</dc:creator>
  <cp:lastModifiedBy>DineshKumar Prabakaran</cp:lastModifiedBy>
  <cp:revision>63</cp:revision>
  <dcterms:created xsi:type="dcterms:W3CDTF">2021-05-22T11:29:00Z</dcterms:created>
  <dcterms:modified xsi:type="dcterms:W3CDTF">2021-06-05T11:30:35Z</dcterms:modified>
</cp:coreProperties>
</file>