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076136273" r:id="rId3"/>
    <p:sldId id="257" r:id="rId4"/>
    <p:sldId id="267" r:id="rId5"/>
    <p:sldId id="292" r:id="rId6"/>
    <p:sldId id="258" r:id="rId7"/>
    <p:sldId id="276" r:id="rId8"/>
    <p:sldId id="263" r:id="rId9"/>
    <p:sldId id="264" r:id="rId10"/>
    <p:sldId id="2076136270" r:id="rId11"/>
    <p:sldId id="2076136271" r:id="rId12"/>
    <p:sldId id="2076136276" r:id="rId13"/>
    <p:sldId id="2076136272" r:id="rId14"/>
    <p:sldId id="2076136274" r:id="rId15"/>
    <p:sldId id="2076136275" r:id="rId16"/>
    <p:sldId id="277" r:id="rId17"/>
    <p:sldId id="269" r:id="rId18"/>
    <p:sldId id="2076136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406"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A8C5-2585-44C9-B0E5-24F06DD964F4}" type="datetimeFigureOut">
              <a:rPr lang="en-IN" smtClean="0"/>
              <a:t>28-05-2021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603B9-19B4-4D8F-907A-25ED0F1ACBA1}" type="slidenum">
              <a:rPr lang="en-IN" smtClean="0"/>
              <a:t>‹#›</a:t>
            </a:fld>
            <a:endParaRPr lang="en-IN"/>
          </a:p>
        </p:txBody>
      </p:sp>
    </p:spTree>
    <p:extLst>
      <p:ext uri="{BB962C8B-B14F-4D97-AF65-F5344CB8AC3E}">
        <p14:creationId xmlns:p14="http://schemas.microsoft.com/office/powerpoint/2010/main" val="410572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5</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209356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copying to another system.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9</a:t>
            </a:fld>
            <a:endParaRPr lang="en-IN"/>
          </a:p>
        </p:txBody>
      </p:sp>
    </p:spTree>
    <p:extLst>
      <p:ext uri="{BB962C8B-B14F-4D97-AF65-F5344CB8AC3E}">
        <p14:creationId xmlns:p14="http://schemas.microsoft.com/office/powerpoint/2010/main" val="115541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41724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6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20551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B833B-13B3-4FA0-BE9A-3E1DCDBB796D}"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0034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B833B-13B3-4FA0-BE9A-3E1DCDBB796D}" type="datetimeFigureOut">
              <a:rPr lang="en-IN" smtClean="0"/>
              <a:t>28-05-2021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8990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B833B-13B3-4FA0-BE9A-3E1DCDBB796D}" type="datetimeFigureOut">
              <a:rPr lang="en-IN" smtClean="0"/>
              <a:t>28-05-2021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57354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B833B-13B3-4FA0-BE9A-3E1DCDBB796D}" type="datetimeFigureOut">
              <a:rPr lang="en-IN" smtClean="0"/>
              <a:t>28-05-2021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64754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93719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69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EB833B-13B3-4FA0-BE9A-3E1DCDBB796D}" type="datetimeFigureOut">
              <a:rPr lang="en-IN" smtClean="0"/>
              <a:t>28-05-2021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64E714-AA81-41F7-B73E-42A1A841A5E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798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dinesh-kumar-prabakaran"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9E36-3310-4683-995B-219394A95736}"/>
              </a:ext>
            </a:extLst>
          </p:cNvPr>
          <p:cNvSpPr>
            <a:spLocks noGrp="1"/>
          </p:cNvSpPr>
          <p:nvPr>
            <p:ph type="ctrTitle"/>
          </p:nvPr>
        </p:nvSpPr>
        <p:spPr/>
        <p:txBody>
          <a:bodyPr/>
          <a:lstStyle/>
          <a:p>
            <a:r>
              <a:rPr lang="en-GB" dirty="0"/>
              <a:t>Why Snowflake and Cloud Data Warehousing?</a:t>
            </a:r>
            <a:endParaRPr lang="en-IN" dirty="0"/>
          </a:p>
        </p:txBody>
      </p:sp>
      <p:sp>
        <p:nvSpPr>
          <p:cNvPr id="3" name="Subtitle 2">
            <a:extLst>
              <a:ext uri="{FF2B5EF4-FFF2-40B4-BE49-F238E27FC236}">
                <a16:creationId xmlns:a16="http://schemas.microsoft.com/office/drawing/2014/main" id="{483C9BDF-4C5A-497A-BAFB-8D0D8D4EFF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7867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5EAE4DA-4C16-41B8-8339-A43677534317}"/>
              </a:ext>
            </a:extLst>
          </p:cNvPr>
          <p:cNvSpPr>
            <a:spLocks noGrp="1"/>
          </p:cNvSpPr>
          <p:nvPr>
            <p:ph type="title"/>
          </p:nvPr>
        </p:nvSpPr>
        <p:spPr>
          <a:xfrm>
            <a:off x="1235964" y="167204"/>
            <a:ext cx="9720072" cy="1499616"/>
          </a:xfrm>
        </p:spPr>
        <p:txBody>
          <a:bodyPr/>
          <a:lstStyle/>
          <a:p>
            <a:r>
              <a:rPr lang="en-GB" dirty="0"/>
              <a:t>HYBRID Data architecture</a:t>
            </a:r>
            <a:endParaRPr lang="en-IN" dirty="0"/>
          </a:p>
        </p:txBody>
      </p:sp>
      <p:pic>
        <p:nvPicPr>
          <p:cNvPr id="15" name="Picture 14">
            <a:extLst>
              <a:ext uri="{FF2B5EF4-FFF2-40B4-BE49-F238E27FC236}">
                <a16:creationId xmlns:a16="http://schemas.microsoft.com/office/drawing/2014/main" id="{E6F2DF4B-662D-415D-B700-6D4C643F4B8A}"/>
              </a:ext>
            </a:extLst>
          </p:cNvPr>
          <p:cNvPicPr>
            <a:picLocks noChangeAspect="1"/>
          </p:cNvPicPr>
          <p:nvPr/>
        </p:nvPicPr>
        <p:blipFill rotWithShape="1">
          <a:blip r:embed="rId2"/>
          <a:srcRect t="24305"/>
          <a:stretch/>
        </p:blipFill>
        <p:spPr>
          <a:xfrm>
            <a:off x="0" y="1666820"/>
            <a:ext cx="12192000" cy="5191179"/>
          </a:xfrm>
          <a:prstGeom prst="rect">
            <a:avLst/>
          </a:prstGeom>
        </p:spPr>
      </p:pic>
    </p:spTree>
    <p:extLst>
      <p:ext uri="{BB962C8B-B14F-4D97-AF65-F5344CB8AC3E}">
        <p14:creationId xmlns:p14="http://schemas.microsoft.com/office/powerpoint/2010/main" val="365928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1EF0-6070-4F18-9D02-963641BE8C5C}"/>
              </a:ext>
            </a:extLst>
          </p:cNvPr>
          <p:cNvSpPr>
            <a:spLocks noGrp="1"/>
          </p:cNvSpPr>
          <p:nvPr>
            <p:ph type="title"/>
          </p:nvPr>
        </p:nvSpPr>
        <p:spPr/>
        <p:txBody>
          <a:bodyPr/>
          <a:lstStyle/>
          <a:p>
            <a:r>
              <a:rPr lang="en-GB" dirty="0"/>
              <a:t>Cloud data warehouse</a:t>
            </a:r>
            <a:endParaRPr lang="en-IN" dirty="0"/>
          </a:p>
        </p:txBody>
      </p:sp>
      <p:sp>
        <p:nvSpPr>
          <p:cNvPr id="3" name="Content Placeholder 2">
            <a:extLst>
              <a:ext uri="{FF2B5EF4-FFF2-40B4-BE49-F238E27FC236}">
                <a16:creationId xmlns:a16="http://schemas.microsoft.com/office/drawing/2014/main" id="{95BCEB2B-9B6C-49D5-8237-8F4D72431F11}"/>
              </a:ext>
            </a:extLst>
          </p:cNvPr>
          <p:cNvSpPr>
            <a:spLocks noGrp="1"/>
          </p:cNvSpPr>
          <p:nvPr>
            <p:ph idx="1"/>
          </p:nvPr>
        </p:nvSpPr>
        <p:spPr/>
        <p:txBody>
          <a:bodyPr/>
          <a:lstStyle/>
          <a:p>
            <a:r>
              <a:rPr lang="en-GB" dirty="0"/>
              <a:t>* Amazon Redshift</a:t>
            </a:r>
          </a:p>
          <a:p>
            <a:r>
              <a:rPr lang="en-GB" dirty="0"/>
              <a:t>* Azure Synapse Analytics (Azure SQL Data warehouse)</a:t>
            </a:r>
          </a:p>
          <a:p>
            <a:r>
              <a:rPr lang="en-GB" dirty="0"/>
              <a:t>* Snowflake</a:t>
            </a:r>
          </a:p>
          <a:p>
            <a:r>
              <a:rPr lang="en-GB" dirty="0"/>
              <a:t>* Google </a:t>
            </a:r>
            <a:r>
              <a:rPr lang="en-GB" dirty="0" err="1"/>
              <a:t>BigQuery</a:t>
            </a:r>
            <a:endParaRPr lang="en-IN" dirty="0"/>
          </a:p>
        </p:txBody>
      </p:sp>
    </p:spTree>
    <p:extLst>
      <p:ext uri="{BB962C8B-B14F-4D97-AF65-F5344CB8AC3E}">
        <p14:creationId xmlns:p14="http://schemas.microsoft.com/office/powerpoint/2010/main" val="415960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453B-F5BD-4624-929E-1A7A6607898D}"/>
              </a:ext>
            </a:extLst>
          </p:cNvPr>
          <p:cNvSpPr>
            <a:spLocks noGrp="1"/>
          </p:cNvSpPr>
          <p:nvPr>
            <p:ph type="title"/>
          </p:nvPr>
        </p:nvSpPr>
        <p:spPr/>
        <p:txBody>
          <a:bodyPr/>
          <a:lstStyle/>
          <a:p>
            <a:r>
              <a:rPr lang="en-GB" dirty="0"/>
              <a:t>SNOWFLAKE</a:t>
            </a:r>
            <a:br>
              <a:rPr lang="en-GB" dirty="0"/>
            </a:br>
            <a:r>
              <a:rPr lang="en-GB" dirty="0"/>
              <a:t>cloud data </a:t>
            </a:r>
            <a:r>
              <a:rPr lang="en-GB" strike="sngStrike" dirty="0"/>
              <a:t>warehouse</a:t>
            </a:r>
            <a:r>
              <a:rPr lang="en-GB" dirty="0"/>
              <a:t> PLATFORM</a:t>
            </a:r>
            <a:endParaRPr lang="en-IN" dirty="0"/>
          </a:p>
        </p:txBody>
      </p:sp>
      <p:sp>
        <p:nvSpPr>
          <p:cNvPr id="3" name="Content Placeholder 2">
            <a:extLst>
              <a:ext uri="{FF2B5EF4-FFF2-40B4-BE49-F238E27FC236}">
                <a16:creationId xmlns:a16="http://schemas.microsoft.com/office/drawing/2014/main" id="{E3AB9DE0-21B3-445D-AB1A-4F66E4229CA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8898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a:t>Why </a:t>
            </a:r>
            <a:r>
              <a:rPr lang="en-GB" dirty="0" err="1"/>
              <a:t>SnowflakE</a:t>
            </a:r>
            <a:endParaRPr lang="en-IN" dirty="0"/>
          </a:p>
        </p:txBody>
      </p:sp>
      <p:sp>
        <p:nvSpPr>
          <p:cNvPr id="3" name="Content Placeholder 2">
            <a:extLst>
              <a:ext uri="{FF2B5EF4-FFF2-40B4-BE49-F238E27FC236}">
                <a16:creationId xmlns:a16="http://schemas.microsoft.com/office/drawing/2014/main" id="{21EAFE65-6CF3-4F23-8BDC-86A93A0B67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5710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err="1"/>
              <a:t>SnowPIPE</a:t>
            </a:r>
            <a:endParaRPr lang="en-IN" dirty="0"/>
          </a:p>
        </p:txBody>
      </p:sp>
      <p:sp>
        <p:nvSpPr>
          <p:cNvPr id="3" name="Content Placeholder 2">
            <a:extLst>
              <a:ext uri="{FF2B5EF4-FFF2-40B4-BE49-F238E27FC236}">
                <a16:creationId xmlns:a16="http://schemas.microsoft.com/office/drawing/2014/main" id="{21EAFE65-6CF3-4F23-8BDC-86A93A0B670A}"/>
              </a:ext>
            </a:extLst>
          </p:cNvPr>
          <p:cNvSpPr>
            <a:spLocks noGrp="1"/>
          </p:cNvSpPr>
          <p:nvPr>
            <p:ph idx="1"/>
          </p:nvPr>
        </p:nvSpPr>
        <p:spPr/>
        <p:txBody>
          <a:bodyPr/>
          <a:lstStyle/>
          <a:p>
            <a:r>
              <a:rPr lang="en-GB" dirty="0"/>
              <a:t>* Continuous data ingestion.</a:t>
            </a:r>
          </a:p>
          <a:p>
            <a:r>
              <a:rPr lang="en-GB" dirty="0"/>
              <a:t>* Designed for micro-batching.</a:t>
            </a:r>
          </a:p>
          <a:p>
            <a:r>
              <a:rPr lang="en-GB" dirty="0"/>
              <a:t>* </a:t>
            </a:r>
            <a:endParaRPr lang="en-IN" dirty="0"/>
          </a:p>
        </p:txBody>
      </p:sp>
    </p:spTree>
    <p:extLst>
      <p:ext uri="{BB962C8B-B14F-4D97-AF65-F5344CB8AC3E}">
        <p14:creationId xmlns:p14="http://schemas.microsoft.com/office/powerpoint/2010/main" val="365737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0D8E-A12E-4B7F-B186-94443DD4D06D}"/>
              </a:ext>
            </a:extLst>
          </p:cNvPr>
          <p:cNvSpPr>
            <a:spLocks noGrp="1"/>
          </p:cNvSpPr>
          <p:nvPr>
            <p:ph type="title"/>
          </p:nvPr>
        </p:nvSpPr>
        <p:spPr/>
        <p:txBody>
          <a:bodyPr>
            <a:normAutofit/>
          </a:bodyPr>
          <a:lstStyle/>
          <a:p>
            <a:r>
              <a:rPr lang="en-GB" dirty="0"/>
              <a:t>DEMO – Twitter Data Snowflake. Analyse in Power BI</a:t>
            </a:r>
            <a:endParaRPr lang="en-IN" dirty="0"/>
          </a:p>
        </p:txBody>
      </p:sp>
      <p:sp>
        <p:nvSpPr>
          <p:cNvPr id="3" name="Text Placeholder 2">
            <a:extLst>
              <a:ext uri="{FF2B5EF4-FFF2-40B4-BE49-F238E27FC236}">
                <a16:creationId xmlns:a16="http://schemas.microsoft.com/office/drawing/2014/main" id="{B447DFBB-9790-4FAF-A418-5A665B8FA65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0149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5530FED-4EFE-41A4-AE39-512AE0D0F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5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58A6-BABC-40B1-8EC6-823D6A10361D}"/>
              </a:ext>
            </a:extLst>
          </p:cNvPr>
          <p:cNvSpPr>
            <a:spLocks noGrp="1"/>
          </p:cNvSpPr>
          <p:nvPr>
            <p:ph type="title"/>
          </p:nvPr>
        </p:nvSpPr>
        <p:spPr>
          <a:xfrm>
            <a:off x="1024128" y="532965"/>
            <a:ext cx="9720072" cy="1499616"/>
          </a:xfrm>
        </p:spPr>
        <p:txBody>
          <a:bodyPr/>
          <a:lstStyle/>
          <a:p>
            <a:r>
              <a:rPr lang="en-GB" dirty="0"/>
              <a:t>DATA LAKEHOUSE</a:t>
            </a:r>
            <a:endParaRPr lang="en-IN" dirty="0"/>
          </a:p>
        </p:txBody>
      </p:sp>
      <p:sp>
        <p:nvSpPr>
          <p:cNvPr id="3" name="Content Placeholder 2">
            <a:extLst>
              <a:ext uri="{FF2B5EF4-FFF2-40B4-BE49-F238E27FC236}">
                <a16:creationId xmlns:a16="http://schemas.microsoft.com/office/drawing/2014/main" id="{F2E27520-806E-4A30-AF8D-F669B8C75AA4}"/>
              </a:ext>
            </a:extLst>
          </p:cNvPr>
          <p:cNvSpPr>
            <a:spLocks noGrp="1"/>
          </p:cNvSpPr>
          <p:nvPr>
            <p:ph idx="1"/>
          </p:nvPr>
        </p:nvSpPr>
        <p:spPr/>
        <p:txBody>
          <a:bodyPr/>
          <a:lstStyle/>
          <a:p>
            <a:r>
              <a:rPr lang="en-GB" dirty="0"/>
              <a:t>* Sting together the best of both worlds – Data warehouse and Data lake.</a:t>
            </a:r>
          </a:p>
          <a:p>
            <a:r>
              <a:rPr lang="en-GB" dirty="0"/>
              <a:t>* Implement data warehouse’ data structures &amp; management features of data lakes.</a:t>
            </a:r>
          </a:p>
          <a:p>
            <a:r>
              <a:rPr lang="en-GB" dirty="0"/>
              <a:t>* Single Data </a:t>
            </a:r>
            <a:r>
              <a:rPr lang="en-GB" dirty="0" err="1"/>
              <a:t>lakehouse</a:t>
            </a:r>
            <a:r>
              <a:rPr lang="en-GB" dirty="0"/>
              <a:t> for structured, semi-structured and unstructured acts as a </a:t>
            </a:r>
          </a:p>
          <a:p>
            <a:r>
              <a:rPr lang="en-GB" dirty="0"/>
              <a:t>=&gt; Multi-solution system, </a:t>
            </a:r>
          </a:p>
          <a:p>
            <a:r>
              <a:rPr lang="en-GB" dirty="0"/>
              <a:t>=&gt; Simplified data governance,</a:t>
            </a:r>
          </a:p>
          <a:p>
            <a:r>
              <a:rPr lang="en-GB" dirty="0"/>
              <a:t>=&gt; Cost-effective too. </a:t>
            </a:r>
          </a:p>
          <a:p>
            <a:endParaRPr lang="en-IN" dirty="0"/>
          </a:p>
        </p:txBody>
      </p:sp>
    </p:spTree>
    <p:extLst>
      <p:ext uri="{BB962C8B-B14F-4D97-AF65-F5344CB8AC3E}">
        <p14:creationId xmlns:p14="http://schemas.microsoft.com/office/powerpoint/2010/main" val="262979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65B4C-0698-4E89-8C2C-1B292F5BC0F4}"/>
              </a:ext>
            </a:extLst>
          </p:cNvPr>
          <p:cNvSpPr/>
          <p:nvPr/>
        </p:nvSpPr>
        <p:spPr>
          <a:xfrm>
            <a:off x="1170193" y="751995"/>
            <a:ext cx="3148149" cy="707886"/>
          </a:xfrm>
          <a:prstGeom prst="rect">
            <a:avLst/>
          </a:prstGeom>
        </p:spPr>
        <p:txBody>
          <a:bodyPr wrap="square">
            <a:spAutoFit/>
          </a:bodyPr>
          <a:lstStyle/>
          <a:p>
            <a:r>
              <a:rPr lang="en-IN" sz="2000" dirty="0">
                <a:hlinkClick r:id="rId2"/>
              </a:rPr>
              <a:t>https://www.linkedin.com/in/</a:t>
            </a:r>
            <a:r>
              <a:rPr lang="en-IN" sz="2000" b="1" dirty="0">
                <a:hlinkClick r:id="rId2"/>
              </a:rPr>
              <a:t>dinesh-kumar-prabakaran</a:t>
            </a:r>
            <a:r>
              <a:rPr lang="en-IN" sz="2000" b="1" dirty="0"/>
              <a:t>  </a:t>
            </a:r>
            <a:endParaRPr lang="en-IN" sz="2000" dirty="0"/>
          </a:p>
        </p:txBody>
      </p:sp>
      <p:pic>
        <p:nvPicPr>
          <p:cNvPr id="4" name="Picture 3">
            <a:extLst>
              <a:ext uri="{FF2B5EF4-FFF2-40B4-BE49-F238E27FC236}">
                <a16:creationId xmlns:a16="http://schemas.microsoft.com/office/drawing/2014/main" id="{AFE108C9-45B8-4ACD-B48D-53826E73B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496515"/>
            <a:ext cx="3365411" cy="4846193"/>
          </a:xfrm>
          <a:prstGeom prst="rect">
            <a:avLst/>
          </a:prstGeom>
        </p:spPr>
      </p:pic>
      <p:pic>
        <p:nvPicPr>
          <p:cNvPr id="5" name="Picture 4">
            <a:extLst>
              <a:ext uri="{FF2B5EF4-FFF2-40B4-BE49-F238E27FC236}">
                <a16:creationId xmlns:a16="http://schemas.microsoft.com/office/drawing/2014/main" id="{61376E4F-8E86-4ADF-8710-310054EE79B7}"/>
              </a:ext>
            </a:extLst>
          </p:cNvPr>
          <p:cNvPicPr>
            <a:picLocks noChangeAspect="1"/>
          </p:cNvPicPr>
          <p:nvPr/>
        </p:nvPicPr>
        <p:blipFill>
          <a:blip r:embed="rId4"/>
          <a:stretch>
            <a:fillRect/>
          </a:stretch>
        </p:blipFill>
        <p:spPr>
          <a:xfrm>
            <a:off x="1241628" y="5490041"/>
            <a:ext cx="3076714" cy="746218"/>
          </a:xfrm>
          <a:prstGeom prst="rect">
            <a:avLst/>
          </a:prstGeom>
        </p:spPr>
      </p:pic>
      <p:sp>
        <p:nvSpPr>
          <p:cNvPr id="2" name="Rectangle 1">
            <a:extLst>
              <a:ext uri="{FF2B5EF4-FFF2-40B4-BE49-F238E27FC236}">
                <a16:creationId xmlns:a16="http://schemas.microsoft.com/office/drawing/2014/main" id="{14EA8E2C-6A3B-464A-B046-52F1BE510043}"/>
              </a:ext>
            </a:extLst>
          </p:cNvPr>
          <p:cNvSpPr/>
          <p:nvPr/>
        </p:nvSpPr>
        <p:spPr>
          <a:xfrm>
            <a:off x="5793173" y="1859340"/>
            <a:ext cx="5091650"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1B351620-7136-4C75-8446-A9390BE83643}"/>
              </a:ext>
            </a:extLst>
          </p:cNvPr>
          <p:cNvSpPr/>
          <p:nvPr/>
        </p:nvSpPr>
        <p:spPr>
          <a:xfrm>
            <a:off x="5341222" y="3677194"/>
            <a:ext cx="5995552" cy="1569660"/>
          </a:xfrm>
          <a:prstGeom prst="rect">
            <a:avLst/>
          </a:prstGeom>
          <a:noFill/>
        </p:spPr>
        <p:txBody>
          <a:bodyPr wrap="non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Questions?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518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26A8-E1F8-4638-A540-FF34E014A55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6610847-6A42-4A9B-AAB3-632C25A2A065}"/>
              </a:ext>
            </a:extLst>
          </p:cNvPr>
          <p:cNvSpPr>
            <a:spLocks noGrp="1"/>
          </p:cNvSpPr>
          <p:nvPr>
            <p:ph idx="1"/>
          </p:nvPr>
        </p:nvSpPr>
        <p:spPr/>
        <p:txBody>
          <a:bodyPr/>
          <a:lstStyle/>
          <a:p>
            <a:r>
              <a:rPr lang="en-IN" dirty="0"/>
              <a:t>Demystify what makes a (cloud) Data warehouse different by its core architecture from Database, Data Lake.</a:t>
            </a:r>
          </a:p>
          <a:p>
            <a:r>
              <a:rPr lang="en-IN" dirty="0"/>
              <a:t>Cloud data warehouse.</a:t>
            </a:r>
          </a:p>
          <a:p>
            <a:r>
              <a:rPr lang="en-IN" dirty="0"/>
              <a:t>Why Snowflake?</a:t>
            </a:r>
          </a:p>
          <a:p>
            <a:r>
              <a:rPr lang="en-IN" dirty="0" err="1"/>
              <a:t>Snowpipe</a:t>
            </a:r>
            <a:r>
              <a:rPr lang="en-IN" dirty="0"/>
              <a:t>: Overview </a:t>
            </a:r>
          </a:p>
          <a:p>
            <a:r>
              <a:rPr lang="en-IN" dirty="0"/>
              <a:t>Demo –</a:t>
            </a:r>
          </a:p>
          <a:p>
            <a:pPr lvl="1"/>
            <a:r>
              <a:rPr lang="en-IN" dirty="0"/>
              <a:t>Auto inject Twitter data into Snowflake using </a:t>
            </a:r>
            <a:r>
              <a:rPr lang="en-IN" dirty="0" err="1"/>
              <a:t>Snowpipe</a:t>
            </a:r>
            <a:r>
              <a:rPr lang="en-IN" dirty="0"/>
              <a:t>.</a:t>
            </a:r>
          </a:p>
          <a:p>
            <a:pPr lvl="1"/>
            <a:r>
              <a:rPr lang="en-IN" dirty="0"/>
              <a:t>Real-time analysis in Power BI.</a:t>
            </a:r>
          </a:p>
          <a:p>
            <a:endParaRPr lang="en-IN" dirty="0"/>
          </a:p>
        </p:txBody>
      </p:sp>
    </p:spTree>
    <p:extLst>
      <p:ext uri="{BB962C8B-B14F-4D97-AF65-F5344CB8AC3E}">
        <p14:creationId xmlns:p14="http://schemas.microsoft.com/office/powerpoint/2010/main" val="30283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4450217" y="2188028"/>
            <a:ext cx="7487056" cy="3200717"/>
          </a:xfrm>
          <a:prstGeom prst="rect">
            <a:avLst/>
          </a:prstGeom>
          <a:ln w="28575">
            <a:solidFill>
              <a:schemeClr val="accent5"/>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389076" y="1255340"/>
            <a:ext cx="4469672" cy="932688"/>
          </a:xfrm>
        </p:spPr>
        <p:txBody>
          <a:bodyPr vert="horz" lIns="91440" tIns="45720" rIns="91440" bIns="45720" rtlCol="0" anchor="b">
            <a:normAutofit/>
          </a:bodyPr>
          <a:lstStyle/>
          <a:p>
            <a:pPr algn="ctr"/>
            <a:r>
              <a:rPr lang="en-US" sz="5400" kern="1200" dirty="0">
                <a:solidFill>
                  <a:schemeClr val="accent5"/>
                </a:solidFill>
                <a:latin typeface="+mj-lt"/>
                <a:ea typeface="+mj-ea"/>
                <a:cs typeface="+mj-cs"/>
              </a:rPr>
              <a:t>Database Varieties</a:t>
            </a:r>
          </a:p>
        </p:txBody>
      </p:sp>
    </p:spTree>
    <p:extLst>
      <p:ext uri="{BB962C8B-B14F-4D97-AF65-F5344CB8AC3E}">
        <p14:creationId xmlns:p14="http://schemas.microsoft.com/office/powerpoint/2010/main" val="14902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070385" cy="4023360"/>
          </a:xfrm>
        </p:spPr>
        <p:txBody>
          <a:bodyPr>
            <a:normAutofit fontScale="92500" lnSpcReduction="20000"/>
          </a:bodyPr>
          <a:lstStyle/>
          <a:p>
            <a:r>
              <a:rPr lang="en-GB" dirty="0"/>
              <a:t>* </a:t>
            </a:r>
            <a:r>
              <a:rPr lang="en-GB" dirty="0">
                <a:solidFill>
                  <a:srgbClr val="0070C0"/>
                </a:solidFill>
              </a:rPr>
              <a:t>Co-location of Compute &amp; Storage.</a:t>
            </a:r>
          </a:p>
          <a:p>
            <a:pPr marL="0" indent="0">
              <a:buNone/>
            </a:pPr>
            <a:r>
              <a:rPr lang="en-GB" dirty="0"/>
              <a:t> * </a:t>
            </a:r>
            <a:r>
              <a:rPr lang="en-GB" dirty="0">
                <a:solidFill>
                  <a:srgbClr val="0070C0"/>
                </a:solidFill>
              </a:rPr>
              <a:t>Schema on Write.</a:t>
            </a:r>
          </a:p>
          <a:p>
            <a:endParaRPr lang="en-GB" dirty="0"/>
          </a:p>
          <a:p>
            <a:r>
              <a:rPr lang="en-GB" dirty="0"/>
              <a:t>* Recommended,</a:t>
            </a:r>
          </a:p>
          <a:p>
            <a:r>
              <a:rPr lang="en-GB" sz="1900" dirty="0"/>
              <a:t>- Structured data of less than a TB, </a:t>
            </a:r>
          </a:p>
          <a:p>
            <a:pPr marL="0" indent="0">
              <a:buNone/>
            </a:pPr>
            <a:r>
              <a:rPr lang="en-GB" sz="1900" dirty="0"/>
              <a:t>  - OLTP Purpose.</a:t>
            </a:r>
          </a:p>
          <a:p>
            <a:endParaRPr lang="en-GB" dirty="0"/>
          </a:p>
          <a:p>
            <a:r>
              <a:rPr lang="en-GB" dirty="0"/>
              <a:t>* Not recommended,</a:t>
            </a:r>
          </a:p>
          <a:p>
            <a:r>
              <a:rPr lang="en-GB" sz="1900" dirty="0"/>
              <a:t>- Ad-hoc analytics</a:t>
            </a:r>
          </a:p>
          <a:p>
            <a:r>
              <a:rPr lang="en-GB" sz="1900" dirty="0"/>
              <a:t>- More dependency in </a:t>
            </a:r>
            <a:r>
              <a:rPr lang="en-GB" sz="1900" dirty="0" err="1"/>
              <a:t>sharding</a:t>
            </a:r>
            <a:r>
              <a:rPr lang="en-GB" sz="1900"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07" y="2455817"/>
            <a:ext cx="6074855" cy="356616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normAutofit fontScale="77500" lnSpcReduction="20000"/>
          </a:bodyPr>
          <a:lstStyle/>
          <a:p>
            <a:r>
              <a:rPr lang="en-GB" dirty="0"/>
              <a:t>* </a:t>
            </a:r>
            <a:r>
              <a:rPr lang="en-GB" dirty="0">
                <a:solidFill>
                  <a:srgbClr val="0070C0"/>
                </a:solidFill>
              </a:rPr>
              <a:t>Separation of Compute &amp; Storage.</a:t>
            </a:r>
          </a:p>
          <a:p>
            <a:r>
              <a:rPr lang="en-GB" dirty="0">
                <a:solidFill>
                  <a:srgbClr val="0070C0"/>
                </a:solidFill>
              </a:rPr>
              <a:t>* Schema on Write.</a:t>
            </a:r>
          </a:p>
          <a:p>
            <a:endParaRPr lang="en-GB" dirty="0">
              <a:solidFill>
                <a:srgbClr val="0070C0"/>
              </a:solidFill>
            </a:endParaRPr>
          </a:p>
          <a:p>
            <a:r>
              <a:rPr lang="en-GB" dirty="0"/>
              <a:t>* Recommended,</a:t>
            </a:r>
          </a:p>
          <a:p>
            <a:r>
              <a:rPr lang="en-GB" sz="2100" dirty="0"/>
              <a:t>- If you know metadata &amp; schema/format of analytics to be done.</a:t>
            </a:r>
          </a:p>
          <a:p>
            <a:r>
              <a:rPr lang="en-GB" sz="2100" dirty="0"/>
              <a:t>- Decided that ML/AI not needed; </a:t>
            </a:r>
          </a:p>
          <a:p>
            <a:r>
              <a:rPr lang="en-GB" sz="2100" dirty="0"/>
              <a:t>- Expose out, allowing customers to analyse.</a:t>
            </a:r>
          </a:p>
          <a:p>
            <a:endParaRPr lang="en-GB" dirty="0"/>
          </a:p>
          <a:p>
            <a:r>
              <a:rPr lang="en-GB" dirty="0"/>
              <a:t>* Not recommended, </a:t>
            </a:r>
          </a:p>
          <a:p>
            <a:r>
              <a:rPr lang="en-GB" dirty="0"/>
              <a:t>- Unstructured data like image and video.</a:t>
            </a:r>
          </a:p>
          <a:p>
            <a:endParaRPr lang="en-GB" dirty="0"/>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99063"/>
            <a:ext cx="4266329" cy="4023360"/>
          </a:xfrm>
        </p:spPr>
        <p:txBody>
          <a:bodyPr>
            <a:normAutofit fontScale="85000" lnSpcReduction="20000"/>
          </a:bodyPr>
          <a:lstStyle/>
          <a:p>
            <a:r>
              <a:rPr lang="en-GB" dirty="0"/>
              <a:t>* </a:t>
            </a:r>
            <a:r>
              <a:rPr lang="en-GB" dirty="0">
                <a:solidFill>
                  <a:srgbClr val="0070C0"/>
                </a:solidFill>
              </a:rPr>
              <a:t>Separation of Compute &amp; Data.</a:t>
            </a:r>
          </a:p>
          <a:p>
            <a:r>
              <a:rPr lang="en-GB" dirty="0">
                <a:solidFill>
                  <a:srgbClr val="0070C0"/>
                </a:solidFill>
              </a:rPr>
              <a:t>* Schema on Read.</a:t>
            </a:r>
          </a:p>
          <a:p>
            <a:endParaRPr lang="en-GB" dirty="0">
              <a:solidFill>
                <a:srgbClr val="0070C0"/>
              </a:solidFill>
            </a:endParaRPr>
          </a:p>
          <a:p>
            <a:pPr marL="0" indent="0">
              <a:buNone/>
            </a:pPr>
            <a:r>
              <a:rPr lang="en-GB" dirty="0"/>
              <a:t>* Recommended when,</a:t>
            </a:r>
          </a:p>
          <a:p>
            <a:pPr marL="0" indent="0">
              <a:buNone/>
            </a:pPr>
            <a:r>
              <a:rPr lang="en-GB" sz="1800" dirty="0"/>
              <a:t> - Have </a:t>
            </a:r>
            <a:r>
              <a:rPr lang="en-GB" sz="1800" i="1" dirty="0"/>
              <a:t>all types</a:t>
            </a:r>
            <a:r>
              <a:rPr lang="en-GB" sz="1800" dirty="0"/>
              <a:t> of data of </a:t>
            </a:r>
            <a:r>
              <a:rPr lang="en-GB" sz="1800" i="1" dirty="0"/>
              <a:t>any size.</a:t>
            </a:r>
            <a:r>
              <a:rPr lang="en-GB" sz="1800" dirty="0"/>
              <a:t> </a:t>
            </a:r>
          </a:p>
          <a:p>
            <a:pPr marL="0" indent="0">
              <a:buNone/>
            </a:pPr>
            <a:r>
              <a:rPr lang="en-GB" sz="1800" dirty="0"/>
              <a:t> - Store now but have </a:t>
            </a:r>
            <a:r>
              <a:rPr lang="en-GB" sz="1800" i="1" dirty="0"/>
              <a:t>no plan about type of analysis to be run on it</a:t>
            </a:r>
            <a:r>
              <a:rPr lang="en-GB" sz="1800" dirty="0"/>
              <a:t>. </a:t>
            </a:r>
          </a:p>
          <a:p>
            <a:pPr marL="0" indent="0">
              <a:buNone/>
            </a:pPr>
            <a:r>
              <a:rPr lang="en-GB" sz="1800" dirty="0"/>
              <a:t> - I</a:t>
            </a:r>
            <a:r>
              <a:rPr lang="en-GB" sz="1800" i="1" dirty="0"/>
              <a:t>nternal analytics</a:t>
            </a:r>
            <a:r>
              <a:rPr lang="en-GB" sz="1800" dirty="0"/>
              <a:t> – dump all, play as and when you need.</a:t>
            </a:r>
          </a:p>
          <a:p>
            <a:pPr marL="0" indent="0">
              <a:buNone/>
            </a:pPr>
            <a:endParaRPr lang="en-GB" sz="1800" dirty="0">
              <a:solidFill>
                <a:srgbClr val="0070C0"/>
              </a:solidFill>
            </a:endParaRPr>
          </a:p>
          <a:p>
            <a:pPr marL="0" indent="0">
              <a:buNone/>
            </a:pPr>
            <a:r>
              <a:rPr lang="en-GB" dirty="0"/>
              <a:t>Not recommended when, </a:t>
            </a:r>
          </a:p>
          <a:p>
            <a:pPr marL="0" indent="0">
              <a:buNone/>
            </a:pPr>
            <a:r>
              <a:rPr lang="en-GB" sz="1800" dirty="0"/>
              <a:t> - Data stored should be readily available for analysis upon which users would create reports on it.</a:t>
            </a:r>
            <a:endParaRPr lang="en-IN" sz="1800"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6679</TotalTime>
  <Words>745</Words>
  <Application>Microsoft Office PowerPoint</Application>
  <PresentationFormat>Widescreen</PresentationFormat>
  <Paragraphs>95</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Tw Cen MT</vt:lpstr>
      <vt:lpstr>Tw Cen MT Condensed</vt:lpstr>
      <vt:lpstr>Wingdings 3</vt:lpstr>
      <vt:lpstr>Integral</vt:lpstr>
      <vt:lpstr>Why Snowflake and Cloud Data Warehousing?</vt:lpstr>
      <vt:lpstr>About Me</vt:lpstr>
      <vt:lpstr>Agenda</vt:lpstr>
      <vt:lpstr>Database Data warehouse  Data Lake</vt:lpstr>
      <vt:lpstr>Database Varieties</vt:lpstr>
      <vt:lpstr>Database</vt:lpstr>
      <vt:lpstr>DBMS storage models</vt:lpstr>
      <vt:lpstr>Data Warehouse</vt:lpstr>
      <vt:lpstr>Data Lake</vt:lpstr>
      <vt:lpstr>HYBRID Data architecture</vt:lpstr>
      <vt:lpstr>Cloud data warehouse</vt:lpstr>
      <vt:lpstr>SNOWFLAKE cloud data warehouse PLATFORM</vt:lpstr>
      <vt:lpstr>Why SnowflakE</vt:lpstr>
      <vt:lpstr>SnowPIPE</vt:lpstr>
      <vt:lpstr>DEMO – Twitter Data Snowflake. Analyse in Power BI</vt:lpstr>
      <vt:lpstr>PowerPoint Presentation</vt:lpstr>
      <vt:lpstr>DATA LAKEHOUSE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dc:title>
  <dc:creator>DineshKumar Prabakaran</dc:creator>
  <cp:lastModifiedBy>DineshKumar Prabakaran</cp:lastModifiedBy>
  <cp:revision>31</cp:revision>
  <dcterms:created xsi:type="dcterms:W3CDTF">2021-05-22T11:29:00Z</dcterms:created>
  <dcterms:modified xsi:type="dcterms:W3CDTF">2021-05-31T09:09:53Z</dcterms:modified>
</cp:coreProperties>
</file>