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
  </p:notesMasterIdLst>
  <p:sldIdLst>
    <p:sldId id="256" r:id="rId2"/>
    <p:sldId id="257" r:id="rId3"/>
    <p:sldId id="260" r:id="rId4"/>
    <p:sldId id="266" r:id="rId5"/>
    <p:sldId id="267" r:id="rId6"/>
    <p:sldId id="258" r:id="rId7"/>
    <p:sldId id="263" r:id="rId8"/>
    <p:sldId id="264" r:id="rId9"/>
    <p:sldId id="265" r:id="rId10"/>
    <p:sldId id="262" r:id="rId11"/>
    <p:sldId id="271" r:id="rId12"/>
    <p:sldId id="274" r:id="rId13"/>
    <p:sldId id="275" r:id="rId14"/>
    <p:sldId id="272" r:id="rId15"/>
    <p:sldId id="273" r:id="rId16"/>
    <p:sldId id="270" r:id="rId17"/>
    <p:sldId id="269" r:id="rId18"/>
    <p:sldId id="268"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ineshKumar Prabakaran" initials="DP" lastIdx="1" clrIdx="0">
    <p:extLst>
      <p:ext uri="{19B8F6BF-5375-455C-9EA6-DF929625EA0E}">
        <p15:presenceInfo xmlns:p15="http://schemas.microsoft.com/office/powerpoint/2012/main" userId="9953ea2c97eeb5f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69039" autoAdjust="0"/>
  </p:normalViewPr>
  <p:slideViewPr>
    <p:cSldViewPr snapToGrid="0">
      <p:cViewPr varScale="1">
        <p:scale>
          <a:sx n="59" d="100"/>
          <a:sy n="59" d="100"/>
        </p:scale>
        <p:origin x="161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E45019-3D22-4B0F-9E51-C5C311B494D9}" type="datetimeFigureOut">
              <a:rPr lang="en-IN" smtClean="0"/>
              <a:t>10-04-2021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1D11EEE-6408-426C-86EC-A45CD40E17C7}" type="slidenum">
              <a:rPr lang="en-IN" smtClean="0"/>
              <a:t>‹#›</a:t>
            </a:fld>
            <a:endParaRPr lang="en-IN"/>
          </a:p>
        </p:txBody>
      </p:sp>
    </p:spTree>
    <p:extLst>
      <p:ext uri="{BB962C8B-B14F-4D97-AF65-F5344CB8AC3E}">
        <p14:creationId xmlns:p14="http://schemas.microsoft.com/office/powerpoint/2010/main" val="41410112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Technology democratization has led to make available best features, killer open-source frameworks to be available in almost all products in a line. Although the cloud provider used in one’s company takes priority, it makes it difficult to choose the best that fits for requirement. In this session, let me share my learnings, how our team analysed different frameworks for use cases. I hope it would help someone to choose the right data analytics tool for his need.</a:t>
            </a:r>
            <a:endParaRPr lang="en-IN" dirty="0"/>
          </a:p>
        </p:txBody>
      </p:sp>
      <p:sp>
        <p:nvSpPr>
          <p:cNvPr id="4" name="Slide Number Placeholder 3"/>
          <p:cNvSpPr>
            <a:spLocks noGrp="1"/>
          </p:cNvSpPr>
          <p:nvPr>
            <p:ph type="sldNum" sz="quarter" idx="5"/>
          </p:nvPr>
        </p:nvSpPr>
        <p:spPr/>
        <p:txBody>
          <a:bodyPr/>
          <a:lstStyle/>
          <a:p>
            <a:fld id="{61D11EEE-6408-426C-86EC-A45CD40E17C7}" type="slidenum">
              <a:rPr lang="en-IN" smtClean="0"/>
              <a:t>1</a:t>
            </a:fld>
            <a:endParaRPr lang="en-IN"/>
          </a:p>
        </p:txBody>
      </p:sp>
    </p:spTree>
    <p:extLst>
      <p:ext uri="{BB962C8B-B14F-4D97-AF65-F5344CB8AC3E}">
        <p14:creationId xmlns:p14="http://schemas.microsoft.com/office/powerpoint/2010/main" val="22708966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effectLst/>
                <a:latin typeface="Calibri" panose="020F0502020204030204" pitchFamily="34" charset="0"/>
              </a:rPr>
              <a:t>Myself currently working as a product manager, for the analytics and reports squad at Kissflow. Coming through 8+ years of the journey around data space, I have involved in implementing B2B SaaS products for Big Data, ETL, and Business Intelligence. </a:t>
            </a:r>
            <a:endParaRPr lang="en-IN" dirty="0"/>
          </a:p>
        </p:txBody>
      </p:sp>
      <p:sp>
        <p:nvSpPr>
          <p:cNvPr id="4" name="Slide Number Placeholder 3"/>
          <p:cNvSpPr>
            <a:spLocks noGrp="1"/>
          </p:cNvSpPr>
          <p:nvPr>
            <p:ph type="sldNum" sz="quarter" idx="5"/>
          </p:nvPr>
        </p:nvSpPr>
        <p:spPr/>
        <p:txBody>
          <a:bodyPr/>
          <a:lstStyle/>
          <a:p>
            <a:fld id="{61D11EEE-6408-426C-86EC-A45CD40E17C7}" type="slidenum">
              <a:rPr lang="en-IN" smtClean="0"/>
              <a:t>2</a:t>
            </a:fld>
            <a:endParaRPr lang="en-IN"/>
          </a:p>
        </p:txBody>
      </p:sp>
    </p:spTree>
    <p:extLst>
      <p:ext uri="{BB962C8B-B14F-4D97-AF65-F5344CB8AC3E}">
        <p14:creationId xmlns:p14="http://schemas.microsoft.com/office/powerpoint/2010/main" val="16205842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Cloud provider that </a:t>
            </a:r>
            <a:r>
              <a:rPr lang="en-IN" dirty="0"/>
              <a:t>uses sometimes play a vital role in filtering out options. But a general advice is be careful in that. If a service in other cloud provider you feel really useful, take it to the discussion what really different + useful than own provider’s product.</a:t>
            </a:r>
            <a:endParaRPr lang="en-GB" dirty="0"/>
          </a:p>
        </p:txBody>
      </p:sp>
      <p:sp>
        <p:nvSpPr>
          <p:cNvPr id="4" name="Slide Number Placeholder 3"/>
          <p:cNvSpPr>
            <a:spLocks noGrp="1"/>
          </p:cNvSpPr>
          <p:nvPr>
            <p:ph type="sldNum" sz="quarter" idx="5"/>
          </p:nvPr>
        </p:nvSpPr>
        <p:spPr/>
        <p:txBody>
          <a:bodyPr/>
          <a:lstStyle/>
          <a:p>
            <a:fld id="{61D11EEE-6408-426C-86EC-A45CD40E17C7}" type="slidenum">
              <a:rPr lang="en-IN" smtClean="0"/>
              <a:t>4</a:t>
            </a:fld>
            <a:endParaRPr lang="en-IN"/>
          </a:p>
        </p:txBody>
      </p:sp>
    </p:spTree>
    <p:extLst>
      <p:ext uri="{BB962C8B-B14F-4D97-AF65-F5344CB8AC3E}">
        <p14:creationId xmlns:p14="http://schemas.microsoft.com/office/powerpoint/2010/main" val="20199999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is a crazy and slightly confusing time in the data architecture space. More and more companies are shifting towards data lakes, yet the traditional data warehouse and database continues to provide value, as it has for decades. Now to add that, we have this increasingly popular </a:t>
            </a:r>
            <a:r>
              <a:rPr lang="en-GB" dirty="0" err="1"/>
              <a:t>lakehouse</a:t>
            </a:r>
            <a:r>
              <a:rPr lang="en-GB" dirty="0"/>
              <a:t> and delta lake concept.</a:t>
            </a:r>
            <a:endParaRPr lang="en-IN" dirty="0"/>
          </a:p>
        </p:txBody>
      </p:sp>
      <p:sp>
        <p:nvSpPr>
          <p:cNvPr id="4" name="Slide Number Placeholder 3"/>
          <p:cNvSpPr>
            <a:spLocks noGrp="1"/>
          </p:cNvSpPr>
          <p:nvPr>
            <p:ph type="sldNum" sz="quarter" idx="5"/>
          </p:nvPr>
        </p:nvSpPr>
        <p:spPr/>
        <p:txBody>
          <a:bodyPr/>
          <a:lstStyle/>
          <a:p>
            <a:fld id="{61D11EEE-6408-426C-86EC-A45CD40E17C7}" type="slidenum">
              <a:rPr lang="en-IN" smtClean="0"/>
              <a:t>5</a:t>
            </a:fld>
            <a:endParaRPr lang="en-IN"/>
          </a:p>
        </p:txBody>
      </p:sp>
    </p:spTree>
    <p:extLst>
      <p:ext uri="{BB962C8B-B14F-4D97-AF65-F5344CB8AC3E}">
        <p14:creationId xmlns:p14="http://schemas.microsoft.com/office/powerpoint/2010/main" val="14763154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1D11EEE-6408-426C-86EC-A45CD40E17C7}" type="slidenum">
              <a:rPr lang="en-IN" smtClean="0"/>
              <a:t>6</a:t>
            </a:fld>
            <a:endParaRPr lang="en-IN"/>
          </a:p>
        </p:txBody>
      </p:sp>
    </p:spTree>
    <p:extLst>
      <p:ext uri="{BB962C8B-B14F-4D97-AF65-F5344CB8AC3E}">
        <p14:creationId xmlns:p14="http://schemas.microsoft.com/office/powerpoint/2010/main" val="15105846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1D11EEE-6408-426C-86EC-A45CD40E17C7}" type="slidenum">
              <a:rPr lang="en-IN" smtClean="0"/>
              <a:t>12</a:t>
            </a:fld>
            <a:endParaRPr lang="en-IN"/>
          </a:p>
        </p:txBody>
      </p:sp>
    </p:spTree>
    <p:extLst>
      <p:ext uri="{BB962C8B-B14F-4D97-AF65-F5344CB8AC3E}">
        <p14:creationId xmlns:p14="http://schemas.microsoft.com/office/powerpoint/2010/main" val="40244283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Not going to repeat the points which I spoke earlier. I mean core features of Data warehouse / Data Lake / Data Lakehouse.</a:t>
            </a:r>
            <a:endParaRPr lang="en-IN" dirty="0"/>
          </a:p>
        </p:txBody>
      </p:sp>
      <p:sp>
        <p:nvSpPr>
          <p:cNvPr id="4" name="Slide Number Placeholder 3"/>
          <p:cNvSpPr>
            <a:spLocks noGrp="1"/>
          </p:cNvSpPr>
          <p:nvPr>
            <p:ph type="sldNum" sz="quarter" idx="5"/>
          </p:nvPr>
        </p:nvSpPr>
        <p:spPr/>
        <p:txBody>
          <a:bodyPr/>
          <a:lstStyle/>
          <a:p>
            <a:fld id="{61D11EEE-6408-426C-86EC-A45CD40E17C7}" type="slidenum">
              <a:rPr lang="en-IN" smtClean="0"/>
              <a:t>15</a:t>
            </a:fld>
            <a:endParaRPr lang="en-IN"/>
          </a:p>
        </p:txBody>
      </p:sp>
    </p:spTree>
    <p:extLst>
      <p:ext uri="{BB962C8B-B14F-4D97-AF65-F5344CB8AC3E}">
        <p14:creationId xmlns:p14="http://schemas.microsoft.com/office/powerpoint/2010/main" val="7448532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Data warehouse we opted is Snowflake.</a:t>
            </a:r>
            <a:endParaRPr lang="en-IN" dirty="0"/>
          </a:p>
        </p:txBody>
      </p:sp>
      <p:sp>
        <p:nvSpPr>
          <p:cNvPr id="4" name="Slide Number Placeholder 3"/>
          <p:cNvSpPr>
            <a:spLocks noGrp="1"/>
          </p:cNvSpPr>
          <p:nvPr>
            <p:ph type="sldNum" sz="quarter" idx="5"/>
          </p:nvPr>
        </p:nvSpPr>
        <p:spPr/>
        <p:txBody>
          <a:bodyPr/>
          <a:lstStyle/>
          <a:p>
            <a:fld id="{61D11EEE-6408-426C-86EC-A45CD40E17C7}" type="slidenum">
              <a:rPr lang="en-IN" smtClean="0"/>
              <a:t>16</a:t>
            </a:fld>
            <a:endParaRPr lang="en-IN"/>
          </a:p>
        </p:txBody>
      </p:sp>
    </p:spTree>
    <p:extLst>
      <p:ext uri="{BB962C8B-B14F-4D97-AF65-F5344CB8AC3E}">
        <p14:creationId xmlns:p14="http://schemas.microsoft.com/office/powerpoint/2010/main" val="22441201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9DEB34CA-C89E-4814-A418-5B035F87DCE9}" type="datetimeFigureOut">
              <a:rPr lang="en-IN" smtClean="0"/>
              <a:t>10-04-2021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BCF50E8-8966-4CCB-8E69-4165E9E384DF}"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939714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EB34CA-C89E-4814-A418-5B035F87DCE9}" type="datetimeFigureOut">
              <a:rPr lang="en-IN" smtClean="0"/>
              <a:t>10-04-2021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BCF50E8-8966-4CCB-8E69-4165E9E384DF}" type="slidenum">
              <a:rPr lang="en-IN" smtClean="0"/>
              <a:t>‹#›</a:t>
            </a:fld>
            <a:endParaRPr lang="en-IN"/>
          </a:p>
        </p:txBody>
      </p:sp>
    </p:spTree>
    <p:extLst>
      <p:ext uri="{BB962C8B-B14F-4D97-AF65-F5344CB8AC3E}">
        <p14:creationId xmlns:p14="http://schemas.microsoft.com/office/powerpoint/2010/main" val="42652415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EB34CA-C89E-4814-A418-5B035F87DCE9}" type="datetimeFigureOut">
              <a:rPr lang="en-IN" smtClean="0"/>
              <a:t>10-04-2021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BCF50E8-8966-4CCB-8E69-4165E9E384DF}" type="slidenum">
              <a:rPr lang="en-IN" smtClean="0"/>
              <a:t>‹#›</a:t>
            </a:fld>
            <a:endParaRPr lang="en-IN"/>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56600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EB34CA-C89E-4814-A418-5B035F87DCE9}" type="datetimeFigureOut">
              <a:rPr lang="en-IN" smtClean="0"/>
              <a:t>10-04-2021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BCF50E8-8966-4CCB-8E69-4165E9E384DF}" type="slidenum">
              <a:rPr lang="en-IN" smtClean="0"/>
              <a:t>‹#›</a:t>
            </a:fld>
            <a:endParaRPr lang="en-IN"/>
          </a:p>
        </p:txBody>
      </p:sp>
    </p:spTree>
    <p:extLst>
      <p:ext uri="{BB962C8B-B14F-4D97-AF65-F5344CB8AC3E}">
        <p14:creationId xmlns:p14="http://schemas.microsoft.com/office/powerpoint/2010/main" val="21948860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EB34CA-C89E-4814-A418-5B035F87DCE9}" type="datetimeFigureOut">
              <a:rPr lang="en-IN" smtClean="0"/>
              <a:t>10-04-2021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BCF50E8-8966-4CCB-8E69-4165E9E384DF}"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859250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DEB34CA-C89E-4814-A418-5B035F87DCE9}" type="datetimeFigureOut">
              <a:rPr lang="en-IN" smtClean="0"/>
              <a:t>10-04-2021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BCF50E8-8966-4CCB-8E69-4165E9E384DF}" type="slidenum">
              <a:rPr lang="en-IN" smtClean="0"/>
              <a:t>‹#›</a:t>
            </a:fld>
            <a:endParaRPr lang="en-IN"/>
          </a:p>
        </p:txBody>
      </p:sp>
    </p:spTree>
    <p:extLst>
      <p:ext uri="{BB962C8B-B14F-4D97-AF65-F5344CB8AC3E}">
        <p14:creationId xmlns:p14="http://schemas.microsoft.com/office/powerpoint/2010/main" val="37338580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DEB34CA-C89E-4814-A418-5B035F87DCE9}" type="datetimeFigureOut">
              <a:rPr lang="en-IN" smtClean="0"/>
              <a:t>10-04-2021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BCF50E8-8966-4CCB-8E69-4165E9E384DF}" type="slidenum">
              <a:rPr lang="en-IN" smtClean="0"/>
              <a:t>‹#›</a:t>
            </a:fld>
            <a:endParaRPr lang="en-IN"/>
          </a:p>
        </p:txBody>
      </p:sp>
    </p:spTree>
    <p:extLst>
      <p:ext uri="{BB962C8B-B14F-4D97-AF65-F5344CB8AC3E}">
        <p14:creationId xmlns:p14="http://schemas.microsoft.com/office/powerpoint/2010/main" val="26418399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DEB34CA-C89E-4814-A418-5B035F87DCE9}" type="datetimeFigureOut">
              <a:rPr lang="en-IN" smtClean="0"/>
              <a:t>10-04-2021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BCF50E8-8966-4CCB-8E69-4165E9E384DF}" type="slidenum">
              <a:rPr lang="en-IN" smtClean="0"/>
              <a:t>‹#›</a:t>
            </a:fld>
            <a:endParaRPr lang="en-IN"/>
          </a:p>
        </p:txBody>
      </p:sp>
    </p:spTree>
    <p:extLst>
      <p:ext uri="{BB962C8B-B14F-4D97-AF65-F5344CB8AC3E}">
        <p14:creationId xmlns:p14="http://schemas.microsoft.com/office/powerpoint/2010/main" val="32449955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EB34CA-C89E-4814-A418-5B035F87DCE9}" type="datetimeFigureOut">
              <a:rPr lang="en-IN" smtClean="0"/>
              <a:t>10-04-2021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BCF50E8-8966-4CCB-8E69-4165E9E384DF}" type="slidenum">
              <a:rPr lang="en-IN" smtClean="0"/>
              <a:t>‹#›</a:t>
            </a:fld>
            <a:endParaRPr lang="en-IN"/>
          </a:p>
        </p:txBody>
      </p:sp>
    </p:spTree>
    <p:extLst>
      <p:ext uri="{BB962C8B-B14F-4D97-AF65-F5344CB8AC3E}">
        <p14:creationId xmlns:p14="http://schemas.microsoft.com/office/powerpoint/2010/main" val="27432543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DEB34CA-C89E-4814-A418-5B035F87DCE9}" type="datetimeFigureOut">
              <a:rPr lang="en-IN" smtClean="0"/>
              <a:t>10-04-2021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BCF50E8-8966-4CCB-8E69-4165E9E384DF}" type="slidenum">
              <a:rPr lang="en-IN" smtClean="0"/>
              <a:t>‹#›</a:t>
            </a:fld>
            <a:endParaRPr lang="en-IN"/>
          </a:p>
        </p:txBody>
      </p:sp>
    </p:spTree>
    <p:extLst>
      <p:ext uri="{BB962C8B-B14F-4D97-AF65-F5344CB8AC3E}">
        <p14:creationId xmlns:p14="http://schemas.microsoft.com/office/powerpoint/2010/main" val="19593624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DEB34CA-C89E-4814-A418-5B035F87DCE9}" type="datetimeFigureOut">
              <a:rPr lang="en-IN" smtClean="0"/>
              <a:t>10-04-2021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BCF50E8-8966-4CCB-8E69-4165E9E384DF}"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926390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DEB34CA-C89E-4814-A418-5B035F87DCE9}" type="datetimeFigureOut">
              <a:rPr lang="en-IN" smtClean="0"/>
              <a:t>10-04-2021</a:t>
            </a:fld>
            <a:endParaRPr lang="en-IN"/>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IN"/>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3BCF50E8-8966-4CCB-8E69-4165E9E384DF}" type="slidenum">
              <a:rPr lang="en-IN" smtClean="0"/>
              <a:t>‹#›</a:t>
            </a:fld>
            <a:endParaRPr lang="en-IN"/>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5430880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docs.databricks.com/clusters/configure.html" TargetMode="External"/><Relationship Id="rId2" Type="http://schemas.openxmlformats.org/officeDocument/2006/relationships/hyperlink" Target="https://docs.microsoft.com/en-us/azure/synapse-analytics/sql/on-demand-workspace-overview"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www.starburst.io/resources/datanova-2021/?wchannelid=d4oyeh306b&amp;wmediaid=wcusyprxzl&amp;__hstc=186367350.c77d2dc87fd127a64385dac8c5023e23.1618044282444.1618044282444.1618044282444.1&amp;__hssc=186367350.2.1618044282445&amp;__hsfp=2172147955" TargetMode="External"/><Relationship Id="rId2" Type="http://schemas.openxmlformats.org/officeDocument/2006/relationships/hyperlink" Target="https://www.element61.be/en/resource/when-use-azure-synapse-analytics-andor-azure-databricks" TargetMode="External"/><Relationship Id="rId1" Type="http://schemas.openxmlformats.org/officeDocument/2006/relationships/slideLayout" Target="../slideLayouts/slideLayout2.xml"/><Relationship Id="rId4" Type="http://schemas.openxmlformats.org/officeDocument/2006/relationships/hyperlink" Target="https://blog.starburstdata.com/author/cindi-howson"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823EDF-7A45-4E3C-A4EE-F545F621BC71}"/>
              </a:ext>
            </a:extLst>
          </p:cNvPr>
          <p:cNvSpPr>
            <a:spLocks noGrp="1"/>
          </p:cNvSpPr>
          <p:nvPr>
            <p:ph type="ctrTitle"/>
          </p:nvPr>
        </p:nvSpPr>
        <p:spPr/>
        <p:txBody>
          <a:bodyPr>
            <a:normAutofit fontScale="90000"/>
          </a:bodyPr>
          <a:lstStyle/>
          <a:p>
            <a:r>
              <a:rPr lang="en-GB" dirty="0"/>
              <a:t>Azure Synapse Analytics</a:t>
            </a:r>
            <a:br>
              <a:rPr lang="en-GB" dirty="0"/>
            </a:br>
            <a:r>
              <a:rPr lang="en-GB" dirty="0"/>
              <a:t>Azure SQL Database</a:t>
            </a:r>
            <a:br>
              <a:rPr lang="en-GB" dirty="0"/>
            </a:br>
            <a:r>
              <a:rPr lang="en-GB" dirty="0"/>
              <a:t>Azure Databricks</a:t>
            </a:r>
            <a:endParaRPr lang="en-IN" dirty="0"/>
          </a:p>
        </p:txBody>
      </p:sp>
      <p:sp>
        <p:nvSpPr>
          <p:cNvPr id="3" name="Subtitle 2">
            <a:extLst>
              <a:ext uri="{FF2B5EF4-FFF2-40B4-BE49-F238E27FC236}">
                <a16:creationId xmlns:a16="http://schemas.microsoft.com/office/drawing/2014/main" id="{0F1337A9-2C9E-4527-8487-A61DC33B0B59}"/>
              </a:ext>
            </a:extLst>
          </p:cNvPr>
          <p:cNvSpPr>
            <a:spLocks noGrp="1"/>
          </p:cNvSpPr>
          <p:nvPr>
            <p:ph type="subTitle" idx="1"/>
          </p:nvPr>
        </p:nvSpPr>
        <p:spPr/>
        <p:txBody>
          <a:bodyPr/>
          <a:lstStyle/>
          <a:p>
            <a:r>
              <a:rPr lang="en-GB" dirty="0"/>
              <a:t>When to use? </a:t>
            </a:r>
          </a:p>
          <a:p>
            <a:r>
              <a:rPr lang="en-GB" dirty="0"/>
              <a:t>Why?</a:t>
            </a:r>
            <a:endParaRPr lang="en-IN" dirty="0"/>
          </a:p>
        </p:txBody>
      </p:sp>
    </p:spTree>
    <p:extLst>
      <p:ext uri="{BB962C8B-B14F-4D97-AF65-F5344CB8AC3E}">
        <p14:creationId xmlns:p14="http://schemas.microsoft.com/office/powerpoint/2010/main" val="3184366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6AB00-3643-4180-B7ED-73AE2A87ADB3}"/>
              </a:ext>
            </a:extLst>
          </p:cNvPr>
          <p:cNvSpPr>
            <a:spLocks noGrp="1"/>
          </p:cNvSpPr>
          <p:nvPr>
            <p:ph type="title"/>
          </p:nvPr>
        </p:nvSpPr>
        <p:spPr/>
        <p:txBody>
          <a:bodyPr/>
          <a:lstStyle/>
          <a:p>
            <a:r>
              <a:rPr lang="en-GB" dirty="0"/>
              <a:t>Delta lake – The hybrid model</a:t>
            </a:r>
            <a:endParaRPr lang="en-IN" dirty="0"/>
          </a:p>
        </p:txBody>
      </p:sp>
      <p:pic>
        <p:nvPicPr>
          <p:cNvPr id="5" name="Content Placeholder 4">
            <a:extLst>
              <a:ext uri="{FF2B5EF4-FFF2-40B4-BE49-F238E27FC236}">
                <a16:creationId xmlns:a16="http://schemas.microsoft.com/office/drawing/2014/main" id="{90D1B4AB-1B08-48DA-81F0-587D0513CD2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01729" y="2286000"/>
            <a:ext cx="5364680" cy="4022725"/>
          </a:xfrm>
        </p:spPr>
      </p:pic>
    </p:spTree>
    <p:extLst>
      <p:ext uri="{BB962C8B-B14F-4D97-AF65-F5344CB8AC3E}">
        <p14:creationId xmlns:p14="http://schemas.microsoft.com/office/powerpoint/2010/main" val="42768040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0794E-F440-4051-B057-32A961845F79}"/>
              </a:ext>
            </a:extLst>
          </p:cNvPr>
          <p:cNvSpPr>
            <a:spLocks noGrp="1"/>
          </p:cNvSpPr>
          <p:nvPr>
            <p:ph type="title"/>
          </p:nvPr>
        </p:nvSpPr>
        <p:spPr/>
        <p:txBody>
          <a:bodyPr/>
          <a:lstStyle/>
          <a:p>
            <a:r>
              <a:rPr lang="en-GB" dirty="0"/>
              <a:t>Azure Synapse Analytics</a:t>
            </a:r>
            <a:br>
              <a:rPr lang="en-GB" dirty="0"/>
            </a:br>
            <a:r>
              <a:rPr lang="en-GB" dirty="0"/>
              <a:t>Azure Databricks</a:t>
            </a:r>
            <a:endParaRPr lang="en-IN" dirty="0"/>
          </a:p>
        </p:txBody>
      </p:sp>
      <p:sp>
        <p:nvSpPr>
          <p:cNvPr id="3" name="Text Placeholder 2">
            <a:extLst>
              <a:ext uri="{FF2B5EF4-FFF2-40B4-BE49-F238E27FC236}">
                <a16:creationId xmlns:a16="http://schemas.microsoft.com/office/drawing/2014/main" id="{73C3434D-8ACA-40E8-AE36-CF924DCF9473}"/>
              </a:ext>
            </a:extLst>
          </p:cNvPr>
          <p:cNvSpPr>
            <a:spLocks noGrp="1"/>
          </p:cNvSpPr>
          <p:nvPr>
            <p:ph type="body" idx="1"/>
          </p:nvPr>
        </p:nvSpPr>
        <p:spPr/>
        <p:txBody>
          <a:bodyPr/>
          <a:lstStyle/>
          <a:p>
            <a:pPr marL="285750" indent="-285750">
              <a:buFontTx/>
              <a:buChar char="-"/>
            </a:pPr>
            <a:r>
              <a:rPr lang="en-GB" dirty="0"/>
              <a:t>ISP of product.</a:t>
            </a:r>
          </a:p>
          <a:p>
            <a:pPr marL="285750" indent="-285750">
              <a:buFontTx/>
              <a:buChar char="-"/>
            </a:pPr>
            <a:r>
              <a:rPr lang="en-GB" dirty="0"/>
              <a:t>Common features but how its different in each?</a:t>
            </a:r>
            <a:endParaRPr lang="en-IN" dirty="0"/>
          </a:p>
        </p:txBody>
      </p:sp>
    </p:spTree>
    <p:extLst>
      <p:ext uri="{BB962C8B-B14F-4D97-AF65-F5344CB8AC3E}">
        <p14:creationId xmlns:p14="http://schemas.microsoft.com/office/powerpoint/2010/main" val="16902936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7CF65-8203-45A0-8A1D-449B3DDD5664}"/>
              </a:ext>
            </a:extLst>
          </p:cNvPr>
          <p:cNvSpPr>
            <a:spLocks noGrp="1"/>
          </p:cNvSpPr>
          <p:nvPr>
            <p:ph type="title"/>
          </p:nvPr>
        </p:nvSpPr>
        <p:spPr/>
        <p:txBody>
          <a:bodyPr/>
          <a:lstStyle/>
          <a:p>
            <a:r>
              <a:rPr lang="en-GB" dirty="0"/>
              <a:t>Azure Synapse Analytics</a:t>
            </a:r>
            <a:endParaRPr lang="en-IN" dirty="0"/>
          </a:p>
        </p:txBody>
      </p:sp>
      <p:sp>
        <p:nvSpPr>
          <p:cNvPr id="3" name="Content Placeholder 2">
            <a:extLst>
              <a:ext uri="{FF2B5EF4-FFF2-40B4-BE49-F238E27FC236}">
                <a16:creationId xmlns:a16="http://schemas.microsoft.com/office/drawing/2014/main" id="{86CBC334-2225-4ED6-8E26-6DDD7BD9E2FA}"/>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7700231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7CF65-8203-45A0-8A1D-449B3DDD5664}"/>
              </a:ext>
            </a:extLst>
          </p:cNvPr>
          <p:cNvSpPr>
            <a:spLocks noGrp="1"/>
          </p:cNvSpPr>
          <p:nvPr>
            <p:ph type="title"/>
          </p:nvPr>
        </p:nvSpPr>
        <p:spPr/>
        <p:txBody>
          <a:bodyPr/>
          <a:lstStyle/>
          <a:p>
            <a:r>
              <a:rPr lang="en-GB" dirty="0"/>
              <a:t>Azure </a:t>
            </a:r>
            <a:r>
              <a:rPr lang="en-GB" dirty="0" err="1"/>
              <a:t>databricks</a:t>
            </a:r>
            <a:endParaRPr lang="en-IN" dirty="0"/>
          </a:p>
        </p:txBody>
      </p:sp>
      <p:sp>
        <p:nvSpPr>
          <p:cNvPr id="3" name="Content Placeholder 2">
            <a:extLst>
              <a:ext uri="{FF2B5EF4-FFF2-40B4-BE49-F238E27FC236}">
                <a16:creationId xmlns:a16="http://schemas.microsoft.com/office/drawing/2014/main" id="{86CBC334-2225-4ED6-8E26-6DDD7BD9E2FA}"/>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4045197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F04460-3A9D-4BA3-A7B1-31A7A4E9EDB3}"/>
              </a:ext>
            </a:extLst>
          </p:cNvPr>
          <p:cNvSpPr>
            <a:spLocks noGrp="1"/>
          </p:cNvSpPr>
          <p:nvPr>
            <p:ph type="title"/>
          </p:nvPr>
        </p:nvSpPr>
        <p:spPr/>
        <p:txBody>
          <a:bodyPr/>
          <a:lstStyle/>
          <a:p>
            <a:r>
              <a:rPr lang="en-GB" dirty="0"/>
              <a:t>Common features</a:t>
            </a:r>
            <a:endParaRPr lang="en-IN" dirty="0"/>
          </a:p>
        </p:txBody>
      </p:sp>
      <p:graphicFrame>
        <p:nvGraphicFramePr>
          <p:cNvPr id="4" name="Table 4">
            <a:extLst>
              <a:ext uri="{FF2B5EF4-FFF2-40B4-BE49-F238E27FC236}">
                <a16:creationId xmlns:a16="http://schemas.microsoft.com/office/drawing/2014/main" id="{7A1BFE91-107F-4B9B-AAE3-BE8C390E35C3}"/>
              </a:ext>
            </a:extLst>
          </p:cNvPr>
          <p:cNvGraphicFramePr>
            <a:graphicFrameLocks noGrp="1"/>
          </p:cNvGraphicFramePr>
          <p:nvPr>
            <p:ph idx="1"/>
            <p:extLst>
              <p:ext uri="{D42A27DB-BD31-4B8C-83A1-F6EECF244321}">
                <p14:modId xmlns:p14="http://schemas.microsoft.com/office/powerpoint/2010/main" val="2673742258"/>
              </p:ext>
            </p:extLst>
          </p:nvPr>
        </p:nvGraphicFramePr>
        <p:xfrm>
          <a:off x="1023938" y="2286000"/>
          <a:ext cx="9720261" cy="3037840"/>
        </p:xfrm>
        <a:graphic>
          <a:graphicData uri="http://schemas.openxmlformats.org/drawingml/2006/table">
            <a:tbl>
              <a:tblPr firstRow="1" bandRow="1">
                <a:tableStyleId>{5C22544A-7EE6-4342-B048-85BDC9FD1C3A}</a:tableStyleId>
              </a:tblPr>
              <a:tblGrid>
                <a:gridCol w="3240087">
                  <a:extLst>
                    <a:ext uri="{9D8B030D-6E8A-4147-A177-3AD203B41FA5}">
                      <a16:colId xmlns:a16="http://schemas.microsoft.com/office/drawing/2014/main" val="627163"/>
                    </a:ext>
                  </a:extLst>
                </a:gridCol>
                <a:gridCol w="3240087">
                  <a:extLst>
                    <a:ext uri="{9D8B030D-6E8A-4147-A177-3AD203B41FA5}">
                      <a16:colId xmlns:a16="http://schemas.microsoft.com/office/drawing/2014/main" val="3455847958"/>
                    </a:ext>
                  </a:extLst>
                </a:gridCol>
                <a:gridCol w="3240087">
                  <a:extLst>
                    <a:ext uri="{9D8B030D-6E8A-4147-A177-3AD203B41FA5}">
                      <a16:colId xmlns:a16="http://schemas.microsoft.com/office/drawing/2014/main" val="17585227"/>
                    </a:ext>
                  </a:extLst>
                </a:gridCol>
              </a:tblGrid>
              <a:tr h="370840">
                <a:tc>
                  <a:txBody>
                    <a:bodyPr/>
                    <a:lstStyle/>
                    <a:p>
                      <a:r>
                        <a:rPr lang="en-GB" dirty="0"/>
                        <a:t>Common Feature</a:t>
                      </a:r>
                      <a:endParaRPr lang="en-IN" dirty="0"/>
                    </a:p>
                  </a:txBody>
                  <a:tcPr/>
                </a:tc>
                <a:tc>
                  <a:txBody>
                    <a:bodyPr/>
                    <a:lstStyle/>
                    <a:p>
                      <a:r>
                        <a:rPr lang="en-GB" dirty="0"/>
                        <a:t>Azure Synapse Analytics</a:t>
                      </a:r>
                      <a:endParaRPr lang="en-IN" dirty="0"/>
                    </a:p>
                  </a:txBody>
                  <a:tcPr/>
                </a:tc>
                <a:tc>
                  <a:txBody>
                    <a:bodyPr/>
                    <a:lstStyle/>
                    <a:p>
                      <a:r>
                        <a:rPr lang="en-GB" dirty="0"/>
                        <a:t>Azure Databricks</a:t>
                      </a:r>
                      <a:endParaRPr lang="en-IN" dirty="0"/>
                    </a:p>
                  </a:txBody>
                  <a:tcPr/>
                </a:tc>
                <a:extLst>
                  <a:ext uri="{0D108BD9-81ED-4DB2-BD59-A6C34878D82A}">
                    <a16:rowId xmlns:a16="http://schemas.microsoft.com/office/drawing/2014/main" val="715521391"/>
                  </a:ext>
                </a:extLst>
              </a:tr>
              <a:tr h="370840">
                <a:tc>
                  <a:txBody>
                    <a:bodyPr/>
                    <a:lstStyle/>
                    <a:p>
                      <a:r>
                        <a:rPr lang="en-GB" dirty="0"/>
                        <a:t>Apache Spark</a:t>
                      </a:r>
                      <a:endParaRPr lang="en-IN" dirty="0"/>
                    </a:p>
                  </a:txBody>
                  <a:tcPr/>
                </a:tc>
                <a:tc>
                  <a:txBody>
                    <a:bodyPr/>
                    <a:lstStyle/>
                    <a:p>
                      <a:r>
                        <a:rPr lang="en-GB" dirty="0"/>
                        <a:t>Open-source. </a:t>
                      </a:r>
                      <a:endParaRPr lang="en-IN" dirty="0"/>
                    </a:p>
                  </a:txBody>
                  <a:tcPr/>
                </a:tc>
                <a:tc>
                  <a:txBody>
                    <a:bodyPr/>
                    <a:lstStyle/>
                    <a:p>
                      <a:r>
                        <a:rPr lang="en-GB" dirty="0"/>
                        <a:t>Latest from Databricks.</a:t>
                      </a:r>
                      <a:endParaRPr lang="en-IN" dirty="0"/>
                    </a:p>
                  </a:txBody>
                  <a:tcPr/>
                </a:tc>
                <a:extLst>
                  <a:ext uri="{0D108BD9-81ED-4DB2-BD59-A6C34878D82A}">
                    <a16:rowId xmlns:a16="http://schemas.microsoft.com/office/drawing/2014/main" val="1649606628"/>
                  </a:ext>
                </a:extLst>
              </a:tr>
              <a:tr h="370840">
                <a:tc>
                  <a:txBody>
                    <a:bodyPr/>
                    <a:lstStyle/>
                    <a:p>
                      <a:r>
                        <a:rPr lang="en-GB" dirty="0" err="1"/>
                        <a:t>Jupyter</a:t>
                      </a:r>
                      <a:r>
                        <a:rPr lang="en-GB" dirty="0"/>
                        <a:t> Notebooks</a:t>
                      </a:r>
                      <a:endParaRPr lang="en-IN" dirty="0"/>
                    </a:p>
                  </a:txBody>
                  <a:tcPr/>
                </a:tc>
                <a:tc>
                  <a:txBody>
                    <a:bodyPr/>
                    <a:lstStyle/>
                    <a:p>
                      <a:r>
                        <a:rPr lang="en-GB" dirty="0" err="1"/>
                        <a:t>Nteract</a:t>
                      </a:r>
                      <a:r>
                        <a:rPr lang="en-GB" dirty="0"/>
                        <a:t> notebooks.</a:t>
                      </a:r>
                    </a:p>
                  </a:txBody>
                  <a:tcPr/>
                </a:tc>
                <a:tc>
                  <a:txBody>
                    <a:bodyPr/>
                    <a:lstStyle/>
                    <a:p>
                      <a:r>
                        <a:rPr lang="en-GB" dirty="0"/>
                        <a:t>Databricks notebooks with </a:t>
                      </a:r>
                      <a:r>
                        <a:rPr lang="en-GB" dirty="0" err="1"/>
                        <a:t>realtime</a:t>
                      </a:r>
                      <a:r>
                        <a:rPr lang="en-GB" dirty="0"/>
                        <a:t> co-authoring and automated versioning.</a:t>
                      </a:r>
                      <a:endParaRPr lang="en-IN" dirty="0"/>
                    </a:p>
                  </a:txBody>
                  <a:tcPr/>
                </a:tc>
                <a:extLst>
                  <a:ext uri="{0D108BD9-81ED-4DB2-BD59-A6C34878D82A}">
                    <a16:rowId xmlns:a16="http://schemas.microsoft.com/office/drawing/2014/main" val="3367315219"/>
                  </a:ext>
                </a:extLst>
              </a:tr>
              <a:tr h="370840">
                <a:tc>
                  <a:txBody>
                    <a:bodyPr/>
                    <a:lstStyle/>
                    <a:p>
                      <a:r>
                        <a:rPr lang="en-GB" dirty="0"/>
                        <a:t>Access data from a Data Lake</a:t>
                      </a:r>
                      <a:endParaRPr lang="en-IN" dirty="0"/>
                    </a:p>
                  </a:txBody>
                  <a:tcPr/>
                </a:tc>
                <a:tc>
                  <a:txBody>
                    <a:bodyPr/>
                    <a:lstStyle/>
                    <a:p>
                      <a:r>
                        <a:rPr lang="en-GB" dirty="0"/>
                        <a:t>Easier to query from sql scripts and notebooks.</a:t>
                      </a:r>
                      <a:endParaRPr lang="en-IN" dirty="0"/>
                    </a:p>
                  </a:txBody>
                  <a:tcPr/>
                </a:tc>
                <a:tc>
                  <a:txBody>
                    <a:bodyPr/>
                    <a:lstStyle/>
                    <a:p>
                      <a:r>
                        <a:rPr lang="en-GB" dirty="0"/>
                        <a:t>Need to mount and then query.</a:t>
                      </a:r>
                      <a:endParaRPr lang="en-IN" dirty="0"/>
                    </a:p>
                  </a:txBody>
                  <a:tcPr/>
                </a:tc>
                <a:extLst>
                  <a:ext uri="{0D108BD9-81ED-4DB2-BD59-A6C34878D82A}">
                    <a16:rowId xmlns:a16="http://schemas.microsoft.com/office/drawing/2014/main" val="1203338326"/>
                  </a:ext>
                </a:extLst>
              </a:tr>
              <a:tr h="370840">
                <a:tc>
                  <a:txBody>
                    <a:bodyPr/>
                    <a:lstStyle/>
                    <a:p>
                      <a:r>
                        <a:rPr lang="en-GB" dirty="0"/>
                        <a:t>Delta Lake</a:t>
                      </a:r>
                      <a:endParaRPr lang="en-IN" dirty="0"/>
                    </a:p>
                  </a:txBody>
                  <a:tcPr/>
                </a:tc>
                <a:tc>
                  <a:txBody>
                    <a:bodyPr/>
                    <a:lstStyle/>
                    <a:p>
                      <a:r>
                        <a:rPr lang="en-GB" dirty="0"/>
                        <a:t>Open-source.</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Latest from Databricks</a:t>
                      </a:r>
                      <a:r>
                        <a:rPr lang="en-IN" dirty="0"/>
                        <a:t>.</a:t>
                      </a:r>
                    </a:p>
                  </a:txBody>
                  <a:tcPr/>
                </a:tc>
                <a:extLst>
                  <a:ext uri="{0D108BD9-81ED-4DB2-BD59-A6C34878D82A}">
                    <a16:rowId xmlns:a16="http://schemas.microsoft.com/office/drawing/2014/main" val="1194164097"/>
                  </a:ext>
                </a:extLst>
              </a:tr>
              <a:tr h="370840">
                <a:tc>
                  <a:txBody>
                    <a:bodyPr/>
                    <a:lstStyle/>
                    <a:p>
                      <a:r>
                        <a:rPr lang="en-GB" dirty="0"/>
                        <a:t>Storage and Compute separated</a:t>
                      </a:r>
                    </a:p>
                  </a:txBody>
                  <a:tcPr/>
                </a:tc>
                <a:tc>
                  <a:txBody>
                    <a:bodyPr/>
                    <a:lstStyle/>
                    <a:p>
                      <a:r>
                        <a:rPr lang="en-GB" dirty="0"/>
                        <a:t>SQL </a:t>
                      </a:r>
                      <a:r>
                        <a:rPr lang="en-GB" dirty="0">
                          <a:hlinkClick r:id="rId2"/>
                        </a:rPr>
                        <a:t>on-demand</a:t>
                      </a:r>
                      <a:r>
                        <a:rPr lang="en-GB" dirty="0"/>
                        <a:t> pool</a:t>
                      </a:r>
                      <a:endParaRPr lang="en-IN" dirty="0"/>
                    </a:p>
                  </a:txBody>
                  <a:tcPr/>
                </a:tc>
                <a:tc>
                  <a:txBody>
                    <a:bodyPr/>
                    <a:lstStyle/>
                    <a:p>
                      <a:r>
                        <a:rPr lang="en-GB" dirty="0">
                          <a:hlinkClick r:id="rId3"/>
                        </a:rPr>
                        <a:t>Autoscaling</a:t>
                      </a:r>
                      <a:r>
                        <a:rPr lang="en-GB" dirty="0"/>
                        <a:t> pool</a:t>
                      </a:r>
                      <a:endParaRPr lang="en-IN" dirty="0"/>
                    </a:p>
                  </a:txBody>
                  <a:tcPr/>
                </a:tc>
                <a:extLst>
                  <a:ext uri="{0D108BD9-81ED-4DB2-BD59-A6C34878D82A}">
                    <a16:rowId xmlns:a16="http://schemas.microsoft.com/office/drawing/2014/main" val="772660476"/>
                  </a:ext>
                </a:extLst>
              </a:tr>
            </a:tbl>
          </a:graphicData>
        </a:graphic>
      </p:graphicFrame>
    </p:spTree>
    <p:extLst>
      <p:ext uri="{BB962C8B-B14F-4D97-AF65-F5344CB8AC3E}">
        <p14:creationId xmlns:p14="http://schemas.microsoft.com/office/powerpoint/2010/main" val="12000691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21EB3-3E22-440C-9D66-6D37CA43FFB5}"/>
              </a:ext>
            </a:extLst>
          </p:cNvPr>
          <p:cNvSpPr>
            <a:spLocks noGrp="1"/>
          </p:cNvSpPr>
          <p:nvPr>
            <p:ph type="title"/>
          </p:nvPr>
        </p:nvSpPr>
        <p:spPr/>
        <p:txBody>
          <a:bodyPr/>
          <a:lstStyle/>
          <a:p>
            <a:r>
              <a:rPr lang="en-GB" dirty="0"/>
              <a:t>When to use synapse and/or </a:t>
            </a:r>
            <a:r>
              <a:rPr lang="en-GB" dirty="0" err="1"/>
              <a:t>databricks</a:t>
            </a:r>
            <a:endParaRPr lang="en-IN" dirty="0"/>
          </a:p>
        </p:txBody>
      </p:sp>
      <p:graphicFrame>
        <p:nvGraphicFramePr>
          <p:cNvPr id="4" name="Table 4">
            <a:extLst>
              <a:ext uri="{FF2B5EF4-FFF2-40B4-BE49-F238E27FC236}">
                <a16:creationId xmlns:a16="http://schemas.microsoft.com/office/drawing/2014/main" id="{CACE7A10-BE72-4521-A104-C59D3D378236}"/>
              </a:ext>
            </a:extLst>
          </p:cNvPr>
          <p:cNvGraphicFramePr>
            <a:graphicFrameLocks noGrp="1"/>
          </p:cNvGraphicFramePr>
          <p:nvPr>
            <p:ph idx="1"/>
            <p:extLst>
              <p:ext uri="{D42A27DB-BD31-4B8C-83A1-F6EECF244321}">
                <p14:modId xmlns:p14="http://schemas.microsoft.com/office/powerpoint/2010/main" val="2377500316"/>
              </p:ext>
            </p:extLst>
          </p:nvPr>
        </p:nvGraphicFramePr>
        <p:xfrm>
          <a:off x="1023938" y="2084832"/>
          <a:ext cx="9720262" cy="1854200"/>
        </p:xfrm>
        <a:graphic>
          <a:graphicData uri="http://schemas.openxmlformats.org/drawingml/2006/table">
            <a:tbl>
              <a:tblPr firstRow="1" bandRow="1">
                <a:tableStyleId>{5C22544A-7EE6-4342-B048-85BDC9FD1C3A}</a:tableStyleId>
              </a:tblPr>
              <a:tblGrid>
                <a:gridCol w="4860131">
                  <a:extLst>
                    <a:ext uri="{9D8B030D-6E8A-4147-A177-3AD203B41FA5}">
                      <a16:colId xmlns:a16="http://schemas.microsoft.com/office/drawing/2014/main" val="1046733063"/>
                    </a:ext>
                  </a:extLst>
                </a:gridCol>
                <a:gridCol w="4860131">
                  <a:extLst>
                    <a:ext uri="{9D8B030D-6E8A-4147-A177-3AD203B41FA5}">
                      <a16:colId xmlns:a16="http://schemas.microsoft.com/office/drawing/2014/main" val="914390271"/>
                    </a:ext>
                  </a:extLst>
                </a:gridCol>
              </a:tblGrid>
              <a:tr h="370840">
                <a:tc>
                  <a:txBody>
                    <a:bodyPr/>
                    <a:lstStyle/>
                    <a:p>
                      <a:r>
                        <a:rPr lang="en-GB" dirty="0"/>
                        <a:t>Use cases</a:t>
                      </a:r>
                      <a:endParaRPr lang="en-IN" dirty="0"/>
                    </a:p>
                  </a:txBody>
                  <a:tcPr/>
                </a:tc>
                <a:tc>
                  <a:txBody>
                    <a:bodyPr/>
                    <a:lstStyle/>
                    <a:p>
                      <a:r>
                        <a:rPr lang="en-GB" dirty="0"/>
                        <a:t>Preferred</a:t>
                      </a:r>
                      <a:endParaRPr lang="en-IN" dirty="0"/>
                    </a:p>
                  </a:txBody>
                  <a:tcPr/>
                </a:tc>
                <a:extLst>
                  <a:ext uri="{0D108BD9-81ED-4DB2-BD59-A6C34878D82A}">
                    <a16:rowId xmlns:a16="http://schemas.microsoft.com/office/drawing/2014/main" val="1225106550"/>
                  </a:ext>
                </a:extLst>
              </a:tr>
              <a:tr h="370840">
                <a:tc>
                  <a:txBody>
                    <a:bodyPr/>
                    <a:lstStyle/>
                    <a:p>
                      <a:r>
                        <a:rPr lang="en-GB" dirty="0"/>
                        <a:t>ML/AI development – GPU oriented</a:t>
                      </a:r>
                      <a:endParaRPr lang="en-IN" dirty="0"/>
                    </a:p>
                  </a:txBody>
                  <a:tcPr/>
                </a:tc>
                <a:tc>
                  <a:txBody>
                    <a:bodyPr/>
                    <a:lstStyle/>
                    <a:p>
                      <a:r>
                        <a:rPr lang="en-GB" dirty="0"/>
                        <a:t>Databricks</a:t>
                      </a:r>
                      <a:endParaRPr lang="en-IN" dirty="0"/>
                    </a:p>
                  </a:txBody>
                  <a:tcPr/>
                </a:tc>
                <a:extLst>
                  <a:ext uri="{0D108BD9-81ED-4DB2-BD59-A6C34878D82A}">
                    <a16:rowId xmlns:a16="http://schemas.microsoft.com/office/drawing/2014/main" val="822814391"/>
                  </a:ext>
                </a:extLst>
              </a:tr>
              <a:tr h="370840">
                <a:tc>
                  <a:txBody>
                    <a:bodyPr/>
                    <a:lstStyle/>
                    <a:p>
                      <a:r>
                        <a:rPr lang="en-GB" dirty="0"/>
                        <a:t>Ad-hoc data lake discovery</a:t>
                      </a:r>
                      <a:endParaRPr lang="en-IN" dirty="0"/>
                    </a:p>
                  </a:txBody>
                  <a:tcPr/>
                </a:tc>
                <a:tc>
                  <a:txBody>
                    <a:bodyPr/>
                    <a:lstStyle/>
                    <a:p>
                      <a:r>
                        <a:rPr lang="en-GB" dirty="0"/>
                        <a:t>Both Synapse and Databricks</a:t>
                      </a:r>
                      <a:endParaRPr lang="en-IN" dirty="0"/>
                    </a:p>
                  </a:txBody>
                  <a:tcPr/>
                </a:tc>
                <a:extLst>
                  <a:ext uri="{0D108BD9-81ED-4DB2-BD59-A6C34878D82A}">
                    <a16:rowId xmlns:a16="http://schemas.microsoft.com/office/drawing/2014/main" val="3805328443"/>
                  </a:ext>
                </a:extLst>
              </a:tr>
              <a:tr h="370840">
                <a:tc>
                  <a:txBody>
                    <a:bodyPr/>
                    <a:lstStyle/>
                    <a:p>
                      <a:r>
                        <a:rPr lang="en-GB" dirty="0"/>
                        <a:t>SQL analyses &amp; Data warehousing</a:t>
                      </a:r>
                      <a:endParaRPr lang="en-IN" dirty="0"/>
                    </a:p>
                  </a:txBody>
                  <a:tcPr/>
                </a:tc>
                <a:tc>
                  <a:txBody>
                    <a:bodyPr/>
                    <a:lstStyle/>
                    <a:p>
                      <a:r>
                        <a:rPr lang="en-GB" dirty="0"/>
                        <a:t>Synapse</a:t>
                      </a:r>
                      <a:endParaRPr lang="en-IN" dirty="0"/>
                    </a:p>
                  </a:txBody>
                  <a:tcPr/>
                </a:tc>
                <a:extLst>
                  <a:ext uri="{0D108BD9-81ED-4DB2-BD59-A6C34878D82A}">
                    <a16:rowId xmlns:a16="http://schemas.microsoft.com/office/drawing/2014/main" val="1016579437"/>
                  </a:ext>
                </a:extLst>
              </a:tr>
              <a:tr h="370840">
                <a:tc>
                  <a:txBody>
                    <a:bodyPr/>
                    <a:lstStyle/>
                    <a:p>
                      <a:r>
                        <a:rPr lang="en-GB" dirty="0"/>
                        <a:t>Self-service BI / Reporting</a:t>
                      </a:r>
                      <a:endParaRPr lang="en-IN" dirty="0"/>
                    </a:p>
                  </a:txBody>
                  <a:tcPr/>
                </a:tc>
                <a:tc>
                  <a:txBody>
                    <a:bodyPr/>
                    <a:lstStyle/>
                    <a:p>
                      <a:r>
                        <a:rPr lang="en-GB" dirty="0"/>
                        <a:t>Synapse</a:t>
                      </a:r>
                      <a:endParaRPr lang="en-IN" dirty="0"/>
                    </a:p>
                  </a:txBody>
                  <a:tcPr/>
                </a:tc>
                <a:extLst>
                  <a:ext uri="{0D108BD9-81ED-4DB2-BD59-A6C34878D82A}">
                    <a16:rowId xmlns:a16="http://schemas.microsoft.com/office/drawing/2014/main" val="2574635386"/>
                  </a:ext>
                </a:extLst>
              </a:tr>
            </a:tbl>
          </a:graphicData>
        </a:graphic>
      </p:graphicFrame>
      <p:graphicFrame>
        <p:nvGraphicFramePr>
          <p:cNvPr id="5" name="Table 4">
            <a:extLst>
              <a:ext uri="{FF2B5EF4-FFF2-40B4-BE49-F238E27FC236}">
                <a16:creationId xmlns:a16="http://schemas.microsoft.com/office/drawing/2014/main" id="{D77562CB-54D6-45C0-9042-5784F7CD4612}"/>
              </a:ext>
            </a:extLst>
          </p:cNvPr>
          <p:cNvGraphicFramePr>
            <a:graphicFrameLocks/>
          </p:cNvGraphicFramePr>
          <p:nvPr>
            <p:extLst>
              <p:ext uri="{D42A27DB-BD31-4B8C-83A1-F6EECF244321}">
                <p14:modId xmlns:p14="http://schemas.microsoft.com/office/powerpoint/2010/main" val="3578470682"/>
              </p:ext>
            </p:extLst>
          </p:nvPr>
        </p:nvGraphicFramePr>
        <p:xfrm>
          <a:off x="1023938" y="4425188"/>
          <a:ext cx="9720262" cy="1752600"/>
        </p:xfrm>
        <a:graphic>
          <a:graphicData uri="http://schemas.openxmlformats.org/drawingml/2006/table">
            <a:tbl>
              <a:tblPr firstRow="1" bandRow="1">
                <a:tableStyleId>{7DF18680-E054-41AD-8BC1-D1AEF772440D}</a:tableStyleId>
              </a:tblPr>
              <a:tblGrid>
                <a:gridCol w="4860131">
                  <a:extLst>
                    <a:ext uri="{9D8B030D-6E8A-4147-A177-3AD203B41FA5}">
                      <a16:colId xmlns:a16="http://schemas.microsoft.com/office/drawing/2014/main" val="1046733063"/>
                    </a:ext>
                  </a:extLst>
                </a:gridCol>
                <a:gridCol w="4860131">
                  <a:extLst>
                    <a:ext uri="{9D8B030D-6E8A-4147-A177-3AD203B41FA5}">
                      <a16:colId xmlns:a16="http://schemas.microsoft.com/office/drawing/2014/main" val="914390271"/>
                    </a:ext>
                  </a:extLst>
                </a:gridCol>
              </a:tblGrid>
              <a:tr h="370840">
                <a:tc>
                  <a:txBody>
                    <a:bodyPr/>
                    <a:lstStyle/>
                    <a:p>
                      <a:r>
                        <a:rPr lang="en-GB" dirty="0"/>
                        <a:t>Scenario</a:t>
                      </a:r>
                      <a:endParaRPr lang="en-IN" dirty="0"/>
                    </a:p>
                  </a:txBody>
                  <a:tcPr/>
                </a:tc>
                <a:tc>
                  <a:txBody>
                    <a:bodyPr/>
                    <a:lstStyle/>
                    <a:p>
                      <a:r>
                        <a:rPr lang="en-GB" dirty="0"/>
                        <a:t>Preferred</a:t>
                      </a:r>
                      <a:endParaRPr lang="en-IN" dirty="0"/>
                    </a:p>
                  </a:txBody>
                  <a:tcPr/>
                </a:tc>
                <a:extLst>
                  <a:ext uri="{0D108BD9-81ED-4DB2-BD59-A6C34878D82A}">
                    <a16:rowId xmlns:a16="http://schemas.microsoft.com/office/drawing/2014/main" val="1225106550"/>
                  </a:ext>
                </a:extLst>
              </a:tr>
              <a:tr h="370840">
                <a:tc>
                  <a:txBody>
                    <a:bodyPr/>
                    <a:lstStyle/>
                    <a:p>
                      <a:r>
                        <a:rPr lang="en-GB" dirty="0"/>
                        <a:t>Spark engine by data scientists &amp; traditional SQL engine by data analyst on same data.</a:t>
                      </a:r>
                      <a:endParaRPr lang="en-IN" dirty="0"/>
                    </a:p>
                  </a:txBody>
                  <a:tcPr/>
                </a:tc>
                <a:tc>
                  <a:txBody>
                    <a:bodyPr/>
                    <a:lstStyle/>
                    <a:p>
                      <a:r>
                        <a:rPr lang="en-GB" dirty="0"/>
                        <a:t>Synapse</a:t>
                      </a:r>
                      <a:endParaRPr lang="en-IN" dirty="0"/>
                    </a:p>
                  </a:txBody>
                  <a:tcPr/>
                </a:tc>
                <a:extLst>
                  <a:ext uri="{0D108BD9-81ED-4DB2-BD59-A6C34878D82A}">
                    <a16:rowId xmlns:a16="http://schemas.microsoft.com/office/drawing/2014/main" val="822814391"/>
                  </a:ext>
                </a:extLst>
              </a:tr>
              <a:tr h="370840">
                <a:tc>
                  <a:txBody>
                    <a:bodyPr/>
                    <a:lstStyle/>
                    <a:p>
                      <a:r>
                        <a:rPr lang="en-GB" dirty="0"/>
                        <a:t>Dependent tech stack E.g. Delta Lake / Spark</a:t>
                      </a:r>
                      <a:endParaRPr lang="en-IN" dirty="0"/>
                    </a:p>
                  </a:txBody>
                  <a:tcPr/>
                </a:tc>
                <a:tc>
                  <a:txBody>
                    <a:bodyPr/>
                    <a:lstStyle/>
                    <a:p>
                      <a:r>
                        <a:rPr lang="en-GB" dirty="0"/>
                        <a:t>Databricks</a:t>
                      </a:r>
                      <a:endParaRPr lang="en-IN" dirty="0"/>
                    </a:p>
                  </a:txBody>
                  <a:tcPr/>
                </a:tc>
                <a:extLst>
                  <a:ext uri="{0D108BD9-81ED-4DB2-BD59-A6C34878D82A}">
                    <a16:rowId xmlns:a16="http://schemas.microsoft.com/office/drawing/2014/main" val="3805328443"/>
                  </a:ext>
                </a:extLst>
              </a:tr>
              <a:tr h="370840">
                <a:tc>
                  <a:txBody>
                    <a:bodyPr/>
                    <a:lstStyle/>
                    <a:p>
                      <a:r>
                        <a:rPr lang="en-GB" dirty="0"/>
                        <a:t>Local IDEs with GIT kind of developer experience</a:t>
                      </a:r>
                      <a:endParaRPr lang="en-IN" dirty="0"/>
                    </a:p>
                  </a:txBody>
                  <a:tcPr/>
                </a:tc>
                <a:tc>
                  <a:txBody>
                    <a:bodyPr/>
                    <a:lstStyle/>
                    <a:p>
                      <a:r>
                        <a:rPr lang="en-GB" dirty="0"/>
                        <a:t>Databricks</a:t>
                      </a:r>
                      <a:endParaRPr lang="en-IN" dirty="0"/>
                    </a:p>
                  </a:txBody>
                  <a:tcPr/>
                </a:tc>
                <a:extLst>
                  <a:ext uri="{0D108BD9-81ED-4DB2-BD59-A6C34878D82A}">
                    <a16:rowId xmlns:a16="http://schemas.microsoft.com/office/drawing/2014/main" val="1016579437"/>
                  </a:ext>
                </a:extLst>
              </a:tr>
            </a:tbl>
          </a:graphicData>
        </a:graphic>
      </p:graphicFrame>
    </p:spTree>
    <p:extLst>
      <p:ext uri="{BB962C8B-B14F-4D97-AF65-F5344CB8AC3E}">
        <p14:creationId xmlns:p14="http://schemas.microsoft.com/office/powerpoint/2010/main" val="32445685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BF61F1-79D3-4E38-A95B-E919512AC9A4}"/>
              </a:ext>
            </a:extLst>
          </p:cNvPr>
          <p:cNvSpPr>
            <a:spLocks noGrp="1"/>
          </p:cNvSpPr>
          <p:nvPr>
            <p:ph type="title"/>
          </p:nvPr>
        </p:nvSpPr>
        <p:spPr/>
        <p:txBody>
          <a:bodyPr/>
          <a:lstStyle/>
          <a:p>
            <a:r>
              <a:rPr lang="en-GB" dirty="0" err="1"/>
              <a:t>Kissflow’s</a:t>
            </a:r>
            <a:r>
              <a:rPr lang="en-GB" dirty="0"/>
              <a:t> use case</a:t>
            </a:r>
            <a:endParaRPr lang="en-IN" dirty="0"/>
          </a:p>
        </p:txBody>
      </p:sp>
      <p:sp>
        <p:nvSpPr>
          <p:cNvPr id="3" name="Content Placeholder 2">
            <a:extLst>
              <a:ext uri="{FF2B5EF4-FFF2-40B4-BE49-F238E27FC236}">
                <a16:creationId xmlns:a16="http://schemas.microsoft.com/office/drawing/2014/main" id="{7692695F-939F-4945-8F1A-44F4B4456AE6}"/>
              </a:ext>
            </a:extLst>
          </p:cNvPr>
          <p:cNvSpPr>
            <a:spLocks noGrp="1"/>
          </p:cNvSpPr>
          <p:nvPr>
            <p:ph idx="1"/>
          </p:nvPr>
        </p:nvSpPr>
        <p:spPr/>
        <p:txBody>
          <a:bodyPr/>
          <a:lstStyle/>
          <a:p>
            <a:r>
              <a:rPr lang="en-GB" dirty="0"/>
              <a:t>* Kissflow is a pure SaaS product hosted on GCP.</a:t>
            </a:r>
          </a:p>
          <a:p>
            <a:r>
              <a:rPr lang="en-GB" dirty="0"/>
              <a:t>* Nature of product - Customers (business users) develop workflow apps by themself.</a:t>
            </a:r>
          </a:p>
          <a:p>
            <a:r>
              <a:rPr lang="en-GB" dirty="0"/>
              <a:t>* Transaction database of app - MongoDB Atlas. 1 DB per customer.</a:t>
            </a:r>
          </a:p>
          <a:p>
            <a:r>
              <a:rPr lang="en-GB" dirty="0"/>
              <a:t>* Each customer will have their own schema (data model).</a:t>
            </a:r>
          </a:p>
          <a:p>
            <a:r>
              <a:rPr lang="en-GB" dirty="0"/>
              <a:t>* No separate analytics database as of now.</a:t>
            </a:r>
          </a:p>
          <a:p>
            <a:r>
              <a:rPr lang="en-GB" dirty="0"/>
              <a:t>* Based on our product nature, per customer data won’t be huge.</a:t>
            </a:r>
          </a:p>
          <a:p>
            <a:r>
              <a:rPr lang="en-GB" dirty="0"/>
              <a:t>* Analysed Data Lake, Database and chosen to go with Data warehouse for which the final investigation is going on.</a:t>
            </a:r>
          </a:p>
          <a:p>
            <a:endParaRPr lang="en-IN" dirty="0"/>
          </a:p>
        </p:txBody>
      </p:sp>
    </p:spTree>
    <p:extLst>
      <p:ext uri="{BB962C8B-B14F-4D97-AF65-F5344CB8AC3E}">
        <p14:creationId xmlns:p14="http://schemas.microsoft.com/office/powerpoint/2010/main" val="17406658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0658A6-BABC-40B1-8EC6-823D6A10361D}"/>
              </a:ext>
            </a:extLst>
          </p:cNvPr>
          <p:cNvSpPr>
            <a:spLocks noGrp="1"/>
          </p:cNvSpPr>
          <p:nvPr>
            <p:ph type="title"/>
          </p:nvPr>
        </p:nvSpPr>
        <p:spPr/>
        <p:txBody>
          <a:bodyPr/>
          <a:lstStyle/>
          <a:p>
            <a:r>
              <a:rPr lang="en-GB" dirty="0"/>
              <a:t>Next few years – how the choice would be</a:t>
            </a:r>
            <a:endParaRPr lang="en-IN" dirty="0"/>
          </a:p>
        </p:txBody>
      </p:sp>
      <p:sp>
        <p:nvSpPr>
          <p:cNvPr id="3" name="Content Placeholder 2">
            <a:extLst>
              <a:ext uri="{FF2B5EF4-FFF2-40B4-BE49-F238E27FC236}">
                <a16:creationId xmlns:a16="http://schemas.microsoft.com/office/drawing/2014/main" id="{F2E27520-806E-4A30-AF8D-F669B8C75AA4}"/>
              </a:ext>
            </a:extLst>
          </p:cNvPr>
          <p:cNvSpPr>
            <a:spLocks noGrp="1"/>
          </p:cNvSpPr>
          <p:nvPr>
            <p:ph idx="1"/>
          </p:nvPr>
        </p:nvSpPr>
        <p:spPr/>
        <p:txBody>
          <a:bodyPr/>
          <a:lstStyle/>
          <a:p>
            <a:endParaRPr lang="en-IN"/>
          </a:p>
        </p:txBody>
      </p:sp>
      <p:pic>
        <p:nvPicPr>
          <p:cNvPr id="1026" name="Picture 2" descr="Chart">
            <a:extLst>
              <a:ext uri="{FF2B5EF4-FFF2-40B4-BE49-F238E27FC236}">
                <a16:creationId xmlns:a16="http://schemas.microsoft.com/office/drawing/2014/main" id="{494425F2-B538-4F66-A7FE-AB611B8E281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2239" y="2084832"/>
            <a:ext cx="7943850" cy="4467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97908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21B448-FBBB-44C8-9056-3CB932167082}"/>
              </a:ext>
            </a:extLst>
          </p:cNvPr>
          <p:cNvSpPr>
            <a:spLocks noGrp="1"/>
          </p:cNvSpPr>
          <p:nvPr>
            <p:ph type="title"/>
          </p:nvPr>
        </p:nvSpPr>
        <p:spPr/>
        <p:txBody>
          <a:bodyPr/>
          <a:lstStyle/>
          <a:p>
            <a:r>
              <a:rPr lang="en-GB" dirty="0"/>
              <a:t>Resources</a:t>
            </a:r>
            <a:endParaRPr lang="en-IN" dirty="0"/>
          </a:p>
        </p:txBody>
      </p:sp>
      <p:sp>
        <p:nvSpPr>
          <p:cNvPr id="3" name="Content Placeholder 2">
            <a:extLst>
              <a:ext uri="{FF2B5EF4-FFF2-40B4-BE49-F238E27FC236}">
                <a16:creationId xmlns:a16="http://schemas.microsoft.com/office/drawing/2014/main" id="{DC69A0EA-B13B-4A87-A240-D95AF06EDA6C}"/>
              </a:ext>
            </a:extLst>
          </p:cNvPr>
          <p:cNvSpPr>
            <a:spLocks noGrp="1"/>
          </p:cNvSpPr>
          <p:nvPr>
            <p:ph idx="1"/>
          </p:nvPr>
        </p:nvSpPr>
        <p:spPr/>
        <p:txBody>
          <a:bodyPr/>
          <a:lstStyle/>
          <a:p>
            <a:r>
              <a:rPr lang="en-GB" dirty="0"/>
              <a:t>* Blog post by Ivana </a:t>
            </a:r>
            <a:r>
              <a:rPr lang="en-GB" dirty="0" err="1"/>
              <a:t>Pejeva</a:t>
            </a:r>
            <a:r>
              <a:rPr lang="en-GB" dirty="0"/>
              <a:t> - </a:t>
            </a:r>
            <a:r>
              <a:rPr lang="en-GB" dirty="0">
                <a:hlinkClick r:id="rId2"/>
              </a:rPr>
              <a:t>https://www.element61.be/en/resource/when-use-azure-synapse-analytics-andor-azure-databricks</a:t>
            </a:r>
            <a:r>
              <a:rPr lang="en-GB" dirty="0"/>
              <a:t> </a:t>
            </a:r>
          </a:p>
          <a:p>
            <a:r>
              <a:rPr lang="en-GB" dirty="0"/>
              <a:t>* Checkout </a:t>
            </a:r>
            <a:r>
              <a:rPr lang="en-GB" dirty="0">
                <a:hlinkClick r:id="rId3"/>
              </a:rPr>
              <a:t>debate</a:t>
            </a:r>
            <a:r>
              <a:rPr lang="en-GB" dirty="0"/>
              <a:t> with proponents of each architecture at </a:t>
            </a:r>
            <a:r>
              <a:rPr lang="en-GB" dirty="0" err="1"/>
              <a:t>Datanova</a:t>
            </a:r>
            <a:r>
              <a:rPr lang="en-GB" dirty="0"/>
              <a:t> 2021 hosted by </a:t>
            </a:r>
            <a:r>
              <a:rPr lang="en-IN" b="1" i="0" u="none" strike="noStrike" dirty="0">
                <a:solidFill>
                  <a:srgbClr val="00A7B5"/>
                </a:solidFill>
                <a:effectLst/>
                <a:latin typeface="Montserrat"/>
                <a:hlinkClick r:id="rId4"/>
              </a:rPr>
              <a:t>Cindi Howson</a:t>
            </a:r>
            <a:endParaRPr lang="en-IN" b="1" i="0" u="none" strike="noStrike" dirty="0">
              <a:solidFill>
                <a:srgbClr val="00A7B5"/>
              </a:solidFill>
              <a:effectLst/>
              <a:latin typeface="Montserrat"/>
            </a:endParaRPr>
          </a:p>
          <a:p>
            <a:endParaRPr lang="en-IN" b="1" i="0" u="none" strike="noStrike" dirty="0">
              <a:solidFill>
                <a:srgbClr val="00A7B5"/>
              </a:solidFill>
              <a:effectLst/>
              <a:latin typeface="Montserrat"/>
            </a:endParaRPr>
          </a:p>
          <a:p>
            <a:endParaRPr lang="en-IN" dirty="0"/>
          </a:p>
        </p:txBody>
      </p:sp>
    </p:spTree>
    <p:extLst>
      <p:ext uri="{BB962C8B-B14F-4D97-AF65-F5344CB8AC3E}">
        <p14:creationId xmlns:p14="http://schemas.microsoft.com/office/powerpoint/2010/main" val="18541445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9EF0963-47C3-42D5-B2FB-0395F34767CE}"/>
              </a:ext>
            </a:extLst>
          </p:cNvPr>
          <p:cNvSpPr>
            <a:spLocks noGrp="1"/>
          </p:cNvSpPr>
          <p:nvPr>
            <p:ph type="title"/>
          </p:nvPr>
        </p:nvSpPr>
        <p:spPr/>
        <p:txBody>
          <a:bodyPr/>
          <a:lstStyle/>
          <a:p>
            <a:r>
              <a:rPr lang="en-GB" dirty="0"/>
              <a:t>About Me</a:t>
            </a:r>
            <a:endParaRPr lang="en-IN" dirty="0"/>
          </a:p>
        </p:txBody>
      </p:sp>
      <p:pic>
        <p:nvPicPr>
          <p:cNvPr id="9" name="Content Placeholder 8">
            <a:extLst>
              <a:ext uri="{FF2B5EF4-FFF2-40B4-BE49-F238E27FC236}">
                <a16:creationId xmlns:a16="http://schemas.microsoft.com/office/drawing/2014/main" id="{77C4C839-D048-4CC1-996E-F3CD0E8A3166}"/>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1024831" y="2286000"/>
            <a:ext cx="4752775" cy="4022725"/>
          </a:xfrm>
        </p:spPr>
      </p:pic>
      <p:sp>
        <p:nvSpPr>
          <p:cNvPr id="10" name="Title 1">
            <a:extLst>
              <a:ext uri="{FF2B5EF4-FFF2-40B4-BE49-F238E27FC236}">
                <a16:creationId xmlns:a16="http://schemas.microsoft.com/office/drawing/2014/main" id="{FD85B730-4728-4820-BC0A-0570A0B80454}"/>
              </a:ext>
            </a:extLst>
          </p:cNvPr>
          <p:cNvSpPr txBox="1">
            <a:spLocks/>
          </p:cNvSpPr>
          <p:nvPr/>
        </p:nvSpPr>
        <p:spPr>
          <a:xfrm>
            <a:off x="6414397" y="3170236"/>
            <a:ext cx="2993566" cy="51462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800" b="1" dirty="0"/>
              <a:t>Dinesh Kumar P</a:t>
            </a:r>
            <a:endParaRPr lang="en-IN" b="1" dirty="0"/>
          </a:p>
        </p:txBody>
      </p:sp>
      <p:sp>
        <p:nvSpPr>
          <p:cNvPr id="11" name="Text Placeholder 3">
            <a:extLst>
              <a:ext uri="{FF2B5EF4-FFF2-40B4-BE49-F238E27FC236}">
                <a16:creationId xmlns:a16="http://schemas.microsoft.com/office/drawing/2014/main" id="{841E7E6F-228A-4710-8780-F41A4A47EF29}"/>
              </a:ext>
            </a:extLst>
          </p:cNvPr>
          <p:cNvSpPr txBox="1">
            <a:spLocks/>
          </p:cNvSpPr>
          <p:nvPr/>
        </p:nvSpPr>
        <p:spPr>
          <a:xfrm>
            <a:off x="6414396" y="3716828"/>
            <a:ext cx="2990978" cy="72422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sz="1800" dirty="0"/>
              <a:t>Product Manager,</a:t>
            </a:r>
          </a:p>
          <a:p>
            <a:pPr marL="0" indent="0">
              <a:buNone/>
            </a:pPr>
            <a:r>
              <a:rPr lang="en-IN" sz="1800" dirty="0"/>
              <a:t>Reports &amp; Analytics Squad.</a:t>
            </a:r>
          </a:p>
          <a:p>
            <a:endParaRPr lang="en-IN" sz="1800" dirty="0"/>
          </a:p>
        </p:txBody>
      </p:sp>
      <p:pic>
        <p:nvPicPr>
          <p:cNvPr id="12" name="Picture 11">
            <a:extLst>
              <a:ext uri="{FF2B5EF4-FFF2-40B4-BE49-F238E27FC236}">
                <a16:creationId xmlns:a16="http://schemas.microsoft.com/office/drawing/2014/main" id="{10299161-B487-46C3-9A77-E0FB970777D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519171" y="4558752"/>
            <a:ext cx="1224749" cy="251042"/>
          </a:xfrm>
          <a:prstGeom prst="rect">
            <a:avLst/>
          </a:prstGeom>
        </p:spPr>
      </p:pic>
      <p:sp>
        <p:nvSpPr>
          <p:cNvPr id="13" name="Rectangle 12">
            <a:extLst>
              <a:ext uri="{FF2B5EF4-FFF2-40B4-BE49-F238E27FC236}">
                <a16:creationId xmlns:a16="http://schemas.microsoft.com/office/drawing/2014/main" id="{46CC4F79-FC89-4B92-B212-299AF00B917B}"/>
              </a:ext>
            </a:extLst>
          </p:cNvPr>
          <p:cNvSpPr/>
          <p:nvPr/>
        </p:nvSpPr>
        <p:spPr>
          <a:xfrm>
            <a:off x="9343886" y="5025658"/>
            <a:ext cx="2800625" cy="646331"/>
          </a:xfrm>
          <a:prstGeom prst="rect">
            <a:avLst/>
          </a:prstGeom>
        </p:spPr>
        <p:txBody>
          <a:bodyPr wrap="square">
            <a:spAutoFit/>
          </a:bodyPr>
          <a:lstStyle/>
          <a:p>
            <a:r>
              <a:rPr lang="en-IN" dirty="0">
                <a:solidFill>
                  <a:srgbClr val="C00000"/>
                </a:solidFill>
              </a:rPr>
              <a:t>https://www.linkedin.com/in/</a:t>
            </a:r>
            <a:r>
              <a:rPr lang="en-IN" b="1" dirty="0">
                <a:solidFill>
                  <a:srgbClr val="C00000"/>
                </a:solidFill>
              </a:rPr>
              <a:t>dinesh-kumar-prabakaran </a:t>
            </a:r>
            <a:endParaRPr lang="en-IN" dirty="0">
              <a:solidFill>
                <a:srgbClr val="C00000"/>
              </a:solidFill>
            </a:endParaRPr>
          </a:p>
        </p:txBody>
      </p:sp>
      <p:pic>
        <p:nvPicPr>
          <p:cNvPr id="8" name="Picture 7">
            <a:extLst>
              <a:ext uri="{FF2B5EF4-FFF2-40B4-BE49-F238E27FC236}">
                <a16:creationId xmlns:a16="http://schemas.microsoft.com/office/drawing/2014/main" id="{EA7301C4-1333-4F13-A33C-EA9F65B331A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967185" y="2597927"/>
            <a:ext cx="1554029" cy="2237802"/>
          </a:xfrm>
          <a:prstGeom prst="rect">
            <a:avLst/>
          </a:prstGeom>
        </p:spPr>
      </p:pic>
      <p:pic>
        <p:nvPicPr>
          <p:cNvPr id="14" name="Picture 13">
            <a:extLst>
              <a:ext uri="{FF2B5EF4-FFF2-40B4-BE49-F238E27FC236}">
                <a16:creationId xmlns:a16="http://schemas.microsoft.com/office/drawing/2014/main" id="{E846A2CE-AB8B-4A89-8B13-A191F34FF82A}"/>
              </a:ext>
            </a:extLst>
          </p:cNvPr>
          <p:cNvPicPr>
            <a:picLocks noChangeAspect="1"/>
          </p:cNvPicPr>
          <p:nvPr/>
        </p:nvPicPr>
        <p:blipFill>
          <a:blip r:embed="rId6"/>
          <a:stretch>
            <a:fillRect/>
          </a:stretch>
        </p:blipFill>
        <p:spPr>
          <a:xfrm>
            <a:off x="10076904" y="4459495"/>
            <a:ext cx="1444310" cy="350299"/>
          </a:xfrm>
          <a:prstGeom prst="rect">
            <a:avLst/>
          </a:prstGeom>
        </p:spPr>
      </p:pic>
    </p:spTree>
    <p:extLst>
      <p:ext uri="{BB962C8B-B14F-4D97-AF65-F5344CB8AC3E}">
        <p14:creationId xmlns:p14="http://schemas.microsoft.com/office/powerpoint/2010/main" val="17034996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BF1DC3-B4FC-4B33-9017-464D39D6DA36}"/>
              </a:ext>
            </a:extLst>
          </p:cNvPr>
          <p:cNvSpPr>
            <a:spLocks noGrp="1"/>
          </p:cNvSpPr>
          <p:nvPr>
            <p:ph type="title"/>
          </p:nvPr>
        </p:nvSpPr>
        <p:spPr/>
        <p:txBody>
          <a:bodyPr/>
          <a:lstStyle/>
          <a:p>
            <a:r>
              <a:rPr lang="en-GB" dirty="0"/>
              <a:t>Agenda</a:t>
            </a:r>
            <a:endParaRPr lang="en-IN" dirty="0"/>
          </a:p>
        </p:txBody>
      </p:sp>
      <p:sp>
        <p:nvSpPr>
          <p:cNvPr id="3" name="Content Placeholder 2">
            <a:extLst>
              <a:ext uri="{FF2B5EF4-FFF2-40B4-BE49-F238E27FC236}">
                <a16:creationId xmlns:a16="http://schemas.microsoft.com/office/drawing/2014/main" id="{DD55A7CB-04EF-4C2D-9394-5988215677C5}"/>
              </a:ext>
            </a:extLst>
          </p:cNvPr>
          <p:cNvSpPr>
            <a:spLocks noGrp="1"/>
          </p:cNvSpPr>
          <p:nvPr>
            <p:ph idx="1"/>
          </p:nvPr>
        </p:nvSpPr>
        <p:spPr/>
        <p:txBody>
          <a:bodyPr>
            <a:normAutofit/>
          </a:bodyPr>
          <a:lstStyle/>
          <a:p>
            <a:r>
              <a:rPr lang="en-GB" dirty="0"/>
              <a:t>* Demystify – Database, Data warehouse, Data Lake, Data Lakehouse.</a:t>
            </a:r>
          </a:p>
          <a:p>
            <a:r>
              <a:rPr lang="en-GB" dirty="0"/>
              <a:t>* Best fit scenarios for choosing DB, DW, DL and DLH. </a:t>
            </a:r>
          </a:p>
          <a:p>
            <a:r>
              <a:rPr lang="en-GB" dirty="0"/>
              <a:t>* Azure Synapse Analytics, Azure Databricks.</a:t>
            </a:r>
          </a:p>
          <a:p>
            <a:r>
              <a:rPr lang="en-GB" dirty="0"/>
              <a:t>* Common features but different in Synapse and Databricks of Azure.</a:t>
            </a:r>
          </a:p>
          <a:p>
            <a:r>
              <a:rPr lang="en-GB" dirty="0"/>
              <a:t>* When to use SQL DB, Synapse, Databricks?</a:t>
            </a:r>
          </a:p>
          <a:p>
            <a:r>
              <a:rPr lang="en-GB" dirty="0"/>
              <a:t>* My use case and what we choose?</a:t>
            </a:r>
          </a:p>
          <a:p>
            <a:endParaRPr lang="en-IN" dirty="0"/>
          </a:p>
        </p:txBody>
      </p:sp>
    </p:spTree>
    <p:extLst>
      <p:ext uri="{BB962C8B-B14F-4D97-AF65-F5344CB8AC3E}">
        <p14:creationId xmlns:p14="http://schemas.microsoft.com/office/powerpoint/2010/main" val="238944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7059E-78AF-4A18-BCFD-0635E2B41135}"/>
              </a:ext>
            </a:extLst>
          </p:cNvPr>
          <p:cNvSpPr>
            <a:spLocks noGrp="1"/>
          </p:cNvSpPr>
          <p:nvPr>
            <p:ph type="title"/>
          </p:nvPr>
        </p:nvSpPr>
        <p:spPr/>
        <p:txBody>
          <a:bodyPr>
            <a:normAutofit/>
          </a:bodyPr>
          <a:lstStyle/>
          <a:p>
            <a:r>
              <a:rPr lang="en-GB" dirty="0"/>
              <a:t>End goal - a data architecture to make smart decisions</a:t>
            </a:r>
            <a:endParaRPr lang="en-IN" dirty="0"/>
          </a:p>
        </p:txBody>
      </p:sp>
      <p:sp>
        <p:nvSpPr>
          <p:cNvPr id="3" name="Content Placeholder 2">
            <a:extLst>
              <a:ext uri="{FF2B5EF4-FFF2-40B4-BE49-F238E27FC236}">
                <a16:creationId xmlns:a16="http://schemas.microsoft.com/office/drawing/2014/main" id="{EB2639B3-9964-4D3C-8F7B-F105DF97B6CE}"/>
              </a:ext>
            </a:extLst>
          </p:cNvPr>
          <p:cNvSpPr>
            <a:spLocks noGrp="1"/>
          </p:cNvSpPr>
          <p:nvPr>
            <p:ph idx="1"/>
          </p:nvPr>
        </p:nvSpPr>
        <p:spPr/>
        <p:txBody>
          <a:bodyPr/>
          <a:lstStyle/>
          <a:p>
            <a:r>
              <a:rPr lang="en-GB" dirty="0"/>
              <a:t>* Know your goal.</a:t>
            </a:r>
          </a:p>
          <a:p>
            <a:r>
              <a:rPr lang="en-GB" dirty="0"/>
              <a:t>* Don’t choose a data tech stack, just because you / your team knew it well.</a:t>
            </a:r>
          </a:p>
        </p:txBody>
      </p:sp>
    </p:spTree>
    <p:extLst>
      <p:ext uri="{BB962C8B-B14F-4D97-AF65-F5344CB8AC3E}">
        <p14:creationId xmlns:p14="http://schemas.microsoft.com/office/powerpoint/2010/main" val="32759279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B6402-BEBE-42C7-8AB9-98D0C01FE32F}"/>
              </a:ext>
            </a:extLst>
          </p:cNvPr>
          <p:cNvSpPr>
            <a:spLocks noGrp="1"/>
          </p:cNvSpPr>
          <p:nvPr>
            <p:ph type="title"/>
          </p:nvPr>
        </p:nvSpPr>
        <p:spPr/>
        <p:txBody>
          <a:bodyPr>
            <a:normAutofit/>
          </a:bodyPr>
          <a:lstStyle/>
          <a:p>
            <a:r>
              <a:rPr lang="en-GB" dirty="0"/>
              <a:t>Database, Data warehouse, </a:t>
            </a:r>
            <a:br>
              <a:rPr lang="en-GB" dirty="0"/>
            </a:br>
            <a:r>
              <a:rPr lang="en-GB" dirty="0"/>
              <a:t>Data Lake, Data Lakehouse.</a:t>
            </a:r>
            <a:endParaRPr lang="en-IN" dirty="0"/>
          </a:p>
        </p:txBody>
      </p:sp>
      <p:sp>
        <p:nvSpPr>
          <p:cNvPr id="3" name="Text Placeholder 2">
            <a:extLst>
              <a:ext uri="{FF2B5EF4-FFF2-40B4-BE49-F238E27FC236}">
                <a16:creationId xmlns:a16="http://schemas.microsoft.com/office/drawing/2014/main" id="{FEE3264A-0B18-4454-8FFC-1D3B72380238}"/>
              </a:ext>
            </a:extLst>
          </p:cNvPr>
          <p:cNvSpPr>
            <a:spLocks noGrp="1"/>
          </p:cNvSpPr>
          <p:nvPr>
            <p:ph type="body" idx="1"/>
          </p:nvPr>
        </p:nvSpPr>
        <p:spPr/>
        <p:txBody>
          <a:bodyPr/>
          <a:lstStyle/>
          <a:p>
            <a:r>
              <a:rPr lang="en-GB" dirty="0"/>
              <a:t>- Demystify.</a:t>
            </a:r>
          </a:p>
          <a:p>
            <a:r>
              <a:rPr lang="en-GB" dirty="0"/>
              <a:t>- Best fit scenarios to choose one.</a:t>
            </a:r>
            <a:endParaRPr lang="en-IN" dirty="0"/>
          </a:p>
        </p:txBody>
      </p:sp>
    </p:spTree>
    <p:extLst>
      <p:ext uri="{BB962C8B-B14F-4D97-AF65-F5344CB8AC3E}">
        <p14:creationId xmlns:p14="http://schemas.microsoft.com/office/powerpoint/2010/main" val="8584733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7CF65-8203-45A0-8A1D-449B3DDD5664}"/>
              </a:ext>
            </a:extLst>
          </p:cNvPr>
          <p:cNvSpPr>
            <a:spLocks noGrp="1"/>
          </p:cNvSpPr>
          <p:nvPr>
            <p:ph type="title"/>
          </p:nvPr>
        </p:nvSpPr>
        <p:spPr/>
        <p:txBody>
          <a:bodyPr/>
          <a:lstStyle/>
          <a:p>
            <a:r>
              <a:rPr lang="en-GB" dirty="0"/>
              <a:t>Database</a:t>
            </a:r>
            <a:endParaRPr lang="en-IN" dirty="0"/>
          </a:p>
        </p:txBody>
      </p:sp>
      <p:sp>
        <p:nvSpPr>
          <p:cNvPr id="3" name="Content Placeholder 2">
            <a:extLst>
              <a:ext uri="{FF2B5EF4-FFF2-40B4-BE49-F238E27FC236}">
                <a16:creationId xmlns:a16="http://schemas.microsoft.com/office/drawing/2014/main" id="{86CBC334-2225-4ED6-8E26-6DDD7BD9E2FA}"/>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9445987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7CF65-8203-45A0-8A1D-449B3DDD5664}"/>
              </a:ext>
            </a:extLst>
          </p:cNvPr>
          <p:cNvSpPr>
            <a:spLocks noGrp="1"/>
          </p:cNvSpPr>
          <p:nvPr>
            <p:ph type="title"/>
          </p:nvPr>
        </p:nvSpPr>
        <p:spPr/>
        <p:txBody>
          <a:bodyPr/>
          <a:lstStyle/>
          <a:p>
            <a:r>
              <a:rPr lang="en-GB" dirty="0"/>
              <a:t>Data Warehouse</a:t>
            </a:r>
            <a:endParaRPr lang="en-IN" dirty="0"/>
          </a:p>
        </p:txBody>
      </p:sp>
      <p:sp>
        <p:nvSpPr>
          <p:cNvPr id="3" name="Content Placeholder 2">
            <a:extLst>
              <a:ext uri="{FF2B5EF4-FFF2-40B4-BE49-F238E27FC236}">
                <a16:creationId xmlns:a16="http://schemas.microsoft.com/office/drawing/2014/main" id="{86CBC334-2225-4ED6-8E26-6DDD7BD9E2FA}"/>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291610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7CF65-8203-45A0-8A1D-449B3DDD5664}"/>
              </a:ext>
            </a:extLst>
          </p:cNvPr>
          <p:cNvSpPr>
            <a:spLocks noGrp="1"/>
          </p:cNvSpPr>
          <p:nvPr>
            <p:ph type="title"/>
          </p:nvPr>
        </p:nvSpPr>
        <p:spPr/>
        <p:txBody>
          <a:bodyPr/>
          <a:lstStyle/>
          <a:p>
            <a:r>
              <a:rPr lang="en-GB" dirty="0"/>
              <a:t>Data Lake</a:t>
            </a:r>
            <a:endParaRPr lang="en-IN" dirty="0"/>
          </a:p>
        </p:txBody>
      </p:sp>
      <p:sp>
        <p:nvSpPr>
          <p:cNvPr id="3" name="Content Placeholder 2">
            <a:extLst>
              <a:ext uri="{FF2B5EF4-FFF2-40B4-BE49-F238E27FC236}">
                <a16:creationId xmlns:a16="http://schemas.microsoft.com/office/drawing/2014/main" id="{86CBC334-2225-4ED6-8E26-6DDD7BD9E2FA}"/>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5862737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7CF65-8203-45A0-8A1D-449B3DDD5664}"/>
              </a:ext>
            </a:extLst>
          </p:cNvPr>
          <p:cNvSpPr>
            <a:spLocks noGrp="1"/>
          </p:cNvSpPr>
          <p:nvPr>
            <p:ph type="title"/>
          </p:nvPr>
        </p:nvSpPr>
        <p:spPr/>
        <p:txBody>
          <a:bodyPr/>
          <a:lstStyle/>
          <a:p>
            <a:r>
              <a:rPr lang="en-GB" dirty="0"/>
              <a:t>Data LAKEHOUSE</a:t>
            </a:r>
            <a:endParaRPr lang="en-IN" dirty="0"/>
          </a:p>
        </p:txBody>
      </p:sp>
      <p:sp>
        <p:nvSpPr>
          <p:cNvPr id="3" name="Content Placeholder 2">
            <a:extLst>
              <a:ext uri="{FF2B5EF4-FFF2-40B4-BE49-F238E27FC236}">
                <a16:creationId xmlns:a16="http://schemas.microsoft.com/office/drawing/2014/main" id="{86CBC334-2225-4ED6-8E26-6DDD7BD9E2FA}"/>
              </a:ext>
            </a:extLst>
          </p:cNvPr>
          <p:cNvSpPr>
            <a:spLocks noGrp="1"/>
          </p:cNvSpPr>
          <p:nvPr>
            <p:ph idx="1"/>
          </p:nvPr>
        </p:nvSpPr>
        <p:spPr/>
        <p:txBody>
          <a:bodyPr/>
          <a:lstStyle/>
          <a:p>
            <a:r>
              <a:rPr lang="en-GB" dirty="0"/>
              <a:t>* Sting together the best of both worlds – Data warehouse and Data lake.</a:t>
            </a:r>
            <a:endParaRPr lang="en-IN" dirty="0"/>
          </a:p>
        </p:txBody>
      </p:sp>
    </p:spTree>
    <p:extLst>
      <p:ext uri="{BB962C8B-B14F-4D97-AF65-F5344CB8AC3E}">
        <p14:creationId xmlns:p14="http://schemas.microsoft.com/office/powerpoint/2010/main" val="313513118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3037</TotalTime>
  <Words>792</Words>
  <Application>Microsoft Office PowerPoint</Application>
  <PresentationFormat>Widescreen</PresentationFormat>
  <Paragraphs>96</Paragraphs>
  <Slides>18</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Calibri</vt:lpstr>
      <vt:lpstr>Montserrat</vt:lpstr>
      <vt:lpstr>Tw Cen MT</vt:lpstr>
      <vt:lpstr>Tw Cen MT Condensed</vt:lpstr>
      <vt:lpstr>Wingdings 3</vt:lpstr>
      <vt:lpstr>Integral</vt:lpstr>
      <vt:lpstr>Azure Synapse Analytics Azure SQL Database Azure Databricks</vt:lpstr>
      <vt:lpstr>About Me</vt:lpstr>
      <vt:lpstr>Agenda</vt:lpstr>
      <vt:lpstr>End goal - a data architecture to make smart decisions</vt:lpstr>
      <vt:lpstr>Database, Data warehouse,  Data Lake, Data Lakehouse.</vt:lpstr>
      <vt:lpstr>Database</vt:lpstr>
      <vt:lpstr>Data Warehouse</vt:lpstr>
      <vt:lpstr>Data Lake</vt:lpstr>
      <vt:lpstr>Data LAKEHOUSE</vt:lpstr>
      <vt:lpstr>Delta lake – The hybrid model</vt:lpstr>
      <vt:lpstr>Azure Synapse Analytics Azure Databricks</vt:lpstr>
      <vt:lpstr>Azure Synapse Analytics</vt:lpstr>
      <vt:lpstr>Azure databricks</vt:lpstr>
      <vt:lpstr>Common features</vt:lpstr>
      <vt:lpstr>When to use synapse and/or databricks</vt:lpstr>
      <vt:lpstr>Kissflow’s use case</vt:lpstr>
      <vt:lpstr>Next few years – how the choice would be</vt:lpstr>
      <vt:lpstr>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Synapse Analytics SQL Database Databricks</dc:title>
  <dc:creator>DineshKumar Prabakaran</dc:creator>
  <cp:lastModifiedBy>DineshKumar Prabakaran</cp:lastModifiedBy>
  <cp:revision>29</cp:revision>
  <dcterms:created xsi:type="dcterms:W3CDTF">2021-04-03T15:55:32Z</dcterms:created>
  <dcterms:modified xsi:type="dcterms:W3CDTF">2021-04-10T18:09:07Z</dcterms:modified>
</cp:coreProperties>
</file>