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notesMasterIdLst>
    <p:notesMasterId r:id="rId35"/>
  </p:notesMasterIdLst>
  <p:sldIdLst>
    <p:sldId id="2076136281" r:id="rId2"/>
    <p:sldId id="257" r:id="rId3"/>
    <p:sldId id="258" r:id="rId4"/>
    <p:sldId id="259" r:id="rId5"/>
    <p:sldId id="260" r:id="rId6"/>
    <p:sldId id="269" r:id="rId7"/>
    <p:sldId id="261" r:id="rId8"/>
    <p:sldId id="2076136284" r:id="rId9"/>
    <p:sldId id="262" r:id="rId10"/>
    <p:sldId id="263" r:id="rId11"/>
    <p:sldId id="266" r:id="rId12"/>
    <p:sldId id="264" r:id="rId13"/>
    <p:sldId id="2076136286" r:id="rId14"/>
    <p:sldId id="2076136287" r:id="rId15"/>
    <p:sldId id="2076136288" r:id="rId16"/>
    <p:sldId id="2076136289" r:id="rId17"/>
    <p:sldId id="2076136291" r:id="rId18"/>
    <p:sldId id="265" r:id="rId19"/>
    <p:sldId id="268" r:id="rId20"/>
    <p:sldId id="267" r:id="rId21"/>
    <p:sldId id="270" r:id="rId22"/>
    <p:sldId id="272" r:id="rId23"/>
    <p:sldId id="271" r:id="rId24"/>
    <p:sldId id="2076136282" r:id="rId25"/>
    <p:sldId id="2076136273" r:id="rId26"/>
    <p:sldId id="2076136292" r:id="rId27"/>
    <p:sldId id="2076136275" r:id="rId28"/>
    <p:sldId id="2076136279" r:id="rId29"/>
    <p:sldId id="2076136283" r:id="rId30"/>
    <p:sldId id="312" r:id="rId31"/>
    <p:sldId id="314" r:id="rId32"/>
    <p:sldId id="273" r:id="rId33"/>
    <p:sldId id="2076136280"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F4E1ED5-EEDE-4AD9-808A-6C19ACFB0C46}">
          <p14:sldIdLst>
            <p14:sldId id="2076136281"/>
            <p14:sldId id="257"/>
            <p14:sldId id="258"/>
            <p14:sldId id="259"/>
            <p14:sldId id="260"/>
            <p14:sldId id="269"/>
            <p14:sldId id="261"/>
            <p14:sldId id="2076136284"/>
            <p14:sldId id="262"/>
            <p14:sldId id="263"/>
            <p14:sldId id="266"/>
            <p14:sldId id="264"/>
            <p14:sldId id="2076136286"/>
            <p14:sldId id="2076136287"/>
            <p14:sldId id="2076136288"/>
            <p14:sldId id="2076136289"/>
            <p14:sldId id="2076136291"/>
            <p14:sldId id="265"/>
            <p14:sldId id="268"/>
            <p14:sldId id="267"/>
            <p14:sldId id="270"/>
            <p14:sldId id="272"/>
            <p14:sldId id="271"/>
            <p14:sldId id="2076136282"/>
            <p14:sldId id="2076136273"/>
            <p14:sldId id="2076136292"/>
            <p14:sldId id="2076136275"/>
            <p14:sldId id="2076136279"/>
            <p14:sldId id="2076136283"/>
            <p14:sldId id="312"/>
            <p14:sldId id="314"/>
            <p14:sldId id="273"/>
            <p14:sldId id="207613628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7154" autoAdjust="0"/>
  </p:normalViewPr>
  <p:slideViewPr>
    <p:cSldViewPr snapToGrid="0">
      <p:cViewPr varScale="1">
        <p:scale>
          <a:sx n="66" d="100"/>
          <a:sy n="66" d="100"/>
        </p:scale>
        <p:origin x="133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diagrams/_rels/data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4.svg"/></Relationships>
</file>

<file path=ppt/diagrams/_rels/drawing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4.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8C24E06-DC65-4E64-A5BC-B00300EF09C3}"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C3C0200A-99D7-41DA-BF54-CDB1E1CBD3DE}">
      <dgm:prSet custT="1"/>
      <dgm:spPr/>
      <dgm:t>
        <a:bodyPr/>
        <a:lstStyle/>
        <a:p>
          <a:pPr>
            <a:lnSpc>
              <a:spcPct val="100000"/>
            </a:lnSpc>
          </a:pPr>
          <a:r>
            <a:rPr lang="en-US" sz="2400" dirty="0">
              <a:solidFill>
                <a:schemeClr val="tx2"/>
              </a:solidFill>
            </a:rPr>
            <a:t>Conservative in investments.</a:t>
          </a:r>
        </a:p>
      </dgm:t>
    </dgm:pt>
    <dgm:pt modelId="{BA67BC67-1DF3-45C8-9F5F-AD2293026315}" type="parTrans" cxnId="{1D078184-00C6-4753-9DA8-36B9B8471EF4}">
      <dgm:prSet/>
      <dgm:spPr/>
      <dgm:t>
        <a:bodyPr/>
        <a:lstStyle/>
        <a:p>
          <a:endParaRPr lang="en-US" sz="2400"/>
        </a:p>
      </dgm:t>
    </dgm:pt>
    <dgm:pt modelId="{E2E98EDA-F03A-4BE7-A42B-492871197821}" type="sibTrans" cxnId="{1D078184-00C6-4753-9DA8-36B9B8471EF4}">
      <dgm:prSet/>
      <dgm:spPr/>
      <dgm:t>
        <a:bodyPr/>
        <a:lstStyle/>
        <a:p>
          <a:endParaRPr lang="en-US" sz="2400"/>
        </a:p>
      </dgm:t>
    </dgm:pt>
    <dgm:pt modelId="{148D7B3A-D319-4A22-B247-ED35C6A8E1D0}">
      <dgm:prSet custT="1"/>
      <dgm:spPr/>
      <dgm:t>
        <a:bodyPr/>
        <a:lstStyle/>
        <a:p>
          <a:pPr>
            <a:lnSpc>
              <a:spcPct val="100000"/>
            </a:lnSpc>
          </a:pPr>
          <a:r>
            <a:rPr lang="en-US" sz="2400" dirty="0">
              <a:solidFill>
                <a:schemeClr val="tx2"/>
              </a:solidFill>
            </a:rPr>
            <a:t>Crawl before you walk.</a:t>
          </a:r>
        </a:p>
        <a:p>
          <a:pPr>
            <a:lnSpc>
              <a:spcPct val="100000"/>
            </a:lnSpc>
          </a:pPr>
          <a:r>
            <a:rPr lang="en-US" sz="2400" dirty="0">
              <a:solidFill>
                <a:schemeClr val="tx2"/>
              </a:solidFill>
            </a:rPr>
            <a:t>Walk before you run.</a:t>
          </a:r>
        </a:p>
      </dgm:t>
    </dgm:pt>
    <dgm:pt modelId="{A95CC621-104A-458A-9E18-B7E58665E3C0}" type="parTrans" cxnId="{0E16D7B2-539A-4871-8F13-D3A3CA80440C}">
      <dgm:prSet/>
      <dgm:spPr/>
      <dgm:t>
        <a:bodyPr/>
        <a:lstStyle/>
        <a:p>
          <a:endParaRPr lang="en-US" sz="2400"/>
        </a:p>
      </dgm:t>
    </dgm:pt>
    <dgm:pt modelId="{D561E968-D6B6-4CB3-AA5A-EEE107945AE4}" type="sibTrans" cxnId="{0E16D7B2-539A-4871-8F13-D3A3CA80440C}">
      <dgm:prSet/>
      <dgm:spPr/>
      <dgm:t>
        <a:bodyPr/>
        <a:lstStyle/>
        <a:p>
          <a:endParaRPr lang="en-US" sz="2400"/>
        </a:p>
      </dgm:t>
    </dgm:pt>
    <dgm:pt modelId="{D901B994-DDDC-4D17-9CA4-035437B2EE02}">
      <dgm:prSet custT="1"/>
      <dgm:spPr/>
      <dgm:t>
        <a:bodyPr/>
        <a:lstStyle/>
        <a:p>
          <a:pPr>
            <a:lnSpc>
              <a:spcPct val="100000"/>
            </a:lnSpc>
          </a:pPr>
          <a:r>
            <a:rPr lang="en-US" sz="2400" dirty="0">
              <a:solidFill>
                <a:schemeClr val="tx2"/>
              </a:solidFill>
            </a:rPr>
            <a:t>Elasticity. </a:t>
          </a:r>
        </a:p>
        <a:p>
          <a:pPr>
            <a:lnSpc>
              <a:spcPct val="100000"/>
            </a:lnSpc>
          </a:pPr>
          <a:r>
            <a:rPr lang="en-US" sz="2400" dirty="0">
              <a:solidFill>
                <a:schemeClr val="tx2"/>
              </a:solidFill>
            </a:rPr>
            <a:t>Both for Storage and Compute.</a:t>
          </a:r>
        </a:p>
      </dgm:t>
    </dgm:pt>
    <dgm:pt modelId="{62A13952-D429-48E9-9ABE-704638D717FF}" type="parTrans" cxnId="{22046BEE-CD2F-46AC-87B0-C809205DCDEE}">
      <dgm:prSet/>
      <dgm:spPr/>
      <dgm:t>
        <a:bodyPr/>
        <a:lstStyle/>
        <a:p>
          <a:endParaRPr lang="en-US" sz="2400"/>
        </a:p>
      </dgm:t>
    </dgm:pt>
    <dgm:pt modelId="{5F1A41B5-4B3C-4B23-8CB7-A3AE8B4F46A4}" type="sibTrans" cxnId="{22046BEE-CD2F-46AC-87B0-C809205DCDEE}">
      <dgm:prSet/>
      <dgm:spPr/>
      <dgm:t>
        <a:bodyPr/>
        <a:lstStyle/>
        <a:p>
          <a:endParaRPr lang="en-US" sz="2400"/>
        </a:p>
      </dgm:t>
    </dgm:pt>
    <dgm:pt modelId="{5B460BE9-1188-4D31-8C3F-FBCFBCA41DBA}" type="pres">
      <dgm:prSet presAssocID="{68C24E06-DC65-4E64-A5BC-B00300EF09C3}" presName="root" presStyleCnt="0">
        <dgm:presLayoutVars>
          <dgm:dir/>
          <dgm:resizeHandles val="exact"/>
        </dgm:presLayoutVars>
      </dgm:prSet>
      <dgm:spPr/>
    </dgm:pt>
    <dgm:pt modelId="{140B4471-1D6C-4832-AAA9-1741B3F1DE54}" type="pres">
      <dgm:prSet presAssocID="{C3C0200A-99D7-41DA-BF54-CDB1E1CBD3DE}" presName="compNode" presStyleCnt="0"/>
      <dgm:spPr/>
    </dgm:pt>
    <dgm:pt modelId="{360D197C-ACE8-453C-BBDD-B35AA38CD0E1}" type="pres">
      <dgm:prSet presAssocID="{C3C0200A-99D7-41DA-BF54-CDB1E1CBD3DE}" presName="bgRect" presStyleLbl="bgShp" presStyleIdx="0" presStyleCnt="3"/>
      <dgm:spPr/>
    </dgm:pt>
    <dgm:pt modelId="{1912FAEB-1119-4B9F-B4C6-22432379AEFD}" type="pres">
      <dgm:prSet presAssocID="{C3C0200A-99D7-41DA-BF54-CDB1E1CBD3D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itcoin"/>
        </a:ext>
      </dgm:extLst>
    </dgm:pt>
    <dgm:pt modelId="{7621AF76-2A17-45CF-9FF6-1F03399F701A}" type="pres">
      <dgm:prSet presAssocID="{C3C0200A-99D7-41DA-BF54-CDB1E1CBD3DE}" presName="spaceRect" presStyleCnt="0"/>
      <dgm:spPr/>
    </dgm:pt>
    <dgm:pt modelId="{729DA130-0E52-41A5-A9A6-60CBE916B048}" type="pres">
      <dgm:prSet presAssocID="{C3C0200A-99D7-41DA-BF54-CDB1E1CBD3DE}" presName="parTx" presStyleLbl="revTx" presStyleIdx="0" presStyleCnt="3">
        <dgm:presLayoutVars>
          <dgm:chMax val="0"/>
          <dgm:chPref val="0"/>
        </dgm:presLayoutVars>
      </dgm:prSet>
      <dgm:spPr/>
    </dgm:pt>
    <dgm:pt modelId="{067A2BC1-AC66-410E-9603-35924F75FF43}" type="pres">
      <dgm:prSet presAssocID="{E2E98EDA-F03A-4BE7-A42B-492871197821}" presName="sibTrans" presStyleCnt="0"/>
      <dgm:spPr/>
    </dgm:pt>
    <dgm:pt modelId="{4B8AD544-5A04-4D96-BC25-05EBF8608612}" type="pres">
      <dgm:prSet presAssocID="{148D7B3A-D319-4A22-B247-ED35C6A8E1D0}" presName="compNode" presStyleCnt="0"/>
      <dgm:spPr/>
    </dgm:pt>
    <dgm:pt modelId="{BFC02534-07DA-4088-B772-53B1230B86DD}" type="pres">
      <dgm:prSet presAssocID="{148D7B3A-D319-4A22-B247-ED35C6A8E1D0}" presName="bgRect" presStyleLbl="bgShp" presStyleIdx="1" presStyleCnt="3"/>
      <dgm:spPr/>
    </dgm:pt>
    <dgm:pt modelId="{652E06F1-890F-4017-9BF6-51850D7080DD}" type="pres">
      <dgm:prSet presAssocID="{148D7B3A-D319-4A22-B247-ED35C6A8E1D0}"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alk"/>
        </a:ext>
      </dgm:extLst>
    </dgm:pt>
    <dgm:pt modelId="{37A7AE21-EB60-4249-8347-E15E9667F9DB}" type="pres">
      <dgm:prSet presAssocID="{148D7B3A-D319-4A22-B247-ED35C6A8E1D0}" presName="spaceRect" presStyleCnt="0"/>
      <dgm:spPr/>
    </dgm:pt>
    <dgm:pt modelId="{B8DE42A8-7C44-417D-900B-9588355765A9}" type="pres">
      <dgm:prSet presAssocID="{148D7B3A-D319-4A22-B247-ED35C6A8E1D0}" presName="parTx" presStyleLbl="revTx" presStyleIdx="1" presStyleCnt="3">
        <dgm:presLayoutVars>
          <dgm:chMax val="0"/>
          <dgm:chPref val="0"/>
        </dgm:presLayoutVars>
      </dgm:prSet>
      <dgm:spPr/>
    </dgm:pt>
    <dgm:pt modelId="{37E69229-E285-473A-AE96-EEBAE039886F}" type="pres">
      <dgm:prSet presAssocID="{D561E968-D6B6-4CB3-AA5A-EEE107945AE4}" presName="sibTrans" presStyleCnt="0"/>
      <dgm:spPr/>
    </dgm:pt>
    <dgm:pt modelId="{584F4093-88EF-4F00-9B06-2DA1E1DA9621}" type="pres">
      <dgm:prSet presAssocID="{D901B994-DDDC-4D17-9CA4-035437B2EE02}" presName="compNode" presStyleCnt="0"/>
      <dgm:spPr/>
    </dgm:pt>
    <dgm:pt modelId="{08F6801B-F2D0-42DC-8135-E33ACD007226}" type="pres">
      <dgm:prSet presAssocID="{D901B994-DDDC-4D17-9CA4-035437B2EE02}" presName="bgRect" presStyleLbl="bgShp" presStyleIdx="2" presStyleCnt="3"/>
      <dgm:spPr/>
    </dgm:pt>
    <dgm:pt modelId="{2B4838A0-F5E5-4F41-BD30-2869E73832DF}" type="pres">
      <dgm:prSet presAssocID="{D901B994-DDDC-4D17-9CA4-035437B2EE0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ocessor"/>
        </a:ext>
      </dgm:extLst>
    </dgm:pt>
    <dgm:pt modelId="{55818946-C63A-4B63-823B-ED989F40298F}" type="pres">
      <dgm:prSet presAssocID="{D901B994-DDDC-4D17-9CA4-035437B2EE02}" presName="spaceRect" presStyleCnt="0"/>
      <dgm:spPr/>
    </dgm:pt>
    <dgm:pt modelId="{72DE5F8B-2545-44FD-A458-D1B8E3F95561}" type="pres">
      <dgm:prSet presAssocID="{D901B994-DDDC-4D17-9CA4-035437B2EE02}" presName="parTx" presStyleLbl="revTx" presStyleIdx="2" presStyleCnt="3">
        <dgm:presLayoutVars>
          <dgm:chMax val="0"/>
          <dgm:chPref val="0"/>
        </dgm:presLayoutVars>
      </dgm:prSet>
      <dgm:spPr/>
    </dgm:pt>
  </dgm:ptLst>
  <dgm:cxnLst>
    <dgm:cxn modelId="{01DC2662-F652-4D5D-9F17-C260B691E0AC}" type="presOf" srcId="{148D7B3A-D319-4A22-B247-ED35C6A8E1D0}" destId="{B8DE42A8-7C44-417D-900B-9588355765A9}" srcOrd="0" destOrd="0" presId="urn:microsoft.com/office/officeart/2018/2/layout/IconVerticalSolidList"/>
    <dgm:cxn modelId="{1B738243-ABA8-4D13-B17F-D3AC955FFED7}" type="presOf" srcId="{68C24E06-DC65-4E64-A5BC-B00300EF09C3}" destId="{5B460BE9-1188-4D31-8C3F-FBCFBCA41DBA}" srcOrd="0" destOrd="0" presId="urn:microsoft.com/office/officeart/2018/2/layout/IconVerticalSolidList"/>
    <dgm:cxn modelId="{1D078184-00C6-4753-9DA8-36B9B8471EF4}" srcId="{68C24E06-DC65-4E64-A5BC-B00300EF09C3}" destId="{C3C0200A-99D7-41DA-BF54-CDB1E1CBD3DE}" srcOrd="0" destOrd="0" parTransId="{BA67BC67-1DF3-45C8-9F5F-AD2293026315}" sibTransId="{E2E98EDA-F03A-4BE7-A42B-492871197821}"/>
    <dgm:cxn modelId="{76697099-8E8B-4324-AD2A-628F2A081E50}" type="presOf" srcId="{D901B994-DDDC-4D17-9CA4-035437B2EE02}" destId="{72DE5F8B-2545-44FD-A458-D1B8E3F95561}" srcOrd="0" destOrd="0" presId="urn:microsoft.com/office/officeart/2018/2/layout/IconVerticalSolidList"/>
    <dgm:cxn modelId="{607951AC-D37F-40DE-8E08-4979AD8FC90C}" type="presOf" srcId="{C3C0200A-99D7-41DA-BF54-CDB1E1CBD3DE}" destId="{729DA130-0E52-41A5-A9A6-60CBE916B048}" srcOrd="0" destOrd="0" presId="urn:microsoft.com/office/officeart/2018/2/layout/IconVerticalSolidList"/>
    <dgm:cxn modelId="{0E16D7B2-539A-4871-8F13-D3A3CA80440C}" srcId="{68C24E06-DC65-4E64-A5BC-B00300EF09C3}" destId="{148D7B3A-D319-4A22-B247-ED35C6A8E1D0}" srcOrd="1" destOrd="0" parTransId="{A95CC621-104A-458A-9E18-B7E58665E3C0}" sibTransId="{D561E968-D6B6-4CB3-AA5A-EEE107945AE4}"/>
    <dgm:cxn modelId="{22046BEE-CD2F-46AC-87B0-C809205DCDEE}" srcId="{68C24E06-DC65-4E64-A5BC-B00300EF09C3}" destId="{D901B994-DDDC-4D17-9CA4-035437B2EE02}" srcOrd="2" destOrd="0" parTransId="{62A13952-D429-48E9-9ABE-704638D717FF}" sibTransId="{5F1A41B5-4B3C-4B23-8CB7-A3AE8B4F46A4}"/>
    <dgm:cxn modelId="{4C5932A1-4438-45BF-8D7C-FF2215FD8472}" type="presParOf" srcId="{5B460BE9-1188-4D31-8C3F-FBCFBCA41DBA}" destId="{140B4471-1D6C-4832-AAA9-1741B3F1DE54}" srcOrd="0" destOrd="0" presId="urn:microsoft.com/office/officeart/2018/2/layout/IconVerticalSolidList"/>
    <dgm:cxn modelId="{7F6C758C-6FE9-4524-AA25-E6DA24052C0A}" type="presParOf" srcId="{140B4471-1D6C-4832-AAA9-1741B3F1DE54}" destId="{360D197C-ACE8-453C-BBDD-B35AA38CD0E1}" srcOrd="0" destOrd="0" presId="urn:microsoft.com/office/officeart/2018/2/layout/IconVerticalSolidList"/>
    <dgm:cxn modelId="{6D3733A7-22F7-4C3A-B53B-1097F7369F97}" type="presParOf" srcId="{140B4471-1D6C-4832-AAA9-1741B3F1DE54}" destId="{1912FAEB-1119-4B9F-B4C6-22432379AEFD}" srcOrd="1" destOrd="0" presId="urn:microsoft.com/office/officeart/2018/2/layout/IconVerticalSolidList"/>
    <dgm:cxn modelId="{6CC97D9C-2648-40D1-A095-5E7B7E9FC3A4}" type="presParOf" srcId="{140B4471-1D6C-4832-AAA9-1741B3F1DE54}" destId="{7621AF76-2A17-45CF-9FF6-1F03399F701A}" srcOrd="2" destOrd="0" presId="urn:microsoft.com/office/officeart/2018/2/layout/IconVerticalSolidList"/>
    <dgm:cxn modelId="{EBEAB89D-0A62-4B4C-B8F8-A443FF56FE49}" type="presParOf" srcId="{140B4471-1D6C-4832-AAA9-1741B3F1DE54}" destId="{729DA130-0E52-41A5-A9A6-60CBE916B048}" srcOrd="3" destOrd="0" presId="urn:microsoft.com/office/officeart/2018/2/layout/IconVerticalSolidList"/>
    <dgm:cxn modelId="{029CCDE2-D1BB-42E1-A10E-C4643898A85D}" type="presParOf" srcId="{5B460BE9-1188-4D31-8C3F-FBCFBCA41DBA}" destId="{067A2BC1-AC66-410E-9603-35924F75FF43}" srcOrd="1" destOrd="0" presId="urn:microsoft.com/office/officeart/2018/2/layout/IconVerticalSolidList"/>
    <dgm:cxn modelId="{E6776216-DA25-4DAE-9D46-1012C89F2208}" type="presParOf" srcId="{5B460BE9-1188-4D31-8C3F-FBCFBCA41DBA}" destId="{4B8AD544-5A04-4D96-BC25-05EBF8608612}" srcOrd="2" destOrd="0" presId="urn:microsoft.com/office/officeart/2018/2/layout/IconVerticalSolidList"/>
    <dgm:cxn modelId="{81AFE501-139A-4BE2-AF03-4CBBCB8C4920}" type="presParOf" srcId="{4B8AD544-5A04-4D96-BC25-05EBF8608612}" destId="{BFC02534-07DA-4088-B772-53B1230B86DD}" srcOrd="0" destOrd="0" presId="urn:microsoft.com/office/officeart/2018/2/layout/IconVerticalSolidList"/>
    <dgm:cxn modelId="{2A49F23F-B0E0-45A0-9C97-8408F8C7BFBA}" type="presParOf" srcId="{4B8AD544-5A04-4D96-BC25-05EBF8608612}" destId="{652E06F1-890F-4017-9BF6-51850D7080DD}" srcOrd="1" destOrd="0" presId="urn:microsoft.com/office/officeart/2018/2/layout/IconVerticalSolidList"/>
    <dgm:cxn modelId="{A22E0513-F0D0-41B2-A95F-790C853CD2EB}" type="presParOf" srcId="{4B8AD544-5A04-4D96-BC25-05EBF8608612}" destId="{37A7AE21-EB60-4249-8347-E15E9667F9DB}" srcOrd="2" destOrd="0" presId="urn:microsoft.com/office/officeart/2018/2/layout/IconVerticalSolidList"/>
    <dgm:cxn modelId="{2FA4E504-B053-423B-9517-5202EE4C23BF}" type="presParOf" srcId="{4B8AD544-5A04-4D96-BC25-05EBF8608612}" destId="{B8DE42A8-7C44-417D-900B-9588355765A9}" srcOrd="3" destOrd="0" presId="urn:microsoft.com/office/officeart/2018/2/layout/IconVerticalSolidList"/>
    <dgm:cxn modelId="{B2FBC2A2-98E9-4BF1-97F2-4F7D3FD366AA}" type="presParOf" srcId="{5B460BE9-1188-4D31-8C3F-FBCFBCA41DBA}" destId="{37E69229-E285-473A-AE96-EEBAE039886F}" srcOrd="3" destOrd="0" presId="urn:microsoft.com/office/officeart/2018/2/layout/IconVerticalSolidList"/>
    <dgm:cxn modelId="{92D71BBB-24E8-410D-9DF9-55CAD8FC9137}" type="presParOf" srcId="{5B460BE9-1188-4D31-8C3F-FBCFBCA41DBA}" destId="{584F4093-88EF-4F00-9B06-2DA1E1DA9621}" srcOrd="4" destOrd="0" presId="urn:microsoft.com/office/officeart/2018/2/layout/IconVerticalSolidList"/>
    <dgm:cxn modelId="{2CDCF057-27ED-4E57-BAC7-F4A0162F1E21}" type="presParOf" srcId="{584F4093-88EF-4F00-9B06-2DA1E1DA9621}" destId="{08F6801B-F2D0-42DC-8135-E33ACD007226}" srcOrd="0" destOrd="0" presId="urn:microsoft.com/office/officeart/2018/2/layout/IconVerticalSolidList"/>
    <dgm:cxn modelId="{0691F4D2-CB9D-4BF7-B079-B53AD9283A24}" type="presParOf" srcId="{584F4093-88EF-4F00-9B06-2DA1E1DA9621}" destId="{2B4838A0-F5E5-4F41-BD30-2869E73832DF}" srcOrd="1" destOrd="0" presId="urn:microsoft.com/office/officeart/2018/2/layout/IconVerticalSolidList"/>
    <dgm:cxn modelId="{A73A523E-22FE-472E-A2B4-6E4DFFF9F502}" type="presParOf" srcId="{584F4093-88EF-4F00-9B06-2DA1E1DA9621}" destId="{55818946-C63A-4B63-823B-ED989F40298F}" srcOrd="2" destOrd="0" presId="urn:microsoft.com/office/officeart/2018/2/layout/IconVerticalSolidList"/>
    <dgm:cxn modelId="{5F36C52B-7C20-4709-ADD3-F6266745FB01}" type="presParOf" srcId="{584F4093-88EF-4F00-9B06-2DA1E1DA9621}" destId="{72DE5F8B-2545-44FD-A458-D1B8E3F95561}"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0D197C-ACE8-453C-BBDD-B35AA38CD0E1}">
      <dsp:nvSpPr>
        <dsp:cNvPr id="0" name=""/>
        <dsp:cNvSpPr/>
      </dsp:nvSpPr>
      <dsp:spPr>
        <a:xfrm>
          <a:off x="0" y="720"/>
          <a:ext cx="8247075" cy="168671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12FAEB-1119-4B9F-B4C6-22432379AEFD}">
      <dsp:nvSpPr>
        <dsp:cNvPr id="0" name=""/>
        <dsp:cNvSpPr/>
      </dsp:nvSpPr>
      <dsp:spPr>
        <a:xfrm>
          <a:off x="510230" y="380231"/>
          <a:ext cx="927692" cy="92769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29DA130-0E52-41A5-A9A6-60CBE916B048}">
      <dsp:nvSpPr>
        <dsp:cNvPr id="0" name=""/>
        <dsp:cNvSpPr/>
      </dsp:nvSpPr>
      <dsp:spPr>
        <a:xfrm>
          <a:off x="1948153" y="720"/>
          <a:ext cx="6298921" cy="16867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8510" tIns="178510" rIns="178510" bIns="178510" numCol="1" spcCol="1270" anchor="ctr" anchorCtr="0">
          <a:noAutofit/>
        </a:bodyPr>
        <a:lstStyle/>
        <a:p>
          <a:pPr marL="0" lvl="0" indent="0" algn="l" defTabSz="1066800">
            <a:lnSpc>
              <a:spcPct val="100000"/>
            </a:lnSpc>
            <a:spcBef>
              <a:spcPct val="0"/>
            </a:spcBef>
            <a:spcAft>
              <a:spcPct val="35000"/>
            </a:spcAft>
            <a:buNone/>
          </a:pPr>
          <a:r>
            <a:rPr lang="en-US" sz="2400" kern="1200" dirty="0">
              <a:solidFill>
                <a:schemeClr val="tx2"/>
              </a:solidFill>
            </a:rPr>
            <a:t>Conservative in investments.</a:t>
          </a:r>
        </a:p>
      </dsp:txBody>
      <dsp:txXfrm>
        <a:off x="1948153" y="720"/>
        <a:ext cx="6298921" cy="1686712"/>
      </dsp:txXfrm>
    </dsp:sp>
    <dsp:sp modelId="{BFC02534-07DA-4088-B772-53B1230B86DD}">
      <dsp:nvSpPr>
        <dsp:cNvPr id="0" name=""/>
        <dsp:cNvSpPr/>
      </dsp:nvSpPr>
      <dsp:spPr>
        <a:xfrm>
          <a:off x="0" y="2109112"/>
          <a:ext cx="8247075" cy="168671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52E06F1-890F-4017-9BF6-51850D7080DD}">
      <dsp:nvSpPr>
        <dsp:cNvPr id="0" name=""/>
        <dsp:cNvSpPr/>
      </dsp:nvSpPr>
      <dsp:spPr>
        <a:xfrm>
          <a:off x="510230" y="2488622"/>
          <a:ext cx="927692" cy="92769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8DE42A8-7C44-417D-900B-9588355765A9}">
      <dsp:nvSpPr>
        <dsp:cNvPr id="0" name=""/>
        <dsp:cNvSpPr/>
      </dsp:nvSpPr>
      <dsp:spPr>
        <a:xfrm>
          <a:off x="1948153" y="2109112"/>
          <a:ext cx="6298921" cy="16867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8510" tIns="178510" rIns="178510" bIns="178510" numCol="1" spcCol="1270" anchor="ctr" anchorCtr="0">
          <a:noAutofit/>
        </a:bodyPr>
        <a:lstStyle/>
        <a:p>
          <a:pPr marL="0" lvl="0" indent="0" algn="l" defTabSz="1066800">
            <a:lnSpc>
              <a:spcPct val="100000"/>
            </a:lnSpc>
            <a:spcBef>
              <a:spcPct val="0"/>
            </a:spcBef>
            <a:spcAft>
              <a:spcPct val="35000"/>
            </a:spcAft>
            <a:buNone/>
          </a:pPr>
          <a:r>
            <a:rPr lang="en-US" sz="2400" kern="1200" dirty="0">
              <a:solidFill>
                <a:schemeClr val="tx2"/>
              </a:solidFill>
            </a:rPr>
            <a:t>Crawl before you walk.</a:t>
          </a:r>
        </a:p>
        <a:p>
          <a:pPr marL="0" lvl="0" indent="0" algn="l" defTabSz="1066800">
            <a:lnSpc>
              <a:spcPct val="100000"/>
            </a:lnSpc>
            <a:spcBef>
              <a:spcPct val="0"/>
            </a:spcBef>
            <a:spcAft>
              <a:spcPct val="35000"/>
            </a:spcAft>
            <a:buNone/>
          </a:pPr>
          <a:r>
            <a:rPr lang="en-US" sz="2400" kern="1200" dirty="0">
              <a:solidFill>
                <a:schemeClr val="tx2"/>
              </a:solidFill>
            </a:rPr>
            <a:t>Walk before you run.</a:t>
          </a:r>
        </a:p>
      </dsp:txBody>
      <dsp:txXfrm>
        <a:off x="1948153" y="2109112"/>
        <a:ext cx="6298921" cy="1686712"/>
      </dsp:txXfrm>
    </dsp:sp>
    <dsp:sp modelId="{08F6801B-F2D0-42DC-8135-E33ACD007226}">
      <dsp:nvSpPr>
        <dsp:cNvPr id="0" name=""/>
        <dsp:cNvSpPr/>
      </dsp:nvSpPr>
      <dsp:spPr>
        <a:xfrm>
          <a:off x="0" y="4217503"/>
          <a:ext cx="8247075" cy="168671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B4838A0-F5E5-4F41-BD30-2869E73832DF}">
      <dsp:nvSpPr>
        <dsp:cNvPr id="0" name=""/>
        <dsp:cNvSpPr/>
      </dsp:nvSpPr>
      <dsp:spPr>
        <a:xfrm>
          <a:off x="510230" y="4597013"/>
          <a:ext cx="927692" cy="92769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2DE5F8B-2545-44FD-A458-D1B8E3F95561}">
      <dsp:nvSpPr>
        <dsp:cNvPr id="0" name=""/>
        <dsp:cNvSpPr/>
      </dsp:nvSpPr>
      <dsp:spPr>
        <a:xfrm>
          <a:off x="1948153" y="4217503"/>
          <a:ext cx="6298921" cy="16867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8510" tIns="178510" rIns="178510" bIns="178510" numCol="1" spcCol="1270" anchor="ctr" anchorCtr="0">
          <a:noAutofit/>
        </a:bodyPr>
        <a:lstStyle/>
        <a:p>
          <a:pPr marL="0" lvl="0" indent="0" algn="l" defTabSz="1066800">
            <a:lnSpc>
              <a:spcPct val="100000"/>
            </a:lnSpc>
            <a:spcBef>
              <a:spcPct val="0"/>
            </a:spcBef>
            <a:spcAft>
              <a:spcPct val="35000"/>
            </a:spcAft>
            <a:buNone/>
          </a:pPr>
          <a:r>
            <a:rPr lang="en-US" sz="2400" kern="1200" dirty="0">
              <a:solidFill>
                <a:schemeClr val="tx2"/>
              </a:solidFill>
            </a:rPr>
            <a:t>Elasticity. </a:t>
          </a:r>
        </a:p>
        <a:p>
          <a:pPr marL="0" lvl="0" indent="0" algn="l" defTabSz="1066800">
            <a:lnSpc>
              <a:spcPct val="100000"/>
            </a:lnSpc>
            <a:spcBef>
              <a:spcPct val="0"/>
            </a:spcBef>
            <a:spcAft>
              <a:spcPct val="35000"/>
            </a:spcAft>
            <a:buNone/>
          </a:pPr>
          <a:r>
            <a:rPr lang="en-US" sz="2400" kern="1200" dirty="0">
              <a:solidFill>
                <a:schemeClr val="tx2"/>
              </a:solidFill>
            </a:rPr>
            <a:t>Both for Storage and Compute.</a:t>
          </a:r>
        </a:p>
      </dsp:txBody>
      <dsp:txXfrm>
        <a:off x="1948153" y="4217503"/>
        <a:ext cx="6298921" cy="1686712"/>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482FF2-1304-49FD-8324-59D150843A52}" type="datetimeFigureOut">
              <a:rPr lang="en-IN" smtClean="0"/>
              <a:t>26-08-2021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DEFD37-D9AE-463D-935A-4BEAF4FBE14B}" type="slidenum">
              <a:rPr lang="en-IN" smtClean="0"/>
              <a:t>‹#›</a:t>
            </a:fld>
            <a:endParaRPr lang="en-IN"/>
          </a:p>
        </p:txBody>
      </p:sp>
    </p:spTree>
    <p:extLst>
      <p:ext uri="{BB962C8B-B14F-4D97-AF65-F5344CB8AC3E}">
        <p14:creationId xmlns:p14="http://schemas.microsoft.com/office/powerpoint/2010/main" val="15789603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My talk would not be about types of algorithm types or machine learning models. More time is about how IOT analytics is happening in industry and what skillsets are expected for the roles. And let me take ENERGY industry as base for the examples and use cases that I walk through</a:t>
            </a:r>
            <a:endParaRPr lang="en-IN" dirty="0"/>
          </a:p>
        </p:txBody>
      </p:sp>
      <p:sp>
        <p:nvSpPr>
          <p:cNvPr id="4" name="Slide Number Placeholder 3"/>
          <p:cNvSpPr>
            <a:spLocks noGrp="1"/>
          </p:cNvSpPr>
          <p:nvPr>
            <p:ph type="sldNum" sz="quarter" idx="5"/>
          </p:nvPr>
        </p:nvSpPr>
        <p:spPr/>
        <p:txBody>
          <a:bodyPr/>
          <a:lstStyle/>
          <a:p>
            <a:fld id="{56DEFD37-D9AE-463D-935A-4BEAF4FBE14B}" type="slidenum">
              <a:rPr lang="en-IN" smtClean="0"/>
              <a:t>4</a:t>
            </a:fld>
            <a:endParaRPr lang="en-IN"/>
          </a:p>
        </p:txBody>
      </p:sp>
    </p:spTree>
    <p:extLst>
      <p:ext uri="{BB962C8B-B14F-4D97-AF65-F5344CB8AC3E}">
        <p14:creationId xmlns:p14="http://schemas.microsoft.com/office/powerpoint/2010/main" val="21296766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Tools we use to get things done, are generating lot more data than ever. But this data is often noisy, inconsistent and highly variable. This makes it hard or even impossible for businesses to gain value from it. This is where IOT analytics comes in. </a:t>
            </a:r>
          </a:p>
          <a:p>
            <a:endParaRPr lang="en-IN" dirty="0"/>
          </a:p>
        </p:txBody>
      </p:sp>
      <p:sp>
        <p:nvSpPr>
          <p:cNvPr id="4" name="Slide Number Placeholder 3"/>
          <p:cNvSpPr>
            <a:spLocks noGrp="1"/>
          </p:cNvSpPr>
          <p:nvPr>
            <p:ph type="sldNum" sz="quarter" idx="5"/>
          </p:nvPr>
        </p:nvSpPr>
        <p:spPr/>
        <p:txBody>
          <a:bodyPr/>
          <a:lstStyle/>
          <a:p>
            <a:fld id="{56DEFD37-D9AE-463D-935A-4BEAF4FBE14B}" type="slidenum">
              <a:rPr lang="en-IN" smtClean="0"/>
              <a:t>5</a:t>
            </a:fld>
            <a:endParaRPr lang="en-IN"/>
          </a:p>
        </p:txBody>
      </p:sp>
    </p:spTree>
    <p:extLst>
      <p:ext uri="{BB962C8B-B14F-4D97-AF65-F5344CB8AC3E}">
        <p14:creationId xmlns:p14="http://schemas.microsoft.com/office/powerpoint/2010/main" val="11803224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GB" dirty="0"/>
              <a:t>The people who holds these roles are the core users and who powers up the IOT analytics.</a:t>
            </a:r>
            <a:endParaRPr lang="en-IN" dirty="0"/>
          </a:p>
        </p:txBody>
      </p:sp>
      <p:sp>
        <p:nvSpPr>
          <p:cNvPr id="4" name="Slide Number Placeholder 3"/>
          <p:cNvSpPr>
            <a:spLocks noGrp="1"/>
          </p:cNvSpPr>
          <p:nvPr>
            <p:ph type="sldNum" sz="quarter" idx="5"/>
          </p:nvPr>
        </p:nvSpPr>
        <p:spPr/>
        <p:txBody>
          <a:bodyPr/>
          <a:lstStyle/>
          <a:p>
            <a:fld id="{56DEFD37-D9AE-463D-935A-4BEAF4FBE14B}" type="slidenum">
              <a:rPr lang="en-IN" smtClean="0"/>
              <a:t>18</a:t>
            </a:fld>
            <a:endParaRPr lang="en-IN"/>
          </a:p>
        </p:txBody>
      </p:sp>
    </p:spTree>
    <p:extLst>
      <p:ext uri="{BB962C8B-B14F-4D97-AF65-F5344CB8AC3E}">
        <p14:creationId xmlns:p14="http://schemas.microsoft.com/office/powerpoint/2010/main" val="39539045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Data Engineer holds a major important role, demanding job position but not getting prepared before he joins a company. Mostly folks train themselves for Data Analyst and Data Scientist. </a:t>
            </a:r>
          </a:p>
          <a:p>
            <a:endParaRPr lang="en-IN" dirty="0"/>
          </a:p>
        </p:txBody>
      </p:sp>
      <p:sp>
        <p:nvSpPr>
          <p:cNvPr id="4" name="Slide Number Placeholder 3"/>
          <p:cNvSpPr>
            <a:spLocks noGrp="1"/>
          </p:cNvSpPr>
          <p:nvPr>
            <p:ph type="sldNum" sz="quarter" idx="5"/>
          </p:nvPr>
        </p:nvSpPr>
        <p:spPr/>
        <p:txBody>
          <a:bodyPr/>
          <a:lstStyle/>
          <a:p>
            <a:fld id="{56DEFD37-D9AE-463D-935A-4BEAF4FBE14B}" type="slidenum">
              <a:rPr lang="en-IN" smtClean="0"/>
              <a:t>19</a:t>
            </a:fld>
            <a:endParaRPr lang="en-IN"/>
          </a:p>
        </p:txBody>
      </p:sp>
    </p:spTree>
    <p:extLst>
      <p:ext uri="{BB962C8B-B14F-4D97-AF65-F5344CB8AC3E}">
        <p14:creationId xmlns:p14="http://schemas.microsoft.com/office/powerpoint/2010/main" val="38300189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GB" dirty="0"/>
              <a:t>Descriptive and Diagnostic Analytics – Mostly by Data Analysts.</a:t>
            </a:r>
          </a:p>
          <a:p>
            <a:pPr marL="228600" indent="-228600">
              <a:buAutoNum type="arabicPeriod"/>
            </a:pPr>
            <a:r>
              <a:rPr lang="en-IN" dirty="0"/>
              <a:t>Predictive and Prescriptive Analytics – Mostly by Data Scientists.</a:t>
            </a:r>
          </a:p>
          <a:p>
            <a:endParaRPr lang="en-IN" dirty="0"/>
          </a:p>
        </p:txBody>
      </p:sp>
      <p:sp>
        <p:nvSpPr>
          <p:cNvPr id="4" name="Slide Number Placeholder 3"/>
          <p:cNvSpPr>
            <a:spLocks noGrp="1"/>
          </p:cNvSpPr>
          <p:nvPr>
            <p:ph type="sldNum" sz="quarter" idx="5"/>
          </p:nvPr>
        </p:nvSpPr>
        <p:spPr/>
        <p:txBody>
          <a:bodyPr/>
          <a:lstStyle/>
          <a:p>
            <a:fld id="{56DEFD37-D9AE-463D-935A-4BEAF4FBE14B}" type="slidenum">
              <a:rPr lang="en-IN" smtClean="0"/>
              <a:t>20</a:t>
            </a:fld>
            <a:endParaRPr lang="en-IN"/>
          </a:p>
        </p:txBody>
      </p:sp>
    </p:spTree>
    <p:extLst>
      <p:ext uri="{BB962C8B-B14F-4D97-AF65-F5344CB8AC3E}">
        <p14:creationId xmlns:p14="http://schemas.microsoft.com/office/powerpoint/2010/main" val="25114295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dirty="0"/>
              <a:t>Data collected through MQTT or Kafka and saved as CSV.</a:t>
            </a:r>
          </a:p>
          <a:p>
            <a:pPr marL="171450" indent="-171450">
              <a:buFont typeface="Arial" panose="020B0604020202020204" pitchFamily="34" charset="0"/>
              <a:buChar char="•"/>
            </a:pPr>
            <a:r>
              <a:rPr lang="en-GB" dirty="0"/>
              <a:t>Clean code via code or any ETL tool like Talend &amp; stored into any database or data warehouse.</a:t>
            </a:r>
          </a:p>
          <a:p>
            <a:pPr marL="171450" indent="-171450">
              <a:buFont typeface="Arial" panose="020B0604020202020204" pitchFamily="34" charset="0"/>
              <a:buChar char="•"/>
            </a:pPr>
            <a:r>
              <a:rPr lang="en-GB" dirty="0"/>
              <a:t>Analyse in Python or tools like Power BI or Excel.</a:t>
            </a:r>
          </a:p>
          <a:p>
            <a:pPr marL="171450" indent="-171450">
              <a:buFont typeface="Arial" panose="020B0604020202020204" pitchFamily="34" charset="0"/>
              <a:buChar char="•"/>
            </a:pPr>
            <a:r>
              <a:rPr lang="en-GB" dirty="0"/>
              <a:t>Analyse via Spark for ML and model built.</a:t>
            </a:r>
            <a:endParaRPr lang="en-IN" dirty="0"/>
          </a:p>
        </p:txBody>
      </p:sp>
      <p:sp>
        <p:nvSpPr>
          <p:cNvPr id="4" name="Slide Number Placeholder 3"/>
          <p:cNvSpPr>
            <a:spLocks noGrp="1"/>
          </p:cNvSpPr>
          <p:nvPr>
            <p:ph type="sldNum" sz="quarter" idx="5"/>
          </p:nvPr>
        </p:nvSpPr>
        <p:spPr/>
        <p:txBody>
          <a:bodyPr/>
          <a:lstStyle/>
          <a:p>
            <a:fld id="{56DEFD37-D9AE-463D-935A-4BEAF4FBE14B}" type="slidenum">
              <a:rPr lang="en-IN" smtClean="0"/>
              <a:t>22</a:t>
            </a:fld>
            <a:endParaRPr lang="en-IN"/>
          </a:p>
        </p:txBody>
      </p:sp>
    </p:spTree>
    <p:extLst>
      <p:ext uri="{BB962C8B-B14F-4D97-AF65-F5344CB8AC3E}">
        <p14:creationId xmlns:p14="http://schemas.microsoft.com/office/powerpoint/2010/main" val="27140908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GB" dirty="0"/>
              <a:t>To get business value from those data - combination of tools needed - Data Lake, Stream processing frameworks, analytics tools like </a:t>
            </a:r>
            <a:r>
              <a:rPr lang="en-GB" dirty="0" err="1"/>
              <a:t>databricks</a:t>
            </a:r>
            <a:r>
              <a:rPr lang="en-GB" dirty="0"/>
              <a:t>.</a:t>
            </a:r>
          </a:p>
          <a:p>
            <a:pPr marL="0" indent="0">
              <a:buFont typeface="Arial" panose="020B0604020202020204" pitchFamily="34" charset="0"/>
              <a:buNone/>
            </a:pPr>
            <a:r>
              <a:rPr lang="en-GB" b="0" i="0" dirty="0">
                <a:solidFill>
                  <a:srgbClr val="676767"/>
                </a:solidFill>
                <a:effectLst/>
                <a:latin typeface="LatoWeb"/>
              </a:rPr>
              <a:t>Microsoft’s Azure Stream Analytics can be easily integrated with Azure IoT hub and Azure IoT suite to perform real time analytics on the IoT sensor data.</a:t>
            </a:r>
            <a:endParaRPr lang="en-GB" dirty="0"/>
          </a:p>
          <a:p>
            <a:pPr marL="0" indent="0">
              <a:buFont typeface="Arial" panose="020B0604020202020204" pitchFamily="34" charset="0"/>
              <a:buNone/>
            </a:pPr>
            <a:endParaRPr lang="en-GB" dirty="0"/>
          </a:p>
          <a:p>
            <a:pPr marL="0" indent="0">
              <a:buFont typeface="Arial" panose="020B0604020202020204" pitchFamily="34" charset="0"/>
              <a:buNone/>
            </a:pPr>
            <a:r>
              <a:rPr lang="en-GB" dirty="0"/>
              <a:t>To communicate the Value i.e. insights – it need to be presented by defining it as visualizations like patterns, trends, histograms.</a:t>
            </a:r>
            <a:endParaRPr lang="en-IN" dirty="0"/>
          </a:p>
        </p:txBody>
      </p:sp>
      <p:sp>
        <p:nvSpPr>
          <p:cNvPr id="4" name="Slide Number Placeholder 3"/>
          <p:cNvSpPr>
            <a:spLocks noGrp="1"/>
          </p:cNvSpPr>
          <p:nvPr>
            <p:ph type="sldNum" sz="quarter" idx="5"/>
          </p:nvPr>
        </p:nvSpPr>
        <p:spPr/>
        <p:txBody>
          <a:bodyPr/>
          <a:lstStyle/>
          <a:p>
            <a:fld id="{56DEFD37-D9AE-463D-935A-4BEAF4FBE14B}" type="slidenum">
              <a:rPr lang="en-IN" smtClean="0"/>
              <a:t>23</a:t>
            </a:fld>
            <a:endParaRPr lang="en-IN"/>
          </a:p>
        </p:txBody>
      </p:sp>
    </p:spTree>
    <p:extLst>
      <p:ext uri="{BB962C8B-B14F-4D97-AF65-F5344CB8AC3E}">
        <p14:creationId xmlns:p14="http://schemas.microsoft.com/office/powerpoint/2010/main" val="40381080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2C1C9A33-77BE-4742-8110-DE610CEEB0A5}" type="slidenum">
              <a:rPr lang="en-IN" smtClean="0"/>
              <a:t>31</a:t>
            </a:fld>
            <a:endParaRPr lang="en-IN"/>
          </a:p>
        </p:txBody>
      </p:sp>
    </p:spTree>
    <p:extLst>
      <p:ext uri="{BB962C8B-B14F-4D97-AF65-F5344CB8AC3E}">
        <p14:creationId xmlns:p14="http://schemas.microsoft.com/office/powerpoint/2010/main" val="35281134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Data gathering -&gt; Internal and External.</a:t>
            </a:r>
          </a:p>
          <a:p>
            <a:r>
              <a:rPr lang="en-GB" dirty="0"/>
              <a:t>Preparation -&gt; Cleansing the data.</a:t>
            </a:r>
          </a:p>
          <a:p>
            <a:r>
              <a:rPr lang="en-GB" dirty="0"/>
              <a:t>Data </a:t>
            </a:r>
            <a:r>
              <a:rPr lang="en-GB" dirty="0" err="1"/>
              <a:t>Catalog</a:t>
            </a:r>
            <a:r>
              <a:rPr lang="en-GB" dirty="0"/>
              <a:t> -&gt; Making the dataset discoverable -&gt; from analyst to data scientist.</a:t>
            </a:r>
          </a:p>
          <a:p>
            <a:r>
              <a:rPr lang="en-GB" dirty="0"/>
              <a:t>Data Governance -&gt; Act according to the process and procedure of organization to manage, utilize and protect the data.</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Understanding -&gt;  Problem statement, Domain knowledge, Think as a user.</a:t>
            </a:r>
          </a:p>
          <a:p>
            <a:r>
              <a:rPr lang="en-GB" dirty="0"/>
              <a:t>Post Analyse -&gt; Sharing the insights and Collaboration via effective communication(story telling) skills.</a:t>
            </a:r>
          </a:p>
          <a:p>
            <a:endParaRPr lang="en-IN" dirty="0"/>
          </a:p>
        </p:txBody>
      </p:sp>
      <p:sp>
        <p:nvSpPr>
          <p:cNvPr id="4" name="Slide Number Placeholder 3"/>
          <p:cNvSpPr>
            <a:spLocks noGrp="1"/>
          </p:cNvSpPr>
          <p:nvPr>
            <p:ph type="sldNum" sz="quarter" idx="5"/>
          </p:nvPr>
        </p:nvSpPr>
        <p:spPr/>
        <p:txBody>
          <a:bodyPr/>
          <a:lstStyle/>
          <a:p>
            <a:fld id="{56DEFD37-D9AE-463D-935A-4BEAF4FBE14B}" type="slidenum">
              <a:rPr lang="en-IN" smtClean="0"/>
              <a:t>32</a:t>
            </a:fld>
            <a:endParaRPr lang="en-IN"/>
          </a:p>
        </p:txBody>
      </p:sp>
    </p:spTree>
    <p:extLst>
      <p:ext uri="{BB962C8B-B14F-4D97-AF65-F5344CB8AC3E}">
        <p14:creationId xmlns:p14="http://schemas.microsoft.com/office/powerpoint/2010/main" val="29534555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BA7BCC7-74F0-4B56-8AE1-A5631D2182DA}" type="datetimeFigureOut">
              <a:rPr lang="en-IN" smtClean="0"/>
              <a:t>26-08-2021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D31736-A36D-4D80-8632-15A210D7ED95}" type="slidenum">
              <a:rPr lang="en-IN" smtClean="0"/>
              <a:t>‹#›</a:t>
            </a:fld>
            <a:endParaRPr lang="en-IN"/>
          </a:p>
        </p:txBody>
      </p:sp>
    </p:spTree>
    <p:extLst>
      <p:ext uri="{BB962C8B-B14F-4D97-AF65-F5344CB8AC3E}">
        <p14:creationId xmlns:p14="http://schemas.microsoft.com/office/powerpoint/2010/main" val="35955706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BA7BCC7-74F0-4B56-8AE1-A5631D2182DA}" type="datetimeFigureOut">
              <a:rPr lang="en-IN" smtClean="0"/>
              <a:t>26-08-2021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AD31736-A36D-4D80-8632-15A210D7ED95}" type="slidenum">
              <a:rPr lang="en-IN" smtClean="0"/>
              <a:t>‹#›</a:t>
            </a:fld>
            <a:endParaRPr lang="en-IN"/>
          </a:p>
        </p:txBody>
      </p:sp>
    </p:spTree>
    <p:extLst>
      <p:ext uri="{BB962C8B-B14F-4D97-AF65-F5344CB8AC3E}">
        <p14:creationId xmlns:p14="http://schemas.microsoft.com/office/powerpoint/2010/main" val="34119812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BA7BCC7-74F0-4B56-8AE1-A5631D2182DA}" type="datetimeFigureOut">
              <a:rPr lang="en-IN" smtClean="0"/>
              <a:t>26-08-2021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AD31736-A36D-4D80-8632-15A210D7ED95}" type="slidenum">
              <a:rPr lang="en-IN" smtClean="0"/>
              <a:t>‹#›</a:t>
            </a:fld>
            <a:endParaRPr lang="en-IN"/>
          </a:p>
        </p:txBody>
      </p:sp>
    </p:spTree>
    <p:extLst>
      <p:ext uri="{BB962C8B-B14F-4D97-AF65-F5344CB8AC3E}">
        <p14:creationId xmlns:p14="http://schemas.microsoft.com/office/powerpoint/2010/main" val="31116479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BA7BCC7-74F0-4B56-8AE1-A5631D2182DA}" type="datetimeFigureOut">
              <a:rPr lang="en-IN" smtClean="0"/>
              <a:t>26-08-2021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D31736-A36D-4D80-8632-15A210D7ED95}" type="slidenum">
              <a:rPr lang="en-IN" smtClean="0"/>
              <a:t>‹#›</a:t>
            </a:fld>
            <a:endParaRPr lang="en-IN"/>
          </a:p>
        </p:txBody>
      </p:sp>
    </p:spTree>
    <p:extLst>
      <p:ext uri="{BB962C8B-B14F-4D97-AF65-F5344CB8AC3E}">
        <p14:creationId xmlns:p14="http://schemas.microsoft.com/office/powerpoint/2010/main" val="13036947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A7BCC7-74F0-4B56-8AE1-A5631D2182DA}" type="datetimeFigureOut">
              <a:rPr lang="en-IN" smtClean="0"/>
              <a:t>26-08-2021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D31736-A36D-4D80-8632-15A210D7ED95}" type="slidenum">
              <a:rPr lang="en-IN" smtClean="0"/>
              <a:t>‹#›</a:t>
            </a:fld>
            <a:endParaRPr lang="en-IN"/>
          </a:p>
        </p:txBody>
      </p:sp>
    </p:spTree>
    <p:extLst>
      <p:ext uri="{BB962C8B-B14F-4D97-AF65-F5344CB8AC3E}">
        <p14:creationId xmlns:p14="http://schemas.microsoft.com/office/powerpoint/2010/main" val="17529185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0BA7BCC7-74F0-4B56-8AE1-A5631D2182DA}" type="datetimeFigureOut">
              <a:rPr lang="en-IN" smtClean="0"/>
              <a:t>26-08-2021</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EAD31736-A36D-4D80-8632-15A210D7ED95}" type="slidenum">
              <a:rPr lang="en-IN" smtClean="0"/>
              <a:t>‹#›</a:t>
            </a:fld>
            <a:endParaRPr lang="en-IN"/>
          </a:p>
        </p:txBody>
      </p:sp>
    </p:spTree>
    <p:extLst>
      <p:ext uri="{BB962C8B-B14F-4D97-AF65-F5344CB8AC3E}">
        <p14:creationId xmlns:p14="http://schemas.microsoft.com/office/powerpoint/2010/main" val="12914494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0BA7BCC7-74F0-4B56-8AE1-A5631D2182DA}" type="datetimeFigureOut">
              <a:rPr lang="en-IN" smtClean="0"/>
              <a:t>26-08-2021</a:t>
            </a:fld>
            <a:endParaRPr lang="en-IN"/>
          </a:p>
        </p:txBody>
      </p:sp>
      <p:sp>
        <p:nvSpPr>
          <p:cNvPr id="11" name="Footer Placeholder 10"/>
          <p:cNvSpPr>
            <a:spLocks noGrp="1"/>
          </p:cNvSpPr>
          <p:nvPr>
            <p:ph type="ftr" sz="quarter" idx="11"/>
          </p:nvPr>
        </p:nvSpPr>
        <p:spPr/>
        <p:txBody>
          <a:bodyPr/>
          <a:lstStyle/>
          <a:p>
            <a:endParaRPr lang="en-IN"/>
          </a:p>
        </p:txBody>
      </p:sp>
      <p:sp>
        <p:nvSpPr>
          <p:cNvPr id="12" name="Slide Number Placeholder 11"/>
          <p:cNvSpPr>
            <a:spLocks noGrp="1"/>
          </p:cNvSpPr>
          <p:nvPr>
            <p:ph type="sldNum" sz="quarter" idx="12"/>
          </p:nvPr>
        </p:nvSpPr>
        <p:spPr/>
        <p:txBody>
          <a:bodyPr/>
          <a:lstStyle/>
          <a:p>
            <a:fld id="{EAD31736-A36D-4D80-8632-15A210D7ED95}" type="slidenum">
              <a:rPr lang="en-IN" smtClean="0"/>
              <a:t>‹#›</a:t>
            </a:fld>
            <a:endParaRPr lang="en-IN"/>
          </a:p>
        </p:txBody>
      </p:sp>
    </p:spTree>
    <p:extLst>
      <p:ext uri="{BB962C8B-B14F-4D97-AF65-F5344CB8AC3E}">
        <p14:creationId xmlns:p14="http://schemas.microsoft.com/office/powerpoint/2010/main" val="30399034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0BA7BCC7-74F0-4B56-8AE1-A5631D2182DA}" type="datetimeFigureOut">
              <a:rPr lang="en-IN" smtClean="0"/>
              <a:t>26-08-2021</a:t>
            </a:fld>
            <a:endParaRPr lang="en-IN"/>
          </a:p>
        </p:txBody>
      </p:sp>
      <p:sp>
        <p:nvSpPr>
          <p:cNvPr id="7" name="Footer Placeholder 6"/>
          <p:cNvSpPr>
            <a:spLocks noGrp="1"/>
          </p:cNvSpPr>
          <p:nvPr>
            <p:ph type="ftr" sz="quarter" idx="11"/>
          </p:nvPr>
        </p:nvSpPr>
        <p:spPr/>
        <p:txBody>
          <a:bodyPr/>
          <a:lstStyle/>
          <a:p>
            <a:endParaRPr lang="en-IN"/>
          </a:p>
        </p:txBody>
      </p:sp>
      <p:sp>
        <p:nvSpPr>
          <p:cNvPr id="8" name="Slide Number Placeholder 7"/>
          <p:cNvSpPr>
            <a:spLocks noGrp="1"/>
          </p:cNvSpPr>
          <p:nvPr>
            <p:ph type="sldNum" sz="quarter" idx="12"/>
          </p:nvPr>
        </p:nvSpPr>
        <p:spPr/>
        <p:txBody>
          <a:bodyPr/>
          <a:lstStyle/>
          <a:p>
            <a:fld id="{EAD31736-A36D-4D80-8632-15A210D7ED95}" type="slidenum">
              <a:rPr lang="en-IN" smtClean="0"/>
              <a:t>‹#›</a:t>
            </a:fld>
            <a:endParaRPr lang="en-IN"/>
          </a:p>
        </p:txBody>
      </p:sp>
    </p:spTree>
    <p:extLst>
      <p:ext uri="{BB962C8B-B14F-4D97-AF65-F5344CB8AC3E}">
        <p14:creationId xmlns:p14="http://schemas.microsoft.com/office/powerpoint/2010/main" val="40468182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0BA7BCC7-74F0-4B56-8AE1-A5631D2182DA}" type="datetimeFigureOut">
              <a:rPr lang="en-IN" smtClean="0"/>
              <a:t>26-08-2021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AD31736-A36D-4D80-8632-15A210D7ED95}" type="slidenum">
              <a:rPr lang="en-IN" smtClean="0"/>
              <a:t>‹#›</a:t>
            </a:fld>
            <a:endParaRPr lang="en-IN"/>
          </a:p>
        </p:txBody>
      </p:sp>
    </p:spTree>
    <p:extLst>
      <p:ext uri="{BB962C8B-B14F-4D97-AF65-F5344CB8AC3E}">
        <p14:creationId xmlns:p14="http://schemas.microsoft.com/office/powerpoint/2010/main" val="30459524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0BA7BCC7-74F0-4B56-8AE1-A5631D2182DA}" type="datetimeFigureOut">
              <a:rPr lang="en-IN" smtClean="0"/>
              <a:t>26-08-2021</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EAD31736-A36D-4D80-8632-15A210D7ED95}" type="slidenum">
              <a:rPr lang="en-IN" smtClean="0"/>
              <a:t>‹#›</a:t>
            </a:fld>
            <a:endParaRPr lang="en-IN"/>
          </a:p>
        </p:txBody>
      </p:sp>
    </p:spTree>
    <p:extLst>
      <p:ext uri="{BB962C8B-B14F-4D97-AF65-F5344CB8AC3E}">
        <p14:creationId xmlns:p14="http://schemas.microsoft.com/office/powerpoint/2010/main" val="5056492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0BA7BCC7-74F0-4B56-8AE1-A5631D2182DA}" type="datetimeFigureOut">
              <a:rPr lang="en-IN" smtClean="0"/>
              <a:t>26-08-2021</a:t>
            </a:fld>
            <a:endParaRPr lang="en-IN"/>
          </a:p>
        </p:txBody>
      </p:sp>
      <p:sp>
        <p:nvSpPr>
          <p:cNvPr id="9" name="Footer Placeholder 8"/>
          <p:cNvSpPr>
            <a:spLocks noGrp="1"/>
          </p:cNvSpPr>
          <p:nvPr>
            <p:ph type="ftr" sz="quarter" idx="11"/>
          </p:nvPr>
        </p:nvSpPr>
        <p:spPr>
          <a:xfrm>
            <a:off x="3499101" y="6356350"/>
            <a:ext cx="5911517" cy="365125"/>
          </a:xfrm>
        </p:spPr>
        <p:txBody>
          <a:bodyPr/>
          <a:lstStyle/>
          <a:p>
            <a:endParaRPr lang="en-IN"/>
          </a:p>
        </p:txBody>
      </p:sp>
      <p:sp>
        <p:nvSpPr>
          <p:cNvPr id="10" name="Slide Number Placeholder 9"/>
          <p:cNvSpPr>
            <a:spLocks noGrp="1"/>
          </p:cNvSpPr>
          <p:nvPr>
            <p:ph type="sldNum" sz="quarter" idx="12"/>
          </p:nvPr>
        </p:nvSpPr>
        <p:spPr/>
        <p:txBody>
          <a:bodyPr/>
          <a:lstStyle/>
          <a:p>
            <a:fld id="{EAD31736-A36D-4D80-8632-15A210D7ED95}" type="slidenum">
              <a:rPr lang="en-IN" smtClean="0"/>
              <a:t>‹#›</a:t>
            </a:fld>
            <a:endParaRPr lang="en-IN"/>
          </a:p>
        </p:txBody>
      </p:sp>
    </p:spTree>
    <p:extLst>
      <p:ext uri="{BB962C8B-B14F-4D97-AF65-F5344CB8AC3E}">
        <p14:creationId xmlns:p14="http://schemas.microsoft.com/office/powerpoint/2010/main" val="31687087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0BA7BCC7-74F0-4B56-8AE1-A5631D2182DA}" type="datetimeFigureOut">
              <a:rPr lang="en-IN" smtClean="0"/>
              <a:t>26-08-2021</a:t>
            </a:fld>
            <a:endParaRPr lang="en-IN"/>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IN"/>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EAD31736-A36D-4D80-8632-15A210D7ED95}" type="slidenum">
              <a:rPr lang="en-IN" smtClean="0"/>
              <a:t>‹#›</a:t>
            </a:fld>
            <a:endParaRPr lang="en-IN"/>
          </a:p>
        </p:txBody>
      </p:sp>
    </p:spTree>
    <p:extLst>
      <p:ext uri="{BB962C8B-B14F-4D97-AF65-F5344CB8AC3E}">
        <p14:creationId xmlns:p14="http://schemas.microsoft.com/office/powerpoint/2010/main" val="3560192957"/>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27.jpe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90F838C-F604-4EE9-BC13-BED15D361E81}"/>
              </a:ext>
            </a:extLst>
          </p:cNvPr>
          <p:cNvSpPr>
            <a:spLocks noGrp="1"/>
          </p:cNvSpPr>
          <p:nvPr>
            <p:ph type="ctrTitle"/>
          </p:nvPr>
        </p:nvSpPr>
        <p:spPr/>
        <p:txBody>
          <a:bodyPr>
            <a:normAutofit/>
          </a:bodyPr>
          <a:lstStyle/>
          <a:p>
            <a:r>
              <a:rPr lang="en-GB" sz="5400" dirty="0"/>
              <a:t>IOT Analytics using Azure Infra &amp; analytics services</a:t>
            </a:r>
            <a:endParaRPr lang="en-IN" sz="5400" dirty="0"/>
          </a:p>
        </p:txBody>
      </p:sp>
      <p:sp>
        <p:nvSpPr>
          <p:cNvPr id="5" name="Subtitle 4">
            <a:extLst>
              <a:ext uri="{FF2B5EF4-FFF2-40B4-BE49-F238E27FC236}">
                <a16:creationId xmlns:a16="http://schemas.microsoft.com/office/drawing/2014/main" id="{E2E4108A-CEE7-4B45-A630-A37DD06928A1}"/>
              </a:ext>
            </a:extLst>
          </p:cNvPr>
          <p:cNvSpPr>
            <a:spLocks noGrp="1"/>
          </p:cNvSpPr>
          <p:nvPr>
            <p:ph type="subTitle" idx="1"/>
          </p:nvPr>
        </p:nvSpPr>
        <p:spPr/>
        <p:txBody>
          <a:bodyPr>
            <a:normAutofit/>
          </a:bodyPr>
          <a:lstStyle/>
          <a:p>
            <a:r>
              <a:rPr lang="en-GB" dirty="0"/>
              <a:t>Azure Databricks</a:t>
            </a:r>
          </a:p>
          <a:p>
            <a:r>
              <a:rPr lang="en-GB" dirty="0"/>
              <a:t>Delta Lake</a:t>
            </a:r>
          </a:p>
        </p:txBody>
      </p:sp>
      <p:sp>
        <p:nvSpPr>
          <p:cNvPr id="6" name="Rectangle 5">
            <a:extLst>
              <a:ext uri="{FF2B5EF4-FFF2-40B4-BE49-F238E27FC236}">
                <a16:creationId xmlns:a16="http://schemas.microsoft.com/office/drawing/2014/main" id="{0DBA02A1-5FF6-4773-B000-336CAF33BDF3}"/>
              </a:ext>
            </a:extLst>
          </p:cNvPr>
          <p:cNvSpPr/>
          <p:nvPr/>
        </p:nvSpPr>
        <p:spPr>
          <a:xfrm>
            <a:off x="9718487" y="4807198"/>
            <a:ext cx="2016898" cy="461665"/>
          </a:xfrm>
          <a:prstGeom prst="rect">
            <a:avLst/>
          </a:prstGeom>
        </p:spPr>
        <p:style>
          <a:lnRef idx="2">
            <a:schemeClr val="accent1"/>
          </a:lnRef>
          <a:fillRef idx="1">
            <a:schemeClr val="lt1"/>
          </a:fillRef>
          <a:effectRef idx="0">
            <a:schemeClr val="accent1"/>
          </a:effectRef>
          <a:fontRef idx="minor">
            <a:schemeClr val="dk1"/>
          </a:fontRef>
        </p:style>
        <p:txBody>
          <a:bodyPr wrap="none" lIns="91440" tIns="45720" rIns="91440" bIns="45720">
            <a:spAutoFit/>
          </a:bodyPr>
          <a:lstStyle/>
          <a:p>
            <a:pPr algn="ctr"/>
            <a:r>
              <a:rPr lang="en-US" sz="2400" b="0" cap="none" spc="0" dirty="0">
                <a:ln w="0"/>
                <a:solidFill>
                  <a:schemeClr val="accent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Aug 26, 2021</a:t>
            </a:r>
          </a:p>
        </p:txBody>
      </p:sp>
      <p:pic>
        <p:nvPicPr>
          <p:cNvPr id="8" name="Picture 7">
            <a:extLst>
              <a:ext uri="{FF2B5EF4-FFF2-40B4-BE49-F238E27FC236}">
                <a16:creationId xmlns:a16="http://schemas.microsoft.com/office/drawing/2014/main" id="{36BD603F-4595-47BA-B50E-F8B546B6848E}"/>
              </a:ext>
            </a:extLst>
          </p:cNvPr>
          <p:cNvPicPr>
            <a:picLocks noChangeAspect="1"/>
          </p:cNvPicPr>
          <p:nvPr/>
        </p:nvPicPr>
        <p:blipFill>
          <a:blip r:embed="rId2"/>
          <a:stretch>
            <a:fillRect/>
          </a:stretch>
        </p:blipFill>
        <p:spPr>
          <a:xfrm>
            <a:off x="9468091" y="2185587"/>
            <a:ext cx="2517690" cy="2486824"/>
          </a:xfrm>
          <a:prstGeom prst="rect">
            <a:avLst/>
          </a:prstGeom>
        </p:spPr>
      </p:pic>
      <p:pic>
        <p:nvPicPr>
          <p:cNvPr id="1030" name="Picture 6" descr="Chennai Azure User Group">
            <a:extLst>
              <a:ext uri="{FF2B5EF4-FFF2-40B4-BE49-F238E27FC236}">
                <a16:creationId xmlns:a16="http://schemas.microsoft.com/office/drawing/2014/main" id="{F7B8408B-3A89-4A30-92B1-51CC497685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740202"/>
            <a:ext cx="1724025" cy="1724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86009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303CD-46D7-496E-9691-ACEA21F9893B}"/>
              </a:ext>
            </a:extLst>
          </p:cNvPr>
          <p:cNvSpPr>
            <a:spLocks noGrp="1"/>
          </p:cNvSpPr>
          <p:nvPr>
            <p:ph type="title"/>
          </p:nvPr>
        </p:nvSpPr>
        <p:spPr/>
        <p:txBody>
          <a:bodyPr/>
          <a:lstStyle/>
          <a:p>
            <a:r>
              <a:rPr lang="en-GB" dirty="0"/>
              <a:t>Analytics</a:t>
            </a:r>
            <a:endParaRPr lang="en-IN" dirty="0"/>
          </a:p>
        </p:txBody>
      </p:sp>
      <p:sp>
        <p:nvSpPr>
          <p:cNvPr id="3" name="Content Placeholder 2">
            <a:extLst>
              <a:ext uri="{FF2B5EF4-FFF2-40B4-BE49-F238E27FC236}">
                <a16:creationId xmlns:a16="http://schemas.microsoft.com/office/drawing/2014/main" id="{98801F0C-1EA7-486D-A3B0-7E31EC3E252F}"/>
              </a:ext>
            </a:extLst>
          </p:cNvPr>
          <p:cNvSpPr>
            <a:spLocks noGrp="1"/>
          </p:cNvSpPr>
          <p:nvPr>
            <p:ph idx="1"/>
          </p:nvPr>
        </p:nvSpPr>
        <p:spPr/>
        <p:txBody>
          <a:bodyPr/>
          <a:lstStyle/>
          <a:p>
            <a:r>
              <a:rPr lang="en-GB" dirty="0"/>
              <a:t>Analyse collected data.</a:t>
            </a:r>
          </a:p>
          <a:p>
            <a:r>
              <a:rPr lang="en-GB" dirty="0"/>
              <a:t>Allow to find answers for business questions.</a:t>
            </a:r>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IN" dirty="0"/>
          </a:p>
        </p:txBody>
      </p:sp>
      <p:pic>
        <p:nvPicPr>
          <p:cNvPr id="2050" name="Picture 2" descr="Upstream - E&amp;amp;P - Visual BI Solutions">
            <a:extLst>
              <a:ext uri="{FF2B5EF4-FFF2-40B4-BE49-F238E27FC236}">
                <a16:creationId xmlns:a16="http://schemas.microsoft.com/office/drawing/2014/main" id="{3CF77B42-2EA3-4DB3-8B15-AD2E0205AF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97605" y="2363165"/>
            <a:ext cx="7186863" cy="4267200"/>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28025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A3EF2-6B66-4A57-816E-C496733CA214}"/>
              </a:ext>
            </a:extLst>
          </p:cNvPr>
          <p:cNvSpPr>
            <a:spLocks noGrp="1"/>
          </p:cNvSpPr>
          <p:nvPr>
            <p:ph type="title"/>
          </p:nvPr>
        </p:nvSpPr>
        <p:spPr/>
        <p:txBody>
          <a:bodyPr/>
          <a:lstStyle/>
          <a:p>
            <a:r>
              <a:rPr lang="en-GB" dirty="0"/>
              <a:t>Monitoring and Analytics</a:t>
            </a:r>
            <a:endParaRPr lang="en-IN" dirty="0"/>
          </a:p>
        </p:txBody>
      </p:sp>
      <p:pic>
        <p:nvPicPr>
          <p:cNvPr id="4098" name="Picture 2">
            <a:extLst>
              <a:ext uri="{FF2B5EF4-FFF2-40B4-BE49-F238E27FC236}">
                <a16:creationId xmlns:a16="http://schemas.microsoft.com/office/drawing/2014/main" id="{C50C8B65-A3DF-4F12-BA4A-DFD719AA57F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68738" y="1366837"/>
            <a:ext cx="7315200" cy="4114800"/>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4200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C8366-4F98-4B54-B526-0C7D6B38AF72}"/>
              </a:ext>
            </a:extLst>
          </p:cNvPr>
          <p:cNvSpPr>
            <a:spLocks noGrp="1"/>
          </p:cNvSpPr>
          <p:nvPr>
            <p:ph type="title"/>
          </p:nvPr>
        </p:nvSpPr>
        <p:spPr/>
        <p:txBody>
          <a:bodyPr/>
          <a:lstStyle/>
          <a:p>
            <a:r>
              <a:rPr lang="en-GB" dirty="0"/>
              <a:t>TYPES of analytics</a:t>
            </a:r>
            <a:br>
              <a:rPr lang="en-GB" dirty="0"/>
            </a:br>
            <a:r>
              <a:rPr lang="en-GB" sz="1800" dirty="0"/>
              <a:t>Energy (Turbine Power)</a:t>
            </a:r>
            <a:br>
              <a:rPr lang="en-GB" dirty="0"/>
            </a:br>
            <a:r>
              <a:rPr lang="en-GB" dirty="0"/>
              <a:t> </a:t>
            </a:r>
            <a:endParaRPr lang="en-IN" dirty="0"/>
          </a:p>
        </p:txBody>
      </p:sp>
      <p:sp>
        <p:nvSpPr>
          <p:cNvPr id="3" name="Content Placeholder 2">
            <a:extLst>
              <a:ext uri="{FF2B5EF4-FFF2-40B4-BE49-F238E27FC236}">
                <a16:creationId xmlns:a16="http://schemas.microsoft.com/office/drawing/2014/main" id="{A3049EBB-0B1A-4ADA-9C6D-13D0FA28AFFC}"/>
              </a:ext>
            </a:extLst>
          </p:cNvPr>
          <p:cNvSpPr>
            <a:spLocks noGrp="1"/>
          </p:cNvSpPr>
          <p:nvPr>
            <p:ph idx="1"/>
          </p:nvPr>
        </p:nvSpPr>
        <p:spPr>
          <a:xfrm>
            <a:off x="3625770" y="776254"/>
            <a:ext cx="8053085" cy="3649133"/>
          </a:xfrm>
        </p:spPr>
        <p:txBody>
          <a:bodyPr>
            <a:normAutofit/>
          </a:bodyPr>
          <a:lstStyle/>
          <a:p>
            <a:endParaRPr lang="en-IN" sz="1600" dirty="0"/>
          </a:p>
          <a:p>
            <a:endParaRPr lang="en-IN" sz="1600" dirty="0"/>
          </a:p>
          <a:p>
            <a:endParaRPr lang="en-IN" sz="1600" dirty="0"/>
          </a:p>
          <a:p>
            <a:endParaRPr lang="en-IN" sz="1600" dirty="0"/>
          </a:p>
          <a:p>
            <a:endParaRPr lang="en-IN" sz="1600" dirty="0"/>
          </a:p>
        </p:txBody>
      </p:sp>
      <p:pic>
        <p:nvPicPr>
          <p:cNvPr id="3076" name="Picture 4">
            <a:extLst>
              <a:ext uri="{FF2B5EF4-FFF2-40B4-BE49-F238E27FC236}">
                <a16:creationId xmlns:a16="http://schemas.microsoft.com/office/drawing/2014/main" id="{F9A82161-3F09-49DC-BF14-706F9E984B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3374" y="1414653"/>
            <a:ext cx="5857875" cy="4019550"/>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34730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C5D24-CED8-4E7E-AA64-27138CE210A3}"/>
              </a:ext>
            </a:extLst>
          </p:cNvPr>
          <p:cNvSpPr>
            <a:spLocks noGrp="1"/>
          </p:cNvSpPr>
          <p:nvPr>
            <p:ph type="title"/>
          </p:nvPr>
        </p:nvSpPr>
        <p:spPr/>
        <p:txBody>
          <a:bodyPr/>
          <a:lstStyle/>
          <a:p>
            <a:r>
              <a:rPr lang="en-GB" dirty="0"/>
              <a:t>Descriptive analytics</a:t>
            </a:r>
            <a:endParaRPr lang="en-IN" dirty="0"/>
          </a:p>
        </p:txBody>
      </p:sp>
      <p:sp>
        <p:nvSpPr>
          <p:cNvPr id="3" name="Content Placeholder 2">
            <a:extLst>
              <a:ext uri="{FF2B5EF4-FFF2-40B4-BE49-F238E27FC236}">
                <a16:creationId xmlns:a16="http://schemas.microsoft.com/office/drawing/2014/main" id="{AC8BA8CA-3FFA-42FD-8795-D036228E7A3E}"/>
              </a:ext>
            </a:extLst>
          </p:cNvPr>
          <p:cNvSpPr>
            <a:spLocks noGrp="1"/>
          </p:cNvSpPr>
          <p:nvPr>
            <p:ph idx="1"/>
          </p:nvPr>
        </p:nvSpPr>
        <p:spPr/>
        <p:txBody>
          <a:bodyPr/>
          <a:lstStyle/>
          <a:p>
            <a:r>
              <a:rPr lang="en-GB" dirty="0">
                <a:solidFill>
                  <a:srgbClr val="00B0F0"/>
                </a:solidFill>
              </a:rPr>
              <a:t>What's happening?</a:t>
            </a:r>
          </a:p>
          <a:p>
            <a:r>
              <a:rPr lang="en-GB" dirty="0"/>
              <a:t>Monitor if things are going as planned.</a:t>
            </a:r>
          </a:p>
          <a:p>
            <a:r>
              <a:rPr lang="en-GB" dirty="0"/>
              <a:t>If any anomalies in data raise alert.</a:t>
            </a:r>
          </a:p>
          <a:p>
            <a:r>
              <a:rPr lang="en-GB" dirty="0">
                <a:solidFill>
                  <a:srgbClr val="00B0F0"/>
                </a:solidFill>
              </a:rPr>
              <a:t>E.g.</a:t>
            </a:r>
            <a:r>
              <a:rPr lang="en-GB" dirty="0"/>
              <a:t> How much energy is this machine using?</a:t>
            </a:r>
            <a:endParaRPr lang="en-IN" dirty="0"/>
          </a:p>
        </p:txBody>
      </p:sp>
    </p:spTree>
    <p:extLst>
      <p:ext uri="{BB962C8B-B14F-4D97-AF65-F5344CB8AC3E}">
        <p14:creationId xmlns:p14="http://schemas.microsoft.com/office/powerpoint/2010/main" val="19855167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C5D24-CED8-4E7E-AA64-27138CE210A3}"/>
              </a:ext>
            </a:extLst>
          </p:cNvPr>
          <p:cNvSpPr>
            <a:spLocks noGrp="1"/>
          </p:cNvSpPr>
          <p:nvPr>
            <p:ph type="title"/>
          </p:nvPr>
        </p:nvSpPr>
        <p:spPr/>
        <p:txBody>
          <a:bodyPr/>
          <a:lstStyle/>
          <a:p>
            <a:r>
              <a:rPr lang="en-GB" dirty="0"/>
              <a:t>Diagnostic analytics</a:t>
            </a:r>
            <a:endParaRPr lang="en-IN" dirty="0"/>
          </a:p>
        </p:txBody>
      </p:sp>
      <p:sp>
        <p:nvSpPr>
          <p:cNvPr id="3" name="Content Placeholder 2">
            <a:extLst>
              <a:ext uri="{FF2B5EF4-FFF2-40B4-BE49-F238E27FC236}">
                <a16:creationId xmlns:a16="http://schemas.microsoft.com/office/drawing/2014/main" id="{AC8BA8CA-3FFA-42FD-8795-D036228E7A3E}"/>
              </a:ext>
            </a:extLst>
          </p:cNvPr>
          <p:cNvSpPr>
            <a:spLocks noGrp="1"/>
          </p:cNvSpPr>
          <p:nvPr>
            <p:ph idx="1"/>
          </p:nvPr>
        </p:nvSpPr>
        <p:spPr/>
        <p:txBody>
          <a:bodyPr/>
          <a:lstStyle/>
          <a:p>
            <a:r>
              <a:rPr lang="en-GB" dirty="0">
                <a:solidFill>
                  <a:srgbClr val="00B0F0"/>
                </a:solidFill>
              </a:rPr>
              <a:t>Why is something happening?</a:t>
            </a:r>
          </a:p>
          <a:p>
            <a:r>
              <a:rPr lang="en-GB" dirty="0"/>
              <a:t>Domain experts do diagnostics on data by drilling into data and improve a process / identify core problem.</a:t>
            </a:r>
          </a:p>
          <a:p>
            <a:r>
              <a:rPr lang="en-GB" dirty="0">
                <a:solidFill>
                  <a:srgbClr val="00B0F0"/>
                </a:solidFill>
              </a:rPr>
              <a:t>E.g. </a:t>
            </a:r>
            <a:r>
              <a:rPr lang="en-GB" dirty="0"/>
              <a:t>Why is this machine consuming excessive energy?</a:t>
            </a:r>
            <a:endParaRPr lang="en-IN" dirty="0"/>
          </a:p>
        </p:txBody>
      </p:sp>
    </p:spTree>
    <p:extLst>
      <p:ext uri="{BB962C8B-B14F-4D97-AF65-F5344CB8AC3E}">
        <p14:creationId xmlns:p14="http://schemas.microsoft.com/office/powerpoint/2010/main" val="41513983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A6BDC-D03A-40CB-B99D-8BC28F127802}"/>
              </a:ext>
            </a:extLst>
          </p:cNvPr>
          <p:cNvSpPr>
            <a:spLocks noGrp="1"/>
          </p:cNvSpPr>
          <p:nvPr>
            <p:ph type="title"/>
          </p:nvPr>
        </p:nvSpPr>
        <p:spPr/>
        <p:txBody>
          <a:bodyPr/>
          <a:lstStyle/>
          <a:p>
            <a:r>
              <a:rPr lang="en-GB" dirty="0"/>
              <a:t>Predictive analytics</a:t>
            </a:r>
            <a:endParaRPr lang="en-IN" dirty="0"/>
          </a:p>
        </p:txBody>
      </p:sp>
      <p:sp>
        <p:nvSpPr>
          <p:cNvPr id="3" name="Content Placeholder 2">
            <a:extLst>
              <a:ext uri="{FF2B5EF4-FFF2-40B4-BE49-F238E27FC236}">
                <a16:creationId xmlns:a16="http://schemas.microsoft.com/office/drawing/2014/main" id="{E02BD498-F024-465E-AE69-4C8EC6228098}"/>
              </a:ext>
            </a:extLst>
          </p:cNvPr>
          <p:cNvSpPr>
            <a:spLocks noGrp="1"/>
          </p:cNvSpPr>
          <p:nvPr>
            <p:ph idx="1"/>
          </p:nvPr>
        </p:nvSpPr>
        <p:spPr/>
        <p:txBody>
          <a:bodyPr/>
          <a:lstStyle/>
          <a:p>
            <a:r>
              <a:rPr lang="en-GB" dirty="0">
                <a:solidFill>
                  <a:srgbClr val="00B0F0"/>
                </a:solidFill>
              </a:rPr>
              <a:t>What will happen?</a:t>
            </a:r>
          </a:p>
          <a:p>
            <a:r>
              <a:rPr lang="en-GB" dirty="0"/>
              <a:t>End user app via ML model predict with current input about the undesired outcome.</a:t>
            </a:r>
          </a:p>
          <a:p>
            <a:r>
              <a:rPr lang="en-GB" dirty="0">
                <a:solidFill>
                  <a:srgbClr val="00B0F0"/>
                </a:solidFill>
              </a:rPr>
              <a:t>E.g.</a:t>
            </a:r>
            <a:r>
              <a:rPr lang="en-GB" dirty="0"/>
              <a:t> When should I service this machine?</a:t>
            </a:r>
            <a:endParaRPr lang="en-IN" dirty="0"/>
          </a:p>
        </p:txBody>
      </p:sp>
    </p:spTree>
    <p:extLst>
      <p:ext uri="{BB962C8B-B14F-4D97-AF65-F5344CB8AC3E}">
        <p14:creationId xmlns:p14="http://schemas.microsoft.com/office/powerpoint/2010/main" val="42695883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F5739-29F7-4BC7-B9B7-5DD06FBEC28C}"/>
              </a:ext>
            </a:extLst>
          </p:cNvPr>
          <p:cNvSpPr>
            <a:spLocks noGrp="1"/>
          </p:cNvSpPr>
          <p:nvPr>
            <p:ph type="title"/>
          </p:nvPr>
        </p:nvSpPr>
        <p:spPr/>
        <p:txBody>
          <a:bodyPr/>
          <a:lstStyle/>
          <a:p>
            <a:r>
              <a:rPr lang="en-GB" dirty="0"/>
              <a:t>Prescriptive analytics</a:t>
            </a:r>
            <a:endParaRPr lang="en-IN" dirty="0"/>
          </a:p>
        </p:txBody>
      </p:sp>
      <p:sp>
        <p:nvSpPr>
          <p:cNvPr id="3" name="Content Placeholder 2">
            <a:extLst>
              <a:ext uri="{FF2B5EF4-FFF2-40B4-BE49-F238E27FC236}">
                <a16:creationId xmlns:a16="http://schemas.microsoft.com/office/drawing/2014/main" id="{21854758-E119-43E0-94CF-E60AC5F05065}"/>
              </a:ext>
            </a:extLst>
          </p:cNvPr>
          <p:cNvSpPr>
            <a:spLocks noGrp="1"/>
          </p:cNvSpPr>
          <p:nvPr>
            <p:ph idx="1"/>
          </p:nvPr>
        </p:nvSpPr>
        <p:spPr/>
        <p:txBody>
          <a:bodyPr/>
          <a:lstStyle/>
          <a:p>
            <a:r>
              <a:rPr lang="en-GB" dirty="0">
                <a:solidFill>
                  <a:srgbClr val="00B0F0"/>
                </a:solidFill>
              </a:rPr>
              <a:t>What action should I take?</a:t>
            </a:r>
          </a:p>
          <a:p>
            <a:r>
              <a:rPr lang="en-GB" dirty="0"/>
              <a:t>Recommendations provided by the system to take for the prediction it did. For the undesired situation predicted, solution also system itself gives.</a:t>
            </a:r>
          </a:p>
          <a:p>
            <a:r>
              <a:rPr lang="en-GB" dirty="0">
                <a:solidFill>
                  <a:srgbClr val="00B0F0"/>
                </a:solidFill>
              </a:rPr>
              <a:t>E.g.</a:t>
            </a:r>
            <a:r>
              <a:rPr lang="en-GB" dirty="0"/>
              <a:t> Answers for the question - This machine is creating too many defective components. How can I avoid this?</a:t>
            </a:r>
          </a:p>
          <a:p>
            <a:r>
              <a:rPr lang="en-GB" dirty="0"/>
              <a:t>Used in most critical projects like Nuclear plants etc.</a:t>
            </a:r>
            <a:endParaRPr lang="en-IN" dirty="0"/>
          </a:p>
        </p:txBody>
      </p:sp>
    </p:spTree>
    <p:extLst>
      <p:ext uri="{BB962C8B-B14F-4D97-AF65-F5344CB8AC3E}">
        <p14:creationId xmlns:p14="http://schemas.microsoft.com/office/powerpoint/2010/main" val="25873689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C8366-4F98-4B54-B526-0C7D6B38AF72}"/>
              </a:ext>
            </a:extLst>
          </p:cNvPr>
          <p:cNvSpPr>
            <a:spLocks noGrp="1"/>
          </p:cNvSpPr>
          <p:nvPr>
            <p:ph type="title"/>
          </p:nvPr>
        </p:nvSpPr>
        <p:spPr/>
        <p:txBody>
          <a:bodyPr/>
          <a:lstStyle/>
          <a:p>
            <a:r>
              <a:rPr lang="en-GB" dirty="0"/>
              <a:t>TYPES of analytics</a:t>
            </a:r>
            <a:br>
              <a:rPr lang="en-GB" dirty="0"/>
            </a:br>
            <a:r>
              <a:rPr lang="en-GB" sz="1800" dirty="0"/>
              <a:t>Energy (Turbine Power)</a:t>
            </a:r>
            <a:br>
              <a:rPr lang="en-GB" dirty="0"/>
            </a:br>
            <a:r>
              <a:rPr lang="en-GB" dirty="0"/>
              <a:t> </a:t>
            </a:r>
            <a:endParaRPr lang="en-IN" dirty="0"/>
          </a:p>
        </p:txBody>
      </p:sp>
      <p:sp>
        <p:nvSpPr>
          <p:cNvPr id="3" name="Content Placeholder 2">
            <a:extLst>
              <a:ext uri="{FF2B5EF4-FFF2-40B4-BE49-F238E27FC236}">
                <a16:creationId xmlns:a16="http://schemas.microsoft.com/office/drawing/2014/main" id="{A3049EBB-0B1A-4ADA-9C6D-13D0FA28AFFC}"/>
              </a:ext>
            </a:extLst>
          </p:cNvPr>
          <p:cNvSpPr>
            <a:spLocks noGrp="1"/>
          </p:cNvSpPr>
          <p:nvPr>
            <p:ph idx="1"/>
          </p:nvPr>
        </p:nvSpPr>
        <p:spPr>
          <a:xfrm>
            <a:off x="3625770" y="776254"/>
            <a:ext cx="8053085" cy="5242581"/>
          </a:xfrm>
        </p:spPr>
        <p:txBody>
          <a:bodyPr>
            <a:normAutofit/>
          </a:bodyPr>
          <a:lstStyle/>
          <a:p>
            <a:endParaRPr lang="en-GB" b="1" dirty="0"/>
          </a:p>
          <a:p>
            <a:endParaRPr lang="en-GB" b="1" dirty="0"/>
          </a:p>
          <a:p>
            <a:endParaRPr lang="en-GB" b="1" dirty="0"/>
          </a:p>
          <a:p>
            <a:r>
              <a:rPr lang="en-GB" b="1" dirty="0">
                <a:solidFill>
                  <a:srgbClr val="00B0F0"/>
                </a:solidFill>
              </a:rPr>
              <a:t>Descriptive</a:t>
            </a:r>
            <a:r>
              <a:rPr lang="en-GB" dirty="0"/>
              <a:t> – What quantity of power generated in last month?</a:t>
            </a:r>
          </a:p>
          <a:p>
            <a:r>
              <a:rPr lang="en-GB" b="1" dirty="0">
                <a:solidFill>
                  <a:srgbClr val="00B0F0"/>
                </a:solidFill>
              </a:rPr>
              <a:t>Diagnostic</a:t>
            </a:r>
            <a:r>
              <a:rPr lang="en-GB" dirty="0"/>
              <a:t> – Why 10% decrease in power generation compared to last month?</a:t>
            </a:r>
          </a:p>
          <a:p>
            <a:r>
              <a:rPr lang="en-GB" b="1" dirty="0">
                <a:solidFill>
                  <a:srgbClr val="00B0F0"/>
                </a:solidFill>
              </a:rPr>
              <a:t>Predictive</a:t>
            </a:r>
            <a:r>
              <a:rPr lang="en-GB" dirty="0"/>
              <a:t> – What is the quantity of power that would get generated in next month?</a:t>
            </a:r>
          </a:p>
          <a:p>
            <a:r>
              <a:rPr lang="en-GB" b="1" dirty="0">
                <a:solidFill>
                  <a:srgbClr val="00B0F0"/>
                </a:solidFill>
              </a:rPr>
              <a:t>Prescriptive</a:t>
            </a:r>
            <a:r>
              <a:rPr lang="en-GB" dirty="0"/>
              <a:t> – How to avoid decrease in power generation in upcoming months by minimizing downtime and undergo maintenance on-time?</a:t>
            </a:r>
          </a:p>
          <a:p>
            <a:endParaRPr lang="en-IN" dirty="0"/>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8092255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D3976-1295-4BE7-9580-D684F441E819}"/>
              </a:ext>
            </a:extLst>
          </p:cNvPr>
          <p:cNvSpPr>
            <a:spLocks noGrp="1"/>
          </p:cNvSpPr>
          <p:nvPr>
            <p:ph type="title"/>
          </p:nvPr>
        </p:nvSpPr>
        <p:spPr/>
        <p:txBody>
          <a:bodyPr/>
          <a:lstStyle/>
          <a:p>
            <a:r>
              <a:rPr lang="en-GB" dirty="0"/>
              <a:t>ROLES in IOT Analytics </a:t>
            </a:r>
            <a:br>
              <a:rPr lang="en-GB" dirty="0"/>
            </a:br>
            <a:br>
              <a:rPr lang="en-GB" dirty="0"/>
            </a:br>
            <a:r>
              <a:rPr lang="en-GB" dirty="0"/>
              <a:t>(Who builds it)</a:t>
            </a:r>
            <a:endParaRPr lang="en-IN" dirty="0"/>
          </a:p>
        </p:txBody>
      </p:sp>
      <p:sp>
        <p:nvSpPr>
          <p:cNvPr id="4" name="Content Placeholder 3">
            <a:extLst>
              <a:ext uri="{FF2B5EF4-FFF2-40B4-BE49-F238E27FC236}">
                <a16:creationId xmlns:a16="http://schemas.microsoft.com/office/drawing/2014/main" id="{812C3D8B-1923-47E7-96AF-6428C8CCC9C6}"/>
              </a:ext>
            </a:extLst>
          </p:cNvPr>
          <p:cNvSpPr>
            <a:spLocks noGrp="1"/>
          </p:cNvSpPr>
          <p:nvPr>
            <p:ph idx="1"/>
          </p:nvPr>
        </p:nvSpPr>
        <p:spPr/>
        <p:txBody>
          <a:bodyPr/>
          <a:lstStyle/>
          <a:p>
            <a:endParaRPr lang="en-IN" dirty="0"/>
          </a:p>
        </p:txBody>
      </p:sp>
      <p:pic>
        <p:nvPicPr>
          <p:cNvPr id="7" name="Picture 6">
            <a:extLst>
              <a:ext uri="{FF2B5EF4-FFF2-40B4-BE49-F238E27FC236}">
                <a16:creationId xmlns:a16="http://schemas.microsoft.com/office/drawing/2014/main" id="{2538333B-2821-407F-9757-B3559E28942C}"/>
              </a:ext>
            </a:extLst>
          </p:cNvPr>
          <p:cNvPicPr>
            <a:picLocks noChangeAspect="1"/>
          </p:cNvPicPr>
          <p:nvPr/>
        </p:nvPicPr>
        <p:blipFill>
          <a:blip r:embed="rId3"/>
          <a:stretch>
            <a:fillRect/>
          </a:stretch>
        </p:blipFill>
        <p:spPr>
          <a:xfrm>
            <a:off x="4097389" y="2374130"/>
            <a:ext cx="6858957" cy="3191320"/>
          </a:xfrm>
          <a:prstGeom prst="rect">
            <a:avLst/>
          </a:prstGeom>
          <a:ln>
            <a:solidFill>
              <a:schemeClr val="accent1"/>
            </a:solidFill>
          </a:ln>
        </p:spPr>
      </p:pic>
      <p:sp>
        <p:nvSpPr>
          <p:cNvPr id="8" name="Rectangle 7">
            <a:extLst>
              <a:ext uri="{FF2B5EF4-FFF2-40B4-BE49-F238E27FC236}">
                <a16:creationId xmlns:a16="http://schemas.microsoft.com/office/drawing/2014/main" id="{78E9DA68-CAED-4BDA-9919-44515A4A78DB}"/>
              </a:ext>
            </a:extLst>
          </p:cNvPr>
          <p:cNvSpPr/>
          <p:nvPr/>
        </p:nvSpPr>
        <p:spPr>
          <a:xfrm>
            <a:off x="3869267" y="1370058"/>
            <a:ext cx="3294913" cy="584775"/>
          </a:xfrm>
          <a:prstGeom prst="rect">
            <a:avLst/>
          </a:prstGeom>
          <a:noFill/>
        </p:spPr>
        <p:txBody>
          <a:bodyPr wrap="square" lIns="91440" tIns="45720" rIns="91440" bIns="45720">
            <a:spAutoFit/>
          </a:bodyPr>
          <a:lstStyle/>
          <a:p>
            <a:pPr algn="ctr"/>
            <a:r>
              <a:rPr lang="en-US" sz="3200" b="1" cap="none" spc="0" dirty="0">
                <a:ln w="0"/>
                <a:solidFill>
                  <a:srgbClr val="00B0F0"/>
                </a:solidFill>
                <a:effectLst>
                  <a:outerShdw blurRad="38100" dist="19050" dir="2700000" algn="tl" rotWithShape="0">
                    <a:schemeClr val="dk1">
                      <a:alpha val="40000"/>
                    </a:schemeClr>
                  </a:outerShdw>
                </a:effectLst>
              </a:rPr>
              <a:t>Data engineer</a:t>
            </a:r>
          </a:p>
        </p:txBody>
      </p:sp>
      <p:sp>
        <p:nvSpPr>
          <p:cNvPr id="9" name="Rectangle 8">
            <a:extLst>
              <a:ext uri="{FF2B5EF4-FFF2-40B4-BE49-F238E27FC236}">
                <a16:creationId xmlns:a16="http://schemas.microsoft.com/office/drawing/2014/main" id="{900F3CD1-BC46-4AB5-B71A-785EADF62C36}"/>
              </a:ext>
            </a:extLst>
          </p:cNvPr>
          <p:cNvSpPr/>
          <p:nvPr/>
        </p:nvSpPr>
        <p:spPr>
          <a:xfrm>
            <a:off x="7661433" y="1123837"/>
            <a:ext cx="3294913" cy="1077218"/>
          </a:xfrm>
          <a:prstGeom prst="rect">
            <a:avLst/>
          </a:prstGeom>
          <a:noFill/>
        </p:spPr>
        <p:txBody>
          <a:bodyPr wrap="square" lIns="91440" tIns="45720" rIns="91440" bIns="45720">
            <a:spAutoFit/>
          </a:bodyPr>
          <a:lstStyle/>
          <a:p>
            <a:pPr algn="ctr"/>
            <a:r>
              <a:rPr lang="en-US" sz="3200" b="1" cap="none" spc="0" dirty="0">
                <a:ln w="0"/>
                <a:solidFill>
                  <a:srgbClr val="00B0F0"/>
                </a:solidFill>
                <a:effectLst>
                  <a:outerShdw blurRad="38100" dist="19050" dir="2700000" algn="tl" rotWithShape="0">
                    <a:schemeClr val="dk1">
                      <a:alpha val="40000"/>
                    </a:schemeClr>
                  </a:outerShdw>
                </a:effectLst>
              </a:rPr>
              <a:t>Data analyst / Data scientist</a:t>
            </a:r>
          </a:p>
        </p:txBody>
      </p:sp>
      <p:cxnSp>
        <p:nvCxnSpPr>
          <p:cNvPr id="11" name="Straight Connector 10">
            <a:extLst>
              <a:ext uri="{FF2B5EF4-FFF2-40B4-BE49-F238E27FC236}">
                <a16:creationId xmlns:a16="http://schemas.microsoft.com/office/drawing/2014/main" id="{E2C93C52-134B-4681-B9D5-70B93CE3C53C}"/>
              </a:ext>
            </a:extLst>
          </p:cNvPr>
          <p:cNvCxnSpPr>
            <a:cxnSpLocks/>
          </p:cNvCxnSpPr>
          <p:nvPr/>
        </p:nvCxnSpPr>
        <p:spPr>
          <a:xfrm>
            <a:off x="7526867" y="2374130"/>
            <a:ext cx="0" cy="319132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72752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B04A7-9423-4ECA-96C7-CCDDDCBAB818}"/>
              </a:ext>
            </a:extLst>
          </p:cNvPr>
          <p:cNvSpPr>
            <a:spLocks noGrp="1"/>
          </p:cNvSpPr>
          <p:nvPr>
            <p:ph type="title"/>
          </p:nvPr>
        </p:nvSpPr>
        <p:spPr/>
        <p:txBody>
          <a:bodyPr/>
          <a:lstStyle/>
          <a:p>
            <a:br>
              <a:rPr lang="en-GB" dirty="0"/>
            </a:br>
            <a:br>
              <a:rPr lang="en-GB" dirty="0"/>
            </a:br>
            <a:br>
              <a:rPr lang="en-GB" dirty="0"/>
            </a:br>
            <a:r>
              <a:rPr lang="en-GB" dirty="0"/>
              <a:t> Data Engineer</a:t>
            </a:r>
            <a:endParaRPr lang="en-IN" dirty="0"/>
          </a:p>
        </p:txBody>
      </p:sp>
      <p:sp>
        <p:nvSpPr>
          <p:cNvPr id="3" name="Content Placeholder 2">
            <a:extLst>
              <a:ext uri="{FF2B5EF4-FFF2-40B4-BE49-F238E27FC236}">
                <a16:creationId xmlns:a16="http://schemas.microsoft.com/office/drawing/2014/main" id="{F3B78FDA-5B19-481B-B8DA-85B6292794C1}"/>
              </a:ext>
            </a:extLst>
          </p:cNvPr>
          <p:cNvSpPr>
            <a:spLocks noGrp="1"/>
          </p:cNvSpPr>
          <p:nvPr>
            <p:ph idx="1"/>
          </p:nvPr>
        </p:nvSpPr>
        <p:spPr/>
        <p:txBody>
          <a:bodyPr/>
          <a:lstStyle/>
          <a:p>
            <a:r>
              <a:rPr lang="en-GB" dirty="0"/>
              <a:t>Collects data from devices.</a:t>
            </a:r>
          </a:p>
          <a:p>
            <a:r>
              <a:rPr lang="en-GB" dirty="0"/>
              <a:t>Make sure it is properly prepared and stored for analysis.</a:t>
            </a:r>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IN" dirty="0"/>
          </a:p>
        </p:txBody>
      </p:sp>
      <p:pic>
        <p:nvPicPr>
          <p:cNvPr id="7" name="Picture 6">
            <a:extLst>
              <a:ext uri="{FF2B5EF4-FFF2-40B4-BE49-F238E27FC236}">
                <a16:creationId xmlns:a16="http://schemas.microsoft.com/office/drawing/2014/main" id="{E77079E2-4B5F-4A13-9437-A176FFECE77C}"/>
              </a:ext>
            </a:extLst>
          </p:cNvPr>
          <p:cNvPicPr>
            <a:picLocks noChangeAspect="1"/>
          </p:cNvPicPr>
          <p:nvPr/>
        </p:nvPicPr>
        <p:blipFill rotWithShape="1">
          <a:blip r:embed="rId3"/>
          <a:srcRect r="63886"/>
          <a:stretch/>
        </p:blipFill>
        <p:spPr>
          <a:xfrm>
            <a:off x="1157468" y="2137718"/>
            <a:ext cx="1264903" cy="1629657"/>
          </a:xfrm>
          <a:prstGeom prst="rect">
            <a:avLst/>
          </a:prstGeom>
        </p:spPr>
      </p:pic>
      <p:pic>
        <p:nvPicPr>
          <p:cNvPr id="5" name="Picture 4">
            <a:extLst>
              <a:ext uri="{FF2B5EF4-FFF2-40B4-BE49-F238E27FC236}">
                <a16:creationId xmlns:a16="http://schemas.microsoft.com/office/drawing/2014/main" id="{080E5075-CA90-4F36-BB67-3E5E35986C3B}"/>
              </a:ext>
            </a:extLst>
          </p:cNvPr>
          <p:cNvPicPr>
            <a:picLocks noChangeAspect="1"/>
          </p:cNvPicPr>
          <p:nvPr/>
        </p:nvPicPr>
        <p:blipFill>
          <a:blip r:embed="rId4"/>
          <a:stretch>
            <a:fillRect/>
          </a:stretch>
        </p:blipFill>
        <p:spPr>
          <a:xfrm>
            <a:off x="4962516" y="2517152"/>
            <a:ext cx="5128704" cy="3985605"/>
          </a:xfrm>
          <a:prstGeom prst="rect">
            <a:avLst/>
          </a:prstGeom>
          <a:ln>
            <a:solidFill>
              <a:schemeClr val="accent1"/>
            </a:solidFill>
          </a:ln>
        </p:spPr>
      </p:pic>
    </p:spTree>
    <p:extLst>
      <p:ext uri="{BB962C8B-B14F-4D97-AF65-F5344CB8AC3E}">
        <p14:creationId xmlns:p14="http://schemas.microsoft.com/office/powerpoint/2010/main" val="23563037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95B86-B91D-4A6A-9E02-5BAEA8E5EB6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CE98673-3B51-4DF0-87D9-54CA3AAECBA6}"/>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05B1923B-CDC1-432C-8C31-DD8DFF5CEDE8}"/>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6497884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B04A7-9423-4ECA-96C7-CCDDDCBAB818}"/>
              </a:ext>
            </a:extLst>
          </p:cNvPr>
          <p:cNvSpPr>
            <a:spLocks noGrp="1"/>
          </p:cNvSpPr>
          <p:nvPr>
            <p:ph type="title"/>
          </p:nvPr>
        </p:nvSpPr>
        <p:spPr/>
        <p:txBody>
          <a:bodyPr/>
          <a:lstStyle/>
          <a:p>
            <a:br>
              <a:rPr lang="en-GB" dirty="0"/>
            </a:br>
            <a:br>
              <a:rPr lang="en-GB" dirty="0"/>
            </a:br>
            <a:br>
              <a:rPr lang="en-GB" dirty="0"/>
            </a:br>
            <a:r>
              <a:rPr lang="en-GB" dirty="0"/>
              <a:t>Data Analyst / Data Scientists</a:t>
            </a:r>
            <a:endParaRPr lang="en-IN" dirty="0"/>
          </a:p>
        </p:txBody>
      </p:sp>
      <p:sp>
        <p:nvSpPr>
          <p:cNvPr id="3" name="Content Placeholder 2">
            <a:extLst>
              <a:ext uri="{FF2B5EF4-FFF2-40B4-BE49-F238E27FC236}">
                <a16:creationId xmlns:a16="http://schemas.microsoft.com/office/drawing/2014/main" id="{F3B78FDA-5B19-481B-B8DA-85B6292794C1}"/>
              </a:ext>
            </a:extLst>
          </p:cNvPr>
          <p:cNvSpPr>
            <a:spLocks noGrp="1"/>
          </p:cNvSpPr>
          <p:nvPr>
            <p:ph idx="1"/>
          </p:nvPr>
        </p:nvSpPr>
        <p:spPr/>
        <p:txBody>
          <a:bodyPr/>
          <a:lstStyle/>
          <a:p>
            <a:r>
              <a:rPr lang="en-GB" dirty="0"/>
              <a:t>Produces and communicates operational insights by exploring and visualizing the data. </a:t>
            </a:r>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IN" dirty="0"/>
          </a:p>
        </p:txBody>
      </p:sp>
      <p:pic>
        <p:nvPicPr>
          <p:cNvPr id="9" name="Picture 8">
            <a:extLst>
              <a:ext uri="{FF2B5EF4-FFF2-40B4-BE49-F238E27FC236}">
                <a16:creationId xmlns:a16="http://schemas.microsoft.com/office/drawing/2014/main" id="{9387A167-DDA5-463F-A643-4AABECE259DD}"/>
              </a:ext>
            </a:extLst>
          </p:cNvPr>
          <p:cNvPicPr>
            <a:picLocks noChangeAspect="1"/>
          </p:cNvPicPr>
          <p:nvPr/>
        </p:nvPicPr>
        <p:blipFill rotWithShape="1">
          <a:blip r:embed="rId3"/>
          <a:srcRect l="56871" r="4654"/>
          <a:stretch/>
        </p:blipFill>
        <p:spPr>
          <a:xfrm>
            <a:off x="1007533" y="1871968"/>
            <a:ext cx="1287571" cy="1557032"/>
          </a:xfrm>
          <a:prstGeom prst="rect">
            <a:avLst/>
          </a:prstGeom>
        </p:spPr>
      </p:pic>
      <p:pic>
        <p:nvPicPr>
          <p:cNvPr id="11" name="Picture 10">
            <a:extLst>
              <a:ext uri="{FF2B5EF4-FFF2-40B4-BE49-F238E27FC236}">
                <a16:creationId xmlns:a16="http://schemas.microsoft.com/office/drawing/2014/main" id="{982C759E-108B-495E-8651-D878F59713EB}"/>
              </a:ext>
            </a:extLst>
          </p:cNvPr>
          <p:cNvPicPr>
            <a:picLocks noChangeAspect="1"/>
          </p:cNvPicPr>
          <p:nvPr/>
        </p:nvPicPr>
        <p:blipFill>
          <a:blip r:embed="rId4"/>
          <a:stretch>
            <a:fillRect/>
          </a:stretch>
        </p:blipFill>
        <p:spPr>
          <a:xfrm>
            <a:off x="5806111" y="1956121"/>
            <a:ext cx="3650406" cy="4161297"/>
          </a:xfrm>
          <a:prstGeom prst="rect">
            <a:avLst/>
          </a:prstGeom>
          <a:ln>
            <a:solidFill>
              <a:schemeClr val="accent1"/>
            </a:solidFill>
          </a:ln>
        </p:spPr>
      </p:pic>
    </p:spTree>
    <p:extLst>
      <p:ext uri="{BB962C8B-B14F-4D97-AF65-F5344CB8AC3E}">
        <p14:creationId xmlns:p14="http://schemas.microsoft.com/office/powerpoint/2010/main" val="40197750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D78CD-354B-4217-825F-A18D89E1A1C9}"/>
              </a:ext>
            </a:extLst>
          </p:cNvPr>
          <p:cNvSpPr>
            <a:spLocks noGrp="1"/>
          </p:cNvSpPr>
          <p:nvPr>
            <p:ph type="title"/>
          </p:nvPr>
        </p:nvSpPr>
        <p:spPr/>
        <p:txBody>
          <a:bodyPr/>
          <a:lstStyle/>
          <a:p>
            <a:r>
              <a:rPr lang="en-GB" dirty="0"/>
              <a:t>How analytics can be done? </a:t>
            </a:r>
            <a:br>
              <a:rPr lang="en-GB" dirty="0"/>
            </a:br>
            <a:br>
              <a:rPr lang="en-GB" dirty="0"/>
            </a:br>
            <a:r>
              <a:rPr lang="en-GB" sz="3200" dirty="0"/>
              <a:t>ENVIRONMENT</a:t>
            </a:r>
            <a:endParaRPr lang="en-IN" dirty="0"/>
          </a:p>
        </p:txBody>
      </p:sp>
      <p:sp>
        <p:nvSpPr>
          <p:cNvPr id="3" name="Content Placeholder 2">
            <a:extLst>
              <a:ext uri="{FF2B5EF4-FFF2-40B4-BE49-F238E27FC236}">
                <a16:creationId xmlns:a16="http://schemas.microsoft.com/office/drawing/2014/main" id="{854D95EE-10DD-48FC-9349-FFF019C0A18C}"/>
              </a:ext>
            </a:extLst>
          </p:cNvPr>
          <p:cNvSpPr>
            <a:spLocks noGrp="1"/>
          </p:cNvSpPr>
          <p:nvPr>
            <p:ph idx="1"/>
          </p:nvPr>
        </p:nvSpPr>
        <p:spPr/>
        <p:txBody>
          <a:bodyPr/>
          <a:lstStyle/>
          <a:p>
            <a:r>
              <a:rPr lang="en-GB" dirty="0"/>
              <a:t>On-premises.</a:t>
            </a:r>
          </a:p>
          <a:p>
            <a:r>
              <a:rPr lang="en-GB" dirty="0"/>
              <a:t>Cloud.</a:t>
            </a:r>
          </a:p>
          <a:p>
            <a:r>
              <a:rPr lang="en-GB" dirty="0"/>
              <a:t>Hybrid.</a:t>
            </a:r>
            <a:endParaRPr lang="en-IN" dirty="0"/>
          </a:p>
        </p:txBody>
      </p:sp>
    </p:spTree>
    <p:extLst>
      <p:ext uri="{BB962C8B-B14F-4D97-AF65-F5344CB8AC3E}">
        <p14:creationId xmlns:p14="http://schemas.microsoft.com/office/powerpoint/2010/main" val="35741962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DAC67-E8CC-4419-A87E-7B77C17D94C3}"/>
              </a:ext>
            </a:extLst>
          </p:cNvPr>
          <p:cNvSpPr>
            <a:spLocks noGrp="1"/>
          </p:cNvSpPr>
          <p:nvPr>
            <p:ph type="title"/>
          </p:nvPr>
        </p:nvSpPr>
        <p:spPr/>
        <p:txBody>
          <a:bodyPr/>
          <a:lstStyle/>
          <a:p>
            <a:r>
              <a:rPr lang="en-GB" dirty="0"/>
              <a:t>On premises</a:t>
            </a:r>
            <a:endParaRPr lang="en-IN" dirty="0"/>
          </a:p>
        </p:txBody>
      </p:sp>
      <p:sp>
        <p:nvSpPr>
          <p:cNvPr id="3" name="Content Placeholder 2">
            <a:extLst>
              <a:ext uri="{FF2B5EF4-FFF2-40B4-BE49-F238E27FC236}">
                <a16:creationId xmlns:a16="http://schemas.microsoft.com/office/drawing/2014/main" id="{A019C6EF-DA90-4461-A03D-E7E66D8E02C3}"/>
              </a:ext>
            </a:extLst>
          </p:cNvPr>
          <p:cNvSpPr>
            <a:spLocks noGrp="1"/>
          </p:cNvSpPr>
          <p:nvPr>
            <p:ph idx="1"/>
          </p:nvPr>
        </p:nvSpPr>
        <p:spPr/>
        <p:txBody>
          <a:bodyPr/>
          <a:lstStyle/>
          <a:p>
            <a:r>
              <a:rPr lang="en-GB" dirty="0"/>
              <a:t>CSV.</a:t>
            </a:r>
          </a:p>
          <a:p>
            <a:r>
              <a:rPr lang="en-GB" dirty="0"/>
              <a:t>Talend.</a:t>
            </a:r>
          </a:p>
          <a:p>
            <a:r>
              <a:rPr lang="en-GB" dirty="0"/>
              <a:t>Apache Spark – single node.</a:t>
            </a:r>
          </a:p>
          <a:p>
            <a:r>
              <a:rPr lang="en-GB" dirty="0"/>
              <a:t>Power BI / Python </a:t>
            </a:r>
            <a:r>
              <a:rPr lang="en-GB" dirty="0" err="1"/>
              <a:t>Jupyter</a:t>
            </a:r>
            <a:r>
              <a:rPr lang="en-GB" dirty="0"/>
              <a:t> Notebooks.</a:t>
            </a:r>
          </a:p>
          <a:p>
            <a:endParaRPr lang="en-IN" dirty="0"/>
          </a:p>
        </p:txBody>
      </p:sp>
    </p:spTree>
    <p:extLst>
      <p:ext uri="{BB962C8B-B14F-4D97-AF65-F5344CB8AC3E}">
        <p14:creationId xmlns:p14="http://schemas.microsoft.com/office/powerpoint/2010/main" val="25725559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2A4CA-8F2A-4FF0-8EDA-BDC36B07B7AF}"/>
              </a:ext>
            </a:extLst>
          </p:cNvPr>
          <p:cNvSpPr>
            <a:spLocks noGrp="1"/>
          </p:cNvSpPr>
          <p:nvPr>
            <p:ph type="title"/>
          </p:nvPr>
        </p:nvSpPr>
        <p:spPr/>
        <p:txBody>
          <a:bodyPr/>
          <a:lstStyle/>
          <a:p>
            <a:r>
              <a:rPr lang="en-GB" dirty="0"/>
              <a:t>Cloud</a:t>
            </a:r>
            <a:endParaRPr lang="en-IN" dirty="0"/>
          </a:p>
        </p:txBody>
      </p:sp>
      <p:sp>
        <p:nvSpPr>
          <p:cNvPr id="3" name="Content Placeholder 2">
            <a:extLst>
              <a:ext uri="{FF2B5EF4-FFF2-40B4-BE49-F238E27FC236}">
                <a16:creationId xmlns:a16="http://schemas.microsoft.com/office/drawing/2014/main" id="{7DDA6417-9118-41B4-91E4-09F77E7AE5EC}"/>
              </a:ext>
            </a:extLst>
          </p:cNvPr>
          <p:cNvSpPr>
            <a:spLocks noGrp="1"/>
          </p:cNvSpPr>
          <p:nvPr>
            <p:ph idx="1"/>
          </p:nvPr>
        </p:nvSpPr>
        <p:spPr/>
        <p:txBody>
          <a:bodyPr/>
          <a:lstStyle/>
          <a:p>
            <a:endParaRPr lang="en-IN" dirty="0"/>
          </a:p>
        </p:txBody>
      </p:sp>
      <p:pic>
        <p:nvPicPr>
          <p:cNvPr id="6146" name="Picture 2">
            <a:extLst>
              <a:ext uri="{FF2B5EF4-FFF2-40B4-BE49-F238E27FC236}">
                <a16:creationId xmlns:a16="http://schemas.microsoft.com/office/drawing/2014/main" id="{F4867AB4-DD1B-4892-98A5-552D4361D0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72432" y="2089002"/>
            <a:ext cx="7708872" cy="3636018"/>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7B250B8-9C5A-469F-8F4D-6A221FA14D87}"/>
              </a:ext>
            </a:extLst>
          </p:cNvPr>
          <p:cNvSpPr txBox="1"/>
          <p:nvPr/>
        </p:nvSpPr>
        <p:spPr>
          <a:xfrm>
            <a:off x="3869268" y="1123837"/>
            <a:ext cx="7234177" cy="646331"/>
          </a:xfrm>
          <a:prstGeom prst="rect">
            <a:avLst/>
          </a:prstGeom>
          <a:noFill/>
        </p:spPr>
        <p:txBody>
          <a:bodyPr wrap="square" rtlCol="0">
            <a:spAutoFit/>
          </a:bodyPr>
          <a:lstStyle/>
          <a:p>
            <a:r>
              <a:rPr lang="en-GB" dirty="0">
                <a:solidFill>
                  <a:srgbClr val="676767"/>
                </a:solidFill>
                <a:latin typeface="LatoWeb"/>
              </a:rPr>
              <a:t>M</a:t>
            </a:r>
            <a:r>
              <a:rPr lang="en-GB" b="0" i="0" dirty="0">
                <a:solidFill>
                  <a:srgbClr val="676767"/>
                </a:solidFill>
                <a:effectLst/>
                <a:latin typeface="LatoWeb"/>
              </a:rPr>
              <a:t>ost difficult tasks associated with analysis of the IoT data are made easier by using </a:t>
            </a:r>
            <a:r>
              <a:rPr lang="en-GB" dirty="0">
                <a:solidFill>
                  <a:srgbClr val="676767"/>
                </a:solidFill>
                <a:latin typeface="LatoWeb"/>
              </a:rPr>
              <a:t>such</a:t>
            </a:r>
            <a:r>
              <a:rPr lang="en-GB" b="0" i="0" dirty="0">
                <a:solidFill>
                  <a:srgbClr val="676767"/>
                </a:solidFill>
                <a:effectLst/>
                <a:latin typeface="LatoWeb"/>
              </a:rPr>
              <a:t> fully managed services.</a:t>
            </a:r>
            <a:endParaRPr lang="en-IN" dirty="0"/>
          </a:p>
        </p:txBody>
      </p:sp>
    </p:spTree>
    <p:extLst>
      <p:ext uri="{BB962C8B-B14F-4D97-AF65-F5344CB8AC3E}">
        <p14:creationId xmlns:p14="http://schemas.microsoft.com/office/powerpoint/2010/main" val="15570303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C4CC0-D7B5-4934-98FB-D2F1CFC78144}"/>
              </a:ext>
            </a:extLst>
          </p:cNvPr>
          <p:cNvSpPr>
            <a:spLocks noGrp="1"/>
          </p:cNvSpPr>
          <p:nvPr>
            <p:ph type="title"/>
          </p:nvPr>
        </p:nvSpPr>
        <p:spPr/>
        <p:txBody>
          <a:bodyPr/>
          <a:lstStyle/>
          <a:p>
            <a:r>
              <a:rPr lang="en-GB" dirty="0"/>
              <a:t>Data infrastructure for IoT</a:t>
            </a:r>
            <a:endParaRPr lang="en-IN" dirty="0"/>
          </a:p>
        </p:txBody>
      </p:sp>
      <p:sp>
        <p:nvSpPr>
          <p:cNvPr id="3" name="Content Placeholder 2">
            <a:extLst>
              <a:ext uri="{FF2B5EF4-FFF2-40B4-BE49-F238E27FC236}">
                <a16:creationId xmlns:a16="http://schemas.microsoft.com/office/drawing/2014/main" id="{C78F6B98-66EA-4EAF-BA50-BBAB45C11B22}"/>
              </a:ext>
            </a:extLst>
          </p:cNvPr>
          <p:cNvSpPr>
            <a:spLocks noGrp="1"/>
          </p:cNvSpPr>
          <p:nvPr>
            <p:ph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b="1" dirty="0">
                <a:solidFill>
                  <a:srgbClr val="00B0F0"/>
                </a:solidFill>
              </a:rPr>
              <a:t>Ingest/Capture</a:t>
            </a:r>
            <a:r>
              <a:rPr lang="en-IN" dirty="0"/>
              <a:t> – Azure IOT / Event Hub / Kafka.</a:t>
            </a:r>
          </a:p>
          <a:p>
            <a:pPr marL="171450" indent="-171450">
              <a:buFont typeface="Arial" panose="020B0604020202020204" pitchFamily="34" charset="0"/>
              <a:buChar char="•"/>
            </a:pPr>
            <a:r>
              <a:rPr lang="en-IN" b="1" dirty="0">
                <a:solidFill>
                  <a:srgbClr val="00B0F0"/>
                </a:solidFill>
              </a:rPr>
              <a:t>Store</a:t>
            </a:r>
            <a:r>
              <a:rPr lang="en-IN" dirty="0"/>
              <a:t> – Data lake.</a:t>
            </a:r>
          </a:p>
          <a:p>
            <a:pPr marL="171450" indent="-171450">
              <a:buFont typeface="Arial" panose="020B0604020202020204" pitchFamily="34" charset="0"/>
              <a:buChar char="•"/>
            </a:pPr>
            <a:r>
              <a:rPr lang="en-IN" b="1" dirty="0">
                <a:solidFill>
                  <a:srgbClr val="00B0F0"/>
                </a:solidFill>
              </a:rPr>
              <a:t>Prep or stream processing</a:t>
            </a:r>
            <a:r>
              <a:rPr lang="en-IN" dirty="0"/>
              <a:t> – Azure Databricks / Stream Analytics.</a:t>
            </a:r>
          </a:p>
          <a:p>
            <a:pPr marL="171450" indent="-171450">
              <a:buFont typeface="Arial" panose="020B0604020202020204" pitchFamily="34" charset="0"/>
              <a:buChar char="•"/>
            </a:pPr>
            <a:r>
              <a:rPr lang="en-IN" b="1" dirty="0">
                <a:solidFill>
                  <a:srgbClr val="00B0F0"/>
                </a:solidFill>
              </a:rPr>
              <a:t>Serve</a:t>
            </a:r>
            <a:r>
              <a:rPr lang="en-IN" dirty="0"/>
              <a:t> – Synapse Analytics.</a:t>
            </a:r>
          </a:p>
          <a:p>
            <a:pPr marL="171450" indent="-171450">
              <a:buFont typeface="Arial" panose="020B0604020202020204" pitchFamily="34" charset="0"/>
              <a:buChar char="•"/>
            </a:pPr>
            <a:r>
              <a:rPr lang="en-IN" b="1" dirty="0">
                <a:solidFill>
                  <a:srgbClr val="00B0F0"/>
                </a:solidFill>
              </a:rPr>
              <a:t>Visualize</a:t>
            </a:r>
            <a:r>
              <a:rPr lang="en-IN" dirty="0"/>
              <a:t> – Power BI.</a:t>
            </a:r>
          </a:p>
          <a:p>
            <a:endParaRPr lang="en-IN" dirty="0"/>
          </a:p>
        </p:txBody>
      </p:sp>
    </p:spTree>
    <p:extLst>
      <p:ext uri="{BB962C8B-B14F-4D97-AF65-F5344CB8AC3E}">
        <p14:creationId xmlns:p14="http://schemas.microsoft.com/office/powerpoint/2010/main" val="21310286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5CA49-4187-4D10-9400-E3F4523C4FF9}"/>
              </a:ext>
            </a:extLst>
          </p:cNvPr>
          <p:cNvSpPr>
            <a:spLocks noGrp="1"/>
          </p:cNvSpPr>
          <p:nvPr>
            <p:ph type="title"/>
          </p:nvPr>
        </p:nvSpPr>
        <p:spPr>
          <a:xfrm>
            <a:off x="484096" y="1031296"/>
            <a:ext cx="2860988" cy="4795408"/>
          </a:xfrm>
        </p:spPr>
        <p:txBody>
          <a:bodyPr>
            <a:normAutofit/>
          </a:bodyPr>
          <a:lstStyle/>
          <a:p>
            <a:r>
              <a:rPr lang="en-IN" dirty="0">
                <a:solidFill>
                  <a:srgbClr val="FFFFFF"/>
                </a:solidFill>
              </a:rPr>
              <a:t>Why Cloud?</a:t>
            </a:r>
          </a:p>
        </p:txBody>
      </p:sp>
      <p:graphicFrame>
        <p:nvGraphicFramePr>
          <p:cNvPr id="5" name="Content Placeholder 2">
            <a:extLst>
              <a:ext uri="{FF2B5EF4-FFF2-40B4-BE49-F238E27FC236}">
                <a16:creationId xmlns:a16="http://schemas.microsoft.com/office/drawing/2014/main" id="{95AF74D3-E032-4BCC-B58F-405E5B77EE6D}"/>
              </a:ext>
            </a:extLst>
          </p:cNvPr>
          <p:cNvGraphicFramePr>
            <a:graphicFrameLocks noGrp="1"/>
          </p:cNvGraphicFramePr>
          <p:nvPr>
            <p:ph idx="1"/>
            <p:extLst>
              <p:ext uri="{D42A27DB-BD31-4B8C-83A1-F6EECF244321}">
                <p14:modId xmlns:p14="http://schemas.microsoft.com/office/powerpoint/2010/main" val="3203644275"/>
              </p:ext>
            </p:extLst>
          </p:nvPr>
        </p:nvGraphicFramePr>
        <p:xfrm>
          <a:off x="3460830" y="451413"/>
          <a:ext cx="8247075" cy="59049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2">
            <a:extLst>
              <a:ext uri="{FF2B5EF4-FFF2-40B4-BE49-F238E27FC236}">
                <a16:creationId xmlns:a16="http://schemas.microsoft.com/office/drawing/2014/main" id="{1BA46D40-8B99-40D7-ABD9-EC7FC1C39E7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4095" y="3956739"/>
            <a:ext cx="2418917" cy="19579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1449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6993F-4DF6-40E5-8D31-8A7FAA4F52B2}"/>
              </a:ext>
            </a:extLst>
          </p:cNvPr>
          <p:cNvSpPr>
            <a:spLocks noGrp="1"/>
          </p:cNvSpPr>
          <p:nvPr>
            <p:ph type="title"/>
          </p:nvPr>
        </p:nvSpPr>
        <p:spPr/>
        <p:txBody>
          <a:bodyPr/>
          <a:lstStyle/>
          <a:p>
            <a:r>
              <a:rPr lang="en-GB" dirty="0"/>
              <a:t>Big corporations using IOT platforms</a:t>
            </a:r>
            <a:endParaRPr lang="en-IN" dirty="0"/>
          </a:p>
        </p:txBody>
      </p:sp>
      <p:pic>
        <p:nvPicPr>
          <p:cNvPr id="5" name="Content Placeholder 4">
            <a:extLst>
              <a:ext uri="{FF2B5EF4-FFF2-40B4-BE49-F238E27FC236}">
                <a16:creationId xmlns:a16="http://schemas.microsoft.com/office/drawing/2014/main" id="{045A41B4-1CE9-4DF3-B99B-A4B8B80308D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68738" y="1507743"/>
            <a:ext cx="7315200" cy="3832989"/>
          </a:xfrm>
        </p:spPr>
      </p:pic>
    </p:spTree>
    <p:extLst>
      <p:ext uri="{BB962C8B-B14F-4D97-AF65-F5344CB8AC3E}">
        <p14:creationId xmlns:p14="http://schemas.microsoft.com/office/powerpoint/2010/main" val="16180979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D4054E-90A5-49AA-9B3B-2FD9DFBD2142}"/>
              </a:ext>
            </a:extLst>
          </p:cNvPr>
          <p:cNvSpPr>
            <a:spLocks noGrp="1"/>
          </p:cNvSpPr>
          <p:nvPr>
            <p:ph type="title"/>
          </p:nvPr>
        </p:nvSpPr>
        <p:spPr/>
        <p:txBody>
          <a:bodyPr/>
          <a:lstStyle/>
          <a:p>
            <a:r>
              <a:rPr lang="en-GB" dirty="0"/>
              <a:t>Hybrid</a:t>
            </a:r>
            <a:endParaRPr lang="en-IN" dirty="0"/>
          </a:p>
        </p:txBody>
      </p:sp>
      <p:sp>
        <p:nvSpPr>
          <p:cNvPr id="3" name="Content Placeholder 2">
            <a:extLst>
              <a:ext uri="{FF2B5EF4-FFF2-40B4-BE49-F238E27FC236}">
                <a16:creationId xmlns:a16="http://schemas.microsoft.com/office/drawing/2014/main" id="{CF8C52BE-6DC4-4424-8EAD-D89B242D4FF2}"/>
              </a:ext>
            </a:extLst>
          </p:cNvPr>
          <p:cNvSpPr>
            <a:spLocks noGrp="1"/>
          </p:cNvSpPr>
          <p:nvPr>
            <p:ph idx="1"/>
          </p:nvPr>
        </p:nvSpPr>
        <p:spPr/>
        <p:txBody>
          <a:bodyPr/>
          <a:lstStyle/>
          <a:p>
            <a:r>
              <a:rPr lang="en-GB" dirty="0"/>
              <a:t>Development – On premises.</a:t>
            </a:r>
          </a:p>
          <a:p>
            <a:r>
              <a:rPr lang="en-GB" dirty="0"/>
              <a:t>Production and debugging environment – Cloud.</a:t>
            </a:r>
          </a:p>
          <a:p>
            <a:r>
              <a:rPr lang="en-GB" dirty="0"/>
              <a:t>Data Storage alone in Data Lake. </a:t>
            </a:r>
            <a:endParaRPr lang="en-IN" dirty="0"/>
          </a:p>
        </p:txBody>
      </p:sp>
    </p:spTree>
    <p:extLst>
      <p:ext uri="{BB962C8B-B14F-4D97-AF65-F5344CB8AC3E}">
        <p14:creationId xmlns:p14="http://schemas.microsoft.com/office/powerpoint/2010/main" val="3409693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C0EF4-855C-4E6A-8195-24C2E647E1F4}"/>
              </a:ext>
            </a:extLst>
          </p:cNvPr>
          <p:cNvSpPr>
            <a:spLocks noGrp="1"/>
          </p:cNvSpPr>
          <p:nvPr>
            <p:ph type="title"/>
          </p:nvPr>
        </p:nvSpPr>
        <p:spPr/>
        <p:txBody>
          <a:bodyPr/>
          <a:lstStyle/>
          <a:p>
            <a:r>
              <a:rPr lang="en-GB" dirty="0"/>
              <a:t>Demo</a:t>
            </a:r>
            <a:endParaRPr lang="en-IN" dirty="0"/>
          </a:p>
        </p:txBody>
      </p:sp>
      <p:sp>
        <p:nvSpPr>
          <p:cNvPr id="3" name="Text Placeholder 2">
            <a:extLst>
              <a:ext uri="{FF2B5EF4-FFF2-40B4-BE49-F238E27FC236}">
                <a16:creationId xmlns:a16="http://schemas.microsoft.com/office/drawing/2014/main" id="{7F389A1E-A490-480D-B1FC-FC4021C6C7D3}"/>
              </a:ext>
            </a:extLst>
          </p:cNvPr>
          <p:cNvSpPr>
            <a:spLocks noGrp="1"/>
          </p:cNvSpPr>
          <p:nvPr>
            <p:ph type="body" idx="1"/>
          </p:nvPr>
        </p:nvSpPr>
        <p:spPr/>
        <p:txBody>
          <a:bodyPr/>
          <a:lstStyle/>
          <a:p>
            <a:r>
              <a:rPr lang="en-GB" dirty="0"/>
              <a:t>Azure Databricks.</a:t>
            </a:r>
            <a:endParaRPr lang="en-IN" dirty="0"/>
          </a:p>
        </p:txBody>
      </p:sp>
    </p:spTree>
    <p:extLst>
      <p:ext uri="{BB962C8B-B14F-4D97-AF65-F5344CB8AC3E}">
        <p14:creationId xmlns:p14="http://schemas.microsoft.com/office/powerpoint/2010/main" val="172504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1EE9E-4C0D-4FAD-A8DD-88BEC50CFFC7}"/>
              </a:ext>
            </a:extLst>
          </p:cNvPr>
          <p:cNvSpPr>
            <a:spLocks noGrp="1"/>
          </p:cNvSpPr>
          <p:nvPr>
            <p:ph type="title"/>
          </p:nvPr>
        </p:nvSpPr>
        <p:spPr/>
        <p:txBody>
          <a:bodyPr/>
          <a:lstStyle/>
          <a:p>
            <a:r>
              <a:rPr lang="en-GB" dirty="0"/>
              <a:t>Challenges</a:t>
            </a:r>
            <a:endParaRPr lang="en-IN" dirty="0"/>
          </a:p>
        </p:txBody>
      </p:sp>
      <p:sp>
        <p:nvSpPr>
          <p:cNvPr id="3" name="Content Placeholder 2">
            <a:extLst>
              <a:ext uri="{FF2B5EF4-FFF2-40B4-BE49-F238E27FC236}">
                <a16:creationId xmlns:a16="http://schemas.microsoft.com/office/drawing/2014/main" id="{C3AC3B0E-BC71-4425-ABA6-9A7DEE798B05}"/>
              </a:ext>
            </a:extLst>
          </p:cNvPr>
          <p:cNvSpPr>
            <a:spLocks noGrp="1"/>
          </p:cNvSpPr>
          <p:nvPr>
            <p:ph idx="1"/>
          </p:nvPr>
        </p:nvSpPr>
        <p:spPr/>
        <p:txBody>
          <a:bodyPr/>
          <a:lstStyle/>
          <a:p>
            <a:pPr marL="457200" indent="-457200">
              <a:buFont typeface="+mj-lt"/>
              <a:buAutoNum type="arabicPeriod"/>
            </a:pPr>
            <a:r>
              <a:rPr lang="en-GB" dirty="0"/>
              <a:t>Too much data with less business value than spending on finding that value.</a:t>
            </a:r>
          </a:p>
          <a:p>
            <a:pPr marL="457200" indent="-457200">
              <a:buFont typeface="+mj-lt"/>
              <a:buAutoNum type="arabicPeriod"/>
            </a:pPr>
            <a:r>
              <a:rPr lang="en-GB" dirty="0"/>
              <a:t>Heterogenous data getting produced due to sensors used in a field of different companies.</a:t>
            </a:r>
          </a:p>
          <a:p>
            <a:pPr marL="457200" indent="-457200">
              <a:buFont typeface="+mj-lt"/>
              <a:buAutoNum type="arabicPeriod"/>
            </a:pPr>
            <a:r>
              <a:rPr lang="en-GB" dirty="0"/>
              <a:t>Security breach in a sensor allows attacker to get save incorrect data / raise false alarm etc.</a:t>
            </a:r>
          </a:p>
          <a:p>
            <a:pPr marL="457200" indent="-457200">
              <a:buFont typeface="+mj-lt"/>
              <a:buAutoNum type="arabicPeriod"/>
            </a:pPr>
            <a:r>
              <a:rPr lang="en-GB" dirty="0"/>
              <a:t>Misbehaving devices - Hardware failure like low battery / power down or software bug may produce incorrect or insufficient data some times.</a:t>
            </a:r>
            <a:endParaRPr lang="en-IN" dirty="0"/>
          </a:p>
        </p:txBody>
      </p:sp>
    </p:spTree>
    <p:extLst>
      <p:ext uri="{BB962C8B-B14F-4D97-AF65-F5344CB8AC3E}">
        <p14:creationId xmlns:p14="http://schemas.microsoft.com/office/powerpoint/2010/main" val="2275748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8E3B8-13B2-41E2-9ABF-32CDF7063CC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6C1698D-2FDA-433F-B9E1-B06C5782DB6A}"/>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6BA2E807-F38C-40D5-B778-E6BBC1FEEE5C}"/>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9948122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1494" y="1486810"/>
            <a:ext cx="3345084" cy="3884377"/>
          </a:xfrm>
        </p:spPr>
        <p:txBody>
          <a:bodyPr>
            <a:noAutofit/>
          </a:bodyPr>
          <a:lstStyle/>
          <a:p>
            <a:r>
              <a:rPr lang="en-GB" sz="3200" dirty="0"/>
              <a:t>Just training alone enough?</a:t>
            </a:r>
            <a:br>
              <a:rPr lang="en-GB" sz="3200" dirty="0"/>
            </a:br>
            <a:br>
              <a:rPr lang="en-GB" sz="3200" dirty="0"/>
            </a:br>
            <a:r>
              <a:rPr lang="en-GB" sz="3200" dirty="0"/>
              <a:t>NO</a:t>
            </a:r>
            <a:br>
              <a:rPr lang="en-GB" sz="3200" dirty="0"/>
            </a:br>
            <a:br>
              <a:rPr lang="en-GB" sz="3200" dirty="0"/>
            </a:br>
            <a:r>
              <a:rPr lang="en-GB" sz="2800" dirty="0">
                <a:solidFill>
                  <a:schemeClr val="tx1">
                    <a:lumMod val="75000"/>
                    <a:lumOff val="25000"/>
                  </a:schemeClr>
                </a:solidFill>
              </a:rPr>
              <a:t>Correct data (Q &amp; A) is important than more (big) data.</a:t>
            </a:r>
            <a:endParaRPr lang="en-IN" sz="3200" dirty="0">
              <a:solidFill>
                <a:schemeClr val="tx1">
                  <a:lumMod val="75000"/>
                  <a:lumOff val="25000"/>
                </a:schemeClr>
              </a:solidFill>
            </a:endParaRPr>
          </a:p>
        </p:txBody>
      </p:sp>
      <p:pic>
        <p:nvPicPr>
          <p:cNvPr id="1028" name="Picture 4" descr="https://pbs.twimg.com/media/Ek0HpN6XUAIMVVG.jpg"/>
          <p:cNvPicPr>
            <a:picLocks noGrp="1" noChangeAspect="1" noChangeArrowheads="1"/>
          </p:cNvPicPr>
          <p:nvPr>
            <p:ph sz="half" idx="2"/>
          </p:nvPr>
        </p:nvPicPr>
        <p:blipFill>
          <a:blip r:embed="rId2" cstate="print">
            <a:extLst>
              <a:ext uri="{28A0092B-C50C-407E-A947-70E740481C1C}">
                <a14:useLocalDpi xmlns:a14="http://schemas.microsoft.com/office/drawing/2010/main" val="0"/>
              </a:ext>
            </a:extLst>
          </a:blip>
          <a:srcRect/>
          <a:stretch>
            <a:fillRect/>
          </a:stretch>
        </p:blipFill>
        <p:spPr bwMode="auto">
          <a:xfrm>
            <a:off x="4926271" y="534686"/>
            <a:ext cx="3920647" cy="57886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75412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Tricking an ML model</a:t>
            </a:r>
            <a:br>
              <a:rPr lang="en-GB" dirty="0"/>
            </a:br>
            <a:br>
              <a:rPr lang="en-GB" dirty="0"/>
            </a:br>
            <a:r>
              <a:rPr lang="en-GB" dirty="0"/>
              <a:t>“</a:t>
            </a:r>
            <a:r>
              <a:rPr lang="en-GB" sz="3600" dirty="0"/>
              <a:t>Adversarial Attack”</a:t>
            </a:r>
            <a:endParaRPr lang="en-IN" dirty="0"/>
          </a:p>
        </p:txBody>
      </p:sp>
      <p:sp>
        <p:nvSpPr>
          <p:cNvPr id="3" name="Content Placeholder 2"/>
          <p:cNvSpPr>
            <a:spLocks noGrp="1"/>
          </p:cNvSpPr>
          <p:nvPr>
            <p:ph idx="1"/>
          </p:nvPr>
        </p:nvSpPr>
        <p:spPr/>
        <p:txBody>
          <a:bodyPr/>
          <a:lstStyle/>
          <a:p>
            <a:r>
              <a:rPr lang="en-GB" dirty="0"/>
              <a:t>Actual image and a broken image.</a:t>
            </a:r>
          </a:p>
          <a:p>
            <a:r>
              <a:rPr lang="en-GB" dirty="0"/>
              <a:t>Looks same in human eye.</a:t>
            </a:r>
          </a:p>
          <a:p>
            <a:r>
              <a:rPr lang="en-GB" dirty="0"/>
              <a:t>But a model will fail to recognize that both are same.</a:t>
            </a:r>
          </a:p>
          <a:p>
            <a:endParaRPr lang="en-GB" dirty="0"/>
          </a:p>
          <a:p>
            <a:endParaRPr lang="en-IN" dirty="0"/>
          </a:p>
        </p:txBody>
      </p:sp>
      <p:pic>
        <p:nvPicPr>
          <p:cNvPr id="5" name="Picture 4"/>
          <p:cNvPicPr>
            <a:picLocks noChangeAspect="1"/>
          </p:cNvPicPr>
          <p:nvPr/>
        </p:nvPicPr>
        <p:blipFill>
          <a:blip r:embed="rId3"/>
          <a:stretch>
            <a:fillRect/>
          </a:stretch>
        </p:blipFill>
        <p:spPr>
          <a:xfrm>
            <a:off x="4247533" y="3661164"/>
            <a:ext cx="6350326" cy="2063856"/>
          </a:xfrm>
          <a:prstGeom prst="rect">
            <a:avLst/>
          </a:prstGeom>
        </p:spPr>
      </p:pic>
    </p:spTree>
    <p:extLst>
      <p:ext uri="{BB962C8B-B14F-4D97-AF65-F5344CB8AC3E}">
        <p14:creationId xmlns:p14="http://schemas.microsoft.com/office/powerpoint/2010/main" val="35723713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9712D-5E9E-4729-912C-B8C1D31AC5BE}"/>
              </a:ext>
            </a:extLst>
          </p:cNvPr>
          <p:cNvSpPr>
            <a:spLocks noGrp="1"/>
          </p:cNvSpPr>
          <p:nvPr>
            <p:ph type="title"/>
          </p:nvPr>
        </p:nvSpPr>
        <p:spPr/>
        <p:txBody>
          <a:bodyPr/>
          <a:lstStyle/>
          <a:p>
            <a:r>
              <a:rPr lang="en-GB" dirty="0"/>
              <a:t>Other important factors in IoT analytics</a:t>
            </a:r>
            <a:endParaRPr lang="en-IN" dirty="0"/>
          </a:p>
        </p:txBody>
      </p:sp>
      <p:sp>
        <p:nvSpPr>
          <p:cNvPr id="3" name="Content Placeholder 2">
            <a:extLst>
              <a:ext uri="{FF2B5EF4-FFF2-40B4-BE49-F238E27FC236}">
                <a16:creationId xmlns:a16="http://schemas.microsoft.com/office/drawing/2014/main" id="{61B89992-4870-4A1B-8949-CC2808CC0E76}"/>
              </a:ext>
            </a:extLst>
          </p:cNvPr>
          <p:cNvSpPr>
            <a:spLocks noGrp="1"/>
          </p:cNvSpPr>
          <p:nvPr>
            <p:ph idx="1"/>
          </p:nvPr>
        </p:nvSpPr>
        <p:spPr/>
        <p:txBody>
          <a:bodyPr/>
          <a:lstStyle/>
          <a:p>
            <a:r>
              <a:rPr lang="en-GB" dirty="0"/>
              <a:t>Data gathering.</a:t>
            </a:r>
          </a:p>
          <a:p>
            <a:r>
              <a:rPr lang="en-GB" dirty="0"/>
              <a:t>Data preparation.</a:t>
            </a:r>
          </a:p>
          <a:p>
            <a:r>
              <a:rPr lang="en-GB" dirty="0"/>
              <a:t>Data </a:t>
            </a:r>
            <a:r>
              <a:rPr lang="en-GB" dirty="0" err="1"/>
              <a:t>Catalog</a:t>
            </a:r>
            <a:r>
              <a:rPr lang="en-GB" dirty="0"/>
              <a:t>.</a:t>
            </a:r>
          </a:p>
          <a:p>
            <a:r>
              <a:rPr lang="en-GB" dirty="0"/>
              <a:t>Data Governance.</a:t>
            </a:r>
          </a:p>
          <a:p>
            <a:r>
              <a:rPr lang="en-GB" dirty="0"/>
              <a:t>Understanding the problem</a:t>
            </a:r>
          </a:p>
          <a:p>
            <a:r>
              <a:rPr lang="en-GB" dirty="0"/>
              <a:t>Sharing the insights.</a:t>
            </a:r>
          </a:p>
          <a:p>
            <a:endParaRPr lang="en-GB" dirty="0"/>
          </a:p>
          <a:p>
            <a:endParaRPr lang="en-IN" dirty="0"/>
          </a:p>
        </p:txBody>
      </p:sp>
      <p:pic>
        <p:nvPicPr>
          <p:cNvPr id="5" name="Picture 4">
            <a:extLst>
              <a:ext uri="{FF2B5EF4-FFF2-40B4-BE49-F238E27FC236}">
                <a16:creationId xmlns:a16="http://schemas.microsoft.com/office/drawing/2014/main" id="{5AB54331-3642-4C91-A1F4-4EA9C1B0716A}"/>
              </a:ext>
            </a:extLst>
          </p:cNvPr>
          <p:cNvPicPr>
            <a:picLocks noChangeAspect="1"/>
          </p:cNvPicPr>
          <p:nvPr/>
        </p:nvPicPr>
        <p:blipFill>
          <a:blip r:embed="rId3"/>
          <a:stretch>
            <a:fillRect/>
          </a:stretch>
        </p:blipFill>
        <p:spPr>
          <a:xfrm>
            <a:off x="0" y="0"/>
            <a:ext cx="12192000" cy="661062"/>
          </a:xfrm>
          <a:prstGeom prst="rect">
            <a:avLst/>
          </a:prstGeom>
        </p:spPr>
      </p:pic>
      <p:cxnSp>
        <p:nvCxnSpPr>
          <p:cNvPr id="7" name="Straight Arrow Connector 6">
            <a:extLst>
              <a:ext uri="{FF2B5EF4-FFF2-40B4-BE49-F238E27FC236}">
                <a16:creationId xmlns:a16="http://schemas.microsoft.com/office/drawing/2014/main" id="{39FF18D1-AF2D-4097-BD90-2186FF88A745}"/>
              </a:ext>
            </a:extLst>
          </p:cNvPr>
          <p:cNvCxnSpPr/>
          <p:nvPr/>
        </p:nvCxnSpPr>
        <p:spPr>
          <a:xfrm>
            <a:off x="2048719" y="330531"/>
            <a:ext cx="67133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71F65DF6-A43D-4D90-B6B9-683D41E2F03A}"/>
              </a:ext>
            </a:extLst>
          </p:cNvPr>
          <p:cNvCxnSpPr/>
          <p:nvPr/>
        </p:nvCxnSpPr>
        <p:spPr>
          <a:xfrm>
            <a:off x="4539205" y="330531"/>
            <a:ext cx="67133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CDBCCBD3-7003-4001-8F35-928335FE4EC3}"/>
              </a:ext>
            </a:extLst>
          </p:cNvPr>
          <p:cNvCxnSpPr/>
          <p:nvPr/>
        </p:nvCxnSpPr>
        <p:spPr>
          <a:xfrm>
            <a:off x="7526868" y="330531"/>
            <a:ext cx="67133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DD821513-434E-41ED-850E-C0E4EBB7BF55}"/>
              </a:ext>
            </a:extLst>
          </p:cNvPr>
          <p:cNvCxnSpPr/>
          <p:nvPr/>
        </p:nvCxnSpPr>
        <p:spPr>
          <a:xfrm>
            <a:off x="9736238" y="330531"/>
            <a:ext cx="67133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70979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93829-E8E6-4AE6-BA18-7F760889C4BC}"/>
              </a:ext>
            </a:extLst>
          </p:cNvPr>
          <p:cNvSpPr>
            <a:spLocks noGrp="1"/>
          </p:cNvSpPr>
          <p:nvPr>
            <p:ph type="title"/>
          </p:nvPr>
        </p:nvSpPr>
        <p:spPr>
          <a:xfrm>
            <a:off x="127323" y="1367028"/>
            <a:ext cx="3391382" cy="4123944"/>
          </a:xfrm>
        </p:spPr>
        <p:txBody>
          <a:bodyPr vert="horz" lIns="91440" tIns="45720" rIns="91440" bIns="45720" rtlCol="0" anchor="ctr">
            <a:normAutofit/>
          </a:bodyPr>
          <a:lstStyle/>
          <a:p>
            <a:r>
              <a:rPr lang="en-US" sz="4800" kern="1200" dirty="0">
                <a:solidFill>
                  <a:schemeClr val="bg1"/>
                </a:solidFill>
                <a:latin typeface="+mj-lt"/>
                <a:ea typeface="+mj-ea"/>
                <a:cs typeface="+mj-cs"/>
              </a:rPr>
              <a:t>Thank you!</a:t>
            </a:r>
            <a:br>
              <a:rPr lang="en-US" sz="4800" kern="1200" dirty="0">
                <a:solidFill>
                  <a:schemeClr val="bg1"/>
                </a:solidFill>
                <a:latin typeface="+mj-lt"/>
                <a:ea typeface="+mj-ea"/>
                <a:cs typeface="+mj-cs"/>
              </a:rPr>
            </a:br>
            <a:br>
              <a:rPr lang="en-US" sz="4800" kern="1200" dirty="0">
                <a:solidFill>
                  <a:schemeClr val="bg1"/>
                </a:solidFill>
                <a:latin typeface="+mj-lt"/>
                <a:ea typeface="+mj-ea"/>
                <a:cs typeface="+mj-cs"/>
              </a:rPr>
            </a:br>
            <a:r>
              <a:rPr lang="en-US" sz="4800" kern="1200" dirty="0">
                <a:solidFill>
                  <a:schemeClr val="bg1"/>
                </a:solidFill>
                <a:latin typeface="+mj-lt"/>
                <a:ea typeface="+mj-ea"/>
                <a:cs typeface="+mj-cs"/>
              </a:rPr>
              <a:t>Questions ??</a:t>
            </a:r>
          </a:p>
        </p:txBody>
      </p:sp>
      <p:pic>
        <p:nvPicPr>
          <p:cNvPr id="32" name="Picture 31">
            <a:extLst>
              <a:ext uri="{FF2B5EF4-FFF2-40B4-BE49-F238E27FC236}">
                <a16:creationId xmlns:a16="http://schemas.microsoft.com/office/drawing/2014/main" id="{59D78F79-A965-48AA-A626-3761F95AB9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93643" y="1851973"/>
            <a:ext cx="3304045" cy="4757825"/>
          </a:xfrm>
          <a:prstGeom prst="rect">
            <a:avLst/>
          </a:prstGeom>
        </p:spPr>
      </p:pic>
      <p:sp>
        <p:nvSpPr>
          <p:cNvPr id="34" name="Rectangle 33">
            <a:extLst>
              <a:ext uri="{FF2B5EF4-FFF2-40B4-BE49-F238E27FC236}">
                <a16:creationId xmlns:a16="http://schemas.microsoft.com/office/drawing/2014/main" id="{15FD3937-86DE-4409-BC15-3770308482C1}"/>
              </a:ext>
            </a:extLst>
          </p:cNvPr>
          <p:cNvSpPr/>
          <p:nvPr/>
        </p:nvSpPr>
        <p:spPr>
          <a:xfrm>
            <a:off x="4060744" y="1136195"/>
            <a:ext cx="7569842" cy="461665"/>
          </a:xfrm>
          <a:prstGeom prst="rect">
            <a:avLst/>
          </a:prstGeom>
        </p:spPr>
        <p:txBody>
          <a:bodyPr wrap="square">
            <a:spAutoFit/>
          </a:bodyPr>
          <a:lstStyle/>
          <a:p>
            <a:r>
              <a:rPr lang="en-IN" sz="2400" dirty="0">
                <a:solidFill>
                  <a:srgbClr val="C00000"/>
                </a:solidFill>
              </a:rPr>
              <a:t>https://www.linkedin.com/in/</a:t>
            </a:r>
            <a:r>
              <a:rPr lang="en-IN" sz="2400" b="1" dirty="0">
                <a:solidFill>
                  <a:srgbClr val="C00000"/>
                </a:solidFill>
              </a:rPr>
              <a:t>dinesh-kumar-prabakaran </a:t>
            </a:r>
            <a:endParaRPr lang="en-IN" sz="2400" dirty="0">
              <a:solidFill>
                <a:srgbClr val="C00000"/>
              </a:solidFill>
            </a:endParaRPr>
          </a:p>
        </p:txBody>
      </p:sp>
      <p:pic>
        <p:nvPicPr>
          <p:cNvPr id="36" name="Picture 35">
            <a:extLst>
              <a:ext uri="{FF2B5EF4-FFF2-40B4-BE49-F238E27FC236}">
                <a16:creationId xmlns:a16="http://schemas.microsoft.com/office/drawing/2014/main" id="{9831F47D-B6E6-4D1C-AF6B-0A3E191C4E34}"/>
              </a:ext>
            </a:extLst>
          </p:cNvPr>
          <p:cNvPicPr>
            <a:picLocks noChangeAspect="1"/>
          </p:cNvPicPr>
          <p:nvPr/>
        </p:nvPicPr>
        <p:blipFill>
          <a:blip r:embed="rId3"/>
          <a:stretch>
            <a:fillRect/>
          </a:stretch>
        </p:blipFill>
        <p:spPr>
          <a:xfrm>
            <a:off x="6569315" y="5821394"/>
            <a:ext cx="2552700" cy="619125"/>
          </a:xfrm>
          <a:prstGeom prst="rect">
            <a:avLst/>
          </a:prstGeom>
        </p:spPr>
      </p:pic>
    </p:spTree>
    <p:extLst>
      <p:ext uri="{BB962C8B-B14F-4D97-AF65-F5344CB8AC3E}">
        <p14:creationId xmlns:p14="http://schemas.microsoft.com/office/powerpoint/2010/main" val="611835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316FF-7DFA-4435-BC24-F156016B118D}"/>
              </a:ext>
            </a:extLst>
          </p:cNvPr>
          <p:cNvSpPr>
            <a:spLocks noGrp="1"/>
          </p:cNvSpPr>
          <p:nvPr>
            <p:ph type="title"/>
          </p:nvPr>
        </p:nvSpPr>
        <p:spPr/>
        <p:txBody>
          <a:bodyPr/>
          <a:lstStyle/>
          <a:p>
            <a:r>
              <a:rPr lang="en-GB" dirty="0"/>
              <a:t>Agenda</a:t>
            </a:r>
            <a:endParaRPr lang="en-IN" dirty="0"/>
          </a:p>
        </p:txBody>
      </p:sp>
      <p:sp>
        <p:nvSpPr>
          <p:cNvPr id="3" name="Content Placeholder 2">
            <a:extLst>
              <a:ext uri="{FF2B5EF4-FFF2-40B4-BE49-F238E27FC236}">
                <a16:creationId xmlns:a16="http://schemas.microsoft.com/office/drawing/2014/main" id="{8848B1E2-3864-4380-B618-67A929FC7F1B}"/>
              </a:ext>
            </a:extLst>
          </p:cNvPr>
          <p:cNvSpPr>
            <a:spLocks noGrp="1"/>
          </p:cNvSpPr>
          <p:nvPr>
            <p:ph idx="1"/>
          </p:nvPr>
        </p:nvSpPr>
        <p:spPr/>
        <p:txBody>
          <a:bodyPr/>
          <a:lstStyle/>
          <a:p>
            <a:r>
              <a:rPr lang="en-GB" dirty="0"/>
              <a:t>IOT analytics.</a:t>
            </a:r>
          </a:p>
          <a:p>
            <a:r>
              <a:rPr lang="en-GB" dirty="0"/>
              <a:t>Purpose – Monitoring, Analytics.</a:t>
            </a:r>
          </a:p>
          <a:p>
            <a:r>
              <a:rPr lang="en-GB" dirty="0"/>
              <a:t>4 types of IOT analytics.</a:t>
            </a:r>
          </a:p>
          <a:p>
            <a:r>
              <a:rPr lang="en-GB" dirty="0"/>
              <a:t>Roles – Data Engineer, Data Analyst, Data Scientist.</a:t>
            </a:r>
          </a:p>
          <a:p>
            <a:r>
              <a:rPr lang="en-GB" dirty="0"/>
              <a:t>Where IOT analytics is done? (Data infrastructure)</a:t>
            </a:r>
          </a:p>
          <a:p>
            <a:r>
              <a:rPr lang="en-GB" dirty="0"/>
              <a:t>Challenges in IOT analytics.</a:t>
            </a:r>
          </a:p>
          <a:p>
            <a:r>
              <a:rPr lang="en-GB" dirty="0"/>
              <a:t>Demo.</a:t>
            </a:r>
          </a:p>
          <a:p>
            <a:endParaRPr lang="en-GB" dirty="0"/>
          </a:p>
          <a:p>
            <a:pPr marL="0" indent="0">
              <a:buNone/>
            </a:pPr>
            <a:endParaRPr lang="en-IN" dirty="0"/>
          </a:p>
        </p:txBody>
      </p:sp>
    </p:spTree>
    <p:extLst>
      <p:ext uri="{BB962C8B-B14F-4D97-AF65-F5344CB8AC3E}">
        <p14:creationId xmlns:p14="http://schemas.microsoft.com/office/powerpoint/2010/main" val="13479536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4" name="Picture 4" descr="The goal of IIoT is to maximize utility in the short term while minimizing downtime over the long term.">
            <a:extLst>
              <a:ext uri="{FF2B5EF4-FFF2-40B4-BE49-F238E27FC236}">
                <a16:creationId xmlns:a16="http://schemas.microsoft.com/office/drawing/2014/main" id="{9BEEE389-B07A-43A1-B6A0-C2C3DCCCE9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59144" y="2539185"/>
            <a:ext cx="5335447" cy="3185835"/>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784D9FC9-D9EB-445A-B9A7-10A950E4BF82}"/>
              </a:ext>
            </a:extLst>
          </p:cNvPr>
          <p:cNvSpPr>
            <a:spLocks noGrp="1"/>
          </p:cNvSpPr>
          <p:nvPr>
            <p:ph idx="1"/>
          </p:nvPr>
        </p:nvSpPr>
        <p:spPr/>
        <p:txBody>
          <a:bodyPr/>
          <a:lstStyle/>
          <a:p>
            <a:r>
              <a:rPr lang="en-GB" dirty="0"/>
              <a:t>Data flow - </a:t>
            </a:r>
            <a:r>
              <a:rPr lang="en-GB" b="0" i="0" dirty="0">
                <a:solidFill>
                  <a:srgbClr val="333333"/>
                </a:solidFill>
                <a:effectLst/>
                <a:latin typeface="Barlow"/>
              </a:rPr>
              <a:t>Ingest, Store, Prep, Train, Serve, Visualize</a:t>
            </a:r>
            <a:r>
              <a:rPr lang="en-IN" b="0" i="0" dirty="0">
                <a:solidFill>
                  <a:srgbClr val="333333"/>
                </a:solidFill>
                <a:effectLst/>
                <a:latin typeface="Barlow"/>
              </a:rPr>
              <a:t>.</a:t>
            </a:r>
          </a:p>
          <a:p>
            <a:r>
              <a:rPr lang="en-GB" dirty="0"/>
              <a:t>Collect =&gt; </a:t>
            </a:r>
            <a:r>
              <a:rPr lang="en-GB" dirty="0" err="1"/>
              <a:t>Analyze</a:t>
            </a:r>
            <a:r>
              <a:rPr lang="en-GB" dirty="0"/>
              <a:t> =&gt; React.</a:t>
            </a:r>
          </a:p>
          <a:p>
            <a:r>
              <a:rPr lang="en-GB" dirty="0"/>
              <a:t>Useful for - Enterprise(users) and Device manufacturers. </a:t>
            </a:r>
          </a:p>
          <a:p>
            <a:endParaRPr lang="en-GB" dirty="0"/>
          </a:p>
          <a:p>
            <a:endParaRPr lang="en-GB" dirty="0"/>
          </a:p>
          <a:p>
            <a:endParaRPr lang="en-GB" dirty="0"/>
          </a:p>
          <a:p>
            <a:endParaRPr lang="en-GB" dirty="0"/>
          </a:p>
          <a:p>
            <a:endParaRPr lang="en-GB" dirty="0"/>
          </a:p>
          <a:p>
            <a:endParaRPr lang="en-GB" dirty="0"/>
          </a:p>
          <a:p>
            <a:endParaRPr lang="en-GB" dirty="0"/>
          </a:p>
          <a:p>
            <a:endParaRPr lang="en-GB" dirty="0"/>
          </a:p>
        </p:txBody>
      </p:sp>
      <p:pic>
        <p:nvPicPr>
          <p:cNvPr id="5" name="Picture 4">
            <a:extLst>
              <a:ext uri="{FF2B5EF4-FFF2-40B4-BE49-F238E27FC236}">
                <a16:creationId xmlns:a16="http://schemas.microsoft.com/office/drawing/2014/main" id="{D44D7E25-DDE2-4910-A264-571F6E708E42}"/>
              </a:ext>
            </a:extLst>
          </p:cNvPr>
          <p:cNvPicPr>
            <a:picLocks noChangeAspect="1"/>
          </p:cNvPicPr>
          <p:nvPr/>
        </p:nvPicPr>
        <p:blipFill>
          <a:blip r:embed="rId4"/>
          <a:stretch>
            <a:fillRect/>
          </a:stretch>
        </p:blipFill>
        <p:spPr>
          <a:xfrm>
            <a:off x="500252" y="2551392"/>
            <a:ext cx="2452815" cy="1746072"/>
          </a:xfrm>
          <a:prstGeom prst="rect">
            <a:avLst/>
          </a:prstGeom>
        </p:spPr>
      </p:pic>
      <p:sp>
        <p:nvSpPr>
          <p:cNvPr id="6" name="Title 1">
            <a:extLst>
              <a:ext uri="{FF2B5EF4-FFF2-40B4-BE49-F238E27FC236}">
                <a16:creationId xmlns:a16="http://schemas.microsoft.com/office/drawing/2014/main" id="{1EBF7337-254C-46F1-B942-D8129F1D6A39}"/>
              </a:ext>
            </a:extLst>
          </p:cNvPr>
          <p:cNvSpPr>
            <a:spLocks noGrp="1"/>
          </p:cNvSpPr>
          <p:nvPr>
            <p:ph type="title"/>
          </p:nvPr>
        </p:nvSpPr>
        <p:spPr>
          <a:xfrm>
            <a:off x="252919" y="1123837"/>
            <a:ext cx="2947482" cy="4601183"/>
          </a:xfrm>
        </p:spPr>
        <p:txBody>
          <a:bodyPr/>
          <a:lstStyle/>
          <a:p>
            <a:br>
              <a:rPr lang="en-GB" dirty="0"/>
            </a:br>
            <a:br>
              <a:rPr lang="en-GB" dirty="0"/>
            </a:br>
            <a:br>
              <a:rPr lang="en-GB" dirty="0"/>
            </a:br>
            <a:br>
              <a:rPr lang="en-GB" dirty="0"/>
            </a:br>
            <a:br>
              <a:rPr lang="en-GB" dirty="0"/>
            </a:br>
            <a:r>
              <a:rPr lang="en-GB" dirty="0"/>
              <a:t>  </a:t>
            </a:r>
            <a:r>
              <a:rPr lang="en-GB" sz="2400" dirty="0"/>
              <a:t>Operational insights</a:t>
            </a:r>
            <a:endParaRPr lang="en-IN" dirty="0"/>
          </a:p>
        </p:txBody>
      </p:sp>
    </p:spTree>
    <p:extLst>
      <p:ext uri="{BB962C8B-B14F-4D97-AF65-F5344CB8AC3E}">
        <p14:creationId xmlns:p14="http://schemas.microsoft.com/office/powerpoint/2010/main" val="872693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0C2E2-6A18-4F64-98E7-BD2C5BB5EDCD}"/>
              </a:ext>
            </a:extLst>
          </p:cNvPr>
          <p:cNvSpPr>
            <a:spLocks noGrp="1"/>
          </p:cNvSpPr>
          <p:nvPr>
            <p:ph type="title"/>
          </p:nvPr>
        </p:nvSpPr>
        <p:spPr/>
        <p:txBody>
          <a:bodyPr/>
          <a:lstStyle/>
          <a:p>
            <a:r>
              <a:rPr lang="en-GB" dirty="0"/>
              <a:t>3 basic areas before analyse</a:t>
            </a:r>
            <a:endParaRPr lang="en-IN" dirty="0"/>
          </a:p>
        </p:txBody>
      </p:sp>
      <p:pic>
        <p:nvPicPr>
          <p:cNvPr id="14" name="Picture 13">
            <a:extLst>
              <a:ext uri="{FF2B5EF4-FFF2-40B4-BE49-F238E27FC236}">
                <a16:creationId xmlns:a16="http://schemas.microsoft.com/office/drawing/2014/main" id="{E5F5A722-605C-4859-8D8B-1FF601F3648A}"/>
              </a:ext>
            </a:extLst>
          </p:cNvPr>
          <p:cNvPicPr>
            <a:picLocks noChangeAspect="1"/>
          </p:cNvPicPr>
          <p:nvPr/>
        </p:nvPicPr>
        <p:blipFill>
          <a:blip r:embed="rId2"/>
          <a:stretch>
            <a:fillRect/>
          </a:stretch>
        </p:blipFill>
        <p:spPr>
          <a:xfrm>
            <a:off x="3741900" y="1103844"/>
            <a:ext cx="1270717" cy="951731"/>
          </a:xfrm>
          <a:prstGeom prst="rect">
            <a:avLst/>
          </a:prstGeom>
          <a:ln>
            <a:solidFill>
              <a:schemeClr val="accent1"/>
            </a:solidFill>
          </a:ln>
        </p:spPr>
      </p:pic>
      <p:pic>
        <p:nvPicPr>
          <p:cNvPr id="15" name="Picture 14">
            <a:extLst>
              <a:ext uri="{FF2B5EF4-FFF2-40B4-BE49-F238E27FC236}">
                <a16:creationId xmlns:a16="http://schemas.microsoft.com/office/drawing/2014/main" id="{70B12ECC-B3C6-47A6-B13E-C62064D4D09E}"/>
              </a:ext>
            </a:extLst>
          </p:cNvPr>
          <p:cNvPicPr>
            <a:picLocks noChangeAspect="1"/>
          </p:cNvPicPr>
          <p:nvPr/>
        </p:nvPicPr>
        <p:blipFill>
          <a:blip r:embed="rId3"/>
          <a:stretch>
            <a:fillRect/>
          </a:stretch>
        </p:blipFill>
        <p:spPr>
          <a:xfrm>
            <a:off x="4750919" y="2334145"/>
            <a:ext cx="1270718" cy="1062175"/>
          </a:xfrm>
          <a:prstGeom prst="rect">
            <a:avLst/>
          </a:prstGeom>
          <a:ln>
            <a:solidFill>
              <a:schemeClr val="accent1"/>
            </a:solidFill>
          </a:ln>
        </p:spPr>
      </p:pic>
      <p:pic>
        <p:nvPicPr>
          <p:cNvPr id="17" name="Picture 16">
            <a:extLst>
              <a:ext uri="{FF2B5EF4-FFF2-40B4-BE49-F238E27FC236}">
                <a16:creationId xmlns:a16="http://schemas.microsoft.com/office/drawing/2014/main" id="{2FF1026A-8B27-446F-9D93-0FD95F0C6E69}"/>
              </a:ext>
            </a:extLst>
          </p:cNvPr>
          <p:cNvPicPr>
            <a:picLocks noChangeAspect="1"/>
          </p:cNvPicPr>
          <p:nvPr/>
        </p:nvPicPr>
        <p:blipFill>
          <a:blip r:embed="rId4"/>
          <a:stretch>
            <a:fillRect/>
          </a:stretch>
        </p:blipFill>
        <p:spPr>
          <a:xfrm>
            <a:off x="6308215" y="3396320"/>
            <a:ext cx="1270717" cy="1038518"/>
          </a:xfrm>
          <a:prstGeom prst="rect">
            <a:avLst/>
          </a:prstGeom>
          <a:ln>
            <a:solidFill>
              <a:schemeClr val="accent1"/>
            </a:solidFill>
          </a:ln>
        </p:spPr>
      </p:pic>
      <p:pic>
        <p:nvPicPr>
          <p:cNvPr id="19" name="Picture 18">
            <a:extLst>
              <a:ext uri="{FF2B5EF4-FFF2-40B4-BE49-F238E27FC236}">
                <a16:creationId xmlns:a16="http://schemas.microsoft.com/office/drawing/2014/main" id="{791ECF5C-0B00-4EF6-86AB-E48340789946}"/>
              </a:ext>
            </a:extLst>
          </p:cNvPr>
          <p:cNvPicPr>
            <a:picLocks noChangeAspect="1"/>
          </p:cNvPicPr>
          <p:nvPr/>
        </p:nvPicPr>
        <p:blipFill>
          <a:blip r:embed="rId5"/>
          <a:stretch>
            <a:fillRect/>
          </a:stretch>
        </p:blipFill>
        <p:spPr>
          <a:xfrm>
            <a:off x="9473124" y="4835622"/>
            <a:ext cx="1898614" cy="1674002"/>
          </a:xfrm>
          <a:prstGeom prst="rect">
            <a:avLst/>
          </a:prstGeom>
          <a:ln>
            <a:solidFill>
              <a:schemeClr val="accent4"/>
            </a:solidFill>
          </a:ln>
        </p:spPr>
      </p:pic>
      <p:cxnSp>
        <p:nvCxnSpPr>
          <p:cNvPr id="21" name="Connector: Elbow 20">
            <a:extLst>
              <a:ext uri="{FF2B5EF4-FFF2-40B4-BE49-F238E27FC236}">
                <a16:creationId xmlns:a16="http://schemas.microsoft.com/office/drawing/2014/main" id="{E6F485EA-B21F-49E6-B8FA-41AECF97A803}"/>
              </a:ext>
            </a:extLst>
          </p:cNvPr>
          <p:cNvCxnSpPr>
            <a:stCxn id="14" idx="2"/>
            <a:endCxn id="15" idx="1"/>
          </p:cNvCxnSpPr>
          <p:nvPr/>
        </p:nvCxnSpPr>
        <p:spPr>
          <a:xfrm rot="16200000" flipH="1">
            <a:off x="4159260" y="2273574"/>
            <a:ext cx="809658" cy="373660"/>
          </a:xfrm>
          <a:prstGeom prst="bentConnector2">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pic>
        <p:nvPicPr>
          <p:cNvPr id="25" name="Picture 24">
            <a:extLst>
              <a:ext uri="{FF2B5EF4-FFF2-40B4-BE49-F238E27FC236}">
                <a16:creationId xmlns:a16="http://schemas.microsoft.com/office/drawing/2014/main" id="{D4EAAF62-8CA6-4B98-BAAD-E09F41DECE6C}"/>
              </a:ext>
            </a:extLst>
          </p:cNvPr>
          <p:cNvPicPr>
            <a:picLocks noChangeAspect="1"/>
          </p:cNvPicPr>
          <p:nvPr/>
        </p:nvPicPr>
        <p:blipFill>
          <a:blip r:embed="rId6"/>
          <a:stretch>
            <a:fillRect/>
          </a:stretch>
        </p:blipFill>
        <p:spPr>
          <a:xfrm>
            <a:off x="9473124" y="1401003"/>
            <a:ext cx="1902319" cy="1328755"/>
          </a:xfrm>
          <a:prstGeom prst="rect">
            <a:avLst/>
          </a:prstGeom>
          <a:ln>
            <a:solidFill>
              <a:schemeClr val="accent4"/>
            </a:solidFill>
          </a:ln>
        </p:spPr>
      </p:pic>
      <p:sp>
        <p:nvSpPr>
          <p:cNvPr id="35" name="TextBox 34">
            <a:extLst>
              <a:ext uri="{FF2B5EF4-FFF2-40B4-BE49-F238E27FC236}">
                <a16:creationId xmlns:a16="http://schemas.microsoft.com/office/drawing/2014/main" id="{AACDB47C-4769-4F41-B2D7-678EE7D90BE9}"/>
              </a:ext>
            </a:extLst>
          </p:cNvPr>
          <p:cNvSpPr txBox="1"/>
          <p:nvPr/>
        </p:nvSpPr>
        <p:spPr>
          <a:xfrm>
            <a:off x="3302" y="6587528"/>
            <a:ext cx="7575630" cy="261610"/>
          </a:xfrm>
          <a:prstGeom prst="rect">
            <a:avLst/>
          </a:prstGeom>
          <a:noFill/>
        </p:spPr>
        <p:txBody>
          <a:bodyPr wrap="square">
            <a:spAutoFit/>
          </a:bodyPr>
          <a:lstStyle/>
          <a:p>
            <a:r>
              <a:rPr lang="en-IN" sz="1100" dirty="0"/>
              <a:t>Snapshots from  here - https://www.youtube.com/watch?v=cYD0OU8Jdws</a:t>
            </a:r>
          </a:p>
        </p:txBody>
      </p:sp>
      <p:cxnSp>
        <p:nvCxnSpPr>
          <p:cNvPr id="42" name="Connector: Elbow 41">
            <a:extLst>
              <a:ext uri="{FF2B5EF4-FFF2-40B4-BE49-F238E27FC236}">
                <a16:creationId xmlns:a16="http://schemas.microsoft.com/office/drawing/2014/main" id="{D905512B-0F33-4A53-9EED-667A2CD99BB4}"/>
              </a:ext>
            </a:extLst>
          </p:cNvPr>
          <p:cNvCxnSpPr>
            <a:cxnSpLocks/>
            <a:stCxn id="17" idx="2"/>
            <a:endCxn id="19" idx="1"/>
          </p:cNvCxnSpPr>
          <p:nvPr/>
        </p:nvCxnSpPr>
        <p:spPr>
          <a:xfrm rot="16200000" flipH="1">
            <a:off x="7589457" y="3788955"/>
            <a:ext cx="1237785" cy="2529550"/>
          </a:xfrm>
          <a:prstGeom prst="bentConnector2">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44" name="Connector: Elbow 43">
            <a:extLst>
              <a:ext uri="{FF2B5EF4-FFF2-40B4-BE49-F238E27FC236}">
                <a16:creationId xmlns:a16="http://schemas.microsoft.com/office/drawing/2014/main" id="{22357100-D891-46DE-9240-9833C901C3D7}"/>
              </a:ext>
            </a:extLst>
          </p:cNvPr>
          <p:cNvCxnSpPr>
            <a:cxnSpLocks/>
            <a:stCxn id="17" idx="0"/>
            <a:endCxn id="25" idx="1"/>
          </p:cNvCxnSpPr>
          <p:nvPr/>
        </p:nvCxnSpPr>
        <p:spPr>
          <a:xfrm rot="5400000" flipH="1" flipV="1">
            <a:off x="7542880" y="1466076"/>
            <a:ext cx="1330939" cy="2529550"/>
          </a:xfrm>
          <a:prstGeom prst="bentConnector2">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46" name="Connector: Elbow 45">
            <a:extLst>
              <a:ext uri="{FF2B5EF4-FFF2-40B4-BE49-F238E27FC236}">
                <a16:creationId xmlns:a16="http://schemas.microsoft.com/office/drawing/2014/main" id="{055F71AE-34B5-4DB5-A63F-D2351FD58021}"/>
              </a:ext>
            </a:extLst>
          </p:cNvPr>
          <p:cNvCxnSpPr>
            <a:stCxn id="15" idx="2"/>
            <a:endCxn id="17" idx="1"/>
          </p:cNvCxnSpPr>
          <p:nvPr/>
        </p:nvCxnSpPr>
        <p:spPr>
          <a:xfrm rot="16200000" flipH="1">
            <a:off x="5587617" y="3194980"/>
            <a:ext cx="519259" cy="921937"/>
          </a:xfrm>
          <a:prstGeom prst="bentConnector2">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pic>
        <p:nvPicPr>
          <p:cNvPr id="49" name="Picture 48">
            <a:extLst>
              <a:ext uri="{FF2B5EF4-FFF2-40B4-BE49-F238E27FC236}">
                <a16:creationId xmlns:a16="http://schemas.microsoft.com/office/drawing/2014/main" id="{E15BCD78-9C4D-448F-A354-1B0FBCA3CDDC}"/>
              </a:ext>
            </a:extLst>
          </p:cNvPr>
          <p:cNvPicPr>
            <a:picLocks noChangeAspect="1"/>
          </p:cNvPicPr>
          <p:nvPr/>
        </p:nvPicPr>
        <p:blipFill>
          <a:blip r:embed="rId7"/>
          <a:stretch>
            <a:fillRect/>
          </a:stretch>
        </p:blipFill>
        <p:spPr>
          <a:xfrm>
            <a:off x="9460229" y="3130818"/>
            <a:ext cx="1899735" cy="1569523"/>
          </a:xfrm>
          <a:prstGeom prst="rect">
            <a:avLst/>
          </a:prstGeom>
          <a:ln>
            <a:solidFill>
              <a:schemeClr val="accent4"/>
            </a:solidFill>
          </a:ln>
        </p:spPr>
      </p:pic>
      <p:cxnSp>
        <p:nvCxnSpPr>
          <p:cNvPr id="62" name="Straight Arrow Connector 61">
            <a:extLst>
              <a:ext uri="{FF2B5EF4-FFF2-40B4-BE49-F238E27FC236}">
                <a16:creationId xmlns:a16="http://schemas.microsoft.com/office/drawing/2014/main" id="{E56C2617-BA92-4FAC-8A6F-27292BA73818}"/>
              </a:ext>
            </a:extLst>
          </p:cNvPr>
          <p:cNvCxnSpPr>
            <a:stCxn id="17" idx="3"/>
            <a:endCxn id="49" idx="1"/>
          </p:cNvCxnSpPr>
          <p:nvPr/>
        </p:nvCxnSpPr>
        <p:spPr>
          <a:xfrm>
            <a:off x="7578932" y="3915579"/>
            <a:ext cx="1881297" cy="1"/>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88679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1F8F0-2BB4-4659-91C7-79E099AB16DB}"/>
              </a:ext>
            </a:extLst>
          </p:cNvPr>
          <p:cNvSpPr>
            <a:spLocks noGrp="1"/>
          </p:cNvSpPr>
          <p:nvPr>
            <p:ph type="title"/>
          </p:nvPr>
        </p:nvSpPr>
        <p:spPr/>
        <p:txBody>
          <a:bodyPr/>
          <a:lstStyle/>
          <a:p>
            <a:r>
              <a:rPr lang="en-GB" dirty="0"/>
              <a:t>Purpose</a:t>
            </a:r>
            <a:endParaRPr lang="en-IN" dirty="0"/>
          </a:p>
        </p:txBody>
      </p:sp>
      <p:sp>
        <p:nvSpPr>
          <p:cNvPr id="3" name="Content Placeholder 2">
            <a:extLst>
              <a:ext uri="{FF2B5EF4-FFF2-40B4-BE49-F238E27FC236}">
                <a16:creationId xmlns:a16="http://schemas.microsoft.com/office/drawing/2014/main" id="{2D5F7441-34C6-4E85-889D-764B38147B8E}"/>
              </a:ext>
            </a:extLst>
          </p:cNvPr>
          <p:cNvSpPr>
            <a:spLocks noGrp="1"/>
          </p:cNvSpPr>
          <p:nvPr>
            <p:ph idx="1"/>
          </p:nvPr>
        </p:nvSpPr>
        <p:spPr/>
        <p:txBody>
          <a:bodyPr/>
          <a:lstStyle/>
          <a:p>
            <a:r>
              <a:rPr lang="en-GB" dirty="0"/>
              <a:t>Monitoring</a:t>
            </a:r>
          </a:p>
          <a:p>
            <a:r>
              <a:rPr lang="en-GB" dirty="0"/>
              <a:t>Analytics</a:t>
            </a:r>
            <a:endParaRPr lang="en-IN" dirty="0"/>
          </a:p>
        </p:txBody>
      </p:sp>
    </p:spTree>
    <p:extLst>
      <p:ext uri="{BB962C8B-B14F-4D97-AF65-F5344CB8AC3E}">
        <p14:creationId xmlns:p14="http://schemas.microsoft.com/office/powerpoint/2010/main" val="9522482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87A171-60BC-478A-9BBB-2FE34F4CA176}"/>
              </a:ext>
            </a:extLst>
          </p:cNvPr>
          <p:cNvSpPr>
            <a:spLocks noGrp="1"/>
          </p:cNvSpPr>
          <p:nvPr>
            <p:ph type="title"/>
          </p:nvPr>
        </p:nvSpPr>
        <p:spPr/>
        <p:txBody>
          <a:bodyPr/>
          <a:lstStyle/>
          <a:p>
            <a:r>
              <a:rPr lang="en-GB" dirty="0"/>
              <a:t>Use cases by department</a:t>
            </a:r>
            <a:endParaRPr lang="en-IN" dirty="0"/>
          </a:p>
        </p:txBody>
      </p:sp>
      <p:sp>
        <p:nvSpPr>
          <p:cNvPr id="3" name="Content Placeholder 2">
            <a:extLst>
              <a:ext uri="{FF2B5EF4-FFF2-40B4-BE49-F238E27FC236}">
                <a16:creationId xmlns:a16="http://schemas.microsoft.com/office/drawing/2014/main" id="{DAED6B41-0A8C-43DF-B5C6-827668DDB55D}"/>
              </a:ext>
            </a:extLst>
          </p:cNvPr>
          <p:cNvSpPr>
            <a:spLocks noGrp="1"/>
          </p:cNvSpPr>
          <p:nvPr>
            <p:ph idx="1"/>
          </p:nvPr>
        </p:nvSpPr>
        <p:spPr/>
        <p:txBody>
          <a:bodyPr/>
          <a:lstStyle/>
          <a:p>
            <a:r>
              <a:rPr lang="en-GB" dirty="0">
                <a:solidFill>
                  <a:srgbClr val="00B0F0"/>
                </a:solidFill>
              </a:rPr>
              <a:t>Manufacturing</a:t>
            </a:r>
            <a:r>
              <a:rPr lang="en-GB" dirty="0"/>
              <a:t> - Improve production efficiency by saving costs.</a:t>
            </a:r>
          </a:p>
          <a:p>
            <a:r>
              <a:rPr lang="en-GB" dirty="0">
                <a:solidFill>
                  <a:srgbClr val="00B0F0"/>
                </a:solidFill>
              </a:rPr>
              <a:t>Health care devices</a:t>
            </a:r>
            <a:r>
              <a:rPr lang="en-GB" dirty="0"/>
              <a:t> - Patient centric analytics, alerts on needy/critical times.</a:t>
            </a:r>
          </a:p>
          <a:p>
            <a:r>
              <a:rPr lang="en-GB" dirty="0">
                <a:solidFill>
                  <a:srgbClr val="00B0F0"/>
                </a:solidFill>
              </a:rPr>
              <a:t>Energy (Solar panel / Turbine windmill)</a:t>
            </a:r>
            <a:r>
              <a:rPr lang="en-GB" dirty="0"/>
              <a:t> - Monitor energy captured; Load forecasting of power stored in battery to withstand based on its capacity to store.</a:t>
            </a:r>
          </a:p>
          <a:p>
            <a:r>
              <a:rPr lang="en-GB" dirty="0">
                <a:solidFill>
                  <a:srgbClr val="00B0F0"/>
                </a:solidFill>
              </a:rPr>
              <a:t>Agriculture (Smart farming)</a:t>
            </a:r>
            <a:r>
              <a:rPr lang="en-GB" dirty="0"/>
              <a:t> - Monitor health metrics like soil dampness - increase crop yield; and use water effectively.</a:t>
            </a:r>
          </a:p>
          <a:p>
            <a:r>
              <a:rPr lang="en-GB" dirty="0">
                <a:solidFill>
                  <a:srgbClr val="00B0F0"/>
                </a:solidFill>
              </a:rPr>
              <a:t>Environment (weather stations) </a:t>
            </a:r>
            <a:r>
              <a:rPr lang="en-GB" dirty="0"/>
              <a:t>- Monitor air quality; Predict pollution levels.</a:t>
            </a:r>
            <a:endParaRPr lang="en-IN" dirty="0"/>
          </a:p>
        </p:txBody>
      </p:sp>
    </p:spTree>
    <p:extLst>
      <p:ext uri="{BB962C8B-B14F-4D97-AF65-F5344CB8AC3E}">
        <p14:creationId xmlns:p14="http://schemas.microsoft.com/office/powerpoint/2010/main" val="22874157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5591D-9F20-41DE-A2E5-A5FCCF32E5A3}"/>
              </a:ext>
            </a:extLst>
          </p:cNvPr>
          <p:cNvSpPr>
            <a:spLocks noGrp="1"/>
          </p:cNvSpPr>
          <p:nvPr>
            <p:ph type="title"/>
          </p:nvPr>
        </p:nvSpPr>
        <p:spPr/>
        <p:txBody>
          <a:bodyPr/>
          <a:lstStyle/>
          <a:p>
            <a:r>
              <a:rPr lang="en-GB" dirty="0"/>
              <a:t>Health Monitoring dashboards</a:t>
            </a:r>
            <a:endParaRPr lang="en-IN" dirty="0"/>
          </a:p>
        </p:txBody>
      </p:sp>
      <p:sp>
        <p:nvSpPr>
          <p:cNvPr id="4" name="Content Placeholder 3">
            <a:extLst>
              <a:ext uri="{FF2B5EF4-FFF2-40B4-BE49-F238E27FC236}">
                <a16:creationId xmlns:a16="http://schemas.microsoft.com/office/drawing/2014/main" id="{ACD9F4B7-A687-4CC4-87A0-162DC7C491A1}"/>
              </a:ext>
            </a:extLst>
          </p:cNvPr>
          <p:cNvSpPr>
            <a:spLocks noGrp="1"/>
          </p:cNvSpPr>
          <p:nvPr>
            <p:ph idx="1"/>
          </p:nvPr>
        </p:nvSpPr>
        <p:spPr/>
        <p:txBody>
          <a:bodyPr numCol="1"/>
          <a:lstStyle/>
          <a:p>
            <a:r>
              <a:rPr lang="en-GB" dirty="0"/>
              <a:t>Consume from IOT devices.</a:t>
            </a:r>
          </a:p>
          <a:p>
            <a:r>
              <a:rPr lang="en-GB" dirty="0"/>
              <a:t>Store in a database / data lake.</a:t>
            </a:r>
          </a:p>
          <a:p>
            <a:r>
              <a:rPr lang="en-GB" dirty="0"/>
              <a:t>Visualize it in dashboard.</a:t>
            </a:r>
          </a:p>
          <a:p>
            <a:r>
              <a:rPr lang="en-GB" dirty="0"/>
              <a:t>Alerts in case of any spikes / anomalies. </a:t>
            </a:r>
          </a:p>
          <a:p>
            <a:endParaRPr lang="en-GB" dirty="0"/>
          </a:p>
          <a:p>
            <a:endParaRPr lang="en-GB" dirty="0"/>
          </a:p>
          <a:p>
            <a:endParaRPr lang="en-GB" dirty="0"/>
          </a:p>
          <a:p>
            <a:endParaRPr lang="en-GB" dirty="0"/>
          </a:p>
          <a:p>
            <a:endParaRPr lang="en-GB" dirty="0"/>
          </a:p>
          <a:p>
            <a:endParaRPr lang="en-GB" dirty="0"/>
          </a:p>
          <a:p>
            <a:endParaRPr lang="en-GB" dirty="0"/>
          </a:p>
          <a:p>
            <a:endParaRPr lang="en-IN" dirty="0"/>
          </a:p>
        </p:txBody>
      </p:sp>
      <p:pic>
        <p:nvPicPr>
          <p:cNvPr id="1028" name="Picture 4">
            <a:extLst>
              <a:ext uri="{FF2B5EF4-FFF2-40B4-BE49-F238E27FC236}">
                <a16:creationId xmlns:a16="http://schemas.microsoft.com/office/drawing/2014/main" id="{51A55543-8629-4565-AB64-E3812EC357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2634" y="2818515"/>
            <a:ext cx="5348468" cy="3793160"/>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6702711"/>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TM03457475[[fn=Frame]]</Template>
  <TotalTime>674</TotalTime>
  <Words>1293</Words>
  <Application>Microsoft Office PowerPoint</Application>
  <PresentationFormat>Widescreen</PresentationFormat>
  <Paragraphs>190</Paragraphs>
  <Slides>33</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33</vt:i4>
      </vt:variant>
    </vt:vector>
  </HeadingPairs>
  <TitlesOfParts>
    <vt:vector size="40" baseType="lpstr">
      <vt:lpstr>Arial</vt:lpstr>
      <vt:lpstr>Barlow</vt:lpstr>
      <vt:lpstr>Calibri</vt:lpstr>
      <vt:lpstr>Corbel</vt:lpstr>
      <vt:lpstr>LatoWeb</vt:lpstr>
      <vt:lpstr>Wingdings 2</vt:lpstr>
      <vt:lpstr>Frame</vt:lpstr>
      <vt:lpstr>IOT Analytics using Azure Infra &amp; analytics services</vt:lpstr>
      <vt:lpstr>PowerPoint Presentation</vt:lpstr>
      <vt:lpstr>PowerPoint Presentation</vt:lpstr>
      <vt:lpstr>Agenda</vt:lpstr>
      <vt:lpstr>       Operational insights</vt:lpstr>
      <vt:lpstr>3 basic areas before analyse</vt:lpstr>
      <vt:lpstr>Purpose</vt:lpstr>
      <vt:lpstr>Use cases by department</vt:lpstr>
      <vt:lpstr>Health Monitoring dashboards</vt:lpstr>
      <vt:lpstr>Analytics</vt:lpstr>
      <vt:lpstr>Monitoring and Analytics</vt:lpstr>
      <vt:lpstr>TYPES of analytics Energy (Turbine Power)  </vt:lpstr>
      <vt:lpstr>Descriptive analytics</vt:lpstr>
      <vt:lpstr>Diagnostic analytics</vt:lpstr>
      <vt:lpstr>Predictive analytics</vt:lpstr>
      <vt:lpstr>Prescriptive analytics</vt:lpstr>
      <vt:lpstr>TYPES of analytics Energy (Turbine Power)  </vt:lpstr>
      <vt:lpstr>ROLES in IOT Analytics   (Who builds it)</vt:lpstr>
      <vt:lpstr>    Data Engineer</vt:lpstr>
      <vt:lpstr>   Data Analyst / Data Scientists</vt:lpstr>
      <vt:lpstr>How analytics can be done?   ENVIRONMENT</vt:lpstr>
      <vt:lpstr>On premises</vt:lpstr>
      <vt:lpstr>Cloud</vt:lpstr>
      <vt:lpstr>Data infrastructure for IoT</vt:lpstr>
      <vt:lpstr>Why Cloud?</vt:lpstr>
      <vt:lpstr>Big corporations using IOT platforms</vt:lpstr>
      <vt:lpstr>Hybrid</vt:lpstr>
      <vt:lpstr>Demo</vt:lpstr>
      <vt:lpstr>Challenges</vt:lpstr>
      <vt:lpstr>Just training alone enough?  NO  Correct data (Q &amp; A) is important than more (big) data.</vt:lpstr>
      <vt:lpstr>Tricking an ML model  “Adversarial Attack”</vt:lpstr>
      <vt:lpstr>Other important factors in IoT analytics</vt:lpstr>
      <vt:lpstr>Thank you!  Questions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DineshKumar Prabakaran</dc:creator>
  <cp:lastModifiedBy>DineshKumar Prabakaran</cp:lastModifiedBy>
  <cp:revision>112</cp:revision>
  <dcterms:created xsi:type="dcterms:W3CDTF">2021-08-12T09:17:16Z</dcterms:created>
  <dcterms:modified xsi:type="dcterms:W3CDTF">2021-08-26T10:51:15Z</dcterms:modified>
</cp:coreProperties>
</file>