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72" r:id="rId2"/>
    <p:sldMasterId id="2147483684" r:id="rId3"/>
    <p:sldMasterId id="2147483648" r:id="rId4"/>
  </p:sldMasterIdLst>
  <p:notesMasterIdLst>
    <p:notesMasterId r:id="rId30"/>
  </p:notesMasterIdLst>
  <p:sldIdLst>
    <p:sldId id="285" r:id="rId5"/>
    <p:sldId id="269" r:id="rId6"/>
    <p:sldId id="268" r:id="rId7"/>
    <p:sldId id="273" r:id="rId8"/>
    <p:sldId id="266" r:id="rId9"/>
    <p:sldId id="286" r:id="rId10"/>
    <p:sldId id="265" r:id="rId11"/>
    <p:sldId id="264" r:id="rId12"/>
    <p:sldId id="263" r:id="rId13"/>
    <p:sldId id="262" r:id="rId14"/>
    <p:sldId id="261" r:id="rId15"/>
    <p:sldId id="260" r:id="rId16"/>
    <p:sldId id="259" r:id="rId17"/>
    <p:sldId id="274" r:id="rId18"/>
    <p:sldId id="272" r:id="rId19"/>
    <p:sldId id="258" r:id="rId20"/>
    <p:sldId id="284" r:id="rId21"/>
    <p:sldId id="283" r:id="rId22"/>
    <p:sldId id="278" r:id="rId23"/>
    <p:sldId id="277" r:id="rId24"/>
    <p:sldId id="276" r:id="rId25"/>
    <p:sldId id="275" r:id="rId26"/>
    <p:sldId id="282"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A5C67-BB80-49A9-8813-B81866F01996}" v="36" dt="2020-10-10T13:56:00.329"/>
    <p1510:client id="{E5B7F431-01FC-46D9-AE60-CE2C7F5B1EF6}" v="422" dt="2020-10-09T09:12:37.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20112-8F29-496F-8F0B-2E5A2BC0843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CA2CFE-2339-482F-9E47-065124A24EC2}">
      <dgm:prSet/>
      <dgm:spPr/>
      <dgm:t>
        <a:bodyPr/>
        <a:lstStyle/>
        <a:p>
          <a:r>
            <a:rPr lang="en-US"/>
            <a:t>Always audience in mind.</a:t>
          </a:r>
        </a:p>
      </dgm:t>
    </dgm:pt>
    <dgm:pt modelId="{E858DA9D-0386-4628-A271-87F6FB52C401}" type="parTrans" cxnId="{31660A63-EC7D-4FB9-8B7B-ECAB70ECEDAC}">
      <dgm:prSet/>
      <dgm:spPr/>
      <dgm:t>
        <a:bodyPr/>
        <a:lstStyle/>
        <a:p>
          <a:endParaRPr lang="en-US"/>
        </a:p>
      </dgm:t>
    </dgm:pt>
    <dgm:pt modelId="{509914A5-34F5-4914-A87C-B0817D2C8372}" type="sibTrans" cxnId="{31660A63-EC7D-4FB9-8B7B-ECAB70ECEDAC}">
      <dgm:prSet/>
      <dgm:spPr/>
      <dgm:t>
        <a:bodyPr/>
        <a:lstStyle/>
        <a:p>
          <a:endParaRPr lang="en-US"/>
        </a:p>
      </dgm:t>
    </dgm:pt>
    <dgm:pt modelId="{D616FDA7-2B50-42EC-809C-7B643107A6AF}">
      <dgm:prSet/>
      <dgm:spPr/>
      <dgm:t>
        <a:bodyPr/>
        <a:lstStyle/>
        <a:p>
          <a:r>
            <a:rPr lang="en-US"/>
            <a:t>Clever in </a:t>
          </a:r>
          <a:r>
            <a:rPr lang="en-US" b="1"/>
            <a:t>COLORS.</a:t>
          </a:r>
          <a:endParaRPr lang="en-US"/>
        </a:p>
      </dgm:t>
    </dgm:pt>
    <dgm:pt modelId="{96AEBCAB-30BF-4CC2-8416-4D91A3E78525}" type="parTrans" cxnId="{6CCC3853-F7F2-4EC7-8788-6071314FED37}">
      <dgm:prSet/>
      <dgm:spPr/>
      <dgm:t>
        <a:bodyPr/>
        <a:lstStyle/>
        <a:p>
          <a:endParaRPr lang="en-US"/>
        </a:p>
      </dgm:t>
    </dgm:pt>
    <dgm:pt modelId="{8B7A0CF8-24E9-4AC1-AC5B-98FC8DD39287}" type="sibTrans" cxnId="{6CCC3853-F7F2-4EC7-8788-6071314FED37}">
      <dgm:prSet/>
      <dgm:spPr/>
      <dgm:t>
        <a:bodyPr/>
        <a:lstStyle/>
        <a:p>
          <a:endParaRPr lang="en-US"/>
        </a:p>
      </dgm:t>
    </dgm:pt>
    <dgm:pt modelId="{726C144B-15A4-4CEB-ABDE-7E20E9A10FEC}">
      <dgm:prSet/>
      <dgm:spPr/>
      <dgm:t>
        <a:bodyPr/>
        <a:lstStyle/>
        <a:p>
          <a:r>
            <a:rPr lang="en-US"/>
            <a:t>Use more Words.</a:t>
          </a:r>
        </a:p>
      </dgm:t>
    </dgm:pt>
    <dgm:pt modelId="{729AA1E0-E90C-4A4E-B7EB-72B7AF2DF99E}" type="parTrans" cxnId="{08CBD9F0-8F9A-4A1F-9D66-CA3027DCE227}">
      <dgm:prSet/>
      <dgm:spPr/>
      <dgm:t>
        <a:bodyPr/>
        <a:lstStyle/>
        <a:p>
          <a:endParaRPr lang="en-US"/>
        </a:p>
      </dgm:t>
    </dgm:pt>
    <dgm:pt modelId="{6BAF631B-EF08-43EA-B771-0231341E8614}" type="sibTrans" cxnId="{08CBD9F0-8F9A-4A1F-9D66-CA3027DCE227}">
      <dgm:prSet/>
      <dgm:spPr/>
      <dgm:t>
        <a:bodyPr/>
        <a:lstStyle/>
        <a:p>
          <a:endParaRPr lang="en-US"/>
        </a:p>
      </dgm:t>
    </dgm:pt>
    <dgm:pt modelId="{049D2A04-0A14-4DCF-A5A2-698105DF4595}" type="pres">
      <dgm:prSet presAssocID="{41320112-8F29-496F-8F0B-2E5A2BC08432}" presName="root" presStyleCnt="0">
        <dgm:presLayoutVars>
          <dgm:dir/>
          <dgm:resizeHandles val="exact"/>
        </dgm:presLayoutVars>
      </dgm:prSet>
      <dgm:spPr/>
    </dgm:pt>
    <dgm:pt modelId="{6B894774-DC5A-4828-B5E2-EA6D3D4110D3}" type="pres">
      <dgm:prSet presAssocID="{96CA2CFE-2339-482F-9E47-065124A24EC2}" presName="compNode" presStyleCnt="0"/>
      <dgm:spPr/>
    </dgm:pt>
    <dgm:pt modelId="{1BB08484-BA64-42DE-B63E-BC1B240A62B0}" type="pres">
      <dgm:prSet presAssocID="{96CA2CFE-2339-482F-9E47-065124A24E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E480B204-4969-4E03-A428-ADFB52DE92BD}" type="pres">
      <dgm:prSet presAssocID="{96CA2CFE-2339-482F-9E47-065124A24EC2}" presName="spaceRect" presStyleCnt="0"/>
      <dgm:spPr/>
    </dgm:pt>
    <dgm:pt modelId="{F484B0BA-AD4F-42E3-8030-E736526BFE7D}" type="pres">
      <dgm:prSet presAssocID="{96CA2CFE-2339-482F-9E47-065124A24EC2}" presName="textRect" presStyleLbl="revTx" presStyleIdx="0" presStyleCnt="3">
        <dgm:presLayoutVars>
          <dgm:chMax val="1"/>
          <dgm:chPref val="1"/>
        </dgm:presLayoutVars>
      </dgm:prSet>
      <dgm:spPr/>
    </dgm:pt>
    <dgm:pt modelId="{9EF6CAD1-38EA-4304-9F4A-28283AE5F879}" type="pres">
      <dgm:prSet presAssocID="{509914A5-34F5-4914-A87C-B0817D2C8372}" presName="sibTrans" presStyleCnt="0"/>
      <dgm:spPr/>
    </dgm:pt>
    <dgm:pt modelId="{AB2A56F7-CC64-4989-BD83-11C5E4C10759}" type="pres">
      <dgm:prSet presAssocID="{D616FDA7-2B50-42EC-809C-7B643107A6AF}" presName="compNode" presStyleCnt="0"/>
      <dgm:spPr/>
    </dgm:pt>
    <dgm:pt modelId="{70DE3ED1-06DA-47DA-9B1D-566FFB9649A3}" type="pres">
      <dgm:prSet presAssocID="{D616FDA7-2B50-42EC-809C-7B643107A6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tist"/>
        </a:ext>
      </dgm:extLst>
    </dgm:pt>
    <dgm:pt modelId="{F61F45AF-2947-424E-8635-54DC22049DDA}" type="pres">
      <dgm:prSet presAssocID="{D616FDA7-2B50-42EC-809C-7B643107A6AF}" presName="spaceRect" presStyleCnt="0"/>
      <dgm:spPr/>
    </dgm:pt>
    <dgm:pt modelId="{69ADF740-99EF-4B56-9AD8-84E7678243B1}" type="pres">
      <dgm:prSet presAssocID="{D616FDA7-2B50-42EC-809C-7B643107A6AF}" presName="textRect" presStyleLbl="revTx" presStyleIdx="1" presStyleCnt="3">
        <dgm:presLayoutVars>
          <dgm:chMax val="1"/>
          <dgm:chPref val="1"/>
        </dgm:presLayoutVars>
      </dgm:prSet>
      <dgm:spPr/>
    </dgm:pt>
    <dgm:pt modelId="{DBAE1B0B-E59E-4D1F-B999-FBA06B60EBF0}" type="pres">
      <dgm:prSet presAssocID="{8B7A0CF8-24E9-4AC1-AC5B-98FC8DD39287}" presName="sibTrans" presStyleCnt="0"/>
      <dgm:spPr/>
    </dgm:pt>
    <dgm:pt modelId="{2D69B2EE-9246-4634-966E-A2539020887B}" type="pres">
      <dgm:prSet presAssocID="{726C144B-15A4-4CEB-ABDE-7E20E9A10FEC}" presName="compNode" presStyleCnt="0"/>
      <dgm:spPr/>
    </dgm:pt>
    <dgm:pt modelId="{80177EA8-2466-44DD-938D-9E97904F0258}" type="pres">
      <dgm:prSet presAssocID="{726C144B-15A4-4CEB-ABDE-7E20E9A10F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39BA1C86-2CF8-4A0B-A9DF-E2591C773987}" type="pres">
      <dgm:prSet presAssocID="{726C144B-15A4-4CEB-ABDE-7E20E9A10FEC}" presName="spaceRect" presStyleCnt="0"/>
      <dgm:spPr/>
    </dgm:pt>
    <dgm:pt modelId="{718CD18F-3129-4276-A0D0-E1F040F8A402}" type="pres">
      <dgm:prSet presAssocID="{726C144B-15A4-4CEB-ABDE-7E20E9A10FEC}" presName="textRect" presStyleLbl="revTx" presStyleIdx="2" presStyleCnt="3">
        <dgm:presLayoutVars>
          <dgm:chMax val="1"/>
          <dgm:chPref val="1"/>
        </dgm:presLayoutVars>
      </dgm:prSet>
      <dgm:spPr/>
    </dgm:pt>
  </dgm:ptLst>
  <dgm:cxnLst>
    <dgm:cxn modelId="{20BA323F-864C-43F3-A5C6-8AEF5F0A2F51}" type="presOf" srcId="{726C144B-15A4-4CEB-ABDE-7E20E9A10FEC}" destId="{718CD18F-3129-4276-A0D0-E1F040F8A402}" srcOrd="0" destOrd="0" presId="urn:microsoft.com/office/officeart/2018/2/layout/IconLabelList"/>
    <dgm:cxn modelId="{31660A63-EC7D-4FB9-8B7B-ECAB70ECEDAC}" srcId="{41320112-8F29-496F-8F0B-2E5A2BC08432}" destId="{96CA2CFE-2339-482F-9E47-065124A24EC2}" srcOrd="0" destOrd="0" parTransId="{E858DA9D-0386-4628-A271-87F6FB52C401}" sibTransId="{509914A5-34F5-4914-A87C-B0817D2C8372}"/>
    <dgm:cxn modelId="{38872A43-E0AF-41E7-9130-90249CECF1F0}" type="presOf" srcId="{D616FDA7-2B50-42EC-809C-7B643107A6AF}" destId="{69ADF740-99EF-4B56-9AD8-84E7678243B1}" srcOrd="0" destOrd="0" presId="urn:microsoft.com/office/officeart/2018/2/layout/IconLabelList"/>
    <dgm:cxn modelId="{6FBFAA46-4C5C-47CF-8A75-EF1F278FFB75}" type="presOf" srcId="{41320112-8F29-496F-8F0B-2E5A2BC08432}" destId="{049D2A04-0A14-4DCF-A5A2-698105DF4595}" srcOrd="0" destOrd="0" presId="urn:microsoft.com/office/officeart/2018/2/layout/IconLabelList"/>
    <dgm:cxn modelId="{6CCC3853-F7F2-4EC7-8788-6071314FED37}" srcId="{41320112-8F29-496F-8F0B-2E5A2BC08432}" destId="{D616FDA7-2B50-42EC-809C-7B643107A6AF}" srcOrd="1" destOrd="0" parTransId="{96AEBCAB-30BF-4CC2-8416-4D91A3E78525}" sibTransId="{8B7A0CF8-24E9-4AC1-AC5B-98FC8DD39287}"/>
    <dgm:cxn modelId="{9C0F42B2-639D-4777-9251-587104DB7DBF}" type="presOf" srcId="{96CA2CFE-2339-482F-9E47-065124A24EC2}" destId="{F484B0BA-AD4F-42E3-8030-E736526BFE7D}" srcOrd="0" destOrd="0" presId="urn:microsoft.com/office/officeart/2018/2/layout/IconLabelList"/>
    <dgm:cxn modelId="{08CBD9F0-8F9A-4A1F-9D66-CA3027DCE227}" srcId="{41320112-8F29-496F-8F0B-2E5A2BC08432}" destId="{726C144B-15A4-4CEB-ABDE-7E20E9A10FEC}" srcOrd="2" destOrd="0" parTransId="{729AA1E0-E90C-4A4E-B7EB-72B7AF2DF99E}" sibTransId="{6BAF631B-EF08-43EA-B771-0231341E8614}"/>
    <dgm:cxn modelId="{54EACCAF-F79E-488C-ABDC-562BDA7545F9}" type="presParOf" srcId="{049D2A04-0A14-4DCF-A5A2-698105DF4595}" destId="{6B894774-DC5A-4828-B5E2-EA6D3D4110D3}" srcOrd="0" destOrd="0" presId="urn:microsoft.com/office/officeart/2018/2/layout/IconLabelList"/>
    <dgm:cxn modelId="{76E8CDA6-FA89-4300-8232-C9F8AC0113F7}" type="presParOf" srcId="{6B894774-DC5A-4828-B5E2-EA6D3D4110D3}" destId="{1BB08484-BA64-42DE-B63E-BC1B240A62B0}" srcOrd="0" destOrd="0" presId="urn:microsoft.com/office/officeart/2018/2/layout/IconLabelList"/>
    <dgm:cxn modelId="{9733C01D-F5CC-44AD-A004-9B5028908E20}" type="presParOf" srcId="{6B894774-DC5A-4828-B5E2-EA6D3D4110D3}" destId="{E480B204-4969-4E03-A428-ADFB52DE92BD}" srcOrd="1" destOrd="0" presId="urn:microsoft.com/office/officeart/2018/2/layout/IconLabelList"/>
    <dgm:cxn modelId="{6B662A3F-8B00-4F43-936C-6C34EF54800C}" type="presParOf" srcId="{6B894774-DC5A-4828-B5E2-EA6D3D4110D3}" destId="{F484B0BA-AD4F-42E3-8030-E736526BFE7D}" srcOrd="2" destOrd="0" presId="urn:microsoft.com/office/officeart/2018/2/layout/IconLabelList"/>
    <dgm:cxn modelId="{1E93FD09-6161-4F1D-B98A-6676176405BA}" type="presParOf" srcId="{049D2A04-0A14-4DCF-A5A2-698105DF4595}" destId="{9EF6CAD1-38EA-4304-9F4A-28283AE5F879}" srcOrd="1" destOrd="0" presId="urn:microsoft.com/office/officeart/2018/2/layout/IconLabelList"/>
    <dgm:cxn modelId="{49F2456C-40FB-4FB5-971F-7D65A11DDD34}" type="presParOf" srcId="{049D2A04-0A14-4DCF-A5A2-698105DF4595}" destId="{AB2A56F7-CC64-4989-BD83-11C5E4C10759}" srcOrd="2" destOrd="0" presId="urn:microsoft.com/office/officeart/2018/2/layout/IconLabelList"/>
    <dgm:cxn modelId="{96FB57FB-C5FE-40B6-9EF8-B5FCF99BC170}" type="presParOf" srcId="{AB2A56F7-CC64-4989-BD83-11C5E4C10759}" destId="{70DE3ED1-06DA-47DA-9B1D-566FFB9649A3}" srcOrd="0" destOrd="0" presId="urn:microsoft.com/office/officeart/2018/2/layout/IconLabelList"/>
    <dgm:cxn modelId="{AB37D686-D316-40A1-A86D-8F8C9BB13332}" type="presParOf" srcId="{AB2A56F7-CC64-4989-BD83-11C5E4C10759}" destId="{F61F45AF-2947-424E-8635-54DC22049DDA}" srcOrd="1" destOrd="0" presId="urn:microsoft.com/office/officeart/2018/2/layout/IconLabelList"/>
    <dgm:cxn modelId="{17D151F7-AC92-4CC8-BF53-9A009896FED5}" type="presParOf" srcId="{AB2A56F7-CC64-4989-BD83-11C5E4C10759}" destId="{69ADF740-99EF-4B56-9AD8-84E7678243B1}" srcOrd="2" destOrd="0" presId="urn:microsoft.com/office/officeart/2018/2/layout/IconLabelList"/>
    <dgm:cxn modelId="{4F43A6C7-846D-4A5F-A060-F30A0397412E}" type="presParOf" srcId="{049D2A04-0A14-4DCF-A5A2-698105DF4595}" destId="{DBAE1B0B-E59E-4D1F-B999-FBA06B60EBF0}" srcOrd="3" destOrd="0" presId="urn:microsoft.com/office/officeart/2018/2/layout/IconLabelList"/>
    <dgm:cxn modelId="{72704EAA-DF75-475A-99B1-26C5DEDEA282}" type="presParOf" srcId="{049D2A04-0A14-4DCF-A5A2-698105DF4595}" destId="{2D69B2EE-9246-4634-966E-A2539020887B}" srcOrd="4" destOrd="0" presId="urn:microsoft.com/office/officeart/2018/2/layout/IconLabelList"/>
    <dgm:cxn modelId="{093E2666-58E1-4577-AB21-4C657066CCA2}" type="presParOf" srcId="{2D69B2EE-9246-4634-966E-A2539020887B}" destId="{80177EA8-2466-44DD-938D-9E97904F0258}" srcOrd="0" destOrd="0" presId="urn:microsoft.com/office/officeart/2018/2/layout/IconLabelList"/>
    <dgm:cxn modelId="{6E0A2C84-40C0-49C7-A4DF-F2CBF562800C}" type="presParOf" srcId="{2D69B2EE-9246-4634-966E-A2539020887B}" destId="{39BA1C86-2CF8-4A0B-A9DF-E2591C773987}" srcOrd="1" destOrd="0" presId="urn:microsoft.com/office/officeart/2018/2/layout/IconLabelList"/>
    <dgm:cxn modelId="{40D71A2E-826D-46CD-BA74-C739A4F30F8F}" type="presParOf" srcId="{2D69B2EE-9246-4634-966E-A2539020887B}" destId="{718CD18F-3129-4276-A0D0-E1F040F8A40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08484-BA64-42DE-B63E-BC1B240A62B0}">
      <dsp:nvSpPr>
        <dsp:cNvPr id="0" name=""/>
        <dsp:cNvSpPr/>
      </dsp:nvSpPr>
      <dsp:spPr>
        <a:xfrm>
          <a:off x="1082105" y="878242"/>
          <a:ext cx="1485526" cy="1485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4B0BA-AD4F-42E3-8030-E736526BFE7D}">
      <dsp:nvSpPr>
        <dsp:cNvPr id="0" name=""/>
        <dsp:cNvSpPr/>
      </dsp:nvSpPr>
      <dsp:spPr>
        <a:xfrm>
          <a:off x="174284"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Always audience in mind.</a:t>
          </a:r>
        </a:p>
      </dsp:txBody>
      <dsp:txXfrm>
        <a:off x="174284" y="2753095"/>
        <a:ext cx="3301169" cy="720000"/>
      </dsp:txXfrm>
    </dsp:sp>
    <dsp:sp modelId="{70DE3ED1-06DA-47DA-9B1D-566FFB9649A3}">
      <dsp:nvSpPr>
        <dsp:cNvPr id="0" name=""/>
        <dsp:cNvSpPr/>
      </dsp:nvSpPr>
      <dsp:spPr>
        <a:xfrm>
          <a:off x="4960980" y="878242"/>
          <a:ext cx="1485526" cy="1485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ADF740-99EF-4B56-9AD8-84E7678243B1}">
      <dsp:nvSpPr>
        <dsp:cNvPr id="0" name=""/>
        <dsp:cNvSpPr/>
      </dsp:nvSpPr>
      <dsp:spPr>
        <a:xfrm>
          <a:off x="4053158"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Clever in </a:t>
          </a:r>
          <a:r>
            <a:rPr lang="en-US" sz="2500" b="1" kern="1200"/>
            <a:t>COLORS.</a:t>
          </a:r>
          <a:endParaRPr lang="en-US" sz="2500" kern="1200"/>
        </a:p>
      </dsp:txBody>
      <dsp:txXfrm>
        <a:off x="4053158" y="2753095"/>
        <a:ext cx="3301169" cy="720000"/>
      </dsp:txXfrm>
    </dsp:sp>
    <dsp:sp modelId="{80177EA8-2466-44DD-938D-9E97904F0258}">
      <dsp:nvSpPr>
        <dsp:cNvPr id="0" name=""/>
        <dsp:cNvSpPr/>
      </dsp:nvSpPr>
      <dsp:spPr>
        <a:xfrm>
          <a:off x="8839854" y="878242"/>
          <a:ext cx="1485526" cy="1485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CD18F-3129-4276-A0D0-E1F040F8A402}">
      <dsp:nvSpPr>
        <dsp:cNvPr id="0" name=""/>
        <dsp:cNvSpPr/>
      </dsp:nvSpPr>
      <dsp:spPr>
        <a:xfrm>
          <a:off x="7932033"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 more Words.</a:t>
          </a:r>
        </a:p>
      </dsp:txBody>
      <dsp:txXfrm>
        <a:off x="7932033" y="2753095"/>
        <a:ext cx="330116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CE17D-2FD0-4DA3-9DEF-B9CDEDF41C8A}" type="datetimeFigureOut">
              <a:rPr lang="en-US"/>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29663-9164-4398-9838-578591D6304C}" type="slidenum">
              <a:rPr lang="en-US"/>
              <a:t>‹#›</a:t>
            </a:fld>
            <a:endParaRPr lang="en-US"/>
          </a:p>
        </p:txBody>
      </p:sp>
    </p:spTree>
    <p:extLst>
      <p:ext uri="{BB962C8B-B14F-4D97-AF65-F5344CB8AC3E}">
        <p14:creationId xmlns:p14="http://schemas.microsoft.com/office/powerpoint/2010/main" val="371394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sme.co/blog/dos-and-donts-chart-makin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infogram.com/blog/color-theory-dos-and-donts-for-data-visualiz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me ask a simple question. </a:t>
            </a:r>
            <a:r>
              <a:rPr lang="en-US" sz="1200" dirty="0"/>
              <a:t>For what </a:t>
            </a:r>
            <a:r>
              <a:rPr lang="en-US" sz="1600" b="1" dirty="0"/>
              <a:t>basic skill</a:t>
            </a:r>
            <a:r>
              <a:rPr lang="en-US" sz="1200" dirty="0"/>
              <a:t>, different people get different salary?</a:t>
            </a:r>
            <a:r>
              <a:rPr lang="en-IN" dirty="0"/>
              <a:t> Perhaps that is the same basic thing which all the ML or AI projects are solving and make our life easier. </a:t>
            </a:r>
          </a:p>
        </p:txBody>
      </p:sp>
      <p:sp>
        <p:nvSpPr>
          <p:cNvPr id="4" name="Slide Number Placeholder 3"/>
          <p:cNvSpPr>
            <a:spLocks noGrp="1"/>
          </p:cNvSpPr>
          <p:nvPr>
            <p:ph type="sldNum" sz="quarter" idx="5"/>
          </p:nvPr>
        </p:nvSpPr>
        <p:spPr/>
        <p:txBody>
          <a:bodyPr/>
          <a:lstStyle/>
          <a:p>
            <a:fld id="{6CA4753F-1BC7-44B1-AE2C-11D8B03F4906}" type="slidenum">
              <a:rPr lang="en-IN" smtClean="0"/>
              <a:t>2</a:t>
            </a:fld>
            <a:endParaRPr lang="en-IN"/>
          </a:p>
        </p:txBody>
      </p:sp>
    </p:spTree>
    <p:extLst>
      <p:ext uri="{BB962C8B-B14F-4D97-AF65-F5344CB8AC3E}">
        <p14:creationId xmlns:p14="http://schemas.microsoft.com/office/powerpoint/2010/main" val="4293447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Measures are numerical values that mathematical functions work on. Which one of the following is a Measure?</a:t>
            </a:r>
            <a:endParaRPr lang="en-IN" dirty="0"/>
          </a:p>
        </p:txBody>
      </p:sp>
      <p:sp>
        <p:nvSpPr>
          <p:cNvPr id="4" name="Slide Number Placeholder 3"/>
          <p:cNvSpPr>
            <a:spLocks noGrp="1"/>
          </p:cNvSpPr>
          <p:nvPr>
            <p:ph type="sldNum" sz="quarter" idx="5"/>
          </p:nvPr>
        </p:nvSpPr>
        <p:spPr/>
        <p:txBody>
          <a:bodyPr/>
          <a:lstStyle/>
          <a:p>
            <a:fld id="{7299D9CC-4768-4630-9158-F730469C181D}" type="slidenum">
              <a:rPr lang="en-IN" smtClean="0"/>
              <a:t>21</a:t>
            </a:fld>
            <a:endParaRPr lang="en-IN"/>
          </a:p>
        </p:txBody>
      </p:sp>
    </p:spTree>
    <p:extLst>
      <p:ext uri="{BB962C8B-B14F-4D97-AF65-F5344CB8AC3E}">
        <p14:creationId xmlns:p14="http://schemas.microsoft.com/office/powerpoint/2010/main" val="3584932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Which chart helps to find the relationship between data points?</a:t>
            </a:r>
          </a:p>
        </p:txBody>
      </p:sp>
      <p:sp>
        <p:nvSpPr>
          <p:cNvPr id="4" name="Slide Number Placeholder 3"/>
          <p:cNvSpPr>
            <a:spLocks noGrp="1"/>
          </p:cNvSpPr>
          <p:nvPr>
            <p:ph type="sldNum" sz="quarter" idx="5"/>
          </p:nvPr>
        </p:nvSpPr>
        <p:spPr/>
        <p:txBody>
          <a:bodyPr/>
          <a:lstStyle/>
          <a:p>
            <a:fld id="{7299D9CC-4768-4630-9158-F730469C181D}" type="slidenum">
              <a:rPr lang="en-IN" smtClean="0"/>
              <a:t>22</a:t>
            </a:fld>
            <a:endParaRPr lang="en-IN"/>
          </a:p>
        </p:txBody>
      </p:sp>
    </p:spTree>
    <p:extLst>
      <p:ext uri="{BB962C8B-B14F-4D97-AF65-F5344CB8AC3E}">
        <p14:creationId xmlns:p14="http://schemas.microsoft.com/office/powerpoint/2010/main" val="176656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There are so many tools and each Tool may vary based on their functionality (ETL first, visualization first, business users first, Search first,..). But what is important is Learn the basics.</a:t>
            </a:r>
          </a:p>
          <a:p>
            <a:r>
              <a:rPr lang="en-US" dirty="0">
                <a:cs typeface="Calibri"/>
              </a:rPr>
              <a:t>- It is not that your learning completed when you come out of college. Learning just starts. </a:t>
            </a:r>
          </a:p>
          <a:p>
            <a:endParaRPr lang="en-US" dirty="0">
              <a:cs typeface="Calibri"/>
            </a:endParaRPr>
          </a:p>
        </p:txBody>
      </p:sp>
      <p:sp>
        <p:nvSpPr>
          <p:cNvPr id="4" name="Slide Number Placeholder 3"/>
          <p:cNvSpPr>
            <a:spLocks noGrp="1"/>
          </p:cNvSpPr>
          <p:nvPr>
            <p:ph type="sldNum" sz="quarter" idx="5"/>
          </p:nvPr>
        </p:nvSpPr>
        <p:spPr/>
        <p:txBody>
          <a:bodyPr/>
          <a:lstStyle/>
          <a:p>
            <a:fld id="{7299D9CC-4768-4630-9158-F730469C181D}" type="slidenum">
              <a:rPr lang="en-IN" smtClean="0"/>
              <a:t>23</a:t>
            </a:fld>
            <a:endParaRPr lang="en-IN"/>
          </a:p>
        </p:txBody>
      </p:sp>
    </p:spTree>
    <p:extLst>
      <p:ext uri="{BB962C8B-B14F-4D97-AF65-F5344CB8AC3E}">
        <p14:creationId xmlns:p14="http://schemas.microsoft.com/office/powerpoint/2010/main" val="124144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Its DECISION MAKING. And that’s what AI is doing for Humans right? I can say many real time examples for this. For now, lets take - the Google Maps. Before 5 years, if you are riding to a destination for which you don’t know the route, you will constantly ask the persons who are on your path way, think over the route and go on. But now, Google Maps in our mobile phone, </a:t>
            </a:r>
            <a:r>
              <a:rPr lang="en-IN" b="1" dirty="0"/>
              <a:t>decides</a:t>
            </a:r>
            <a:r>
              <a:rPr lang="en-IN" dirty="0"/>
              <a:t> and tells this is the right route. And we are travelling just by looking into that Map path. Notice that here </a:t>
            </a:r>
            <a:r>
              <a:rPr lang="en-IN" b="1" dirty="0"/>
              <a:t>decision making </a:t>
            </a:r>
            <a:r>
              <a:rPr lang="en-IN" dirty="0"/>
              <a:t>work is partially taken over by the software comparing to the same situation before 5 years.</a:t>
            </a:r>
          </a:p>
          <a:p>
            <a:endParaRPr lang="en-IN" dirty="0"/>
          </a:p>
          <a:p>
            <a:r>
              <a:rPr lang="en-US" sz="1200" b="0" i="0" kern="1200" dirty="0">
                <a:solidFill>
                  <a:schemeClr val="tx1"/>
                </a:solidFill>
                <a:effectLst/>
                <a:latin typeface="+mn-lt"/>
                <a:ea typeface="+mn-ea"/>
                <a:cs typeface="+mn-cs"/>
              </a:rPr>
              <a:t>Software are no more just software. As engineers, we are making them as intelligent agents and make them evolve as more human in nature. Simply say, future machines with software will slowly rise to the conscious level of humans even!</a:t>
            </a:r>
            <a:endParaRPr lang="en-IN" dirty="0"/>
          </a:p>
        </p:txBody>
      </p:sp>
      <p:sp>
        <p:nvSpPr>
          <p:cNvPr id="4" name="Slide Number Placeholder 3"/>
          <p:cNvSpPr>
            <a:spLocks noGrp="1"/>
          </p:cNvSpPr>
          <p:nvPr>
            <p:ph type="sldNum" sz="quarter" idx="5"/>
          </p:nvPr>
        </p:nvSpPr>
        <p:spPr/>
        <p:txBody>
          <a:bodyPr/>
          <a:lstStyle/>
          <a:p>
            <a:fld id="{6CA4753F-1BC7-44B1-AE2C-11D8B03F4906}" type="slidenum">
              <a:rPr lang="en-IN" smtClean="0"/>
              <a:t>3</a:t>
            </a:fld>
            <a:endParaRPr lang="en-IN"/>
          </a:p>
        </p:txBody>
      </p:sp>
    </p:spTree>
    <p:extLst>
      <p:ext uri="{BB962C8B-B14F-4D97-AF65-F5344CB8AC3E}">
        <p14:creationId xmlns:p14="http://schemas.microsoft.com/office/powerpoint/2010/main" val="57283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mn-lt"/>
                <a:ea typeface="+mn-ea"/>
                <a:cs typeface="+mn-cs"/>
              </a:rPr>
              <a:t>Details</a:t>
            </a:r>
            <a:r>
              <a:rPr lang="en-IN" sz="1200" kern="1200" dirty="0">
                <a:solidFill>
                  <a:schemeClr val="tx1"/>
                </a:solidFill>
                <a:effectLst/>
                <a:latin typeface="+mn-lt"/>
                <a:ea typeface="+mn-ea"/>
                <a:cs typeface="+mn-cs"/>
              </a:rPr>
              <a:t> - An online shopping site store their feedback data in Azure SQL Data Warehouse. The data, in short, is about the rating(1 to 5) and comments by the buyer for each delivered order. The management would like to extract insights about this feedbacks and improve its business. Analysis of bad feedbacks with 1,2 rating and good feedbacks that are with 4,5 rating is straight forward. Feedbacks with 3-rating expresses the biased feeling of customers with both good and bad comments. So apart from the overall rating, the comments in 3-rating should be segregated as good and bad comments using Machine Learning. Finally need to prepare a business dashboard to showcase the feedbacks for the sake of decision making. </a:t>
            </a:r>
          </a:p>
          <a:p>
            <a:endParaRPr lang="en-IN" dirty="0"/>
          </a:p>
        </p:txBody>
      </p:sp>
      <p:sp>
        <p:nvSpPr>
          <p:cNvPr id="4" name="Slide Number Placeholder 3"/>
          <p:cNvSpPr>
            <a:spLocks noGrp="1"/>
          </p:cNvSpPr>
          <p:nvPr>
            <p:ph type="sldNum" sz="quarter" idx="5"/>
          </p:nvPr>
        </p:nvSpPr>
        <p:spPr/>
        <p:txBody>
          <a:bodyPr/>
          <a:lstStyle/>
          <a:p>
            <a:fld id="{B9021A66-AF8D-4A0D-8287-3A00647A45C1}" type="slidenum">
              <a:rPr lang="en-IN" smtClean="0"/>
              <a:t>6</a:t>
            </a:fld>
            <a:endParaRPr lang="en-IN"/>
          </a:p>
        </p:txBody>
      </p:sp>
    </p:spTree>
    <p:extLst>
      <p:ext uri="{BB962C8B-B14F-4D97-AF65-F5344CB8AC3E}">
        <p14:creationId xmlns:p14="http://schemas.microsoft.com/office/powerpoint/2010/main" val="27344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Logs – NASA logs which we </a:t>
            </a:r>
            <a:r>
              <a:rPr lang="en-IN" dirty="0" err="1"/>
              <a:t>gonna</a:t>
            </a:r>
            <a:r>
              <a:rPr lang="en-IN" dirty="0"/>
              <a:t> process.</a:t>
            </a:r>
          </a:p>
        </p:txBody>
      </p:sp>
      <p:sp>
        <p:nvSpPr>
          <p:cNvPr id="4" name="Slide Number Placeholder 3"/>
          <p:cNvSpPr>
            <a:spLocks noGrp="1"/>
          </p:cNvSpPr>
          <p:nvPr>
            <p:ph type="sldNum" sz="quarter" idx="5"/>
          </p:nvPr>
        </p:nvSpPr>
        <p:spPr/>
        <p:txBody>
          <a:bodyPr/>
          <a:lstStyle/>
          <a:p>
            <a:fld id="{0FA58A73-9AF5-4868-B9BF-52715282A3BA}" type="slidenum">
              <a:rPr lang="en-US" smtClean="0"/>
              <a:pPr/>
              <a:t>8</a:t>
            </a:fld>
            <a:endParaRPr lang="en-US"/>
          </a:p>
        </p:txBody>
      </p:sp>
    </p:spTree>
    <p:extLst>
      <p:ext uri="{BB962C8B-B14F-4D97-AF65-F5344CB8AC3E}">
        <p14:creationId xmlns:p14="http://schemas.microsoft.com/office/powerpoint/2010/main" val="208663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N" dirty="0"/>
              <a:t>Most important.</a:t>
            </a:r>
          </a:p>
          <a:p>
            <a:pPr marL="171450" indent="-171450">
              <a:buFontTx/>
              <a:buChar char="-"/>
            </a:pPr>
            <a:r>
              <a:rPr lang="en-IN" dirty="0"/>
              <a:t>This is how the top cream layer gets the view of their business that leads to decisions.</a:t>
            </a:r>
          </a:p>
        </p:txBody>
      </p:sp>
      <p:sp>
        <p:nvSpPr>
          <p:cNvPr id="4" name="Slide Number Placeholder 3"/>
          <p:cNvSpPr>
            <a:spLocks noGrp="1"/>
          </p:cNvSpPr>
          <p:nvPr>
            <p:ph type="sldNum" sz="quarter" idx="5"/>
          </p:nvPr>
        </p:nvSpPr>
        <p:spPr/>
        <p:txBody>
          <a:bodyPr/>
          <a:lstStyle/>
          <a:p>
            <a:fld id="{0FA58A73-9AF5-4868-B9BF-52715282A3BA}" type="slidenum">
              <a:rPr lang="en-US" smtClean="0"/>
              <a:pPr/>
              <a:t>12</a:t>
            </a:fld>
            <a:endParaRPr lang="en-US"/>
          </a:p>
        </p:txBody>
      </p:sp>
    </p:spTree>
    <p:extLst>
      <p:ext uri="{BB962C8B-B14F-4D97-AF65-F5344CB8AC3E}">
        <p14:creationId xmlns:p14="http://schemas.microsoft.com/office/powerpoint/2010/main" val="138431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Usage will be lesser. But the importance will be more. Users will need the results found for important decision making.</a:t>
            </a:r>
          </a:p>
        </p:txBody>
      </p:sp>
      <p:sp>
        <p:nvSpPr>
          <p:cNvPr id="4" name="Slide Number Placeholder 3"/>
          <p:cNvSpPr>
            <a:spLocks noGrp="1"/>
          </p:cNvSpPr>
          <p:nvPr>
            <p:ph type="sldNum" sz="quarter" idx="5"/>
          </p:nvPr>
        </p:nvSpPr>
        <p:spPr/>
        <p:txBody>
          <a:bodyPr/>
          <a:lstStyle/>
          <a:p>
            <a:fld id="{6DC29663-9164-4398-9838-578591D6304C}" type="slidenum">
              <a:rPr lang="en-US"/>
              <a:t>13</a:t>
            </a:fld>
            <a:endParaRPr lang="en-US"/>
          </a:p>
        </p:txBody>
      </p:sp>
    </p:spTree>
    <p:extLst>
      <p:ext uri="{BB962C8B-B14F-4D97-AF65-F5344CB8AC3E}">
        <p14:creationId xmlns:p14="http://schemas.microsoft.com/office/powerpoint/2010/main" val="274819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Even Excel or R language can be used to create visuals.</a:t>
            </a:r>
            <a:endParaRPr lang="en-US" dirty="0"/>
          </a:p>
          <a:p>
            <a:r>
              <a:rPr lang="en-IN" dirty="0">
                <a:cs typeface="Calibri"/>
              </a:rPr>
              <a:t>Sharing and Collaboration is the one that makes BI differentiate itself from visualization. </a:t>
            </a:r>
            <a:endParaRPr lang="en-IN" dirty="0"/>
          </a:p>
        </p:txBody>
      </p:sp>
      <p:sp>
        <p:nvSpPr>
          <p:cNvPr id="4" name="Slide Number Placeholder 3"/>
          <p:cNvSpPr>
            <a:spLocks noGrp="1"/>
          </p:cNvSpPr>
          <p:nvPr>
            <p:ph type="sldNum" sz="quarter" idx="5"/>
          </p:nvPr>
        </p:nvSpPr>
        <p:spPr/>
        <p:txBody>
          <a:bodyPr/>
          <a:lstStyle/>
          <a:p>
            <a:fld id="{0FA58A73-9AF5-4868-B9BF-52715282A3BA}" type="slidenum">
              <a:rPr lang="en-US" smtClean="0"/>
              <a:t>14</a:t>
            </a:fld>
            <a:endParaRPr lang="en-US"/>
          </a:p>
        </p:txBody>
      </p:sp>
    </p:spTree>
    <p:extLst>
      <p:ext uri="{BB962C8B-B14F-4D97-AF65-F5344CB8AC3E}">
        <p14:creationId xmlns:p14="http://schemas.microsoft.com/office/powerpoint/2010/main" val="180977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dirty="0">
                <a:solidFill>
                  <a:srgbClr val="000000"/>
                </a:solidFill>
                <a:effectLst/>
                <a:latin typeface="Calibri" panose="020F0502020204030204" pitchFamily="34" charset="0"/>
              </a:rPr>
              <a:t>As mentioned in the first slide, effectively communicating the extracted insight to the target audience is important. These are 3 simple skills to improve the storytelling with data.</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en-US" sz="1200" b="0" i="0" dirty="0">
                <a:solidFill>
                  <a:srgbClr val="000000"/>
                </a:solidFill>
                <a:effectLst/>
                <a:latin typeface="Calibri" panose="020F0502020204030204" pitchFamily="34" charset="0"/>
              </a:rPr>
              <a:t>First and foremost is being specific about who your audience is. One should design everything keeping that audience in mind. Creating a chart for a communication purpose for our understanding is an easy task. If we step out of ourselves and think how do, we design for our audience will give effective results. Thinking is nothing but knowing ‘who are they’, ‘what do they care or expect’, ‘what keeps them up at night’.. Designing dashboards, keeping such motivation factors in mind will allow us to get their attention and can get our message across easily.</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en-US" sz="1200" b="0" i="0" dirty="0">
                <a:solidFill>
                  <a:srgbClr val="000000"/>
                </a:solidFill>
                <a:effectLst/>
                <a:latin typeface="Calibri" panose="020F0502020204030204" pitchFamily="34" charset="0"/>
              </a:rPr>
              <a:t>Next, coming to colors – It is not only about using pleasing colors in a dashboard. Think about where your audience to look and create a sparing contrast to achieve the attention.</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lang="en-US" sz="1200" b="0" i="0" dirty="0">
                <a:solidFill>
                  <a:srgbClr val="000000"/>
                </a:solidFill>
                <a:effectLst/>
                <a:latin typeface="Calibri" panose="020F0502020204030204" pitchFamily="34" charset="0"/>
              </a:rPr>
              <a:t>Next, we should use more words in a dashboard. I mean it is words not sentences. Like axis labels, value labels, titles in a dashboard. Really these words will give more meaning quickly to the numbers and charts present in a dashboard.</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endParaRPr lang="en-US" sz="1200" b="0" i="0" dirty="0">
              <a:solidFill>
                <a:srgbClr val="000000"/>
              </a:solidFill>
              <a:effectLst/>
              <a:latin typeface="Calibri" panose="020F0502020204030204" pitchFamily="34" charset="0"/>
            </a:endParaRPr>
          </a:p>
          <a:p>
            <a:pPr rtl="0" fontAlgn="base"/>
            <a:r>
              <a:rPr lang="en-US" dirty="0">
                <a:hlinkClick r:id="rId3"/>
              </a:rPr>
              <a:t>https://visme.co/blog/dos-and-donts-chart-making/</a:t>
            </a:r>
            <a:endParaRPr lang="en-US" dirty="0"/>
          </a:p>
          <a:p>
            <a:pPr rtl="0" fontAlgn="base"/>
            <a:r>
              <a:rPr lang="en-US" dirty="0">
                <a:hlinkClick r:id="rId4"/>
              </a:rPr>
              <a:t>https://infogram.com/blog/color-theory-dos-and-donts-for-data-visualization/</a:t>
            </a:r>
            <a:endParaRPr lang="en-US" sz="12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87376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like a rule book which most of us would be using while we get confused between choosing chart type.</a:t>
            </a:r>
          </a:p>
        </p:txBody>
      </p:sp>
      <p:sp>
        <p:nvSpPr>
          <p:cNvPr id="4" name="Slide Number Placeholder 3"/>
          <p:cNvSpPr>
            <a:spLocks noGrp="1"/>
          </p:cNvSpPr>
          <p:nvPr>
            <p:ph type="sldNum" sz="quarter" idx="5"/>
          </p:nvPr>
        </p:nvSpPr>
        <p:spPr/>
        <p:txBody>
          <a:bodyPr/>
          <a:lstStyle/>
          <a:p>
            <a:fld id="{7299D9CC-4768-4630-9158-F730469C181D}" type="slidenum">
              <a:rPr lang="en-IN" smtClean="0"/>
              <a:t>20</a:t>
            </a:fld>
            <a:endParaRPr lang="en-IN"/>
          </a:p>
        </p:txBody>
      </p:sp>
    </p:spTree>
    <p:extLst>
      <p:ext uri="{BB962C8B-B14F-4D97-AF65-F5344CB8AC3E}">
        <p14:creationId xmlns:p14="http://schemas.microsoft.com/office/powerpoint/2010/main" val="252852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2838-9F12-47FE-86D1-987E3B7A6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5DE3A-DD69-4667-B8CC-C0F9FCCCA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46332-0238-4D29-BFE9-B49B8CF7DFC1}"/>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11F1DD52-B837-4294-81B6-80EB32148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3044D-148E-4C3E-86D0-01E3B3AED719}"/>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338660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D6E4-EC94-48B5-B64B-962E040FD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38684-CE16-4988-8D98-7B3F545290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0B38E-A857-4CEA-8A8D-69BA1DF7F952}"/>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D8066506-42B6-46EB-AA98-F9CFD1F30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F3E62-4E35-4C83-8C1C-C809794B4537}"/>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3132283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8C43-ABF8-4C78-B8FF-B89609BEB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AE729E-A72D-4759-886E-FD60D31DB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FDDB0-2087-403E-AD0A-37298B045C32}"/>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5DB20143-92A8-4A5E-9893-122A941A0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0F975-8130-4440-AA41-753CB925FFFE}"/>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2584687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E3F1-40C6-401C-8FD2-3B663632E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EFBCD0-EFA7-4A77-B274-EED5BDF093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2FC09-6B0B-4691-8EC6-6225E274DD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4AC6E-B7B8-4CD7-9457-7BF62DE03438}"/>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6" name="Footer Placeholder 5">
            <a:extLst>
              <a:ext uri="{FF2B5EF4-FFF2-40B4-BE49-F238E27FC236}">
                <a16:creationId xmlns:a16="http://schemas.microsoft.com/office/drawing/2014/main" id="{40A0B01C-3AFE-4334-8856-60751765A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9F640-283F-4948-B595-49E93A9F5C3D}"/>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173708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9DC5-E82E-431A-A81C-343459F6D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273DA-5325-42CE-A93B-F23CA7238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4275A1-2A2E-4E88-B42B-8EF8EA08D2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D4907-078F-458C-97D9-78DA1387D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8B1FCB-8C69-4138-87EC-287453A17C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B9FF6-AA5A-4AD4-92D4-647AB62DEE62}"/>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8" name="Footer Placeholder 7">
            <a:extLst>
              <a:ext uri="{FF2B5EF4-FFF2-40B4-BE49-F238E27FC236}">
                <a16:creationId xmlns:a16="http://schemas.microsoft.com/office/drawing/2014/main" id="{4619B68D-E429-4A38-A5EE-BB17103819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C5F7E7-37B7-4777-870A-5CA3CC4EFA47}"/>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2661442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B14C-8780-4D21-8C3C-C6975AAE3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2DF11-DA80-44ED-837D-3665725239F6}"/>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4" name="Footer Placeholder 3">
            <a:extLst>
              <a:ext uri="{FF2B5EF4-FFF2-40B4-BE49-F238E27FC236}">
                <a16:creationId xmlns:a16="http://schemas.microsoft.com/office/drawing/2014/main" id="{ABB3A470-FCBC-4C62-BD72-186690803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3F55C7-0B32-4AE6-A5DF-8525ACFC5413}"/>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1241170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E8099-5DAC-4E3F-BEC2-5C2042CDDC81}"/>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3" name="Footer Placeholder 2">
            <a:extLst>
              <a:ext uri="{FF2B5EF4-FFF2-40B4-BE49-F238E27FC236}">
                <a16:creationId xmlns:a16="http://schemas.microsoft.com/office/drawing/2014/main" id="{429AEBD7-FFED-4AC9-BF1D-AE5C470F1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08311-F7BF-408C-9ED0-4EBDC9E21E97}"/>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2279789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B804-D8C4-4EAC-AA57-C07684B6F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42A7E-8539-4540-B173-43985AB80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868718-C9AA-4838-92A2-FC4DCE54D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9CEAAE-323B-4AE4-9A4C-B0FF7949C76D}"/>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6" name="Footer Placeholder 5">
            <a:extLst>
              <a:ext uri="{FF2B5EF4-FFF2-40B4-BE49-F238E27FC236}">
                <a16:creationId xmlns:a16="http://schemas.microsoft.com/office/drawing/2014/main" id="{D4ACC994-4060-46AA-B777-C5981875D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0EF19-A8C9-4AD7-919D-FEF9F0A789B0}"/>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18881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BE35-F6A6-4F84-B15C-BF596E374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BEDF6-2DEB-45FB-ACF1-D4AA68C63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676801-C85D-4D9C-A720-C3547C3B4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89AD4D-DDCE-4933-B45C-A0F7EF39CD60}"/>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6" name="Footer Placeholder 5">
            <a:extLst>
              <a:ext uri="{FF2B5EF4-FFF2-40B4-BE49-F238E27FC236}">
                <a16:creationId xmlns:a16="http://schemas.microsoft.com/office/drawing/2014/main" id="{90B45950-C271-42D5-BF9E-A44A4D51D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DDBE7-B61D-48E3-A5D8-D12CF4AF204D}"/>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1296921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0B9D-4264-4EB9-AD51-94D42BCE13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BC956-D1C0-4FFA-B381-6C2571EA8C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09614-AF4D-4C53-A8EB-8FE4BCF735EB}"/>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C65181F7-AB08-4A41-9859-EA3A2B24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418C2-E5E5-46DE-B525-8941306BAAE9}"/>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245363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7F10D-6C2D-4916-9978-0981B4F5E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B1720D-CD97-4735-9CEC-58FE356EA2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2530E-49FB-4FD4-970C-7F9F019BFB80}"/>
              </a:ext>
            </a:extLst>
          </p:cNvPr>
          <p:cNvSpPr>
            <a:spLocks noGrp="1"/>
          </p:cNvSpPr>
          <p:nvPr>
            <p:ph type="dt" sz="half" idx="10"/>
          </p:nvPr>
        </p:nvSpPr>
        <p:spPr/>
        <p:txBody>
          <a:body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9EA06341-1104-4DD2-A81F-3D159D1A8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59A6A-767F-4572-BAD4-94F48EA3776A}"/>
              </a:ext>
            </a:extLst>
          </p:cNvPr>
          <p:cNvSpPr>
            <a:spLocks noGrp="1"/>
          </p:cNvSpPr>
          <p:nvPr>
            <p:ph type="sldNum" sz="quarter" idx="12"/>
          </p:nvPr>
        </p:nvSpPr>
        <p:spPr/>
        <p:txBody>
          <a:bodyPr/>
          <a:lstStyle/>
          <a:p>
            <a:fld id="{C0E38C3A-1CB1-4AAE-8D1F-7B3F6C5B5FBC}" type="slidenum">
              <a:rPr lang="en-US" smtClean="0"/>
              <a:pPr/>
              <a:t>‹#›</a:t>
            </a:fld>
            <a:endParaRPr lang="en-US"/>
          </a:p>
        </p:txBody>
      </p:sp>
    </p:spTree>
    <p:extLst>
      <p:ext uri="{BB962C8B-B14F-4D97-AF65-F5344CB8AC3E}">
        <p14:creationId xmlns:p14="http://schemas.microsoft.com/office/powerpoint/2010/main" val="1246467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D530-2CD6-4EAF-95EB-4A4FFDA5F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C6EBC0-3038-44BB-AA04-94049D807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F6CF5B-DE2E-44F2-AD9E-CC0BBCCEF6A3}"/>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00D8E5AB-12C6-44C3-939C-D8E289764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80833-2DEE-4AA3-86A4-A3F17062AEB8}"/>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1165214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BBDA-63CB-43AE-9DFB-1BF7D9010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52A06-AD3D-446C-9A58-B965F80A3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F9A3C-0032-4694-AA6D-EA590B262E95}"/>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537A01AF-1B8E-4A32-9AAF-9322B6B26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CDC96-9B34-40EB-8480-C3BFE3565066}"/>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2465939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D20F-DE92-4648-917F-0A753A3E7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277062-C911-4638-86C9-FB96D3F69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DD8DD-0320-4D72-94BA-9F50C664CC6E}"/>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7659405E-DAA3-4B09-A153-9173545BC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B5507-23DA-44FB-A188-DDFC4498BA2A}"/>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22773331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6236-6CBB-4ED6-AF3E-BEC698653C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90543-5A69-485F-9C19-983E2B42C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EE37F-A48E-4C9B-BECA-DA8334508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844BFA-2948-4CB9-A0DA-BA5B430A2287}"/>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6" name="Footer Placeholder 5">
            <a:extLst>
              <a:ext uri="{FF2B5EF4-FFF2-40B4-BE49-F238E27FC236}">
                <a16:creationId xmlns:a16="http://schemas.microsoft.com/office/drawing/2014/main" id="{A55EC5C3-8182-4006-9344-1AA17F6E31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E3C2A-65E9-4918-9A17-7D854A2AE9FF}"/>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2338803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FB82-A3D9-4A47-BF08-37C52CD1AA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73D0E-CF88-4C2D-B119-6E01115A6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18D59-051A-41F6-B335-5C265F4DE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791FE0-D96A-4BAE-9B75-4EFCE780D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71C25-74CF-41BF-A6A1-850FB9AEF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58D35B-A1D6-4FAC-AAD2-AC974E3CE0D5}"/>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8" name="Footer Placeholder 7">
            <a:extLst>
              <a:ext uri="{FF2B5EF4-FFF2-40B4-BE49-F238E27FC236}">
                <a16:creationId xmlns:a16="http://schemas.microsoft.com/office/drawing/2014/main" id="{1FBD6580-48AA-4246-8003-B99867CCAE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D755D7-6D1F-4BF3-B76D-E5AEE7286B29}"/>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1129625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FB3C-D1E5-4508-AC35-053DAAF0A1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6A2CC-92CC-4972-A6C8-9AE3E1257519}"/>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4" name="Footer Placeholder 3">
            <a:extLst>
              <a:ext uri="{FF2B5EF4-FFF2-40B4-BE49-F238E27FC236}">
                <a16:creationId xmlns:a16="http://schemas.microsoft.com/office/drawing/2014/main" id="{51DC4672-4887-4A2F-8200-E73A63F43B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891D84-C97E-4A78-AABE-0FCB47618A02}"/>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3511935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557AE-F52F-4E50-91EE-0B0D9704AD34}"/>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3" name="Footer Placeholder 2">
            <a:extLst>
              <a:ext uri="{FF2B5EF4-FFF2-40B4-BE49-F238E27FC236}">
                <a16:creationId xmlns:a16="http://schemas.microsoft.com/office/drawing/2014/main" id="{D16710C2-EB6E-4A0D-8B93-91830F5E93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58C7DE-F5DF-415B-9B3B-C891D7C035D7}"/>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394798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F409-A391-48BA-A8C5-78E315B3B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62C861-DC27-4B98-858F-CCCB88258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FFF570-FCBD-4C96-9825-177B80205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17C29-202A-450E-B92B-3D768DAAABE8}"/>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6" name="Footer Placeholder 5">
            <a:extLst>
              <a:ext uri="{FF2B5EF4-FFF2-40B4-BE49-F238E27FC236}">
                <a16:creationId xmlns:a16="http://schemas.microsoft.com/office/drawing/2014/main" id="{F0C0E4D1-8B76-495D-9EBC-AE1C553C5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9918D-48EC-4132-82E1-F05A6F5F986B}"/>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4114406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936-3C2B-4991-8377-9414E66C8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60DB31-1B59-4D31-9734-E44067943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604BE1-A3A2-4535-BDE2-EC633CA8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9D06-355B-4E05-8B98-9118F29A5B50}"/>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6" name="Footer Placeholder 5">
            <a:extLst>
              <a:ext uri="{FF2B5EF4-FFF2-40B4-BE49-F238E27FC236}">
                <a16:creationId xmlns:a16="http://schemas.microsoft.com/office/drawing/2014/main" id="{338F7DAF-782E-4129-A60E-276D8FB9E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9296B-E285-4A62-A8C6-14C4E7AB822C}"/>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1187582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1E9C-35D6-48AC-969A-2B62F5C2F7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DE1A8D-6918-4173-B04C-C55DA7C90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2EBB8-02A0-45AC-9B44-7C3F33338166}"/>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BB82EB91-3441-4B75-95C1-12E4F923F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908B7-381E-41C3-A1F1-FC95265E0A39}"/>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25743911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DE45B-299C-4916-91BE-55B69A01EA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41E177-99AC-47B9-8A90-7B71AB0D6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4485D-81E2-4A9F-9363-D778E0047094}"/>
              </a:ext>
            </a:extLst>
          </p:cNvPr>
          <p:cNvSpPr>
            <a:spLocks noGrp="1"/>
          </p:cNvSpPr>
          <p:nvPr>
            <p:ph type="dt" sz="half" idx="10"/>
          </p:nvPr>
        </p:nvSpPr>
        <p:spPr/>
        <p:txBody>
          <a:body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C15A35AB-B4AC-4D67-884E-93DB44FC8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FEF94-0184-4CF6-B7E1-8725850310A9}"/>
              </a:ext>
            </a:extLst>
          </p:cNvPr>
          <p:cNvSpPr>
            <a:spLocks noGrp="1"/>
          </p:cNvSpPr>
          <p:nvPr>
            <p:ph type="sldNum" sz="quarter" idx="12"/>
          </p:nvPr>
        </p:nvSpPr>
        <p:spPr/>
        <p:txBody>
          <a:bodyPr/>
          <a:lstStyle/>
          <a:p>
            <a:fld id="{2481BB1F-478A-43D0-BBF6-9FA2AC3A3899}" type="slidenum">
              <a:rPr lang="en-IN" smtClean="0"/>
              <a:t>‹#›</a:t>
            </a:fld>
            <a:endParaRPr lang="en-IN"/>
          </a:p>
        </p:txBody>
      </p:sp>
    </p:spTree>
    <p:extLst>
      <p:ext uri="{BB962C8B-B14F-4D97-AF65-F5344CB8AC3E}">
        <p14:creationId xmlns:p14="http://schemas.microsoft.com/office/powerpoint/2010/main" val="4057897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32F5-C4BF-4D91-8A90-EF117A5CF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BDC50C-E76F-4553-9686-088970DFF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E4E13A-7540-4C2E-9007-85488AFDC544}"/>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DB24574C-7F67-4909-A994-93A19C483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C1F71-84E8-4A39-9B1E-B115C180934A}"/>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2860673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3BE3-7046-4356-805D-38E8937DD7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23037-3F48-4C11-9D3E-9B02BA0A6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0289B-E029-44F2-8D95-C36613579A17}"/>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82C36DD8-C4C7-427A-8996-AD48CEFA7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C2DBF-4509-41CB-9F0C-1C96A2262970}"/>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1029486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3169-2C7D-4EAC-A321-DABA2A0A3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ECF94D-FD75-4465-8459-4B931CDCF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4464E-02F8-4B80-9A4B-755057BA2733}"/>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EDA8D43C-398F-4855-A084-81AF14AFC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81CAC-55B3-43A5-8E94-AB890864C1BB}"/>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1852615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00B5-D60E-44BA-9825-4ACD1F3532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8C93AF-9C5E-421C-8594-DB3413EF1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7E5E28-D8DF-4666-8F80-D22DDCE95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902786-B6B3-4A17-B2FE-CF5B509849BA}"/>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6" name="Footer Placeholder 5">
            <a:extLst>
              <a:ext uri="{FF2B5EF4-FFF2-40B4-BE49-F238E27FC236}">
                <a16:creationId xmlns:a16="http://schemas.microsoft.com/office/drawing/2014/main" id="{0AE7E558-6D91-4014-ACCA-28F8E326E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2CE35-30AC-46BF-BDDE-466B76EC88D1}"/>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9532835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530C-3858-4B1F-AE94-4805A34458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7CD6DF-8928-4C26-B18E-280186EBE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7A902-756D-4BAE-B393-73F08473E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074406-A002-459C-BB2A-962B7FE6B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B8D62-7AB5-4CDD-B27C-40924F70A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E9A8E9-2C97-47FA-BA89-13F90236A8D3}"/>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8" name="Footer Placeholder 7">
            <a:extLst>
              <a:ext uri="{FF2B5EF4-FFF2-40B4-BE49-F238E27FC236}">
                <a16:creationId xmlns:a16="http://schemas.microsoft.com/office/drawing/2014/main" id="{84811FE8-4F92-416D-BECD-E89EAC2B38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6653B8-4F48-4B4B-8A60-0E44E037B93E}"/>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492641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708A-5CFA-44D1-BD02-46907133A0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069BE4-88C2-4C23-8B7D-F350DBEEF03E}"/>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4" name="Footer Placeholder 3">
            <a:extLst>
              <a:ext uri="{FF2B5EF4-FFF2-40B4-BE49-F238E27FC236}">
                <a16:creationId xmlns:a16="http://schemas.microsoft.com/office/drawing/2014/main" id="{F1664348-E68E-4911-9153-60DD422035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603E5E-B1FF-427C-A4CB-D829DF2B742D}"/>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125274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AED21-3D77-4A10-8EE6-C336237EEB7E}"/>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3" name="Footer Placeholder 2">
            <a:extLst>
              <a:ext uri="{FF2B5EF4-FFF2-40B4-BE49-F238E27FC236}">
                <a16:creationId xmlns:a16="http://schemas.microsoft.com/office/drawing/2014/main" id="{0C3240FB-7E1A-4D5E-A30D-3F16A7F358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6C184-63F5-4157-974B-92412DE4D328}"/>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3267358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94AB-FB35-4598-A6AE-5D3CC1BB0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317295-7F8B-4ED5-BBC3-B774E9132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7F5E92-198A-40EF-8345-AD3CED12E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BF1F7-2972-4718-8567-1E4AC93680AE}"/>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6" name="Footer Placeholder 5">
            <a:extLst>
              <a:ext uri="{FF2B5EF4-FFF2-40B4-BE49-F238E27FC236}">
                <a16:creationId xmlns:a16="http://schemas.microsoft.com/office/drawing/2014/main" id="{2CEF2F80-5554-42C0-B628-60C45697D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6398F-F697-42D9-81AF-8641CC328C99}"/>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32863573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C11-E6E5-4640-B8BE-F9F287437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D2BAF8-18C4-4779-A788-2A9F95942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728B0A-34F8-4DB3-8E6C-ACE024843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1CC06-0DF6-4598-80AE-DF7145CDDE10}"/>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6" name="Footer Placeholder 5">
            <a:extLst>
              <a:ext uri="{FF2B5EF4-FFF2-40B4-BE49-F238E27FC236}">
                <a16:creationId xmlns:a16="http://schemas.microsoft.com/office/drawing/2014/main" id="{3808EBBF-573B-459E-A929-43809C0F3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A006BA-C3E2-4D3A-94C3-5579B5AC9938}"/>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41830453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CA8F-D5E1-48A1-BCCC-A9B1CEA137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A2B9F1-48B4-4BAC-B506-31D3F5CDA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BDFB6D-5B33-4EB7-9C17-DE2F6A808587}"/>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67F3C8A6-B861-4A26-8377-00332DE95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0BC35-774C-45BB-BA4C-483223A25604}"/>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15435249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90D5D-E2BC-4EDB-B381-B52D411F38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D44F2B-DC0D-4024-99A7-4C88BF695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899FE-F62C-48E6-AA49-024620255B29}"/>
              </a:ext>
            </a:extLst>
          </p:cNvPr>
          <p:cNvSpPr>
            <a:spLocks noGrp="1"/>
          </p:cNvSpPr>
          <p:nvPr>
            <p:ph type="dt" sz="half" idx="10"/>
          </p:nvPr>
        </p:nvSpPr>
        <p:spPr/>
        <p:txBody>
          <a:body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99DE867E-161E-4163-8BD2-974BB8FB6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EFA2C-0CA0-4705-9591-B487E35E6447}"/>
              </a:ext>
            </a:extLst>
          </p:cNvPr>
          <p:cNvSpPr>
            <a:spLocks noGrp="1"/>
          </p:cNvSpPr>
          <p:nvPr>
            <p:ph type="sldNum" sz="quarter" idx="12"/>
          </p:nvPr>
        </p:nvSpPr>
        <p:spPr/>
        <p:txBody>
          <a:bodyPr/>
          <a:lstStyle/>
          <a:p>
            <a:fld id="{6B1822D2-0D61-4763-8137-41B619EC2F4C}" type="slidenum">
              <a:rPr lang="en-IN" smtClean="0"/>
              <a:t>‹#›</a:t>
            </a:fld>
            <a:endParaRPr lang="en-IN"/>
          </a:p>
        </p:txBody>
      </p:sp>
    </p:spTree>
    <p:extLst>
      <p:ext uri="{BB962C8B-B14F-4D97-AF65-F5344CB8AC3E}">
        <p14:creationId xmlns:p14="http://schemas.microsoft.com/office/powerpoint/2010/main" val="22743759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585520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26A47-B992-4319-A3AC-EC409D02C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41F511-CA83-44A6-97FA-7EBA42146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8E4EF-3297-467C-9D42-5BD82B200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3D7BA-99BF-4038-8F6C-FBBEE1A9CE38}" type="datetimeFigureOut">
              <a:rPr lang="en-US" smtClean="0"/>
              <a:pPr/>
              <a:t>10/11/2020</a:t>
            </a:fld>
            <a:endParaRPr lang="en-US"/>
          </a:p>
        </p:txBody>
      </p:sp>
      <p:sp>
        <p:nvSpPr>
          <p:cNvPr id="5" name="Footer Placeholder 4">
            <a:extLst>
              <a:ext uri="{FF2B5EF4-FFF2-40B4-BE49-F238E27FC236}">
                <a16:creationId xmlns:a16="http://schemas.microsoft.com/office/drawing/2014/main" id="{0EA7858A-3B8E-493F-8B65-951105BA1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3829C4-AC84-4610-B8A4-DFFF40CBD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38C3A-1CB1-4AAE-8D1F-7B3F6C5B5FBC}" type="slidenum">
              <a:rPr lang="en-US" smtClean="0"/>
              <a:pPr/>
              <a:t>‹#›</a:t>
            </a:fld>
            <a:endParaRPr lang="en-US"/>
          </a:p>
        </p:txBody>
      </p:sp>
    </p:spTree>
    <p:extLst>
      <p:ext uri="{BB962C8B-B14F-4D97-AF65-F5344CB8AC3E}">
        <p14:creationId xmlns:p14="http://schemas.microsoft.com/office/powerpoint/2010/main" val="1477910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41049-61F9-4E9A-91B7-AEAE13214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49A93-AE90-41F3-B3C0-639E96E41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9C73C6-17B5-469A-837A-18C48BF0F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04F60-895A-49A8-8C7B-5CF120D9E80F}" type="datetimeFigureOut">
              <a:rPr lang="en-IN" smtClean="0"/>
              <a:t>11-10-2020</a:t>
            </a:fld>
            <a:endParaRPr lang="en-IN"/>
          </a:p>
        </p:txBody>
      </p:sp>
      <p:sp>
        <p:nvSpPr>
          <p:cNvPr id="5" name="Footer Placeholder 4">
            <a:extLst>
              <a:ext uri="{FF2B5EF4-FFF2-40B4-BE49-F238E27FC236}">
                <a16:creationId xmlns:a16="http://schemas.microsoft.com/office/drawing/2014/main" id="{2B7B4B8B-D036-4699-807B-CE851217E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D43E5B-26F5-4526-812E-A1492FBBC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1BB1F-478A-43D0-BBF6-9FA2AC3A3899}" type="slidenum">
              <a:rPr lang="en-IN" smtClean="0"/>
              <a:t>‹#›</a:t>
            </a:fld>
            <a:endParaRPr lang="en-IN"/>
          </a:p>
        </p:txBody>
      </p:sp>
    </p:spTree>
    <p:extLst>
      <p:ext uri="{BB962C8B-B14F-4D97-AF65-F5344CB8AC3E}">
        <p14:creationId xmlns:p14="http://schemas.microsoft.com/office/powerpoint/2010/main" val="11040641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4E088-1D38-43CC-BD4F-5AE705070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5AE3B-9509-4981-B27C-15F18664F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5F986-718D-4E17-9D5D-80B1DD025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81C7F-3FC1-44B0-A525-58BAC6FB749A}" type="datetimeFigureOut">
              <a:rPr lang="en-IN" smtClean="0"/>
              <a:t>11-10-2020</a:t>
            </a:fld>
            <a:endParaRPr lang="en-IN"/>
          </a:p>
        </p:txBody>
      </p:sp>
      <p:sp>
        <p:nvSpPr>
          <p:cNvPr id="5" name="Footer Placeholder 4">
            <a:extLst>
              <a:ext uri="{FF2B5EF4-FFF2-40B4-BE49-F238E27FC236}">
                <a16:creationId xmlns:a16="http://schemas.microsoft.com/office/drawing/2014/main" id="{EEF06E5E-2BCA-484E-8D8F-7F2F3C511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4D0A02-0FDD-4291-86AE-925ED9231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822D2-0D61-4763-8137-41B619EC2F4C}" type="slidenum">
              <a:rPr lang="en-IN" smtClean="0"/>
              <a:t>‹#›</a:t>
            </a:fld>
            <a:endParaRPr lang="en-IN"/>
          </a:p>
        </p:txBody>
      </p:sp>
    </p:spTree>
    <p:extLst>
      <p:ext uri="{BB962C8B-B14F-4D97-AF65-F5344CB8AC3E}">
        <p14:creationId xmlns:p14="http://schemas.microsoft.com/office/powerpoint/2010/main" val="162905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9.sv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boldbi.com/solutions/education/student-performance-dashboard"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hyperlink" Target="https://analytics.zoho.in/workspace/168549000000002015/view/168549000000002005"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 Id="rId5" Type="http://schemas.openxmlformats.org/officeDocument/2006/relationships/hyperlink" Target="https://webinar.boldbi.com/bi/en-us/dashboards?view=all" TargetMode="External"/><Relationship Id="rId4" Type="http://schemas.openxmlformats.org/officeDocument/2006/relationships/hyperlink" Target="https://us-east-1.quicksight.aws.amazon.com/sn/start/analyse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onedrive.live.com/edit.aspx?action=edit&amp;resid=9953EA2C97EEB5F8!14745&amp;ithint=file%2cpptx&amp;action=edit&amp;wdNewAndOpenCt=1602231031944&amp;wdPreviousSession=dcb694c5-6ec2-4263-836e-06227dd36530&amp;wdOrigin=OFFICECOM-WEB.START.UPLOAD" TargetMode="Externa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205152C-5D11-4027-A127-6A5D3D373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5A31AE8-0E91-4CDA-9C9E-21D3C2098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22570"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E464C-BBC8-4575-B193-3A81B4BDD981}"/>
              </a:ext>
            </a:extLst>
          </p:cNvPr>
          <p:cNvSpPr>
            <a:spLocks noGrp="1"/>
          </p:cNvSpPr>
          <p:nvPr>
            <p:ph type="ctrTitle"/>
          </p:nvPr>
        </p:nvSpPr>
        <p:spPr>
          <a:xfrm>
            <a:off x="1303850" y="891541"/>
            <a:ext cx="5016563" cy="4074074"/>
          </a:xfrm>
        </p:spPr>
        <p:txBody>
          <a:bodyPr>
            <a:normAutofit/>
          </a:bodyPr>
          <a:lstStyle/>
          <a:p>
            <a:pPr algn="l"/>
            <a:r>
              <a:rPr lang="en-IN" sz="7400" dirty="0">
                <a:solidFill>
                  <a:srgbClr val="FFFFFF"/>
                </a:solidFill>
              </a:rPr>
              <a:t>Business Intelligence in Tamil</a:t>
            </a:r>
          </a:p>
        </p:txBody>
      </p:sp>
      <p:sp>
        <p:nvSpPr>
          <p:cNvPr id="3" name="Subtitle 2">
            <a:extLst>
              <a:ext uri="{FF2B5EF4-FFF2-40B4-BE49-F238E27FC236}">
                <a16:creationId xmlns:a16="http://schemas.microsoft.com/office/drawing/2014/main" id="{EB71AC7F-7628-485E-8063-811D2D2EC1B1}"/>
              </a:ext>
            </a:extLst>
          </p:cNvPr>
          <p:cNvSpPr>
            <a:spLocks noGrp="1"/>
          </p:cNvSpPr>
          <p:nvPr>
            <p:ph type="subTitle" idx="1"/>
          </p:nvPr>
        </p:nvSpPr>
        <p:spPr>
          <a:xfrm>
            <a:off x="1303850" y="4965613"/>
            <a:ext cx="5016563" cy="921039"/>
          </a:xfrm>
        </p:spPr>
        <p:txBody>
          <a:bodyPr vert="horz" lIns="91440" tIns="45720" rIns="91440" bIns="45720" rtlCol="0" anchor="t">
            <a:normAutofit fontScale="92500" lnSpcReduction="20000"/>
          </a:bodyPr>
          <a:lstStyle/>
          <a:p>
            <a:pPr algn="l"/>
            <a:r>
              <a:rPr lang="en-IN" sz="1800" b="1" dirty="0">
                <a:solidFill>
                  <a:srgbClr val="FFFFFF"/>
                </a:solidFill>
                <a:ea typeface="+mn-lt"/>
                <a:cs typeface="+mn-lt"/>
              </a:rPr>
              <a:t>Dinesh Kumar P</a:t>
            </a:r>
            <a:endParaRPr lang="en-US" sz="1800" b="1" dirty="0">
              <a:solidFill>
                <a:srgbClr val="FFFFFF"/>
              </a:solidFill>
              <a:ea typeface="+mn-lt"/>
              <a:cs typeface="+mn-lt"/>
            </a:endParaRPr>
          </a:p>
          <a:p>
            <a:pPr algn="l"/>
            <a:r>
              <a:rPr lang="en-IN" sz="1800" dirty="0">
                <a:solidFill>
                  <a:srgbClr val="FFFFFF"/>
                </a:solidFill>
                <a:ea typeface="+mn-lt"/>
                <a:cs typeface="+mn-lt"/>
              </a:rPr>
              <a:t>Product Manager – Reports &amp; Analytics Squad</a:t>
            </a:r>
          </a:p>
          <a:p>
            <a:pPr algn="l"/>
            <a:r>
              <a:rPr lang="en-IN" sz="1800" i="1" dirty="0" err="1">
                <a:solidFill>
                  <a:srgbClr val="FFFFFF"/>
                </a:solidFill>
                <a:ea typeface="+mn-lt"/>
                <a:cs typeface="+mn-lt"/>
              </a:rPr>
              <a:t>Kissflow</a:t>
            </a:r>
            <a:r>
              <a:rPr lang="en-IN" sz="1800" i="1" dirty="0">
                <a:solidFill>
                  <a:srgbClr val="FFFFFF"/>
                </a:solidFill>
                <a:ea typeface="+mn-lt"/>
                <a:cs typeface="+mn-lt"/>
              </a:rPr>
              <a:t> Inc.</a:t>
            </a:r>
            <a:endParaRPr lang="en-IN" sz="1800" dirty="0">
              <a:solidFill>
                <a:srgbClr val="FFFFFF"/>
              </a:solidFill>
              <a:ea typeface="+mn-lt"/>
              <a:cs typeface="+mn-lt"/>
            </a:endParaRPr>
          </a:p>
          <a:p>
            <a:pPr algn="l"/>
            <a:endParaRPr lang="en-IN" sz="1800" dirty="0">
              <a:solidFill>
                <a:srgbClr val="FFFFFF"/>
              </a:solidFill>
              <a:cs typeface="Calibri"/>
            </a:endParaRPr>
          </a:p>
        </p:txBody>
      </p:sp>
      <p:sp>
        <p:nvSpPr>
          <p:cNvPr id="23" name="Rectangle 22">
            <a:extLst>
              <a:ext uri="{FF2B5EF4-FFF2-40B4-BE49-F238E27FC236}">
                <a16:creationId xmlns:a16="http://schemas.microsoft.com/office/drawing/2014/main" id="{F7A3F82F-37A7-4B12-BFE8-DE53981A8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DBF5F220-4D91-4808-B65F-2929DF17D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7054" y="346546"/>
            <a:ext cx="4000156" cy="4000156"/>
          </a:xfrm>
          <a:prstGeom prst="rect">
            <a:avLst/>
          </a:prstGeom>
          <a:effectLst>
            <a:outerShdw blurRad="406400" dist="317500" dir="5400000" sx="89000" sy="89000" rotWithShape="0">
              <a:prstClr val="black">
                <a:alpha val="15000"/>
              </a:prstClr>
            </a:outerShdw>
          </a:effectLst>
        </p:spPr>
      </p:pic>
      <p:sp>
        <p:nvSpPr>
          <p:cNvPr id="4" name="Rectangle 3">
            <a:extLst>
              <a:ext uri="{FF2B5EF4-FFF2-40B4-BE49-F238E27FC236}">
                <a16:creationId xmlns:a16="http://schemas.microsoft.com/office/drawing/2014/main" id="{13543E50-0392-496B-841B-24386D139AEC}"/>
              </a:ext>
            </a:extLst>
          </p:cNvPr>
          <p:cNvSpPr/>
          <p:nvPr/>
        </p:nvSpPr>
        <p:spPr>
          <a:xfrm>
            <a:off x="7577043" y="4693248"/>
            <a:ext cx="4103166" cy="1193404"/>
          </a:xfrm>
          <a:prstGeom prst="rect">
            <a:avLst/>
          </a:prstGeom>
        </p:spPr>
        <p:txBody>
          <a:bodyPr wrap="square">
            <a:spAutoFit/>
          </a:bodyPr>
          <a:lstStyle/>
          <a:p>
            <a:pPr algn="ctr" fontAlgn="ctr">
              <a:lnSpc>
                <a:spcPct val="90000"/>
              </a:lnSpc>
              <a:spcBef>
                <a:spcPct val="0"/>
              </a:spcBef>
              <a:spcAft>
                <a:spcPts val="600"/>
              </a:spcAft>
            </a:pPr>
            <a:r>
              <a:rPr lang="en-US" b="1" i="1" dirty="0">
                <a:solidFill>
                  <a:srgbClr val="080808"/>
                </a:solidFill>
              </a:rPr>
              <a:t>“Without data you are just another person with opinion”</a:t>
            </a:r>
            <a:r>
              <a:rPr lang="en-US" i="1" dirty="0">
                <a:solidFill>
                  <a:srgbClr val="080808"/>
                </a:solidFill>
              </a:rPr>
              <a:t> </a:t>
            </a:r>
            <a:endParaRPr lang="en-US" dirty="0">
              <a:solidFill>
                <a:srgbClr val="080808"/>
              </a:solidFill>
            </a:endParaRPr>
          </a:p>
          <a:p>
            <a:pPr algn="ctr" fontAlgn="ctr">
              <a:lnSpc>
                <a:spcPct val="90000"/>
              </a:lnSpc>
              <a:spcBef>
                <a:spcPct val="0"/>
              </a:spcBef>
              <a:spcAft>
                <a:spcPts val="600"/>
              </a:spcAft>
            </a:pPr>
            <a:endParaRPr lang="en-US" dirty="0">
              <a:solidFill>
                <a:srgbClr val="080808"/>
              </a:solidFill>
            </a:endParaRPr>
          </a:p>
          <a:p>
            <a:pPr algn="ctr" fontAlgn="ctr">
              <a:lnSpc>
                <a:spcPct val="90000"/>
              </a:lnSpc>
              <a:spcBef>
                <a:spcPct val="0"/>
              </a:spcBef>
              <a:spcAft>
                <a:spcPts val="600"/>
              </a:spcAft>
            </a:pPr>
            <a:r>
              <a:rPr lang="en-US" sz="1400" dirty="0">
                <a:solidFill>
                  <a:srgbClr val="080808"/>
                </a:solidFill>
              </a:rPr>
              <a:t>- W. Edwards Deming.</a:t>
            </a:r>
          </a:p>
        </p:txBody>
      </p:sp>
    </p:spTree>
    <p:extLst>
      <p:ext uri="{BB962C8B-B14F-4D97-AF65-F5344CB8AC3E}">
        <p14:creationId xmlns:p14="http://schemas.microsoft.com/office/powerpoint/2010/main" val="105919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dirty="0">
                <a:solidFill>
                  <a:srgbClr val="FFFFFF"/>
                </a:solidFill>
              </a:rPr>
              <a:t>4</a:t>
            </a:r>
            <a:r>
              <a:rPr lang="en-US" kern="1200" dirty="0">
                <a:solidFill>
                  <a:srgbClr val="FFFFFF"/>
                </a:solidFill>
                <a:latin typeface="+mj-lt"/>
                <a:ea typeface="+mj-ea"/>
                <a:cs typeface="+mj-cs"/>
              </a:rPr>
              <a:t>. Storage &amp; Access</a:t>
            </a:r>
          </a:p>
        </p:txBody>
      </p: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5533534" y="1825625"/>
            <a:ext cx="6174370" cy="4351338"/>
          </a:xfrm>
        </p:spPr>
        <p:txBody>
          <a:bodyPr>
            <a:normAutofit fontScale="85000" lnSpcReduction="20000"/>
          </a:bodyPr>
          <a:lstStyle/>
          <a:p>
            <a:pPr lvl="0"/>
            <a:r>
              <a:rPr lang="en-US" dirty="0"/>
              <a:t>Different stages</a:t>
            </a:r>
          </a:p>
          <a:p>
            <a:pPr lvl="1"/>
            <a:r>
              <a:rPr lang="en-US" dirty="0"/>
              <a:t>Initial</a:t>
            </a:r>
          </a:p>
          <a:p>
            <a:pPr lvl="1"/>
            <a:r>
              <a:rPr lang="en-US" dirty="0"/>
              <a:t>Processing</a:t>
            </a:r>
          </a:p>
          <a:p>
            <a:pPr lvl="1"/>
            <a:r>
              <a:rPr lang="en-US" dirty="0"/>
              <a:t>Final</a:t>
            </a:r>
          </a:p>
          <a:p>
            <a:pPr lvl="1"/>
            <a:endParaRPr lang="en-US" dirty="0"/>
          </a:p>
          <a:p>
            <a:r>
              <a:rPr lang="en-US" dirty="0"/>
              <a:t>Instances &amp; Services</a:t>
            </a:r>
          </a:p>
          <a:p>
            <a:pPr lvl="1"/>
            <a:r>
              <a:rPr lang="en-US" dirty="0"/>
              <a:t>Cloud Database instances (SQL Server, MySQL,..)</a:t>
            </a:r>
          </a:p>
          <a:p>
            <a:pPr lvl="1"/>
            <a:r>
              <a:rPr lang="en-US" dirty="0"/>
              <a:t>Amazon S3</a:t>
            </a:r>
          </a:p>
          <a:p>
            <a:pPr lvl="1"/>
            <a:r>
              <a:rPr lang="en-US" dirty="0"/>
              <a:t>Azure Blob / Azure Data Lake…</a:t>
            </a:r>
          </a:p>
          <a:p>
            <a:endParaRPr lang="en-US" dirty="0"/>
          </a:p>
          <a:p>
            <a:r>
              <a:rPr lang="en-US" dirty="0"/>
              <a:t>Access</a:t>
            </a:r>
          </a:p>
          <a:p>
            <a:pPr lvl="1"/>
            <a:r>
              <a:rPr lang="en-US" dirty="0"/>
              <a:t>API</a:t>
            </a:r>
          </a:p>
          <a:p>
            <a:pPr lvl="1"/>
            <a:r>
              <a:rPr lang="en-US" dirty="0"/>
              <a:t>Integration between processing tools</a:t>
            </a:r>
          </a:p>
          <a:p>
            <a:pPr lvl="1"/>
            <a:endParaRPr lang="en-US" dirty="0"/>
          </a:p>
          <a:p>
            <a:endParaRPr lang="en-US" dirty="0"/>
          </a:p>
        </p:txBody>
      </p:sp>
    </p:spTree>
    <p:extLst>
      <p:ext uri="{BB962C8B-B14F-4D97-AF65-F5344CB8AC3E}">
        <p14:creationId xmlns:p14="http://schemas.microsoft.com/office/powerpoint/2010/main" val="161548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3600">
                <a:solidFill>
                  <a:schemeClr val="bg1"/>
                </a:solidFill>
              </a:rPr>
              <a:t>5</a:t>
            </a:r>
            <a:r>
              <a:rPr lang="en-US" sz="3600" kern="1200">
                <a:solidFill>
                  <a:schemeClr val="bg1"/>
                </a:solidFill>
                <a:latin typeface="+mj-lt"/>
                <a:ea typeface="+mj-ea"/>
                <a:cs typeface="+mj-cs"/>
              </a:rPr>
              <a:t>. Process</a:t>
            </a: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321733" y="2834809"/>
            <a:ext cx="4092951" cy="3042099"/>
          </a:xfrm>
        </p:spPr>
        <p:txBody>
          <a:bodyPr anchor="t">
            <a:normAutofit lnSpcReduction="10000"/>
          </a:bodyPr>
          <a:lstStyle/>
          <a:p>
            <a:pPr lvl="0"/>
            <a:r>
              <a:rPr lang="en-US" sz="2000" dirty="0">
                <a:solidFill>
                  <a:schemeClr val="bg1"/>
                </a:solidFill>
              </a:rPr>
              <a:t>Analyze / Do Analytics</a:t>
            </a:r>
          </a:p>
          <a:p>
            <a:pPr lvl="1"/>
            <a:r>
              <a:rPr lang="en-US" sz="2000" dirty="0">
                <a:solidFill>
                  <a:schemeClr val="bg1"/>
                </a:solidFill>
              </a:rPr>
              <a:t>ML models</a:t>
            </a:r>
          </a:p>
          <a:p>
            <a:pPr lvl="1"/>
            <a:r>
              <a:rPr lang="en-US" sz="2000" dirty="0">
                <a:solidFill>
                  <a:schemeClr val="bg1"/>
                </a:solidFill>
              </a:rPr>
              <a:t>Map Reduce</a:t>
            </a:r>
          </a:p>
          <a:p>
            <a:pPr lvl="1"/>
            <a:endParaRPr lang="en-US" sz="2000" dirty="0">
              <a:solidFill>
                <a:schemeClr val="bg1"/>
              </a:solidFill>
            </a:endParaRPr>
          </a:p>
          <a:p>
            <a:pPr lvl="0"/>
            <a:r>
              <a:rPr lang="en-US" sz="2000" dirty="0">
                <a:solidFill>
                  <a:schemeClr val="bg1"/>
                </a:solidFill>
              </a:rPr>
              <a:t>Tools &amp; Services</a:t>
            </a:r>
          </a:p>
          <a:p>
            <a:pPr lvl="1"/>
            <a:r>
              <a:rPr lang="en-US" sz="2000" dirty="0">
                <a:solidFill>
                  <a:schemeClr val="bg1"/>
                </a:solidFill>
              </a:rPr>
              <a:t>Apache Pig / Hive / Spark</a:t>
            </a:r>
          </a:p>
          <a:p>
            <a:pPr lvl="1"/>
            <a:r>
              <a:rPr lang="en-US" sz="2000" dirty="0">
                <a:solidFill>
                  <a:schemeClr val="bg1"/>
                </a:solidFill>
              </a:rPr>
              <a:t>Amazon Sage Maker</a:t>
            </a:r>
          </a:p>
          <a:p>
            <a:pPr lvl="1"/>
            <a:r>
              <a:rPr lang="en-US" sz="2000" dirty="0">
                <a:solidFill>
                  <a:schemeClr val="bg1"/>
                </a:solidFill>
              </a:rPr>
              <a:t>Azure HDInsight / Databricks /  ML Studio</a:t>
            </a:r>
          </a:p>
          <a:p>
            <a:pPr lvl="1"/>
            <a:endParaRPr lang="en-US" sz="2000" dirty="0">
              <a:solidFill>
                <a:schemeClr val="bg1"/>
              </a:solidFill>
            </a:endParaRPr>
          </a:p>
          <a:p>
            <a:pPr lvl="1"/>
            <a:endParaRPr lang="en-US" sz="2000" dirty="0">
              <a:solidFill>
                <a:schemeClr val="bg1"/>
              </a:solidFill>
            </a:endParaRPr>
          </a:p>
          <a:p>
            <a:endParaRPr lang="en-US" sz="2000" dirty="0">
              <a:solidFill>
                <a:schemeClr val="bg1"/>
              </a:solidFill>
            </a:endParaRPr>
          </a:p>
        </p:txBody>
      </p:sp>
      <p:pic>
        <p:nvPicPr>
          <p:cNvPr id="5" name="Picture 4" descr="A close up of a map&#10;&#10;Description generated with high confidence">
            <a:extLst>
              <a:ext uri="{FF2B5EF4-FFF2-40B4-BE49-F238E27FC236}">
                <a16:creationId xmlns:a16="http://schemas.microsoft.com/office/drawing/2014/main" id="{7A27F322-CF70-483F-BDD1-8FA550B73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592282"/>
            <a:ext cx="6542117" cy="3516387"/>
          </a:xfrm>
          <a:prstGeom prst="rect">
            <a:avLst/>
          </a:prstGeom>
        </p:spPr>
      </p:pic>
      <p:sp>
        <p:nvSpPr>
          <p:cNvPr id="6" name="Arrow: Down 5">
            <a:extLst>
              <a:ext uri="{FF2B5EF4-FFF2-40B4-BE49-F238E27FC236}">
                <a16:creationId xmlns:a16="http://schemas.microsoft.com/office/drawing/2014/main" id="{FB69EBA0-B49D-4E2D-A463-2ADDF8BA64DE}"/>
              </a:ext>
            </a:extLst>
          </p:cNvPr>
          <p:cNvSpPr/>
          <p:nvPr/>
        </p:nvSpPr>
        <p:spPr>
          <a:xfrm>
            <a:off x="8780745" y="1227551"/>
            <a:ext cx="388307" cy="1377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93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3600" kern="1200">
                <a:solidFill>
                  <a:schemeClr val="bg1"/>
                </a:solidFill>
                <a:latin typeface="+mj-lt"/>
                <a:ea typeface="+mj-ea"/>
                <a:cs typeface="+mj-cs"/>
              </a:rPr>
              <a:t>6. Visualize</a:t>
            </a: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321733" y="2834809"/>
            <a:ext cx="4092951" cy="3042099"/>
          </a:xfrm>
        </p:spPr>
        <p:txBody>
          <a:bodyPr anchor="t">
            <a:normAutofit/>
          </a:bodyPr>
          <a:lstStyle/>
          <a:p>
            <a:pPr lvl="0"/>
            <a:r>
              <a:rPr lang="en-US" sz="2000" dirty="0">
                <a:solidFill>
                  <a:schemeClr val="bg1"/>
                </a:solidFill>
              </a:rPr>
              <a:t>BI tools for business decisions</a:t>
            </a:r>
          </a:p>
          <a:p>
            <a:pPr lvl="1"/>
            <a:r>
              <a:rPr lang="en-US" sz="2000">
                <a:solidFill>
                  <a:schemeClr val="bg1"/>
                </a:solidFill>
              </a:rPr>
              <a:t>Microsoft Power BI</a:t>
            </a:r>
            <a:endParaRPr lang="en-US" sz="2000" dirty="0">
              <a:solidFill>
                <a:schemeClr val="bg1"/>
              </a:solidFill>
            </a:endParaRPr>
          </a:p>
          <a:p>
            <a:pPr lvl="1"/>
            <a:r>
              <a:rPr lang="en-US" sz="2000" dirty="0">
                <a:solidFill>
                  <a:schemeClr val="bg1"/>
                </a:solidFill>
              </a:rPr>
              <a:t>Tableau</a:t>
            </a:r>
          </a:p>
          <a:p>
            <a:pPr lvl="1"/>
            <a:r>
              <a:rPr lang="en-US" sz="2000" dirty="0">
                <a:solidFill>
                  <a:schemeClr val="bg1"/>
                </a:solidFill>
              </a:rPr>
              <a:t>Qlik</a:t>
            </a:r>
          </a:p>
          <a:p>
            <a:pPr lvl="1"/>
            <a:r>
              <a:rPr lang="en-US" sz="2000" dirty="0">
                <a:solidFill>
                  <a:schemeClr val="bg1"/>
                </a:solidFill>
              </a:rPr>
              <a:t>Bold BI</a:t>
            </a:r>
          </a:p>
          <a:p>
            <a:pPr lvl="1"/>
            <a:r>
              <a:rPr lang="en-US" sz="2000" dirty="0">
                <a:solidFill>
                  <a:schemeClr val="bg1"/>
                </a:solidFill>
              </a:rPr>
              <a:t>…</a:t>
            </a:r>
          </a:p>
          <a:p>
            <a:pPr lvl="1"/>
            <a:r>
              <a:rPr lang="en-US" sz="2000" dirty="0">
                <a:solidFill>
                  <a:schemeClr val="bg1"/>
                </a:solidFill>
              </a:rPr>
              <a:t>In-built packages in R, Python</a:t>
            </a:r>
          </a:p>
          <a:p>
            <a:pPr lvl="1"/>
            <a:endParaRPr lang="en-US" sz="2000" dirty="0">
              <a:solidFill>
                <a:schemeClr val="bg1"/>
              </a:solidFill>
            </a:endParaRPr>
          </a:p>
          <a:p>
            <a:pPr lvl="1"/>
            <a:endParaRPr lang="en-US" sz="2000" dirty="0">
              <a:solidFill>
                <a:schemeClr val="bg1"/>
              </a:solidFill>
            </a:endParaRPr>
          </a:p>
          <a:p>
            <a:pPr lvl="1"/>
            <a:endParaRPr lang="en-US" sz="2000" dirty="0">
              <a:solidFill>
                <a:schemeClr val="bg1"/>
              </a:solidFill>
            </a:endParaRPr>
          </a:p>
          <a:p>
            <a:endParaRPr lang="en-US" sz="2000" dirty="0">
              <a:solidFill>
                <a:schemeClr val="bg1"/>
              </a:solidFill>
            </a:endParaRPr>
          </a:p>
        </p:txBody>
      </p:sp>
      <p:pic>
        <p:nvPicPr>
          <p:cNvPr id="5" name="Picture 4" descr="A screenshot of a computer&#10;&#10;Description generated with high confidence">
            <a:extLst>
              <a:ext uri="{FF2B5EF4-FFF2-40B4-BE49-F238E27FC236}">
                <a16:creationId xmlns:a16="http://schemas.microsoft.com/office/drawing/2014/main" id="{CECE6349-41E8-4CF6-B3B5-F6FE75D7A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767" y="1554665"/>
            <a:ext cx="6542117" cy="3591622"/>
          </a:xfrm>
          <a:prstGeom prst="rect">
            <a:avLst/>
          </a:prstGeom>
        </p:spPr>
      </p:pic>
    </p:spTree>
    <p:extLst>
      <p:ext uri="{BB962C8B-B14F-4D97-AF65-F5344CB8AC3E}">
        <p14:creationId xmlns:p14="http://schemas.microsoft.com/office/powerpoint/2010/main" val="217009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EAE3C-763A-4B4F-99DF-C99B6D2C2B47}"/>
              </a:ext>
            </a:extLst>
          </p:cNvPr>
          <p:cNvSpPr>
            <a:spLocks noGrp="1"/>
          </p:cNvSpPr>
          <p:nvPr>
            <p:ph type="title"/>
          </p:nvPr>
        </p:nvSpPr>
        <p:spPr/>
        <p:txBody>
          <a:bodyPr>
            <a:normAutofit/>
          </a:bodyPr>
          <a:lstStyle/>
          <a:p>
            <a:r>
              <a:rPr lang="en-IN" sz="4200">
                <a:gradFill flip="none" rotWithShape="1">
                  <a:gsLst>
                    <a:gs pos="28000">
                      <a:srgbClr val="EDEDED"/>
                    </a:gs>
                    <a:gs pos="0">
                      <a:srgbClr val="BFBFBF"/>
                    </a:gs>
                    <a:gs pos="100000">
                      <a:srgbClr val="FFFFFF"/>
                    </a:gs>
                  </a:gsLst>
                  <a:lin ang="4800000" scaled="0"/>
                  <a:tileRect/>
                </a:gradFill>
              </a:rPr>
              <a:t>Importance of Business Intelligence and Visualization</a:t>
            </a:r>
          </a:p>
        </p:txBody>
      </p:sp>
      <p:sp>
        <p:nvSpPr>
          <p:cNvPr id="3" name="Content Placeholder 2">
            <a:extLst>
              <a:ext uri="{FF2B5EF4-FFF2-40B4-BE49-F238E27FC236}">
                <a16:creationId xmlns:a16="http://schemas.microsoft.com/office/drawing/2014/main" id="{FB3BCDB1-0774-4528-8CA1-95E7F92F4BD9}"/>
              </a:ext>
            </a:extLst>
          </p:cNvPr>
          <p:cNvSpPr>
            <a:spLocks noGrp="1"/>
          </p:cNvSpPr>
          <p:nvPr>
            <p:ph idx="1"/>
          </p:nvPr>
        </p:nvSpPr>
        <p:spPr>
          <a:xfrm>
            <a:off x="6096000" y="1948069"/>
            <a:ext cx="5257799" cy="4228893"/>
          </a:xfrm>
        </p:spPr>
        <p:txBody>
          <a:bodyPr>
            <a:normAutofit fontScale="92500" lnSpcReduction="10000"/>
          </a:bodyPr>
          <a:lstStyle/>
          <a:p>
            <a:r>
              <a:rPr lang="en-IN" sz="2400" dirty="0">
                <a:gradFill>
                  <a:gsLst>
                    <a:gs pos="34000">
                      <a:srgbClr val="EDEDED"/>
                    </a:gs>
                    <a:gs pos="0">
                      <a:srgbClr val="BFBFBF"/>
                    </a:gs>
                    <a:gs pos="100000">
                      <a:srgbClr val="FFFFFF"/>
                    </a:gs>
                  </a:gsLst>
                  <a:lin ang="4800000" scaled="0"/>
                </a:gradFill>
              </a:rPr>
              <a:t>How to convey your boss with data in Excel with thousands of rows?</a:t>
            </a:r>
          </a:p>
          <a:p>
            <a:pPr lvl="1"/>
            <a:r>
              <a:rPr lang="en-IN" sz="2000" dirty="0">
                <a:gradFill>
                  <a:gsLst>
                    <a:gs pos="34000">
                      <a:srgbClr val="EDEDED"/>
                    </a:gs>
                    <a:gs pos="0">
                      <a:srgbClr val="BFBFBF"/>
                    </a:gs>
                    <a:gs pos="100000">
                      <a:srgbClr val="FFFFFF"/>
                    </a:gs>
                  </a:gsLst>
                  <a:lin ang="4800000" scaled="0"/>
                </a:gradFill>
              </a:rPr>
              <a:t>Just convey it as a bar chart / pie chart.</a:t>
            </a:r>
          </a:p>
          <a:p>
            <a:pPr lvl="1"/>
            <a:endParaRPr lang="en-IN" sz="2000" dirty="0">
              <a:gradFill>
                <a:gsLst>
                  <a:gs pos="34000">
                    <a:srgbClr val="EDEDED"/>
                  </a:gs>
                  <a:gs pos="0">
                    <a:srgbClr val="BFBFBF"/>
                  </a:gs>
                  <a:gs pos="100000">
                    <a:srgbClr val="FFFFFF"/>
                  </a:gs>
                </a:gsLst>
                <a:lin ang="4800000" scaled="0"/>
              </a:gradFill>
            </a:endParaRPr>
          </a:p>
          <a:p>
            <a:r>
              <a:rPr lang="en-IN" sz="2400" dirty="0">
                <a:gradFill>
                  <a:gsLst>
                    <a:gs pos="34000">
                      <a:srgbClr val="EDEDED"/>
                    </a:gs>
                    <a:gs pos="0">
                      <a:srgbClr val="BFBFBF"/>
                    </a:gs>
                    <a:gs pos="100000">
                      <a:srgbClr val="FFFFFF"/>
                    </a:gs>
                  </a:gsLst>
                  <a:lin ang="4800000" scaled="0"/>
                </a:gradFill>
              </a:rPr>
              <a:t>Transform the data into charts, images,… that explain the numbers and allow us to get insights from it. </a:t>
            </a:r>
          </a:p>
          <a:p>
            <a:endParaRPr lang="en-IN" sz="2400" dirty="0">
              <a:gradFill>
                <a:gsLst>
                  <a:gs pos="34000">
                    <a:srgbClr val="EDEDED"/>
                  </a:gs>
                  <a:gs pos="0">
                    <a:srgbClr val="BFBFBF"/>
                  </a:gs>
                  <a:gs pos="100000">
                    <a:srgbClr val="FFFFFF"/>
                  </a:gs>
                </a:gsLst>
                <a:lin ang="4800000" scaled="0"/>
              </a:gradFill>
            </a:endParaRPr>
          </a:p>
          <a:p>
            <a:r>
              <a:rPr lang="en-IN" sz="2400" b="1" dirty="0">
                <a:gradFill>
                  <a:gsLst>
                    <a:gs pos="34000">
                      <a:srgbClr val="EDEDED"/>
                    </a:gs>
                    <a:gs pos="0">
                      <a:srgbClr val="BFBFBF"/>
                    </a:gs>
                    <a:gs pos="100000">
                      <a:srgbClr val="FFFFFF"/>
                    </a:gs>
                  </a:gsLst>
                  <a:lin ang="4800000" scaled="0"/>
                </a:gradFill>
              </a:rPr>
              <a:t>Meaning</a:t>
            </a:r>
            <a:r>
              <a:rPr lang="en-IN" sz="2400" dirty="0">
                <a:gradFill>
                  <a:gsLst>
                    <a:gs pos="34000">
                      <a:srgbClr val="EDEDED"/>
                    </a:gs>
                    <a:gs pos="0">
                      <a:srgbClr val="BFBFBF"/>
                    </a:gs>
                    <a:gs pos="100000">
                      <a:srgbClr val="FFFFFF"/>
                    </a:gs>
                  </a:gsLst>
                  <a:lin ang="4800000" scaled="0"/>
                </a:gradFill>
              </a:rPr>
              <a:t> and </a:t>
            </a:r>
            <a:r>
              <a:rPr lang="en-IN" sz="2400" b="1" dirty="0">
                <a:gradFill>
                  <a:gsLst>
                    <a:gs pos="34000">
                      <a:srgbClr val="EDEDED"/>
                    </a:gs>
                    <a:gs pos="0">
                      <a:srgbClr val="BFBFBF"/>
                    </a:gs>
                    <a:gs pos="100000">
                      <a:srgbClr val="FFFFFF"/>
                    </a:gs>
                  </a:gsLst>
                  <a:lin ang="4800000" scaled="0"/>
                </a:gradFill>
              </a:rPr>
              <a:t>purpose</a:t>
            </a:r>
            <a:r>
              <a:rPr lang="en-IN" sz="2400" dirty="0">
                <a:gradFill>
                  <a:gsLst>
                    <a:gs pos="34000">
                      <a:srgbClr val="EDEDED"/>
                    </a:gs>
                    <a:gs pos="0">
                      <a:srgbClr val="BFBFBF"/>
                    </a:gs>
                    <a:gs pos="100000">
                      <a:srgbClr val="FFFFFF"/>
                    </a:gs>
                  </a:gsLst>
                  <a:lin ang="4800000" scaled="0"/>
                </a:gradFill>
              </a:rPr>
              <a:t> to the original data.</a:t>
            </a:r>
          </a:p>
          <a:p>
            <a:pPr lvl="1"/>
            <a:r>
              <a:rPr lang="en-IN" sz="2000" dirty="0">
                <a:gradFill>
                  <a:gsLst>
                    <a:gs pos="34000">
                      <a:srgbClr val="EDEDED"/>
                    </a:gs>
                    <a:gs pos="0">
                      <a:srgbClr val="BFBFBF"/>
                    </a:gs>
                    <a:gs pos="100000">
                      <a:srgbClr val="FFFFFF"/>
                    </a:gs>
                  </a:gsLst>
                  <a:lin ang="4800000" scaled="0"/>
                </a:gradFill>
              </a:rPr>
              <a:t>See the story that lives in your data.</a:t>
            </a:r>
          </a:p>
          <a:p>
            <a:pPr lvl="1"/>
            <a:endParaRPr lang="en-IN" sz="2000" dirty="0">
              <a:gradFill>
                <a:gsLst>
                  <a:gs pos="34000">
                    <a:srgbClr val="EDEDED"/>
                  </a:gs>
                  <a:gs pos="0">
                    <a:srgbClr val="BFBFBF"/>
                  </a:gs>
                  <a:gs pos="100000">
                    <a:srgbClr val="FFFFFF"/>
                  </a:gs>
                </a:gsLst>
                <a:lin ang="4800000" scaled="0"/>
              </a:gradFill>
            </a:endParaRPr>
          </a:p>
          <a:p>
            <a:r>
              <a:rPr lang="en-IN" sz="2400" dirty="0">
                <a:gradFill>
                  <a:gsLst>
                    <a:gs pos="34000">
                      <a:srgbClr val="EDEDED"/>
                    </a:gs>
                    <a:gs pos="0">
                      <a:srgbClr val="BFBFBF"/>
                    </a:gs>
                    <a:gs pos="100000">
                      <a:srgbClr val="FFFFFF"/>
                    </a:gs>
                  </a:gsLst>
                  <a:lin ang="4800000" scaled="0"/>
                </a:gradFill>
              </a:rPr>
              <a:t>Discover patterns (HISTORY), metrics (CURRENT) and spot trends (FUTURE).</a:t>
            </a:r>
          </a:p>
          <a:p>
            <a:endParaRPr lang="en-IN" sz="2400" dirty="0">
              <a:gradFill>
                <a:gsLst>
                  <a:gs pos="34000">
                    <a:srgbClr val="EDEDED"/>
                  </a:gs>
                  <a:gs pos="0">
                    <a:srgbClr val="BFBFBF"/>
                  </a:gs>
                  <a:gs pos="100000">
                    <a:srgbClr val="FFFFFF"/>
                  </a:gs>
                </a:gsLst>
                <a:lin ang="4800000" scaled="0"/>
              </a:gradFill>
            </a:endParaRPr>
          </a:p>
        </p:txBody>
      </p:sp>
      <p:sp>
        <p:nvSpPr>
          <p:cNvPr id="19"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pward trend">
            <a:extLst>
              <a:ext uri="{FF2B5EF4-FFF2-40B4-BE49-F238E27FC236}">
                <a16:creationId xmlns:a16="http://schemas.microsoft.com/office/drawing/2014/main" id="{685CC53E-EF21-4C92-8EB9-6094E4FB16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96753" y="2268111"/>
            <a:ext cx="3256059" cy="3256059"/>
          </a:xfrm>
          <a:prstGeom prst="rect">
            <a:avLst/>
          </a:prstGeom>
        </p:spPr>
      </p:pic>
    </p:spTree>
    <p:extLst>
      <p:ext uri="{BB962C8B-B14F-4D97-AF65-F5344CB8AC3E}">
        <p14:creationId xmlns:p14="http://schemas.microsoft.com/office/powerpoint/2010/main" val="107839377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IN" sz="4000">
                <a:solidFill>
                  <a:srgbClr val="FFFFFF"/>
                </a:solidFill>
              </a:rPr>
              <a:t>Sharing and Collaboration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1424904" y="2494450"/>
            <a:ext cx="4053545" cy="3563159"/>
          </a:xfrm>
        </p:spPr>
        <p:txBody>
          <a:bodyPr>
            <a:noAutofit/>
          </a:bodyPr>
          <a:lstStyle/>
          <a:p>
            <a:pPr>
              <a:buFontTx/>
              <a:buChar char="-"/>
            </a:pPr>
            <a:r>
              <a:rPr lang="en-US" sz="1600" dirty="0"/>
              <a:t>User Management - Access control between users for Dashboard / Data source. </a:t>
            </a:r>
          </a:p>
          <a:p>
            <a:pPr marL="0" indent="0">
              <a:buNone/>
            </a:pPr>
            <a:r>
              <a:rPr lang="en-US" sz="1400" dirty="0"/>
              <a:t>E.g. Currently we use.</a:t>
            </a:r>
          </a:p>
          <a:p>
            <a:pPr marL="0" indent="0">
              <a:buNone/>
            </a:pPr>
            <a:endParaRPr lang="en-US" sz="1600" dirty="0"/>
          </a:p>
          <a:p>
            <a:pPr>
              <a:buFontTx/>
              <a:buChar char="-"/>
            </a:pPr>
            <a:r>
              <a:rPr lang="en-US" sz="1600" dirty="0"/>
              <a:t>Row level data security. </a:t>
            </a:r>
          </a:p>
          <a:p>
            <a:pPr marL="0" indent="0">
              <a:buNone/>
            </a:pPr>
            <a:r>
              <a:rPr lang="en-US" sz="1400" dirty="0"/>
              <a:t>E.g. One </a:t>
            </a:r>
            <a:r>
              <a:rPr lang="en-US" sz="1400" b="1" dirty="0">
                <a:hlinkClick r:id="rId3"/>
              </a:rPr>
              <a:t>Student Performance Analysis Dashboard</a:t>
            </a:r>
            <a:r>
              <a:rPr lang="en-US" sz="1400" dirty="0">
                <a:hlinkClick r:id="rId3"/>
              </a:rPr>
              <a:t> </a:t>
            </a:r>
            <a:r>
              <a:rPr lang="en-US" sz="1400" dirty="0"/>
              <a:t>for entire college;</a:t>
            </a:r>
          </a:p>
          <a:p>
            <a:pPr lvl="1">
              <a:buFontTx/>
              <a:buChar char="-"/>
            </a:pPr>
            <a:r>
              <a:rPr lang="en-US" sz="1400" i="1" dirty="0"/>
              <a:t>Principal</a:t>
            </a:r>
            <a:r>
              <a:rPr lang="en-US" sz="1400" dirty="0"/>
              <a:t> – Can see all departments.</a:t>
            </a:r>
          </a:p>
          <a:p>
            <a:pPr lvl="1">
              <a:buFontTx/>
              <a:buChar char="-"/>
            </a:pPr>
            <a:r>
              <a:rPr lang="en-US" sz="1400" i="1" dirty="0"/>
              <a:t>Department head</a:t>
            </a:r>
            <a:r>
              <a:rPr lang="en-US" sz="1400" dirty="0"/>
              <a:t> – Can see specific department alone.</a:t>
            </a:r>
          </a:p>
          <a:p>
            <a:pPr lvl="1">
              <a:buFontTx/>
              <a:buChar char="-"/>
            </a:pPr>
            <a:r>
              <a:rPr lang="en-US" sz="1400" i="1" dirty="0"/>
              <a:t>Class Tutors</a:t>
            </a:r>
            <a:r>
              <a:rPr lang="en-US" sz="1400" dirty="0"/>
              <a:t> – Can see specific class alone.</a:t>
            </a:r>
          </a:p>
          <a:p>
            <a:pPr lvl="1"/>
            <a:endParaRPr lang="en-US" sz="1800" dirty="0"/>
          </a:p>
          <a:p>
            <a:pPr lvl="1"/>
            <a:endParaRPr lang="en-US" sz="1800" dirty="0"/>
          </a:p>
          <a:p>
            <a:pPr lvl="1"/>
            <a:endParaRPr lang="en-US" sz="1800" dirty="0"/>
          </a:p>
          <a:p>
            <a:pPr lvl="1"/>
            <a:endParaRPr lang="en-US" sz="1800" dirty="0"/>
          </a:p>
          <a:p>
            <a:endParaRPr lang="en-US" sz="1800" dirty="0"/>
          </a:p>
        </p:txBody>
      </p:sp>
      <p:pic>
        <p:nvPicPr>
          <p:cNvPr id="2050" name="Picture 2" descr="A screenshot of a cell phone&#10;&#10;Description automatically generated">
            <a:extLst>
              <a:ext uri="{FF2B5EF4-FFF2-40B4-BE49-F238E27FC236}">
                <a16:creationId xmlns:a16="http://schemas.microsoft.com/office/drawing/2014/main" id="{BD90EC0E-0800-4867-B1EB-13E6925586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1" r="31140" b="-1"/>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39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2F3BCA6F-49AF-4A6E-ACA0-034201B7D4DB}"/>
              </a:ext>
            </a:extLst>
          </p:cNvPr>
          <p:cNvPicPr>
            <a:picLocks noChangeAspect="1"/>
          </p:cNvPicPr>
          <p:nvPr/>
        </p:nvPicPr>
        <p:blipFill>
          <a:blip r:embed="rId2"/>
          <a:stretch>
            <a:fillRect/>
          </a:stretch>
        </p:blipFill>
        <p:spPr>
          <a:xfrm>
            <a:off x="1762664" y="133573"/>
            <a:ext cx="8666671" cy="6579830"/>
          </a:xfrm>
          <a:prstGeom prst="rect">
            <a:avLst/>
          </a:prstGeom>
        </p:spPr>
      </p:pic>
    </p:spTree>
    <p:extLst>
      <p:ext uri="{BB962C8B-B14F-4D97-AF65-F5344CB8AC3E}">
        <p14:creationId xmlns:p14="http://schemas.microsoft.com/office/powerpoint/2010/main" val="227401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5B9D1B5E-5CEC-4D8B-A82A-2FC438FB8D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2869" y="1340427"/>
            <a:ext cx="10126414" cy="4177145"/>
          </a:xfrm>
          <a:prstGeom prst="rect">
            <a:avLst/>
          </a:prstGeom>
          <a:ln w="190500" cap="flat" cmpd="thinThick">
            <a:solidFill>
              <a:srgbClr val="FFFFFF"/>
            </a:solidFill>
            <a:prstDash val="solid"/>
            <a:round/>
          </a:ln>
        </p:spPr>
      </p:pic>
    </p:spTree>
    <p:extLst>
      <p:ext uri="{BB962C8B-B14F-4D97-AF65-F5344CB8AC3E}">
        <p14:creationId xmlns:p14="http://schemas.microsoft.com/office/powerpoint/2010/main" val="400414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ight&#10;&#10;Description automatically generated">
            <a:extLst>
              <a:ext uri="{FF2B5EF4-FFF2-40B4-BE49-F238E27FC236}">
                <a16:creationId xmlns:a16="http://schemas.microsoft.com/office/drawing/2014/main" id="{E5CB8DC0-F58A-42FF-B31E-641364BE3101}"/>
              </a:ext>
            </a:extLst>
          </p:cNvPr>
          <p:cNvPicPr>
            <a:picLocks noChangeAspect="1"/>
          </p:cNvPicPr>
          <p:nvPr/>
        </p:nvPicPr>
        <p:blipFill rotWithShape="1">
          <a:blip r:embed="rId2"/>
          <a:srcRect l="21644" r="620"/>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CB591F-5ACD-495E-8565-B98BEF1F86D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Things to know before creating a dashboard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99873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B591F-5ACD-495E-8565-B98BEF1F86D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Dimensions vs Measures</a:t>
            </a:r>
          </a:p>
        </p:txBody>
      </p:sp>
      <p:pic>
        <p:nvPicPr>
          <p:cNvPr id="5" name="Picture 4">
            <a:extLst>
              <a:ext uri="{FF2B5EF4-FFF2-40B4-BE49-F238E27FC236}">
                <a16:creationId xmlns:a16="http://schemas.microsoft.com/office/drawing/2014/main" id="{F440C969-27AC-447F-BCF0-7CECF9D42C62}"/>
              </a:ext>
            </a:extLst>
          </p:cNvPr>
          <p:cNvPicPr>
            <a:picLocks noChangeAspect="1"/>
          </p:cNvPicPr>
          <p:nvPr/>
        </p:nvPicPr>
        <p:blipFill>
          <a:blip r:embed="rId2"/>
          <a:stretch>
            <a:fillRect/>
          </a:stretch>
        </p:blipFill>
        <p:spPr>
          <a:xfrm>
            <a:off x="5153822" y="1991191"/>
            <a:ext cx="6553545" cy="2883559"/>
          </a:xfrm>
          <a:prstGeom prst="rect">
            <a:avLst/>
          </a:prstGeom>
        </p:spPr>
      </p:pic>
    </p:spTree>
    <p:extLst>
      <p:ext uri="{BB962C8B-B14F-4D97-AF65-F5344CB8AC3E}">
        <p14:creationId xmlns:p14="http://schemas.microsoft.com/office/powerpoint/2010/main" val="155709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90196-4641-4C2D-8B8F-171E9B0AF4ED}"/>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Three things for effective visualization</a:t>
            </a:r>
          </a:p>
        </p:txBody>
      </p:sp>
      <p:pic>
        <p:nvPicPr>
          <p:cNvPr id="6147" name="Picture 3" descr="Picture 11">
            <a:extLst>
              <a:ext uri="{FF2B5EF4-FFF2-40B4-BE49-F238E27FC236}">
                <a16:creationId xmlns:a16="http://schemas.microsoft.com/office/drawing/2014/main" id="{F52848B5-5D34-4E93-A6F4-88527131BD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Text Box 5" descr="Rectangle 15">
            <a:extLst>
              <a:ext uri="{FF2B5EF4-FFF2-40B4-BE49-F238E27FC236}">
                <a16:creationId xmlns:a16="http://schemas.microsoft.com/office/drawing/2014/main" id="{4E0894E6-7817-4CED-8B1A-5936906FC430}"/>
              </a:ext>
            </a:extLst>
          </p:cNvPr>
          <p:cNvSpPr txBox="1">
            <a:spLocks/>
          </p:cNvSpPr>
          <p:nvPr/>
        </p:nvSpPr>
        <p:spPr bwMode="auto">
          <a:xfrm>
            <a:off x="204788" y="6189663"/>
            <a:ext cx="87459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Aft>
                <a:spcPts val="600"/>
              </a:spcAft>
            </a:pPr>
            <a:r>
              <a:rPr lang="en-US" altLang="en-US" sz="1400" dirty="0">
                <a:solidFill>
                  <a:srgbClr val="FFFFFF"/>
                </a:solidFill>
              </a:rPr>
              <a:t>June 2019 </a:t>
            </a:r>
            <a:endParaRPr lang="en-US" altLang="en-US" sz="1400">
              <a:solidFill>
                <a:srgbClr val="FFFFFF"/>
              </a:solidFill>
            </a:endParaRPr>
          </a:p>
        </p:txBody>
      </p:sp>
      <p:sp>
        <p:nvSpPr>
          <p:cNvPr id="11" name="Text Box 6" descr="Rectangle 14">
            <a:extLst>
              <a:ext uri="{FF2B5EF4-FFF2-40B4-BE49-F238E27FC236}">
                <a16:creationId xmlns:a16="http://schemas.microsoft.com/office/drawing/2014/main" id="{3F54B604-28B0-4AC6-ABCA-6280AB348824}"/>
              </a:ext>
            </a:extLst>
          </p:cNvPr>
          <p:cNvSpPr txBox="1">
            <a:spLocks/>
          </p:cNvSpPr>
          <p:nvPr/>
        </p:nvSpPr>
        <p:spPr bwMode="auto">
          <a:xfrm>
            <a:off x="187325" y="6421438"/>
            <a:ext cx="347832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Aft>
                <a:spcPts val="600"/>
              </a:spcAft>
            </a:pPr>
            <a:r>
              <a:rPr lang="en-US" altLang="en-US" sz="1200" dirty="0">
                <a:solidFill>
                  <a:schemeClr val="bg1"/>
                </a:solidFill>
              </a:rPr>
              <a:t>Copyright © 2020 Syncfusion, Inc.   All rights reserved.</a:t>
            </a:r>
            <a:endParaRPr lang="en-US" altLang="en-US" sz="1200">
              <a:solidFill>
                <a:schemeClr val="bg1"/>
              </a:solidFill>
            </a:endParaRPr>
          </a:p>
        </p:txBody>
      </p:sp>
      <p:sp>
        <p:nvSpPr>
          <p:cNvPr id="12" name="Text Box 7" descr="Rectangle 15">
            <a:extLst>
              <a:ext uri="{FF2B5EF4-FFF2-40B4-BE49-F238E27FC236}">
                <a16:creationId xmlns:a16="http://schemas.microsoft.com/office/drawing/2014/main" id="{49AE5F4A-5C87-4AD9-B8C5-E4BDEBDB03B8}"/>
              </a:ext>
            </a:extLst>
          </p:cNvPr>
          <p:cNvSpPr txBox="1">
            <a:spLocks/>
          </p:cNvSpPr>
          <p:nvPr/>
        </p:nvSpPr>
        <p:spPr bwMode="auto">
          <a:xfrm>
            <a:off x="204788" y="6189663"/>
            <a:ext cx="87459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spcAft>
                <a:spcPts val="600"/>
              </a:spcAft>
            </a:pPr>
            <a:r>
              <a:rPr lang="en-US" altLang="en-US" sz="1400" dirty="0">
                <a:solidFill>
                  <a:schemeClr val="bg1"/>
                </a:solidFill>
              </a:rPr>
              <a:t>June 2020 </a:t>
            </a:r>
            <a:endParaRPr lang="en-US" altLang="en-US" sz="1400">
              <a:solidFill>
                <a:schemeClr val="bg1"/>
              </a:solidFill>
            </a:endParaRPr>
          </a:p>
        </p:txBody>
      </p:sp>
      <p:graphicFrame>
        <p:nvGraphicFramePr>
          <p:cNvPr id="6151" name="Content Placeholder 2">
            <a:extLst>
              <a:ext uri="{FF2B5EF4-FFF2-40B4-BE49-F238E27FC236}">
                <a16:creationId xmlns:a16="http://schemas.microsoft.com/office/drawing/2014/main" id="{24D8013A-8E64-492F-8AB0-03C7ABAB8889}"/>
              </a:ext>
            </a:extLst>
          </p:cNvPr>
          <p:cNvGraphicFramePr>
            <a:graphicFrameLocks noGrp="1"/>
          </p:cNvGraphicFramePr>
          <p:nvPr>
            <p:ph idx="1"/>
            <p:extLst>
              <p:ext uri="{D42A27DB-BD31-4B8C-83A1-F6EECF244321}">
                <p14:modId xmlns:p14="http://schemas.microsoft.com/office/powerpoint/2010/main" val="334280112"/>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00695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F075-C51A-4DEE-AFDC-26653B8A7675}"/>
              </a:ext>
            </a:extLst>
          </p:cNvPr>
          <p:cNvSpPr>
            <a:spLocks noGrp="1"/>
          </p:cNvSpPr>
          <p:nvPr>
            <p:ph type="title"/>
          </p:nvPr>
        </p:nvSpPr>
        <p:spPr>
          <a:xfrm>
            <a:off x="1551778" y="1312285"/>
            <a:ext cx="5356530" cy="2037847"/>
          </a:xfrm>
        </p:spPr>
        <p:txBody>
          <a:bodyPr vert="horz" lIns="91440" tIns="45720" rIns="91440" bIns="45720" rtlCol="0" anchor="b">
            <a:normAutofit fontScale="90000"/>
          </a:bodyPr>
          <a:lstStyle/>
          <a:p>
            <a:r>
              <a:rPr lang="en-US" sz="4800" dirty="0"/>
              <a:t>For what quality some people get a higher paid job?</a:t>
            </a:r>
          </a:p>
        </p:txBody>
      </p:sp>
      <p:pic>
        <p:nvPicPr>
          <p:cNvPr id="5" name="Graphic 4" descr="Money">
            <a:extLst>
              <a:ext uri="{FF2B5EF4-FFF2-40B4-BE49-F238E27FC236}">
                <a16:creationId xmlns:a16="http://schemas.microsoft.com/office/drawing/2014/main" id="{80576BCD-52C7-4CEC-83DB-C1956396BE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1307" y="3050929"/>
            <a:ext cx="3051857" cy="3051857"/>
          </a:xfrm>
          <a:prstGeom prst="rect">
            <a:avLst/>
          </a:prstGeom>
        </p:spPr>
      </p:pic>
      <p:sp>
        <p:nvSpPr>
          <p:cNvPr id="3" name="Rectangle 2">
            <a:extLst>
              <a:ext uri="{FF2B5EF4-FFF2-40B4-BE49-F238E27FC236}">
                <a16:creationId xmlns:a16="http://schemas.microsoft.com/office/drawing/2014/main" id="{BC17F357-8C84-4575-97ED-0CCE700101B3}"/>
              </a:ext>
            </a:extLst>
          </p:cNvPr>
          <p:cNvSpPr/>
          <p:nvPr/>
        </p:nvSpPr>
        <p:spPr>
          <a:xfrm>
            <a:off x="6818838" y="1364973"/>
            <a:ext cx="4763562" cy="3970318"/>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ctr"/>
            <a:r>
              <a:rPr lang="en-US" sz="7200" b="0" cap="none" spc="0" dirty="0">
                <a:ln w="0"/>
                <a:solidFill>
                  <a:schemeClr val="bg1"/>
                </a:solidFill>
                <a:effectLst>
                  <a:reflection blurRad="6350" stA="53000" endA="300" endPos="35500" dir="5400000" sy="-90000" algn="bl" rotWithShape="0"/>
                </a:effectLst>
              </a:rPr>
              <a:t>1,00,000</a:t>
            </a:r>
          </a:p>
          <a:p>
            <a:pPr algn="ctr"/>
            <a:r>
              <a:rPr lang="en-US" sz="6600" dirty="0">
                <a:ln w="0"/>
                <a:solidFill>
                  <a:schemeClr val="bg1"/>
                </a:solidFill>
                <a:effectLst>
                  <a:reflection blurRad="6350" stA="53000" endA="300" endPos="35500" dir="5400000" sy="-90000" algn="bl" rotWithShape="0"/>
                </a:effectLst>
              </a:rPr>
              <a:t>7</a:t>
            </a:r>
            <a:r>
              <a:rPr lang="en-US" sz="6600" b="0" cap="none" spc="0" dirty="0">
                <a:ln w="0"/>
                <a:solidFill>
                  <a:schemeClr val="bg1"/>
                </a:solidFill>
                <a:effectLst>
                  <a:reflection blurRad="6350" stA="53000" endA="300" endPos="35500" dir="5400000" sy="-90000" algn="bl" rotWithShape="0"/>
                </a:effectLst>
              </a:rPr>
              <a:t>0,000</a:t>
            </a:r>
          </a:p>
          <a:p>
            <a:pPr algn="ctr"/>
            <a:r>
              <a:rPr lang="en-US" sz="6000" dirty="0">
                <a:ln w="0"/>
                <a:solidFill>
                  <a:schemeClr val="bg1"/>
                </a:solidFill>
                <a:effectLst>
                  <a:reflection blurRad="6350" stA="53000" endA="300" endPos="35500" dir="5400000" sy="-90000" algn="bl" rotWithShape="0"/>
                </a:effectLst>
              </a:rPr>
              <a:t>50,000</a:t>
            </a:r>
          </a:p>
          <a:p>
            <a:pPr algn="ctr"/>
            <a:r>
              <a:rPr lang="en-US" sz="5400" dirty="0">
                <a:ln w="0"/>
                <a:solidFill>
                  <a:schemeClr val="bg1"/>
                </a:solidFill>
                <a:effectLst>
                  <a:reflection blurRad="6350" stA="53000" endA="300" endPos="35500" dir="5400000" sy="-90000" algn="bl" rotWithShape="0"/>
                </a:effectLst>
              </a:rPr>
              <a:t>25,0</a:t>
            </a:r>
            <a:r>
              <a:rPr lang="en-US" sz="5400" b="0" cap="none" spc="0" dirty="0">
                <a:ln w="0"/>
                <a:solidFill>
                  <a:schemeClr val="bg1"/>
                </a:solidFill>
                <a:effectLst>
                  <a:reflection blurRad="6350" stA="53000" endA="300" endPos="35500" dir="5400000" sy="-90000" algn="bl" rotWithShape="0"/>
                </a:effectLst>
              </a:rPr>
              <a:t>00</a:t>
            </a:r>
            <a:endParaRPr lang="en-US" sz="48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4099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e the source image">
            <a:extLst>
              <a:ext uri="{FF2B5EF4-FFF2-40B4-BE49-F238E27FC236}">
                <a16:creationId xmlns:a16="http://schemas.microsoft.com/office/drawing/2014/main" id="{940999A4-BAD4-48B7-A222-194EA1672F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5221" y="643467"/>
            <a:ext cx="740155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357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9E6C-7DD9-41A2-BADB-1BBB5784DA35}"/>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Can you Answer?</a:t>
            </a:r>
          </a:p>
        </p:txBody>
      </p:sp>
      <p:sp>
        <p:nvSpPr>
          <p:cNvPr id="3" name="Content Placeholder 2">
            <a:extLst>
              <a:ext uri="{FF2B5EF4-FFF2-40B4-BE49-F238E27FC236}">
                <a16:creationId xmlns:a16="http://schemas.microsoft.com/office/drawing/2014/main" id="{30061B4B-D1A7-4754-9738-536684DD3AFF}"/>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Which one of the following is a Measure?</a:t>
            </a:r>
          </a:p>
          <a:p>
            <a:pPr marL="457200" indent="-457200">
              <a:buAutoNum type="arabicPeriod"/>
            </a:pPr>
            <a:r>
              <a:rPr lang="en-US" sz="2400" dirty="0"/>
              <a:t>Sales Revenue</a:t>
            </a:r>
          </a:p>
          <a:p>
            <a:pPr marL="457200" indent="-457200">
              <a:buAutoNum type="arabicPeriod"/>
            </a:pPr>
            <a:r>
              <a:rPr lang="en-US" sz="2400" dirty="0"/>
              <a:t>Sales Region</a:t>
            </a:r>
          </a:p>
          <a:p>
            <a:pPr marL="457200" indent="-457200">
              <a:buAutoNum type="arabicPeriod"/>
            </a:pPr>
            <a:r>
              <a:rPr lang="en-US" sz="2400" dirty="0"/>
              <a:t>Sales Date</a:t>
            </a:r>
            <a:endParaRPr lang="en-IN" sz="2400" dirty="0"/>
          </a:p>
          <a:p>
            <a:pPr marL="0" indent="0">
              <a:buNone/>
            </a:pPr>
            <a:endParaRPr lang="en-IN" sz="2400" dirty="0"/>
          </a:p>
        </p:txBody>
      </p:sp>
    </p:spTree>
    <p:extLst>
      <p:ext uri="{BB962C8B-B14F-4D97-AF65-F5344CB8AC3E}">
        <p14:creationId xmlns:p14="http://schemas.microsoft.com/office/powerpoint/2010/main" val="96429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9E6C-7DD9-41A2-BADB-1BBB5784DA35}"/>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Can you Answer?</a:t>
            </a:r>
          </a:p>
        </p:txBody>
      </p:sp>
      <p:sp>
        <p:nvSpPr>
          <p:cNvPr id="3" name="Content Placeholder 2">
            <a:extLst>
              <a:ext uri="{FF2B5EF4-FFF2-40B4-BE49-F238E27FC236}">
                <a16:creationId xmlns:a16="http://schemas.microsoft.com/office/drawing/2014/main" id="{30061B4B-D1A7-4754-9738-536684DD3AFF}"/>
              </a:ext>
            </a:extLst>
          </p:cNvPr>
          <p:cNvSpPr>
            <a:spLocks noGrp="1"/>
          </p:cNvSpPr>
          <p:nvPr>
            <p:ph idx="1"/>
          </p:nvPr>
        </p:nvSpPr>
        <p:spPr>
          <a:xfrm>
            <a:off x="4976031" y="963877"/>
            <a:ext cx="6377769" cy="4930246"/>
          </a:xfrm>
        </p:spPr>
        <p:txBody>
          <a:bodyPr anchor="ctr">
            <a:normAutofit/>
          </a:bodyPr>
          <a:lstStyle/>
          <a:p>
            <a:pPr marL="0" indent="0">
              <a:buNone/>
            </a:pPr>
            <a:r>
              <a:rPr lang="en-US" sz="2400" dirty="0">
                <a:ea typeface="+mn-lt"/>
                <a:cs typeface="+mn-lt"/>
              </a:rPr>
              <a:t>Which one of the following is a Dimension?</a:t>
            </a:r>
          </a:p>
          <a:p>
            <a:pPr marL="457200" indent="-457200">
              <a:buAutoNum type="arabicPeriod"/>
            </a:pPr>
            <a:r>
              <a:rPr lang="en-US" sz="2400" dirty="0">
                <a:ea typeface="+mn-lt"/>
                <a:cs typeface="+mn-lt"/>
              </a:rPr>
              <a:t>Net Profit</a:t>
            </a:r>
            <a:endParaRPr lang="en-US" dirty="0"/>
          </a:p>
          <a:p>
            <a:pPr marL="457200" indent="-457200">
              <a:buAutoNum type="arabicPeriod"/>
            </a:pPr>
            <a:r>
              <a:rPr lang="en-US" sz="2400" dirty="0">
                <a:ea typeface="+mn-lt"/>
                <a:cs typeface="+mn-lt"/>
              </a:rPr>
              <a:t>Purchase Price</a:t>
            </a:r>
          </a:p>
          <a:p>
            <a:pPr marL="457200" indent="-457200">
              <a:buAutoNum type="arabicPeriod"/>
            </a:pPr>
            <a:r>
              <a:rPr lang="en-US" sz="2400" dirty="0">
                <a:ea typeface="+mn-lt"/>
                <a:cs typeface="+mn-lt"/>
              </a:rPr>
              <a:t>Sales Person Name</a:t>
            </a:r>
            <a:endParaRPr lang="en-IN" dirty="0"/>
          </a:p>
          <a:p>
            <a:pPr marL="0" indent="0">
              <a:buNone/>
            </a:pPr>
            <a:endParaRPr lang="en-IN" sz="2400" dirty="0"/>
          </a:p>
        </p:txBody>
      </p:sp>
    </p:spTree>
    <p:extLst>
      <p:ext uri="{BB962C8B-B14F-4D97-AF65-F5344CB8AC3E}">
        <p14:creationId xmlns:p14="http://schemas.microsoft.com/office/powerpoint/2010/main" val="401706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ABDFC-DECA-439A-8AB3-C38ADBBA41F8}"/>
              </a:ext>
            </a:extLst>
          </p:cNvPr>
          <p:cNvSpPr>
            <a:spLocks noGrp="1"/>
          </p:cNvSpPr>
          <p:nvPr>
            <p:ph type="title"/>
          </p:nvPr>
        </p:nvSpPr>
        <p:spPr>
          <a:xfrm>
            <a:off x="1613720" y="3836862"/>
            <a:ext cx="6589707" cy="2387600"/>
          </a:xfrm>
        </p:spPr>
        <p:txBody>
          <a:bodyPr vert="horz" lIns="91440" tIns="45720" rIns="91440" bIns="45720" rtlCol="0" anchor="b">
            <a:normAutofit fontScale="90000"/>
          </a:bodyPr>
          <a:lstStyle/>
          <a:p>
            <a:pPr algn="r"/>
            <a:r>
              <a:rPr lang="en-US" sz="8000" dirty="0">
                <a:solidFill>
                  <a:srgbClr val="FFFFFF"/>
                </a:solidFill>
              </a:rPr>
              <a:t>Demo</a:t>
            </a:r>
            <a:br>
              <a:rPr lang="en-US" sz="3800" dirty="0">
                <a:solidFill>
                  <a:srgbClr val="FFFFFF"/>
                </a:solidFill>
                <a:cs typeface="Calibri Light"/>
              </a:rPr>
            </a:br>
            <a:br>
              <a:rPr lang="en-US" sz="3800" dirty="0">
                <a:solidFill>
                  <a:srgbClr val="FFFFFF"/>
                </a:solidFill>
                <a:cs typeface="Calibri Light"/>
              </a:rPr>
            </a:br>
            <a:r>
              <a:rPr lang="en-US" sz="3800" dirty="0">
                <a:solidFill>
                  <a:srgbClr val="FFFFFF"/>
                </a:solidFill>
                <a:hlinkClick r:id="rId3">
                  <a:extLst>
                    <a:ext uri="{A12FA001-AC4F-418D-AE19-62706E023703}">
                      <ahyp:hlinkClr xmlns:ahyp="http://schemas.microsoft.com/office/drawing/2018/hyperlinkcolor" val="tx"/>
                    </a:ext>
                  </a:extLst>
                </a:hlinkClick>
              </a:rPr>
              <a:t>Zoho Reports</a:t>
            </a:r>
            <a:br>
              <a:rPr lang="en-US" sz="3800" dirty="0">
                <a:solidFill>
                  <a:srgbClr val="FFFFFF"/>
                </a:solidFill>
                <a:cs typeface="Calibri Light"/>
              </a:rPr>
            </a:br>
            <a:br>
              <a:rPr lang="en-US" sz="3800" dirty="0">
                <a:solidFill>
                  <a:srgbClr val="FFFFFF"/>
                </a:solidFill>
              </a:rPr>
            </a:br>
            <a:r>
              <a:rPr lang="en-US" sz="3800" dirty="0">
                <a:solidFill>
                  <a:srgbClr val="FFFFFF"/>
                </a:solidFill>
                <a:cs typeface="Calibri Light"/>
                <a:hlinkClick r:id="rId4">
                  <a:extLst>
                    <a:ext uri="{A12FA001-AC4F-418D-AE19-62706E023703}">
                      <ahyp:hlinkClr xmlns:ahyp="http://schemas.microsoft.com/office/drawing/2018/hyperlinkcolor" val="tx"/>
                    </a:ext>
                  </a:extLst>
                </a:hlinkClick>
              </a:rPr>
              <a:t>Amazon QuickInsight</a:t>
            </a:r>
            <a:br>
              <a:rPr lang="en-US" sz="3800" dirty="0">
                <a:solidFill>
                  <a:srgbClr val="FFFFFF"/>
                </a:solidFill>
                <a:cs typeface="Calibri Light"/>
              </a:rPr>
            </a:br>
            <a:br>
              <a:rPr lang="en-US" sz="3800" dirty="0">
                <a:solidFill>
                  <a:srgbClr val="FFFFFF"/>
                </a:solidFill>
                <a:cs typeface="Calibri Light"/>
              </a:rPr>
            </a:br>
            <a:r>
              <a:rPr lang="en-US" sz="3800" dirty="0">
                <a:solidFill>
                  <a:srgbClr val="FFFFFF"/>
                </a:solidFill>
                <a:cs typeface="Calibri Light"/>
                <a:hlinkClick r:id="rId5">
                  <a:extLst>
                    <a:ext uri="{A12FA001-AC4F-418D-AE19-62706E023703}">
                      <ahyp:hlinkClr xmlns:ahyp="http://schemas.microsoft.com/office/drawing/2018/hyperlinkcolor" val="tx"/>
                    </a:ext>
                  </a:extLst>
                </a:hlinkClick>
              </a:rPr>
              <a:t>Bold BI</a:t>
            </a:r>
            <a:endParaRPr lang="en-US" sz="3800" kern="1200">
              <a:solidFill>
                <a:srgbClr val="FFFFFF"/>
              </a:solidFill>
              <a:latin typeface="+mj-lt"/>
              <a:cs typeface="Calibri Light"/>
            </a:endParaRPr>
          </a:p>
        </p:txBody>
      </p:sp>
      <p:cxnSp>
        <p:nvCxnSpPr>
          <p:cNvPr id="33" name="Straight Connector 2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2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5" name="Freeform: Shape 2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Arc 3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5940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3B85-AE0C-4768-9BD9-9B89BA66B86D}"/>
              </a:ext>
            </a:extLst>
          </p:cNvPr>
          <p:cNvSpPr>
            <a:spLocks noGrp="1"/>
          </p:cNvSpPr>
          <p:nvPr>
            <p:ph type="title"/>
          </p:nvPr>
        </p:nvSpPr>
        <p:spPr>
          <a:xfrm>
            <a:off x="838200" y="2765425"/>
            <a:ext cx="10515600" cy="1325563"/>
          </a:xfrm>
        </p:spPr>
        <p:txBody>
          <a:bodyPr/>
          <a:lstStyle/>
          <a:p>
            <a:r>
              <a:rPr lang="en-US" dirty="0">
                <a:cs typeface="Calibri Light"/>
              </a:rPr>
              <a:t>Let's see a </a:t>
            </a:r>
            <a:r>
              <a:rPr lang="en-US" dirty="0">
                <a:cs typeface="Calibri Light"/>
                <a:hlinkClick r:id="rId2"/>
              </a:rPr>
              <a:t>video</a:t>
            </a:r>
            <a:r>
              <a:rPr lang="en-US" dirty="0">
                <a:cs typeface="Calibri Light"/>
              </a:rPr>
              <a:t> now...</a:t>
            </a:r>
            <a:endParaRPr lang="en-US" dirty="0"/>
          </a:p>
        </p:txBody>
      </p:sp>
    </p:spTree>
    <p:extLst>
      <p:ext uri="{BB962C8B-B14F-4D97-AF65-F5344CB8AC3E}">
        <p14:creationId xmlns:p14="http://schemas.microsoft.com/office/powerpoint/2010/main" val="3812084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93829-E8E6-4AE6-BA18-7F760889C4BC}"/>
              </a:ext>
            </a:extLst>
          </p:cNvPr>
          <p:cNvSpPr>
            <a:spLocks noGrp="1"/>
          </p:cNvSpPr>
          <p:nvPr>
            <p:ph type="title"/>
          </p:nvPr>
        </p:nvSpPr>
        <p:spPr>
          <a:xfrm>
            <a:off x="594360" y="658368"/>
            <a:ext cx="3734698" cy="4123944"/>
          </a:xfrm>
        </p:spPr>
        <p:txBody>
          <a:bodyPr vert="horz" lIns="91440" tIns="45720" rIns="91440" bIns="45720" rtlCol="0" anchor="ctr">
            <a:normAutofit/>
          </a:bodyPr>
          <a:lstStyle/>
          <a:p>
            <a:r>
              <a:rPr lang="en-US" sz="4800" kern="1200" dirty="0">
                <a:solidFill>
                  <a:schemeClr val="tx1"/>
                </a:solidFill>
                <a:latin typeface="+mj-lt"/>
                <a:ea typeface="+mj-ea"/>
                <a:cs typeface="+mj-cs"/>
              </a:rPr>
              <a:t>Thank you!</a:t>
            </a:r>
            <a:br>
              <a:rPr lang="en-US" sz="4800" kern="1200" dirty="0">
                <a:solidFill>
                  <a:schemeClr val="tx1"/>
                </a:solidFill>
                <a:latin typeface="+mj-lt"/>
                <a:ea typeface="+mj-ea"/>
                <a:cs typeface="+mj-cs"/>
              </a:rPr>
            </a:b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Questions ??</a:t>
            </a:r>
          </a:p>
        </p:txBody>
      </p:sp>
      <p:grpSp>
        <p:nvGrpSpPr>
          <p:cNvPr id="11" name="Group 10">
            <a:extLst>
              <a:ext uri="{FF2B5EF4-FFF2-40B4-BE49-F238E27FC236}">
                <a16:creationId xmlns:a16="http://schemas.microsoft.com/office/drawing/2014/main" id="{485CDB4C-1FD0-4585-A020-27F2D836B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2" name="Rectangle 2">
              <a:extLst>
                <a:ext uri="{FF2B5EF4-FFF2-40B4-BE49-F238E27FC236}">
                  <a16:creationId xmlns:a16="http://schemas.microsoft.com/office/drawing/2014/main" id="{5D246F4A-EE8D-4FFF-A21C-202C4438F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9">
              <a:extLst>
                <a:ext uri="{FF2B5EF4-FFF2-40B4-BE49-F238E27FC236}">
                  <a16:creationId xmlns:a16="http://schemas.microsoft.com/office/drawing/2014/main" id="{5180AFC1-C335-42D8-9689-AC48BB446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
              <a:extLst>
                <a:ext uri="{FF2B5EF4-FFF2-40B4-BE49-F238E27FC236}">
                  <a16:creationId xmlns:a16="http://schemas.microsoft.com/office/drawing/2014/main" id="{FF9AC15C-CDE3-45BB-A2AE-EE0E230F5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735BDF49-0DA5-4D84-9CAF-17F182587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9A563694-96C1-4491-968C-ABC2B33A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C07B463F-74C8-4F4F-AC01-383416E24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2580532B-17A2-44ED-97F7-237749F43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DB8FEB59-52CF-42B0-8E2B-2937ADFE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4D262DB1-7CDF-4000-89BF-C998FC8B5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8A5DC86C-E98B-4C88-949E-1FB7A33F0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7356204C-A31B-4E4F-806F-FE560545D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23833741-7ACC-4589-8CCF-C149F26F9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BB0E58F6-C893-4850-B8B5-3BBB1B22D0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A17CA43F-9341-492F-AE85-5FC1926F7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97D9B52-713B-4194-A09B-CD2088D27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0D245476-F617-4E5B-9F44-3E2B8CF85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CF3A6471-5289-4A16-923A-975AADC36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3DF8E022-DC4D-4636-A382-EB9545C8F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29E99F3-B006-4247-9DF4-83A7ED50E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B4E4F171-F161-4941-8980-7CF8A5BED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5" descr="Angel Face with Solid Fill">
            <a:extLst>
              <a:ext uri="{FF2B5EF4-FFF2-40B4-BE49-F238E27FC236}">
                <a16:creationId xmlns:a16="http://schemas.microsoft.com/office/drawing/2014/main" id="{DA59FF3E-243B-48DC-A999-C06C34FFF9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4529" y="0"/>
            <a:ext cx="6858000" cy="6858000"/>
          </a:xfrm>
          <a:prstGeom prst="rect">
            <a:avLst/>
          </a:prstGeom>
        </p:spPr>
      </p:pic>
      <p:sp>
        <p:nvSpPr>
          <p:cNvPr id="33" name="Rectangle 3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4472"/>
            <a:ext cx="5291468" cy="1490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56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14F4-6EB4-41A3-B822-A31AC1D78F54}"/>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Decision Making</a:t>
            </a:r>
          </a:p>
        </p:txBody>
      </p:sp>
      <p:pic>
        <p:nvPicPr>
          <p:cNvPr id="5" name="Graphic 4" descr="Decision chart">
            <a:extLst>
              <a:ext uri="{FF2B5EF4-FFF2-40B4-BE49-F238E27FC236}">
                <a16:creationId xmlns:a16="http://schemas.microsoft.com/office/drawing/2014/main" id="{D5A424B2-A0F2-40AA-888D-F897176E40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946" y="599476"/>
            <a:ext cx="3529109" cy="3529109"/>
          </a:xfrm>
          <a:prstGeom prst="rect">
            <a:avLst/>
          </a:prstGeom>
        </p:spPr>
      </p:pic>
      <p:pic>
        <p:nvPicPr>
          <p:cNvPr id="6" name="Graphic 5" descr="Head with Gears">
            <a:extLst>
              <a:ext uri="{FF2B5EF4-FFF2-40B4-BE49-F238E27FC236}">
                <a16:creationId xmlns:a16="http://schemas.microsoft.com/office/drawing/2014/main" id="{444DFC25-B0FE-4820-9910-0D5F3856E4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32788" y="600819"/>
            <a:ext cx="3526424" cy="3526424"/>
          </a:xfrm>
          <a:prstGeom prst="rect">
            <a:avLst/>
          </a:prstGeom>
        </p:spPr>
      </p:pic>
      <p:pic>
        <p:nvPicPr>
          <p:cNvPr id="7" name="Graphic 6" descr="Decision">
            <a:extLst>
              <a:ext uri="{FF2B5EF4-FFF2-40B4-BE49-F238E27FC236}">
                <a16:creationId xmlns:a16="http://schemas.microsoft.com/office/drawing/2014/main" id="{E0E1A0C6-A53B-4D9E-B775-A7E3F3CF6C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53400" y="587047"/>
            <a:ext cx="3553968" cy="3553968"/>
          </a:xfrm>
          <a:prstGeom prst="rect">
            <a:avLst/>
          </a:prstGeom>
        </p:spPr>
      </p:pic>
    </p:spTree>
    <p:extLst>
      <p:ext uri="{BB962C8B-B14F-4D97-AF65-F5344CB8AC3E}">
        <p14:creationId xmlns:p14="http://schemas.microsoft.com/office/powerpoint/2010/main" val="420496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EC41D0-BBB1-4FA5-AF25-19FE342C1A72}"/>
              </a:ext>
            </a:extLst>
          </p:cNvPr>
          <p:cNvSpPr>
            <a:spLocks noGrp="1"/>
          </p:cNvSpPr>
          <p:nvPr>
            <p:ph type="title"/>
          </p:nvPr>
        </p:nvSpPr>
        <p:spPr>
          <a:xfrm>
            <a:off x="804672" y="1412489"/>
            <a:ext cx="2871095" cy="2156621"/>
          </a:xfrm>
        </p:spPr>
        <p:txBody>
          <a:bodyPr anchor="t">
            <a:normAutofit/>
          </a:bodyPr>
          <a:lstStyle/>
          <a:p>
            <a:r>
              <a:rPr lang="en-IN" sz="2800">
                <a:solidFill>
                  <a:srgbClr val="FFFFFF"/>
                </a:solidFill>
              </a:rPr>
              <a:t>Every progress in a work </a:t>
            </a:r>
            <a:br>
              <a:rPr lang="en-IN" sz="2800">
                <a:solidFill>
                  <a:srgbClr val="FFFFFF"/>
                </a:solidFill>
              </a:rPr>
            </a:br>
            <a:br>
              <a:rPr lang="en-IN" sz="2800">
                <a:solidFill>
                  <a:srgbClr val="FFFFFF"/>
                </a:solidFill>
              </a:rPr>
            </a:br>
            <a:r>
              <a:rPr lang="en-IN" sz="2800" b="1">
                <a:solidFill>
                  <a:srgbClr val="FFFFFF"/>
                </a:solidFill>
              </a:rPr>
              <a:t>Driven by decision making</a:t>
            </a:r>
          </a:p>
        </p:txBody>
      </p:sp>
      <p:sp>
        <p:nvSpPr>
          <p:cNvPr id="3" name="Content Placeholder 2">
            <a:extLst>
              <a:ext uri="{FF2B5EF4-FFF2-40B4-BE49-F238E27FC236}">
                <a16:creationId xmlns:a16="http://schemas.microsoft.com/office/drawing/2014/main" id="{5B541BE1-6B26-4B2A-BA2E-84D1C1FEFA1B}"/>
              </a:ext>
            </a:extLst>
          </p:cNvPr>
          <p:cNvSpPr>
            <a:spLocks noGrp="1"/>
          </p:cNvSpPr>
          <p:nvPr>
            <p:ph sz="half" idx="1"/>
          </p:nvPr>
        </p:nvSpPr>
        <p:spPr>
          <a:xfrm>
            <a:off x="5198993" y="1412489"/>
            <a:ext cx="2926080" cy="4363844"/>
          </a:xfrm>
        </p:spPr>
        <p:txBody>
          <a:bodyPr>
            <a:normAutofit/>
          </a:bodyPr>
          <a:lstStyle/>
          <a:p>
            <a:pPr marL="0" indent="0">
              <a:buNone/>
            </a:pPr>
            <a:r>
              <a:rPr lang="en-IN" sz="2000" b="1" dirty="0"/>
              <a:t>Programmer decides,</a:t>
            </a:r>
          </a:p>
          <a:p>
            <a:r>
              <a:rPr lang="en-IN" sz="2000" dirty="0"/>
              <a:t>If branch (or)</a:t>
            </a:r>
          </a:p>
          <a:p>
            <a:r>
              <a:rPr lang="en-IN" sz="2000" dirty="0"/>
              <a:t>Switch statement</a:t>
            </a:r>
          </a:p>
        </p:txBody>
      </p:sp>
      <p:sp>
        <p:nvSpPr>
          <p:cNvPr id="4" name="Content Placeholder 3">
            <a:extLst>
              <a:ext uri="{FF2B5EF4-FFF2-40B4-BE49-F238E27FC236}">
                <a16:creationId xmlns:a16="http://schemas.microsoft.com/office/drawing/2014/main" id="{A4E2B124-01FF-4CE4-9E5B-903177317DBE}"/>
              </a:ext>
            </a:extLst>
          </p:cNvPr>
          <p:cNvSpPr>
            <a:spLocks noGrp="1"/>
          </p:cNvSpPr>
          <p:nvPr>
            <p:ph sz="half" idx="2"/>
          </p:nvPr>
        </p:nvSpPr>
        <p:spPr>
          <a:xfrm>
            <a:off x="8451604" y="1412489"/>
            <a:ext cx="2926080" cy="4363844"/>
          </a:xfrm>
        </p:spPr>
        <p:txBody>
          <a:bodyPr>
            <a:normAutofit/>
          </a:bodyPr>
          <a:lstStyle/>
          <a:p>
            <a:pPr marL="0" indent="0">
              <a:buNone/>
            </a:pPr>
            <a:r>
              <a:rPr lang="en-IN" sz="2000" b="1" dirty="0"/>
              <a:t>Business man decides,</a:t>
            </a:r>
          </a:p>
          <a:p>
            <a:r>
              <a:rPr lang="en-IN" sz="2000" dirty="0"/>
              <a:t>More discount (or)</a:t>
            </a:r>
          </a:p>
          <a:p>
            <a:r>
              <a:rPr lang="en-IN" sz="2000" dirty="0"/>
              <a:t>Kind words</a:t>
            </a:r>
          </a:p>
        </p:txBody>
      </p:sp>
      <p:sp>
        <p:nvSpPr>
          <p:cNvPr id="16" name="Content Placeholder 2">
            <a:extLst>
              <a:ext uri="{FF2B5EF4-FFF2-40B4-BE49-F238E27FC236}">
                <a16:creationId xmlns:a16="http://schemas.microsoft.com/office/drawing/2014/main" id="{1D01C143-FF95-4B2D-A7A5-A161D4940719}"/>
              </a:ext>
            </a:extLst>
          </p:cNvPr>
          <p:cNvSpPr txBox="1">
            <a:spLocks/>
          </p:cNvSpPr>
          <p:nvPr/>
        </p:nvSpPr>
        <p:spPr>
          <a:xfrm>
            <a:off x="6434703" y="3594410"/>
            <a:ext cx="2501337" cy="3142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t>Data Analyst decides,</a:t>
            </a:r>
          </a:p>
          <a:p>
            <a:r>
              <a:rPr lang="en-IN" sz="2000" dirty="0"/>
              <a:t>Linear model (or)</a:t>
            </a:r>
          </a:p>
          <a:p>
            <a:r>
              <a:rPr lang="en-IN" sz="2000" dirty="0"/>
              <a:t>Regression model</a:t>
            </a:r>
          </a:p>
        </p:txBody>
      </p:sp>
    </p:spTree>
    <p:extLst>
      <p:ext uri="{BB962C8B-B14F-4D97-AF65-F5344CB8AC3E}">
        <p14:creationId xmlns:p14="http://schemas.microsoft.com/office/powerpoint/2010/main" val="25598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74556D15-CA9A-453F-86B5-B760006B7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89102"/>
            <a:ext cx="10905066" cy="547979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06174" y="2725947"/>
            <a:ext cx="3830128" cy="1345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76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C27F3-D9C1-4093-9ADC-BCE3AC101A8B}"/>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Review the customer feedbacks with 3 rating out of 5</a:t>
            </a:r>
          </a:p>
        </p:txBody>
      </p:sp>
      <p:cxnSp>
        <p:nvCxnSpPr>
          <p:cNvPr id="30" name="Straight Connector 2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BD66-9F7A-4F04-80EA-23D3646942F5}"/>
              </a:ext>
            </a:extLst>
          </p:cNvPr>
          <p:cNvSpPr>
            <a:spLocks noGrp="1"/>
          </p:cNvSpPr>
          <p:nvPr>
            <p:ph idx="1"/>
          </p:nvPr>
        </p:nvSpPr>
        <p:spPr>
          <a:xfrm>
            <a:off x="4976031" y="963877"/>
            <a:ext cx="6377769" cy="4930246"/>
          </a:xfrm>
        </p:spPr>
        <p:txBody>
          <a:bodyPr anchor="ctr">
            <a:normAutofit/>
          </a:bodyPr>
          <a:lstStyle/>
          <a:p>
            <a:pPr marL="0" indent="0">
              <a:buNone/>
            </a:pPr>
            <a:r>
              <a:rPr lang="en-IN" sz="2400" b="1" dirty="0"/>
              <a:t>Requirement</a:t>
            </a:r>
            <a:r>
              <a:rPr lang="en-IN" sz="2400" dirty="0"/>
              <a:t> </a:t>
            </a:r>
          </a:p>
          <a:p>
            <a:r>
              <a:rPr lang="en-IN" sz="2400" dirty="0"/>
              <a:t>Build a cost-effective data pipeline system that </a:t>
            </a:r>
            <a:r>
              <a:rPr lang="en-IN" sz="2400" dirty="0" err="1"/>
              <a:t>analyzes</a:t>
            </a:r>
            <a:r>
              <a:rPr lang="en-IN" sz="2400" dirty="0"/>
              <a:t> customer feedbacks provided in a shopping website. </a:t>
            </a:r>
          </a:p>
          <a:p>
            <a:r>
              <a:rPr lang="en-IN" sz="2400" dirty="0"/>
              <a:t>Prepare a Machine Learning model to know the sentiment of comments mentioned in feedbacks. </a:t>
            </a:r>
          </a:p>
          <a:p>
            <a:r>
              <a:rPr lang="en-IN" sz="2400" dirty="0"/>
              <a:t>Also prepare a visualization that helps stake holders for decision-making. </a:t>
            </a:r>
          </a:p>
        </p:txBody>
      </p:sp>
    </p:spTree>
    <p:extLst>
      <p:ext uri="{BB962C8B-B14F-4D97-AF65-F5344CB8AC3E}">
        <p14:creationId xmlns:p14="http://schemas.microsoft.com/office/powerpoint/2010/main" val="33279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3600" kern="1200">
                <a:solidFill>
                  <a:schemeClr val="bg1"/>
                </a:solidFill>
                <a:latin typeface="+mj-lt"/>
                <a:ea typeface="+mj-ea"/>
                <a:cs typeface="+mj-cs"/>
              </a:rPr>
              <a:t>1. Defining Objective</a:t>
            </a: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321733" y="2834809"/>
            <a:ext cx="4092951" cy="3042099"/>
          </a:xfrm>
        </p:spPr>
        <p:txBody>
          <a:bodyPr anchor="t">
            <a:normAutofit/>
          </a:bodyPr>
          <a:lstStyle/>
          <a:p>
            <a:r>
              <a:rPr lang="en-US" sz="2000" dirty="0">
                <a:solidFill>
                  <a:schemeClr val="bg1"/>
                </a:solidFill>
              </a:rPr>
              <a:t>Understand the domain &amp; industry,</a:t>
            </a:r>
          </a:p>
          <a:p>
            <a:r>
              <a:rPr lang="en-US" sz="2000" dirty="0">
                <a:solidFill>
                  <a:schemeClr val="bg1"/>
                </a:solidFill>
              </a:rPr>
              <a:t>Discuss about the business need / problem,</a:t>
            </a:r>
          </a:p>
          <a:p>
            <a:r>
              <a:rPr lang="en-US" sz="2000" dirty="0">
                <a:solidFill>
                  <a:schemeClr val="bg1"/>
                </a:solidFill>
              </a:rPr>
              <a:t>Ask more and more WHYs?</a:t>
            </a:r>
          </a:p>
          <a:p>
            <a:r>
              <a:rPr lang="en-US" sz="2000" dirty="0">
                <a:solidFill>
                  <a:schemeClr val="bg1"/>
                </a:solidFill>
              </a:rPr>
              <a:t>Prepare the objectives.</a:t>
            </a:r>
          </a:p>
          <a:p>
            <a:endParaRPr lang="en-US" sz="2000" dirty="0">
              <a:solidFill>
                <a:schemeClr val="bg1"/>
              </a:solidFill>
            </a:endParaRPr>
          </a:p>
        </p:txBody>
      </p:sp>
      <p:pic>
        <p:nvPicPr>
          <p:cNvPr id="5" name="Picture 4" descr="A picture containing indoor&#10;&#10;Description generated with high confidence">
            <a:extLst>
              <a:ext uri="{FF2B5EF4-FFF2-40B4-BE49-F238E27FC236}">
                <a16:creationId xmlns:a16="http://schemas.microsoft.com/office/drawing/2014/main" id="{0C3477D3-2BE6-4C33-A3D7-7B6114127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355928"/>
            <a:ext cx="6542117" cy="3989095"/>
          </a:xfrm>
          <a:prstGeom prst="rect">
            <a:avLst/>
          </a:prstGeom>
        </p:spPr>
      </p:pic>
    </p:spTree>
    <p:extLst>
      <p:ext uri="{BB962C8B-B14F-4D97-AF65-F5344CB8AC3E}">
        <p14:creationId xmlns:p14="http://schemas.microsoft.com/office/powerpoint/2010/main" val="410813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321733" y="981091"/>
            <a:ext cx="4092951" cy="1624457"/>
          </a:xfrm>
        </p:spPr>
        <p:txBody>
          <a:bodyPr vert="horz" lIns="91440" tIns="45720" rIns="91440" bIns="45720" rtlCol="0">
            <a:normAutofit/>
          </a:bodyPr>
          <a:lstStyle/>
          <a:p>
            <a:r>
              <a:rPr lang="en-US" sz="3600" kern="1200" dirty="0">
                <a:solidFill>
                  <a:schemeClr val="bg1"/>
                </a:solidFill>
                <a:latin typeface="+mj-lt"/>
                <a:ea typeface="+mj-ea"/>
                <a:cs typeface="+mj-cs"/>
              </a:rPr>
              <a:t>2. Data source</a:t>
            </a:r>
            <a:r>
              <a:rPr lang="en-US" sz="3600" b="1" kern="1200" dirty="0">
                <a:solidFill>
                  <a:schemeClr val="bg1"/>
                </a:solidFill>
                <a:latin typeface="+mj-lt"/>
                <a:ea typeface="+mj-ea"/>
                <a:cs typeface="+mj-cs"/>
              </a:rPr>
              <a:t>(s)</a:t>
            </a:r>
            <a:endParaRPr lang="en-US" sz="3600" kern="1200" dirty="0">
              <a:solidFill>
                <a:schemeClr val="bg1"/>
              </a:solidFill>
              <a:latin typeface="+mj-lt"/>
              <a:ea typeface="+mj-ea"/>
              <a:cs typeface="+mj-cs"/>
            </a:endParaRP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321733" y="2834809"/>
            <a:ext cx="4092951" cy="3042099"/>
          </a:xfrm>
        </p:spPr>
        <p:txBody>
          <a:bodyPr anchor="t">
            <a:normAutofit/>
          </a:bodyPr>
          <a:lstStyle/>
          <a:p>
            <a:pPr lvl="0"/>
            <a:r>
              <a:rPr lang="en-US" sz="1600" dirty="0">
                <a:solidFill>
                  <a:schemeClr val="bg1"/>
                </a:solidFill>
              </a:rPr>
              <a:t>Find out from where you need to get the data for your project. </a:t>
            </a:r>
          </a:p>
          <a:p>
            <a:pPr lvl="0"/>
            <a:r>
              <a:rPr lang="en-US" sz="1600" dirty="0">
                <a:solidFill>
                  <a:schemeClr val="bg1"/>
                </a:solidFill>
              </a:rPr>
              <a:t>Either provided or should search and find.</a:t>
            </a:r>
          </a:p>
          <a:p>
            <a:pPr lvl="0"/>
            <a:endParaRPr lang="en-US" sz="1600" dirty="0">
              <a:solidFill>
                <a:schemeClr val="bg1"/>
              </a:solidFill>
            </a:endParaRPr>
          </a:p>
          <a:p>
            <a:pPr lvl="1"/>
            <a:r>
              <a:rPr lang="en-US" sz="1600" dirty="0">
                <a:solidFill>
                  <a:schemeClr val="bg1"/>
                </a:solidFill>
              </a:rPr>
              <a:t>Logs</a:t>
            </a:r>
          </a:p>
          <a:p>
            <a:pPr lvl="1"/>
            <a:r>
              <a:rPr lang="en-US" sz="1600" dirty="0">
                <a:solidFill>
                  <a:schemeClr val="bg1"/>
                </a:solidFill>
              </a:rPr>
              <a:t>Databases</a:t>
            </a:r>
          </a:p>
          <a:p>
            <a:pPr lvl="1"/>
            <a:r>
              <a:rPr lang="en-US" sz="1600" dirty="0">
                <a:solidFill>
                  <a:schemeClr val="bg1"/>
                </a:solidFill>
              </a:rPr>
              <a:t>Web (REST APIs)</a:t>
            </a:r>
          </a:p>
          <a:p>
            <a:pPr lvl="1"/>
            <a:r>
              <a:rPr lang="en-US" sz="1600" dirty="0">
                <a:solidFill>
                  <a:schemeClr val="bg1"/>
                </a:solidFill>
              </a:rPr>
              <a:t>Social Media</a:t>
            </a:r>
          </a:p>
          <a:p>
            <a:pPr lvl="1"/>
            <a:r>
              <a:rPr lang="en-US" sz="1600" dirty="0">
                <a:solidFill>
                  <a:schemeClr val="bg1"/>
                </a:solidFill>
              </a:rPr>
              <a:t>…</a:t>
            </a:r>
          </a:p>
          <a:p>
            <a:endParaRPr lang="en-US" sz="1600" dirty="0">
              <a:solidFill>
                <a:schemeClr val="bg1"/>
              </a:solidFill>
            </a:endParaRPr>
          </a:p>
        </p:txBody>
      </p:sp>
      <p:pic>
        <p:nvPicPr>
          <p:cNvPr id="4" name="Picture 3">
            <a:extLst>
              <a:ext uri="{FF2B5EF4-FFF2-40B4-BE49-F238E27FC236}">
                <a16:creationId xmlns:a16="http://schemas.microsoft.com/office/drawing/2014/main" id="{8D26392D-026D-4F73-9CCF-19A5D9BA3142}"/>
              </a:ext>
            </a:extLst>
          </p:cNvPr>
          <p:cNvPicPr>
            <a:picLocks noChangeAspect="1"/>
          </p:cNvPicPr>
          <p:nvPr/>
        </p:nvPicPr>
        <p:blipFill>
          <a:blip r:embed="rId3"/>
          <a:stretch>
            <a:fillRect/>
          </a:stretch>
        </p:blipFill>
        <p:spPr>
          <a:xfrm>
            <a:off x="5203767" y="1093446"/>
            <a:ext cx="6542117" cy="4514059"/>
          </a:xfrm>
          <a:prstGeom prst="rect">
            <a:avLst/>
          </a:prstGeom>
        </p:spPr>
      </p:pic>
    </p:spTree>
    <p:extLst>
      <p:ext uri="{BB962C8B-B14F-4D97-AF65-F5344CB8AC3E}">
        <p14:creationId xmlns:p14="http://schemas.microsoft.com/office/powerpoint/2010/main" val="186550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E2B8D0-5C37-48F7-BBD2-400FB1AA427C}"/>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kern="1200" dirty="0">
                <a:solidFill>
                  <a:srgbClr val="FFFFFF"/>
                </a:solidFill>
                <a:latin typeface="+mj-lt"/>
                <a:ea typeface="+mj-ea"/>
                <a:cs typeface="+mj-cs"/>
              </a:rPr>
              <a:t>3. Data Integration</a:t>
            </a:r>
          </a:p>
        </p:txBody>
      </p:sp>
      <p:sp>
        <p:nvSpPr>
          <p:cNvPr id="3" name="Content Placeholder 2">
            <a:extLst>
              <a:ext uri="{FF2B5EF4-FFF2-40B4-BE49-F238E27FC236}">
                <a16:creationId xmlns:a16="http://schemas.microsoft.com/office/drawing/2014/main" id="{1F5DA12C-F04A-4F43-9E18-C7F590AFB816}"/>
              </a:ext>
            </a:extLst>
          </p:cNvPr>
          <p:cNvSpPr>
            <a:spLocks noGrp="1"/>
          </p:cNvSpPr>
          <p:nvPr>
            <p:ph idx="1"/>
          </p:nvPr>
        </p:nvSpPr>
        <p:spPr>
          <a:xfrm>
            <a:off x="5533534" y="1825625"/>
            <a:ext cx="5820266" cy="4351338"/>
          </a:xfrm>
        </p:spPr>
        <p:txBody>
          <a:bodyPr>
            <a:normAutofit lnSpcReduction="10000"/>
          </a:bodyPr>
          <a:lstStyle/>
          <a:p>
            <a:r>
              <a:rPr lang="en-US" dirty="0"/>
              <a:t>Required data would exist in different sources those need to be brought to one place for,</a:t>
            </a:r>
          </a:p>
          <a:p>
            <a:pPr lvl="1"/>
            <a:r>
              <a:rPr lang="en-US" dirty="0"/>
              <a:t>Gather</a:t>
            </a:r>
          </a:p>
          <a:p>
            <a:pPr lvl="1"/>
            <a:r>
              <a:rPr lang="en-US" dirty="0"/>
              <a:t>Clean</a:t>
            </a:r>
          </a:p>
          <a:p>
            <a:pPr lvl="1"/>
            <a:r>
              <a:rPr lang="en-US" dirty="0"/>
              <a:t>Prepare</a:t>
            </a:r>
          </a:p>
          <a:p>
            <a:pPr marL="457200" lvl="1" indent="0">
              <a:buNone/>
            </a:pPr>
            <a:endParaRPr lang="en-US" dirty="0"/>
          </a:p>
          <a:p>
            <a:pPr lvl="0"/>
            <a:r>
              <a:rPr lang="en-US" dirty="0"/>
              <a:t>Tools</a:t>
            </a:r>
          </a:p>
          <a:p>
            <a:pPr lvl="1"/>
            <a:r>
              <a:rPr lang="en-US" dirty="0"/>
              <a:t>Apache Sqoop </a:t>
            </a:r>
          </a:p>
          <a:p>
            <a:pPr lvl="1"/>
            <a:r>
              <a:rPr lang="en-US" dirty="0"/>
              <a:t>Informatica</a:t>
            </a:r>
          </a:p>
          <a:p>
            <a:pPr lvl="1"/>
            <a:r>
              <a:rPr lang="en-US" dirty="0"/>
              <a:t>Apache </a:t>
            </a:r>
            <a:r>
              <a:rPr lang="en-US" dirty="0" err="1"/>
              <a:t>Nifi</a:t>
            </a:r>
            <a:r>
              <a:rPr lang="en-US"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1739008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12</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Office Theme</vt:lpstr>
      <vt:lpstr>Office Theme</vt:lpstr>
      <vt:lpstr>Office Theme</vt:lpstr>
      <vt:lpstr>Business Intelligence in Tamil</vt:lpstr>
      <vt:lpstr>For what quality some people get a higher paid job?</vt:lpstr>
      <vt:lpstr>Decision Making</vt:lpstr>
      <vt:lpstr>Every progress in a work   Driven by decision making</vt:lpstr>
      <vt:lpstr>PowerPoint Presentation</vt:lpstr>
      <vt:lpstr>Review the customer feedbacks with 3 rating out of 5</vt:lpstr>
      <vt:lpstr>1. Defining Objective</vt:lpstr>
      <vt:lpstr>2. Data source(s)</vt:lpstr>
      <vt:lpstr>3. Data Integration</vt:lpstr>
      <vt:lpstr>4. Storage &amp; Access</vt:lpstr>
      <vt:lpstr>5. Process</vt:lpstr>
      <vt:lpstr>6. Visualize</vt:lpstr>
      <vt:lpstr>Importance of Business Intelligence and Visualization</vt:lpstr>
      <vt:lpstr>Sharing and Collaboration</vt:lpstr>
      <vt:lpstr>PowerPoint Presentation</vt:lpstr>
      <vt:lpstr>PowerPoint Presentation</vt:lpstr>
      <vt:lpstr>Things to know before creating a dashboard</vt:lpstr>
      <vt:lpstr>Dimensions vs Measures</vt:lpstr>
      <vt:lpstr>Three things for effective visualization</vt:lpstr>
      <vt:lpstr>PowerPoint Presentation</vt:lpstr>
      <vt:lpstr>Can you Answer?</vt:lpstr>
      <vt:lpstr>Can you Answer?</vt:lpstr>
      <vt:lpstr>Demo  Zoho Reports  Amazon QuickInsight  Bold BI</vt:lpstr>
      <vt:lpstr>Let's see a video now...</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152</cp:revision>
  <dcterms:created xsi:type="dcterms:W3CDTF">2020-10-09T08:00:23Z</dcterms:created>
  <dcterms:modified xsi:type="dcterms:W3CDTF">2020-10-12T04:35:50Z</dcterms:modified>
</cp:coreProperties>
</file>