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8" r:id="rId3"/>
    <p:sldId id="281" r:id="rId4"/>
    <p:sldId id="285" r:id="rId5"/>
    <p:sldId id="260" r:id="rId6"/>
    <p:sldId id="274" r:id="rId7"/>
    <p:sldId id="275" r:id="rId8"/>
    <p:sldId id="276" r:id="rId9"/>
    <p:sldId id="277" r:id="rId10"/>
    <p:sldId id="283" r:id="rId11"/>
    <p:sldId id="273" r:id="rId12"/>
    <p:sldId id="266" r:id="rId13"/>
    <p:sldId id="280" r:id="rId14"/>
    <p:sldId id="279" r:id="rId15"/>
    <p:sldId id="284" r:id="rId16"/>
    <p:sldId id="259" r:id="rId17"/>
    <p:sldId id="282" r:id="rId18"/>
    <p:sldId id="272" r:id="rId19"/>
    <p:sldId id="270"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73822" autoAdjust="0"/>
  </p:normalViewPr>
  <p:slideViewPr>
    <p:cSldViewPr snapToGrid="0">
      <p:cViewPr varScale="1">
        <p:scale>
          <a:sx n="51" d="100"/>
          <a:sy n="51" d="100"/>
        </p:scale>
        <p:origin x="113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6.svg"/><Relationship Id="rId1" Type="http://schemas.openxmlformats.org/officeDocument/2006/relationships/image" Target="../media/image4.png"/><Relationship Id="rId5" Type="http://schemas.openxmlformats.org/officeDocument/2006/relationships/image" Target="../media/image39.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2.svg"/><Relationship Id="rId1" Type="http://schemas.openxmlformats.org/officeDocument/2006/relationships/image" Target="../media/image8.png"/><Relationship Id="rId6" Type="http://schemas.openxmlformats.org/officeDocument/2006/relationships/image" Target="../media/image46.svg"/><Relationship Id="rId5" Type="http://schemas.openxmlformats.org/officeDocument/2006/relationships/image" Target="../media/image10.png"/><Relationship Id="rId4" Type="http://schemas.openxmlformats.org/officeDocument/2006/relationships/image" Target="../media/image4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6.svg"/><Relationship Id="rId1" Type="http://schemas.openxmlformats.org/officeDocument/2006/relationships/image" Target="../media/image4.png"/><Relationship Id="rId5" Type="http://schemas.openxmlformats.org/officeDocument/2006/relationships/image" Target="../media/image3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2.svg"/><Relationship Id="rId1" Type="http://schemas.openxmlformats.org/officeDocument/2006/relationships/image" Target="../media/image8.png"/><Relationship Id="rId6" Type="http://schemas.openxmlformats.org/officeDocument/2006/relationships/image" Target="../media/image46.svg"/><Relationship Id="rId5" Type="http://schemas.openxmlformats.org/officeDocument/2006/relationships/image" Target="../media/image10.png"/><Relationship Id="rId4" Type="http://schemas.openxmlformats.org/officeDocument/2006/relationships/image" Target="../media/image4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0BEA83-A6D9-4FCB-9C9E-DF0F1E35723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389CD5F-26A2-487C-B470-815DFA51DB21}">
      <dgm:prSet/>
      <dgm:spPr/>
      <dgm:t>
        <a:bodyPr/>
        <a:lstStyle/>
        <a:p>
          <a:r>
            <a:rPr lang="en-US" dirty="0" smtClean="0"/>
            <a:t>A program that looks </a:t>
          </a:r>
          <a:r>
            <a:rPr lang="en-US" dirty="0"/>
            <a:t>for patterns </a:t>
          </a:r>
          <a:r>
            <a:rPr lang="en-US" dirty="0" smtClean="0"/>
            <a:t>in </a:t>
          </a:r>
          <a:r>
            <a:rPr lang="en-US" dirty="0" smtClean="0"/>
            <a:t>existing data.</a:t>
          </a:r>
          <a:endParaRPr lang="en-US" dirty="0"/>
        </a:p>
      </dgm:t>
    </dgm:pt>
    <dgm:pt modelId="{2DD65961-4BAE-4485-A188-FA97A3C9072C}" type="parTrans" cxnId="{FDFF26E8-6350-4396-992D-5871FE2EA516}">
      <dgm:prSet/>
      <dgm:spPr/>
      <dgm:t>
        <a:bodyPr/>
        <a:lstStyle/>
        <a:p>
          <a:endParaRPr lang="en-US"/>
        </a:p>
      </dgm:t>
    </dgm:pt>
    <dgm:pt modelId="{8A16D71F-5EAD-462A-87CD-8CD9174E08CB}" type="sibTrans" cxnId="{FDFF26E8-6350-4396-992D-5871FE2EA516}">
      <dgm:prSet/>
      <dgm:spPr/>
      <dgm:t>
        <a:bodyPr/>
        <a:lstStyle/>
        <a:p>
          <a:endParaRPr lang="en-US"/>
        </a:p>
      </dgm:t>
    </dgm:pt>
    <dgm:pt modelId="{5545EDFF-1BFC-43EE-A8A6-B5FC89D08C3C}">
      <dgm:prSet/>
      <dgm:spPr/>
      <dgm:t>
        <a:bodyPr/>
        <a:lstStyle/>
        <a:p>
          <a:r>
            <a:rPr lang="en-US" dirty="0"/>
            <a:t>Recognize those </a:t>
          </a:r>
          <a:r>
            <a:rPr lang="en-US" dirty="0" smtClean="0"/>
            <a:t>pattern in new data</a:t>
          </a:r>
          <a:r>
            <a:rPr lang="en-US" dirty="0" smtClean="0"/>
            <a:t>.</a:t>
          </a:r>
          <a:endParaRPr lang="en-US" dirty="0"/>
        </a:p>
      </dgm:t>
    </dgm:pt>
    <dgm:pt modelId="{B39F95F0-586B-4E44-BA5E-882519008B2F}" type="parTrans" cxnId="{19B1353E-57F8-4CC1-99BA-A387891CBB1F}">
      <dgm:prSet/>
      <dgm:spPr/>
      <dgm:t>
        <a:bodyPr/>
        <a:lstStyle/>
        <a:p>
          <a:endParaRPr lang="en-US"/>
        </a:p>
      </dgm:t>
    </dgm:pt>
    <dgm:pt modelId="{8E4D5C17-CCAB-4225-8687-3DA53206DE94}" type="sibTrans" cxnId="{19B1353E-57F8-4CC1-99BA-A387891CBB1F}">
      <dgm:prSet/>
      <dgm:spPr/>
      <dgm:t>
        <a:bodyPr/>
        <a:lstStyle/>
        <a:p>
          <a:endParaRPr lang="en-US"/>
        </a:p>
      </dgm:t>
    </dgm:pt>
    <dgm:pt modelId="{9A5EEDC7-1621-4A04-8549-A2D08D3ED6BD}" type="pres">
      <dgm:prSet presAssocID="{570BEA83-A6D9-4FCB-9C9E-DF0F1E357237}" presName="root" presStyleCnt="0">
        <dgm:presLayoutVars>
          <dgm:dir/>
          <dgm:resizeHandles val="exact"/>
        </dgm:presLayoutVars>
      </dgm:prSet>
      <dgm:spPr/>
      <dgm:t>
        <a:bodyPr/>
        <a:lstStyle/>
        <a:p>
          <a:endParaRPr lang="en-IN"/>
        </a:p>
      </dgm:t>
    </dgm:pt>
    <dgm:pt modelId="{48F7BDB7-1692-476F-B921-AECCE5E85C43}" type="pres">
      <dgm:prSet presAssocID="{8389CD5F-26A2-487C-B470-815DFA51DB21}" presName="compNode" presStyleCnt="0"/>
      <dgm:spPr/>
    </dgm:pt>
    <dgm:pt modelId="{8DD0BB7E-FA17-4876-96BF-9D1FE3AD09DD}" type="pres">
      <dgm:prSet presAssocID="{8389CD5F-26A2-487C-B470-815DFA51DB21}" presName="bgRect" presStyleLbl="bgShp" presStyleIdx="0" presStyleCnt="2"/>
      <dgm:spPr/>
    </dgm:pt>
    <dgm:pt modelId="{9CFDA691-DD0D-4A99-9584-7BA1FD34574E}" type="pres">
      <dgm:prSet presAssocID="{8389CD5F-26A2-487C-B470-815DFA51DB21}" presName="iconRect"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IN"/>
        </a:p>
      </dgm:t>
      <dgm:extLst>
        <a:ext uri="{E40237B7-FDA0-4F09-8148-C483321AD2D9}">
          <dgm14:cNvPr xmlns:dgm14="http://schemas.microsoft.com/office/drawing/2010/diagram" id="0" name="" descr="Research"/>
        </a:ext>
      </dgm:extLst>
    </dgm:pt>
    <dgm:pt modelId="{06F4FFE7-DAEB-4381-8D8A-178E43F723D4}" type="pres">
      <dgm:prSet presAssocID="{8389CD5F-26A2-487C-B470-815DFA51DB21}" presName="spaceRect" presStyleCnt="0"/>
      <dgm:spPr/>
    </dgm:pt>
    <dgm:pt modelId="{4A149CEF-DFBD-47BE-984C-BF0F9B5307E1}" type="pres">
      <dgm:prSet presAssocID="{8389CD5F-26A2-487C-B470-815DFA51DB21}" presName="parTx" presStyleLbl="revTx" presStyleIdx="0" presStyleCnt="2">
        <dgm:presLayoutVars>
          <dgm:chMax val="0"/>
          <dgm:chPref val="0"/>
        </dgm:presLayoutVars>
      </dgm:prSet>
      <dgm:spPr/>
      <dgm:t>
        <a:bodyPr/>
        <a:lstStyle/>
        <a:p>
          <a:endParaRPr lang="en-IN"/>
        </a:p>
      </dgm:t>
    </dgm:pt>
    <dgm:pt modelId="{48893ACA-8051-4E8E-9E13-ABF581B7C372}" type="pres">
      <dgm:prSet presAssocID="{8A16D71F-5EAD-462A-87CD-8CD9174E08CB}" presName="sibTrans" presStyleCnt="0"/>
      <dgm:spPr/>
    </dgm:pt>
    <dgm:pt modelId="{6CFBC47C-600F-449D-9C78-27331D0F1DFA}" type="pres">
      <dgm:prSet presAssocID="{5545EDFF-1BFC-43EE-A8A6-B5FC89D08C3C}" presName="compNode" presStyleCnt="0"/>
      <dgm:spPr/>
    </dgm:pt>
    <dgm:pt modelId="{5AEE3D13-3AE2-4518-91CF-86D2EA6C4A63}" type="pres">
      <dgm:prSet presAssocID="{5545EDFF-1BFC-43EE-A8A6-B5FC89D08C3C}" presName="bgRect" presStyleLbl="bgShp" presStyleIdx="1" presStyleCnt="2"/>
      <dgm:spPr/>
    </dgm:pt>
    <dgm:pt modelId="{3C16EE66-9F53-4DAD-A199-A4666D9F2038}" type="pres">
      <dgm:prSet presAssocID="{5545EDFF-1BFC-43EE-A8A6-B5FC89D08C3C}" presName="iconRect" presStyleLbl="node1" presStyleIdx="1" presStyleCnt="2"/>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a:blipFill>
        <a:ln>
          <a:noFill/>
        </a:ln>
      </dgm:spPr>
      <dgm:t>
        <a:bodyPr/>
        <a:lstStyle/>
        <a:p>
          <a:endParaRPr lang="en-IN"/>
        </a:p>
      </dgm:t>
      <dgm:extLst>
        <a:ext uri="{E40237B7-FDA0-4F09-8148-C483321AD2D9}">
          <dgm14:cNvPr xmlns:dgm14="http://schemas.microsoft.com/office/drawing/2010/diagram" id="0" name="" descr="Maze"/>
        </a:ext>
      </dgm:extLst>
    </dgm:pt>
    <dgm:pt modelId="{50F3BE3A-F123-4942-B759-AA875DCA3345}" type="pres">
      <dgm:prSet presAssocID="{5545EDFF-1BFC-43EE-A8A6-B5FC89D08C3C}" presName="spaceRect" presStyleCnt="0"/>
      <dgm:spPr/>
    </dgm:pt>
    <dgm:pt modelId="{EA00798E-1DDE-4B63-8DAD-222B489E02E9}" type="pres">
      <dgm:prSet presAssocID="{5545EDFF-1BFC-43EE-A8A6-B5FC89D08C3C}" presName="parTx" presStyleLbl="revTx" presStyleIdx="1" presStyleCnt="2">
        <dgm:presLayoutVars>
          <dgm:chMax val="0"/>
          <dgm:chPref val="0"/>
        </dgm:presLayoutVars>
      </dgm:prSet>
      <dgm:spPr/>
      <dgm:t>
        <a:bodyPr/>
        <a:lstStyle/>
        <a:p>
          <a:endParaRPr lang="en-IN"/>
        </a:p>
      </dgm:t>
    </dgm:pt>
  </dgm:ptLst>
  <dgm:cxnLst>
    <dgm:cxn modelId="{CB3378A7-ACC9-495A-A64E-496666A81109}" type="presOf" srcId="{570BEA83-A6D9-4FCB-9C9E-DF0F1E357237}" destId="{9A5EEDC7-1621-4A04-8549-A2D08D3ED6BD}" srcOrd="0" destOrd="0" presId="urn:microsoft.com/office/officeart/2018/2/layout/IconVerticalSolidList"/>
    <dgm:cxn modelId="{19B1353E-57F8-4CC1-99BA-A387891CBB1F}" srcId="{570BEA83-A6D9-4FCB-9C9E-DF0F1E357237}" destId="{5545EDFF-1BFC-43EE-A8A6-B5FC89D08C3C}" srcOrd="1" destOrd="0" parTransId="{B39F95F0-586B-4E44-BA5E-882519008B2F}" sibTransId="{8E4D5C17-CCAB-4225-8687-3DA53206DE94}"/>
    <dgm:cxn modelId="{766438F4-521C-46EE-86C5-B675F2BC5D47}" type="presOf" srcId="{5545EDFF-1BFC-43EE-A8A6-B5FC89D08C3C}" destId="{EA00798E-1DDE-4B63-8DAD-222B489E02E9}" srcOrd="0" destOrd="0" presId="urn:microsoft.com/office/officeart/2018/2/layout/IconVerticalSolidList"/>
    <dgm:cxn modelId="{FDFF26E8-6350-4396-992D-5871FE2EA516}" srcId="{570BEA83-A6D9-4FCB-9C9E-DF0F1E357237}" destId="{8389CD5F-26A2-487C-B470-815DFA51DB21}" srcOrd="0" destOrd="0" parTransId="{2DD65961-4BAE-4485-A188-FA97A3C9072C}" sibTransId="{8A16D71F-5EAD-462A-87CD-8CD9174E08CB}"/>
    <dgm:cxn modelId="{258A8EFA-9D8A-45A4-8A53-EB4DCD8C4802}" type="presOf" srcId="{8389CD5F-26A2-487C-B470-815DFA51DB21}" destId="{4A149CEF-DFBD-47BE-984C-BF0F9B5307E1}" srcOrd="0" destOrd="0" presId="urn:microsoft.com/office/officeart/2018/2/layout/IconVerticalSolidList"/>
    <dgm:cxn modelId="{317C5871-3086-446F-91CC-A4D288B9FEEB}" type="presParOf" srcId="{9A5EEDC7-1621-4A04-8549-A2D08D3ED6BD}" destId="{48F7BDB7-1692-476F-B921-AECCE5E85C43}" srcOrd="0" destOrd="0" presId="urn:microsoft.com/office/officeart/2018/2/layout/IconVerticalSolidList"/>
    <dgm:cxn modelId="{03C10B94-D6D3-44B6-B492-F65CA5377DC0}" type="presParOf" srcId="{48F7BDB7-1692-476F-B921-AECCE5E85C43}" destId="{8DD0BB7E-FA17-4876-96BF-9D1FE3AD09DD}" srcOrd="0" destOrd="0" presId="urn:microsoft.com/office/officeart/2018/2/layout/IconVerticalSolidList"/>
    <dgm:cxn modelId="{4ED22AFF-2AC3-49DC-B2F0-3DA6A0EEDE02}" type="presParOf" srcId="{48F7BDB7-1692-476F-B921-AECCE5E85C43}" destId="{9CFDA691-DD0D-4A99-9584-7BA1FD34574E}" srcOrd="1" destOrd="0" presId="urn:microsoft.com/office/officeart/2018/2/layout/IconVerticalSolidList"/>
    <dgm:cxn modelId="{1E55DF0C-EF2A-47F9-9890-E7CB6E7637AC}" type="presParOf" srcId="{48F7BDB7-1692-476F-B921-AECCE5E85C43}" destId="{06F4FFE7-DAEB-4381-8D8A-178E43F723D4}" srcOrd="2" destOrd="0" presId="urn:microsoft.com/office/officeart/2018/2/layout/IconVerticalSolidList"/>
    <dgm:cxn modelId="{A6DD3E65-2101-41FC-B738-E0BBD28E8C6A}" type="presParOf" srcId="{48F7BDB7-1692-476F-B921-AECCE5E85C43}" destId="{4A149CEF-DFBD-47BE-984C-BF0F9B5307E1}" srcOrd="3" destOrd="0" presId="urn:microsoft.com/office/officeart/2018/2/layout/IconVerticalSolidList"/>
    <dgm:cxn modelId="{687B3CE7-8437-4ED2-B0DE-963323F7DA81}" type="presParOf" srcId="{9A5EEDC7-1621-4A04-8549-A2D08D3ED6BD}" destId="{48893ACA-8051-4E8E-9E13-ABF581B7C372}" srcOrd="1" destOrd="0" presId="urn:microsoft.com/office/officeart/2018/2/layout/IconVerticalSolidList"/>
    <dgm:cxn modelId="{20C0A6BC-0DB9-4CE1-811C-3252FE1C75D7}" type="presParOf" srcId="{9A5EEDC7-1621-4A04-8549-A2D08D3ED6BD}" destId="{6CFBC47C-600F-449D-9C78-27331D0F1DFA}" srcOrd="2" destOrd="0" presId="urn:microsoft.com/office/officeart/2018/2/layout/IconVerticalSolidList"/>
    <dgm:cxn modelId="{17B73F41-3D9D-4402-A11F-C7E982A62065}" type="presParOf" srcId="{6CFBC47C-600F-449D-9C78-27331D0F1DFA}" destId="{5AEE3D13-3AE2-4518-91CF-86D2EA6C4A63}" srcOrd="0" destOrd="0" presId="urn:microsoft.com/office/officeart/2018/2/layout/IconVerticalSolidList"/>
    <dgm:cxn modelId="{A6F805F9-B27E-4D33-B6A7-4C96AA666B18}" type="presParOf" srcId="{6CFBC47C-600F-449D-9C78-27331D0F1DFA}" destId="{3C16EE66-9F53-4DAD-A199-A4666D9F2038}" srcOrd="1" destOrd="0" presId="urn:microsoft.com/office/officeart/2018/2/layout/IconVerticalSolidList"/>
    <dgm:cxn modelId="{576CA403-5CC2-48D5-B909-EA0241D69645}" type="presParOf" srcId="{6CFBC47C-600F-449D-9C78-27331D0F1DFA}" destId="{50F3BE3A-F123-4942-B759-AA875DCA3345}" srcOrd="2" destOrd="0" presId="urn:microsoft.com/office/officeart/2018/2/layout/IconVerticalSolidList"/>
    <dgm:cxn modelId="{F4804FFF-1C18-43F7-8E1D-5A88E2A3DDF3}" type="presParOf" srcId="{6CFBC47C-600F-449D-9C78-27331D0F1DFA}" destId="{EA00798E-1DDE-4B63-8DAD-222B489E02E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5B257C-E0E9-4751-80DF-5ABCF80471C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B067D2C-65C2-4501-9F39-3A4AD6068C2E}">
      <dgm:prSet/>
      <dgm:spPr/>
      <dgm:t>
        <a:bodyPr/>
        <a:lstStyle/>
        <a:p>
          <a:r>
            <a:rPr lang="en-IN" dirty="0"/>
            <a:t>Open source cross-platform machine learning framework.</a:t>
          </a:r>
          <a:endParaRPr lang="en-US" dirty="0"/>
        </a:p>
      </dgm:t>
    </dgm:pt>
    <dgm:pt modelId="{B3031494-6FDC-4606-9AD3-9E6261AD115A}" type="parTrans" cxnId="{A5D199E9-C5AB-4811-8DFE-F63881C19BF0}">
      <dgm:prSet/>
      <dgm:spPr/>
      <dgm:t>
        <a:bodyPr/>
        <a:lstStyle/>
        <a:p>
          <a:endParaRPr lang="en-US"/>
        </a:p>
      </dgm:t>
    </dgm:pt>
    <dgm:pt modelId="{C0470125-F2BD-45B1-9937-A96949DE9859}" type="sibTrans" cxnId="{A5D199E9-C5AB-4811-8DFE-F63881C19BF0}">
      <dgm:prSet/>
      <dgm:spPr/>
      <dgm:t>
        <a:bodyPr/>
        <a:lstStyle/>
        <a:p>
          <a:endParaRPr lang="en-US"/>
        </a:p>
      </dgm:t>
    </dgm:pt>
    <dgm:pt modelId="{165298A6-0106-4625-8719-EE04B993D8E6}">
      <dgm:prSet/>
      <dgm:spPr/>
      <dgm:t>
        <a:bodyPr/>
        <a:lstStyle/>
        <a:p>
          <a:r>
            <a:rPr lang="en-IN" dirty="0" smtClean="0"/>
            <a:t>Auto </a:t>
          </a:r>
          <a:r>
            <a:rPr lang="en-IN" dirty="0"/>
            <a:t>ML made </a:t>
          </a:r>
          <a:r>
            <a:rPr lang="en-IN" dirty="0" smtClean="0"/>
            <a:t>easy to play via Model Builder with GUI.</a:t>
          </a:r>
          <a:endParaRPr lang="en-US" dirty="0"/>
        </a:p>
      </dgm:t>
    </dgm:pt>
    <dgm:pt modelId="{0B35409F-E9C5-43FF-9058-ED78314A190C}" type="parTrans" cxnId="{FA3EEF6F-1B90-467B-9FBC-E0A58DBBBA71}">
      <dgm:prSet/>
      <dgm:spPr/>
      <dgm:t>
        <a:bodyPr/>
        <a:lstStyle/>
        <a:p>
          <a:endParaRPr lang="en-US"/>
        </a:p>
      </dgm:t>
    </dgm:pt>
    <dgm:pt modelId="{F4C57E3B-DBD8-450A-8327-D894E1ADA4BF}" type="sibTrans" cxnId="{FA3EEF6F-1B90-467B-9FBC-E0A58DBBBA71}">
      <dgm:prSet/>
      <dgm:spPr/>
      <dgm:t>
        <a:bodyPr/>
        <a:lstStyle/>
        <a:p>
          <a:endParaRPr lang="en-US"/>
        </a:p>
      </dgm:t>
    </dgm:pt>
    <dgm:pt modelId="{0A4B8BAC-2623-40E7-B9BA-111F06728763}">
      <dgm:prSet/>
      <dgm:spPr/>
      <dgm:t>
        <a:bodyPr/>
        <a:lstStyle/>
        <a:p>
          <a:r>
            <a:rPr lang="en-IN" dirty="0"/>
            <a:t>Not required </a:t>
          </a:r>
          <a:r>
            <a:rPr lang="en-IN"/>
            <a:t>much </a:t>
          </a:r>
          <a:r>
            <a:rPr lang="en-IN" smtClean="0"/>
            <a:t>expertise </a:t>
          </a:r>
          <a:r>
            <a:rPr lang="en-IN" dirty="0" smtClean="0"/>
            <a:t>in ML. </a:t>
          </a:r>
          <a:endParaRPr lang="en-US" dirty="0"/>
        </a:p>
      </dgm:t>
    </dgm:pt>
    <dgm:pt modelId="{506FFAC4-FC0D-44B0-84AF-1E6FFBB050CC}" type="parTrans" cxnId="{603ACA0A-ECED-4DB9-8A3F-97440833C902}">
      <dgm:prSet/>
      <dgm:spPr/>
      <dgm:t>
        <a:bodyPr/>
        <a:lstStyle/>
        <a:p>
          <a:endParaRPr lang="en-US"/>
        </a:p>
      </dgm:t>
    </dgm:pt>
    <dgm:pt modelId="{3AE3B4DA-DCB1-403A-8539-46EF4841B9D3}" type="sibTrans" cxnId="{603ACA0A-ECED-4DB9-8A3F-97440833C902}">
      <dgm:prSet/>
      <dgm:spPr/>
      <dgm:t>
        <a:bodyPr/>
        <a:lstStyle/>
        <a:p>
          <a:endParaRPr lang="en-US"/>
        </a:p>
      </dgm:t>
    </dgm:pt>
    <dgm:pt modelId="{D932F7BE-7F7E-49FE-B7C6-548238256974}" type="pres">
      <dgm:prSet presAssocID="{F65B257C-E0E9-4751-80DF-5ABCF80471CF}" presName="root" presStyleCnt="0">
        <dgm:presLayoutVars>
          <dgm:dir/>
          <dgm:resizeHandles val="exact"/>
        </dgm:presLayoutVars>
      </dgm:prSet>
      <dgm:spPr/>
      <dgm:t>
        <a:bodyPr/>
        <a:lstStyle/>
        <a:p>
          <a:endParaRPr lang="en-IN"/>
        </a:p>
      </dgm:t>
    </dgm:pt>
    <dgm:pt modelId="{07371C9C-CA92-4BD2-85C1-E1EEF029A168}" type="pres">
      <dgm:prSet presAssocID="{AB067D2C-65C2-4501-9F39-3A4AD6068C2E}" presName="compNode" presStyleCnt="0"/>
      <dgm:spPr/>
    </dgm:pt>
    <dgm:pt modelId="{F543FDEC-EF75-487C-AC99-D2796C75B87A}" type="pres">
      <dgm:prSet presAssocID="{AB067D2C-65C2-4501-9F39-3A4AD6068C2E}" presName="bgRect" presStyleLbl="bgShp" presStyleIdx="0" presStyleCnt="3"/>
      <dgm:spPr/>
    </dgm:pt>
    <dgm:pt modelId="{E116D251-829D-4CF3-A2CE-DC8E858E3B0F}" type="pres">
      <dgm:prSet presAssocID="{AB067D2C-65C2-4501-9F39-3A4AD6068C2E}"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IN"/>
        </a:p>
      </dgm:t>
      <dgm:extLst>
        <a:ext uri="{E40237B7-FDA0-4F09-8148-C483321AD2D9}">
          <dgm14:cNvPr xmlns:dgm14="http://schemas.microsoft.com/office/drawing/2010/diagram" id="0" name="" descr="Monitor"/>
        </a:ext>
      </dgm:extLst>
    </dgm:pt>
    <dgm:pt modelId="{244DDB6A-6628-4025-8C64-E8919AD72EF4}" type="pres">
      <dgm:prSet presAssocID="{AB067D2C-65C2-4501-9F39-3A4AD6068C2E}" presName="spaceRect" presStyleCnt="0"/>
      <dgm:spPr/>
    </dgm:pt>
    <dgm:pt modelId="{E2C914D8-8ACC-42DD-8400-978DB2E58FB7}" type="pres">
      <dgm:prSet presAssocID="{AB067D2C-65C2-4501-9F39-3A4AD6068C2E}" presName="parTx" presStyleLbl="revTx" presStyleIdx="0" presStyleCnt="3">
        <dgm:presLayoutVars>
          <dgm:chMax val="0"/>
          <dgm:chPref val="0"/>
        </dgm:presLayoutVars>
      </dgm:prSet>
      <dgm:spPr/>
      <dgm:t>
        <a:bodyPr/>
        <a:lstStyle/>
        <a:p>
          <a:endParaRPr lang="en-IN"/>
        </a:p>
      </dgm:t>
    </dgm:pt>
    <dgm:pt modelId="{623C37D3-94D8-4B85-904C-9673BAC9A7FD}" type="pres">
      <dgm:prSet presAssocID="{C0470125-F2BD-45B1-9937-A96949DE9859}" presName="sibTrans" presStyleCnt="0"/>
      <dgm:spPr/>
    </dgm:pt>
    <dgm:pt modelId="{DD5A0A79-CF2B-4B61-B9FD-F3B40BCF03C1}" type="pres">
      <dgm:prSet presAssocID="{165298A6-0106-4625-8719-EE04B993D8E6}" presName="compNode" presStyleCnt="0"/>
      <dgm:spPr/>
    </dgm:pt>
    <dgm:pt modelId="{D64B2A56-19DF-4949-A20C-85F406C155F3}" type="pres">
      <dgm:prSet presAssocID="{165298A6-0106-4625-8719-EE04B993D8E6}" presName="bgRect" presStyleLbl="bgShp" presStyleIdx="1" presStyleCnt="3"/>
      <dgm:spPr/>
    </dgm:pt>
    <dgm:pt modelId="{2B440B51-5034-45AC-B01E-ACE8BBFC092E}" type="pres">
      <dgm:prSet presAssocID="{165298A6-0106-4625-8719-EE04B993D8E6}"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IN"/>
        </a:p>
      </dgm:t>
      <dgm:extLst>
        <a:ext uri="{E40237B7-FDA0-4F09-8148-C483321AD2D9}">
          <dgm14:cNvPr xmlns:dgm14="http://schemas.microsoft.com/office/drawing/2010/diagram" id="0" name="" descr="Fan"/>
        </a:ext>
      </dgm:extLst>
    </dgm:pt>
    <dgm:pt modelId="{77363414-253F-450D-B053-D1E4968A48FF}" type="pres">
      <dgm:prSet presAssocID="{165298A6-0106-4625-8719-EE04B993D8E6}" presName="spaceRect" presStyleCnt="0"/>
      <dgm:spPr/>
    </dgm:pt>
    <dgm:pt modelId="{78B0182F-4D48-49C8-8820-5206153CF760}" type="pres">
      <dgm:prSet presAssocID="{165298A6-0106-4625-8719-EE04B993D8E6}" presName="parTx" presStyleLbl="revTx" presStyleIdx="1" presStyleCnt="3">
        <dgm:presLayoutVars>
          <dgm:chMax val="0"/>
          <dgm:chPref val="0"/>
        </dgm:presLayoutVars>
      </dgm:prSet>
      <dgm:spPr/>
      <dgm:t>
        <a:bodyPr/>
        <a:lstStyle/>
        <a:p>
          <a:endParaRPr lang="en-IN"/>
        </a:p>
      </dgm:t>
    </dgm:pt>
    <dgm:pt modelId="{97224769-0B1F-440A-A738-994B084C3A40}" type="pres">
      <dgm:prSet presAssocID="{F4C57E3B-DBD8-450A-8327-D894E1ADA4BF}" presName="sibTrans" presStyleCnt="0"/>
      <dgm:spPr/>
    </dgm:pt>
    <dgm:pt modelId="{E69BD0A3-C8E0-47AB-BAF4-3BCAB37C61BA}" type="pres">
      <dgm:prSet presAssocID="{0A4B8BAC-2623-40E7-B9BA-111F06728763}" presName="compNode" presStyleCnt="0"/>
      <dgm:spPr/>
    </dgm:pt>
    <dgm:pt modelId="{E4B9F55E-61A4-4438-82B2-CBC4726F8664}" type="pres">
      <dgm:prSet presAssocID="{0A4B8BAC-2623-40E7-B9BA-111F06728763}" presName="bgRect" presStyleLbl="bgShp" presStyleIdx="2" presStyleCnt="3"/>
      <dgm:spPr/>
    </dgm:pt>
    <dgm:pt modelId="{3D0FC58B-15A4-4F2F-80BC-7B03B2793718}" type="pres">
      <dgm:prSet presAssocID="{0A4B8BAC-2623-40E7-B9BA-111F06728763}"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IN"/>
        </a:p>
      </dgm:t>
      <dgm:extLst>
        <a:ext uri="{E40237B7-FDA0-4F09-8148-C483321AD2D9}">
          <dgm14:cNvPr xmlns:dgm14="http://schemas.microsoft.com/office/drawing/2010/diagram" id="0" name="" descr="Handwash"/>
        </a:ext>
      </dgm:extLst>
    </dgm:pt>
    <dgm:pt modelId="{6A94DDFA-F1FF-4239-9E15-597CC155AD71}" type="pres">
      <dgm:prSet presAssocID="{0A4B8BAC-2623-40E7-B9BA-111F06728763}" presName="spaceRect" presStyleCnt="0"/>
      <dgm:spPr/>
    </dgm:pt>
    <dgm:pt modelId="{F87B8491-3AF5-4BC2-90F1-8B945E78F7E1}" type="pres">
      <dgm:prSet presAssocID="{0A4B8BAC-2623-40E7-B9BA-111F06728763}" presName="parTx" presStyleLbl="revTx" presStyleIdx="2" presStyleCnt="3">
        <dgm:presLayoutVars>
          <dgm:chMax val="0"/>
          <dgm:chPref val="0"/>
        </dgm:presLayoutVars>
      </dgm:prSet>
      <dgm:spPr/>
      <dgm:t>
        <a:bodyPr/>
        <a:lstStyle/>
        <a:p>
          <a:endParaRPr lang="en-IN"/>
        </a:p>
      </dgm:t>
    </dgm:pt>
  </dgm:ptLst>
  <dgm:cxnLst>
    <dgm:cxn modelId="{A5D199E9-C5AB-4811-8DFE-F63881C19BF0}" srcId="{F65B257C-E0E9-4751-80DF-5ABCF80471CF}" destId="{AB067D2C-65C2-4501-9F39-3A4AD6068C2E}" srcOrd="0" destOrd="0" parTransId="{B3031494-6FDC-4606-9AD3-9E6261AD115A}" sibTransId="{C0470125-F2BD-45B1-9937-A96949DE9859}"/>
    <dgm:cxn modelId="{C780E683-B42E-4565-97B6-BA95E40FFFBF}" type="presOf" srcId="{F65B257C-E0E9-4751-80DF-5ABCF80471CF}" destId="{D932F7BE-7F7E-49FE-B7C6-548238256974}" srcOrd="0" destOrd="0" presId="urn:microsoft.com/office/officeart/2018/2/layout/IconVerticalSolidList"/>
    <dgm:cxn modelId="{9895B253-2832-4989-ADFE-8AE85B34436D}" type="presOf" srcId="{165298A6-0106-4625-8719-EE04B993D8E6}" destId="{78B0182F-4D48-49C8-8820-5206153CF760}" srcOrd="0" destOrd="0" presId="urn:microsoft.com/office/officeart/2018/2/layout/IconVerticalSolidList"/>
    <dgm:cxn modelId="{AD48748A-54E7-413E-AD75-76BA9E213FD2}" type="presOf" srcId="{0A4B8BAC-2623-40E7-B9BA-111F06728763}" destId="{F87B8491-3AF5-4BC2-90F1-8B945E78F7E1}" srcOrd="0" destOrd="0" presId="urn:microsoft.com/office/officeart/2018/2/layout/IconVerticalSolidList"/>
    <dgm:cxn modelId="{603ACA0A-ECED-4DB9-8A3F-97440833C902}" srcId="{F65B257C-E0E9-4751-80DF-5ABCF80471CF}" destId="{0A4B8BAC-2623-40E7-B9BA-111F06728763}" srcOrd="2" destOrd="0" parTransId="{506FFAC4-FC0D-44B0-84AF-1E6FFBB050CC}" sibTransId="{3AE3B4DA-DCB1-403A-8539-46EF4841B9D3}"/>
    <dgm:cxn modelId="{50F989F1-053C-41C8-8EE5-B139B913737B}" type="presOf" srcId="{AB067D2C-65C2-4501-9F39-3A4AD6068C2E}" destId="{E2C914D8-8ACC-42DD-8400-978DB2E58FB7}" srcOrd="0" destOrd="0" presId="urn:microsoft.com/office/officeart/2018/2/layout/IconVerticalSolidList"/>
    <dgm:cxn modelId="{FA3EEF6F-1B90-467B-9FBC-E0A58DBBBA71}" srcId="{F65B257C-E0E9-4751-80DF-5ABCF80471CF}" destId="{165298A6-0106-4625-8719-EE04B993D8E6}" srcOrd="1" destOrd="0" parTransId="{0B35409F-E9C5-43FF-9058-ED78314A190C}" sibTransId="{F4C57E3B-DBD8-450A-8327-D894E1ADA4BF}"/>
    <dgm:cxn modelId="{9D382C6E-1B64-4146-82AD-3645AAB34100}" type="presParOf" srcId="{D932F7BE-7F7E-49FE-B7C6-548238256974}" destId="{07371C9C-CA92-4BD2-85C1-E1EEF029A168}" srcOrd="0" destOrd="0" presId="urn:microsoft.com/office/officeart/2018/2/layout/IconVerticalSolidList"/>
    <dgm:cxn modelId="{BEFD459E-6206-44A3-BC04-EF94DE92C218}" type="presParOf" srcId="{07371C9C-CA92-4BD2-85C1-E1EEF029A168}" destId="{F543FDEC-EF75-487C-AC99-D2796C75B87A}" srcOrd="0" destOrd="0" presId="urn:microsoft.com/office/officeart/2018/2/layout/IconVerticalSolidList"/>
    <dgm:cxn modelId="{B2B004B4-4889-4EC9-BED8-51EA1F0CA338}" type="presParOf" srcId="{07371C9C-CA92-4BD2-85C1-E1EEF029A168}" destId="{E116D251-829D-4CF3-A2CE-DC8E858E3B0F}" srcOrd="1" destOrd="0" presId="urn:microsoft.com/office/officeart/2018/2/layout/IconVerticalSolidList"/>
    <dgm:cxn modelId="{9376B0B0-494D-46C1-9565-58901E443039}" type="presParOf" srcId="{07371C9C-CA92-4BD2-85C1-E1EEF029A168}" destId="{244DDB6A-6628-4025-8C64-E8919AD72EF4}" srcOrd="2" destOrd="0" presId="urn:microsoft.com/office/officeart/2018/2/layout/IconVerticalSolidList"/>
    <dgm:cxn modelId="{45A8F9BC-FE14-4F23-A4D9-728E8400902F}" type="presParOf" srcId="{07371C9C-CA92-4BD2-85C1-E1EEF029A168}" destId="{E2C914D8-8ACC-42DD-8400-978DB2E58FB7}" srcOrd="3" destOrd="0" presId="urn:microsoft.com/office/officeart/2018/2/layout/IconVerticalSolidList"/>
    <dgm:cxn modelId="{80BDFA4D-BC12-4250-BCE3-9B983C2AB39C}" type="presParOf" srcId="{D932F7BE-7F7E-49FE-B7C6-548238256974}" destId="{623C37D3-94D8-4B85-904C-9673BAC9A7FD}" srcOrd="1" destOrd="0" presId="urn:microsoft.com/office/officeart/2018/2/layout/IconVerticalSolidList"/>
    <dgm:cxn modelId="{9A58CB88-0744-43AE-B48A-A35B4D5A6C02}" type="presParOf" srcId="{D932F7BE-7F7E-49FE-B7C6-548238256974}" destId="{DD5A0A79-CF2B-4B61-B9FD-F3B40BCF03C1}" srcOrd="2" destOrd="0" presId="urn:microsoft.com/office/officeart/2018/2/layout/IconVerticalSolidList"/>
    <dgm:cxn modelId="{5617128D-C158-41B0-AAB0-AB36718C39BE}" type="presParOf" srcId="{DD5A0A79-CF2B-4B61-B9FD-F3B40BCF03C1}" destId="{D64B2A56-19DF-4949-A20C-85F406C155F3}" srcOrd="0" destOrd="0" presId="urn:microsoft.com/office/officeart/2018/2/layout/IconVerticalSolidList"/>
    <dgm:cxn modelId="{D7DBBDE0-45EC-40B8-87F4-A132D8A2674B}" type="presParOf" srcId="{DD5A0A79-CF2B-4B61-B9FD-F3B40BCF03C1}" destId="{2B440B51-5034-45AC-B01E-ACE8BBFC092E}" srcOrd="1" destOrd="0" presId="urn:microsoft.com/office/officeart/2018/2/layout/IconVerticalSolidList"/>
    <dgm:cxn modelId="{31504967-D5E2-46FD-BC61-FEDC8EB86D18}" type="presParOf" srcId="{DD5A0A79-CF2B-4B61-B9FD-F3B40BCF03C1}" destId="{77363414-253F-450D-B053-D1E4968A48FF}" srcOrd="2" destOrd="0" presId="urn:microsoft.com/office/officeart/2018/2/layout/IconVerticalSolidList"/>
    <dgm:cxn modelId="{B2ECBE94-9596-41C7-BC1C-8A23884533DC}" type="presParOf" srcId="{DD5A0A79-CF2B-4B61-B9FD-F3B40BCF03C1}" destId="{78B0182F-4D48-49C8-8820-5206153CF760}" srcOrd="3" destOrd="0" presId="urn:microsoft.com/office/officeart/2018/2/layout/IconVerticalSolidList"/>
    <dgm:cxn modelId="{C3DB5BE6-0803-417C-A351-A0041028D401}" type="presParOf" srcId="{D932F7BE-7F7E-49FE-B7C6-548238256974}" destId="{97224769-0B1F-440A-A738-994B084C3A40}" srcOrd="3" destOrd="0" presId="urn:microsoft.com/office/officeart/2018/2/layout/IconVerticalSolidList"/>
    <dgm:cxn modelId="{4C0DBEE2-3154-4926-A9A5-2FAD0B380991}" type="presParOf" srcId="{D932F7BE-7F7E-49FE-B7C6-548238256974}" destId="{E69BD0A3-C8E0-47AB-BAF4-3BCAB37C61BA}" srcOrd="4" destOrd="0" presId="urn:microsoft.com/office/officeart/2018/2/layout/IconVerticalSolidList"/>
    <dgm:cxn modelId="{AF9A38AB-C705-4BF1-BD1B-DA331D9589C9}" type="presParOf" srcId="{E69BD0A3-C8E0-47AB-BAF4-3BCAB37C61BA}" destId="{E4B9F55E-61A4-4438-82B2-CBC4726F8664}" srcOrd="0" destOrd="0" presId="urn:microsoft.com/office/officeart/2018/2/layout/IconVerticalSolidList"/>
    <dgm:cxn modelId="{25E4AD35-02F6-4588-B1EE-3EB9672DC77F}" type="presParOf" srcId="{E69BD0A3-C8E0-47AB-BAF4-3BCAB37C61BA}" destId="{3D0FC58B-15A4-4F2F-80BC-7B03B2793718}" srcOrd="1" destOrd="0" presId="urn:microsoft.com/office/officeart/2018/2/layout/IconVerticalSolidList"/>
    <dgm:cxn modelId="{378C5CCA-5EB8-496B-A095-FA20C8D0E659}" type="presParOf" srcId="{E69BD0A3-C8E0-47AB-BAF4-3BCAB37C61BA}" destId="{6A94DDFA-F1FF-4239-9E15-597CC155AD71}" srcOrd="2" destOrd="0" presId="urn:microsoft.com/office/officeart/2018/2/layout/IconVerticalSolidList"/>
    <dgm:cxn modelId="{F5B928A9-CF58-4434-AED7-11B316D2CA5B}" type="presParOf" srcId="{E69BD0A3-C8E0-47AB-BAF4-3BCAB37C61BA}" destId="{F87B8491-3AF5-4BC2-90F1-8B945E78F7E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D0BB7E-FA17-4876-96BF-9D1FE3AD09DD}">
      <dsp:nvSpPr>
        <dsp:cNvPr id="0" name=""/>
        <dsp:cNvSpPr/>
      </dsp:nvSpPr>
      <dsp:spPr>
        <a:xfrm>
          <a:off x="0" y="615843"/>
          <a:ext cx="7428717" cy="11369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FDA691-DD0D-4A99-9584-7BA1FD34574E}">
      <dsp:nvSpPr>
        <dsp:cNvPr id="0" name=""/>
        <dsp:cNvSpPr/>
      </dsp:nvSpPr>
      <dsp:spPr>
        <a:xfrm>
          <a:off x="343924" y="871654"/>
          <a:ext cx="625317" cy="625317"/>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A149CEF-DFBD-47BE-984C-BF0F9B5307E1}">
      <dsp:nvSpPr>
        <dsp:cNvPr id="0" name=""/>
        <dsp:cNvSpPr/>
      </dsp:nvSpPr>
      <dsp:spPr>
        <a:xfrm>
          <a:off x="1313167" y="615843"/>
          <a:ext cx="6115549" cy="1136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326" tIns="120326" rIns="120326" bIns="120326" numCol="1" spcCol="1270" anchor="ctr" anchorCtr="0">
          <a:noAutofit/>
        </a:bodyPr>
        <a:lstStyle/>
        <a:p>
          <a:pPr lvl="0" algn="l" defTabSz="1111250">
            <a:lnSpc>
              <a:spcPct val="90000"/>
            </a:lnSpc>
            <a:spcBef>
              <a:spcPct val="0"/>
            </a:spcBef>
            <a:spcAft>
              <a:spcPct val="35000"/>
            </a:spcAft>
          </a:pPr>
          <a:r>
            <a:rPr lang="en-US" sz="2500" kern="1200" dirty="0" smtClean="0"/>
            <a:t>A program that looks </a:t>
          </a:r>
          <a:r>
            <a:rPr lang="en-US" sz="2500" kern="1200" dirty="0"/>
            <a:t>for patterns </a:t>
          </a:r>
          <a:r>
            <a:rPr lang="en-US" sz="2500" kern="1200" dirty="0" smtClean="0"/>
            <a:t>in </a:t>
          </a:r>
          <a:r>
            <a:rPr lang="en-US" sz="2500" kern="1200" dirty="0" smtClean="0"/>
            <a:t>existing data.</a:t>
          </a:r>
          <a:endParaRPr lang="en-US" sz="2500" kern="1200" dirty="0"/>
        </a:p>
      </dsp:txBody>
      <dsp:txXfrm>
        <a:off x="1313167" y="615843"/>
        <a:ext cx="6115549" cy="1136941"/>
      </dsp:txXfrm>
    </dsp:sp>
    <dsp:sp modelId="{5AEE3D13-3AE2-4518-91CF-86D2EA6C4A63}">
      <dsp:nvSpPr>
        <dsp:cNvPr id="0" name=""/>
        <dsp:cNvSpPr/>
      </dsp:nvSpPr>
      <dsp:spPr>
        <a:xfrm>
          <a:off x="0" y="2037019"/>
          <a:ext cx="7428717" cy="11369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16EE66-9F53-4DAD-A199-A4666D9F2038}">
      <dsp:nvSpPr>
        <dsp:cNvPr id="0" name=""/>
        <dsp:cNvSpPr/>
      </dsp:nvSpPr>
      <dsp:spPr>
        <a:xfrm>
          <a:off x="343924" y="2292831"/>
          <a:ext cx="625317" cy="625317"/>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00798E-1DDE-4B63-8DAD-222B489E02E9}">
      <dsp:nvSpPr>
        <dsp:cNvPr id="0" name=""/>
        <dsp:cNvSpPr/>
      </dsp:nvSpPr>
      <dsp:spPr>
        <a:xfrm>
          <a:off x="1313167" y="2037019"/>
          <a:ext cx="6115549" cy="1136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326" tIns="120326" rIns="120326" bIns="120326" numCol="1" spcCol="1270" anchor="ctr" anchorCtr="0">
          <a:noAutofit/>
        </a:bodyPr>
        <a:lstStyle/>
        <a:p>
          <a:pPr lvl="0" algn="l" defTabSz="1111250">
            <a:lnSpc>
              <a:spcPct val="90000"/>
            </a:lnSpc>
            <a:spcBef>
              <a:spcPct val="0"/>
            </a:spcBef>
            <a:spcAft>
              <a:spcPct val="35000"/>
            </a:spcAft>
          </a:pPr>
          <a:r>
            <a:rPr lang="en-US" sz="2500" kern="1200" dirty="0"/>
            <a:t>Recognize those </a:t>
          </a:r>
          <a:r>
            <a:rPr lang="en-US" sz="2500" kern="1200" dirty="0" smtClean="0"/>
            <a:t>pattern in new data</a:t>
          </a:r>
          <a:r>
            <a:rPr lang="en-US" sz="2500" kern="1200" dirty="0" smtClean="0"/>
            <a:t>.</a:t>
          </a:r>
          <a:endParaRPr lang="en-US" sz="2500" kern="1200" dirty="0"/>
        </a:p>
      </dsp:txBody>
      <dsp:txXfrm>
        <a:off x="1313167" y="2037019"/>
        <a:ext cx="6115549" cy="11369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43FDEC-EF75-487C-AC99-D2796C75B87A}">
      <dsp:nvSpPr>
        <dsp:cNvPr id="0" name=""/>
        <dsp:cNvSpPr/>
      </dsp:nvSpPr>
      <dsp:spPr>
        <a:xfrm>
          <a:off x="0" y="496"/>
          <a:ext cx="7675731" cy="11610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16D251-829D-4CF3-A2CE-DC8E858E3B0F}">
      <dsp:nvSpPr>
        <dsp:cNvPr id="0" name=""/>
        <dsp:cNvSpPr/>
      </dsp:nvSpPr>
      <dsp:spPr>
        <a:xfrm>
          <a:off x="351232" y="261743"/>
          <a:ext cx="638604" cy="63860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C914D8-8ACC-42DD-8400-978DB2E58FB7}">
      <dsp:nvSpPr>
        <dsp:cNvPr id="0" name=""/>
        <dsp:cNvSpPr/>
      </dsp:nvSpPr>
      <dsp:spPr>
        <a:xfrm>
          <a:off x="1341070" y="496"/>
          <a:ext cx="6334660" cy="1161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883" tIns="122883" rIns="122883" bIns="122883" numCol="1" spcCol="1270" anchor="ctr" anchorCtr="0">
          <a:noAutofit/>
        </a:bodyPr>
        <a:lstStyle/>
        <a:p>
          <a:pPr lvl="0" algn="l" defTabSz="1111250">
            <a:lnSpc>
              <a:spcPct val="90000"/>
            </a:lnSpc>
            <a:spcBef>
              <a:spcPct val="0"/>
            </a:spcBef>
            <a:spcAft>
              <a:spcPct val="35000"/>
            </a:spcAft>
          </a:pPr>
          <a:r>
            <a:rPr lang="en-IN" sz="2500" kern="1200" dirty="0"/>
            <a:t>Open source cross-platform machine learning framework.</a:t>
          </a:r>
          <a:endParaRPr lang="en-US" sz="2500" kern="1200" dirty="0"/>
        </a:p>
      </dsp:txBody>
      <dsp:txXfrm>
        <a:off x="1341070" y="496"/>
        <a:ext cx="6334660" cy="1161099"/>
      </dsp:txXfrm>
    </dsp:sp>
    <dsp:sp modelId="{D64B2A56-19DF-4949-A20C-85F406C155F3}">
      <dsp:nvSpPr>
        <dsp:cNvPr id="0" name=""/>
        <dsp:cNvSpPr/>
      </dsp:nvSpPr>
      <dsp:spPr>
        <a:xfrm>
          <a:off x="0" y="1451870"/>
          <a:ext cx="7675731" cy="11610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440B51-5034-45AC-B01E-ACE8BBFC092E}">
      <dsp:nvSpPr>
        <dsp:cNvPr id="0" name=""/>
        <dsp:cNvSpPr/>
      </dsp:nvSpPr>
      <dsp:spPr>
        <a:xfrm>
          <a:off x="351232" y="1713118"/>
          <a:ext cx="638604" cy="63860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B0182F-4D48-49C8-8820-5206153CF760}">
      <dsp:nvSpPr>
        <dsp:cNvPr id="0" name=""/>
        <dsp:cNvSpPr/>
      </dsp:nvSpPr>
      <dsp:spPr>
        <a:xfrm>
          <a:off x="1341070" y="1451870"/>
          <a:ext cx="6334660" cy="1161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883" tIns="122883" rIns="122883" bIns="122883" numCol="1" spcCol="1270" anchor="ctr" anchorCtr="0">
          <a:noAutofit/>
        </a:bodyPr>
        <a:lstStyle/>
        <a:p>
          <a:pPr lvl="0" algn="l" defTabSz="1111250">
            <a:lnSpc>
              <a:spcPct val="90000"/>
            </a:lnSpc>
            <a:spcBef>
              <a:spcPct val="0"/>
            </a:spcBef>
            <a:spcAft>
              <a:spcPct val="35000"/>
            </a:spcAft>
          </a:pPr>
          <a:r>
            <a:rPr lang="en-IN" sz="2500" kern="1200" dirty="0" smtClean="0"/>
            <a:t>Auto </a:t>
          </a:r>
          <a:r>
            <a:rPr lang="en-IN" sz="2500" kern="1200" dirty="0"/>
            <a:t>ML made </a:t>
          </a:r>
          <a:r>
            <a:rPr lang="en-IN" sz="2500" kern="1200" dirty="0" smtClean="0"/>
            <a:t>easy to play via Model Builder with GUI.</a:t>
          </a:r>
          <a:endParaRPr lang="en-US" sz="2500" kern="1200" dirty="0"/>
        </a:p>
      </dsp:txBody>
      <dsp:txXfrm>
        <a:off x="1341070" y="1451870"/>
        <a:ext cx="6334660" cy="1161099"/>
      </dsp:txXfrm>
    </dsp:sp>
    <dsp:sp modelId="{E4B9F55E-61A4-4438-82B2-CBC4726F8664}">
      <dsp:nvSpPr>
        <dsp:cNvPr id="0" name=""/>
        <dsp:cNvSpPr/>
      </dsp:nvSpPr>
      <dsp:spPr>
        <a:xfrm>
          <a:off x="0" y="2903245"/>
          <a:ext cx="7675731" cy="11610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0FC58B-15A4-4F2F-80BC-7B03B2793718}">
      <dsp:nvSpPr>
        <dsp:cNvPr id="0" name=""/>
        <dsp:cNvSpPr/>
      </dsp:nvSpPr>
      <dsp:spPr>
        <a:xfrm>
          <a:off x="351232" y="3164492"/>
          <a:ext cx="638604" cy="638604"/>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7B8491-3AF5-4BC2-90F1-8B945E78F7E1}">
      <dsp:nvSpPr>
        <dsp:cNvPr id="0" name=""/>
        <dsp:cNvSpPr/>
      </dsp:nvSpPr>
      <dsp:spPr>
        <a:xfrm>
          <a:off x="1341070" y="2903245"/>
          <a:ext cx="6334660" cy="1161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883" tIns="122883" rIns="122883" bIns="122883" numCol="1" spcCol="1270" anchor="ctr" anchorCtr="0">
          <a:noAutofit/>
        </a:bodyPr>
        <a:lstStyle/>
        <a:p>
          <a:pPr lvl="0" algn="l" defTabSz="1111250">
            <a:lnSpc>
              <a:spcPct val="90000"/>
            </a:lnSpc>
            <a:spcBef>
              <a:spcPct val="0"/>
            </a:spcBef>
            <a:spcAft>
              <a:spcPct val="35000"/>
            </a:spcAft>
          </a:pPr>
          <a:r>
            <a:rPr lang="en-IN" sz="2500" kern="1200" dirty="0"/>
            <a:t>Not required </a:t>
          </a:r>
          <a:r>
            <a:rPr lang="en-IN" sz="2500" kern="1200"/>
            <a:t>much </a:t>
          </a:r>
          <a:r>
            <a:rPr lang="en-IN" sz="2500" kern="1200" smtClean="0"/>
            <a:t>expertise </a:t>
          </a:r>
          <a:r>
            <a:rPr lang="en-IN" sz="2500" kern="1200" dirty="0" smtClean="0"/>
            <a:t>in ML. </a:t>
          </a:r>
          <a:endParaRPr lang="en-US" sz="2500" kern="1200" dirty="0"/>
        </a:p>
      </dsp:txBody>
      <dsp:txXfrm>
        <a:off x="1341070" y="2903245"/>
        <a:ext cx="6334660" cy="11610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6BE41-F52C-4AEB-82BF-6969C57C3A89}" type="datetimeFigureOut">
              <a:rPr lang="en-IN" smtClean="0"/>
              <a:t>26-02-2021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1C9A33-77BE-4742-8110-DE610CEEB0A5}" type="slidenum">
              <a:rPr lang="en-IN" smtClean="0"/>
              <a:t>‹#›</a:t>
            </a:fld>
            <a:endParaRPr lang="en-IN"/>
          </a:p>
        </p:txBody>
      </p:sp>
    </p:spTree>
    <p:extLst>
      <p:ext uri="{BB962C8B-B14F-4D97-AF65-F5344CB8AC3E}">
        <p14:creationId xmlns:p14="http://schemas.microsoft.com/office/powerpoint/2010/main" val="3751961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C1C9A33-77BE-4742-8110-DE610CEEB0A5}" type="slidenum">
              <a:rPr lang="en-IN" smtClean="0"/>
              <a:t>1</a:t>
            </a:fld>
            <a:endParaRPr lang="en-IN"/>
          </a:p>
        </p:txBody>
      </p:sp>
    </p:spTree>
    <p:extLst>
      <p:ext uri="{BB962C8B-B14F-4D97-AF65-F5344CB8AC3E}">
        <p14:creationId xmlns:p14="http://schemas.microsoft.com/office/powerpoint/2010/main" val="1355570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Coming through 8+ years of journey around data space, I was deeply involved implementing B2B SaaS products for Big Data, ETL and Business Intelligence. Currently as a product manager, I take care of the analytics and reports squad at company called Kissflow. </a:t>
            </a:r>
            <a:r>
              <a:rPr lang="en-US" sz="1200" kern="1200" dirty="0" smtClean="0">
                <a:solidFill>
                  <a:schemeClr val="tx1"/>
                </a:solidFill>
                <a:effectLst/>
                <a:latin typeface="+mn-lt"/>
                <a:ea typeface="+mn-ea"/>
                <a:cs typeface="+mn-cs"/>
              </a:rPr>
              <a:t>Here he would share his knowledge with his experience about his journey in data space and about the basics of AI and ML. </a:t>
            </a:r>
            <a:endParaRPr lang="en-IN" dirty="0"/>
          </a:p>
        </p:txBody>
      </p:sp>
      <p:sp>
        <p:nvSpPr>
          <p:cNvPr id="4" name="Slide Number Placeholder 3"/>
          <p:cNvSpPr>
            <a:spLocks noGrp="1"/>
          </p:cNvSpPr>
          <p:nvPr>
            <p:ph type="sldNum" sz="quarter" idx="10"/>
          </p:nvPr>
        </p:nvSpPr>
        <p:spPr/>
        <p:txBody>
          <a:bodyPr/>
          <a:lstStyle/>
          <a:p>
            <a:fld id="{2C1C9A33-77BE-4742-8110-DE610CEEB0A5}" type="slidenum">
              <a:rPr lang="en-IN" smtClean="0"/>
              <a:t>2</a:t>
            </a:fld>
            <a:endParaRPr lang="en-IN"/>
          </a:p>
        </p:txBody>
      </p:sp>
    </p:spTree>
    <p:extLst>
      <p:ext uri="{BB962C8B-B14F-4D97-AF65-F5344CB8AC3E}">
        <p14:creationId xmlns:p14="http://schemas.microsoft.com/office/powerpoint/2010/main" val="1072926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C1C9A33-77BE-4742-8110-DE610CEEB0A5}" type="slidenum">
              <a:rPr lang="en-IN" smtClean="0"/>
              <a:t>6</a:t>
            </a:fld>
            <a:endParaRPr lang="en-IN"/>
          </a:p>
        </p:txBody>
      </p:sp>
    </p:spTree>
    <p:extLst>
      <p:ext uri="{BB962C8B-B14F-4D97-AF65-F5344CB8AC3E}">
        <p14:creationId xmlns:p14="http://schemas.microsoft.com/office/powerpoint/2010/main" val="1728835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rtl="0">
              <a:spcBef>
                <a:spcPts val="0"/>
              </a:spcBef>
              <a:buSzPct val="25000"/>
              <a:buAutoNum type="arabicPeriod"/>
            </a:pPr>
            <a:r>
              <a:rPr lang="en-IN" sz="1200" b="0" i="0" u="none" strike="noStrike" cap="none" dirty="0" smtClean="0">
                <a:solidFill>
                  <a:schemeClr val="dk1"/>
                </a:solidFill>
                <a:latin typeface="+mn-lt"/>
                <a:ea typeface="Calibri"/>
                <a:cs typeface="Calibri"/>
                <a:sym typeface="Calibri"/>
              </a:rPr>
              <a:t>Classification.</a:t>
            </a:r>
          </a:p>
          <a:p>
            <a:pPr marL="228600" marR="0" lvl="0" indent="-228600" algn="l" rtl="0">
              <a:spcBef>
                <a:spcPts val="0"/>
              </a:spcBef>
              <a:buSzPct val="25000"/>
              <a:buAutoNum type="arabicPeriod"/>
            </a:pPr>
            <a:r>
              <a:rPr lang="en-IN" sz="1200" b="0" i="0" u="none" strike="noStrike" cap="none" dirty="0" smtClean="0">
                <a:solidFill>
                  <a:schemeClr val="dk1"/>
                </a:solidFill>
                <a:latin typeface="+mn-lt"/>
                <a:ea typeface="Calibri"/>
                <a:cs typeface="Calibri"/>
                <a:sym typeface="Calibri"/>
              </a:rPr>
              <a:t>Anomaly Detection.</a:t>
            </a:r>
          </a:p>
          <a:p>
            <a:pPr marL="228600" marR="0" lvl="0" indent="-228600" algn="l" rtl="0">
              <a:spcBef>
                <a:spcPts val="0"/>
              </a:spcBef>
              <a:buSzPct val="25000"/>
              <a:buAutoNum type="arabicPeriod"/>
            </a:pPr>
            <a:r>
              <a:rPr lang="en-IN" sz="1200" b="0" i="0" u="none" strike="noStrike" cap="none" dirty="0" smtClean="0">
                <a:solidFill>
                  <a:schemeClr val="dk1"/>
                </a:solidFill>
                <a:latin typeface="+mn-lt"/>
                <a:ea typeface="Calibri"/>
                <a:cs typeface="Calibri"/>
                <a:sym typeface="Calibri"/>
              </a:rPr>
              <a:t>Regression.</a:t>
            </a:r>
          </a:p>
          <a:p>
            <a:pPr marL="228600" marR="0" lvl="0" indent="-228600" algn="l" rtl="0">
              <a:spcBef>
                <a:spcPts val="0"/>
              </a:spcBef>
              <a:buSzPct val="25000"/>
              <a:buAutoNum type="arabicPeriod"/>
            </a:pPr>
            <a:r>
              <a:rPr lang="en-IN" sz="1200" b="0" i="0" u="none" strike="noStrike" cap="none" dirty="0" smtClean="0">
                <a:solidFill>
                  <a:schemeClr val="dk1"/>
                </a:solidFill>
                <a:latin typeface="+mn-lt"/>
                <a:ea typeface="Calibri"/>
                <a:cs typeface="Calibri"/>
                <a:sym typeface="Calibri"/>
              </a:rPr>
              <a:t>Clustering.</a:t>
            </a:r>
          </a:p>
          <a:p>
            <a:pPr marL="228600" marR="0" lvl="0" indent="-228600" algn="l" rtl="0">
              <a:spcBef>
                <a:spcPts val="0"/>
              </a:spcBef>
              <a:buSzPct val="25000"/>
              <a:buAutoNum type="arabicPeriod"/>
            </a:pPr>
            <a:r>
              <a:rPr lang="en-IN" sz="1200" b="0" i="0" u="none" strike="noStrike" cap="none" dirty="0" smtClean="0">
                <a:solidFill>
                  <a:schemeClr val="dk1"/>
                </a:solidFill>
                <a:latin typeface="+mn-lt"/>
                <a:ea typeface="Calibri"/>
                <a:cs typeface="Calibri"/>
                <a:sym typeface="Calibri"/>
              </a:rPr>
              <a:t>Reinforcement.</a:t>
            </a:r>
          </a:p>
          <a:p>
            <a:pPr marL="228600" marR="0" lvl="0" indent="-228600" algn="l" rtl="0">
              <a:spcBef>
                <a:spcPts val="0"/>
              </a:spcBef>
              <a:buSzPct val="25000"/>
              <a:buAutoNum type="arabicPeriod"/>
            </a:pPr>
            <a:endParaRPr lang="en-IN" sz="1200" b="0" i="0" u="none" strike="noStrike" cap="none" dirty="0" smtClean="0">
              <a:solidFill>
                <a:schemeClr val="dk1"/>
              </a:solidFill>
              <a:latin typeface="+mn-lt"/>
              <a:ea typeface="Calibri"/>
              <a:cs typeface="Calibri"/>
              <a:sym typeface="Calibri"/>
            </a:endParaRPr>
          </a:p>
          <a:p>
            <a:endParaRPr lang="en-IN" dirty="0"/>
          </a:p>
        </p:txBody>
      </p:sp>
      <p:sp>
        <p:nvSpPr>
          <p:cNvPr id="4" name="Slide Number Placeholder 3"/>
          <p:cNvSpPr>
            <a:spLocks noGrp="1"/>
          </p:cNvSpPr>
          <p:nvPr>
            <p:ph type="sldNum" sz="quarter" idx="10"/>
          </p:nvPr>
        </p:nvSpPr>
        <p:spPr/>
        <p:txBody>
          <a:bodyPr/>
          <a:lstStyle/>
          <a:p>
            <a:fld id="{2C1C9A33-77BE-4742-8110-DE610CEEB0A5}" type="slidenum">
              <a:rPr lang="en-IN" smtClean="0"/>
              <a:t>9</a:t>
            </a:fld>
            <a:endParaRPr lang="en-IN"/>
          </a:p>
        </p:txBody>
      </p:sp>
    </p:spTree>
    <p:extLst>
      <p:ext uri="{BB962C8B-B14F-4D97-AF65-F5344CB8AC3E}">
        <p14:creationId xmlns:p14="http://schemas.microsoft.com/office/powerpoint/2010/main" val="2365831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 hope you know tools like </a:t>
            </a:r>
            <a:r>
              <a:rPr lang="en-US" sz="1200" b="0" i="0" kern="1200" dirty="0" err="1" smtClean="0">
                <a:solidFill>
                  <a:schemeClr val="tx1"/>
                </a:solidFill>
                <a:effectLst/>
                <a:latin typeface="+mn-lt"/>
                <a:ea typeface="+mn-ea"/>
                <a:cs typeface="+mn-cs"/>
              </a:rPr>
              <a:t>Canva</a:t>
            </a:r>
            <a:r>
              <a:rPr lang="en-US" sz="1200" b="0" i="0" kern="1200" dirty="0" smtClean="0">
                <a:solidFill>
                  <a:schemeClr val="tx1"/>
                </a:solidFill>
                <a:effectLst/>
                <a:latin typeface="+mn-lt"/>
                <a:ea typeface="+mn-ea"/>
                <a:cs typeface="+mn-cs"/>
              </a:rPr>
              <a:t>. Such Tools are not so famous 10 years back. Late then, if any image editing work is needed, it was Photoshop and someone who learnt it very well is needed. But now, no code tool like </a:t>
            </a:r>
            <a:r>
              <a:rPr lang="en-US" sz="1200" b="0" i="0" kern="1200" dirty="0" err="1" smtClean="0">
                <a:solidFill>
                  <a:schemeClr val="tx1"/>
                </a:solidFill>
                <a:effectLst/>
                <a:latin typeface="+mn-lt"/>
                <a:ea typeface="+mn-ea"/>
                <a:cs typeface="+mn-cs"/>
              </a:rPr>
              <a:t>Canva</a:t>
            </a:r>
            <a:r>
              <a:rPr lang="en-US" sz="1200" b="0" i="0" kern="1200" dirty="0" smtClean="0">
                <a:solidFill>
                  <a:schemeClr val="tx1"/>
                </a:solidFill>
                <a:effectLst/>
                <a:latin typeface="+mn-lt"/>
                <a:ea typeface="+mn-ea"/>
                <a:cs typeface="+mn-cs"/>
              </a:rPr>
              <a:t> has made it possible to create a banner so easily. That's the case of </a:t>
            </a:r>
            <a:r>
              <a:rPr lang="en-US" sz="1200" b="0" i="0" kern="1200" dirty="0" err="1" smtClean="0">
                <a:solidFill>
                  <a:schemeClr val="tx1"/>
                </a:solidFill>
                <a:effectLst/>
                <a:latin typeface="+mn-lt"/>
                <a:ea typeface="+mn-ea"/>
                <a:cs typeface="+mn-cs"/>
              </a:rPr>
              <a:t>ML.Net</a:t>
            </a:r>
            <a:r>
              <a:rPr lang="en-US" sz="1200" b="0" i="0" kern="1200" dirty="0" smtClean="0">
                <a:solidFill>
                  <a:schemeClr val="tx1"/>
                </a:solidFill>
                <a:effectLst/>
                <a:latin typeface="+mn-lt"/>
                <a:ea typeface="+mn-ea"/>
                <a:cs typeface="+mn-cs"/>
              </a:rPr>
              <a:t> model builder as well. Currently the adoption to production environment is mostly on enterprise level. But in a while Machine Learning will become essential for any application.</a:t>
            </a:r>
            <a:endParaRPr lang="en-IN" dirty="0"/>
          </a:p>
        </p:txBody>
      </p:sp>
      <p:sp>
        <p:nvSpPr>
          <p:cNvPr id="4" name="Slide Number Placeholder 3"/>
          <p:cNvSpPr>
            <a:spLocks noGrp="1"/>
          </p:cNvSpPr>
          <p:nvPr>
            <p:ph type="sldNum" sz="quarter" idx="10"/>
          </p:nvPr>
        </p:nvSpPr>
        <p:spPr/>
        <p:txBody>
          <a:bodyPr/>
          <a:lstStyle/>
          <a:p>
            <a:fld id="{2C1C9A33-77BE-4742-8110-DE610CEEB0A5}" type="slidenum">
              <a:rPr lang="en-IN" smtClean="0"/>
              <a:t>14</a:t>
            </a:fld>
            <a:endParaRPr lang="en-IN"/>
          </a:p>
        </p:txBody>
      </p:sp>
    </p:spTree>
    <p:extLst>
      <p:ext uri="{BB962C8B-B14F-4D97-AF65-F5344CB8AC3E}">
        <p14:creationId xmlns:p14="http://schemas.microsoft.com/office/powerpoint/2010/main" val="2307245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Problem owners</a:t>
            </a:r>
            <a:r>
              <a:rPr lang="en-IN" baseline="0" dirty="0" smtClean="0"/>
              <a:t> can drive the solution far better</a:t>
            </a:r>
            <a:endParaRPr lang="en-IN" dirty="0"/>
          </a:p>
        </p:txBody>
      </p:sp>
      <p:sp>
        <p:nvSpPr>
          <p:cNvPr id="4" name="Slide Number Placeholder 3"/>
          <p:cNvSpPr>
            <a:spLocks noGrp="1"/>
          </p:cNvSpPr>
          <p:nvPr>
            <p:ph type="sldNum" sz="quarter" idx="10"/>
          </p:nvPr>
        </p:nvSpPr>
        <p:spPr/>
        <p:txBody>
          <a:bodyPr/>
          <a:lstStyle/>
          <a:p>
            <a:fld id="{2C1C9A33-77BE-4742-8110-DE610CEEB0A5}" type="slidenum">
              <a:rPr lang="en-IN" smtClean="0"/>
              <a:t>16</a:t>
            </a:fld>
            <a:endParaRPr lang="en-IN"/>
          </a:p>
        </p:txBody>
      </p:sp>
    </p:spTree>
    <p:extLst>
      <p:ext uri="{BB962C8B-B14F-4D97-AF65-F5344CB8AC3E}">
        <p14:creationId xmlns:p14="http://schemas.microsoft.com/office/powerpoint/2010/main" val="1478618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A4753F-1BC7-44B1-AE2C-11D8B03F4906}" type="slidenum">
              <a:rPr lang="en-IN" smtClean="0"/>
              <a:t>19</a:t>
            </a:fld>
            <a:endParaRPr lang="en-IN"/>
          </a:p>
        </p:txBody>
      </p:sp>
    </p:spTree>
    <p:extLst>
      <p:ext uri="{BB962C8B-B14F-4D97-AF65-F5344CB8AC3E}">
        <p14:creationId xmlns:p14="http://schemas.microsoft.com/office/powerpoint/2010/main" val="2837179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D0FEE6E8-D2D4-46DE-BF27-AF15CA8D6CDD}" type="datetimeFigureOut">
              <a:rPr lang="en-IN" smtClean="0"/>
              <a:t>26-02-2021</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E4255692-47A7-415F-BF26-F5276FECF01E}" type="slidenum">
              <a:rPr lang="en-IN" smtClean="0"/>
              <a:t>‹#›</a:t>
            </a:fld>
            <a:endParaRPr lang="en-IN"/>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378188709"/>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FEE6E8-D2D4-46DE-BF27-AF15CA8D6CDD}" type="datetimeFigureOut">
              <a:rPr lang="en-IN" smtClean="0"/>
              <a:t>26-02-2021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255692-47A7-415F-BF26-F5276FECF01E}" type="slidenum">
              <a:rPr lang="en-IN" smtClean="0"/>
              <a:t>‹#›</a:t>
            </a:fld>
            <a:endParaRPr lang="en-IN"/>
          </a:p>
        </p:txBody>
      </p:sp>
    </p:spTree>
    <p:extLst>
      <p:ext uri="{BB962C8B-B14F-4D97-AF65-F5344CB8AC3E}">
        <p14:creationId xmlns:p14="http://schemas.microsoft.com/office/powerpoint/2010/main" val="2067356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D0FEE6E8-D2D4-46DE-BF27-AF15CA8D6CDD}" type="datetimeFigureOut">
              <a:rPr lang="en-IN" smtClean="0"/>
              <a:t>26-02-2021</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E4255692-47A7-415F-BF26-F5276FECF01E}"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3105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FEE6E8-D2D4-46DE-BF27-AF15CA8D6CDD}" type="datetimeFigureOut">
              <a:rPr lang="en-IN" smtClean="0"/>
              <a:t>26-02-2021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255692-47A7-415F-BF26-F5276FECF01E}" type="slidenum">
              <a:rPr lang="en-IN" smtClean="0"/>
              <a:t>‹#›</a:t>
            </a:fld>
            <a:endParaRPr lang="en-IN"/>
          </a:p>
        </p:txBody>
      </p:sp>
    </p:spTree>
    <p:extLst>
      <p:ext uri="{BB962C8B-B14F-4D97-AF65-F5344CB8AC3E}">
        <p14:creationId xmlns:p14="http://schemas.microsoft.com/office/powerpoint/2010/main" val="2979950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D0FEE6E8-D2D4-46DE-BF27-AF15CA8D6CDD}" type="datetimeFigureOut">
              <a:rPr lang="en-IN" smtClean="0"/>
              <a:t>26-02-2021</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E4255692-47A7-415F-BF26-F5276FECF01E}"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315535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0FEE6E8-D2D4-46DE-BF27-AF15CA8D6CDD}" type="datetimeFigureOut">
              <a:rPr lang="en-IN" smtClean="0"/>
              <a:t>26-02-2021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255692-47A7-415F-BF26-F5276FECF01E}" type="slidenum">
              <a:rPr lang="en-IN" smtClean="0"/>
              <a:t>‹#›</a:t>
            </a:fld>
            <a:endParaRPr lang="en-IN"/>
          </a:p>
        </p:txBody>
      </p:sp>
    </p:spTree>
    <p:extLst>
      <p:ext uri="{BB962C8B-B14F-4D97-AF65-F5344CB8AC3E}">
        <p14:creationId xmlns:p14="http://schemas.microsoft.com/office/powerpoint/2010/main" val="107744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0FEE6E8-D2D4-46DE-BF27-AF15CA8D6CDD}" type="datetimeFigureOut">
              <a:rPr lang="en-IN" smtClean="0"/>
              <a:t>26-02-2021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255692-47A7-415F-BF26-F5276FECF01E}" type="slidenum">
              <a:rPr lang="en-IN" smtClean="0"/>
              <a:t>‹#›</a:t>
            </a:fld>
            <a:endParaRPr lang="en-IN"/>
          </a:p>
        </p:txBody>
      </p:sp>
    </p:spTree>
    <p:extLst>
      <p:ext uri="{BB962C8B-B14F-4D97-AF65-F5344CB8AC3E}">
        <p14:creationId xmlns:p14="http://schemas.microsoft.com/office/powerpoint/2010/main" val="283522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0FEE6E8-D2D4-46DE-BF27-AF15CA8D6CDD}" type="datetimeFigureOut">
              <a:rPr lang="en-IN" smtClean="0"/>
              <a:t>26-02-2021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255692-47A7-415F-BF26-F5276FECF01E}" type="slidenum">
              <a:rPr lang="en-IN" smtClean="0"/>
              <a:t>‹#›</a:t>
            </a:fld>
            <a:endParaRPr lang="en-IN"/>
          </a:p>
        </p:txBody>
      </p:sp>
    </p:spTree>
    <p:extLst>
      <p:ext uri="{BB962C8B-B14F-4D97-AF65-F5344CB8AC3E}">
        <p14:creationId xmlns:p14="http://schemas.microsoft.com/office/powerpoint/2010/main" val="128357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D0FEE6E8-D2D4-46DE-BF27-AF15CA8D6CDD}" type="datetimeFigureOut">
              <a:rPr lang="en-IN" smtClean="0"/>
              <a:t>26-02-2021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255692-47A7-415F-BF26-F5276FECF01E}" type="slidenum">
              <a:rPr lang="en-IN" smtClean="0"/>
              <a:t>‹#›</a:t>
            </a:fld>
            <a:endParaRPr lang="en-IN"/>
          </a:p>
        </p:txBody>
      </p:sp>
    </p:spTree>
    <p:extLst>
      <p:ext uri="{BB962C8B-B14F-4D97-AF65-F5344CB8AC3E}">
        <p14:creationId xmlns:p14="http://schemas.microsoft.com/office/powerpoint/2010/main" val="2726382792"/>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D0FEE6E8-D2D4-46DE-BF27-AF15CA8D6CDD}" type="datetimeFigureOut">
              <a:rPr lang="en-IN" smtClean="0"/>
              <a:t>26-02-2021</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E4255692-47A7-415F-BF26-F5276FECF01E}" type="slidenum">
              <a:rPr lang="en-IN" smtClean="0"/>
              <a:t>‹#›</a:t>
            </a:fld>
            <a:endParaRPr lang="en-IN"/>
          </a:p>
        </p:txBody>
      </p:sp>
    </p:spTree>
    <p:extLst>
      <p:ext uri="{BB962C8B-B14F-4D97-AF65-F5344CB8AC3E}">
        <p14:creationId xmlns:p14="http://schemas.microsoft.com/office/powerpoint/2010/main" val="2291474746"/>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D0FEE6E8-D2D4-46DE-BF27-AF15CA8D6CDD}" type="datetimeFigureOut">
              <a:rPr lang="en-IN" smtClean="0"/>
              <a:t>26-02-2021</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E4255692-47A7-415F-BF26-F5276FECF01E}" type="slidenum">
              <a:rPr lang="en-IN" smtClean="0"/>
              <a:t>‹#›</a:t>
            </a:fld>
            <a:endParaRPr lang="en-IN"/>
          </a:p>
        </p:txBody>
      </p:sp>
    </p:spTree>
    <p:extLst>
      <p:ext uri="{BB962C8B-B14F-4D97-AF65-F5344CB8AC3E}">
        <p14:creationId xmlns:p14="http://schemas.microsoft.com/office/powerpoint/2010/main" val="1883623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D0FEE6E8-D2D4-46DE-BF27-AF15CA8D6CDD}" type="datetimeFigureOut">
              <a:rPr lang="en-IN" smtClean="0"/>
              <a:t>26-02-2021</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E4255692-47A7-415F-BF26-F5276FECF01E}"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3491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artner.com/en/documents/3956079/magic-quadrant-for-enterprise-low-code-application-plat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smtClean="0"/>
              <a:t>Basics of AI and ML</a:t>
            </a:r>
            <a:r>
              <a:rPr lang="en-US" sz="4800" b="1" dirty="0"/>
              <a:t/>
            </a:r>
            <a:br>
              <a:rPr lang="en-US" sz="4800" b="1" dirty="0"/>
            </a:br>
            <a:endParaRPr lang="en-IN" sz="4800" dirty="0"/>
          </a:p>
        </p:txBody>
      </p:sp>
      <p:sp>
        <p:nvSpPr>
          <p:cNvPr id="3" name="Subtitle 2"/>
          <p:cNvSpPr>
            <a:spLocks noGrp="1"/>
          </p:cNvSpPr>
          <p:nvPr>
            <p:ph type="subTitle" idx="1"/>
          </p:nvPr>
        </p:nvSpPr>
        <p:spPr>
          <a:xfrm>
            <a:off x="7920752" y="4669954"/>
            <a:ext cx="3793678" cy="1202035"/>
          </a:xfrm>
        </p:spPr>
        <p:txBody>
          <a:bodyPr>
            <a:normAutofit/>
          </a:bodyPr>
          <a:lstStyle/>
          <a:p>
            <a:r>
              <a:rPr lang="en-US" b="1" dirty="0" err="1" smtClean="0"/>
              <a:t>ML.Net</a:t>
            </a:r>
            <a:r>
              <a:rPr lang="en-US" b="1" dirty="0" smtClean="0"/>
              <a:t> - Model Builder</a:t>
            </a:r>
          </a:p>
        </p:txBody>
      </p:sp>
    </p:spTree>
    <p:extLst>
      <p:ext uri="{BB962C8B-B14F-4D97-AF65-F5344CB8AC3E}">
        <p14:creationId xmlns:p14="http://schemas.microsoft.com/office/powerpoint/2010/main" val="5936522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Clear about the requirement</a:t>
            </a:r>
            <a:endParaRPr lang="en-IN" dirty="0"/>
          </a:p>
        </p:txBody>
      </p:sp>
      <p:pic>
        <p:nvPicPr>
          <p:cNvPr id="1026" name="Picture 2" descr="https://docs.microsoft.com/en-us/dotnet/machine-learning/media/regression-example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33701" y="2272280"/>
            <a:ext cx="8770570" cy="44923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800350" cy="914400"/>
          </a:xfrm>
          <a:prstGeom prst="rect">
            <a:avLst/>
          </a:prstGeom>
        </p:spPr>
      </p:pic>
    </p:spTree>
    <p:extLst>
      <p:ext uri="{BB962C8B-B14F-4D97-AF65-F5344CB8AC3E}">
        <p14:creationId xmlns:p14="http://schemas.microsoft.com/office/powerpoint/2010/main" val="2603266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Role of a Data Scientist</a:t>
            </a:r>
            <a:endParaRPr lang="en-IN" dirty="0"/>
          </a:p>
        </p:txBody>
      </p:sp>
      <p:sp>
        <p:nvSpPr>
          <p:cNvPr id="3" name="Content Placeholder 2"/>
          <p:cNvSpPr>
            <a:spLocks noGrp="1"/>
          </p:cNvSpPr>
          <p:nvPr>
            <p:ph idx="1"/>
          </p:nvPr>
        </p:nvSpPr>
        <p:spPr/>
        <p:txBody>
          <a:bodyPr>
            <a:normAutofit/>
          </a:bodyPr>
          <a:lstStyle/>
          <a:p>
            <a:r>
              <a:rPr lang="en-US" sz="2800" dirty="0"/>
              <a:t>D</a:t>
            </a:r>
            <a:r>
              <a:rPr lang="en-US" sz="2800" dirty="0" smtClean="0"/>
              <a:t>ata </a:t>
            </a:r>
            <a:r>
              <a:rPr lang="en-US" sz="2800" dirty="0"/>
              <a:t>to use</a:t>
            </a:r>
            <a:r>
              <a:rPr lang="en-US" sz="2800" dirty="0" smtClean="0"/>
              <a:t>? Is there trained data already available?</a:t>
            </a:r>
            <a:endParaRPr lang="en-US" sz="2800" dirty="0"/>
          </a:p>
          <a:p>
            <a:r>
              <a:rPr lang="en-US" sz="2800" dirty="0"/>
              <a:t>How should that data be processed to create prepared data?</a:t>
            </a:r>
          </a:p>
          <a:p>
            <a:r>
              <a:rPr lang="en-US" sz="2800" dirty="0"/>
              <a:t>Identify Combinations of prepared data and machine learning algorithms should you use to create the best model?</a:t>
            </a:r>
          </a:p>
          <a:p>
            <a:endParaRPr lang="en-IN" sz="28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350" cy="914400"/>
          </a:xfrm>
          <a:prstGeom prst="rect">
            <a:avLst/>
          </a:prstGeom>
        </p:spPr>
      </p:pic>
    </p:spTree>
    <p:extLst>
      <p:ext uri="{BB962C8B-B14F-4D97-AF65-F5344CB8AC3E}">
        <p14:creationId xmlns:p14="http://schemas.microsoft.com/office/powerpoint/2010/main" val="30378261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E08F5-C4F8-4FB7-A4B3-8E95D0A31E73}"/>
              </a:ext>
            </a:extLst>
          </p:cNvPr>
          <p:cNvSpPr>
            <a:spLocks noGrp="1"/>
          </p:cNvSpPr>
          <p:nvPr>
            <p:ph type="title"/>
          </p:nvPr>
        </p:nvSpPr>
        <p:spPr>
          <a:xfrm>
            <a:off x="2934200" y="914400"/>
            <a:ext cx="8773704" cy="1377108"/>
          </a:xfrm>
        </p:spPr>
        <p:txBody>
          <a:bodyPr>
            <a:normAutofit/>
          </a:bodyPr>
          <a:lstStyle/>
          <a:p>
            <a:r>
              <a:rPr lang="en-IN" dirty="0" err="1"/>
              <a:t>ML.Net</a:t>
            </a:r>
            <a:endParaRPr lang="en-IN" dirty="0"/>
          </a:p>
        </p:txBody>
      </p:sp>
      <p:graphicFrame>
        <p:nvGraphicFramePr>
          <p:cNvPr id="12" name="Content Placeholder 2">
            <a:extLst>
              <a:ext uri="{FF2B5EF4-FFF2-40B4-BE49-F238E27FC236}">
                <a16:creationId xmlns:a16="http://schemas.microsoft.com/office/drawing/2014/main" id="{ABC988A2-D8EF-4D88-B4DF-3666BDD986D2}"/>
              </a:ext>
            </a:extLst>
          </p:cNvPr>
          <p:cNvGraphicFramePr>
            <a:graphicFrameLocks noGrp="1"/>
          </p:cNvGraphicFramePr>
          <p:nvPr>
            <p:ph idx="1"/>
            <p:extLst>
              <p:ext uri="{D42A27DB-BD31-4B8C-83A1-F6EECF244321}">
                <p14:modId xmlns:p14="http://schemas.microsoft.com/office/powerpoint/2010/main" val="2716860524"/>
              </p:ext>
            </p:extLst>
          </p:nvPr>
        </p:nvGraphicFramePr>
        <p:xfrm>
          <a:off x="4032173" y="2291508"/>
          <a:ext cx="7675731" cy="40648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0"/>
            <a:ext cx="800350" cy="914400"/>
          </a:xfrm>
          <a:prstGeom prst="rect">
            <a:avLst/>
          </a:prstGeom>
        </p:spPr>
      </p:pic>
    </p:spTree>
    <p:extLst>
      <p:ext uri="{BB962C8B-B14F-4D97-AF65-F5344CB8AC3E}">
        <p14:creationId xmlns:p14="http://schemas.microsoft.com/office/powerpoint/2010/main" val="13326982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If you know the problem well, figuring solution is as simple as it is.</a:t>
            </a:r>
            <a:endParaRPr lang="en-IN" dirty="0"/>
          </a:p>
        </p:txBody>
      </p:sp>
      <p:sp>
        <p:nvSpPr>
          <p:cNvPr id="3" name="Text Placeholder 2"/>
          <p:cNvSpPr>
            <a:spLocks noGrp="1"/>
          </p:cNvSpPr>
          <p:nvPr>
            <p:ph type="body" idx="1"/>
          </p:nvPr>
        </p:nvSpPr>
        <p:spPr/>
        <p:txBody>
          <a:bodyPr/>
          <a:lstStyle/>
          <a:p>
            <a:r>
              <a:rPr lang="en-IN" dirty="0" smtClean="0"/>
              <a:t>Defining problem is 80%</a:t>
            </a:r>
          </a:p>
          <a:p>
            <a:r>
              <a:rPr lang="en-IN" dirty="0" smtClean="0"/>
              <a:t>Solution is just 20%</a:t>
            </a:r>
            <a:endParaRPr lang="en-IN" dirty="0"/>
          </a:p>
        </p:txBody>
      </p:sp>
    </p:spTree>
    <p:extLst>
      <p:ext uri="{BB962C8B-B14F-4D97-AF65-F5344CB8AC3E}">
        <p14:creationId xmlns:p14="http://schemas.microsoft.com/office/powerpoint/2010/main" val="2429333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No/Low Code dev platforms</a:t>
            </a:r>
            <a:endParaRPr lang="en-IN" dirty="0"/>
          </a:p>
        </p:txBody>
      </p:sp>
      <p:sp>
        <p:nvSpPr>
          <p:cNvPr id="3" name="Content Placeholder 2"/>
          <p:cNvSpPr>
            <a:spLocks noGrp="1"/>
          </p:cNvSpPr>
          <p:nvPr>
            <p:ph idx="1"/>
          </p:nvPr>
        </p:nvSpPr>
        <p:spPr/>
        <p:txBody>
          <a:bodyPr>
            <a:normAutofit/>
          </a:bodyPr>
          <a:lstStyle/>
          <a:p>
            <a:r>
              <a:rPr lang="en-IN" dirty="0" smtClean="0"/>
              <a:t>Problems better solvable by industry / business people like citizen data scientist.</a:t>
            </a:r>
          </a:p>
          <a:p>
            <a:r>
              <a:rPr lang="en-IN" dirty="0" smtClean="0"/>
              <a:t>DIY – Do It Yourself </a:t>
            </a:r>
            <a:r>
              <a:rPr lang="en-IN" dirty="0" err="1" smtClean="0"/>
              <a:t>mindset</a:t>
            </a:r>
            <a:r>
              <a:rPr lang="en-IN" dirty="0" smtClean="0"/>
              <a:t>.</a:t>
            </a:r>
          </a:p>
          <a:p>
            <a:r>
              <a:rPr lang="en-US" dirty="0" smtClean="0"/>
              <a:t>Adobe Photoshop vs </a:t>
            </a:r>
            <a:r>
              <a:rPr lang="en-US" dirty="0" err="1" smtClean="0"/>
              <a:t>Canva</a:t>
            </a:r>
            <a:r>
              <a:rPr lang="en-US" dirty="0" smtClean="0"/>
              <a:t>.</a:t>
            </a:r>
            <a:endParaRPr lang="en-IN"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800350" cy="914400"/>
          </a:xfrm>
          <a:prstGeom prst="rect">
            <a:avLst/>
          </a:prstGeom>
        </p:spPr>
      </p:pic>
    </p:spTree>
    <p:extLst>
      <p:ext uri="{BB962C8B-B14F-4D97-AF65-F5344CB8AC3E}">
        <p14:creationId xmlns:p14="http://schemas.microsoft.com/office/powerpoint/2010/main" val="41806939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Why no-code / low-code important for companies now</a:t>
            </a:r>
            <a:r>
              <a:rPr lang="en-IN" dirty="0" smtClean="0"/>
              <a:t>?</a:t>
            </a:r>
            <a:endParaRPr lang="en-IN" dirty="0"/>
          </a:p>
        </p:txBody>
      </p:sp>
      <p:sp>
        <p:nvSpPr>
          <p:cNvPr id="3" name="Content Placeholder 2"/>
          <p:cNvSpPr>
            <a:spLocks noGrp="1"/>
          </p:cNvSpPr>
          <p:nvPr>
            <p:ph idx="1"/>
          </p:nvPr>
        </p:nvSpPr>
        <p:spPr/>
        <p:txBody>
          <a:bodyPr/>
          <a:lstStyle/>
          <a:p>
            <a:pPr lvl="1"/>
            <a:r>
              <a:rPr lang="en-IN" dirty="0"/>
              <a:t>Attain growth faster with small, lean &amp; mobile workforce.</a:t>
            </a:r>
          </a:p>
          <a:p>
            <a:pPr lvl="1"/>
            <a:r>
              <a:rPr lang="en-IN" dirty="0"/>
              <a:t>Fail fast</a:t>
            </a:r>
            <a:r>
              <a:rPr lang="en-IN" dirty="0" smtClean="0"/>
              <a:t>.</a:t>
            </a:r>
          </a:p>
          <a:p>
            <a:r>
              <a:rPr lang="en-IN" dirty="0"/>
              <a:t>Gartner </a:t>
            </a:r>
            <a:r>
              <a:rPr lang="en-IN" dirty="0">
                <a:hlinkClick r:id="rId2"/>
              </a:rPr>
              <a:t>predicts</a:t>
            </a:r>
            <a:endParaRPr lang="en-IN" dirty="0"/>
          </a:p>
          <a:p>
            <a:pPr lvl="1"/>
            <a:r>
              <a:rPr lang="en-IN" dirty="0"/>
              <a:t>65% of app development by the year 2024.</a:t>
            </a:r>
          </a:p>
          <a:p>
            <a:pPr lvl="1"/>
            <a:r>
              <a:rPr lang="en-IN" dirty="0"/>
              <a:t>66% of companies would use 4 low-code tools &amp; platforms.</a:t>
            </a:r>
          </a:p>
          <a:p>
            <a:pPr lvl="1"/>
            <a:endParaRPr lang="en-IN" dirty="0"/>
          </a:p>
          <a:p>
            <a:endParaRPr lang="en-IN" b="1"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800350" cy="914400"/>
          </a:xfrm>
          <a:prstGeom prst="rect">
            <a:avLst/>
          </a:prstGeom>
        </p:spPr>
      </p:pic>
    </p:spTree>
    <p:extLst>
      <p:ext uri="{BB962C8B-B14F-4D97-AF65-F5344CB8AC3E}">
        <p14:creationId xmlns:p14="http://schemas.microsoft.com/office/powerpoint/2010/main" val="14105341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Builder </a:t>
            </a:r>
            <a:br>
              <a:rPr lang="en-IN" dirty="0" smtClean="0"/>
            </a:br>
            <a:r>
              <a:rPr lang="en-IN" sz="3200" dirty="0" smtClean="0"/>
              <a:t>– Who benefits the most</a:t>
            </a:r>
            <a:endParaRPr lang="en-IN" dirty="0"/>
          </a:p>
        </p:txBody>
      </p:sp>
      <p:pic>
        <p:nvPicPr>
          <p:cNvPr id="4" name="Picture 3"/>
          <p:cNvPicPr>
            <a:picLocks noChangeAspect="1"/>
          </p:cNvPicPr>
          <p:nvPr/>
        </p:nvPicPr>
        <p:blipFill>
          <a:blip r:embed="rId3"/>
          <a:stretch>
            <a:fillRect/>
          </a:stretch>
        </p:blipFill>
        <p:spPr>
          <a:xfrm>
            <a:off x="3356004" y="2448723"/>
            <a:ext cx="7925962" cy="3641181"/>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800350" cy="914400"/>
          </a:xfrm>
          <a:prstGeom prst="rect">
            <a:avLst/>
          </a:prstGeom>
        </p:spPr>
      </p:pic>
    </p:spTree>
    <p:extLst>
      <p:ext uri="{BB962C8B-B14F-4D97-AF65-F5344CB8AC3E}">
        <p14:creationId xmlns:p14="http://schemas.microsoft.com/office/powerpoint/2010/main" val="25644276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own ML model matters?</a:t>
            </a:r>
            <a:endParaRPr lang="en-IN" dirty="0"/>
          </a:p>
        </p:txBody>
      </p:sp>
      <p:sp>
        <p:nvSpPr>
          <p:cNvPr id="3" name="Content Placeholder 2"/>
          <p:cNvSpPr>
            <a:spLocks noGrp="1"/>
          </p:cNvSpPr>
          <p:nvPr>
            <p:ph idx="1"/>
          </p:nvPr>
        </p:nvSpPr>
        <p:spPr/>
        <p:txBody>
          <a:bodyPr/>
          <a:lstStyle/>
          <a:p>
            <a:r>
              <a:rPr lang="en-IN" dirty="0" smtClean="0"/>
              <a:t>Different businesses have different sense of data.</a:t>
            </a:r>
          </a:p>
          <a:p>
            <a:r>
              <a:rPr lang="en-IN" dirty="0" smtClean="0"/>
              <a:t>Specific problems relevant to individual business should be able to solve better by those business users.</a:t>
            </a:r>
          </a:p>
          <a:p>
            <a:r>
              <a:rPr lang="en-IN" dirty="0" smtClean="0"/>
              <a:t>Feedbacks of Movie, E-Commerce retail shopping website, Food ordering app may not be same type to categorize as good / bad.</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200"/>
            <a:ext cx="800350" cy="914400"/>
          </a:xfrm>
          <a:prstGeom prst="rect">
            <a:avLst/>
          </a:prstGeom>
        </p:spPr>
      </p:pic>
    </p:spTree>
    <p:extLst>
      <p:ext uri="{BB962C8B-B14F-4D97-AF65-F5344CB8AC3E}">
        <p14:creationId xmlns:p14="http://schemas.microsoft.com/office/powerpoint/2010/main" val="28995555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My Use Case for </a:t>
            </a:r>
            <a:r>
              <a:rPr lang="en-IN" dirty="0" err="1" smtClean="0"/>
              <a:t>ML.Net</a:t>
            </a:r>
            <a:r>
              <a:rPr lang="en-IN" dirty="0" smtClean="0"/>
              <a:t> Model Builder</a:t>
            </a:r>
            <a:endParaRPr lang="en-IN" dirty="0"/>
          </a:p>
        </p:txBody>
      </p:sp>
      <p:sp>
        <p:nvSpPr>
          <p:cNvPr id="3" name="Content Placeholder 2"/>
          <p:cNvSpPr>
            <a:spLocks noGrp="1"/>
          </p:cNvSpPr>
          <p:nvPr>
            <p:ph idx="1"/>
          </p:nvPr>
        </p:nvSpPr>
        <p:spPr/>
        <p:txBody>
          <a:bodyPr/>
          <a:lstStyle/>
          <a:p>
            <a:r>
              <a:rPr lang="en-IN" b="1" dirty="0" smtClean="0"/>
              <a:t>Goal:</a:t>
            </a:r>
            <a:r>
              <a:rPr lang="en-IN" dirty="0" smtClean="0"/>
              <a:t> Recognize the sentiment of feedback text with 3 rating. </a:t>
            </a:r>
          </a:p>
          <a:p>
            <a:r>
              <a:rPr lang="en-IN" b="1" dirty="0" smtClean="0"/>
              <a:t>Reason:</a:t>
            </a:r>
            <a:r>
              <a:rPr lang="en-IN" dirty="0" smtClean="0"/>
              <a:t> 1,2 rating mostly will have worst comment. Similarly 4,5 will have good comments. Feedbacks with 3 rating is annoying and yet to predict.</a:t>
            </a:r>
          </a:p>
          <a:p>
            <a:endParaRPr lang="en-IN"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350" cy="914400"/>
          </a:xfrm>
          <a:prstGeom prst="rect">
            <a:avLst/>
          </a:prstGeom>
        </p:spPr>
      </p:pic>
    </p:spTree>
    <p:extLst>
      <p:ext uri="{BB962C8B-B14F-4D97-AF65-F5344CB8AC3E}">
        <p14:creationId xmlns:p14="http://schemas.microsoft.com/office/powerpoint/2010/main" val="13763000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787E0C-825F-4420-B249-CEA0AE20550D}"/>
              </a:ext>
            </a:extLst>
          </p:cNvPr>
          <p:cNvSpPr/>
          <p:nvPr/>
        </p:nvSpPr>
        <p:spPr>
          <a:xfrm>
            <a:off x="1248843" y="893539"/>
            <a:ext cx="2496439" cy="1210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 Train the model with same customer data with 1, 2, 4 and 5 ratings</a:t>
            </a:r>
            <a:endParaRPr lang="en-IN" dirty="0"/>
          </a:p>
        </p:txBody>
      </p:sp>
      <p:sp>
        <p:nvSpPr>
          <p:cNvPr id="3" name="Rectangle 2">
            <a:extLst>
              <a:ext uri="{FF2B5EF4-FFF2-40B4-BE49-F238E27FC236}">
                <a16:creationId xmlns:a16="http://schemas.microsoft.com/office/drawing/2014/main" id="{F8AA9C99-4D4C-44F2-9F88-4B0551833590}"/>
              </a:ext>
            </a:extLst>
          </p:cNvPr>
          <p:cNvSpPr/>
          <p:nvPr/>
        </p:nvSpPr>
        <p:spPr>
          <a:xfrm>
            <a:off x="3986859" y="2016583"/>
            <a:ext cx="2250311" cy="933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2. Test the model</a:t>
            </a:r>
            <a:endParaRPr lang="en-IN" dirty="0"/>
          </a:p>
        </p:txBody>
      </p:sp>
      <p:sp>
        <p:nvSpPr>
          <p:cNvPr id="4" name="Rectangle 3">
            <a:extLst>
              <a:ext uri="{FF2B5EF4-FFF2-40B4-BE49-F238E27FC236}">
                <a16:creationId xmlns:a16="http://schemas.microsoft.com/office/drawing/2014/main" id="{3D1B8CFD-E034-4E95-B43E-A3A09C1E4669}"/>
              </a:ext>
            </a:extLst>
          </p:cNvPr>
          <p:cNvSpPr/>
          <p:nvPr/>
        </p:nvSpPr>
        <p:spPr>
          <a:xfrm>
            <a:off x="6938963" y="3182132"/>
            <a:ext cx="2768707" cy="1129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 Use the model to check comments of 3 rating, where it fits in – 1, 2, 3 or 4</a:t>
            </a:r>
            <a:endParaRPr lang="en-IN" dirty="0"/>
          </a:p>
        </p:txBody>
      </p:sp>
      <p:sp>
        <p:nvSpPr>
          <p:cNvPr id="5" name="Rectangle 4">
            <a:extLst>
              <a:ext uri="{FF2B5EF4-FFF2-40B4-BE49-F238E27FC236}">
                <a16:creationId xmlns:a16="http://schemas.microsoft.com/office/drawing/2014/main" id="{E356EA34-BC64-4EBA-803C-09F5B442A7EB}"/>
              </a:ext>
            </a:extLst>
          </p:cNvPr>
          <p:cNvSpPr/>
          <p:nvPr/>
        </p:nvSpPr>
        <p:spPr>
          <a:xfrm>
            <a:off x="9379694" y="4687729"/>
            <a:ext cx="2353270" cy="1101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4. Pipeline to retrain the model in future</a:t>
            </a:r>
            <a:endParaRPr lang="en-IN" dirty="0"/>
          </a:p>
        </p:txBody>
      </p:sp>
      <p:cxnSp>
        <p:nvCxnSpPr>
          <p:cNvPr id="7" name="Connector: Elbow 6">
            <a:extLst>
              <a:ext uri="{FF2B5EF4-FFF2-40B4-BE49-F238E27FC236}">
                <a16:creationId xmlns:a16="http://schemas.microsoft.com/office/drawing/2014/main" id="{A3C5A281-0FEF-4C7E-9062-8355FF8318B8}"/>
              </a:ext>
            </a:extLst>
          </p:cNvPr>
          <p:cNvCxnSpPr>
            <a:cxnSpLocks/>
            <a:stCxn id="2" idx="2"/>
            <a:endCxn id="3" idx="1"/>
          </p:cNvCxnSpPr>
          <p:nvPr/>
        </p:nvCxnSpPr>
        <p:spPr>
          <a:xfrm rot="16200000" flipH="1">
            <a:off x="3052591" y="1548845"/>
            <a:ext cx="378741" cy="148979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62F635B6-9888-4575-8269-000BCF6E000D}"/>
              </a:ext>
            </a:extLst>
          </p:cNvPr>
          <p:cNvCxnSpPr>
            <a:cxnSpLocks/>
            <a:stCxn id="3" idx="2"/>
            <a:endCxn id="4" idx="1"/>
          </p:cNvCxnSpPr>
          <p:nvPr/>
        </p:nvCxnSpPr>
        <p:spPr>
          <a:xfrm rot="16200000" flipH="1">
            <a:off x="5626994" y="2434665"/>
            <a:ext cx="796990" cy="18269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4A8B5CD6-C822-41C8-9546-CEAC7424F663}"/>
              </a:ext>
            </a:extLst>
          </p:cNvPr>
          <p:cNvCxnSpPr>
            <a:stCxn id="4" idx="2"/>
            <a:endCxn id="5" idx="1"/>
          </p:cNvCxnSpPr>
          <p:nvPr/>
        </p:nvCxnSpPr>
        <p:spPr>
          <a:xfrm rot="16200000" flipH="1">
            <a:off x="8387956" y="4246496"/>
            <a:ext cx="927099" cy="10563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800350" cy="914400"/>
          </a:xfrm>
          <a:prstGeom prst="rect">
            <a:avLst/>
          </a:prstGeom>
        </p:spPr>
      </p:pic>
    </p:spTree>
    <p:extLst>
      <p:ext uri="{BB962C8B-B14F-4D97-AF65-F5344CB8AC3E}">
        <p14:creationId xmlns:p14="http://schemas.microsoft.com/office/powerpoint/2010/main" val="19325033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71019" y="1396181"/>
            <a:ext cx="924233" cy="951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IN" sz="2800" dirty="0" smtClean="0"/>
              <a:t>Dinesh Kumar P</a:t>
            </a:r>
            <a:endParaRPr lang="en-IN" dirty="0"/>
          </a:p>
        </p:txBody>
      </p:sp>
      <p:pic>
        <p:nvPicPr>
          <p:cNvPr id="5" name="Picture Placeholder 4"/>
          <p:cNvPicPr>
            <a:picLocks noGrp="1" noChangeAspect="1"/>
          </p:cNvPicPr>
          <p:nvPr>
            <p:ph type="pic" idx="1"/>
          </p:nvPr>
        </p:nvPicPr>
        <p:blipFill>
          <a:blip r:embed="rId3">
            <a:extLst>
              <a:ext uri="{28A0092B-C50C-407E-A947-70E740481C1C}">
                <a14:useLocalDpi xmlns:a14="http://schemas.microsoft.com/office/drawing/2010/main" val="0"/>
              </a:ext>
            </a:extLst>
          </a:blip>
          <a:srcRect t="3543" b="3543"/>
          <a:stretch>
            <a:fillRect/>
          </a:stretch>
        </p:blipFill>
        <p:spPr/>
      </p:pic>
      <p:sp>
        <p:nvSpPr>
          <p:cNvPr id="4" name="Text Placeholder 3"/>
          <p:cNvSpPr>
            <a:spLocks noGrp="1"/>
          </p:cNvSpPr>
          <p:nvPr>
            <p:ph type="body" sz="half" idx="2"/>
          </p:nvPr>
        </p:nvSpPr>
        <p:spPr/>
        <p:txBody>
          <a:bodyPr>
            <a:normAutofit/>
          </a:bodyPr>
          <a:lstStyle/>
          <a:p>
            <a:r>
              <a:rPr lang="en-IN" sz="1800" dirty="0" smtClean="0"/>
              <a:t>Product Manager,</a:t>
            </a:r>
          </a:p>
          <a:p>
            <a:r>
              <a:rPr lang="en-IN" sz="1800" dirty="0" smtClean="0"/>
              <a:t>Reports &amp; Analytics Squad,</a:t>
            </a:r>
          </a:p>
          <a:p>
            <a:endParaRPr lang="en-IN" sz="1800" dirty="0" smtClean="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76488" y="4232063"/>
            <a:ext cx="1581912" cy="300458"/>
          </a:xfrm>
          <a:prstGeom prst="rect">
            <a:avLst/>
          </a:prstGeom>
        </p:spPr>
      </p:pic>
    </p:spTree>
    <p:extLst>
      <p:ext uri="{BB962C8B-B14F-4D97-AF65-F5344CB8AC3E}">
        <p14:creationId xmlns:p14="http://schemas.microsoft.com/office/powerpoint/2010/main" val="41487523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D98CAC-3EFF-4342-BD5A-6C0E8CAB4C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520700"/>
            <a:ext cx="10515600" cy="34861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89142A-29B6-44BD-9C55-EF6128220D20}"/>
              </a:ext>
            </a:extLst>
          </p:cNvPr>
          <p:cNvSpPr>
            <a:spLocks noGrp="1"/>
          </p:cNvSpPr>
          <p:nvPr>
            <p:ph type="ctrTitle"/>
          </p:nvPr>
        </p:nvSpPr>
        <p:spPr>
          <a:xfrm>
            <a:off x="1330325" y="958852"/>
            <a:ext cx="9531350" cy="2514597"/>
          </a:xfrm>
        </p:spPr>
        <p:txBody>
          <a:bodyPr anchor="b">
            <a:noAutofit/>
          </a:bodyPr>
          <a:lstStyle/>
          <a:p>
            <a:r>
              <a:rPr lang="en-GB" sz="3200" dirty="0" smtClean="0">
                <a:solidFill>
                  <a:srgbClr val="FFFFFF"/>
                </a:solidFill>
              </a:rPr>
              <a:t>Do </a:t>
            </a:r>
            <a:r>
              <a:rPr lang="en-GB" sz="3200" smtClean="0">
                <a:solidFill>
                  <a:srgbClr val="FFFFFF"/>
                </a:solidFill>
              </a:rPr>
              <a:t>it Yourself</a:t>
            </a:r>
            <a:endParaRPr lang="en-IN" sz="3200" dirty="0">
              <a:solidFill>
                <a:srgbClr val="FFFFFF"/>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350" cy="914400"/>
          </a:xfrm>
          <a:prstGeom prst="rect">
            <a:avLst/>
          </a:prstGeom>
        </p:spPr>
      </p:pic>
    </p:spTree>
    <p:extLst>
      <p:ext uri="{BB962C8B-B14F-4D97-AF65-F5344CB8AC3E}">
        <p14:creationId xmlns:p14="http://schemas.microsoft.com/office/powerpoint/2010/main" val="7309022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a:xfrm>
            <a:off x="2933700" y="2438400"/>
            <a:ext cx="8770571" cy="3651504"/>
          </a:xfrm>
        </p:spPr>
        <p:txBody>
          <a:bodyPr/>
          <a:lstStyle/>
          <a:p>
            <a:endParaRPr lang="en-IN" dirty="0" smtClean="0"/>
          </a:p>
          <a:p>
            <a:r>
              <a:rPr lang="en-GB" dirty="0" smtClean="0"/>
              <a:t>My journey in Data Space.</a:t>
            </a:r>
          </a:p>
          <a:p>
            <a:r>
              <a:rPr lang="en-GB" dirty="0" smtClean="0"/>
              <a:t>Jobs around DATA.</a:t>
            </a:r>
            <a:endParaRPr lang="en-IN" dirty="0" smtClean="0"/>
          </a:p>
          <a:p>
            <a:r>
              <a:rPr lang="en-IN" dirty="0" smtClean="0"/>
              <a:t>What </a:t>
            </a:r>
            <a:r>
              <a:rPr lang="en-IN" dirty="0" smtClean="0"/>
              <a:t>is Machine Learning?</a:t>
            </a:r>
          </a:p>
          <a:p>
            <a:r>
              <a:rPr lang="en-IN" dirty="0" smtClean="0"/>
              <a:t>Evolution of No code/ Low code platforms for ML.</a:t>
            </a:r>
          </a:p>
          <a:p>
            <a:r>
              <a:rPr lang="en-IN" dirty="0" smtClean="0"/>
              <a:t>Demo using </a:t>
            </a:r>
            <a:r>
              <a:rPr lang="en-IN" dirty="0" err="1" smtClean="0"/>
              <a:t>ML.Net</a:t>
            </a:r>
            <a:r>
              <a:rPr lang="en-IN" dirty="0" smtClean="0"/>
              <a:t> Model Builder.</a:t>
            </a:r>
          </a:p>
          <a:p>
            <a:endParaRPr lang="en-IN"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350" cy="914400"/>
          </a:xfrm>
          <a:prstGeom prst="rect">
            <a:avLst/>
          </a:prstGeom>
        </p:spPr>
      </p:pic>
    </p:spTree>
    <p:extLst>
      <p:ext uri="{BB962C8B-B14F-4D97-AF65-F5344CB8AC3E}">
        <p14:creationId xmlns:p14="http://schemas.microsoft.com/office/powerpoint/2010/main" val="32596257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350" cy="914400"/>
          </a:xfrm>
          <a:prstGeom prst="rect">
            <a:avLst/>
          </a:prstGeom>
        </p:spPr>
      </p:pic>
    </p:spTree>
    <p:extLst>
      <p:ext uri="{BB962C8B-B14F-4D97-AF65-F5344CB8AC3E}">
        <p14:creationId xmlns:p14="http://schemas.microsoft.com/office/powerpoint/2010/main" val="3512451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10C32-9C16-4CFF-99E4-B8983364A3D2}"/>
              </a:ext>
            </a:extLst>
          </p:cNvPr>
          <p:cNvSpPr>
            <a:spLocks noGrp="1"/>
          </p:cNvSpPr>
          <p:nvPr>
            <p:ph type="title"/>
          </p:nvPr>
        </p:nvSpPr>
        <p:spPr>
          <a:xfrm>
            <a:off x="2923182" y="670481"/>
            <a:ext cx="8784722" cy="1477808"/>
          </a:xfrm>
        </p:spPr>
        <p:txBody>
          <a:bodyPr>
            <a:normAutofit/>
          </a:bodyPr>
          <a:lstStyle/>
          <a:p>
            <a:r>
              <a:rPr lang="en-IN" dirty="0">
                <a:ea typeface="Quattrocento Sans"/>
                <a:cs typeface="Quattrocento Sans"/>
                <a:sym typeface="Quattrocento Sans"/>
              </a:rPr>
              <a:t>What is Machine Learning ?</a:t>
            </a:r>
            <a:br>
              <a:rPr lang="en-IN" dirty="0">
                <a:ea typeface="Quattrocento Sans"/>
                <a:cs typeface="Quattrocento Sans"/>
                <a:sym typeface="Quattrocento Sans"/>
              </a:rPr>
            </a:br>
            <a:endParaRPr lang="en-IN" dirty="0"/>
          </a:p>
        </p:txBody>
      </p:sp>
      <p:graphicFrame>
        <p:nvGraphicFramePr>
          <p:cNvPr id="5" name="Content Placeholder 2">
            <a:extLst>
              <a:ext uri="{FF2B5EF4-FFF2-40B4-BE49-F238E27FC236}">
                <a16:creationId xmlns:a16="http://schemas.microsoft.com/office/drawing/2014/main" id="{EFA9B664-1E18-4A84-8630-A1CE6AFC6AA2}"/>
              </a:ext>
            </a:extLst>
          </p:cNvPr>
          <p:cNvGraphicFramePr>
            <a:graphicFrameLocks noGrp="1"/>
          </p:cNvGraphicFramePr>
          <p:nvPr>
            <p:ph idx="1"/>
            <p:extLst>
              <p:ext uri="{D42A27DB-BD31-4B8C-83A1-F6EECF244321}">
                <p14:modId xmlns:p14="http://schemas.microsoft.com/office/powerpoint/2010/main" val="1974473193"/>
              </p:ext>
            </p:extLst>
          </p:nvPr>
        </p:nvGraphicFramePr>
        <p:xfrm>
          <a:off x="4279187" y="2478795"/>
          <a:ext cx="7428717" cy="37898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0"/>
            <a:ext cx="800350" cy="914400"/>
          </a:xfrm>
          <a:prstGeom prst="rect">
            <a:avLst/>
          </a:prstGeom>
        </p:spPr>
      </p:pic>
    </p:spTree>
    <p:extLst>
      <p:ext uri="{BB962C8B-B14F-4D97-AF65-F5344CB8AC3E}">
        <p14:creationId xmlns:p14="http://schemas.microsoft.com/office/powerpoint/2010/main" val="3965277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Machine Learning does?</a:t>
            </a:r>
            <a:endParaRPr lang="en-IN" dirty="0"/>
          </a:p>
        </p:txBody>
      </p:sp>
      <p:sp>
        <p:nvSpPr>
          <p:cNvPr id="3" name="Content Placeholder 2"/>
          <p:cNvSpPr>
            <a:spLocks noGrp="1"/>
          </p:cNvSpPr>
          <p:nvPr>
            <p:ph idx="1"/>
          </p:nvPr>
        </p:nvSpPr>
        <p:spPr/>
        <p:txBody>
          <a:bodyPr>
            <a:normAutofit/>
          </a:bodyPr>
          <a:lstStyle/>
          <a:p>
            <a:r>
              <a:rPr lang="en-IN" sz="3600" dirty="0" smtClean="0"/>
              <a:t>Predict Future.</a:t>
            </a:r>
          </a:p>
          <a:p>
            <a:r>
              <a:rPr lang="en-IN" sz="3600" dirty="0" smtClean="0"/>
              <a:t>Organize.</a:t>
            </a:r>
          </a:p>
          <a:p>
            <a:r>
              <a:rPr lang="en-IN" sz="3600" dirty="0" smtClean="0"/>
              <a:t>Group.</a:t>
            </a:r>
            <a:endParaRPr lang="en-IN" sz="3600" dirty="0"/>
          </a:p>
        </p:txBody>
      </p:sp>
      <p:sp>
        <p:nvSpPr>
          <p:cNvPr id="5" name="TextBox 4"/>
          <p:cNvSpPr txBox="1"/>
          <p:nvPr/>
        </p:nvSpPr>
        <p:spPr>
          <a:xfrm>
            <a:off x="6980414" y="5022937"/>
            <a:ext cx="4993611" cy="1200329"/>
          </a:xfrm>
          <a:prstGeom prst="rect">
            <a:avLst/>
          </a:prstGeom>
          <a:solidFill>
            <a:schemeClr val="accent3">
              <a:lumMod val="20000"/>
              <a:lumOff val="80000"/>
            </a:schemeClr>
          </a:solidFill>
        </p:spPr>
        <p:txBody>
          <a:bodyPr wrap="none" rtlCol="0">
            <a:spAutoFit/>
          </a:bodyPr>
          <a:lstStyle/>
          <a:p>
            <a:r>
              <a:rPr lang="en-IN" dirty="0"/>
              <a:t>Simple examples like GMAIL is a best example: </a:t>
            </a:r>
          </a:p>
          <a:p>
            <a:r>
              <a:rPr lang="en-IN" dirty="0"/>
              <a:t>-&gt; Spam or not-Spam – Binary Text classification.</a:t>
            </a:r>
          </a:p>
          <a:p>
            <a:r>
              <a:rPr lang="en-IN" dirty="0"/>
              <a:t>-&gt; k-means </a:t>
            </a:r>
            <a:r>
              <a:rPr lang="en-IN" dirty="0" smtClean="0"/>
              <a:t>clustering – Primary, Social, Promotion. </a:t>
            </a:r>
            <a:endParaRPr lang="en-IN" dirty="0"/>
          </a:p>
          <a:p>
            <a:endParaRPr lang="en-IN"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65"/>
            <a:ext cx="800350" cy="914400"/>
          </a:xfrm>
          <a:prstGeom prst="rect">
            <a:avLst/>
          </a:prstGeom>
        </p:spPr>
      </p:pic>
    </p:spTree>
    <p:extLst>
      <p:ext uri="{BB962C8B-B14F-4D97-AF65-F5344CB8AC3E}">
        <p14:creationId xmlns:p14="http://schemas.microsoft.com/office/powerpoint/2010/main" val="1381903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vs Labels</a:t>
            </a:r>
            <a:endParaRPr lang="en-IN" dirty="0"/>
          </a:p>
        </p:txBody>
      </p:sp>
      <p:sp>
        <p:nvSpPr>
          <p:cNvPr id="4" name="Shape 147"/>
          <p:cNvSpPr/>
          <p:nvPr/>
        </p:nvSpPr>
        <p:spPr>
          <a:xfrm>
            <a:off x="4068100" y="2602393"/>
            <a:ext cx="2150533" cy="1625600"/>
          </a:xfrm>
          <a:prstGeom prst="ellipse">
            <a:avLst/>
          </a:prstGeom>
          <a:solidFill>
            <a:srgbClr val="00B050"/>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IN" sz="1800">
                <a:solidFill>
                  <a:schemeClr val="lt1"/>
                </a:solidFill>
                <a:latin typeface="Calibri"/>
                <a:ea typeface="Calibri"/>
                <a:cs typeface="Calibri"/>
                <a:sym typeface="Calibri"/>
              </a:rPr>
              <a:t>Features</a:t>
            </a:r>
          </a:p>
          <a:p>
            <a:pPr marL="0" marR="0" lvl="0" indent="0" algn="ctr" rtl="0">
              <a:spcBef>
                <a:spcPts val="0"/>
              </a:spcBef>
              <a:buSzPct val="25000"/>
              <a:buNone/>
            </a:pPr>
            <a:r>
              <a:rPr lang="en-IN" sz="1800">
                <a:solidFill>
                  <a:schemeClr val="lt1"/>
                </a:solidFill>
                <a:latin typeface="Calibri"/>
                <a:ea typeface="Calibri"/>
                <a:cs typeface="Calibri"/>
                <a:sym typeface="Calibri"/>
              </a:rPr>
              <a:t>Input</a:t>
            </a:r>
          </a:p>
        </p:txBody>
      </p:sp>
      <p:sp>
        <p:nvSpPr>
          <p:cNvPr id="5" name="Shape 148"/>
          <p:cNvSpPr/>
          <p:nvPr/>
        </p:nvSpPr>
        <p:spPr>
          <a:xfrm>
            <a:off x="8653116" y="2602393"/>
            <a:ext cx="2150533" cy="1625600"/>
          </a:xfrm>
          <a:prstGeom prst="ellipse">
            <a:avLst/>
          </a:prstGeom>
          <a:solidFill>
            <a:schemeClr val="accent1"/>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IN" sz="1800">
                <a:solidFill>
                  <a:schemeClr val="lt1"/>
                </a:solidFill>
                <a:latin typeface="Calibri"/>
                <a:ea typeface="Calibri"/>
                <a:cs typeface="Calibri"/>
                <a:sym typeface="Calibri"/>
              </a:rPr>
              <a:t>Labels</a:t>
            </a:r>
          </a:p>
          <a:p>
            <a:pPr marL="0" marR="0" lvl="0" indent="0" algn="ctr" rtl="0">
              <a:spcBef>
                <a:spcPts val="0"/>
              </a:spcBef>
              <a:buSzPct val="25000"/>
              <a:buNone/>
            </a:pPr>
            <a:r>
              <a:rPr lang="en-IN" sz="1800">
                <a:solidFill>
                  <a:schemeClr val="lt1"/>
                </a:solidFill>
                <a:latin typeface="Calibri"/>
                <a:ea typeface="Calibri"/>
                <a:cs typeface="Calibri"/>
                <a:sym typeface="Calibri"/>
              </a:rPr>
              <a:t>Output</a:t>
            </a:r>
          </a:p>
        </p:txBody>
      </p:sp>
      <p:sp>
        <p:nvSpPr>
          <p:cNvPr id="6" name="Shape 149"/>
          <p:cNvSpPr/>
          <p:nvPr/>
        </p:nvSpPr>
        <p:spPr>
          <a:xfrm>
            <a:off x="6218633" y="3181108"/>
            <a:ext cx="2434483" cy="468169"/>
          </a:xfrm>
          <a:prstGeom prst="rightArrow">
            <a:avLst>
              <a:gd name="adj1" fmla="val 50000"/>
              <a:gd name="adj2" fmla="val 50000"/>
            </a:avLst>
          </a:prstGeom>
          <a:solidFill>
            <a:srgbClr val="002060"/>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 name="Shape 150"/>
          <p:cNvSpPr txBox="1"/>
          <p:nvPr/>
        </p:nvSpPr>
        <p:spPr>
          <a:xfrm>
            <a:off x="3687098" y="4353560"/>
            <a:ext cx="3293533" cy="646331"/>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IN" sz="1800">
                <a:solidFill>
                  <a:schemeClr val="dk1"/>
                </a:solidFill>
                <a:latin typeface="Calibri"/>
                <a:ea typeface="Calibri"/>
                <a:cs typeface="Calibri"/>
                <a:sym typeface="Calibri"/>
              </a:rPr>
              <a:t>Name, Amount, Where Issued, Age of Cardholder</a:t>
            </a:r>
          </a:p>
        </p:txBody>
      </p:sp>
      <p:sp>
        <p:nvSpPr>
          <p:cNvPr id="8" name="Shape 151"/>
          <p:cNvSpPr txBox="1"/>
          <p:nvPr/>
        </p:nvSpPr>
        <p:spPr>
          <a:xfrm>
            <a:off x="8081615" y="4331993"/>
            <a:ext cx="3293533" cy="369332"/>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IN" sz="1800" dirty="0">
                <a:solidFill>
                  <a:schemeClr val="dk1"/>
                </a:solidFill>
                <a:latin typeface="Calibri"/>
                <a:ea typeface="Calibri"/>
                <a:cs typeface="Calibri"/>
                <a:sym typeface="Calibri"/>
              </a:rPr>
              <a:t>Genuine/Fraud</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350" cy="914400"/>
          </a:xfrm>
          <a:prstGeom prst="rect">
            <a:avLst/>
          </a:prstGeom>
        </p:spPr>
      </p:pic>
    </p:spTree>
    <p:extLst>
      <p:ext uri="{BB962C8B-B14F-4D97-AF65-F5344CB8AC3E}">
        <p14:creationId xmlns:p14="http://schemas.microsoft.com/office/powerpoint/2010/main" val="17210552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 - Types</a:t>
            </a:r>
            <a:endParaRPr lang="en-IN" dirty="0"/>
          </a:p>
        </p:txBody>
      </p:sp>
      <p:pic>
        <p:nvPicPr>
          <p:cNvPr id="3" name="Shape 180"/>
          <p:cNvPicPr preferRelativeResize="0"/>
          <p:nvPr/>
        </p:nvPicPr>
        <p:blipFill rotWithShape="1">
          <a:blip r:embed="rId2">
            <a:alphaModFix/>
          </a:blip>
          <a:srcRect/>
          <a:stretch/>
        </p:blipFill>
        <p:spPr>
          <a:xfrm>
            <a:off x="4647334" y="2813295"/>
            <a:ext cx="5343302" cy="3154947"/>
          </a:xfrm>
          <a:prstGeom prst="rect">
            <a:avLst/>
          </a:prstGeom>
          <a:noFill/>
          <a:ln>
            <a:noFill/>
          </a:ln>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800350" cy="914400"/>
          </a:xfrm>
          <a:prstGeom prst="rect">
            <a:avLst/>
          </a:prstGeom>
        </p:spPr>
      </p:pic>
    </p:spTree>
    <p:extLst>
      <p:ext uri="{BB962C8B-B14F-4D97-AF65-F5344CB8AC3E}">
        <p14:creationId xmlns:p14="http://schemas.microsoft.com/office/powerpoint/2010/main" val="7217990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Five Questions to cover algorithms</a:t>
            </a:r>
            <a:endParaRPr lang="en-IN" dirty="0"/>
          </a:p>
        </p:txBody>
      </p:sp>
      <p:grpSp>
        <p:nvGrpSpPr>
          <p:cNvPr id="3" name="Shape 160"/>
          <p:cNvGrpSpPr/>
          <p:nvPr/>
        </p:nvGrpSpPr>
        <p:grpSpPr>
          <a:xfrm>
            <a:off x="3490482" y="2393636"/>
            <a:ext cx="7657006" cy="3110659"/>
            <a:chOff x="0" y="269018"/>
            <a:chExt cx="7657006" cy="3110659"/>
          </a:xfrm>
          <a:solidFill>
            <a:schemeClr val="accent4">
              <a:lumMod val="75000"/>
            </a:schemeClr>
          </a:solidFill>
        </p:grpSpPr>
        <p:sp>
          <p:nvSpPr>
            <p:cNvPr id="4" name="Shape 161"/>
            <p:cNvSpPr/>
            <p:nvPr/>
          </p:nvSpPr>
          <p:spPr>
            <a:xfrm>
              <a:off x="0" y="269018"/>
              <a:ext cx="2392814" cy="1435688"/>
            </a:xfrm>
            <a:prstGeom prst="rect">
              <a:avLst/>
            </a:prstGeom>
            <a:grpFill/>
            <a:ln w="12700" cap="flat" cmpd="sng">
              <a:solidFill>
                <a:schemeClr val="lt1"/>
              </a:solidFill>
              <a:prstDash val="solid"/>
              <a:miter lim="800000"/>
              <a:headEnd type="none" w="med" len="med"/>
              <a:tailEnd type="none" w="med" len="med"/>
            </a:ln>
          </p:spPr>
          <p:txBody>
            <a:bodyPr wrap="square" lIns="91425" tIns="91425" rIns="91425" bIns="91425" anchor="ctr" anchorCtr="0">
              <a:noAutofit/>
            </a:bodyPr>
            <a:lstStyle/>
            <a:p>
              <a:pPr lvl="0">
                <a:spcBef>
                  <a:spcPts val="0"/>
                </a:spcBef>
                <a:buNone/>
              </a:pPr>
              <a:endParaRPr sz="1600"/>
            </a:p>
          </p:txBody>
        </p:sp>
        <p:sp>
          <p:nvSpPr>
            <p:cNvPr id="5" name="Shape 162"/>
            <p:cNvSpPr txBox="1"/>
            <p:nvPr/>
          </p:nvSpPr>
          <p:spPr>
            <a:xfrm>
              <a:off x="0" y="269018"/>
              <a:ext cx="2392814" cy="1435688"/>
            </a:xfrm>
            <a:prstGeom prst="rect">
              <a:avLst/>
            </a:prstGeom>
            <a:grpFill/>
            <a:ln>
              <a:noFill/>
            </a:ln>
          </p:spPr>
          <p:txBody>
            <a:bodyPr wrap="square" lIns="121900" tIns="121900" rIns="121900" bIns="121900" anchor="ctr" anchorCtr="0">
              <a:noAutofit/>
            </a:bodyPr>
            <a:lstStyle/>
            <a:p>
              <a:pPr marL="0" marR="0" lvl="0" indent="0" algn="ctr" rtl="0">
                <a:lnSpc>
                  <a:spcPct val="90000"/>
                </a:lnSpc>
                <a:spcBef>
                  <a:spcPts val="0"/>
                </a:spcBef>
                <a:spcAft>
                  <a:spcPts val="0"/>
                </a:spcAft>
                <a:buSzPct val="25000"/>
                <a:buNone/>
              </a:pPr>
              <a:r>
                <a:rPr lang="en-IN" sz="2800" dirty="0">
                  <a:solidFill>
                    <a:schemeClr val="lt1"/>
                  </a:solidFill>
                  <a:latin typeface="Calibri"/>
                  <a:ea typeface="Calibri"/>
                  <a:cs typeface="Calibri"/>
                  <a:sym typeface="Calibri"/>
                </a:rPr>
                <a:t>1. Is this A or B ?</a:t>
              </a:r>
            </a:p>
          </p:txBody>
        </p:sp>
        <p:sp>
          <p:nvSpPr>
            <p:cNvPr id="6" name="Shape 163"/>
            <p:cNvSpPr/>
            <p:nvPr/>
          </p:nvSpPr>
          <p:spPr>
            <a:xfrm>
              <a:off x="2632096" y="269018"/>
              <a:ext cx="2392814" cy="1435688"/>
            </a:xfrm>
            <a:prstGeom prst="rect">
              <a:avLst/>
            </a:prstGeom>
            <a:grpFill/>
            <a:ln w="12700" cap="flat" cmpd="sng">
              <a:solidFill>
                <a:schemeClr val="lt1"/>
              </a:solidFill>
              <a:prstDash val="solid"/>
              <a:miter lim="800000"/>
              <a:headEnd type="none" w="med" len="med"/>
              <a:tailEnd type="none" w="med" len="med"/>
            </a:ln>
          </p:spPr>
          <p:txBody>
            <a:bodyPr wrap="square" lIns="91425" tIns="91425" rIns="91425" bIns="91425" anchor="ctr" anchorCtr="0">
              <a:noAutofit/>
            </a:bodyPr>
            <a:lstStyle/>
            <a:p>
              <a:pPr lvl="0">
                <a:spcBef>
                  <a:spcPts val="0"/>
                </a:spcBef>
                <a:buNone/>
              </a:pPr>
              <a:endParaRPr sz="1600"/>
            </a:p>
          </p:txBody>
        </p:sp>
        <p:sp>
          <p:nvSpPr>
            <p:cNvPr id="7" name="Shape 164"/>
            <p:cNvSpPr txBox="1"/>
            <p:nvPr/>
          </p:nvSpPr>
          <p:spPr>
            <a:xfrm>
              <a:off x="2632096" y="269018"/>
              <a:ext cx="2392814" cy="1435688"/>
            </a:xfrm>
            <a:prstGeom prst="rect">
              <a:avLst/>
            </a:prstGeom>
            <a:grpFill/>
            <a:ln>
              <a:noFill/>
            </a:ln>
          </p:spPr>
          <p:txBody>
            <a:bodyPr wrap="square" lIns="121900" tIns="121900" rIns="121900" bIns="121900" anchor="ctr" anchorCtr="0">
              <a:noAutofit/>
            </a:bodyPr>
            <a:lstStyle/>
            <a:p>
              <a:pPr marL="0" marR="0" lvl="0" indent="0" algn="ctr" rtl="0">
                <a:lnSpc>
                  <a:spcPct val="90000"/>
                </a:lnSpc>
                <a:spcBef>
                  <a:spcPts val="0"/>
                </a:spcBef>
                <a:spcAft>
                  <a:spcPts val="0"/>
                </a:spcAft>
                <a:buSzPct val="25000"/>
                <a:buNone/>
              </a:pPr>
              <a:r>
                <a:rPr lang="en-IN" sz="2800" dirty="0">
                  <a:solidFill>
                    <a:schemeClr val="lt1"/>
                  </a:solidFill>
                  <a:latin typeface="Calibri"/>
                  <a:ea typeface="Calibri"/>
                  <a:cs typeface="Calibri"/>
                  <a:sym typeface="Calibri"/>
                </a:rPr>
                <a:t>2. Is this Weird ?</a:t>
              </a:r>
            </a:p>
          </p:txBody>
        </p:sp>
        <p:sp>
          <p:nvSpPr>
            <p:cNvPr id="8" name="Shape 165"/>
            <p:cNvSpPr/>
            <p:nvPr/>
          </p:nvSpPr>
          <p:spPr>
            <a:xfrm>
              <a:off x="5264192" y="269018"/>
              <a:ext cx="2392814" cy="1435688"/>
            </a:xfrm>
            <a:prstGeom prst="rect">
              <a:avLst/>
            </a:prstGeom>
            <a:grpFill/>
            <a:ln w="12700" cap="flat" cmpd="sng">
              <a:solidFill>
                <a:schemeClr val="lt1"/>
              </a:solidFill>
              <a:prstDash val="solid"/>
              <a:miter lim="800000"/>
              <a:headEnd type="none" w="med" len="med"/>
              <a:tailEnd type="none" w="med" len="med"/>
            </a:ln>
          </p:spPr>
          <p:txBody>
            <a:bodyPr wrap="square" lIns="91425" tIns="91425" rIns="91425" bIns="91425" anchor="ctr" anchorCtr="0">
              <a:noAutofit/>
            </a:bodyPr>
            <a:lstStyle/>
            <a:p>
              <a:pPr lvl="0">
                <a:spcBef>
                  <a:spcPts val="0"/>
                </a:spcBef>
                <a:buNone/>
              </a:pPr>
              <a:endParaRPr sz="1600"/>
            </a:p>
          </p:txBody>
        </p:sp>
        <p:sp>
          <p:nvSpPr>
            <p:cNvPr id="9" name="Shape 166"/>
            <p:cNvSpPr txBox="1"/>
            <p:nvPr/>
          </p:nvSpPr>
          <p:spPr>
            <a:xfrm>
              <a:off x="5264192" y="269018"/>
              <a:ext cx="2392814" cy="1435688"/>
            </a:xfrm>
            <a:prstGeom prst="rect">
              <a:avLst/>
            </a:prstGeom>
            <a:grpFill/>
            <a:ln>
              <a:noFill/>
            </a:ln>
          </p:spPr>
          <p:txBody>
            <a:bodyPr wrap="square" lIns="121900" tIns="121900" rIns="121900" bIns="121900" anchor="ctr" anchorCtr="0">
              <a:noAutofit/>
            </a:bodyPr>
            <a:lstStyle/>
            <a:p>
              <a:pPr marL="0" marR="0" lvl="0" indent="0" algn="ctr" rtl="0">
                <a:lnSpc>
                  <a:spcPct val="90000"/>
                </a:lnSpc>
                <a:spcBef>
                  <a:spcPts val="0"/>
                </a:spcBef>
                <a:spcAft>
                  <a:spcPts val="0"/>
                </a:spcAft>
                <a:buSzPct val="25000"/>
                <a:buNone/>
              </a:pPr>
              <a:r>
                <a:rPr lang="en-IN" sz="2800" dirty="0">
                  <a:solidFill>
                    <a:schemeClr val="lt1"/>
                  </a:solidFill>
                  <a:latin typeface="Calibri"/>
                  <a:ea typeface="Calibri"/>
                  <a:cs typeface="Calibri"/>
                  <a:sym typeface="Calibri"/>
                </a:rPr>
                <a:t>3. How much </a:t>
              </a:r>
              <a:r>
                <a:rPr lang="en-IN" sz="2800" dirty="0" smtClean="0">
                  <a:solidFill>
                    <a:schemeClr val="lt1"/>
                  </a:solidFill>
                  <a:latin typeface="Calibri"/>
                  <a:ea typeface="Calibri"/>
                  <a:cs typeface="Calibri"/>
                  <a:sym typeface="Calibri"/>
                </a:rPr>
                <a:t>effective or </a:t>
              </a:r>
              <a:r>
                <a:rPr lang="en-IN" sz="2800" dirty="0">
                  <a:solidFill>
                    <a:schemeClr val="lt1"/>
                  </a:solidFill>
                  <a:latin typeface="Calibri"/>
                  <a:ea typeface="Calibri"/>
                  <a:cs typeface="Calibri"/>
                  <a:sym typeface="Calibri"/>
                </a:rPr>
                <a:t>many ?</a:t>
              </a:r>
            </a:p>
          </p:txBody>
        </p:sp>
        <p:sp>
          <p:nvSpPr>
            <p:cNvPr id="10" name="Shape 167"/>
            <p:cNvSpPr/>
            <p:nvPr/>
          </p:nvSpPr>
          <p:spPr>
            <a:xfrm>
              <a:off x="1316048" y="1943989"/>
              <a:ext cx="2392814" cy="1435688"/>
            </a:xfrm>
            <a:prstGeom prst="rect">
              <a:avLst/>
            </a:prstGeom>
            <a:grpFill/>
            <a:ln w="12700" cap="flat" cmpd="sng">
              <a:solidFill>
                <a:schemeClr val="lt1"/>
              </a:solidFill>
              <a:prstDash val="solid"/>
              <a:miter lim="800000"/>
              <a:headEnd type="none" w="med" len="med"/>
              <a:tailEnd type="none" w="med" len="med"/>
            </a:ln>
          </p:spPr>
          <p:txBody>
            <a:bodyPr wrap="square" lIns="91425" tIns="91425" rIns="91425" bIns="91425" anchor="ctr" anchorCtr="0">
              <a:noAutofit/>
            </a:bodyPr>
            <a:lstStyle/>
            <a:p>
              <a:pPr lvl="0">
                <a:spcBef>
                  <a:spcPts val="0"/>
                </a:spcBef>
                <a:buNone/>
              </a:pPr>
              <a:endParaRPr sz="1600"/>
            </a:p>
          </p:txBody>
        </p:sp>
        <p:sp>
          <p:nvSpPr>
            <p:cNvPr id="11" name="Shape 168"/>
            <p:cNvSpPr txBox="1"/>
            <p:nvPr/>
          </p:nvSpPr>
          <p:spPr>
            <a:xfrm>
              <a:off x="1316048" y="1943989"/>
              <a:ext cx="2392814" cy="1435688"/>
            </a:xfrm>
            <a:prstGeom prst="rect">
              <a:avLst/>
            </a:prstGeom>
            <a:grpFill/>
            <a:ln>
              <a:noFill/>
            </a:ln>
          </p:spPr>
          <p:txBody>
            <a:bodyPr wrap="square" lIns="121900" tIns="121900" rIns="121900" bIns="121900" anchor="ctr" anchorCtr="0">
              <a:noAutofit/>
            </a:bodyPr>
            <a:lstStyle/>
            <a:p>
              <a:pPr marL="0" marR="0" lvl="0" indent="0" algn="ctr" rtl="0">
                <a:lnSpc>
                  <a:spcPct val="90000"/>
                </a:lnSpc>
                <a:spcBef>
                  <a:spcPts val="0"/>
                </a:spcBef>
                <a:spcAft>
                  <a:spcPts val="0"/>
                </a:spcAft>
                <a:buSzPct val="25000"/>
                <a:buNone/>
              </a:pPr>
              <a:r>
                <a:rPr lang="en-IN" sz="2800" dirty="0">
                  <a:solidFill>
                    <a:schemeClr val="lt1"/>
                  </a:solidFill>
                  <a:latin typeface="Calibri"/>
                  <a:ea typeface="Calibri"/>
                  <a:cs typeface="Calibri"/>
                  <a:sym typeface="Calibri"/>
                </a:rPr>
                <a:t>4. How this </a:t>
              </a:r>
              <a:r>
                <a:rPr lang="en-IN" sz="2800" dirty="0" smtClean="0">
                  <a:solidFill>
                    <a:schemeClr val="lt1"/>
                  </a:solidFill>
                  <a:latin typeface="Calibri"/>
                  <a:ea typeface="Calibri"/>
                  <a:cs typeface="Calibri"/>
                  <a:sym typeface="Calibri"/>
                </a:rPr>
                <a:t>should be </a:t>
              </a:r>
              <a:r>
                <a:rPr lang="en-IN" sz="2800" dirty="0">
                  <a:solidFill>
                    <a:schemeClr val="lt1"/>
                  </a:solidFill>
                  <a:latin typeface="Calibri"/>
                  <a:ea typeface="Calibri"/>
                  <a:cs typeface="Calibri"/>
                  <a:sym typeface="Calibri"/>
                </a:rPr>
                <a:t>organized ?</a:t>
              </a:r>
            </a:p>
          </p:txBody>
        </p:sp>
        <p:sp>
          <p:nvSpPr>
            <p:cNvPr id="12" name="Shape 169"/>
            <p:cNvSpPr/>
            <p:nvPr/>
          </p:nvSpPr>
          <p:spPr>
            <a:xfrm>
              <a:off x="3948144" y="1943989"/>
              <a:ext cx="2392814" cy="1435688"/>
            </a:xfrm>
            <a:prstGeom prst="rect">
              <a:avLst/>
            </a:prstGeom>
            <a:grpFill/>
            <a:ln w="12700" cap="flat" cmpd="sng">
              <a:solidFill>
                <a:schemeClr val="lt1"/>
              </a:solidFill>
              <a:prstDash val="solid"/>
              <a:miter lim="800000"/>
              <a:headEnd type="none" w="med" len="med"/>
              <a:tailEnd type="none" w="med" len="med"/>
            </a:ln>
          </p:spPr>
          <p:txBody>
            <a:bodyPr wrap="square" lIns="91425" tIns="91425" rIns="91425" bIns="91425" anchor="ctr" anchorCtr="0">
              <a:noAutofit/>
            </a:bodyPr>
            <a:lstStyle/>
            <a:p>
              <a:pPr lvl="0">
                <a:spcBef>
                  <a:spcPts val="0"/>
                </a:spcBef>
                <a:buNone/>
              </a:pPr>
              <a:endParaRPr sz="1600"/>
            </a:p>
          </p:txBody>
        </p:sp>
        <p:sp>
          <p:nvSpPr>
            <p:cNvPr id="13" name="Shape 170"/>
            <p:cNvSpPr txBox="1"/>
            <p:nvPr/>
          </p:nvSpPr>
          <p:spPr>
            <a:xfrm>
              <a:off x="3948144" y="1943989"/>
              <a:ext cx="2392814" cy="1435688"/>
            </a:xfrm>
            <a:prstGeom prst="rect">
              <a:avLst/>
            </a:prstGeom>
            <a:grpFill/>
            <a:ln>
              <a:noFill/>
            </a:ln>
          </p:spPr>
          <p:txBody>
            <a:bodyPr wrap="square" lIns="121900" tIns="121900" rIns="121900" bIns="121900" anchor="ctr" anchorCtr="0">
              <a:noAutofit/>
            </a:bodyPr>
            <a:lstStyle/>
            <a:p>
              <a:pPr marL="0" marR="0" lvl="0" indent="0" algn="ctr" rtl="0">
                <a:lnSpc>
                  <a:spcPct val="90000"/>
                </a:lnSpc>
                <a:spcBef>
                  <a:spcPts val="0"/>
                </a:spcBef>
                <a:spcAft>
                  <a:spcPts val="0"/>
                </a:spcAft>
                <a:buSzPct val="25000"/>
                <a:buNone/>
              </a:pPr>
              <a:r>
                <a:rPr lang="en-IN" sz="2800" dirty="0">
                  <a:solidFill>
                    <a:schemeClr val="lt1"/>
                  </a:solidFill>
                  <a:latin typeface="Calibri"/>
                  <a:ea typeface="Calibri"/>
                  <a:cs typeface="Calibri"/>
                  <a:sym typeface="Calibri"/>
                </a:rPr>
                <a:t>5. What should I do next ?</a:t>
              </a:r>
            </a:p>
          </p:txBody>
        </p:sp>
      </p:gr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800350" cy="914400"/>
          </a:xfrm>
          <a:prstGeom prst="rect">
            <a:avLst/>
          </a:prstGeom>
        </p:spPr>
      </p:pic>
    </p:spTree>
    <p:extLst>
      <p:ext uri="{BB962C8B-B14F-4D97-AF65-F5344CB8AC3E}">
        <p14:creationId xmlns:p14="http://schemas.microsoft.com/office/powerpoint/2010/main" val="2850656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6067</TotalTime>
  <Words>714</Words>
  <Application>Microsoft Office PowerPoint</Application>
  <PresentationFormat>Widescreen</PresentationFormat>
  <Paragraphs>86</Paragraphs>
  <Slides>20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Century Schoolbook</vt:lpstr>
      <vt:lpstr>Corbel</vt:lpstr>
      <vt:lpstr>Quattrocento Sans</vt:lpstr>
      <vt:lpstr>Feathered</vt:lpstr>
      <vt:lpstr>Basics of AI and ML </vt:lpstr>
      <vt:lpstr>Dinesh Kumar P</vt:lpstr>
      <vt:lpstr>Agenda</vt:lpstr>
      <vt:lpstr>PowerPoint Presentation</vt:lpstr>
      <vt:lpstr>What is Machine Learning ? </vt:lpstr>
      <vt:lpstr>What Machine Learning does?</vt:lpstr>
      <vt:lpstr>Features vs Labels</vt:lpstr>
      <vt:lpstr>Algorithm - Types</vt:lpstr>
      <vt:lpstr>Five Questions to cover algorithms</vt:lpstr>
      <vt:lpstr>Clear about the requirement</vt:lpstr>
      <vt:lpstr>Role of a Data Scientist</vt:lpstr>
      <vt:lpstr>ML.Net</vt:lpstr>
      <vt:lpstr>If you know the problem well, figuring solution is as simple as it is.</vt:lpstr>
      <vt:lpstr>No/Low Code dev platforms</vt:lpstr>
      <vt:lpstr>Why no-code / low-code important for companies now?</vt:lpstr>
      <vt:lpstr>Model Builder  – Who benefits the most</vt:lpstr>
      <vt:lpstr>Why own ML model matters?</vt:lpstr>
      <vt:lpstr>My Use Case for ML.Net Model Builder</vt:lpstr>
      <vt:lpstr>PowerPoint Presentation</vt:lpstr>
      <vt:lpstr>Do it Yourself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Become Data Nerd with no code </dc:title>
  <dc:creator>Microsoft account</dc:creator>
  <cp:lastModifiedBy>intel</cp:lastModifiedBy>
  <cp:revision>48</cp:revision>
  <dcterms:created xsi:type="dcterms:W3CDTF">2020-11-20T23:55:47Z</dcterms:created>
  <dcterms:modified xsi:type="dcterms:W3CDTF">2021-02-26T19:03:50Z</dcterms:modified>
</cp:coreProperties>
</file>