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6" r:id="rId1"/>
  </p:sldMasterIdLst>
  <p:notesMasterIdLst>
    <p:notesMasterId r:id="rId32"/>
  </p:notesMasterIdLst>
  <p:sldIdLst>
    <p:sldId id="256" r:id="rId2"/>
    <p:sldId id="257" r:id="rId3"/>
    <p:sldId id="258" r:id="rId4"/>
    <p:sldId id="259" r:id="rId5"/>
    <p:sldId id="260" r:id="rId6"/>
    <p:sldId id="269" r:id="rId7"/>
    <p:sldId id="261" r:id="rId8"/>
    <p:sldId id="262" r:id="rId9"/>
    <p:sldId id="263" r:id="rId10"/>
    <p:sldId id="266" r:id="rId11"/>
    <p:sldId id="264" r:id="rId12"/>
    <p:sldId id="265" r:id="rId13"/>
    <p:sldId id="268" r:id="rId14"/>
    <p:sldId id="267" r:id="rId15"/>
    <p:sldId id="270" r:id="rId16"/>
    <p:sldId id="272" r:id="rId17"/>
    <p:sldId id="271" r:id="rId18"/>
    <p:sldId id="2076136273" r:id="rId19"/>
    <p:sldId id="2076136276" r:id="rId20"/>
    <p:sldId id="2076136275" r:id="rId21"/>
    <p:sldId id="2076136279" r:id="rId22"/>
    <p:sldId id="2076136274" r:id="rId23"/>
    <p:sldId id="279" r:id="rId24"/>
    <p:sldId id="274" r:id="rId25"/>
    <p:sldId id="2076136277" r:id="rId26"/>
    <p:sldId id="2076136278" r:id="rId27"/>
    <p:sldId id="312" r:id="rId28"/>
    <p:sldId id="314" r:id="rId29"/>
    <p:sldId id="273" r:id="rId30"/>
    <p:sldId id="2076136280"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F4E1ED5-EEDE-4AD9-808A-6C19ACFB0C46}">
          <p14:sldIdLst>
            <p14:sldId id="256"/>
            <p14:sldId id="257"/>
            <p14:sldId id="258"/>
            <p14:sldId id="259"/>
            <p14:sldId id="260"/>
            <p14:sldId id="269"/>
            <p14:sldId id="261"/>
            <p14:sldId id="262"/>
            <p14:sldId id="263"/>
            <p14:sldId id="266"/>
            <p14:sldId id="264"/>
            <p14:sldId id="265"/>
            <p14:sldId id="268"/>
            <p14:sldId id="267"/>
            <p14:sldId id="270"/>
            <p14:sldId id="272"/>
            <p14:sldId id="271"/>
            <p14:sldId id="2076136273"/>
            <p14:sldId id="2076136276"/>
            <p14:sldId id="2076136275"/>
            <p14:sldId id="2076136279"/>
            <p14:sldId id="2076136274"/>
            <p14:sldId id="279"/>
            <p14:sldId id="274"/>
            <p14:sldId id="2076136277"/>
            <p14:sldId id="2076136278"/>
            <p14:sldId id="312"/>
            <p14:sldId id="314"/>
            <p14:sldId id="273"/>
            <p14:sldId id="207613628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7154" autoAdjust="0"/>
  </p:normalViewPr>
  <p:slideViewPr>
    <p:cSldViewPr snapToGrid="0">
      <p:cViewPr varScale="1">
        <p:scale>
          <a:sx n="66" d="100"/>
          <a:sy n="66" d="100"/>
        </p:scale>
        <p:origin x="133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diagrams/_rels/data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svg"/><Relationship Id="rId1" Type="http://schemas.openxmlformats.org/officeDocument/2006/relationships/image" Target="../media/image20.png"/><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image" Target="../media/image23.svg"/></Relationships>
</file>

<file path=ppt/diagrams/_rels/drawing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svg"/><Relationship Id="rId1" Type="http://schemas.openxmlformats.org/officeDocument/2006/relationships/image" Target="../media/image20.png"/><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image" Target="../media/image23.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8C24E06-DC65-4E64-A5BC-B00300EF09C3}"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C3C0200A-99D7-41DA-BF54-CDB1E1CBD3DE}">
      <dgm:prSet custT="1"/>
      <dgm:spPr/>
      <dgm:t>
        <a:bodyPr/>
        <a:lstStyle/>
        <a:p>
          <a:pPr>
            <a:lnSpc>
              <a:spcPct val="100000"/>
            </a:lnSpc>
          </a:pPr>
          <a:r>
            <a:rPr lang="en-US" sz="2400" dirty="0"/>
            <a:t>Conservative in investments.</a:t>
          </a:r>
        </a:p>
      </dgm:t>
    </dgm:pt>
    <dgm:pt modelId="{BA67BC67-1DF3-45C8-9F5F-AD2293026315}" type="parTrans" cxnId="{1D078184-00C6-4753-9DA8-36B9B8471EF4}">
      <dgm:prSet/>
      <dgm:spPr/>
      <dgm:t>
        <a:bodyPr/>
        <a:lstStyle/>
        <a:p>
          <a:endParaRPr lang="en-US" sz="2400"/>
        </a:p>
      </dgm:t>
    </dgm:pt>
    <dgm:pt modelId="{E2E98EDA-F03A-4BE7-A42B-492871197821}" type="sibTrans" cxnId="{1D078184-00C6-4753-9DA8-36B9B8471EF4}">
      <dgm:prSet/>
      <dgm:spPr/>
      <dgm:t>
        <a:bodyPr/>
        <a:lstStyle/>
        <a:p>
          <a:endParaRPr lang="en-US" sz="2400"/>
        </a:p>
      </dgm:t>
    </dgm:pt>
    <dgm:pt modelId="{148D7B3A-D319-4A22-B247-ED35C6A8E1D0}">
      <dgm:prSet custT="1"/>
      <dgm:spPr/>
      <dgm:t>
        <a:bodyPr/>
        <a:lstStyle/>
        <a:p>
          <a:pPr>
            <a:lnSpc>
              <a:spcPct val="100000"/>
            </a:lnSpc>
          </a:pPr>
          <a:r>
            <a:rPr lang="en-US" sz="2400" dirty="0"/>
            <a:t>Crawl before you walk.</a:t>
          </a:r>
        </a:p>
        <a:p>
          <a:pPr>
            <a:lnSpc>
              <a:spcPct val="100000"/>
            </a:lnSpc>
          </a:pPr>
          <a:r>
            <a:rPr lang="en-US" sz="2400" dirty="0"/>
            <a:t>Walk before you run.</a:t>
          </a:r>
        </a:p>
      </dgm:t>
    </dgm:pt>
    <dgm:pt modelId="{A95CC621-104A-458A-9E18-B7E58665E3C0}" type="parTrans" cxnId="{0E16D7B2-539A-4871-8F13-D3A3CA80440C}">
      <dgm:prSet/>
      <dgm:spPr/>
      <dgm:t>
        <a:bodyPr/>
        <a:lstStyle/>
        <a:p>
          <a:endParaRPr lang="en-US" sz="2400"/>
        </a:p>
      </dgm:t>
    </dgm:pt>
    <dgm:pt modelId="{D561E968-D6B6-4CB3-AA5A-EEE107945AE4}" type="sibTrans" cxnId="{0E16D7B2-539A-4871-8F13-D3A3CA80440C}">
      <dgm:prSet/>
      <dgm:spPr/>
      <dgm:t>
        <a:bodyPr/>
        <a:lstStyle/>
        <a:p>
          <a:endParaRPr lang="en-US" sz="2400"/>
        </a:p>
      </dgm:t>
    </dgm:pt>
    <dgm:pt modelId="{D901B994-DDDC-4D17-9CA4-035437B2EE02}">
      <dgm:prSet custT="1"/>
      <dgm:spPr/>
      <dgm:t>
        <a:bodyPr/>
        <a:lstStyle/>
        <a:p>
          <a:pPr>
            <a:lnSpc>
              <a:spcPct val="100000"/>
            </a:lnSpc>
          </a:pPr>
          <a:r>
            <a:rPr lang="en-US" sz="2400" dirty="0"/>
            <a:t>Elasticity. </a:t>
          </a:r>
        </a:p>
        <a:p>
          <a:pPr>
            <a:lnSpc>
              <a:spcPct val="100000"/>
            </a:lnSpc>
          </a:pPr>
          <a:r>
            <a:rPr lang="en-US" sz="2400" dirty="0"/>
            <a:t>Both for Storage and Compute.</a:t>
          </a:r>
        </a:p>
      </dgm:t>
    </dgm:pt>
    <dgm:pt modelId="{62A13952-D429-48E9-9ABE-704638D717FF}" type="parTrans" cxnId="{22046BEE-CD2F-46AC-87B0-C809205DCDEE}">
      <dgm:prSet/>
      <dgm:spPr/>
      <dgm:t>
        <a:bodyPr/>
        <a:lstStyle/>
        <a:p>
          <a:endParaRPr lang="en-US" sz="2400"/>
        </a:p>
      </dgm:t>
    </dgm:pt>
    <dgm:pt modelId="{5F1A41B5-4B3C-4B23-8CB7-A3AE8B4F46A4}" type="sibTrans" cxnId="{22046BEE-CD2F-46AC-87B0-C809205DCDEE}">
      <dgm:prSet/>
      <dgm:spPr/>
      <dgm:t>
        <a:bodyPr/>
        <a:lstStyle/>
        <a:p>
          <a:endParaRPr lang="en-US" sz="2400"/>
        </a:p>
      </dgm:t>
    </dgm:pt>
    <dgm:pt modelId="{5B460BE9-1188-4D31-8C3F-FBCFBCA41DBA}" type="pres">
      <dgm:prSet presAssocID="{68C24E06-DC65-4E64-A5BC-B00300EF09C3}" presName="root" presStyleCnt="0">
        <dgm:presLayoutVars>
          <dgm:dir/>
          <dgm:resizeHandles val="exact"/>
        </dgm:presLayoutVars>
      </dgm:prSet>
      <dgm:spPr/>
    </dgm:pt>
    <dgm:pt modelId="{140B4471-1D6C-4832-AAA9-1741B3F1DE54}" type="pres">
      <dgm:prSet presAssocID="{C3C0200A-99D7-41DA-BF54-CDB1E1CBD3DE}" presName="compNode" presStyleCnt="0"/>
      <dgm:spPr/>
    </dgm:pt>
    <dgm:pt modelId="{360D197C-ACE8-453C-BBDD-B35AA38CD0E1}" type="pres">
      <dgm:prSet presAssocID="{C3C0200A-99D7-41DA-BF54-CDB1E1CBD3DE}" presName="bgRect" presStyleLbl="bgShp" presStyleIdx="0" presStyleCnt="3"/>
      <dgm:spPr/>
    </dgm:pt>
    <dgm:pt modelId="{1912FAEB-1119-4B9F-B4C6-22432379AEFD}" type="pres">
      <dgm:prSet presAssocID="{C3C0200A-99D7-41DA-BF54-CDB1E1CBD3DE}"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itcoin"/>
        </a:ext>
      </dgm:extLst>
    </dgm:pt>
    <dgm:pt modelId="{7621AF76-2A17-45CF-9FF6-1F03399F701A}" type="pres">
      <dgm:prSet presAssocID="{C3C0200A-99D7-41DA-BF54-CDB1E1CBD3DE}" presName="spaceRect" presStyleCnt="0"/>
      <dgm:spPr/>
    </dgm:pt>
    <dgm:pt modelId="{729DA130-0E52-41A5-A9A6-60CBE916B048}" type="pres">
      <dgm:prSet presAssocID="{C3C0200A-99D7-41DA-BF54-CDB1E1CBD3DE}" presName="parTx" presStyleLbl="revTx" presStyleIdx="0" presStyleCnt="3">
        <dgm:presLayoutVars>
          <dgm:chMax val="0"/>
          <dgm:chPref val="0"/>
        </dgm:presLayoutVars>
      </dgm:prSet>
      <dgm:spPr/>
    </dgm:pt>
    <dgm:pt modelId="{067A2BC1-AC66-410E-9603-35924F75FF43}" type="pres">
      <dgm:prSet presAssocID="{E2E98EDA-F03A-4BE7-A42B-492871197821}" presName="sibTrans" presStyleCnt="0"/>
      <dgm:spPr/>
    </dgm:pt>
    <dgm:pt modelId="{4B8AD544-5A04-4D96-BC25-05EBF8608612}" type="pres">
      <dgm:prSet presAssocID="{148D7B3A-D319-4A22-B247-ED35C6A8E1D0}" presName="compNode" presStyleCnt="0"/>
      <dgm:spPr/>
    </dgm:pt>
    <dgm:pt modelId="{BFC02534-07DA-4088-B772-53B1230B86DD}" type="pres">
      <dgm:prSet presAssocID="{148D7B3A-D319-4A22-B247-ED35C6A8E1D0}" presName="bgRect" presStyleLbl="bgShp" presStyleIdx="1" presStyleCnt="3"/>
      <dgm:spPr/>
    </dgm:pt>
    <dgm:pt modelId="{652E06F1-890F-4017-9BF6-51850D7080DD}" type="pres">
      <dgm:prSet presAssocID="{148D7B3A-D319-4A22-B247-ED35C6A8E1D0}"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Walk"/>
        </a:ext>
      </dgm:extLst>
    </dgm:pt>
    <dgm:pt modelId="{37A7AE21-EB60-4249-8347-E15E9667F9DB}" type="pres">
      <dgm:prSet presAssocID="{148D7B3A-D319-4A22-B247-ED35C6A8E1D0}" presName="spaceRect" presStyleCnt="0"/>
      <dgm:spPr/>
    </dgm:pt>
    <dgm:pt modelId="{B8DE42A8-7C44-417D-900B-9588355765A9}" type="pres">
      <dgm:prSet presAssocID="{148D7B3A-D319-4A22-B247-ED35C6A8E1D0}" presName="parTx" presStyleLbl="revTx" presStyleIdx="1" presStyleCnt="3">
        <dgm:presLayoutVars>
          <dgm:chMax val="0"/>
          <dgm:chPref val="0"/>
        </dgm:presLayoutVars>
      </dgm:prSet>
      <dgm:spPr/>
    </dgm:pt>
    <dgm:pt modelId="{37E69229-E285-473A-AE96-EEBAE039886F}" type="pres">
      <dgm:prSet presAssocID="{D561E968-D6B6-4CB3-AA5A-EEE107945AE4}" presName="sibTrans" presStyleCnt="0"/>
      <dgm:spPr/>
    </dgm:pt>
    <dgm:pt modelId="{584F4093-88EF-4F00-9B06-2DA1E1DA9621}" type="pres">
      <dgm:prSet presAssocID="{D901B994-DDDC-4D17-9CA4-035437B2EE02}" presName="compNode" presStyleCnt="0"/>
      <dgm:spPr/>
    </dgm:pt>
    <dgm:pt modelId="{08F6801B-F2D0-42DC-8135-E33ACD007226}" type="pres">
      <dgm:prSet presAssocID="{D901B994-DDDC-4D17-9CA4-035437B2EE02}" presName="bgRect" presStyleLbl="bgShp" presStyleIdx="2" presStyleCnt="3"/>
      <dgm:spPr/>
    </dgm:pt>
    <dgm:pt modelId="{2B4838A0-F5E5-4F41-BD30-2869E73832DF}" type="pres">
      <dgm:prSet presAssocID="{D901B994-DDDC-4D17-9CA4-035437B2EE02}"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rocessor"/>
        </a:ext>
      </dgm:extLst>
    </dgm:pt>
    <dgm:pt modelId="{55818946-C63A-4B63-823B-ED989F40298F}" type="pres">
      <dgm:prSet presAssocID="{D901B994-DDDC-4D17-9CA4-035437B2EE02}" presName="spaceRect" presStyleCnt="0"/>
      <dgm:spPr/>
    </dgm:pt>
    <dgm:pt modelId="{72DE5F8B-2545-44FD-A458-D1B8E3F95561}" type="pres">
      <dgm:prSet presAssocID="{D901B994-DDDC-4D17-9CA4-035437B2EE02}" presName="parTx" presStyleLbl="revTx" presStyleIdx="2" presStyleCnt="3">
        <dgm:presLayoutVars>
          <dgm:chMax val="0"/>
          <dgm:chPref val="0"/>
        </dgm:presLayoutVars>
      </dgm:prSet>
      <dgm:spPr/>
    </dgm:pt>
  </dgm:ptLst>
  <dgm:cxnLst>
    <dgm:cxn modelId="{01DC2662-F652-4D5D-9F17-C260B691E0AC}" type="presOf" srcId="{148D7B3A-D319-4A22-B247-ED35C6A8E1D0}" destId="{B8DE42A8-7C44-417D-900B-9588355765A9}" srcOrd="0" destOrd="0" presId="urn:microsoft.com/office/officeart/2018/2/layout/IconVerticalSolidList"/>
    <dgm:cxn modelId="{1B738243-ABA8-4D13-B17F-D3AC955FFED7}" type="presOf" srcId="{68C24E06-DC65-4E64-A5BC-B00300EF09C3}" destId="{5B460BE9-1188-4D31-8C3F-FBCFBCA41DBA}" srcOrd="0" destOrd="0" presId="urn:microsoft.com/office/officeart/2018/2/layout/IconVerticalSolidList"/>
    <dgm:cxn modelId="{1D078184-00C6-4753-9DA8-36B9B8471EF4}" srcId="{68C24E06-DC65-4E64-A5BC-B00300EF09C3}" destId="{C3C0200A-99D7-41DA-BF54-CDB1E1CBD3DE}" srcOrd="0" destOrd="0" parTransId="{BA67BC67-1DF3-45C8-9F5F-AD2293026315}" sibTransId="{E2E98EDA-F03A-4BE7-A42B-492871197821}"/>
    <dgm:cxn modelId="{76697099-8E8B-4324-AD2A-628F2A081E50}" type="presOf" srcId="{D901B994-DDDC-4D17-9CA4-035437B2EE02}" destId="{72DE5F8B-2545-44FD-A458-D1B8E3F95561}" srcOrd="0" destOrd="0" presId="urn:microsoft.com/office/officeart/2018/2/layout/IconVerticalSolidList"/>
    <dgm:cxn modelId="{607951AC-D37F-40DE-8E08-4979AD8FC90C}" type="presOf" srcId="{C3C0200A-99D7-41DA-BF54-CDB1E1CBD3DE}" destId="{729DA130-0E52-41A5-A9A6-60CBE916B048}" srcOrd="0" destOrd="0" presId="urn:microsoft.com/office/officeart/2018/2/layout/IconVerticalSolidList"/>
    <dgm:cxn modelId="{0E16D7B2-539A-4871-8F13-D3A3CA80440C}" srcId="{68C24E06-DC65-4E64-A5BC-B00300EF09C3}" destId="{148D7B3A-D319-4A22-B247-ED35C6A8E1D0}" srcOrd="1" destOrd="0" parTransId="{A95CC621-104A-458A-9E18-B7E58665E3C0}" sibTransId="{D561E968-D6B6-4CB3-AA5A-EEE107945AE4}"/>
    <dgm:cxn modelId="{22046BEE-CD2F-46AC-87B0-C809205DCDEE}" srcId="{68C24E06-DC65-4E64-A5BC-B00300EF09C3}" destId="{D901B994-DDDC-4D17-9CA4-035437B2EE02}" srcOrd="2" destOrd="0" parTransId="{62A13952-D429-48E9-9ABE-704638D717FF}" sibTransId="{5F1A41B5-4B3C-4B23-8CB7-A3AE8B4F46A4}"/>
    <dgm:cxn modelId="{4C5932A1-4438-45BF-8D7C-FF2215FD8472}" type="presParOf" srcId="{5B460BE9-1188-4D31-8C3F-FBCFBCA41DBA}" destId="{140B4471-1D6C-4832-AAA9-1741B3F1DE54}" srcOrd="0" destOrd="0" presId="urn:microsoft.com/office/officeart/2018/2/layout/IconVerticalSolidList"/>
    <dgm:cxn modelId="{7F6C758C-6FE9-4524-AA25-E6DA24052C0A}" type="presParOf" srcId="{140B4471-1D6C-4832-AAA9-1741B3F1DE54}" destId="{360D197C-ACE8-453C-BBDD-B35AA38CD0E1}" srcOrd="0" destOrd="0" presId="urn:microsoft.com/office/officeart/2018/2/layout/IconVerticalSolidList"/>
    <dgm:cxn modelId="{6D3733A7-22F7-4C3A-B53B-1097F7369F97}" type="presParOf" srcId="{140B4471-1D6C-4832-AAA9-1741B3F1DE54}" destId="{1912FAEB-1119-4B9F-B4C6-22432379AEFD}" srcOrd="1" destOrd="0" presId="urn:microsoft.com/office/officeart/2018/2/layout/IconVerticalSolidList"/>
    <dgm:cxn modelId="{6CC97D9C-2648-40D1-A095-5E7B7E9FC3A4}" type="presParOf" srcId="{140B4471-1D6C-4832-AAA9-1741B3F1DE54}" destId="{7621AF76-2A17-45CF-9FF6-1F03399F701A}" srcOrd="2" destOrd="0" presId="urn:microsoft.com/office/officeart/2018/2/layout/IconVerticalSolidList"/>
    <dgm:cxn modelId="{EBEAB89D-0A62-4B4C-B8F8-A443FF56FE49}" type="presParOf" srcId="{140B4471-1D6C-4832-AAA9-1741B3F1DE54}" destId="{729DA130-0E52-41A5-A9A6-60CBE916B048}" srcOrd="3" destOrd="0" presId="urn:microsoft.com/office/officeart/2018/2/layout/IconVerticalSolidList"/>
    <dgm:cxn modelId="{029CCDE2-D1BB-42E1-A10E-C4643898A85D}" type="presParOf" srcId="{5B460BE9-1188-4D31-8C3F-FBCFBCA41DBA}" destId="{067A2BC1-AC66-410E-9603-35924F75FF43}" srcOrd="1" destOrd="0" presId="urn:microsoft.com/office/officeart/2018/2/layout/IconVerticalSolidList"/>
    <dgm:cxn modelId="{E6776216-DA25-4DAE-9D46-1012C89F2208}" type="presParOf" srcId="{5B460BE9-1188-4D31-8C3F-FBCFBCA41DBA}" destId="{4B8AD544-5A04-4D96-BC25-05EBF8608612}" srcOrd="2" destOrd="0" presId="urn:microsoft.com/office/officeart/2018/2/layout/IconVerticalSolidList"/>
    <dgm:cxn modelId="{81AFE501-139A-4BE2-AF03-4CBBCB8C4920}" type="presParOf" srcId="{4B8AD544-5A04-4D96-BC25-05EBF8608612}" destId="{BFC02534-07DA-4088-B772-53B1230B86DD}" srcOrd="0" destOrd="0" presId="urn:microsoft.com/office/officeart/2018/2/layout/IconVerticalSolidList"/>
    <dgm:cxn modelId="{2A49F23F-B0E0-45A0-9C97-8408F8C7BFBA}" type="presParOf" srcId="{4B8AD544-5A04-4D96-BC25-05EBF8608612}" destId="{652E06F1-890F-4017-9BF6-51850D7080DD}" srcOrd="1" destOrd="0" presId="urn:microsoft.com/office/officeart/2018/2/layout/IconVerticalSolidList"/>
    <dgm:cxn modelId="{A22E0513-F0D0-41B2-A95F-790C853CD2EB}" type="presParOf" srcId="{4B8AD544-5A04-4D96-BC25-05EBF8608612}" destId="{37A7AE21-EB60-4249-8347-E15E9667F9DB}" srcOrd="2" destOrd="0" presId="urn:microsoft.com/office/officeart/2018/2/layout/IconVerticalSolidList"/>
    <dgm:cxn modelId="{2FA4E504-B053-423B-9517-5202EE4C23BF}" type="presParOf" srcId="{4B8AD544-5A04-4D96-BC25-05EBF8608612}" destId="{B8DE42A8-7C44-417D-900B-9588355765A9}" srcOrd="3" destOrd="0" presId="urn:microsoft.com/office/officeart/2018/2/layout/IconVerticalSolidList"/>
    <dgm:cxn modelId="{B2FBC2A2-98E9-4BF1-97F2-4F7D3FD366AA}" type="presParOf" srcId="{5B460BE9-1188-4D31-8C3F-FBCFBCA41DBA}" destId="{37E69229-E285-473A-AE96-EEBAE039886F}" srcOrd="3" destOrd="0" presId="urn:microsoft.com/office/officeart/2018/2/layout/IconVerticalSolidList"/>
    <dgm:cxn modelId="{92D71BBB-24E8-410D-9DF9-55CAD8FC9137}" type="presParOf" srcId="{5B460BE9-1188-4D31-8C3F-FBCFBCA41DBA}" destId="{584F4093-88EF-4F00-9B06-2DA1E1DA9621}" srcOrd="4" destOrd="0" presId="urn:microsoft.com/office/officeart/2018/2/layout/IconVerticalSolidList"/>
    <dgm:cxn modelId="{2CDCF057-27ED-4E57-BAC7-F4A0162F1E21}" type="presParOf" srcId="{584F4093-88EF-4F00-9B06-2DA1E1DA9621}" destId="{08F6801B-F2D0-42DC-8135-E33ACD007226}" srcOrd="0" destOrd="0" presId="urn:microsoft.com/office/officeart/2018/2/layout/IconVerticalSolidList"/>
    <dgm:cxn modelId="{0691F4D2-CB9D-4BF7-B079-B53AD9283A24}" type="presParOf" srcId="{584F4093-88EF-4F00-9B06-2DA1E1DA9621}" destId="{2B4838A0-F5E5-4F41-BD30-2869E73832DF}" srcOrd="1" destOrd="0" presId="urn:microsoft.com/office/officeart/2018/2/layout/IconVerticalSolidList"/>
    <dgm:cxn modelId="{A73A523E-22FE-472E-A2B4-6E4DFFF9F502}" type="presParOf" srcId="{584F4093-88EF-4F00-9B06-2DA1E1DA9621}" destId="{55818946-C63A-4B63-823B-ED989F40298F}" srcOrd="2" destOrd="0" presId="urn:microsoft.com/office/officeart/2018/2/layout/IconVerticalSolidList"/>
    <dgm:cxn modelId="{5F36C52B-7C20-4709-ADD3-F6266745FB01}" type="presParOf" srcId="{584F4093-88EF-4F00-9B06-2DA1E1DA9621}" destId="{72DE5F8B-2545-44FD-A458-D1B8E3F95561}"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60D197C-ACE8-453C-BBDD-B35AA38CD0E1}">
      <dsp:nvSpPr>
        <dsp:cNvPr id="0" name=""/>
        <dsp:cNvSpPr/>
      </dsp:nvSpPr>
      <dsp:spPr>
        <a:xfrm>
          <a:off x="0" y="720"/>
          <a:ext cx="8247075" cy="168671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912FAEB-1119-4B9F-B4C6-22432379AEFD}">
      <dsp:nvSpPr>
        <dsp:cNvPr id="0" name=""/>
        <dsp:cNvSpPr/>
      </dsp:nvSpPr>
      <dsp:spPr>
        <a:xfrm>
          <a:off x="510230" y="380231"/>
          <a:ext cx="927692" cy="92769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29DA130-0E52-41A5-A9A6-60CBE916B048}">
      <dsp:nvSpPr>
        <dsp:cNvPr id="0" name=""/>
        <dsp:cNvSpPr/>
      </dsp:nvSpPr>
      <dsp:spPr>
        <a:xfrm>
          <a:off x="1948153" y="720"/>
          <a:ext cx="6298921" cy="16867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8510" tIns="178510" rIns="178510" bIns="178510" numCol="1" spcCol="1270" anchor="ctr" anchorCtr="0">
          <a:noAutofit/>
        </a:bodyPr>
        <a:lstStyle/>
        <a:p>
          <a:pPr marL="0" lvl="0" indent="0" algn="l" defTabSz="1066800">
            <a:lnSpc>
              <a:spcPct val="100000"/>
            </a:lnSpc>
            <a:spcBef>
              <a:spcPct val="0"/>
            </a:spcBef>
            <a:spcAft>
              <a:spcPct val="35000"/>
            </a:spcAft>
            <a:buNone/>
          </a:pPr>
          <a:r>
            <a:rPr lang="en-US" sz="2400" kern="1200" dirty="0"/>
            <a:t>Conservative in investments.</a:t>
          </a:r>
        </a:p>
      </dsp:txBody>
      <dsp:txXfrm>
        <a:off x="1948153" y="720"/>
        <a:ext cx="6298921" cy="1686712"/>
      </dsp:txXfrm>
    </dsp:sp>
    <dsp:sp modelId="{BFC02534-07DA-4088-B772-53B1230B86DD}">
      <dsp:nvSpPr>
        <dsp:cNvPr id="0" name=""/>
        <dsp:cNvSpPr/>
      </dsp:nvSpPr>
      <dsp:spPr>
        <a:xfrm>
          <a:off x="0" y="2109112"/>
          <a:ext cx="8247075" cy="168671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52E06F1-890F-4017-9BF6-51850D7080DD}">
      <dsp:nvSpPr>
        <dsp:cNvPr id="0" name=""/>
        <dsp:cNvSpPr/>
      </dsp:nvSpPr>
      <dsp:spPr>
        <a:xfrm>
          <a:off x="510230" y="2488622"/>
          <a:ext cx="927692" cy="92769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8DE42A8-7C44-417D-900B-9588355765A9}">
      <dsp:nvSpPr>
        <dsp:cNvPr id="0" name=""/>
        <dsp:cNvSpPr/>
      </dsp:nvSpPr>
      <dsp:spPr>
        <a:xfrm>
          <a:off x="1948153" y="2109112"/>
          <a:ext cx="6298921" cy="16867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8510" tIns="178510" rIns="178510" bIns="178510" numCol="1" spcCol="1270" anchor="ctr" anchorCtr="0">
          <a:noAutofit/>
        </a:bodyPr>
        <a:lstStyle/>
        <a:p>
          <a:pPr marL="0" lvl="0" indent="0" algn="l" defTabSz="1066800">
            <a:lnSpc>
              <a:spcPct val="100000"/>
            </a:lnSpc>
            <a:spcBef>
              <a:spcPct val="0"/>
            </a:spcBef>
            <a:spcAft>
              <a:spcPct val="35000"/>
            </a:spcAft>
            <a:buNone/>
          </a:pPr>
          <a:r>
            <a:rPr lang="en-US" sz="2400" kern="1200" dirty="0"/>
            <a:t>Crawl before you walk.</a:t>
          </a:r>
        </a:p>
        <a:p>
          <a:pPr marL="0" lvl="0" indent="0" algn="l" defTabSz="1066800">
            <a:lnSpc>
              <a:spcPct val="100000"/>
            </a:lnSpc>
            <a:spcBef>
              <a:spcPct val="0"/>
            </a:spcBef>
            <a:spcAft>
              <a:spcPct val="35000"/>
            </a:spcAft>
            <a:buNone/>
          </a:pPr>
          <a:r>
            <a:rPr lang="en-US" sz="2400" kern="1200" dirty="0"/>
            <a:t>Walk before you run.</a:t>
          </a:r>
        </a:p>
      </dsp:txBody>
      <dsp:txXfrm>
        <a:off x="1948153" y="2109112"/>
        <a:ext cx="6298921" cy="1686712"/>
      </dsp:txXfrm>
    </dsp:sp>
    <dsp:sp modelId="{08F6801B-F2D0-42DC-8135-E33ACD007226}">
      <dsp:nvSpPr>
        <dsp:cNvPr id="0" name=""/>
        <dsp:cNvSpPr/>
      </dsp:nvSpPr>
      <dsp:spPr>
        <a:xfrm>
          <a:off x="0" y="4217503"/>
          <a:ext cx="8247075" cy="168671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B4838A0-F5E5-4F41-BD30-2869E73832DF}">
      <dsp:nvSpPr>
        <dsp:cNvPr id="0" name=""/>
        <dsp:cNvSpPr/>
      </dsp:nvSpPr>
      <dsp:spPr>
        <a:xfrm>
          <a:off x="510230" y="4597013"/>
          <a:ext cx="927692" cy="92769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2DE5F8B-2545-44FD-A458-D1B8E3F95561}">
      <dsp:nvSpPr>
        <dsp:cNvPr id="0" name=""/>
        <dsp:cNvSpPr/>
      </dsp:nvSpPr>
      <dsp:spPr>
        <a:xfrm>
          <a:off x="1948153" y="4217503"/>
          <a:ext cx="6298921" cy="16867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8510" tIns="178510" rIns="178510" bIns="178510" numCol="1" spcCol="1270" anchor="ctr" anchorCtr="0">
          <a:noAutofit/>
        </a:bodyPr>
        <a:lstStyle/>
        <a:p>
          <a:pPr marL="0" lvl="0" indent="0" algn="l" defTabSz="1066800">
            <a:lnSpc>
              <a:spcPct val="100000"/>
            </a:lnSpc>
            <a:spcBef>
              <a:spcPct val="0"/>
            </a:spcBef>
            <a:spcAft>
              <a:spcPct val="35000"/>
            </a:spcAft>
            <a:buNone/>
          </a:pPr>
          <a:r>
            <a:rPr lang="en-US" sz="2400" kern="1200" dirty="0"/>
            <a:t>Elasticity. </a:t>
          </a:r>
        </a:p>
        <a:p>
          <a:pPr marL="0" lvl="0" indent="0" algn="l" defTabSz="1066800">
            <a:lnSpc>
              <a:spcPct val="100000"/>
            </a:lnSpc>
            <a:spcBef>
              <a:spcPct val="0"/>
            </a:spcBef>
            <a:spcAft>
              <a:spcPct val="35000"/>
            </a:spcAft>
            <a:buNone/>
          </a:pPr>
          <a:r>
            <a:rPr lang="en-US" sz="2400" kern="1200" dirty="0"/>
            <a:t>Both for Storage and Compute.</a:t>
          </a:r>
        </a:p>
      </dsp:txBody>
      <dsp:txXfrm>
        <a:off x="1948153" y="4217503"/>
        <a:ext cx="6298921" cy="1686712"/>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482FF2-1304-49FD-8324-59D150843A52}" type="datetimeFigureOut">
              <a:rPr lang="en-IN" smtClean="0"/>
              <a:t>16-08-2021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6DEFD37-D9AE-463D-935A-4BEAF4FBE14B}" type="slidenum">
              <a:rPr lang="en-IN" smtClean="0"/>
              <a:t>‹#›</a:t>
            </a:fld>
            <a:endParaRPr lang="en-IN"/>
          </a:p>
        </p:txBody>
      </p:sp>
    </p:spTree>
    <p:extLst>
      <p:ext uri="{BB962C8B-B14F-4D97-AF65-F5344CB8AC3E}">
        <p14:creationId xmlns:p14="http://schemas.microsoft.com/office/powerpoint/2010/main" val="15789603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My talk would not be about types of algorithm types or machine learning models. More time is about how IOT analytics is happening in industry and what skillsets are expected for the roles. And let me take ENERGY industry as base for the examples and use cases that I walk through</a:t>
            </a:r>
            <a:endParaRPr lang="en-IN" dirty="0"/>
          </a:p>
        </p:txBody>
      </p:sp>
      <p:sp>
        <p:nvSpPr>
          <p:cNvPr id="4" name="Slide Number Placeholder 3"/>
          <p:cNvSpPr>
            <a:spLocks noGrp="1"/>
          </p:cNvSpPr>
          <p:nvPr>
            <p:ph type="sldNum" sz="quarter" idx="5"/>
          </p:nvPr>
        </p:nvSpPr>
        <p:spPr/>
        <p:txBody>
          <a:bodyPr/>
          <a:lstStyle/>
          <a:p>
            <a:fld id="{56DEFD37-D9AE-463D-935A-4BEAF4FBE14B}" type="slidenum">
              <a:rPr lang="en-IN" smtClean="0"/>
              <a:t>4</a:t>
            </a:fld>
            <a:endParaRPr lang="en-IN"/>
          </a:p>
        </p:txBody>
      </p:sp>
    </p:spTree>
    <p:extLst>
      <p:ext uri="{BB962C8B-B14F-4D97-AF65-F5344CB8AC3E}">
        <p14:creationId xmlns:p14="http://schemas.microsoft.com/office/powerpoint/2010/main" val="21296766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IN" dirty="0"/>
              <a:t>- Attain growth faster with small, lean &amp; remote workforce.</a:t>
            </a:r>
          </a:p>
          <a:p>
            <a:pPr lvl="1"/>
            <a:r>
              <a:rPr lang="en-IN" dirty="0"/>
              <a:t>- Fail fast.</a:t>
            </a:r>
          </a:p>
          <a:p>
            <a:pPr lvl="1"/>
            <a:r>
              <a:rPr lang="en-IN" dirty="0"/>
              <a:t>- By the year 2024 65% of app development and 66% of companies would use 4 low-code tools &amp; platforms.</a:t>
            </a:r>
          </a:p>
          <a:p>
            <a:endParaRPr lang="en-IN" dirty="0"/>
          </a:p>
        </p:txBody>
      </p:sp>
      <p:sp>
        <p:nvSpPr>
          <p:cNvPr id="4" name="Slide Number Placeholder 3"/>
          <p:cNvSpPr>
            <a:spLocks noGrp="1"/>
          </p:cNvSpPr>
          <p:nvPr>
            <p:ph type="sldNum" sz="quarter" idx="5"/>
          </p:nvPr>
        </p:nvSpPr>
        <p:spPr/>
        <p:txBody>
          <a:bodyPr/>
          <a:lstStyle/>
          <a:p>
            <a:fld id="{56DEFD37-D9AE-463D-935A-4BEAF4FBE14B}" type="slidenum">
              <a:rPr lang="en-IN" smtClean="0"/>
              <a:t>25</a:t>
            </a:fld>
            <a:endParaRPr lang="en-IN"/>
          </a:p>
        </p:txBody>
      </p:sp>
    </p:spTree>
    <p:extLst>
      <p:ext uri="{BB962C8B-B14F-4D97-AF65-F5344CB8AC3E}">
        <p14:creationId xmlns:p14="http://schemas.microsoft.com/office/powerpoint/2010/main" val="9588870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2C1C9A33-77BE-4742-8110-DE610CEEB0A5}" type="slidenum">
              <a:rPr lang="en-IN" smtClean="0"/>
              <a:t>28</a:t>
            </a:fld>
            <a:endParaRPr lang="en-IN"/>
          </a:p>
        </p:txBody>
      </p:sp>
    </p:spTree>
    <p:extLst>
      <p:ext uri="{BB962C8B-B14F-4D97-AF65-F5344CB8AC3E}">
        <p14:creationId xmlns:p14="http://schemas.microsoft.com/office/powerpoint/2010/main" val="35281134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Tools we use to get things done, are generating lot more data than ever. But this data is often noisy, inconsistent and highly variable. This makes it hard or even impossible for businesses to gain value from it. This is where IOT analytics comes in. </a:t>
            </a:r>
          </a:p>
          <a:p>
            <a:endParaRPr lang="en-IN" dirty="0"/>
          </a:p>
        </p:txBody>
      </p:sp>
      <p:sp>
        <p:nvSpPr>
          <p:cNvPr id="4" name="Slide Number Placeholder 3"/>
          <p:cNvSpPr>
            <a:spLocks noGrp="1"/>
          </p:cNvSpPr>
          <p:nvPr>
            <p:ph type="sldNum" sz="quarter" idx="5"/>
          </p:nvPr>
        </p:nvSpPr>
        <p:spPr/>
        <p:txBody>
          <a:bodyPr/>
          <a:lstStyle/>
          <a:p>
            <a:fld id="{56DEFD37-D9AE-463D-935A-4BEAF4FBE14B}" type="slidenum">
              <a:rPr lang="en-IN" smtClean="0"/>
              <a:t>5</a:t>
            </a:fld>
            <a:endParaRPr lang="en-IN"/>
          </a:p>
        </p:txBody>
      </p:sp>
    </p:spTree>
    <p:extLst>
      <p:ext uri="{BB962C8B-B14F-4D97-AF65-F5344CB8AC3E}">
        <p14:creationId xmlns:p14="http://schemas.microsoft.com/office/powerpoint/2010/main" val="11803224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GB" dirty="0"/>
              <a:t>The people who holds these roles are the core users and who powers up the IOT analytics.</a:t>
            </a:r>
            <a:endParaRPr lang="en-IN" dirty="0"/>
          </a:p>
        </p:txBody>
      </p:sp>
      <p:sp>
        <p:nvSpPr>
          <p:cNvPr id="4" name="Slide Number Placeholder 3"/>
          <p:cNvSpPr>
            <a:spLocks noGrp="1"/>
          </p:cNvSpPr>
          <p:nvPr>
            <p:ph type="sldNum" sz="quarter" idx="5"/>
          </p:nvPr>
        </p:nvSpPr>
        <p:spPr/>
        <p:txBody>
          <a:bodyPr/>
          <a:lstStyle/>
          <a:p>
            <a:fld id="{56DEFD37-D9AE-463D-935A-4BEAF4FBE14B}" type="slidenum">
              <a:rPr lang="en-IN" smtClean="0"/>
              <a:t>12</a:t>
            </a:fld>
            <a:endParaRPr lang="en-IN"/>
          </a:p>
        </p:txBody>
      </p:sp>
    </p:spTree>
    <p:extLst>
      <p:ext uri="{BB962C8B-B14F-4D97-AF65-F5344CB8AC3E}">
        <p14:creationId xmlns:p14="http://schemas.microsoft.com/office/powerpoint/2010/main" val="39539045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Data Engineer holds a major important role, demanding job position but not getting prepared before he joins a company. Mostly folks train themselves for Data Analyst and Data Scientist. </a:t>
            </a:r>
          </a:p>
          <a:p>
            <a:endParaRPr lang="en-IN" dirty="0"/>
          </a:p>
        </p:txBody>
      </p:sp>
      <p:sp>
        <p:nvSpPr>
          <p:cNvPr id="4" name="Slide Number Placeholder 3"/>
          <p:cNvSpPr>
            <a:spLocks noGrp="1"/>
          </p:cNvSpPr>
          <p:nvPr>
            <p:ph type="sldNum" sz="quarter" idx="5"/>
          </p:nvPr>
        </p:nvSpPr>
        <p:spPr/>
        <p:txBody>
          <a:bodyPr/>
          <a:lstStyle/>
          <a:p>
            <a:fld id="{56DEFD37-D9AE-463D-935A-4BEAF4FBE14B}" type="slidenum">
              <a:rPr lang="en-IN" smtClean="0"/>
              <a:t>13</a:t>
            </a:fld>
            <a:endParaRPr lang="en-IN"/>
          </a:p>
        </p:txBody>
      </p:sp>
    </p:spTree>
    <p:extLst>
      <p:ext uri="{BB962C8B-B14F-4D97-AF65-F5344CB8AC3E}">
        <p14:creationId xmlns:p14="http://schemas.microsoft.com/office/powerpoint/2010/main" val="38300189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GB" dirty="0"/>
              <a:t>Descriptive and Diagnostic Analytics – Mostly by Data Analysts.</a:t>
            </a:r>
          </a:p>
          <a:p>
            <a:pPr marL="228600" indent="-228600">
              <a:buAutoNum type="arabicPeriod"/>
            </a:pPr>
            <a:r>
              <a:rPr lang="en-IN" dirty="0"/>
              <a:t>Predictive and Prescriptive Analytics – Mostly by Data Scientists.</a:t>
            </a:r>
          </a:p>
          <a:p>
            <a:endParaRPr lang="en-IN" dirty="0"/>
          </a:p>
        </p:txBody>
      </p:sp>
      <p:sp>
        <p:nvSpPr>
          <p:cNvPr id="4" name="Slide Number Placeholder 3"/>
          <p:cNvSpPr>
            <a:spLocks noGrp="1"/>
          </p:cNvSpPr>
          <p:nvPr>
            <p:ph type="sldNum" sz="quarter" idx="5"/>
          </p:nvPr>
        </p:nvSpPr>
        <p:spPr/>
        <p:txBody>
          <a:bodyPr/>
          <a:lstStyle/>
          <a:p>
            <a:fld id="{56DEFD37-D9AE-463D-935A-4BEAF4FBE14B}" type="slidenum">
              <a:rPr lang="en-IN" smtClean="0"/>
              <a:t>14</a:t>
            </a:fld>
            <a:endParaRPr lang="en-IN"/>
          </a:p>
        </p:txBody>
      </p:sp>
    </p:spTree>
    <p:extLst>
      <p:ext uri="{BB962C8B-B14F-4D97-AF65-F5344CB8AC3E}">
        <p14:creationId xmlns:p14="http://schemas.microsoft.com/office/powerpoint/2010/main" val="25114295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GB" dirty="0"/>
              <a:t>Data collected through MQTT or Kafka and saved as CSV.</a:t>
            </a:r>
          </a:p>
          <a:p>
            <a:pPr marL="171450" indent="-171450">
              <a:buFont typeface="Arial" panose="020B0604020202020204" pitchFamily="34" charset="0"/>
              <a:buChar char="•"/>
            </a:pPr>
            <a:r>
              <a:rPr lang="en-GB" dirty="0"/>
              <a:t>Clean code via code or any ETL tool like Talend &amp; stored into any database or data warehouse.</a:t>
            </a:r>
          </a:p>
          <a:p>
            <a:pPr marL="171450" indent="-171450">
              <a:buFont typeface="Arial" panose="020B0604020202020204" pitchFamily="34" charset="0"/>
              <a:buChar char="•"/>
            </a:pPr>
            <a:r>
              <a:rPr lang="en-GB" dirty="0"/>
              <a:t>Analyse in Python or tools like Power BI or Excel.</a:t>
            </a:r>
          </a:p>
          <a:p>
            <a:pPr marL="171450" indent="-171450">
              <a:buFont typeface="Arial" panose="020B0604020202020204" pitchFamily="34" charset="0"/>
              <a:buChar char="•"/>
            </a:pPr>
            <a:r>
              <a:rPr lang="en-GB" dirty="0"/>
              <a:t>Analyse via Spark for ML and model built.</a:t>
            </a:r>
            <a:endParaRPr lang="en-IN" dirty="0"/>
          </a:p>
        </p:txBody>
      </p:sp>
      <p:sp>
        <p:nvSpPr>
          <p:cNvPr id="4" name="Slide Number Placeholder 3"/>
          <p:cNvSpPr>
            <a:spLocks noGrp="1"/>
          </p:cNvSpPr>
          <p:nvPr>
            <p:ph type="sldNum" sz="quarter" idx="5"/>
          </p:nvPr>
        </p:nvSpPr>
        <p:spPr/>
        <p:txBody>
          <a:bodyPr/>
          <a:lstStyle/>
          <a:p>
            <a:fld id="{56DEFD37-D9AE-463D-935A-4BEAF4FBE14B}" type="slidenum">
              <a:rPr lang="en-IN" smtClean="0"/>
              <a:t>16</a:t>
            </a:fld>
            <a:endParaRPr lang="en-IN"/>
          </a:p>
        </p:txBody>
      </p:sp>
    </p:spTree>
    <p:extLst>
      <p:ext uri="{BB962C8B-B14F-4D97-AF65-F5344CB8AC3E}">
        <p14:creationId xmlns:p14="http://schemas.microsoft.com/office/powerpoint/2010/main" val="27140908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GB" dirty="0"/>
              <a:t>Providers like Azure.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dirty="0"/>
              <a:t>Ingest - Azure IOT / Event Hub / Kafka / Azure Data Factory</a:t>
            </a:r>
          </a:p>
          <a:p>
            <a:pPr marL="171450" indent="-171450">
              <a:buFont typeface="Arial" panose="020B0604020202020204" pitchFamily="34" charset="0"/>
              <a:buChar char="•"/>
            </a:pPr>
            <a:r>
              <a:rPr lang="en-IN" dirty="0"/>
              <a:t>Store – Data lake.</a:t>
            </a:r>
          </a:p>
          <a:p>
            <a:pPr marL="171450" indent="-171450">
              <a:buFont typeface="Arial" panose="020B0604020202020204" pitchFamily="34" charset="0"/>
              <a:buChar char="•"/>
            </a:pPr>
            <a:r>
              <a:rPr lang="en-IN" dirty="0"/>
              <a:t>Prep or stream processing – Azure Databricks / Stream Analytics.</a:t>
            </a:r>
          </a:p>
          <a:p>
            <a:pPr marL="171450" indent="-171450">
              <a:buFont typeface="Arial" panose="020B0604020202020204" pitchFamily="34" charset="0"/>
              <a:buChar char="•"/>
            </a:pPr>
            <a:r>
              <a:rPr lang="en-IN" dirty="0"/>
              <a:t>Serve – Synapse Analytics</a:t>
            </a:r>
          </a:p>
          <a:p>
            <a:pPr marL="171450" indent="-171450">
              <a:buFont typeface="Arial" panose="020B0604020202020204" pitchFamily="34" charset="0"/>
              <a:buChar char="•"/>
            </a:pPr>
            <a:r>
              <a:rPr lang="en-IN" dirty="0"/>
              <a:t>Visualize – Power BI</a:t>
            </a:r>
          </a:p>
        </p:txBody>
      </p:sp>
      <p:sp>
        <p:nvSpPr>
          <p:cNvPr id="4" name="Slide Number Placeholder 3"/>
          <p:cNvSpPr>
            <a:spLocks noGrp="1"/>
          </p:cNvSpPr>
          <p:nvPr>
            <p:ph type="sldNum" sz="quarter" idx="5"/>
          </p:nvPr>
        </p:nvSpPr>
        <p:spPr/>
        <p:txBody>
          <a:bodyPr/>
          <a:lstStyle/>
          <a:p>
            <a:fld id="{56DEFD37-D9AE-463D-935A-4BEAF4FBE14B}" type="slidenum">
              <a:rPr lang="en-IN" smtClean="0"/>
              <a:t>17</a:t>
            </a:fld>
            <a:endParaRPr lang="en-IN"/>
          </a:p>
        </p:txBody>
      </p:sp>
    </p:spTree>
    <p:extLst>
      <p:ext uri="{BB962C8B-B14F-4D97-AF65-F5344CB8AC3E}">
        <p14:creationId xmlns:p14="http://schemas.microsoft.com/office/powerpoint/2010/main" val="40381080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Problem owners</a:t>
            </a:r>
            <a:r>
              <a:rPr lang="en-IN" baseline="0" dirty="0"/>
              <a:t> can drive the solution better and faster. The gaps will </a:t>
            </a:r>
            <a:r>
              <a:rPr lang="en-IN" baseline="0"/>
              <a:t>be reduced.</a:t>
            </a:r>
            <a:endParaRPr lang="en-IN" dirty="0"/>
          </a:p>
        </p:txBody>
      </p:sp>
      <p:sp>
        <p:nvSpPr>
          <p:cNvPr id="4" name="Slide Number Placeholder 3"/>
          <p:cNvSpPr>
            <a:spLocks noGrp="1"/>
          </p:cNvSpPr>
          <p:nvPr>
            <p:ph type="sldNum" sz="quarter" idx="10"/>
          </p:nvPr>
        </p:nvSpPr>
        <p:spPr/>
        <p:txBody>
          <a:bodyPr/>
          <a:lstStyle/>
          <a:p>
            <a:fld id="{2C1C9A33-77BE-4742-8110-DE610CEEB0A5}" type="slidenum">
              <a:rPr lang="en-IN" smtClean="0"/>
              <a:t>22</a:t>
            </a:fld>
            <a:endParaRPr lang="en-IN"/>
          </a:p>
        </p:txBody>
      </p:sp>
    </p:spTree>
    <p:extLst>
      <p:ext uri="{BB962C8B-B14F-4D97-AF65-F5344CB8AC3E}">
        <p14:creationId xmlns:p14="http://schemas.microsoft.com/office/powerpoint/2010/main" val="14786180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 hope you know tools like </a:t>
            </a:r>
            <a:r>
              <a:rPr lang="en-US" sz="1200" b="0" i="0" kern="1200" dirty="0" err="1">
                <a:solidFill>
                  <a:schemeClr val="tx1"/>
                </a:solidFill>
                <a:effectLst/>
                <a:latin typeface="+mn-lt"/>
                <a:ea typeface="+mn-ea"/>
                <a:cs typeface="+mn-cs"/>
              </a:rPr>
              <a:t>Canva</a:t>
            </a:r>
            <a:r>
              <a:rPr lang="en-US" sz="1200" b="0" i="0" kern="1200" dirty="0">
                <a:solidFill>
                  <a:schemeClr val="tx1"/>
                </a:solidFill>
                <a:effectLst/>
                <a:latin typeface="+mn-lt"/>
                <a:ea typeface="+mn-ea"/>
                <a:cs typeface="+mn-cs"/>
              </a:rPr>
              <a:t>. Such Tools are not so famous 10 years back. Late then, if any image editing work is needed, it was Photoshop and someone who learnt it very well is needed. But now, no code tool like </a:t>
            </a:r>
            <a:r>
              <a:rPr lang="en-US" sz="1200" b="0" i="0" kern="1200" dirty="0" err="1">
                <a:solidFill>
                  <a:schemeClr val="tx1"/>
                </a:solidFill>
                <a:effectLst/>
                <a:latin typeface="+mn-lt"/>
                <a:ea typeface="+mn-ea"/>
                <a:cs typeface="+mn-cs"/>
              </a:rPr>
              <a:t>Canva</a:t>
            </a:r>
            <a:r>
              <a:rPr lang="en-US" sz="1200" b="0" i="0" kern="1200" dirty="0">
                <a:solidFill>
                  <a:schemeClr val="tx1"/>
                </a:solidFill>
                <a:effectLst/>
                <a:latin typeface="+mn-lt"/>
                <a:ea typeface="+mn-ea"/>
                <a:cs typeface="+mn-cs"/>
              </a:rPr>
              <a:t> has made it possible to create a banner so easily. That's the case of </a:t>
            </a:r>
            <a:r>
              <a:rPr lang="en-US" sz="1200" b="0" i="0" kern="1200" dirty="0" err="1">
                <a:solidFill>
                  <a:schemeClr val="tx1"/>
                </a:solidFill>
                <a:effectLst/>
                <a:latin typeface="+mn-lt"/>
                <a:ea typeface="+mn-ea"/>
                <a:cs typeface="+mn-cs"/>
              </a:rPr>
              <a:t>ML.Net</a:t>
            </a:r>
            <a:r>
              <a:rPr lang="en-US" sz="1200" b="0" i="0" kern="1200" dirty="0">
                <a:solidFill>
                  <a:schemeClr val="tx1"/>
                </a:solidFill>
                <a:effectLst/>
                <a:latin typeface="+mn-lt"/>
                <a:ea typeface="+mn-ea"/>
                <a:cs typeface="+mn-cs"/>
              </a:rPr>
              <a:t> model builder as well. Currently the adoption to production environment is mostly on enterprise level. But in a while Machine Learning will become essential for any application.</a:t>
            </a:r>
            <a:endParaRPr lang="en-IN" dirty="0"/>
          </a:p>
        </p:txBody>
      </p:sp>
      <p:sp>
        <p:nvSpPr>
          <p:cNvPr id="4" name="Slide Number Placeholder 3"/>
          <p:cNvSpPr>
            <a:spLocks noGrp="1"/>
          </p:cNvSpPr>
          <p:nvPr>
            <p:ph type="sldNum" sz="quarter" idx="10"/>
          </p:nvPr>
        </p:nvSpPr>
        <p:spPr/>
        <p:txBody>
          <a:bodyPr/>
          <a:lstStyle/>
          <a:p>
            <a:fld id="{2C1C9A33-77BE-4742-8110-DE610CEEB0A5}" type="slidenum">
              <a:rPr lang="en-IN" smtClean="0"/>
              <a:t>23</a:t>
            </a:fld>
            <a:endParaRPr lang="en-IN"/>
          </a:p>
        </p:txBody>
      </p:sp>
    </p:spTree>
    <p:extLst>
      <p:ext uri="{BB962C8B-B14F-4D97-AF65-F5344CB8AC3E}">
        <p14:creationId xmlns:p14="http://schemas.microsoft.com/office/powerpoint/2010/main" val="23072457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BA7BCC7-74F0-4B56-8AE1-A5631D2182DA}" type="datetimeFigureOut">
              <a:rPr lang="en-IN" smtClean="0"/>
              <a:t>16-08-2021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AD31736-A36D-4D80-8632-15A210D7ED95}" type="slidenum">
              <a:rPr lang="en-IN" smtClean="0"/>
              <a:t>‹#›</a:t>
            </a:fld>
            <a:endParaRPr lang="en-IN"/>
          </a:p>
        </p:txBody>
      </p:sp>
    </p:spTree>
    <p:extLst>
      <p:ext uri="{BB962C8B-B14F-4D97-AF65-F5344CB8AC3E}">
        <p14:creationId xmlns:p14="http://schemas.microsoft.com/office/powerpoint/2010/main" val="35955706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BA7BCC7-74F0-4B56-8AE1-A5631D2182DA}" type="datetimeFigureOut">
              <a:rPr lang="en-IN" smtClean="0"/>
              <a:t>16-08-2021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AD31736-A36D-4D80-8632-15A210D7ED95}" type="slidenum">
              <a:rPr lang="en-IN" smtClean="0"/>
              <a:t>‹#›</a:t>
            </a:fld>
            <a:endParaRPr lang="en-IN"/>
          </a:p>
        </p:txBody>
      </p:sp>
    </p:spTree>
    <p:extLst>
      <p:ext uri="{BB962C8B-B14F-4D97-AF65-F5344CB8AC3E}">
        <p14:creationId xmlns:p14="http://schemas.microsoft.com/office/powerpoint/2010/main" val="34119812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BA7BCC7-74F0-4B56-8AE1-A5631D2182DA}" type="datetimeFigureOut">
              <a:rPr lang="en-IN" smtClean="0"/>
              <a:t>16-08-2021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AD31736-A36D-4D80-8632-15A210D7ED95}" type="slidenum">
              <a:rPr lang="en-IN" smtClean="0"/>
              <a:t>‹#›</a:t>
            </a:fld>
            <a:endParaRPr lang="en-IN"/>
          </a:p>
        </p:txBody>
      </p:sp>
    </p:spTree>
    <p:extLst>
      <p:ext uri="{BB962C8B-B14F-4D97-AF65-F5344CB8AC3E}">
        <p14:creationId xmlns:p14="http://schemas.microsoft.com/office/powerpoint/2010/main" val="31116479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BA7BCC7-74F0-4B56-8AE1-A5631D2182DA}" type="datetimeFigureOut">
              <a:rPr lang="en-IN" smtClean="0"/>
              <a:t>16-08-2021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AD31736-A36D-4D80-8632-15A210D7ED95}" type="slidenum">
              <a:rPr lang="en-IN" smtClean="0"/>
              <a:t>‹#›</a:t>
            </a:fld>
            <a:endParaRPr lang="en-IN"/>
          </a:p>
        </p:txBody>
      </p:sp>
    </p:spTree>
    <p:extLst>
      <p:ext uri="{BB962C8B-B14F-4D97-AF65-F5344CB8AC3E}">
        <p14:creationId xmlns:p14="http://schemas.microsoft.com/office/powerpoint/2010/main" val="13036947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BA7BCC7-74F0-4B56-8AE1-A5631D2182DA}" type="datetimeFigureOut">
              <a:rPr lang="en-IN" smtClean="0"/>
              <a:t>16-08-2021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AD31736-A36D-4D80-8632-15A210D7ED95}" type="slidenum">
              <a:rPr lang="en-IN" smtClean="0"/>
              <a:t>‹#›</a:t>
            </a:fld>
            <a:endParaRPr lang="en-IN"/>
          </a:p>
        </p:txBody>
      </p:sp>
    </p:spTree>
    <p:extLst>
      <p:ext uri="{BB962C8B-B14F-4D97-AF65-F5344CB8AC3E}">
        <p14:creationId xmlns:p14="http://schemas.microsoft.com/office/powerpoint/2010/main" val="17529185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0BA7BCC7-74F0-4B56-8AE1-A5631D2182DA}" type="datetimeFigureOut">
              <a:rPr lang="en-IN" smtClean="0"/>
              <a:t>16-08-2021</a:t>
            </a:fld>
            <a:endParaRPr lang="en-IN"/>
          </a:p>
        </p:txBody>
      </p:sp>
      <p:sp>
        <p:nvSpPr>
          <p:cNvPr id="9" name="Footer Placeholder 8"/>
          <p:cNvSpPr>
            <a:spLocks noGrp="1"/>
          </p:cNvSpPr>
          <p:nvPr>
            <p:ph type="ftr" sz="quarter" idx="11"/>
          </p:nvPr>
        </p:nvSpPr>
        <p:spPr/>
        <p:txBody>
          <a:bodyPr/>
          <a:lstStyle/>
          <a:p>
            <a:endParaRPr lang="en-IN"/>
          </a:p>
        </p:txBody>
      </p:sp>
      <p:sp>
        <p:nvSpPr>
          <p:cNvPr id="10" name="Slide Number Placeholder 9"/>
          <p:cNvSpPr>
            <a:spLocks noGrp="1"/>
          </p:cNvSpPr>
          <p:nvPr>
            <p:ph type="sldNum" sz="quarter" idx="12"/>
          </p:nvPr>
        </p:nvSpPr>
        <p:spPr/>
        <p:txBody>
          <a:bodyPr/>
          <a:lstStyle/>
          <a:p>
            <a:fld id="{EAD31736-A36D-4D80-8632-15A210D7ED95}" type="slidenum">
              <a:rPr lang="en-IN" smtClean="0"/>
              <a:t>‹#›</a:t>
            </a:fld>
            <a:endParaRPr lang="en-IN"/>
          </a:p>
        </p:txBody>
      </p:sp>
    </p:spTree>
    <p:extLst>
      <p:ext uri="{BB962C8B-B14F-4D97-AF65-F5344CB8AC3E}">
        <p14:creationId xmlns:p14="http://schemas.microsoft.com/office/powerpoint/2010/main" val="12914494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0BA7BCC7-74F0-4B56-8AE1-A5631D2182DA}" type="datetimeFigureOut">
              <a:rPr lang="en-IN" smtClean="0"/>
              <a:t>16-08-2021</a:t>
            </a:fld>
            <a:endParaRPr lang="en-IN"/>
          </a:p>
        </p:txBody>
      </p:sp>
      <p:sp>
        <p:nvSpPr>
          <p:cNvPr id="11" name="Footer Placeholder 10"/>
          <p:cNvSpPr>
            <a:spLocks noGrp="1"/>
          </p:cNvSpPr>
          <p:nvPr>
            <p:ph type="ftr" sz="quarter" idx="11"/>
          </p:nvPr>
        </p:nvSpPr>
        <p:spPr/>
        <p:txBody>
          <a:bodyPr/>
          <a:lstStyle/>
          <a:p>
            <a:endParaRPr lang="en-IN"/>
          </a:p>
        </p:txBody>
      </p:sp>
      <p:sp>
        <p:nvSpPr>
          <p:cNvPr id="12" name="Slide Number Placeholder 11"/>
          <p:cNvSpPr>
            <a:spLocks noGrp="1"/>
          </p:cNvSpPr>
          <p:nvPr>
            <p:ph type="sldNum" sz="quarter" idx="12"/>
          </p:nvPr>
        </p:nvSpPr>
        <p:spPr/>
        <p:txBody>
          <a:bodyPr/>
          <a:lstStyle/>
          <a:p>
            <a:fld id="{EAD31736-A36D-4D80-8632-15A210D7ED95}" type="slidenum">
              <a:rPr lang="en-IN" smtClean="0"/>
              <a:t>‹#›</a:t>
            </a:fld>
            <a:endParaRPr lang="en-IN"/>
          </a:p>
        </p:txBody>
      </p:sp>
    </p:spTree>
    <p:extLst>
      <p:ext uri="{BB962C8B-B14F-4D97-AF65-F5344CB8AC3E}">
        <p14:creationId xmlns:p14="http://schemas.microsoft.com/office/powerpoint/2010/main" val="30399034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0BA7BCC7-74F0-4B56-8AE1-A5631D2182DA}" type="datetimeFigureOut">
              <a:rPr lang="en-IN" smtClean="0"/>
              <a:t>16-08-2021</a:t>
            </a:fld>
            <a:endParaRPr lang="en-IN"/>
          </a:p>
        </p:txBody>
      </p:sp>
      <p:sp>
        <p:nvSpPr>
          <p:cNvPr id="7" name="Footer Placeholder 6"/>
          <p:cNvSpPr>
            <a:spLocks noGrp="1"/>
          </p:cNvSpPr>
          <p:nvPr>
            <p:ph type="ftr" sz="quarter" idx="11"/>
          </p:nvPr>
        </p:nvSpPr>
        <p:spPr/>
        <p:txBody>
          <a:bodyPr/>
          <a:lstStyle/>
          <a:p>
            <a:endParaRPr lang="en-IN"/>
          </a:p>
        </p:txBody>
      </p:sp>
      <p:sp>
        <p:nvSpPr>
          <p:cNvPr id="8" name="Slide Number Placeholder 7"/>
          <p:cNvSpPr>
            <a:spLocks noGrp="1"/>
          </p:cNvSpPr>
          <p:nvPr>
            <p:ph type="sldNum" sz="quarter" idx="12"/>
          </p:nvPr>
        </p:nvSpPr>
        <p:spPr/>
        <p:txBody>
          <a:bodyPr/>
          <a:lstStyle/>
          <a:p>
            <a:fld id="{EAD31736-A36D-4D80-8632-15A210D7ED95}" type="slidenum">
              <a:rPr lang="en-IN" smtClean="0"/>
              <a:t>‹#›</a:t>
            </a:fld>
            <a:endParaRPr lang="en-IN"/>
          </a:p>
        </p:txBody>
      </p:sp>
    </p:spTree>
    <p:extLst>
      <p:ext uri="{BB962C8B-B14F-4D97-AF65-F5344CB8AC3E}">
        <p14:creationId xmlns:p14="http://schemas.microsoft.com/office/powerpoint/2010/main" val="40468182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0BA7BCC7-74F0-4B56-8AE1-A5631D2182DA}" type="datetimeFigureOut">
              <a:rPr lang="en-IN" smtClean="0"/>
              <a:t>16-08-2021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AD31736-A36D-4D80-8632-15A210D7ED95}" type="slidenum">
              <a:rPr lang="en-IN" smtClean="0"/>
              <a:t>‹#›</a:t>
            </a:fld>
            <a:endParaRPr lang="en-IN"/>
          </a:p>
        </p:txBody>
      </p:sp>
    </p:spTree>
    <p:extLst>
      <p:ext uri="{BB962C8B-B14F-4D97-AF65-F5344CB8AC3E}">
        <p14:creationId xmlns:p14="http://schemas.microsoft.com/office/powerpoint/2010/main" val="30459524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0BA7BCC7-74F0-4B56-8AE1-A5631D2182DA}" type="datetimeFigureOut">
              <a:rPr lang="en-IN" smtClean="0"/>
              <a:t>16-08-2021</a:t>
            </a:fld>
            <a:endParaRPr lang="en-IN"/>
          </a:p>
        </p:txBody>
      </p:sp>
      <p:sp>
        <p:nvSpPr>
          <p:cNvPr id="9" name="Footer Placeholder 8"/>
          <p:cNvSpPr>
            <a:spLocks noGrp="1"/>
          </p:cNvSpPr>
          <p:nvPr>
            <p:ph type="ftr" sz="quarter" idx="11"/>
          </p:nvPr>
        </p:nvSpPr>
        <p:spPr/>
        <p:txBody>
          <a:bodyPr/>
          <a:lstStyle/>
          <a:p>
            <a:endParaRPr lang="en-IN"/>
          </a:p>
        </p:txBody>
      </p:sp>
      <p:sp>
        <p:nvSpPr>
          <p:cNvPr id="10" name="Slide Number Placeholder 9"/>
          <p:cNvSpPr>
            <a:spLocks noGrp="1"/>
          </p:cNvSpPr>
          <p:nvPr>
            <p:ph type="sldNum" sz="quarter" idx="12"/>
          </p:nvPr>
        </p:nvSpPr>
        <p:spPr/>
        <p:txBody>
          <a:bodyPr/>
          <a:lstStyle/>
          <a:p>
            <a:fld id="{EAD31736-A36D-4D80-8632-15A210D7ED95}" type="slidenum">
              <a:rPr lang="en-IN" smtClean="0"/>
              <a:t>‹#›</a:t>
            </a:fld>
            <a:endParaRPr lang="en-IN"/>
          </a:p>
        </p:txBody>
      </p:sp>
    </p:spTree>
    <p:extLst>
      <p:ext uri="{BB962C8B-B14F-4D97-AF65-F5344CB8AC3E}">
        <p14:creationId xmlns:p14="http://schemas.microsoft.com/office/powerpoint/2010/main" val="5056492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0BA7BCC7-74F0-4B56-8AE1-A5631D2182DA}" type="datetimeFigureOut">
              <a:rPr lang="en-IN" smtClean="0"/>
              <a:t>16-08-2021</a:t>
            </a:fld>
            <a:endParaRPr lang="en-IN"/>
          </a:p>
        </p:txBody>
      </p:sp>
      <p:sp>
        <p:nvSpPr>
          <p:cNvPr id="9" name="Footer Placeholder 8"/>
          <p:cNvSpPr>
            <a:spLocks noGrp="1"/>
          </p:cNvSpPr>
          <p:nvPr>
            <p:ph type="ftr" sz="quarter" idx="11"/>
          </p:nvPr>
        </p:nvSpPr>
        <p:spPr>
          <a:xfrm>
            <a:off x="3499101" y="6356350"/>
            <a:ext cx="5911517" cy="365125"/>
          </a:xfrm>
        </p:spPr>
        <p:txBody>
          <a:bodyPr/>
          <a:lstStyle/>
          <a:p>
            <a:endParaRPr lang="en-IN"/>
          </a:p>
        </p:txBody>
      </p:sp>
      <p:sp>
        <p:nvSpPr>
          <p:cNvPr id="10" name="Slide Number Placeholder 9"/>
          <p:cNvSpPr>
            <a:spLocks noGrp="1"/>
          </p:cNvSpPr>
          <p:nvPr>
            <p:ph type="sldNum" sz="quarter" idx="12"/>
          </p:nvPr>
        </p:nvSpPr>
        <p:spPr/>
        <p:txBody>
          <a:bodyPr/>
          <a:lstStyle/>
          <a:p>
            <a:fld id="{EAD31736-A36D-4D80-8632-15A210D7ED95}" type="slidenum">
              <a:rPr lang="en-IN" smtClean="0"/>
              <a:t>‹#›</a:t>
            </a:fld>
            <a:endParaRPr lang="en-IN"/>
          </a:p>
        </p:txBody>
      </p:sp>
    </p:spTree>
    <p:extLst>
      <p:ext uri="{BB962C8B-B14F-4D97-AF65-F5344CB8AC3E}">
        <p14:creationId xmlns:p14="http://schemas.microsoft.com/office/powerpoint/2010/main" val="31687087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0BA7BCC7-74F0-4B56-8AE1-A5631D2182DA}" type="datetimeFigureOut">
              <a:rPr lang="en-IN" smtClean="0"/>
              <a:t>16-08-2021</a:t>
            </a:fld>
            <a:endParaRPr lang="en-IN"/>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IN"/>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EAD31736-A36D-4D80-8632-15A210D7ED95}" type="slidenum">
              <a:rPr lang="en-IN" smtClean="0"/>
              <a:t>‹#›</a:t>
            </a:fld>
            <a:endParaRPr lang="en-IN"/>
          </a:p>
        </p:txBody>
      </p:sp>
    </p:spTree>
    <p:extLst>
      <p:ext uri="{BB962C8B-B14F-4D97-AF65-F5344CB8AC3E}">
        <p14:creationId xmlns:p14="http://schemas.microsoft.com/office/powerpoint/2010/main" val="3560192957"/>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Lst>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9.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C66B3-A2D5-4C95-A8B7-B39932F692FB}"/>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5ACD1C75-B4FE-4A73-9007-9A1E589EA856}"/>
              </a:ext>
            </a:extLst>
          </p:cNvPr>
          <p:cNvSpPr>
            <a:spLocks noGrp="1"/>
          </p:cNvSpPr>
          <p:nvPr>
            <p:ph type="subTitle" idx="1"/>
          </p:nvPr>
        </p:nvSpPr>
        <p:spPr/>
        <p:txBody>
          <a:bodyPr/>
          <a:lstStyle/>
          <a:p>
            <a:endParaRPr lang="en-IN"/>
          </a:p>
        </p:txBody>
      </p:sp>
      <p:pic>
        <p:nvPicPr>
          <p:cNvPr id="5" name="Picture 4">
            <a:extLst>
              <a:ext uri="{FF2B5EF4-FFF2-40B4-BE49-F238E27FC236}">
                <a16:creationId xmlns:a16="http://schemas.microsoft.com/office/drawing/2014/main" id="{D52B4146-81A9-46B5-8DF6-D887DB096D98}"/>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35454747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9A3EF2-6B66-4A57-816E-C496733CA214}"/>
              </a:ext>
            </a:extLst>
          </p:cNvPr>
          <p:cNvSpPr>
            <a:spLocks noGrp="1"/>
          </p:cNvSpPr>
          <p:nvPr>
            <p:ph type="title"/>
          </p:nvPr>
        </p:nvSpPr>
        <p:spPr/>
        <p:txBody>
          <a:bodyPr/>
          <a:lstStyle/>
          <a:p>
            <a:r>
              <a:rPr lang="en-GB" dirty="0"/>
              <a:t>Monitoring and Analytics</a:t>
            </a:r>
            <a:endParaRPr lang="en-IN" dirty="0"/>
          </a:p>
        </p:txBody>
      </p:sp>
      <p:pic>
        <p:nvPicPr>
          <p:cNvPr id="4098" name="Picture 2">
            <a:extLst>
              <a:ext uri="{FF2B5EF4-FFF2-40B4-BE49-F238E27FC236}">
                <a16:creationId xmlns:a16="http://schemas.microsoft.com/office/drawing/2014/main" id="{C50C8B65-A3DF-4F12-BA4A-DFD719AA57F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868738" y="1366837"/>
            <a:ext cx="7315200" cy="4114800"/>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4200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7C8366-4F98-4B54-B526-0C7D6B38AF72}"/>
              </a:ext>
            </a:extLst>
          </p:cNvPr>
          <p:cNvSpPr>
            <a:spLocks noGrp="1"/>
          </p:cNvSpPr>
          <p:nvPr>
            <p:ph type="title"/>
          </p:nvPr>
        </p:nvSpPr>
        <p:spPr/>
        <p:txBody>
          <a:bodyPr/>
          <a:lstStyle/>
          <a:p>
            <a:r>
              <a:rPr lang="en-GB" dirty="0"/>
              <a:t>TYPES of analytics</a:t>
            </a:r>
            <a:br>
              <a:rPr lang="en-GB" dirty="0"/>
            </a:br>
            <a:r>
              <a:rPr lang="en-GB" sz="1800" dirty="0"/>
              <a:t>Energy (Turbine Power)</a:t>
            </a:r>
            <a:br>
              <a:rPr lang="en-GB" dirty="0"/>
            </a:br>
            <a:r>
              <a:rPr lang="en-GB" dirty="0"/>
              <a:t> </a:t>
            </a:r>
            <a:endParaRPr lang="en-IN" dirty="0"/>
          </a:p>
        </p:txBody>
      </p:sp>
      <p:sp>
        <p:nvSpPr>
          <p:cNvPr id="3" name="Content Placeholder 2">
            <a:extLst>
              <a:ext uri="{FF2B5EF4-FFF2-40B4-BE49-F238E27FC236}">
                <a16:creationId xmlns:a16="http://schemas.microsoft.com/office/drawing/2014/main" id="{A3049EBB-0B1A-4ADA-9C6D-13D0FA28AFFC}"/>
              </a:ext>
            </a:extLst>
          </p:cNvPr>
          <p:cNvSpPr>
            <a:spLocks noGrp="1"/>
          </p:cNvSpPr>
          <p:nvPr>
            <p:ph idx="1"/>
          </p:nvPr>
        </p:nvSpPr>
        <p:spPr>
          <a:xfrm>
            <a:off x="3625770" y="776254"/>
            <a:ext cx="8053085" cy="3649133"/>
          </a:xfrm>
        </p:spPr>
        <p:txBody>
          <a:bodyPr>
            <a:normAutofit/>
          </a:bodyPr>
          <a:lstStyle/>
          <a:p>
            <a:r>
              <a:rPr lang="en-GB" sz="1600" b="1" dirty="0"/>
              <a:t>Descriptive</a:t>
            </a:r>
            <a:r>
              <a:rPr lang="en-GB" sz="1600" dirty="0"/>
              <a:t> – What quantity of power generated in last month?</a:t>
            </a:r>
          </a:p>
          <a:p>
            <a:r>
              <a:rPr lang="en-GB" sz="1600" b="1" dirty="0"/>
              <a:t>Diagnostic</a:t>
            </a:r>
            <a:r>
              <a:rPr lang="en-GB" sz="1600" dirty="0"/>
              <a:t> – Why 10% decrease in power generation compared to last month?</a:t>
            </a:r>
          </a:p>
          <a:p>
            <a:r>
              <a:rPr lang="en-GB" sz="1600" b="1" dirty="0"/>
              <a:t>Predictive</a:t>
            </a:r>
            <a:r>
              <a:rPr lang="en-GB" sz="1600" dirty="0"/>
              <a:t> – What is the quantity of power that would get generated in next month?</a:t>
            </a:r>
          </a:p>
          <a:p>
            <a:r>
              <a:rPr lang="en-GB" sz="1600" b="1" dirty="0"/>
              <a:t>Prescriptive</a:t>
            </a:r>
            <a:r>
              <a:rPr lang="en-GB" sz="1600" dirty="0"/>
              <a:t> – How to avoid decrease in power generation in upcoming months by minimizing downtime and undergo maintenance on-time?</a:t>
            </a:r>
          </a:p>
          <a:p>
            <a:endParaRPr lang="en-IN" sz="1600" dirty="0"/>
          </a:p>
          <a:p>
            <a:endParaRPr lang="en-IN" sz="1600" dirty="0"/>
          </a:p>
          <a:p>
            <a:endParaRPr lang="en-IN" sz="1600" dirty="0"/>
          </a:p>
          <a:p>
            <a:endParaRPr lang="en-IN" sz="1600" dirty="0"/>
          </a:p>
          <a:p>
            <a:endParaRPr lang="en-IN" sz="1600" dirty="0"/>
          </a:p>
        </p:txBody>
      </p:sp>
      <p:pic>
        <p:nvPicPr>
          <p:cNvPr id="3076" name="Picture 4">
            <a:extLst>
              <a:ext uri="{FF2B5EF4-FFF2-40B4-BE49-F238E27FC236}">
                <a16:creationId xmlns:a16="http://schemas.microsoft.com/office/drawing/2014/main" id="{F9A82161-3F09-49DC-BF14-706F9E984B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15029" y="2838450"/>
            <a:ext cx="5857875" cy="4019550"/>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334730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DD3976-1295-4BE7-9580-D684F441E819}"/>
              </a:ext>
            </a:extLst>
          </p:cNvPr>
          <p:cNvSpPr>
            <a:spLocks noGrp="1"/>
          </p:cNvSpPr>
          <p:nvPr>
            <p:ph type="title"/>
          </p:nvPr>
        </p:nvSpPr>
        <p:spPr/>
        <p:txBody>
          <a:bodyPr/>
          <a:lstStyle/>
          <a:p>
            <a:r>
              <a:rPr lang="en-GB" dirty="0"/>
              <a:t>ROLES in IOT Analytics </a:t>
            </a:r>
            <a:br>
              <a:rPr lang="en-GB" dirty="0"/>
            </a:br>
            <a:br>
              <a:rPr lang="en-GB" dirty="0"/>
            </a:br>
            <a:r>
              <a:rPr lang="en-GB" dirty="0"/>
              <a:t>(Who builds it)</a:t>
            </a:r>
            <a:endParaRPr lang="en-IN" dirty="0"/>
          </a:p>
        </p:txBody>
      </p:sp>
      <p:sp>
        <p:nvSpPr>
          <p:cNvPr id="4" name="Content Placeholder 3">
            <a:extLst>
              <a:ext uri="{FF2B5EF4-FFF2-40B4-BE49-F238E27FC236}">
                <a16:creationId xmlns:a16="http://schemas.microsoft.com/office/drawing/2014/main" id="{812C3D8B-1923-47E7-96AF-6428C8CCC9C6}"/>
              </a:ext>
            </a:extLst>
          </p:cNvPr>
          <p:cNvSpPr>
            <a:spLocks noGrp="1"/>
          </p:cNvSpPr>
          <p:nvPr>
            <p:ph idx="1"/>
          </p:nvPr>
        </p:nvSpPr>
        <p:spPr/>
        <p:txBody>
          <a:bodyPr/>
          <a:lstStyle/>
          <a:p>
            <a:endParaRPr lang="en-IN" dirty="0"/>
          </a:p>
        </p:txBody>
      </p:sp>
      <p:pic>
        <p:nvPicPr>
          <p:cNvPr id="7" name="Picture 6">
            <a:extLst>
              <a:ext uri="{FF2B5EF4-FFF2-40B4-BE49-F238E27FC236}">
                <a16:creationId xmlns:a16="http://schemas.microsoft.com/office/drawing/2014/main" id="{2538333B-2821-407F-9757-B3559E28942C}"/>
              </a:ext>
            </a:extLst>
          </p:cNvPr>
          <p:cNvPicPr>
            <a:picLocks noChangeAspect="1"/>
          </p:cNvPicPr>
          <p:nvPr/>
        </p:nvPicPr>
        <p:blipFill>
          <a:blip r:embed="rId3"/>
          <a:stretch>
            <a:fillRect/>
          </a:stretch>
        </p:blipFill>
        <p:spPr>
          <a:xfrm>
            <a:off x="4097389" y="2374130"/>
            <a:ext cx="6858957" cy="3191320"/>
          </a:xfrm>
          <a:prstGeom prst="rect">
            <a:avLst/>
          </a:prstGeom>
          <a:ln>
            <a:solidFill>
              <a:schemeClr val="accent1"/>
            </a:solidFill>
          </a:ln>
        </p:spPr>
      </p:pic>
      <p:sp>
        <p:nvSpPr>
          <p:cNvPr id="8" name="Rectangle 7">
            <a:extLst>
              <a:ext uri="{FF2B5EF4-FFF2-40B4-BE49-F238E27FC236}">
                <a16:creationId xmlns:a16="http://schemas.microsoft.com/office/drawing/2014/main" id="{78E9DA68-CAED-4BDA-9919-44515A4A78DB}"/>
              </a:ext>
            </a:extLst>
          </p:cNvPr>
          <p:cNvSpPr/>
          <p:nvPr/>
        </p:nvSpPr>
        <p:spPr>
          <a:xfrm>
            <a:off x="3869267" y="1370058"/>
            <a:ext cx="3294913" cy="584775"/>
          </a:xfrm>
          <a:prstGeom prst="rect">
            <a:avLst/>
          </a:prstGeom>
          <a:noFill/>
        </p:spPr>
        <p:txBody>
          <a:bodyPr wrap="square" lIns="91440" tIns="45720" rIns="91440" bIns="45720">
            <a:spAutoFit/>
          </a:bodyPr>
          <a:lstStyle/>
          <a:p>
            <a:pPr algn="ctr"/>
            <a:r>
              <a:rPr lang="en-US" sz="3200" b="0" cap="none" spc="0" dirty="0">
                <a:ln w="0"/>
                <a:solidFill>
                  <a:schemeClr val="tx1"/>
                </a:solidFill>
                <a:effectLst>
                  <a:outerShdw blurRad="38100" dist="19050" dir="2700000" algn="tl" rotWithShape="0">
                    <a:schemeClr val="dk1">
                      <a:alpha val="40000"/>
                    </a:schemeClr>
                  </a:outerShdw>
                </a:effectLst>
              </a:rPr>
              <a:t>Data engineer</a:t>
            </a:r>
          </a:p>
        </p:txBody>
      </p:sp>
      <p:sp>
        <p:nvSpPr>
          <p:cNvPr id="9" name="Rectangle 8">
            <a:extLst>
              <a:ext uri="{FF2B5EF4-FFF2-40B4-BE49-F238E27FC236}">
                <a16:creationId xmlns:a16="http://schemas.microsoft.com/office/drawing/2014/main" id="{900F3CD1-BC46-4AB5-B71A-785EADF62C36}"/>
              </a:ext>
            </a:extLst>
          </p:cNvPr>
          <p:cNvSpPr/>
          <p:nvPr/>
        </p:nvSpPr>
        <p:spPr>
          <a:xfrm>
            <a:off x="7661433" y="1123837"/>
            <a:ext cx="3294913" cy="1077218"/>
          </a:xfrm>
          <a:prstGeom prst="rect">
            <a:avLst/>
          </a:prstGeom>
          <a:noFill/>
        </p:spPr>
        <p:txBody>
          <a:bodyPr wrap="square" lIns="91440" tIns="45720" rIns="91440" bIns="45720">
            <a:spAutoFit/>
          </a:bodyPr>
          <a:lstStyle/>
          <a:p>
            <a:pPr algn="ctr"/>
            <a:r>
              <a:rPr lang="en-US" sz="3200" b="0" cap="none" spc="0" dirty="0">
                <a:ln w="0"/>
                <a:solidFill>
                  <a:schemeClr val="tx1"/>
                </a:solidFill>
                <a:effectLst>
                  <a:outerShdw blurRad="38100" dist="19050" dir="2700000" algn="tl" rotWithShape="0">
                    <a:schemeClr val="dk1">
                      <a:alpha val="40000"/>
                    </a:schemeClr>
                  </a:outerShdw>
                </a:effectLst>
              </a:rPr>
              <a:t>Data analyst / Data scientist</a:t>
            </a:r>
          </a:p>
        </p:txBody>
      </p:sp>
      <p:cxnSp>
        <p:nvCxnSpPr>
          <p:cNvPr id="11" name="Straight Connector 10">
            <a:extLst>
              <a:ext uri="{FF2B5EF4-FFF2-40B4-BE49-F238E27FC236}">
                <a16:creationId xmlns:a16="http://schemas.microsoft.com/office/drawing/2014/main" id="{E2C93C52-134B-4681-B9D5-70B93CE3C53C}"/>
              </a:ext>
            </a:extLst>
          </p:cNvPr>
          <p:cNvCxnSpPr>
            <a:cxnSpLocks/>
          </p:cNvCxnSpPr>
          <p:nvPr/>
        </p:nvCxnSpPr>
        <p:spPr>
          <a:xfrm>
            <a:off x="7526867" y="2374130"/>
            <a:ext cx="0" cy="319132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472752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1B04A7-9423-4ECA-96C7-CCDDDCBAB818}"/>
              </a:ext>
            </a:extLst>
          </p:cNvPr>
          <p:cNvSpPr>
            <a:spLocks noGrp="1"/>
          </p:cNvSpPr>
          <p:nvPr>
            <p:ph type="title"/>
          </p:nvPr>
        </p:nvSpPr>
        <p:spPr/>
        <p:txBody>
          <a:bodyPr/>
          <a:lstStyle/>
          <a:p>
            <a:br>
              <a:rPr lang="en-GB" dirty="0"/>
            </a:br>
            <a:br>
              <a:rPr lang="en-GB" dirty="0"/>
            </a:br>
            <a:br>
              <a:rPr lang="en-GB" dirty="0"/>
            </a:br>
            <a:r>
              <a:rPr lang="en-GB" dirty="0"/>
              <a:t> Data Engineer</a:t>
            </a:r>
            <a:endParaRPr lang="en-IN" dirty="0"/>
          </a:p>
        </p:txBody>
      </p:sp>
      <p:sp>
        <p:nvSpPr>
          <p:cNvPr id="3" name="Content Placeholder 2">
            <a:extLst>
              <a:ext uri="{FF2B5EF4-FFF2-40B4-BE49-F238E27FC236}">
                <a16:creationId xmlns:a16="http://schemas.microsoft.com/office/drawing/2014/main" id="{F3B78FDA-5B19-481B-B8DA-85B6292794C1}"/>
              </a:ext>
            </a:extLst>
          </p:cNvPr>
          <p:cNvSpPr>
            <a:spLocks noGrp="1"/>
          </p:cNvSpPr>
          <p:nvPr>
            <p:ph idx="1"/>
          </p:nvPr>
        </p:nvSpPr>
        <p:spPr/>
        <p:txBody>
          <a:bodyPr/>
          <a:lstStyle/>
          <a:p>
            <a:r>
              <a:rPr lang="en-GB" dirty="0"/>
              <a:t>Collects data from devices.</a:t>
            </a:r>
          </a:p>
          <a:p>
            <a:r>
              <a:rPr lang="en-GB" dirty="0"/>
              <a:t>Make sure it is properly prepared and stored for analysis.</a:t>
            </a:r>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IN" dirty="0"/>
          </a:p>
        </p:txBody>
      </p:sp>
      <p:pic>
        <p:nvPicPr>
          <p:cNvPr id="7" name="Picture 6">
            <a:extLst>
              <a:ext uri="{FF2B5EF4-FFF2-40B4-BE49-F238E27FC236}">
                <a16:creationId xmlns:a16="http://schemas.microsoft.com/office/drawing/2014/main" id="{E77079E2-4B5F-4A13-9437-A176FFECE77C}"/>
              </a:ext>
            </a:extLst>
          </p:cNvPr>
          <p:cNvPicPr>
            <a:picLocks noChangeAspect="1"/>
          </p:cNvPicPr>
          <p:nvPr/>
        </p:nvPicPr>
        <p:blipFill rotWithShape="1">
          <a:blip r:embed="rId3"/>
          <a:srcRect r="63886"/>
          <a:stretch/>
        </p:blipFill>
        <p:spPr>
          <a:xfrm>
            <a:off x="1157468" y="2137718"/>
            <a:ext cx="1264903" cy="1629657"/>
          </a:xfrm>
          <a:prstGeom prst="rect">
            <a:avLst/>
          </a:prstGeom>
        </p:spPr>
      </p:pic>
      <p:pic>
        <p:nvPicPr>
          <p:cNvPr id="5" name="Picture 4">
            <a:extLst>
              <a:ext uri="{FF2B5EF4-FFF2-40B4-BE49-F238E27FC236}">
                <a16:creationId xmlns:a16="http://schemas.microsoft.com/office/drawing/2014/main" id="{080E5075-CA90-4F36-BB67-3E5E35986C3B}"/>
              </a:ext>
            </a:extLst>
          </p:cNvPr>
          <p:cNvPicPr>
            <a:picLocks noChangeAspect="1"/>
          </p:cNvPicPr>
          <p:nvPr/>
        </p:nvPicPr>
        <p:blipFill>
          <a:blip r:embed="rId4"/>
          <a:stretch>
            <a:fillRect/>
          </a:stretch>
        </p:blipFill>
        <p:spPr>
          <a:xfrm>
            <a:off x="4962516" y="2517152"/>
            <a:ext cx="5128704" cy="3985605"/>
          </a:xfrm>
          <a:prstGeom prst="rect">
            <a:avLst/>
          </a:prstGeom>
          <a:ln>
            <a:solidFill>
              <a:schemeClr val="accent1"/>
            </a:solidFill>
          </a:ln>
        </p:spPr>
      </p:pic>
    </p:spTree>
    <p:extLst>
      <p:ext uri="{BB962C8B-B14F-4D97-AF65-F5344CB8AC3E}">
        <p14:creationId xmlns:p14="http://schemas.microsoft.com/office/powerpoint/2010/main" val="23563037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1B04A7-9423-4ECA-96C7-CCDDDCBAB818}"/>
              </a:ext>
            </a:extLst>
          </p:cNvPr>
          <p:cNvSpPr>
            <a:spLocks noGrp="1"/>
          </p:cNvSpPr>
          <p:nvPr>
            <p:ph type="title"/>
          </p:nvPr>
        </p:nvSpPr>
        <p:spPr/>
        <p:txBody>
          <a:bodyPr/>
          <a:lstStyle/>
          <a:p>
            <a:br>
              <a:rPr lang="en-GB" dirty="0"/>
            </a:br>
            <a:br>
              <a:rPr lang="en-GB" dirty="0"/>
            </a:br>
            <a:br>
              <a:rPr lang="en-GB" dirty="0"/>
            </a:br>
            <a:r>
              <a:rPr lang="en-GB" dirty="0"/>
              <a:t>Data Analyst / Data Scientists</a:t>
            </a:r>
            <a:endParaRPr lang="en-IN" dirty="0"/>
          </a:p>
        </p:txBody>
      </p:sp>
      <p:sp>
        <p:nvSpPr>
          <p:cNvPr id="3" name="Content Placeholder 2">
            <a:extLst>
              <a:ext uri="{FF2B5EF4-FFF2-40B4-BE49-F238E27FC236}">
                <a16:creationId xmlns:a16="http://schemas.microsoft.com/office/drawing/2014/main" id="{F3B78FDA-5B19-481B-B8DA-85B6292794C1}"/>
              </a:ext>
            </a:extLst>
          </p:cNvPr>
          <p:cNvSpPr>
            <a:spLocks noGrp="1"/>
          </p:cNvSpPr>
          <p:nvPr>
            <p:ph idx="1"/>
          </p:nvPr>
        </p:nvSpPr>
        <p:spPr/>
        <p:txBody>
          <a:bodyPr/>
          <a:lstStyle/>
          <a:p>
            <a:r>
              <a:rPr lang="en-GB" dirty="0"/>
              <a:t>Produces and communicates operational insights by exploring and visualizing the data. </a:t>
            </a:r>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IN" dirty="0"/>
          </a:p>
        </p:txBody>
      </p:sp>
      <p:pic>
        <p:nvPicPr>
          <p:cNvPr id="9" name="Picture 8">
            <a:extLst>
              <a:ext uri="{FF2B5EF4-FFF2-40B4-BE49-F238E27FC236}">
                <a16:creationId xmlns:a16="http://schemas.microsoft.com/office/drawing/2014/main" id="{9387A167-DDA5-463F-A643-4AABECE259DD}"/>
              </a:ext>
            </a:extLst>
          </p:cNvPr>
          <p:cNvPicPr>
            <a:picLocks noChangeAspect="1"/>
          </p:cNvPicPr>
          <p:nvPr/>
        </p:nvPicPr>
        <p:blipFill rotWithShape="1">
          <a:blip r:embed="rId3"/>
          <a:srcRect l="56871" r="4654"/>
          <a:stretch/>
        </p:blipFill>
        <p:spPr>
          <a:xfrm>
            <a:off x="1007533" y="1871968"/>
            <a:ext cx="1287571" cy="1557032"/>
          </a:xfrm>
          <a:prstGeom prst="rect">
            <a:avLst/>
          </a:prstGeom>
        </p:spPr>
      </p:pic>
      <p:pic>
        <p:nvPicPr>
          <p:cNvPr id="11" name="Picture 10">
            <a:extLst>
              <a:ext uri="{FF2B5EF4-FFF2-40B4-BE49-F238E27FC236}">
                <a16:creationId xmlns:a16="http://schemas.microsoft.com/office/drawing/2014/main" id="{982C759E-108B-495E-8651-D878F59713EB}"/>
              </a:ext>
            </a:extLst>
          </p:cNvPr>
          <p:cNvPicPr>
            <a:picLocks noChangeAspect="1"/>
          </p:cNvPicPr>
          <p:nvPr/>
        </p:nvPicPr>
        <p:blipFill>
          <a:blip r:embed="rId4"/>
          <a:stretch>
            <a:fillRect/>
          </a:stretch>
        </p:blipFill>
        <p:spPr>
          <a:xfrm>
            <a:off x="5806111" y="1956121"/>
            <a:ext cx="3650406" cy="4161297"/>
          </a:xfrm>
          <a:prstGeom prst="rect">
            <a:avLst/>
          </a:prstGeom>
          <a:ln>
            <a:solidFill>
              <a:schemeClr val="accent1"/>
            </a:solidFill>
          </a:ln>
        </p:spPr>
      </p:pic>
    </p:spTree>
    <p:extLst>
      <p:ext uri="{BB962C8B-B14F-4D97-AF65-F5344CB8AC3E}">
        <p14:creationId xmlns:p14="http://schemas.microsoft.com/office/powerpoint/2010/main" val="40197750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2D78CD-354B-4217-825F-A18D89E1A1C9}"/>
              </a:ext>
            </a:extLst>
          </p:cNvPr>
          <p:cNvSpPr>
            <a:spLocks noGrp="1"/>
          </p:cNvSpPr>
          <p:nvPr>
            <p:ph type="title"/>
          </p:nvPr>
        </p:nvSpPr>
        <p:spPr/>
        <p:txBody>
          <a:bodyPr/>
          <a:lstStyle/>
          <a:p>
            <a:r>
              <a:rPr lang="en-GB" dirty="0"/>
              <a:t>How analytics can be done? </a:t>
            </a:r>
            <a:br>
              <a:rPr lang="en-GB" dirty="0"/>
            </a:br>
            <a:br>
              <a:rPr lang="en-GB" dirty="0"/>
            </a:br>
            <a:r>
              <a:rPr lang="en-GB" sz="3200" dirty="0"/>
              <a:t>ENVIRONMENT</a:t>
            </a:r>
            <a:endParaRPr lang="en-IN" dirty="0"/>
          </a:p>
        </p:txBody>
      </p:sp>
      <p:sp>
        <p:nvSpPr>
          <p:cNvPr id="3" name="Content Placeholder 2">
            <a:extLst>
              <a:ext uri="{FF2B5EF4-FFF2-40B4-BE49-F238E27FC236}">
                <a16:creationId xmlns:a16="http://schemas.microsoft.com/office/drawing/2014/main" id="{854D95EE-10DD-48FC-9349-FFF019C0A18C}"/>
              </a:ext>
            </a:extLst>
          </p:cNvPr>
          <p:cNvSpPr>
            <a:spLocks noGrp="1"/>
          </p:cNvSpPr>
          <p:nvPr>
            <p:ph idx="1"/>
          </p:nvPr>
        </p:nvSpPr>
        <p:spPr/>
        <p:txBody>
          <a:bodyPr/>
          <a:lstStyle/>
          <a:p>
            <a:r>
              <a:rPr lang="en-GB" dirty="0"/>
              <a:t>On-premises</a:t>
            </a:r>
          </a:p>
          <a:p>
            <a:r>
              <a:rPr lang="en-GB" dirty="0"/>
              <a:t>Cloud</a:t>
            </a:r>
          </a:p>
          <a:p>
            <a:r>
              <a:rPr lang="en-GB" dirty="0"/>
              <a:t>Hybrid</a:t>
            </a:r>
            <a:endParaRPr lang="en-IN" dirty="0"/>
          </a:p>
        </p:txBody>
      </p:sp>
    </p:spTree>
    <p:extLst>
      <p:ext uri="{BB962C8B-B14F-4D97-AF65-F5344CB8AC3E}">
        <p14:creationId xmlns:p14="http://schemas.microsoft.com/office/powerpoint/2010/main" val="35741962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DAC67-E8CC-4419-A87E-7B77C17D94C3}"/>
              </a:ext>
            </a:extLst>
          </p:cNvPr>
          <p:cNvSpPr>
            <a:spLocks noGrp="1"/>
          </p:cNvSpPr>
          <p:nvPr>
            <p:ph type="title"/>
          </p:nvPr>
        </p:nvSpPr>
        <p:spPr/>
        <p:txBody>
          <a:bodyPr/>
          <a:lstStyle/>
          <a:p>
            <a:r>
              <a:rPr lang="en-GB" dirty="0"/>
              <a:t>On premises</a:t>
            </a:r>
            <a:endParaRPr lang="en-IN" dirty="0"/>
          </a:p>
        </p:txBody>
      </p:sp>
      <p:sp>
        <p:nvSpPr>
          <p:cNvPr id="3" name="Content Placeholder 2">
            <a:extLst>
              <a:ext uri="{FF2B5EF4-FFF2-40B4-BE49-F238E27FC236}">
                <a16:creationId xmlns:a16="http://schemas.microsoft.com/office/drawing/2014/main" id="{A019C6EF-DA90-4461-A03D-E7E66D8E02C3}"/>
              </a:ext>
            </a:extLst>
          </p:cNvPr>
          <p:cNvSpPr>
            <a:spLocks noGrp="1"/>
          </p:cNvSpPr>
          <p:nvPr>
            <p:ph idx="1"/>
          </p:nvPr>
        </p:nvSpPr>
        <p:spPr/>
        <p:txBody>
          <a:bodyPr/>
          <a:lstStyle/>
          <a:p>
            <a:r>
              <a:rPr lang="en-GB" dirty="0"/>
              <a:t>CSV</a:t>
            </a:r>
          </a:p>
          <a:p>
            <a:r>
              <a:rPr lang="en-GB" dirty="0"/>
              <a:t>Talend</a:t>
            </a:r>
          </a:p>
          <a:p>
            <a:r>
              <a:rPr lang="en-GB" dirty="0"/>
              <a:t>Apache Spark – single node</a:t>
            </a:r>
          </a:p>
          <a:p>
            <a:r>
              <a:rPr lang="en-GB" dirty="0"/>
              <a:t>Power BI / Python </a:t>
            </a:r>
            <a:r>
              <a:rPr lang="en-GB" dirty="0" err="1"/>
              <a:t>Jupyter</a:t>
            </a:r>
            <a:r>
              <a:rPr lang="en-GB" dirty="0"/>
              <a:t> Notebooks</a:t>
            </a:r>
          </a:p>
          <a:p>
            <a:endParaRPr lang="en-IN" dirty="0"/>
          </a:p>
        </p:txBody>
      </p:sp>
    </p:spTree>
    <p:extLst>
      <p:ext uri="{BB962C8B-B14F-4D97-AF65-F5344CB8AC3E}">
        <p14:creationId xmlns:p14="http://schemas.microsoft.com/office/powerpoint/2010/main" val="25725559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2A4CA-8F2A-4FF0-8EDA-BDC36B07B7AF}"/>
              </a:ext>
            </a:extLst>
          </p:cNvPr>
          <p:cNvSpPr>
            <a:spLocks noGrp="1"/>
          </p:cNvSpPr>
          <p:nvPr>
            <p:ph type="title"/>
          </p:nvPr>
        </p:nvSpPr>
        <p:spPr/>
        <p:txBody>
          <a:bodyPr/>
          <a:lstStyle/>
          <a:p>
            <a:r>
              <a:rPr lang="en-GB" dirty="0"/>
              <a:t>Cloud architecture</a:t>
            </a:r>
            <a:endParaRPr lang="en-IN" dirty="0"/>
          </a:p>
        </p:txBody>
      </p:sp>
      <p:sp>
        <p:nvSpPr>
          <p:cNvPr id="3" name="Content Placeholder 2">
            <a:extLst>
              <a:ext uri="{FF2B5EF4-FFF2-40B4-BE49-F238E27FC236}">
                <a16:creationId xmlns:a16="http://schemas.microsoft.com/office/drawing/2014/main" id="{7DDA6417-9118-41B4-91E4-09F77E7AE5EC}"/>
              </a:ext>
            </a:extLst>
          </p:cNvPr>
          <p:cNvSpPr>
            <a:spLocks noGrp="1"/>
          </p:cNvSpPr>
          <p:nvPr>
            <p:ph idx="1"/>
          </p:nvPr>
        </p:nvSpPr>
        <p:spPr/>
        <p:txBody>
          <a:bodyPr/>
          <a:lstStyle/>
          <a:p>
            <a:endParaRPr lang="en-IN"/>
          </a:p>
        </p:txBody>
      </p:sp>
      <p:pic>
        <p:nvPicPr>
          <p:cNvPr id="6146" name="Picture 2">
            <a:extLst>
              <a:ext uri="{FF2B5EF4-FFF2-40B4-BE49-F238E27FC236}">
                <a16:creationId xmlns:a16="http://schemas.microsoft.com/office/drawing/2014/main" id="{F4867AB4-DD1B-4892-98A5-552D4361D08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72432" y="1606419"/>
            <a:ext cx="7708872" cy="3636018"/>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70303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A5CA49-4187-4D10-9400-E3F4523C4FF9}"/>
              </a:ext>
            </a:extLst>
          </p:cNvPr>
          <p:cNvSpPr>
            <a:spLocks noGrp="1"/>
          </p:cNvSpPr>
          <p:nvPr>
            <p:ph type="title"/>
          </p:nvPr>
        </p:nvSpPr>
        <p:spPr>
          <a:xfrm>
            <a:off x="484096" y="1031296"/>
            <a:ext cx="2860988" cy="4795408"/>
          </a:xfrm>
        </p:spPr>
        <p:txBody>
          <a:bodyPr>
            <a:normAutofit/>
          </a:bodyPr>
          <a:lstStyle/>
          <a:p>
            <a:r>
              <a:rPr lang="en-IN" dirty="0">
                <a:solidFill>
                  <a:srgbClr val="FFFFFF"/>
                </a:solidFill>
              </a:rPr>
              <a:t>Why Cloud?</a:t>
            </a:r>
          </a:p>
        </p:txBody>
      </p:sp>
      <p:graphicFrame>
        <p:nvGraphicFramePr>
          <p:cNvPr id="5" name="Content Placeholder 2">
            <a:extLst>
              <a:ext uri="{FF2B5EF4-FFF2-40B4-BE49-F238E27FC236}">
                <a16:creationId xmlns:a16="http://schemas.microsoft.com/office/drawing/2014/main" id="{95AF74D3-E032-4BCC-B58F-405E5B77EE6D}"/>
              </a:ext>
            </a:extLst>
          </p:cNvPr>
          <p:cNvGraphicFramePr>
            <a:graphicFrameLocks noGrp="1"/>
          </p:cNvGraphicFramePr>
          <p:nvPr>
            <p:ph idx="1"/>
            <p:extLst>
              <p:ext uri="{D42A27DB-BD31-4B8C-83A1-F6EECF244321}">
                <p14:modId xmlns:p14="http://schemas.microsoft.com/office/powerpoint/2010/main" val="1448202545"/>
              </p:ext>
            </p:extLst>
          </p:nvPr>
        </p:nvGraphicFramePr>
        <p:xfrm>
          <a:off x="3460830" y="451413"/>
          <a:ext cx="8247075" cy="59049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61449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042430-1306-4C0A-86B4-EFAD006D7859}"/>
              </a:ext>
            </a:extLst>
          </p:cNvPr>
          <p:cNvSpPr>
            <a:spLocks noGrp="1"/>
          </p:cNvSpPr>
          <p:nvPr>
            <p:ph type="title"/>
          </p:nvPr>
        </p:nvSpPr>
        <p:spPr/>
        <p:txBody>
          <a:bodyPr/>
          <a:lstStyle/>
          <a:p>
            <a:r>
              <a:rPr lang="en-GB" dirty="0"/>
              <a:t>Why Cloud?</a:t>
            </a:r>
            <a:endParaRPr lang="en-IN" dirty="0"/>
          </a:p>
        </p:txBody>
      </p:sp>
      <p:pic>
        <p:nvPicPr>
          <p:cNvPr id="1026" name="Picture 2">
            <a:extLst>
              <a:ext uri="{FF2B5EF4-FFF2-40B4-BE49-F238E27FC236}">
                <a16:creationId xmlns:a16="http://schemas.microsoft.com/office/drawing/2014/main" id="{0BC04D42-3A6F-4EB7-A21A-FA23DBA1F4A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302250" y="1624012"/>
            <a:ext cx="4448175" cy="3600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84432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A95B86-B91D-4A6A-9E02-5BAEA8E5EB6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9CE98673-3B51-4DF0-87D9-54CA3AAECBA6}"/>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05B1923B-CDC1-432C-8C31-DD8DFF5CEDE8}"/>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6497884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D4054E-90A5-49AA-9B3B-2FD9DFBD2142}"/>
              </a:ext>
            </a:extLst>
          </p:cNvPr>
          <p:cNvSpPr>
            <a:spLocks noGrp="1"/>
          </p:cNvSpPr>
          <p:nvPr>
            <p:ph type="title"/>
          </p:nvPr>
        </p:nvSpPr>
        <p:spPr/>
        <p:txBody>
          <a:bodyPr/>
          <a:lstStyle/>
          <a:p>
            <a:r>
              <a:rPr lang="en-GB" dirty="0"/>
              <a:t>Hybrid</a:t>
            </a:r>
            <a:endParaRPr lang="en-IN" dirty="0"/>
          </a:p>
        </p:txBody>
      </p:sp>
      <p:sp>
        <p:nvSpPr>
          <p:cNvPr id="3" name="Content Placeholder 2">
            <a:extLst>
              <a:ext uri="{FF2B5EF4-FFF2-40B4-BE49-F238E27FC236}">
                <a16:creationId xmlns:a16="http://schemas.microsoft.com/office/drawing/2014/main" id="{CF8C52BE-6DC4-4424-8EAD-D89B242D4FF2}"/>
              </a:ext>
            </a:extLst>
          </p:cNvPr>
          <p:cNvSpPr>
            <a:spLocks noGrp="1"/>
          </p:cNvSpPr>
          <p:nvPr>
            <p:ph idx="1"/>
          </p:nvPr>
        </p:nvSpPr>
        <p:spPr/>
        <p:txBody>
          <a:bodyPr/>
          <a:lstStyle/>
          <a:p>
            <a:r>
              <a:rPr lang="en-GB" dirty="0"/>
              <a:t>Development – On premises</a:t>
            </a:r>
          </a:p>
          <a:p>
            <a:r>
              <a:rPr lang="en-GB" dirty="0"/>
              <a:t>Production and debugging environment – Cloud</a:t>
            </a:r>
          </a:p>
          <a:p>
            <a:r>
              <a:rPr lang="en-GB" dirty="0"/>
              <a:t>Data Storage alone in Data Lake. </a:t>
            </a:r>
            <a:endParaRPr lang="en-IN" dirty="0"/>
          </a:p>
        </p:txBody>
      </p:sp>
    </p:spTree>
    <p:extLst>
      <p:ext uri="{BB962C8B-B14F-4D97-AF65-F5344CB8AC3E}">
        <p14:creationId xmlns:p14="http://schemas.microsoft.com/office/powerpoint/2010/main" val="3409693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C0EF4-855C-4E6A-8195-24C2E647E1F4}"/>
              </a:ext>
            </a:extLst>
          </p:cNvPr>
          <p:cNvSpPr>
            <a:spLocks noGrp="1"/>
          </p:cNvSpPr>
          <p:nvPr>
            <p:ph type="title"/>
          </p:nvPr>
        </p:nvSpPr>
        <p:spPr/>
        <p:txBody>
          <a:bodyPr/>
          <a:lstStyle/>
          <a:p>
            <a:r>
              <a:rPr lang="en-GB" dirty="0"/>
              <a:t>Demo</a:t>
            </a:r>
            <a:endParaRPr lang="en-IN" dirty="0"/>
          </a:p>
        </p:txBody>
      </p:sp>
      <p:sp>
        <p:nvSpPr>
          <p:cNvPr id="3" name="Text Placeholder 2">
            <a:extLst>
              <a:ext uri="{FF2B5EF4-FFF2-40B4-BE49-F238E27FC236}">
                <a16:creationId xmlns:a16="http://schemas.microsoft.com/office/drawing/2014/main" id="{7F389A1E-A490-480D-B1FC-FC4021C6C7D3}"/>
              </a:ext>
            </a:extLst>
          </p:cNvPr>
          <p:cNvSpPr>
            <a:spLocks noGrp="1"/>
          </p:cNvSpPr>
          <p:nvPr>
            <p:ph type="body" idx="1"/>
          </p:nvPr>
        </p:nvSpPr>
        <p:spPr/>
        <p:txBody>
          <a:bodyPr/>
          <a:lstStyle/>
          <a:p>
            <a:r>
              <a:rPr lang="en-GB" dirty="0"/>
              <a:t>On Premises – Spark Standalone cluster.</a:t>
            </a:r>
          </a:p>
          <a:p>
            <a:r>
              <a:rPr lang="en-GB" dirty="0"/>
              <a:t>Cloud – Azure Databricks multi-node cluster.</a:t>
            </a:r>
            <a:endParaRPr lang="en-IN" dirty="0"/>
          </a:p>
        </p:txBody>
      </p:sp>
    </p:spTree>
    <p:extLst>
      <p:ext uri="{BB962C8B-B14F-4D97-AF65-F5344CB8AC3E}">
        <p14:creationId xmlns:p14="http://schemas.microsoft.com/office/powerpoint/2010/main" val="172504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dirty="0"/>
              <a:t>Democratization in Data</a:t>
            </a:r>
            <a:br>
              <a:rPr lang="en-IN" sz="3200" dirty="0"/>
            </a:br>
            <a:br>
              <a:rPr lang="en-IN" sz="3200" dirty="0"/>
            </a:br>
            <a:r>
              <a:rPr lang="en-IN" sz="3200" dirty="0"/>
              <a:t>Gaps are getting reduced </a:t>
            </a:r>
          </a:p>
        </p:txBody>
      </p:sp>
      <p:pic>
        <p:nvPicPr>
          <p:cNvPr id="4" name="Picture 3"/>
          <p:cNvPicPr>
            <a:picLocks noChangeAspect="1"/>
          </p:cNvPicPr>
          <p:nvPr/>
        </p:nvPicPr>
        <p:blipFill>
          <a:blip r:embed="rId3"/>
          <a:stretch>
            <a:fillRect/>
          </a:stretch>
        </p:blipFill>
        <p:spPr>
          <a:xfrm>
            <a:off x="4013119" y="2083839"/>
            <a:ext cx="7925962" cy="3641181"/>
          </a:xfrm>
          <a:prstGeom prst="rect">
            <a:avLst/>
          </a:prstGeom>
        </p:spPr>
      </p:pic>
    </p:spTree>
    <p:extLst>
      <p:ext uri="{BB962C8B-B14F-4D97-AF65-F5344CB8AC3E}">
        <p14:creationId xmlns:p14="http://schemas.microsoft.com/office/powerpoint/2010/main" val="25644276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No-Code / Low-Code</a:t>
            </a:r>
          </a:p>
        </p:txBody>
      </p:sp>
      <p:sp>
        <p:nvSpPr>
          <p:cNvPr id="3" name="Content Placeholder 2"/>
          <p:cNvSpPr>
            <a:spLocks noGrp="1"/>
          </p:cNvSpPr>
          <p:nvPr>
            <p:ph idx="1"/>
          </p:nvPr>
        </p:nvSpPr>
        <p:spPr/>
        <p:txBody>
          <a:bodyPr>
            <a:normAutofit/>
          </a:bodyPr>
          <a:lstStyle/>
          <a:p>
            <a:r>
              <a:rPr lang="en-IN" dirty="0"/>
              <a:t>Problems better solvable by industry / business people like citizen data scientist.</a:t>
            </a:r>
          </a:p>
          <a:p>
            <a:r>
              <a:rPr lang="en-IN" dirty="0"/>
              <a:t>DIY – Do It Yourself </a:t>
            </a:r>
            <a:r>
              <a:rPr lang="en-IN" dirty="0" err="1"/>
              <a:t>mindset</a:t>
            </a:r>
            <a:r>
              <a:rPr lang="en-IN" dirty="0"/>
              <a:t>.</a:t>
            </a:r>
          </a:p>
          <a:p>
            <a:r>
              <a:rPr lang="en-US" dirty="0"/>
              <a:t>Adobe Photoshop vs </a:t>
            </a:r>
            <a:r>
              <a:rPr lang="en-US" dirty="0" err="1"/>
              <a:t>Canva</a:t>
            </a:r>
            <a:r>
              <a:rPr lang="en-US" dirty="0"/>
              <a:t>.</a:t>
            </a:r>
            <a:endParaRPr lang="en-IN" dirty="0"/>
          </a:p>
        </p:txBody>
      </p:sp>
    </p:spTree>
    <p:extLst>
      <p:ext uri="{BB962C8B-B14F-4D97-AF65-F5344CB8AC3E}">
        <p14:creationId xmlns:p14="http://schemas.microsoft.com/office/powerpoint/2010/main" val="41806939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99E81-2F40-4271-8219-EA831350F81C}"/>
              </a:ext>
            </a:extLst>
          </p:cNvPr>
          <p:cNvSpPr>
            <a:spLocks noGrp="1"/>
          </p:cNvSpPr>
          <p:nvPr>
            <p:ph type="title"/>
          </p:nvPr>
        </p:nvSpPr>
        <p:spPr/>
        <p:txBody>
          <a:bodyPr/>
          <a:lstStyle/>
          <a:p>
            <a:r>
              <a:rPr lang="en-GB" dirty="0"/>
              <a:t>No-Code and Low-Code era</a:t>
            </a:r>
            <a:endParaRPr lang="en-IN" dirty="0"/>
          </a:p>
        </p:txBody>
      </p:sp>
      <p:pic>
        <p:nvPicPr>
          <p:cNvPr id="7" name="Content Placeholder 6">
            <a:extLst>
              <a:ext uri="{FF2B5EF4-FFF2-40B4-BE49-F238E27FC236}">
                <a16:creationId xmlns:a16="http://schemas.microsoft.com/office/drawing/2014/main" id="{D38B23E9-8D6C-4EDF-BF61-FF976D7CF291}"/>
              </a:ext>
            </a:extLst>
          </p:cNvPr>
          <p:cNvPicPr>
            <a:picLocks noGrp="1" noChangeAspect="1"/>
          </p:cNvPicPr>
          <p:nvPr>
            <p:ph idx="1"/>
          </p:nvPr>
        </p:nvPicPr>
        <p:blipFill>
          <a:blip r:embed="rId2"/>
          <a:stretch>
            <a:fillRect/>
          </a:stretch>
        </p:blipFill>
        <p:spPr>
          <a:xfrm>
            <a:off x="3868738" y="1370569"/>
            <a:ext cx="7315200" cy="4107337"/>
          </a:xfrm>
        </p:spPr>
      </p:pic>
    </p:spTree>
    <p:extLst>
      <p:ext uri="{BB962C8B-B14F-4D97-AF65-F5344CB8AC3E}">
        <p14:creationId xmlns:p14="http://schemas.microsoft.com/office/powerpoint/2010/main" val="20864742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99E81-2F40-4271-8219-EA831350F81C}"/>
              </a:ext>
            </a:extLst>
          </p:cNvPr>
          <p:cNvSpPr>
            <a:spLocks noGrp="1"/>
          </p:cNvSpPr>
          <p:nvPr>
            <p:ph type="title"/>
          </p:nvPr>
        </p:nvSpPr>
        <p:spPr/>
        <p:txBody>
          <a:bodyPr/>
          <a:lstStyle/>
          <a:p>
            <a:r>
              <a:rPr lang="en-GB" dirty="0"/>
              <a:t>No-Code and Low-Code era</a:t>
            </a:r>
            <a:endParaRPr lang="en-IN" dirty="0"/>
          </a:p>
        </p:txBody>
      </p:sp>
      <p:pic>
        <p:nvPicPr>
          <p:cNvPr id="8" name="Content Placeholder 7">
            <a:extLst>
              <a:ext uri="{FF2B5EF4-FFF2-40B4-BE49-F238E27FC236}">
                <a16:creationId xmlns:a16="http://schemas.microsoft.com/office/drawing/2014/main" id="{94CBEF04-5173-4D1B-9183-C626AAEFB83F}"/>
              </a:ext>
            </a:extLst>
          </p:cNvPr>
          <p:cNvPicPr>
            <a:picLocks noGrp="1" noChangeAspect="1"/>
          </p:cNvPicPr>
          <p:nvPr>
            <p:ph idx="1"/>
          </p:nvPr>
        </p:nvPicPr>
        <p:blipFill>
          <a:blip r:embed="rId3"/>
          <a:stretch>
            <a:fillRect/>
          </a:stretch>
        </p:blipFill>
        <p:spPr>
          <a:xfrm>
            <a:off x="3868738" y="1378529"/>
            <a:ext cx="7315200" cy="4091417"/>
          </a:xfrm>
        </p:spPr>
      </p:pic>
    </p:spTree>
    <p:extLst>
      <p:ext uri="{BB962C8B-B14F-4D97-AF65-F5344CB8AC3E}">
        <p14:creationId xmlns:p14="http://schemas.microsoft.com/office/powerpoint/2010/main" val="308461693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C0EF4-855C-4E6A-8195-24C2E647E1F4}"/>
              </a:ext>
            </a:extLst>
          </p:cNvPr>
          <p:cNvSpPr>
            <a:spLocks noGrp="1"/>
          </p:cNvSpPr>
          <p:nvPr>
            <p:ph type="title"/>
          </p:nvPr>
        </p:nvSpPr>
        <p:spPr/>
        <p:txBody>
          <a:bodyPr/>
          <a:lstStyle/>
          <a:p>
            <a:r>
              <a:rPr lang="en-GB" dirty="0"/>
              <a:t>Demo</a:t>
            </a:r>
            <a:endParaRPr lang="en-IN" dirty="0"/>
          </a:p>
        </p:txBody>
      </p:sp>
      <p:sp>
        <p:nvSpPr>
          <p:cNvPr id="3" name="Text Placeholder 2">
            <a:extLst>
              <a:ext uri="{FF2B5EF4-FFF2-40B4-BE49-F238E27FC236}">
                <a16:creationId xmlns:a16="http://schemas.microsoft.com/office/drawing/2014/main" id="{7F389A1E-A490-480D-B1FC-FC4021C6C7D3}"/>
              </a:ext>
            </a:extLst>
          </p:cNvPr>
          <p:cNvSpPr>
            <a:spLocks noGrp="1"/>
          </p:cNvSpPr>
          <p:nvPr>
            <p:ph type="body" idx="1"/>
          </p:nvPr>
        </p:nvSpPr>
        <p:spPr>
          <a:xfrm>
            <a:off x="3886200" y="4672583"/>
            <a:ext cx="7315200" cy="1346251"/>
          </a:xfrm>
        </p:spPr>
        <p:txBody>
          <a:bodyPr>
            <a:normAutofit/>
          </a:bodyPr>
          <a:lstStyle/>
          <a:p>
            <a:r>
              <a:rPr lang="en-GB" dirty="0"/>
              <a:t>Full Code – Spark </a:t>
            </a:r>
            <a:r>
              <a:rPr lang="en-GB" dirty="0" err="1"/>
              <a:t>scala</a:t>
            </a:r>
            <a:r>
              <a:rPr lang="en-GB"/>
              <a:t> code</a:t>
            </a:r>
            <a:endParaRPr lang="en-GB" dirty="0"/>
          </a:p>
          <a:p>
            <a:r>
              <a:rPr lang="en-GB" dirty="0"/>
              <a:t>Low Code – </a:t>
            </a:r>
            <a:r>
              <a:rPr lang="en-GB" dirty="0" err="1"/>
              <a:t>ML.Net</a:t>
            </a:r>
            <a:endParaRPr lang="en-GB" dirty="0"/>
          </a:p>
          <a:p>
            <a:r>
              <a:rPr lang="en-GB" dirty="0"/>
              <a:t>No Code – Azure Cognitive Services</a:t>
            </a:r>
            <a:endParaRPr lang="en-IN" dirty="0"/>
          </a:p>
        </p:txBody>
      </p:sp>
    </p:spTree>
    <p:extLst>
      <p:ext uri="{BB962C8B-B14F-4D97-AF65-F5344CB8AC3E}">
        <p14:creationId xmlns:p14="http://schemas.microsoft.com/office/powerpoint/2010/main" val="13668266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1494" y="1486810"/>
            <a:ext cx="3345084" cy="3884377"/>
          </a:xfrm>
        </p:spPr>
        <p:txBody>
          <a:bodyPr>
            <a:noAutofit/>
          </a:bodyPr>
          <a:lstStyle/>
          <a:p>
            <a:r>
              <a:rPr lang="en-GB" sz="3200" dirty="0"/>
              <a:t>Just training alone enough?</a:t>
            </a:r>
            <a:br>
              <a:rPr lang="en-GB" sz="3200" dirty="0"/>
            </a:br>
            <a:br>
              <a:rPr lang="en-GB" sz="3200" dirty="0"/>
            </a:br>
            <a:r>
              <a:rPr lang="en-GB" sz="3200" dirty="0"/>
              <a:t>NO</a:t>
            </a:r>
            <a:br>
              <a:rPr lang="en-GB" sz="3200" dirty="0"/>
            </a:br>
            <a:br>
              <a:rPr lang="en-GB" sz="3200" dirty="0"/>
            </a:br>
            <a:r>
              <a:rPr lang="en-GB" sz="3200" dirty="0"/>
              <a:t>Correct Data is important than more(big) data.</a:t>
            </a:r>
            <a:endParaRPr lang="en-IN" sz="3200" dirty="0"/>
          </a:p>
        </p:txBody>
      </p:sp>
      <p:pic>
        <p:nvPicPr>
          <p:cNvPr id="1028" name="Picture 4" descr="https://pbs.twimg.com/media/Ek0HpN6XUAIMVVG.jpg"/>
          <p:cNvPicPr>
            <a:picLocks noGrp="1" noChangeAspect="1" noChangeArrowheads="1"/>
          </p:cNvPicPr>
          <p:nvPr>
            <p:ph sz="half" idx="2"/>
          </p:nvPr>
        </p:nvPicPr>
        <p:blipFill>
          <a:blip r:embed="rId2" cstate="print">
            <a:extLst>
              <a:ext uri="{28A0092B-C50C-407E-A947-70E740481C1C}">
                <a14:useLocalDpi xmlns:a14="http://schemas.microsoft.com/office/drawing/2010/main" val="0"/>
              </a:ext>
            </a:extLst>
          </a:blip>
          <a:srcRect/>
          <a:stretch>
            <a:fillRect/>
          </a:stretch>
        </p:blipFill>
        <p:spPr bwMode="auto">
          <a:xfrm>
            <a:off x="4926271" y="534686"/>
            <a:ext cx="3920647" cy="57886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75412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Tricking an ML model</a:t>
            </a:r>
            <a:br>
              <a:rPr lang="en-GB" dirty="0"/>
            </a:br>
            <a:br>
              <a:rPr lang="en-GB" dirty="0"/>
            </a:br>
            <a:r>
              <a:rPr lang="en-GB" dirty="0"/>
              <a:t>“</a:t>
            </a:r>
            <a:r>
              <a:rPr lang="en-GB" sz="3600" dirty="0"/>
              <a:t>Adversarial Attack”</a:t>
            </a:r>
            <a:endParaRPr lang="en-IN" dirty="0"/>
          </a:p>
        </p:txBody>
      </p:sp>
      <p:sp>
        <p:nvSpPr>
          <p:cNvPr id="3" name="Content Placeholder 2"/>
          <p:cNvSpPr>
            <a:spLocks noGrp="1"/>
          </p:cNvSpPr>
          <p:nvPr>
            <p:ph idx="1"/>
          </p:nvPr>
        </p:nvSpPr>
        <p:spPr/>
        <p:txBody>
          <a:bodyPr/>
          <a:lstStyle/>
          <a:p>
            <a:r>
              <a:rPr lang="en-GB" dirty="0"/>
              <a:t>Actual image and a broken image.</a:t>
            </a:r>
          </a:p>
          <a:p>
            <a:r>
              <a:rPr lang="en-GB" dirty="0"/>
              <a:t>Looks same in human eye.</a:t>
            </a:r>
          </a:p>
          <a:p>
            <a:r>
              <a:rPr lang="en-GB" dirty="0"/>
              <a:t>But a model will fail to recognize that both are same.</a:t>
            </a:r>
          </a:p>
          <a:p>
            <a:endParaRPr lang="en-GB" dirty="0"/>
          </a:p>
          <a:p>
            <a:endParaRPr lang="en-IN" dirty="0"/>
          </a:p>
        </p:txBody>
      </p:sp>
      <p:pic>
        <p:nvPicPr>
          <p:cNvPr id="5" name="Picture 4"/>
          <p:cNvPicPr>
            <a:picLocks noChangeAspect="1"/>
          </p:cNvPicPr>
          <p:nvPr/>
        </p:nvPicPr>
        <p:blipFill>
          <a:blip r:embed="rId3"/>
          <a:stretch>
            <a:fillRect/>
          </a:stretch>
        </p:blipFill>
        <p:spPr>
          <a:xfrm>
            <a:off x="4247533" y="3661164"/>
            <a:ext cx="6350326" cy="2063856"/>
          </a:xfrm>
          <a:prstGeom prst="rect">
            <a:avLst/>
          </a:prstGeom>
        </p:spPr>
      </p:pic>
    </p:spTree>
    <p:extLst>
      <p:ext uri="{BB962C8B-B14F-4D97-AF65-F5344CB8AC3E}">
        <p14:creationId xmlns:p14="http://schemas.microsoft.com/office/powerpoint/2010/main" val="35723713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89712D-5E9E-4729-912C-B8C1D31AC5BE}"/>
              </a:ext>
            </a:extLst>
          </p:cNvPr>
          <p:cNvSpPr>
            <a:spLocks noGrp="1"/>
          </p:cNvSpPr>
          <p:nvPr>
            <p:ph type="title"/>
          </p:nvPr>
        </p:nvSpPr>
        <p:spPr/>
        <p:txBody>
          <a:bodyPr/>
          <a:lstStyle/>
          <a:p>
            <a:r>
              <a:rPr lang="en-GB" dirty="0"/>
              <a:t>Other important factors</a:t>
            </a:r>
            <a:endParaRPr lang="en-IN" dirty="0"/>
          </a:p>
        </p:txBody>
      </p:sp>
      <p:sp>
        <p:nvSpPr>
          <p:cNvPr id="3" name="Content Placeholder 2">
            <a:extLst>
              <a:ext uri="{FF2B5EF4-FFF2-40B4-BE49-F238E27FC236}">
                <a16:creationId xmlns:a16="http://schemas.microsoft.com/office/drawing/2014/main" id="{61B89992-4870-4A1B-8949-CC2808CC0E76}"/>
              </a:ext>
            </a:extLst>
          </p:cNvPr>
          <p:cNvSpPr>
            <a:spLocks noGrp="1"/>
          </p:cNvSpPr>
          <p:nvPr>
            <p:ph idx="1"/>
          </p:nvPr>
        </p:nvSpPr>
        <p:spPr/>
        <p:txBody>
          <a:bodyPr/>
          <a:lstStyle/>
          <a:p>
            <a:r>
              <a:rPr lang="en-GB" dirty="0"/>
              <a:t>Data gathering -&gt; Internal and External.</a:t>
            </a:r>
          </a:p>
          <a:p>
            <a:r>
              <a:rPr lang="en-GB" dirty="0"/>
              <a:t>Preparation -&gt; Cleansing the data.</a:t>
            </a:r>
          </a:p>
          <a:p>
            <a:r>
              <a:rPr lang="en-GB" dirty="0"/>
              <a:t>Data </a:t>
            </a:r>
            <a:r>
              <a:rPr lang="en-GB" dirty="0" err="1"/>
              <a:t>Catalog</a:t>
            </a:r>
            <a:r>
              <a:rPr lang="en-GB" dirty="0"/>
              <a:t> -&gt; Making the dataset discoverable -&gt; from analyst to data scientist.</a:t>
            </a:r>
          </a:p>
          <a:p>
            <a:r>
              <a:rPr lang="en-GB" dirty="0"/>
              <a:t>Data Governance -&gt; Act according to the process and procedure of organization to manage, utilize and protect the data.</a:t>
            </a:r>
          </a:p>
          <a:p>
            <a:r>
              <a:rPr lang="en-GB" dirty="0"/>
              <a:t>Understanding -&gt; Problem statement and Domain .</a:t>
            </a:r>
          </a:p>
          <a:p>
            <a:r>
              <a:rPr lang="en-GB" dirty="0"/>
              <a:t>Post Analyse -&gt; Sharing the insights and Collaboration via effective communication(story telling) skills.</a:t>
            </a:r>
          </a:p>
          <a:p>
            <a:endParaRPr lang="en-GB" dirty="0"/>
          </a:p>
          <a:p>
            <a:endParaRPr lang="en-IN" dirty="0"/>
          </a:p>
        </p:txBody>
      </p:sp>
      <p:pic>
        <p:nvPicPr>
          <p:cNvPr id="5" name="Picture 4">
            <a:extLst>
              <a:ext uri="{FF2B5EF4-FFF2-40B4-BE49-F238E27FC236}">
                <a16:creationId xmlns:a16="http://schemas.microsoft.com/office/drawing/2014/main" id="{5AB54331-3642-4C91-A1F4-4EA9C1B0716A}"/>
              </a:ext>
            </a:extLst>
          </p:cNvPr>
          <p:cNvPicPr>
            <a:picLocks noChangeAspect="1"/>
          </p:cNvPicPr>
          <p:nvPr/>
        </p:nvPicPr>
        <p:blipFill>
          <a:blip r:embed="rId2"/>
          <a:stretch>
            <a:fillRect/>
          </a:stretch>
        </p:blipFill>
        <p:spPr>
          <a:xfrm>
            <a:off x="0" y="0"/>
            <a:ext cx="12192000" cy="661062"/>
          </a:xfrm>
          <a:prstGeom prst="rect">
            <a:avLst/>
          </a:prstGeom>
        </p:spPr>
      </p:pic>
      <p:cxnSp>
        <p:nvCxnSpPr>
          <p:cNvPr id="7" name="Straight Arrow Connector 6">
            <a:extLst>
              <a:ext uri="{FF2B5EF4-FFF2-40B4-BE49-F238E27FC236}">
                <a16:creationId xmlns:a16="http://schemas.microsoft.com/office/drawing/2014/main" id="{39FF18D1-AF2D-4097-BD90-2186FF88A745}"/>
              </a:ext>
            </a:extLst>
          </p:cNvPr>
          <p:cNvCxnSpPr/>
          <p:nvPr/>
        </p:nvCxnSpPr>
        <p:spPr>
          <a:xfrm>
            <a:off x="2048719" y="330531"/>
            <a:ext cx="67133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71F65DF6-A43D-4D90-B6B9-683D41E2F03A}"/>
              </a:ext>
            </a:extLst>
          </p:cNvPr>
          <p:cNvCxnSpPr/>
          <p:nvPr/>
        </p:nvCxnSpPr>
        <p:spPr>
          <a:xfrm>
            <a:off x="4539205" y="330531"/>
            <a:ext cx="67133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CDBCCBD3-7003-4001-8F35-928335FE4EC3}"/>
              </a:ext>
            </a:extLst>
          </p:cNvPr>
          <p:cNvCxnSpPr/>
          <p:nvPr/>
        </p:nvCxnSpPr>
        <p:spPr>
          <a:xfrm>
            <a:off x="7526868" y="330531"/>
            <a:ext cx="67133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DD821513-434E-41ED-850E-C0E4EBB7BF55}"/>
              </a:ext>
            </a:extLst>
          </p:cNvPr>
          <p:cNvCxnSpPr/>
          <p:nvPr/>
        </p:nvCxnSpPr>
        <p:spPr>
          <a:xfrm>
            <a:off x="9736238" y="330531"/>
            <a:ext cx="67133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770979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C8E3B8-13B2-41E2-9ABF-32CDF7063CC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F6C1698D-2FDA-433F-B9E1-B06C5782DB6A}"/>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6BA2E807-F38C-40D5-B778-E6BBC1FEEE5C}"/>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99481226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993829-E8E6-4AE6-BA18-7F760889C4BC}"/>
              </a:ext>
            </a:extLst>
          </p:cNvPr>
          <p:cNvSpPr>
            <a:spLocks noGrp="1"/>
          </p:cNvSpPr>
          <p:nvPr>
            <p:ph type="title"/>
          </p:nvPr>
        </p:nvSpPr>
        <p:spPr>
          <a:xfrm>
            <a:off x="127323" y="1367028"/>
            <a:ext cx="3391382" cy="4123944"/>
          </a:xfrm>
        </p:spPr>
        <p:txBody>
          <a:bodyPr vert="horz" lIns="91440" tIns="45720" rIns="91440" bIns="45720" rtlCol="0" anchor="ctr">
            <a:normAutofit/>
          </a:bodyPr>
          <a:lstStyle/>
          <a:p>
            <a:r>
              <a:rPr lang="en-US" sz="4800" kern="1200" dirty="0">
                <a:solidFill>
                  <a:schemeClr val="bg1"/>
                </a:solidFill>
                <a:latin typeface="+mj-lt"/>
                <a:ea typeface="+mj-ea"/>
                <a:cs typeface="+mj-cs"/>
              </a:rPr>
              <a:t>Thank you!</a:t>
            </a:r>
            <a:br>
              <a:rPr lang="en-US" sz="4800" kern="1200" dirty="0">
                <a:solidFill>
                  <a:schemeClr val="bg1"/>
                </a:solidFill>
                <a:latin typeface="+mj-lt"/>
                <a:ea typeface="+mj-ea"/>
                <a:cs typeface="+mj-cs"/>
              </a:rPr>
            </a:br>
            <a:br>
              <a:rPr lang="en-US" sz="4800" kern="1200" dirty="0">
                <a:solidFill>
                  <a:schemeClr val="bg1"/>
                </a:solidFill>
                <a:latin typeface="+mj-lt"/>
                <a:ea typeface="+mj-ea"/>
                <a:cs typeface="+mj-cs"/>
              </a:rPr>
            </a:br>
            <a:r>
              <a:rPr lang="en-US" sz="4800" kern="1200" dirty="0">
                <a:solidFill>
                  <a:schemeClr val="bg1"/>
                </a:solidFill>
                <a:latin typeface="+mj-lt"/>
                <a:ea typeface="+mj-ea"/>
                <a:cs typeface="+mj-cs"/>
              </a:rPr>
              <a:t>Questions ??</a:t>
            </a:r>
          </a:p>
        </p:txBody>
      </p:sp>
      <p:pic>
        <p:nvPicPr>
          <p:cNvPr id="32" name="Picture 31">
            <a:extLst>
              <a:ext uri="{FF2B5EF4-FFF2-40B4-BE49-F238E27FC236}">
                <a16:creationId xmlns:a16="http://schemas.microsoft.com/office/drawing/2014/main" id="{59D78F79-A965-48AA-A626-3761F95AB9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93643" y="1851973"/>
            <a:ext cx="3304045" cy="4757825"/>
          </a:xfrm>
          <a:prstGeom prst="rect">
            <a:avLst/>
          </a:prstGeom>
        </p:spPr>
      </p:pic>
      <p:sp>
        <p:nvSpPr>
          <p:cNvPr id="34" name="Rectangle 33">
            <a:extLst>
              <a:ext uri="{FF2B5EF4-FFF2-40B4-BE49-F238E27FC236}">
                <a16:creationId xmlns:a16="http://schemas.microsoft.com/office/drawing/2014/main" id="{15FD3937-86DE-4409-BC15-3770308482C1}"/>
              </a:ext>
            </a:extLst>
          </p:cNvPr>
          <p:cNvSpPr/>
          <p:nvPr/>
        </p:nvSpPr>
        <p:spPr>
          <a:xfrm>
            <a:off x="4060744" y="1136195"/>
            <a:ext cx="7569842" cy="461665"/>
          </a:xfrm>
          <a:prstGeom prst="rect">
            <a:avLst/>
          </a:prstGeom>
        </p:spPr>
        <p:txBody>
          <a:bodyPr wrap="square">
            <a:spAutoFit/>
          </a:bodyPr>
          <a:lstStyle/>
          <a:p>
            <a:r>
              <a:rPr lang="en-IN" sz="2400" dirty="0">
                <a:solidFill>
                  <a:srgbClr val="C00000"/>
                </a:solidFill>
              </a:rPr>
              <a:t>https://www.linkedin.com/in/</a:t>
            </a:r>
            <a:r>
              <a:rPr lang="en-IN" sz="2400" b="1" dirty="0">
                <a:solidFill>
                  <a:srgbClr val="C00000"/>
                </a:solidFill>
              </a:rPr>
              <a:t>dinesh-kumar-prabakaran </a:t>
            </a:r>
            <a:endParaRPr lang="en-IN" sz="2400" dirty="0">
              <a:solidFill>
                <a:srgbClr val="C00000"/>
              </a:solidFill>
            </a:endParaRPr>
          </a:p>
        </p:txBody>
      </p:sp>
      <p:pic>
        <p:nvPicPr>
          <p:cNvPr id="36" name="Picture 35">
            <a:extLst>
              <a:ext uri="{FF2B5EF4-FFF2-40B4-BE49-F238E27FC236}">
                <a16:creationId xmlns:a16="http://schemas.microsoft.com/office/drawing/2014/main" id="{9831F47D-B6E6-4D1C-AF6B-0A3E191C4E34}"/>
              </a:ext>
            </a:extLst>
          </p:cNvPr>
          <p:cNvPicPr>
            <a:picLocks noChangeAspect="1"/>
          </p:cNvPicPr>
          <p:nvPr/>
        </p:nvPicPr>
        <p:blipFill>
          <a:blip r:embed="rId3"/>
          <a:stretch>
            <a:fillRect/>
          </a:stretch>
        </p:blipFill>
        <p:spPr>
          <a:xfrm>
            <a:off x="6569315" y="5821394"/>
            <a:ext cx="2552700" cy="619125"/>
          </a:xfrm>
          <a:prstGeom prst="rect">
            <a:avLst/>
          </a:prstGeom>
        </p:spPr>
      </p:pic>
    </p:spTree>
    <p:extLst>
      <p:ext uri="{BB962C8B-B14F-4D97-AF65-F5344CB8AC3E}">
        <p14:creationId xmlns:p14="http://schemas.microsoft.com/office/powerpoint/2010/main" val="6118358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F316FF-7DFA-4435-BC24-F156016B118D}"/>
              </a:ext>
            </a:extLst>
          </p:cNvPr>
          <p:cNvSpPr>
            <a:spLocks noGrp="1"/>
          </p:cNvSpPr>
          <p:nvPr>
            <p:ph type="title"/>
          </p:nvPr>
        </p:nvSpPr>
        <p:spPr/>
        <p:txBody>
          <a:bodyPr/>
          <a:lstStyle/>
          <a:p>
            <a:r>
              <a:rPr lang="en-GB" dirty="0"/>
              <a:t>Agenda</a:t>
            </a:r>
            <a:endParaRPr lang="en-IN" dirty="0"/>
          </a:p>
        </p:txBody>
      </p:sp>
      <p:sp>
        <p:nvSpPr>
          <p:cNvPr id="3" name="Content Placeholder 2">
            <a:extLst>
              <a:ext uri="{FF2B5EF4-FFF2-40B4-BE49-F238E27FC236}">
                <a16:creationId xmlns:a16="http://schemas.microsoft.com/office/drawing/2014/main" id="{8848B1E2-3864-4380-B618-67A929FC7F1B}"/>
              </a:ext>
            </a:extLst>
          </p:cNvPr>
          <p:cNvSpPr>
            <a:spLocks noGrp="1"/>
          </p:cNvSpPr>
          <p:nvPr>
            <p:ph idx="1"/>
          </p:nvPr>
        </p:nvSpPr>
        <p:spPr/>
        <p:txBody>
          <a:bodyPr/>
          <a:lstStyle/>
          <a:p>
            <a:r>
              <a:rPr lang="en-GB" dirty="0"/>
              <a:t>IOT analytics</a:t>
            </a:r>
          </a:p>
          <a:p>
            <a:r>
              <a:rPr lang="en-GB" dirty="0"/>
              <a:t>Purpose – Monitoring, Analytics</a:t>
            </a:r>
          </a:p>
          <a:p>
            <a:r>
              <a:rPr lang="en-GB" dirty="0"/>
              <a:t>4 types of IOT analytics</a:t>
            </a:r>
          </a:p>
          <a:p>
            <a:r>
              <a:rPr lang="en-GB" dirty="0"/>
              <a:t>Roles – Data Engineer, Data Analyst, Data Scientist</a:t>
            </a:r>
          </a:p>
          <a:p>
            <a:r>
              <a:rPr lang="en-GB" dirty="0"/>
              <a:t>How, Where analytics can be done?</a:t>
            </a:r>
          </a:p>
          <a:p>
            <a:r>
              <a:rPr lang="en-GB" dirty="0"/>
              <a:t>On-Prem architecture pattern</a:t>
            </a:r>
          </a:p>
          <a:p>
            <a:r>
              <a:rPr lang="en-GB" dirty="0"/>
              <a:t>Cloud architecture pattern</a:t>
            </a:r>
          </a:p>
          <a:p>
            <a:r>
              <a:rPr lang="en-GB" dirty="0"/>
              <a:t>Demo</a:t>
            </a:r>
          </a:p>
          <a:p>
            <a:endParaRPr lang="en-GB" dirty="0"/>
          </a:p>
          <a:p>
            <a:pPr marL="0" indent="0">
              <a:buNone/>
            </a:pPr>
            <a:endParaRPr lang="en-IN" dirty="0"/>
          </a:p>
        </p:txBody>
      </p:sp>
    </p:spTree>
    <p:extLst>
      <p:ext uri="{BB962C8B-B14F-4D97-AF65-F5344CB8AC3E}">
        <p14:creationId xmlns:p14="http://schemas.microsoft.com/office/powerpoint/2010/main" val="13479536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4" name="Picture 4" descr="The goal of IIoT is to maximize utility in the short term while minimizing downtime over the long term.">
            <a:extLst>
              <a:ext uri="{FF2B5EF4-FFF2-40B4-BE49-F238E27FC236}">
                <a16:creationId xmlns:a16="http://schemas.microsoft.com/office/drawing/2014/main" id="{9BEEE389-B07A-43A1-B6A0-C2C3DCCCE93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59144" y="2539185"/>
            <a:ext cx="5335447" cy="3185835"/>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784D9FC9-D9EB-445A-B9A7-10A950E4BF82}"/>
              </a:ext>
            </a:extLst>
          </p:cNvPr>
          <p:cNvSpPr>
            <a:spLocks noGrp="1"/>
          </p:cNvSpPr>
          <p:nvPr>
            <p:ph idx="1"/>
          </p:nvPr>
        </p:nvSpPr>
        <p:spPr/>
        <p:txBody>
          <a:bodyPr/>
          <a:lstStyle/>
          <a:p>
            <a:r>
              <a:rPr lang="en-GB" dirty="0"/>
              <a:t>Data flow - </a:t>
            </a:r>
            <a:r>
              <a:rPr lang="en-GB" b="0" i="0" dirty="0">
                <a:solidFill>
                  <a:srgbClr val="333333"/>
                </a:solidFill>
                <a:effectLst/>
                <a:latin typeface="Barlow"/>
              </a:rPr>
              <a:t>Ingest, Store, Prep, Train, Serve, Visualize</a:t>
            </a:r>
            <a:r>
              <a:rPr lang="en-IN" b="0" i="0" dirty="0">
                <a:solidFill>
                  <a:srgbClr val="333333"/>
                </a:solidFill>
                <a:effectLst/>
                <a:latin typeface="Barlow"/>
              </a:rPr>
              <a:t>.</a:t>
            </a:r>
            <a:endParaRPr lang="en-GB" dirty="0"/>
          </a:p>
          <a:p>
            <a:r>
              <a:rPr lang="en-GB" dirty="0"/>
              <a:t>Useful for - Enterprise(users) and Device manufacturers. </a:t>
            </a:r>
          </a:p>
          <a:p>
            <a:endParaRPr lang="en-GB" dirty="0"/>
          </a:p>
          <a:p>
            <a:endParaRPr lang="en-GB" dirty="0"/>
          </a:p>
          <a:p>
            <a:endParaRPr lang="en-GB" dirty="0"/>
          </a:p>
          <a:p>
            <a:endParaRPr lang="en-GB" dirty="0"/>
          </a:p>
          <a:p>
            <a:endParaRPr lang="en-GB" dirty="0"/>
          </a:p>
          <a:p>
            <a:endParaRPr lang="en-GB" dirty="0"/>
          </a:p>
          <a:p>
            <a:endParaRPr lang="en-GB" dirty="0"/>
          </a:p>
          <a:p>
            <a:endParaRPr lang="en-GB" dirty="0"/>
          </a:p>
        </p:txBody>
      </p:sp>
      <p:pic>
        <p:nvPicPr>
          <p:cNvPr id="5" name="Picture 4">
            <a:extLst>
              <a:ext uri="{FF2B5EF4-FFF2-40B4-BE49-F238E27FC236}">
                <a16:creationId xmlns:a16="http://schemas.microsoft.com/office/drawing/2014/main" id="{D44D7E25-DDE2-4910-A264-571F6E708E42}"/>
              </a:ext>
            </a:extLst>
          </p:cNvPr>
          <p:cNvPicPr>
            <a:picLocks noChangeAspect="1"/>
          </p:cNvPicPr>
          <p:nvPr/>
        </p:nvPicPr>
        <p:blipFill>
          <a:blip r:embed="rId4"/>
          <a:stretch>
            <a:fillRect/>
          </a:stretch>
        </p:blipFill>
        <p:spPr>
          <a:xfrm>
            <a:off x="500252" y="2551392"/>
            <a:ext cx="2452815" cy="1746072"/>
          </a:xfrm>
          <a:prstGeom prst="rect">
            <a:avLst/>
          </a:prstGeom>
        </p:spPr>
      </p:pic>
      <p:sp>
        <p:nvSpPr>
          <p:cNvPr id="6" name="Title 1">
            <a:extLst>
              <a:ext uri="{FF2B5EF4-FFF2-40B4-BE49-F238E27FC236}">
                <a16:creationId xmlns:a16="http://schemas.microsoft.com/office/drawing/2014/main" id="{1EBF7337-254C-46F1-B942-D8129F1D6A39}"/>
              </a:ext>
            </a:extLst>
          </p:cNvPr>
          <p:cNvSpPr>
            <a:spLocks noGrp="1"/>
          </p:cNvSpPr>
          <p:nvPr>
            <p:ph type="title"/>
          </p:nvPr>
        </p:nvSpPr>
        <p:spPr>
          <a:xfrm>
            <a:off x="252919" y="1123837"/>
            <a:ext cx="2947482" cy="4601183"/>
          </a:xfrm>
        </p:spPr>
        <p:txBody>
          <a:bodyPr/>
          <a:lstStyle/>
          <a:p>
            <a:br>
              <a:rPr lang="en-GB" dirty="0"/>
            </a:br>
            <a:br>
              <a:rPr lang="en-GB" dirty="0"/>
            </a:br>
            <a:br>
              <a:rPr lang="en-GB" dirty="0"/>
            </a:br>
            <a:br>
              <a:rPr lang="en-GB" dirty="0"/>
            </a:br>
            <a:br>
              <a:rPr lang="en-GB" dirty="0"/>
            </a:br>
            <a:r>
              <a:rPr lang="en-GB" dirty="0"/>
              <a:t>  </a:t>
            </a:r>
            <a:r>
              <a:rPr lang="en-GB" sz="2400" dirty="0"/>
              <a:t>Operational insights</a:t>
            </a:r>
            <a:endParaRPr lang="en-IN" dirty="0"/>
          </a:p>
        </p:txBody>
      </p:sp>
    </p:spTree>
    <p:extLst>
      <p:ext uri="{BB962C8B-B14F-4D97-AF65-F5344CB8AC3E}">
        <p14:creationId xmlns:p14="http://schemas.microsoft.com/office/powerpoint/2010/main" val="872693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0C2E2-6A18-4F64-98E7-BD2C5BB5EDCD}"/>
              </a:ext>
            </a:extLst>
          </p:cNvPr>
          <p:cNvSpPr>
            <a:spLocks noGrp="1"/>
          </p:cNvSpPr>
          <p:nvPr>
            <p:ph type="title"/>
          </p:nvPr>
        </p:nvSpPr>
        <p:spPr/>
        <p:txBody>
          <a:bodyPr/>
          <a:lstStyle/>
          <a:p>
            <a:r>
              <a:rPr lang="en-GB" dirty="0"/>
              <a:t>3 basic areas before analyse</a:t>
            </a:r>
            <a:endParaRPr lang="en-IN" dirty="0"/>
          </a:p>
        </p:txBody>
      </p:sp>
      <p:pic>
        <p:nvPicPr>
          <p:cNvPr id="14" name="Picture 13">
            <a:extLst>
              <a:ext uri="{FF2B5EF4-FFF2-40B4-BE49-F238E27FC236}">
                <a16:creationId xmlns:a16="http://schemas.microsoft.com/office/drawing/2014/main" id="{E5F5A722-605C-4859-8D8B-1FF601F3648A}"/>
              </a:ext>
            </a:extLst>
          </p:cNvPr>
          <p:cNvPicPr>
            <a:picLocks noChangeAspect="1"/>
          </p:cNvPicPr>
          <p:nvPr/>
        </p:nvPicPr>
        <p:blipFill>
          <a:blip r:embed="rId2"/>
          <a:stretch>
            <a:fillRect/>
          </a:stretch>
        </p:blipFill>
        <p:spPr>
          <a:xfrm>
            <a:off x="3741900" y="1103844"/>
            <a:ext cx="1270717" cy="951731"/>
          </a:xfrm>
          <a:prstGeom prst="rect">
            <a:avLst/>
          </a:prstGeom>
          <a:ln>
            <a:solidFill>
              <a:schemeClr val="accent1"/>
            </a:solidFill>
          </a:ln>
        </p:spPr>
      </p:pic>
      <p:pic>
        <p:nvPicPr>
          <p:cNvPr id="15" name="Picture 14">
            <a:extLst>
              <a:ext uri="{FF2B5EF4-FFF2-40B4-BE49-F238E27FC236}">
                <a16:creationId xmlns:a16="http://schemas.microsoft.com/office/drawing/2014/main" id="{70B12ECC-B3C6-47A6-B13E-C62064D4D09E}"/>
              </a:ext>
            </a:extLst>
          </p:cNvPr>
          <p:cNvPicPr>
            <a:picLocks noChangeAspect="1"/>
          </p:cNvPicPr>
          <p:nvPr/>
        </p:nvPicPr>
        <p:blipFill>
          <a:blip r:embed="rId3"/>
          <a:stretch>
            <a:fillRect/>
          </a:stretch>
        </p:blipFill>
        <p:spPr>
          <a:xfrm>
            <a:off x="4750919" y="2334145"/>
            <a:ext cx="1270718" cy="1062175"/>
          </a:xfrm>
          <a:prstGeom prst="rect">
            <a:avLst/>
          </a:prstGeom>
          <a:ln>
            <a:solidFill>
              <a:schemeClr val="accent1"/>
            </a:solidFill>
          </a:ln>
        </p:spPr>
      </p:pic>
      <p:pic>
        <p:nvPicPr>
          <p:cNvPr id="17" name="Picture 16">
            <a:extLst>
              <a:ext uri="{FF2B5EF4-FFF2-40B4-BE49-F238E27FC236}">
                <a16:creationId xmlns:a16="http://schemas.microsoft.com/office/drawing/2014/main" id="{2FF1026A-8B27-446F-9D93-0FD95F0C6E69}"/>
              </a:ext>
            </a:extLst>
          </p:cNvPr>
          <p:cNvPicPr>
            <a:picLocks noChangeAspect="1"/>
          </p:cNvPicPr>
          <p:nvPr/>
        </p:nvPicPr>
        <p:blipFill>
          <a:blip r:embed="rId4"/>
          <a:stretch>
            <a:fillRect/>
          </a:stretch>
        </p:blipFill>
        <p:spPr>
          <a:xfrm>
            <a:off x="6308215" y="3396320"/>
            <a:ext cx="1270717" cy="1038518"/>
          </a:xfrm>
          <a:prstGeom prst="rect">
            <a:avLst/>
          </a:prstGeom>
          <a:ln>
            <a:solidFill>
              <a:schemeClr val="accent1"/>
            </a:solidFill>
          </a:ln>
        </p:spPr>
      </p:pic>
      <p:pic>
        <p:nvPicPr>
          <p:cNvPr id="19" name="Picture 18">
            <a:extLst>
              <a:ext uri="{FF2B5EF4-FFF2-40B4-BE49-F238E27FC236}">
                <a16:creationId xmlns:a16="http://schemas.microsoft.com/office/drawing/2014/main" id="{791ECF5C-0B00-4EF6-86AB-E48340789946}"/>
              </a:ext>
            </a:extLst>
          </p:cNvPr>
          <p:cNvPicPr>
            <a:picLocks noChangeAspect="1"/>
          </p:cNvPicPr>
          <p:nvPr/>
        </p:nvPicPr>
        <p:blipFill>
          <a:blip r:embed="rId5"/>
          <a:stretch>
            <a:fillRect/>
          </a:stretch>
        </p:blipFill>
        <p:spPr>
          <a:xfrm>
            <a:off x="9473124" y="4835622"/>
            <a:ext cx="1898614" cy="1674002"/>
          </a:xfrm>
          <a:prstGeom prst="rect">
            <a:avLst/>
          </a:prstGeom>
          <a:ln>
            <a:solidFill>
              <a:schemeClr val="accent4"/>
            </a:solidFill>
          </a:ln>
        </p:spPr>
      </p:pic>
      <p:cxnSp>
        <p:nvCxnSpPr>
          <p:cNvPr id="21" name="Connector: Elbow 20">
            <a:extLst>
              <a:ext uri="{FF2B5EF4-FFF2-40B4-BE49-F238E27FC236}">
                <a16:creationId xmlns:a16="http://schemas.microsoft.com/office/drawing/2014/main" id="{E6F485EA-B21F-49E6-B8FA-41AECF97A803}"/>
              </a:ext>
            </a:extLst>
          </p:cNvPr>
          <p:cNvCxnSpPr>
            <a:stCxn id="14" idx="2"/>
            <a:endCxn id="15" idx="1"/>
          </p:cNvCxnSpPr>
          <p:nvPr/>
        </p:nvCxnSpPr>
        <p:spPr>
          <a:xfrm rot="16200000" flipH="1">
            <a:off x="4159260" y="2273574"/>
            <a:ext cx="809658" cy="373660"/>
          </a:xfrm>
          <a:prstGeom prst="bentConnector2">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pic>
        <p:nvPicPr>
          <p:cNvPr id="25" name="Picture 24">
            <a:extLst>
              <a:ext uri="{FF2B5EF4-FFF2-40B4-BE49-F238E27FC236}">
                <a16:creationId xmlns:a16="http://schemas.microsoft.com/office/drawing/2014/main" id="{D4EAAF62-8CA6-4B98-BAAD-E09F41DECE6C}"/>
              </a:ext>
            </a:extLst>
          </p:cNvPr>
          <p:cNvPicPr>
            <a:picLocks noChangeAspect="1"/>
          </p:cNvPicPr>
          <p:nvPr/>
        </p:nvPicPr>
        <p:blipFill>
          <a:blip r:embed="rId6"/>
          <a:stretch>
            <a:fillRect/>
          </a:stretch>
        </p:blipFill>
        <p:spPr>
          <a:xfrm>
            <a:off x="9473124" y="1401003"/>
            <a:ext cx="1902319" cy="1328755"/>
          </a:xfrm>
          <a:prstGeom prst="rect">
            <a:avLst/>
          </a:prstGeom>
          <a:ln>
            <a:solidFill>
              <a:schemeClr val="accent4"/>
            </a:solidFill>
          </a:ln>
        </p:spPr>
      </p:pic>
      <p:sp>
        <p:nvSpPr>
          <p:cNvPr id="35" name="TextBox 34">
            <a:extLst>
              <a:ext uri="{FF2B5EF4-FFF2-40B4-BE49-F238E27FC236}">
                <a16:creationId xmlns:a16="http://schemas.microsoft.com/office/drawing/2014/main" id="{AACDB47C-4769-4F41-B2D7-678EE7D90BE9}"/>
              </a:ext>
            </a:extLst>
          </p:cNvPr>
          <p:cNvSpPr txBox="1"/>
          <p:nvPr/>
        </p:nvSpPr>
        <p:spPr>
          <a:xfrm>
            <a:off x="3302" y="6587528"/>
            <a:ext cx="7575630" cy="261610"/>
          </a:xfrm>
          <a:prstGeom prst="rect">
            <a:avLst/>
          </a:prstGeom>
          <a:noFill/>
        </p:spPr>
        <p:txBody>
          <a:bodyPr wrap="square">
            <a:spAutoFit/>
          </a:bodyPr>
          <a:lstStyle/>
          <a:p>
            <a:r>
              <a:rPr lang="en-IN" sz="1100" dirty="0"/>
              <a:t>Snapshots from  here - https://www.youtube.com/watch?v=cYD0OU8Jdws</a:t>
            </a:r>
          </a:p>
        </p:txBody>
      </p:sp>
      <p:cxnSp>
        <p:nvCxnSpPr>
          <p:cNvPr id="42" name="Connector: Elbow 41">
            <a:extLst>
              <a:ext uri="{FF2B5EF4-FFF2-40B4-BE49-F238E27FC236}">
                <a16:creationId xmlns:a16="http://schemas.microsoft.com/office/drawing/2014/main" id="{D905512B-0F33-4A53-9EED-667A2CD99BB4}"/>
              </a:ext>
            </a:extLst>
          </p:cNvPr>
          <p:cNvCxnSpPr>
            <a:cxnSpLocks/>
            <a:stCxn id="17" idx="2"/>
            <a:endCxn id="19" idx="1"/>
          </p:cNvCxnSpPr>
          <p:nvPr/>
        </p:nvCxnSpPr>
        <p:spPr>
          <a:xfrm rot="16200000" flipH="1">
            <a:off x="7589457" y="3788955"/>
            <a:ext cx="1237785" cy="2529550"/>
          </a:xfrm>
          <a:prstGeom prst="bentConnector2">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44" name="Connector: Elbow 43">
            <a:extLst>
              <a:ext uri="{FF2B5EF4-FFF2-40B4-BE49-F238E27FC236}">
                <a16:creationId xmlns:a16="http://schemas.microsoft.com/office/drawing/2014/main" id="{22357100-D891-46DE-9240-9833C901C3D7}"/>
              </a:ext>
            </a:extLst>
          </p:cNvPr>
          <p:cNvCxnSpPr>
            <a:cxnSpLocks/>
            <a:stCxn id="17" idx="0"/>
            <a:endCxn id="25" idx="1"/>
          </p:cNvCxnSpPr>
          <p:nvPr/>
        </p:nvCxnSpPr>
        <p:spPr>
          <a:xfrm rot="5400000" flipH="1" flipV="1">
            <a:off x="7542880" y="1466076"/>
            <a:ext cx="1330939" cy="2529550"/>
          </a:xfrm>
          <a:prstGeom prst="bentConnector2">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46" name="Connector: Elbow 45">
            <a:extLst>
              <a:ext uri="{FF2B5EF4-FFF2-40B4-BE49-F238E27FC236}">
                <a16:creationId xmlns:a16="http://schemas.microsoft.com/office/drawing/2014/main" id="{055F71AE-34B5-4DB5-A63F-D2351FD58021}"/>
              </a:ext>
            </a:extLst>
          </p:cNvPr>
          <p:cNvCxnSpPr>
            <a:stCxn id="15" idx="2"/>
            <a:endCxn id="17" idx="1"/>
          </p:cNvCxnSpPr>
          <p:nvPr/>
        </p:nvCxnSpPr>
        <p:spPr>
          <a:xfrm rot="16200000" flipH="1">
            <a:off x="5587617" y="3194980"/>
            <a:ext cx="519259" cy="921937"/>
          </a:xfrm>
          <a:prstGeom prst="bentConnector2">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pic>
        <p:nvPicPr>
          <p:cNvPr id="49" name="Picture 48">
            <a:extLst>
              <a:ext uri="{FF2B5EF4-FFF2-40B4-BE49-F238E27FC236}">
                <a16:creationId xmlns:a16="http://schemas.microsoft.com/office/drawing/2014/main" id="{E15BCD78-9C4D-448F-A354-1B0FBCA3CDDC}"/>
              </a:ext>
            </a:extLst>
          </p:cNvPr>
          <p:cNvPicPr>
            <a:picLocks noChangeAspect="1"/>
          </p:cNvPicPr>
          <p:nvPr/>
        </p:nvPicPr>
        <p:blipFill>
          <a:blip r:embed="rId7"/>
          <a:stretch>
            <a:fillRect/>
          </a:stretch>
        </p:blipFill>
        <p:spPr>
          <a:xfrm>
            <a:off x="9460229" y="3130818"/>
            <a:ext cx="1899735" cy="1569523"/>
          </a:xfrm>
          <a:prstGeom prst="rect">
            <a:avLst/>
          </a:prstGeom>
          <a:ln>
            <a:solidFill>
              <a:schemeClr val="accent4"/>
            </a:solidFill>
          </a:ln>
        </p:spPr>
      </p:pic>
      <p:cxnSp>
        <p:nvCxnSpPr>
          <p:cNvPr id="62" name="Straight Arrow Connector 61">
            <a:extLst>
              <a:ext uri="{FF2B5EF4-FFF2-40B4-BE49-F238E27FC236}">
                <a16:creationId xmlns:a16="http://schemas.microsoft.com/office/drawing/2014/main" id="{E56C2617-BA92-4FAC-8A6F-27292BA73818}"/>
              </a:ext>
            </a:extLst>
          </p:cNvPr>
          <p:cNvCxnSpPr>
            <a:stCxn id="17" idx="3"/>
            <a:endCxn id="49" idx="1"/>
          </p:cNvCxnSpPr>
          <p:nvPr/>
        </p:nvCxnSpPr>
        <p:spPr>
          <a:xfrm>
            <a:off x="7578932" y="3915579"/>
            <a:ext cx="1881297" cy="1"/>
          </a:xfrm>
          <a:prstGeom prst="straightConnector1">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488679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1F8F0-2BB4-4659-91C7-79E099AB16DB}"/>
              </a:ext>
            </a:extLst>
          </p:cNvPr>
          <p:cNvSpPr>
            <a:spLocks noGrp="1"/>
          </p:cNvSpPr>
          <p:nvPr>
            <p:ph type="title"/>
          </p:nvPr>
        </p:nvSpPr>
        <p:spPr/>
        <p:txBody>
          <a:bodyPr/>
          <a:lstStyle/>
          <a:p>
            <a:r>
              <a:rPr lang="en-GB" dirty="0"/>
              <a:t>Purpose</a:t>
            </a:r>
            <a:endParaRPr lang="en-IN" dirty="0"/>
          </a:p>
        </p:txBody>
      </p:sp>
      <p:sp>
        <p:nvSpPr>
          <p:cNvPr id="3" name="Content Placeholder 2">
            <a:extLst>
              <a:ext uri="{FF2B5EF4-FFF2-40B4-BE49-F238E27FC236}">
                <a16:creationId xmlns:a16="http://schemas.microsoft.com/office/drawing/2014/main" id="{2D5F7441-34C6-4E85-889D-764B38147B8E}"/>
              </a:ext>
            </a:extLst>
          </p:cNvPr>
          <p:cNvSpPr>
            <a:spLocks noGrp="1"/>
          </p:cNvSpPr>
          <p:nvPr>
            <p:ph idx="1"/>
          </p:nvPr>
        </p:nvSpPr>
        <p:spPr/>
        <p:txBody>
          <a:bodyPr/>
          <a:lstStyle/>
          <a:p>
            <a:r>
              <a:rPr lang="en-GB" dirty="0"/>
              <a:t>Monitoring</a:t>
            </a:r>
          </a:p>
          <a:p>
            <a:r>
              <a:rPr lang="en-GB" dirty="0"/>
              <a:t>Analytics</a:t>
            </a:r>
            <a:endParaRPr lang="en-IN" dirty="0"/>
          </a:p>
        </p:txBody>
      </p:sp>
    </p:spTree>
    <p:extLst>
      <p:ext uri="{BB962C8B-B14F-4D97-AF65-F5344CB8AC3E}">
        <p14:creationId xmlns:p14="http://schemas.microsoft.com/office/powerpoint/2010/main" val="9522482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75591D-9F20-41DE-A2E5-A5FCCF32E5A3}"/>
              </a:ext>
            </a:extLst>
          </p:cNvPr>
          <p:cNvSpPr>
            <a:spLocks noGrp="1"/>
          </p:cNvSpPr>
          <p:nvPr>
            <p:ph type="title"/>
          </p:nvPr>
        </p:nvSpPr>
        <p:spPr/>
        <p:txBody>
          <a:bodyPr/>
          <a:lstStyle/>
          <a:p>
            <a:r>
              <a:rPr lang="en-GB" dirty="0"/>
              <a:t>Health Monitoring dashboards</a:t>
            </a:r>
            <a:endParaRPr lang="en-IN" dirty="0"/>
          </a:p>
        </p:txBody>
      </p:sp>
      <p:sp>
        <p:nvSpPr>
          <p:cNvPr id="4" name="Content Placeholder 3">
            <a:extLst>
              <a:ext uri="{FF2B5EF4-FFF2-40B4-BE49-F238E27FC236}">
                <a16:creationId xmlns:a16="http://schemas.microsoft.com/office/drawing/2014/main" id="{ACD9F4B7-A687-4CC4-87A0-162DC7C491A1}"/>
              </a:ext>
            </a:extLst>
          </p:cNvPr>
          <p:cNvSpPr>
            <a:spLocks noGrp="1"/>
          </p:cNvSpPr>
          <p:nvPr>
            <p:ph idx="1"/>
          </p:nvPr>
        </p:nvSpPr>
        <p:spPr/>
        <p:txBody>
          <a:bodyPr numCol="1"/>
          <a:lstStyle/>
          <a:p>
            <a:r>
              <a:rPr lang="en-GB" dirty="0"/>
              <a:t>Consume from IOT devices.</a:t>
            </a:r>
          </a:p>
          <a:p>
            <a:r>
              <a:rPr lang="en-GB" dirty="0"/>
              <a:t>Store in a database / data lake.</a:t>
            </a:r>
          </a:p>
          <a:p>
            <a:r>
              <a:rPr lang="en-GB" dirty="0"/>
              <a:t>Visualize it in dashboard.</a:t>
            </a:r>
          </a:p>
          <a:p>
            <a:r>
              <a:rPr lang="en-GB" dirty="0"/>
              <a:t>Alerts in case of any spikes / anomalies. </a:t>
            </a:r>
          </a:p>
          <a:p>
            <a:endParaRPr lang="en-GB" dirty="0"/>
          </a:p>
          <a:p>
            <a:endParaRPr lang="en-GB" dirty="0"/>
          </a:p>
          <a:p>
            <a:endParaRPr lang="en-GB" dirty="0"/>
          </a:p>
          <a:p>
            <a:endParaRPr lang="en-GB" dirty="0"/>
          </a:p>
          <a:p>
            <a:endParaRPr lang="en-GB" dirty="0"/>
          </a:p>
          <a:p>
            <a:endParaRPr lang="en-GB" dirty="0"/>
          </a:p>
          <a:p>
            <a:endParaRPr lang="en-GB" dirty="0"/>
          </a:p>
          <a:p>
            <a:endParaRPr lang="en-IN" dirty="0"/>
          </a:p>
        </p:txBody>
      </p:sp>
      <p:pic>
        <p:nvPicPr>
          <p:cNvPr id="1028" name="Picture 4">
            <a:extLst>
              <a:ext uri="{FF2B5EF4-FFF2-40B4-BE49-F238E27FC236}">
                <a16:creationId xmlns:a16="http://schemas.microsoft.com/office/drawing/2014/main" id="{51A55543-8629-4565-AB64-E3812EC357E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52634" y="2818515"/>
            <a:ext cx="5348468" cy="3793160"/>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567027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303CD-46D7-496E-9691-ACEA21F9893B}"/>
              </a:ext>
            </a:extLst>
          </p:cNvPr>
          <p:cNvSpPr>
            <a:spLocks noGrp="1"/>
          </p:cNvSpPr>
          <p:nvPr>
            <p:ph type="title"/>
          </p:nvPr>
        </p:nvSpPr>
        <p:spPr/>
        <p:txBody>
          <a:bodyPr/>
          <a:lstStyle/>
          <a:p>
            <a:r>
              <a:rPr lang="en-GB" dirty="0"/>
              <a:t>Analytics</a:t>
            </a:r>
            <a:endParaRPr lang="en-IN" dirty="0"/>
          </a:p>
        </p:txBody>
      </p:sp>
      <p:sp>
        <p:nvSpPr>
          <p:cNvPr id="3" name="Content Placeholder 2">
            <a:extLst>
              <a:ext uri="{FF2B5EF4-FFF2-40B4-BE49-F238E27FC236}">
                <a16:creationId xmlns:a16="http://schemas.microsoft.com/office/drawing/2014/main" id="{98801F0C-1EA7-486D-A3B0-7E31EC3E252F}"/>
              </a:ext>
            </a:extLst>
          </p:cNvPr>
          <p:cNvSpPr>
            <a:spLocks noGrp="1"/>
          </p:cNvSpPr>
          <p:nvPr>
            <p:ph idx="1"/>
          </p:nvPr>
        </p:nvSpPr>
        <p:spPr/>
        <p:txBody>
          <a:bodyPr/>
          <a:lstStyle/>
          <a:p>
            <a:r>
              <a:rPr lang="en-GB" dirty="0"/>
              <a:t>Analyse collected data.</a:t>
            </a:r>
          </a:p>
          <a:p>
            <a:r>
              <a:rPr lang="en-GB" dirty="0"/>
              <a:t>Allow to find answers for business questions.</a:t>
            </a:r>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IN" dirty="0"/>
          </a:p>
        </p:txBody>
      </p:sp>
      <p:pic>
        <p:nvPicPr>
          <p:cNvPr id="2050" name="Picture 2" descr="Upstream - E&amp;amp;P - Visual BI Solutions">
            <a:extLst>
              <a:ext uri="{FF2B5EF4-FFF2-40B4-BE49-F238E27FC236}">
                <a16:creationId xmlns:a16="http://schemas.microsoft.com/office/drawing/2014/main" id="{3CF77B42-2EA3-4DB3-8B15-AD2E0205AFB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97605" y="2363165"/>
            <a:ext cx="7186863" cy="4267200"/>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2802510"/>
      </p:ext>
    </p:extLst>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TM03457475[[fn=Frame]]</Template>
  <TotalTime>587</TotalTime>
  <Words>1007</Words>
  <Application>Microsoft Office PowerPoint</Application>
  <PresentationFormat>Widescreen</PresentationFormat>
  <Paragraphs>158</Paragraphs>
  <Slides>30</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30</vt:i4>
      </vt:variant>
    </vt:vector>
  </HeadingPairs>
  <TitlesOfParts>
    <vt:vector size="36" baseType="lpstr">
      <vt:lpstr>Arial</vt:lpstr>
      <vt:lpstr>Barlow</vt:lpstr>
      <vt:lpstr>Calibri</vt:lpstr>
      <vt:lpstr>Corbel</vt:lpstr>
      <vt:lpstr>Wingdings 2</vt:lpstr>
      <vt:lpstr>Frame</vt:lpstr>
      <vt:lpstr>PowerPoint Presentation</vt:lpstr>
      <vt:lpstr>PowerPoint Presentation</vt:lpstr>
      <vt:lpstr>PowerPoint Presentation</vt:lpstr>
      <vt:lpstr>Agenda</vt:lpstr>
      <vt:lpstr>       Operational insights</vt:lpstr>
      <vt:lpstr>3 basic areas before analyse</vt:lpstr>
      <vt:lpstr>Purpose</vt:lpstr>
      <vt:lpstr>Health Monitoring dashboards</vt:lpstr>
      <vt:lpstr>Analytics</vt:lpstr>
      <vt:lpstr>Monitoring and Analytics</vt:lpstr>
      <vt:lpstr>TYPES of analytics Energy (Turbine Power)  </vt:lpstr>
      <vt:lpstr>ROLES in IOT Analytics   (Who builds it)</vt:lpstr>
      <vt:lpstr>    Data Engineer</vt:lpstr>
      <vt:lpstr>   Data Analyst / Data Scientists</vt:lpstr>
      <vt:lpstr>How analytics can be done?   ENVIRONMENT</vt:lpstr>
      <vt:lpstr>On premises</vt:lpstr>
      <vt:lpstr>Cloud architecture</vt:lpstr>
      <vt:lpstr>Why Cloud?</vt:lpstr>
      <vt:lpstr>Why Cloud?</vt:lpstr>
      <vt:lpstr>Hybrid</vt:lpstr>
      <vt:lpstr>Demo</vt:lpstr>
      <vt:lpstr>Democratization in Data  Gaps are getting reduced </vt:lpstr>
      <vt:lpstr>No-Code / Low-Code</vt:lpstr>
      <vt:lpstr>No-Code and Low-Code era</vt:lpstr>
      <vt:lpstr>No-Code and Low-Code era</vt:lpstr>
      <vt:lpstr>Demo</vt:lpstr>
      <vt:lpstr>Just training alone enough?  NO  Correct Data is important than more(big) data.</vt:lpstr>
      <vt:lpstr>Tricking an ML model  “Adversarial Attack”</vt:lpstr>
      <vt:lpstr>Other important factors</vt:lpstr>
      <vt:lpstr>Thank you!  Questions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DineshKumar Prabakaran</dc:creator>
  <cp:lastModifiedBy>DineshKumar Prabakaran</cp:lastModifiedBy>
  <cp:revision>65</cp:revision>
  <dcterms:created xsi:type="dcterms:W3CDTF">2021-08-12T09:17:16Z</dcterms:created>
  <dcterms:modified xsi:type="dcterms:W3CDTF">2021-08-16T08:38:06Z</dcterms:modified>
</cp:coreProperties>
</file>