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076136273" r:id="rId3"/>
    <p:sldId id="260" r:id="rId4"/>
    <p:sldId id="265" r:id="rId5"/>
    <p:sldId id="264" r:id="rId6"/>
    <p:sldId id="2076136269" r:id="rId7"/>
    <p:sldId id="267" r:id="rId8"/>
    <p:sldId id="292" r:id="rId9"/>
    <p:sldId id="2076136277" r:id="rId10"/>
    <p:sldId id="276" r:id="rId11"/>
    <p:sldId id="2076136279" r:id="rId12"/>
    <p:sldId id="2076136280" r:id="rId13"/>
    <p:sldId id="2076136282" r:id="rId14"/>
    <p:sldId id="2076136295" r:id="rId15"/>
    <p:sldId id="2076136285" r:id="rId16"/>
    <p:sldId id="2076136283" r:id="rId17"/>
    <p:sldId id="2076136302" r:id="rId18"/>
    <p:sldId id="270" r:id="rId19"/>
    <p:sldId id="2076136293" r:id="rId20"/>
    <p:sldId id="2076136300" r:id="rId21"/>
    <p:sldId id="2076136292" r:id="rId22"/>
    <p:sldId id="2076136271" r:id="rId23"/>
    <p:sldId id="2076136297" r:id="rId24"/>
    <p:sldId id="271" r:id="rId25"/>
    <p:sldId id="274" r:id="rId26"/>
    <p:sldId id="275" r:id="rId27"/>
    <p:sldId id="272" r:id="rId28"/>
    <p:sldId id="273" r:id="rId29"/>
    <p:sldId id="2076136296" r:id="rId30"/>
    <p:sldId id="2076136272" r:id="rId31"/>
    <p:sldId id="2076136274" r:id="rId32"/>
    <p:sldId id="2076136289" r:id="rId33"/>
    <p:sldId id="2076136294" r:id="rId34"/>
    <p:sldId id="2076136301" r:id="rId35"/>
    <p:sldId id="266" r:id="rId36"/>
    <p:sldId id="2076136298" r:id="rId37"/>
    <p:sldId id="2076136299" r:id="rId38"/>
    <p:sldId id="262" r:id="rId39"/>
    <p:sldId id="268" r:id="rId40"/>
    <p:sldId id="2076136286" r:id="rId41"/>
    <p:sldId id="2076136287"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9288" autoAdjust="0"/>
  </p:normalViewPr>
  <p:slideViewPr>
    <p:cSldViewPr snapToGrid="0">
      <p:cViewPr varScale="1">
        <p:scale>
          <a:sx n="60" d="100"/>
          <a:sy n="60" d="100"/>
        </p:scale>
        <p:origin x="1550"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30D4DC-6CD7-46ED-8905-3D659FA3546B}" type="datetimeFigureOut">
              <a:rPr lang="en-IN" smtClean="0"/>
              <a:t>10-06-2021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DD920E-35DF-4F11-99B8-2F9C369D8A1E}" type="slidenum">
              <a:rPr lang="en-IN" smtClean="0"/>
              <a:t>‹#›</a:t>
            </a:fld>
            <a:endParaRPr lang="en-IN"/>
          </a:p>
        </p:txBody>
      </p:sp>
    </p:spTree>
    <p:extLst>
      <p:ext uri="{BB962C8B-B14F-4D97-AF65-F5344CB8AC3E}">
        <p14:creationId xmlns:p14="http://schemas.microsoft.com/office/powerpoint/2010/main" val="4125722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rPr>
              <a:t>Myself currently working as a product manager, for the analytics and reports squad at Kissflow. Coming through 8+ years of the journey around data space, I have involved in implementing B2B SaaS products for Big Data, ETL, and Business Intelligence. </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2</a:t>
            </a:fld>
            <a:endParaRPr lang="en-IN"/>
          </a:p>
        </p:txBody>
      </p:sp>
    </p:spTree>
    <p:extLst>
      <p:ext uri="{BB962C8B-B14F-4D97-AF65-F5344CB8AC3E}">
        <p14:creationId xmlns:p14="http://schemas.microsoft.com/office/powerpoint/2010/main" val="1620584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Background engineering improvised for better performance. Front end features are in beta as of now.</a:t>
            </a:r>
            <a:endParaRPr lang="en-IN" dirty="0"/>
          </a:p>
          <a:p>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25</a:t>
            </a:fld>
            <a:endParaRPr lang="en-IN"/>
          </a:p>
        </p:txBody>
      </p:sp>
    </p:spTree>
    <p:extLst>
      <p:ext uri="{BB962C8B-B14F-4D97-AF65-F5344CB8AC3E}">
        <p14:creationId xmlns:p14="http://schemas.microsoft.com/office/powerpoint/2010/main" val="1755710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26</a:t>
            </a:fld>
            <a:endParaRPr lang="en-IN"/>
          </a:p>
        </p:txBody>
      </p:sp>
    </p:spTree>
    <p:extLst>
      <p:ext uri="{BB962C8B-B14F-4D97-AF65-F5344CB8AC3E}">
        <p14:creationId xmlns:p14="http://schemas.microsoft.com/office/powerpoint/2010/main" val="1699156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 going to repeat the points which I spoke earlier. I mean core features of Data warehouse / Data Lake / Data Lakehouse.</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28</a:t>
            </a:fld>
            <a:endParaRPr lang="en-IN"/>
          </a:p>
        </p:txBody>
      </p:sp>
    </p:spTree>
    <p:extLst>
      <p:ext uri="{BB962C8B-B14F-4D97-AF65-F5344CB8AC3E}">
        <p14:creationId xmlns:p14="http://schemas.microsoft.com/office/powerpoint/2010/main" val="815879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Store all your data.</a:t>
            </a:r>
          </a:p>
          <a:p>
            <a:pPr marL="171450" indent="-171450">
              <a:buFont typeface="Arial" panose="020B0604020202020204" pitchFamily="34" charset="0"/>
              <a:buChar char="•"/>
            </a:pPr>
            <a:r>
              <a:rPr lang="en-IN" dirty="0"/>
              <a:t>Extreme simplicity.</a:t>
            </a:r>
          </a:p>
          <a:p>
            <a:pPr marL="171450" indent="-171450">
              <a:buFont typeface="Arial" panose="020B0604020202020204" pitchFamily="34" charset="0"/>
              <a:buChar char="•"/>
            </a:pPr>
            <a:r>
              <a:rPr lang="en-IN" dirty="0"/>
              <a:t>Full support for ACID transactions with read consistency.</a:t>
            </a:r>
          </a:p>
          <a:p>
            <a:pPr marL="171450" indent="-171450">
              <a:buFont typeface="Arial" panose="020B0604020202020204" pitchFamily="34" charset="0"/>
              <a:buChar char="•"/>
            </a:pPr>
            <a:r>
              <a:rPr lang="en-IN" dirty="0"/>
              <a:t>ANSI SQL, RBAC.</a:t>
            </a:r>
          </a:p>
        </p:txBody>
      </p:sp>
      <p:sp>
        <p:nvSpPr>
          <p:cNvPr id="4" name="Slide Number Placeholder 3"/>
          <p:cNvSpPr>
            <a:spLocks noGrp="1"/>
          </p:cNvSpPr>
          <p:nvPr>
            <p:ph type="sldNum" sz="quarter" idx="5"/>
          </p:nvPr>
        </p:nvSpPr>
        <p:spPr/>
        <p:txBody>
          <a:bodyPr/>
          <a:lstStyle/>
          <a:p>
            <a:fld id="{F75603B9-19B4-4D8F-907A-25ED0F1ACBA1}" type="slidenum">
              <a:rPr lang="en-IN" smtClean="0"/>
              <a:t>30</a:t>
            </a:fld>
            <a:endParaRPr lang="en-IN"/>
          </a:p>
        </p:txBody>
      </p:sp>
    </p:spTree>
    <p:extLst>
      <p:ext uri="{BB962C8B-B14F-4D97-AF65-F5344CB8AC3E}">
        <p14:creationId xmlns:p14="http://schemas.microsoft.com/office/powerpoint/2010/main" val="3662382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61D11EEE-6408-426C-86EC-A45CD40E17C7}" type="slidenum">
              <a:rPr lang="en-IN" smtClean="0"/>
              <a:t>35</a:t>
            </a:fld>
            <a:endParaRPr lang="en-IN"/>
          </a:p>
        </p:txBody>
      </p:sp>
    </p:spTree>
    <p:extLst>
      <p:ext uri="{BB962C8B-B14F-4D97-AF65-F5344CB8AC3E}">
        <p14:creationId xmlns:p14="http://schemas.microsoft.com/office/powerpoint/2010/main" val="2019999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Delta Lake that sits on top of data lake provides ACID transactions and unifies streaming and batch processing. It is also fully compatible with Spark APIs.</a:t>
            </a:r>
          </a:p>
          <a:p>
            <a:r>
              <a:rPr lang="en-GB" dirty="0"/>
              <a:t>* In simple words, its about saving data as ‘Delta’ format and play with it.</a:t>
            </a:r>
            <a:endParaRPr lang="en-IN" dirty="0"/>
          </a:p>
          <a:p>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38</a:t>
            </a:fld>
            <a:endParaRPr lang="en-IN"/>
          </a:p>
        </p:txBody>
      </p:sp>
    </p:spTree>
    <p:extLst>
      <p:ext uri="{BB962C8B-B14F-4D97-AF65-F5344CB8AC3E}">
        <p14:creationId xmlns:p14="http://schemas.microsoft.com/office/powerpoint/2010/main" val="1083962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Wont be covering about each topic in detail. The aim of my talk is to share my knowledge about understanding the difference between tech stack, which look almost same in terms of features. And I expect that audience would know a little bit of basics like what is a Database, Data warehouse and so.</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3</a:t>
            </a:fld>
            <a:endParaRPr lang="en-IN"/>
          </a:p>
        </p:txBody>
      </p:sp>
    </p:spTree>
    <p:extLst>
      <p:ext uri="{BB962C8B-B14F-4D97-AF65-F5344CB8AC3E}">
        <p14:creationId xmlns:p14="http://schemas.microsoft.com/office/powerpoint/2010/main" val="2171400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Let me ask a simple question. </a:t>
            </a:r>
            <a:r>
              <a:rPr lang="en-US" sz="1200" dirty="0"/>
              <a:t>For what </a:t>
            </a:r>
            <a:r>
              <a:rPr lang="en-US" sz="1600" b="1" dirty="0"/>
              <a:t>basic skill</a:t>
            </a:r>
            <a:r>
              <a:rPr lang="en-US" sz="1200" dirty="0"/>
              <a:t>, different people get different salary?</a:t>
            </a:r>
            <a:r>
              <a:rPr lang="en-IN" dirty="0"/>
              <a:t> Perhaps that is the same basic thing which all the ML or AI projects are solving and make our life easier. </a:t>
            </a:r>
          </a:p>
        </p:txBody>
      </p:sp>
      <p:sp>
        <p:nvSpPr>
          <p:cNvPr id="4" name="Slide Number Placeholder 3"/>
          <p:cNvSpPr>
            <a:spLocks noGrp="1"/>
          </p:cNvSpPr>
          <p:nvPr>
            <p:ph type="sldNum" sz="quarter" idx="5"/>
          </p:nvPr>
        </p:nvSpPr>
        <p:spPr/>
        <p:txBody>
          <a:bodyPr/>
          <a:lstStyle/>
          <a:p>
            <a:fld id="{6CA4753F-1BC7-44B1-AE2C-11D8B03F4906}" type="slidenum">
              <a:rPr lang="en-IN" smtClean="0"/>
              <a:t>4</a:t>
            </a:fld>
            <a:endParaRPr lang="en-IN"/>
          </a:p>
        </p:txBody>
      </p:sp>
    </p:spTree>
    <p:extLst>
      <p:ext uri="{BB962C8B-B14F-4D97-AF65-F5344CB8AC3E}">
        <p14:creationId xmlns:p14="http://schemas.microsoft.com/office/powerpoint/2010/main" val="4293447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Its DECISION MAKING. </a:t>
            </a:r>
          </a:p>
        </p:txBody>
      </p:sp>
      <p:sp>
        <p:nvSpPr>
          <p:cNvPr id="4" name="Slide Number Placeholder 3"/>
          <p:cNvSpPr>
            <a:spLocks noGrp="1"/>
          </p:cNvSpPr>
          <p:nvPr>
            <p:ph type="sldNum" sz="quarter" idx="5"/>
          </p:nvPr>
        </p:nvSpPr>
        <p:spPr/>
        <p:txBody>
          <a:bodyPr/>
          <a:lstStyle/>
          <a:p>
            <a:fld id="{6CA4753F-1BC7-44B1-AE2C-11D8B03F4906}" type="slidenum">
              <a:rPr lang="en-IN" smtClean="0"/>
              <a:t>5</a:t>
            </a:fld>
            <a:endParaRPr lang="en-IN"/>
          </a:p>
        </p:txBody>
      </p:sp>
    </p:spTree>
    <p:extLst>
      <p:ext uri="{BB962C8B-B14F-4D97-AF65-F5344CB8AC3E}">
        <p14:creationId xmlns:p14="http://schemas.microsoft.com/office/powerpoint/2010/main" val="572839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 crazy and slightly confusing time in the data architecture space. More and more companies are shifting towards data lakes, yet the traditional data warehouse and database continues to provide value, as it has for decades. Now to add that, we have this increasingly popular </a:t>
            </a:r>
            <a:r>
              <a:rPr lang="en-GB" dirty="0" err="1"/>
              <a:t>lakehouse</a:t>
            </a:r>
            <a:r>
              <a:rPr lang="en-GB" dirty="0"/>
              <a:t> and delta lake concept. The concepts I discuss here will be common that would fit for deciding over data services in Azure as well.</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7</a:t>
            </a:fld>
            <a:endParaRPr lang="en-IN"/>
          </a:p>
        </p:txBody>
      </p:sp>
    </p:spTree>
    <p:extLst>
      <p:ext uri="{BB962C8B-B14F-4D97-AF65-F5344CB8AC3E}">
        <p14:creationId xmlns:p14="http://schemas.microsoft.com/office/powerpoint/2010/main" val="1476315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And looking at this, does both give same feeling? </a:t>
            </a:r>
            <a:r>
              <a:rPr lang="en-IN" dirty="0">
                <a:sym typeface="Wingdings" panose="05000000000000000000" pitchFamily="2" charset="2"/>
              </a:rPr>
              <a:t></a:t>
            </a:r>
            <a:endParaRPr lang="en-IN" dirty="0"/>
          </a:p>
          <a:p>
            <a:endParaRPr lang="en-IN" dirty="0"/>
          </a:p>
        </p:txBody>
      </p:sp>
      <p:sp>
        <p:nvSpPr>
          <p:cNvPr id="4" name="Slide Number Placeholder 3"/>
          <p:cNvSpPr>
            <a:spLocks noGrp="1"/>
          </p:cNvSpPr>
          <p:nvPr>
            <p:ph type="sldNum" sz="quarter" idx="5"/>
          </p:nvPr>
        </p:nvSpPr>
        <p:spPr/>
        <p:txBody>
          <a:bodyPr/>
          <a:lstStyle/>
          <a:p>
            <a:fld id="{5E50757B-0709-4736-92FA-0BEB494FC234}" type="slidenum">
              <a:rPr lang="en-US" smtClean="0"/>
              <a:t>8</a:t>
            </a:fld>
            <a:endParaRPr lang="en-US" dirty="0"/>
          </a:p>
        </p:txBody>
      </p:sp>
    </p:spTree>
    <p:extLst>
      <p:ext uri="{BB962C8B-B14F-4D97-AF65-F5344CB8AC3E}">
        <p14:creationId xmlns:p14="http://schemas.microsoft.com/office/powerpoint/2010/main" val="3059887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NoSQL </a:t>
            </a:r>
            <a:r>
              <a:rPr lang="en-GB" dirty="0" err="1"/>
              <a:t>db</a:t>
            </a:r>
            <a:r>
              <a:rPr lang="en-GB" dirty="0"/>
              <a:t> – data storage model types –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Document - Frequent schema changes with sub-tables need. </a:t>
            </a:r>
            <a:r>
              <a:rPr lang="en-GB" b="0" i="0" dirty="0">
                <a:solidFill>
                  <a:srgbClr val="E8EAED"/>
                </a:solidFill>
                <a:effectLst/>
                <a:latin typeface="Roboto" panose="02000000000000000000" pitchFamily="2" charset="0"/>
              </a:rPr>
              <a:t>The document model allows you to structure data any way your application needs </a:t>
            </a:r>
            <a:r>
              <a:rPr lang="en-GB" dirty="0"/>
              <a:t>(Mongo DB)</a:t>
            </a:r>
          </a:p>
          <a:p>
            <a:r>
              <a:rPr lang="en-GB" dirty="0"/>
              <a:t>*</a:t>
            </a:r>
            <a:r>
              <a:rPr lang="en-IN" dirty="0"/>
              <a:t> Graph – Neo4j.</a:t>
            </a:r>
          </a:p>
          <a:p>
            <a:r>
              <a:rPr lang="en-GB" dirty="0"/>
              <a:t>* Key-value - Redis.</a:t>
            </a:r>
          </a:p>
          <a:p>
            <a:r>
              <a:rPr lang="en-GB" dirty="0"/>
              <a:t>* Column-oriented – Hbase, Cassandra.</a:t>
            </a:r>
          </a:p>
          <a:p>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10</a:t>
            </a:fld>
            <a:endParaRPr lang="en-IN"/>
          </a:p>
        </p:txBody>
      </p:sp>
    </p:spTree>
    <p:extLst>
      <p:ext uri="{BB962C8B-B14F-4D97-AF65-F5344CB8AC3E}">
        <p14:creationId xmlns:p14="http://schemas.microsoft.com/office/powerpoint/2010/main" val="2468938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https://blog.ctotalk.in/freddy-and-the-analytics-platform-of-freshworks-by-sts-prasad-svp-freshworks-engineering-in-cto-2fbaefc204e3</a:t>
            </a:r>
          </a:p>
        </p:txBody>
      </p:sp>
      <p:sp>
        <p:nvSpPr>
          <p:cNvPr id="4" name="Slide Number Placeholder 3"/>
          <p:cNvSpPr>
            <a:spLocks noGrp="1"/>
          </p:cNvSpPr>
          <p:nvPr>
            <p:ph type="sldNum" sz="quarter" idx="5"/>
          </p:nvPr>
        </p:nvSpPr>
        <p:spPr/>
        <p:txBody>
          <a:bodyPr/>
          <a:lstStyle/>
          <a:p>
            <a:fld id="{32DD920E-35DF-4F11-99B8-2F9C369D8A1E}" type="slidenum">
              <a:rPr lang="en-IN" smtClean="0"/>
              <a:t>14</a:t>
            </a:fld>
            <a:endParaRPr lang="en-IN"/>
          </a:p>
        </p:txBody>
      </p:sp>
    </p:spTree>
    <p:extLst>
      <p:ext uri="{BB962C8B-B14F-4D97-AF65-F5344CB8AC3E}">
        <p14:creationId xmlns:p14="http://schemas.microsoft.com/office/powerpoint/2010/main" val="4246885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800" dirty="0">
                <a:effectLst/>
                <a:latin typeface="Calibri" panose="020F0502020204030204" pitchFamily="34" charset="0"/>
              </a:rPr>
              <a:t>The Kissflow Digital Workplace is a no-code environment where anyone including business users can create an automated process, build a project board, handle a case flow, and host important discussions about work, all in one intelligent and easily integrated platform.</a:t>
            </a:r>
            <a:endParaRPr lang="en-GB" dirty="0"/>
          </a:p>
        </p:txBody>
      </p:sp>
      <p:sp>
        <p:nvSpPr>
          <p:cNvPr id="4" name="Slide Number Placeholder 3"/>
          <p:cNvSpPr>
            <a:spLocks noGrp="1"/>
          </p:cNvSpPr>
          <p:nvPr>
            <p:ph type="sldNum" sz="quarter" idx="5"/>
          </p:nvPr>
        </p:nvSpPr>
        <p:spPr/>
        <p:txBody>
          <a:bodyPr/>
          <a:lstStyle/>
          <a:p>
            <a:fld id="{61D11EEE-6408-426C-86EC-A45CD40E17C7}" type="slidenum">
              <a:rPr lang="en-IN" smtClean="0"/>
              <a:t>18</a:t>
            </a:fld>
            <a:endParaRPr lang="en-IN"/>
          </a:p>
        </p:txBody>
      </p:sp>
    </p:spTree>
    <p:extLst>
      <p:ext uri="{BB962C8B-B14F-4D97-AF65-F5344CB8AC3E}">
        <p14:creationId xmlns:p14="http://schemas.microsoft.com/office/powerpoint/2010/main" val="559164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BBC269F-2193-49F9-A10C-71EB30DFBE7D}" type="datetimeFigureOut">
              <a:rPr lang="en-IN" smtClean="0"/>
              <a:t>10-06-2021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BFB83C-9001-43FC-99DC-652684D24D67}"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5952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BC269F-2193-49F9-A10C-71EB30DFBE7D}" type="datetimeFigureOut">
              <a:rPr lang="en-IN" smtClean="0"/>
              <a:t>10-06-2021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BFB83C-9001-43FC-99DC-652684D24D67}" type="slidenum">
              <a:rPr lang="en-IN" smtClean="0"/>
              <a:t>‹#›</a:t>
            </a:fld>
            <a:endParaRPr lang="en-IN"/>
          </a:p>
        </p:txBody>
      </p:sp>
    </p:spTree>
    <p:extLst>
      <p:ext uri="{BB962C8B-B14F-4D97-AF65-F5344CB8AC3E}">
        <p14:creationId xmlns:p14="http://schemas.microsoft.com/office/powerpoint/2010/main" val="3242832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BC269F-2193-49F9-A10C-71EB30DFBE7D}" type="datetimeFigureOut">
              <a:rPr lang="en-IN" smtClean="0"/>
              <a:t>10-06-2021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BFB83C-9001-43FC-99DC-652684D24D67}"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515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BC269F-2193-49F9-A10C-71EB30DFBE7D}" type="datetimeFigureOut">
              <a:rPr lang="en-IN" smtClean="0"/>
              <a:t>10-06-2021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BFB83C-9001-43FC-99DC-652684D24D67}" type="slidenum">
              <a:rPr lang="en-IN" smtClean="0"/>
              <a:t>‹#›</a:t>
            </a:fld>
            <a:endParaRPr lang="en-IN"/>
          </a:p>
        </p:txBody>
      </p:sp>
    </p:spTree>
    <p:extLst>
      <p:ext uri="{BB962C8B-B14F-4D97-AF65-F5344CB8AC3E}">
        <p14:creationId xmlns:p14="http://schemas.microsoft.com/office/powerpoint/2010/main" val="3162150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BC269F-2193-49F9-A10C-71EB30DFBE7D}" type="datetimeFigureOut">
              <a:rPr lang="en-IN" smtClean="0"/>
              <a:t>10-06-2021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BFB83C-9001-43FC-99DC-652684D24D67}"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5479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BC269F-2193-49F9-A10C-71EB30DFBE7D}" type="datetimeFigureOut">
              <a:rPr lang="en-IN" smtClean="0"/>
              <a:t>10-06-2021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BFB83C-9001-43FC-99DC-652684D24D67}" type="slidenum">
              <a:rPr lang="en-IN" smtClean="0"/>
              <a:t>‹#›</a:t>
            </a:fld>
            <a:endParaRPr lang="en-IN"/>
          </a:p>
        </p:txBody>
      </p:sp>
    </p:spTree>
    <p:extLst>
      <p:ext uri="{BB962C8B-B14F-4D97-AF65-F5344CB8AC3E}">
        <p14:creationId xmlns:p14="http://schemas.microsoft.com/office/powerpoint/2010/main" val="1572237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BC269F-2193-49F9-A10C-71EB30DFBE7D}" type="datetimeFigureOut">
              <a:rPr lang="en-IN" smtClean="0"/>
              <a:t>10-06-2021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BFB83C-9001-43FC-99DC-652684D24D67}" type="slidenum">
              <a:rPr lang="en-IN" smtClean="0"/>
              <a:t>‹#›</a:t>
            </a:fld>
            <a:endParaRPr lang="en-IN"/>
          </a:p>
        </p:txBody>
      </p:sp>
    </p:spTree>
    <p:extLst>
      <p:ext uri="{BB962C8B-B14F-4D97-AF65-F5344CB8AC3E}">
        <p14:creationId xmlns:p14="http://schemas.microsoft.com/office/powerpoint/2010/main" val="1834915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BC269F-2193-49F9-A10C-71EB30DFBE7D}" type="datetimeFigureOut">
              <a:rPr lang="en-IN" smtClean="0"/>
              <a:t>10-06-2021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BFB83C-9001-43FC-99DC-652684D24D67}" type="slidenum">
              <a:rPr lang="en-IN" smtClean="0"/>
              <a:t>‹#›</a:t>
            </a:fld>
            <a:endParaRPr lang="en-IN"/>
          </a:p>
        </p:txBody>
      </p:sp>
    </p:spTree>
    <p:extLst>
      <p:ext uri="{BB962C8B-B14F-4D97-AF65-F5344CB8AC3E}">
        <p14:creationId xmlns:p14="http://schemas.microsoft.com/office/powerpoint/2010/main" val="1922337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BC269F-2193-49F9-A10C-71EB30DFBE7D}" type="datetimeFigureOut">
              <a:rPr lang="en-IN" smtClean="0"/>
              <a:t>10-06-2021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EBFB83C-9001-43FC-99DC-652684D24D67}" type="slidenum">
              <a:rPr lang="en-IN" smtClean="0"/>
              <a:t>‹#›</a:t>
            </a:fld>
            <a:endParaRPr lang="en-IN"/>
          </a:p>
        </p:txBody>
      </p:sp>
    </p:spTree>
    <p:extLst>
      <p:ext uri="{BB962C8B-B14F-4D97-AF65-F5344CB8AC3E}">
        <p14:creationId xmlns:p14="http://schemas.microsoft.com/office/powerpoint/2010/main" val="4049241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BC269F-2193-49F9-A10C-71EB30DFBE7D}" type="datetimeFigureOut">
              <a:rPr lang="en-IN" smtClean="0"/>
              <a:t>10-06-2021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BFB83C-9001-43FC-99DC-652684D24D67}" type="slidenum">
              <a:rPr lang="en-IN" smtClean="0"/>
              <a:t>‹#›</a:t>
            </a:fld>
            <a:endParaRPr lang="en-IN"/>
          </a:p>
        </p:txBody>
      </p:sp>
    </p:spTree>
    <p:extLst>
      <p:ext uri="{BB962C8B-B14F-4D97-AF65-F5344CB8AC3E}">
        <p14:creationId xmlns:p14="http://schemas.microsoft.com/office/powerpoint/2010/main" val="1668813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BC269F-2193-49F9-A10C-71EB30DFBE7D}" type="datetimeFigureOut">
              <a:rPr lang="en-IN" smtClean="0"/>
              <a:t>10-06-2021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BFB83C-9001-43FC-99DC-652684D24D67}"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42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BBC269F-2193-49F9-A10C-71EB30DFBE7D}" type="datetimeFigureOut">
              <a:rPr lang="en-IN" smtClean="0"/>
              <a:t>10-06-2021</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EBFB83C-9001-43FC-99DC-652684D24D67}"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17822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https://multimedia.mailing.dzone.com/dzone-B/photos/3a427f37-62e5-41a8-9370-502d01bf3088.p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jpeg"/></Relationships>
</file>

<file path=ppt/slides/_rels/slide27.xml.rels><?xml version="1.0" encoding="UTF-8" standalone="yes"?>
<Relationships xmlns="http://schemas.openxmlformats.org/package/2006/relationships"><Relationship Id="rId3" Type="http://schemas.openxmlformats.org/officeDocument/2006/relationships/hyperlink" Target="https://docs.databricks.com/clusters/configure.html" TargetMode="External"/><Relationship Id="rId2" Type="http://schemas.openxmlformats.org/officeDocument/2006/relationships/hyperlink" Target="https://docs.microsoft.com/en-us/azure/synapse-analytics/sql/on-demand-workspace-overview"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jpeg"/></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8" Type="http://schemas.openxmlformats.org/officeDocument/2006/relationships/hyperlink" Target="https://resources.snowflake.com/youtube-all-videos/data-warehouse-or-data-lake-how-you-can-have-both-in-a-single-platform" TargetMode="External"/><Relationship Id="rId3" Type="http://schemas.openxmlformats.org/officeDocument/2006/relationships/hyperlink" Target="https://www.element61.be/en/resource/when-use-azure-synapse-analytics-andor-azure-databricks" TargetMode="External"/><Relationship Id="rId7" Type="http://schemas.openxmlformats.org/officeDocument/2006/relationships/hyperlink" Target="https://medium.com/@valdasmak?source=post_page-----819be388aa8a--------------------------------" TargetMode="External"/><Relationship Id="rId2" Type="http://schemas.openxmlformats.org/officeDocument/2006/relationships/hyperlink" Target="https://www.snowflake.com/guides/what-data-lakehouse" TargetMode="External"/><Relationship Id="rId1" Type="http://schemas.openxmlformats.org/officeDocument/2006/relationships/slideLayout" Target="../slideLayouts/slideLayout2.xml"/><Relationship Id="rId6" Type="http://schemas.openxmlformats.org/officeDocument/2006/relationships/hyperlink" Target="https://medium.com/if-tech/launching-databricks-at-if-819be388aa8a" TargetMode="External"/><Relationship Id="rId5" Type="http://schemas.openxmlformats.org/officeDocument/2006/relationships/hyperlink" Target="https://blog.starburstdata.com/author/cindi-howson" TargetMode="External"/><Relationship Id="rId4" Type="http://schemas.openxmlformats.org/officeDocument/2006/relationships/hyperlink" Target="https://www.starburst.io/resources/datanova-2021/?wchannelid=d4oyeh306b&amp;wmediaid=wcusyprxzl&amp;__hstc=186367350.c77d2dc87fd127a64385dac8c5023e23.1618044282444.1618044282444.1618044282444.1&amp;__hssc=186367350.2.1618044282445&amp;__hsfp=2172147955"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9.svg"/></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8.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D6719-A2D6-4D59-8F16-33DC1B58C6D2}"/>
              </a:ext>
            </a:extLst>
          </p:cNvPr>
          <p:cNvSpPr>
            <a:spLocks noGrp="1"/>
          </p:cNvSpPr>
          <p:nvPr>
            <p:ph type="ctrTitle"/>
          </p:nvPr>
        </p:nvSpPr>
        <p:spPr/>
        <p:txBody>
          <a:bodyPr>
            <a:normAutofit/>
          </a:bodyPr>
          <a:lstStyle/>
          <a:p>
            <a:r>
              <a:rPr lang="en-IN" dirty="0"/>
              <a:t>Choosing the right data stack</a:t>
            </a:r>
          </a:p>
        </p:txBody>
      </p:sp>
      <p:sp>
        <p:nvSpPr>
          <p:cNvPr id="3" name="Subtitle 2">
            <a:extLst>
              <a:ext uri="{FF2B5EF4-FFF2-40B4-BE49-F238E27FC236}">
                <a16:creationId xmlns:a16="http://schemas.microsoft.com/office/drawing/2014/main" id="{2628A572-3636-44B6-9AC3-6FAD5E30DF3B}"/>
              </a:ext>
            </a:extLst>
          </p:cNvPr>
          <p:cNvSpPr>
            <a:spLocks noGrp="1"/>
          </p:cNvSpPr>
          <p:nvPr>
            <p:ph type="subTitle" idx="1"/>
          </p:nvPr>
        </p:nvSpPr>
        <p:spPr/>
        <p:txBody>
          <a:bodyPr/>
          <a:lstStyle/>
          <a:p>
            <a:r>
              <a:rPr lang="en-IN" dirty="0"/>
              <a:t>Database vs.</a:t>
            </a:r>
          </a:p>
          <a:p>
            <a:r>
              <a:rPr lang="en-IN" dirty="0"/>
              <a:t>Data warehouse vs.</a:t>
            </a:r>
          </a:p>
          <a:p>
            <a:r>
              <a:rPr lang="en-IN" dirty="0" err="1"/>
              <a:t>Datalake</a:t>
            </a:r>
            <a:endParaRPr lang="en-IN" b="1" dirty="0"/>
          </a:p>
        </p:txBody>
      </p:sp>
    </p:spTree>
    <p:extLst>
      <p:ext uri="{BB962C8B-B14F-4D97-AF65-F5344CB8AC3E}">
        <p14:creationId xmlns:p14="http://schemas.microsoft.com/office/powerpoint/2010/main" val="3745253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B8586-A777-41E7-BD55-E05278892E6B}"/>
              </a:ext>
            </a:extLst>
          </p:cNvPr>
          <p:cNvSpPr>
            <a:spLocks noGrp="1"/>
          </p:cNvSpPr>
          <p:nvPr>
            <p:ph type="title"/>
          </p:nvPr>
        </p:nvSpPr>
        <p:spPr/>
        <p:txBody>
          <a:bodyPr/>
          <a:lstStyle/>
          <a:p>
            <a:r>
              <a:rPr lang="en-GB" dirty="0"/>
              <a:t>DBMS storage models</a:t>
            </a:r>
            <a:endParaRPr lang="en-IN" dirty="0"/>
          </a:p>
        </p:txBody>
      </p:sp>
      <p:pic>
        <p:nvPicPr>
          <p:cNvPr id="4" name="Content Placeholder 3">
            <a:extLst>
              <a:ext uri="{FF2B5EF4-FFF2-40B4-BE49-F238E27FC236}">
                <a16:creationId xmlns:a16="http://schemas.microsoft.com/office/drawing/2014/main" id="{993F6781-5232-44C1-B288-841A64EF385C}"/>
              </a:ext>
            </a:extLst>
          </p:cNvPr>
          <p:cNvPicPr>
            <a:picLocks noGrp="1"/>
          </p:cNvPicPr>
          <p:nvPr>
            <p:ph idx="1"/>
          </p:nvPr>
        </p:nvPicPr>
        <p:blipFill>
          <a:blip r:link="rId3">
            <a:extLst>
              <a:ext uri="{28A0092B-C50C-407E-A947-70E740481C1C}">
                <a14:useLocalDpi xmlns:a14="http://schemas.microsoft.com/office/drawing/2010/main" val="0"/>
              </a:ext>
            </a:extLst>
          </a:blip>
          <a:srcRect/>
          <a:stretch>
            <a:fillRect/>
          </a:stretch>
        </p:blipFill>
        <p:spPr bwMode="auto">
          <a:xfrm>
            <a:off x="1553827" y="2286000"/>
            <a:ext cx="8660674" cy="3858768"/>
          </a:xfrm>
          <a:prstGeom prst="rect">
            <a:avLst/>
          </a:prstGeom>
          <a:noFill/>
          <a:ln w="19050">
            <a:solidFill>
              <a:schemeClr val="accent2">
                <a:lumMod val="50000"/>
              </a:schemeClr>
            </a:solidFill>
          </a:ln>
        </p:spPr>
      </p:pic>
      <p:sp>
        <p:nvSpPr>
          <p:cNvPr id="5" name="Content Placeholder 2">
            <a:extLst>
              <a:ext uri="{FF2B5EF4-FFF2-40B4-BE49-F238E27FC236}">
                <a16:creationId xmlns:a16="http://schemas.microsoft.com/office/drawing/2014/main" id="{E33CF88D-7ECA-486B-966C-45AAE3FB8C5E}"/>
              </a:ext>
            </a:extLst>
          </p:cNvPr>
          <p:cNvSpPr txBox="1">
            <a:spLocks/>
          </p:cNvSpPr>
          <p:nvPr/>
        </p:nvSpPr>
        <p:spPr>
          <a:xfrm>
            <a:off x="1024129" y="2286000"/>
            <a:ext cx="4645152"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IN" dirty="0"/>
          </a:p>
        </p:txBody>
      </p:sp>
    </p:spTree>
    <p:extLst>
      <p:ext uri="{BB962C8B-B14F-4D97-AF65-F5344CB8AC3E}">
        <p14:creationId xmlns:p14="http://schemas.microsoft.com/office/powerpoint/2010/main" val="100059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F623B-BCB3-4DAA-B04D-1A2C4FC782EB}"/>
              </a:ext>
            </a:extLst>
          </p:cNvPr>
          <p:cNvSpPr>
            <a:spLocks noGrp="1"/>
          </p:cNvSpPr>
          <p:nvPr>
            <p:ph type="title"/>
          </p:nvPr>
        </p:nvSpPr>
        <p:spPr/>
        <p:txBody>
          <a:bodyPr/>
          <a:lstStyle/>
          <a:p>
            <a:r>
              <a:rPr lang="en-IN" dirty="0"/>
              <a:t>Data warehouse</a:t>
            </a:r>
          </a:p>
        </p:txBody>
      </p:sp>
      <p:sp>
        <p:nvSpPr>
          <p:cNvPr id="3" name="Content Placeholder 2">
            <a:extLst>
              <a:ext uri="{FF2B5EF4-FFF2-40B4-BE49-F238E27FC236}">
                <a16:creationId xmlns:a16="http://schemas.microsoft.com/office/drawing/2014/main" id="{C9F4A5F8-2464-4FF4-8934-9880D0572806}"/>
              </a:ext>
            </a:extLst>
          </p:cNvPr>
          <p:cNvSpPr>
            <a:spLocks noGrp="1"/>
          </p:cNvSpPr>
          <p:nvPr>
            <p:ph sz="half" idx="1"/>
          </p:nvPr>
        </p:nvSpPr>
        <p:spPr>
          <a:xfrm>
            <a:off x="1024126" y="2286000"/>
            <a:ext cx="5338574" cy="4023360"/>
          </a:xfrm>
        </p:spPr>
        <p:txBody>
          <a:bodyPr>
            <a:noAutofit/>
          </a:bodyPr>
          <a:lstStyle/>
          <a:p>
            <a:r>
              <a:rPr lang="en-GB" sz="1500" dirty="0"/>
              <a:t>* </a:t>
            </a:r>
            <a:r>
              <a:rPr lang="en-GB" sz="1500" dirty="0">
                <a:solidFill>
                  <a:srgbClr val="0070C0"/>
                </a:solidFill>
              </a:rPr>
              <a:t>Separation of Compute &amp; Storage. (Data copied into warehouse).</a:t>
            </a:r>
          </a:p>
          <a:p>
            <a:r>
              <a:rPr lang="en-GB" sz="1500" dirty="0">
                <a:solidFill>
                  <a:srgbClr val="0070C0"/>
                </a:solidFill>
              </a:rPr>
              <a:t>* Schema on Write.</a:t>
            </a:r>
          </a:p>
          <a:p>
            <a:endParaRPr lang="en-GB" sz="1500" dirty="0">
              <a:solidFill>
                <a:srgbClr val="0070C0"/>
              </a:solidFill>
            </a:endParaRPr>
          </a:p>
          <a:p>
            <a:r>
              <a:rPr lang="en-GB" sz="1500" dirty="0"/>
              <a:t>* Recommended,</a:t>
            </a:r>
          </a:p>
          <a:p>
            <a:r>
              <a:rPr lang="en-GB" sz="1500" dirty="0"/>
              <a:t>- If you know metadata &amp; format of analytics to be done.</a:t>
            </a:r>
          </a:p>
          <a:p>
            <a:r>
              <a:rPr lang="en-GB" sz="1500" dirty="0"/>
              <a:t>- ML/AI not needed much. Query not over large dataset.</a:t>
            </a:r>
          </a:p>
          <a:p>
            <a:r>
              <a:rPr lang="en-GB" sz="1500" dirty="0"/>
              <a:t>- Expose out; allowing customers to analyse.</a:t>
            </a:r>
          </a:p>
          <a:p>
            <a:endParaRPr lang="en-GB" sz="1500" dirty="0"/>
          </a:p>
          <a:p>
            <a:r>
              <a:rPr lang="en-GB" sz="1500" dirty="0"/>
              <a:t>* Not recommended, </a:t>
            </a:r>
          </a:p>
          <a:p>
            <a:r>
              <a:rPr lang="en-GB" sz="1500" dirty="0"/>
              <a:t>- Unstructured data like image and video.</a:t>
            </a:r>
          </a:p>
          <a:p>
            <a:r>
              <a:rPr lang="en-GB" sz="1500" dirty="0"/>
              <a:t>- Semi-structured with multiple levels.</a:t>
            </a:r>
          </a:p>
          <a:p>
            <a:endParaRPr lang="en-GB" sz="1500" dirty="0"/>
          </a:p>
        </p:txBody>
      </p:sp>
      <p:pic>
        <p:nvPicPr>
          <p:cNvPr id="2050" name="Picture 2" descr="Dedicated SQL pool (formerly SQL DW) architecture - Azure Synapse Analytics  | Microsoft Docs">
            <a:extLst>
              <a:ext uri="{FF2B5EF4-FFF2-40B4-BE49-F238E27FC236}">
                <a16:creationId xmlns:a16="http://schemas.microsoft.com/office/drawing/2014/main" id="{081E0D27-5C6B-4B8A-BF69-28A6E9DE8C3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858000" y="2683192"/>
            <a:ext cx="4191000" cy="322897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833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FBF90-10B9-45B5-A00F-27198C8138FC}"/>
              </a:ext>
            </a:extLst>
          </p:cNvPr>
          <p:cNvSpPr>
            <a:spLocks noGrp="1"/>
          </p:cNvSpPr>
          <p:nvPr>
            <p:ph type="title"/>
          </p:nvPr>
        </p:nvSpPr>
        <p:spPr/>
        <p:txBody>
          <a:bodyPr/>
          <a:lstStyle/>
          <a:p>
            <a:r>
              <a:rPr lang="en-IN" dirty="0"/>
              <a:t>Data lake</a:t>
            </a:r>
          </a:p>
        </p:txBody>
      </p:sp>
      <p:sp>
        <p:nvSpPr>
          <p:cNvPr id="3" name="Content Placeholder 2">
            <a:extLst>
              <a:ext uri="{FF2B5EF4-FFF2-40B4-BE49-F238E27FC236}">
                <a16:creationId xmlns:a16="http://schemas.microsoft.com/office/drawing/2014/main" id="{A42D161F-42D8-4350-B1ED-E52224166836}"/>
              </a:ext>
            </a:extLst>
          </p:cNvPr>
          <p:cNvSpPr>
            <a:spLocks noGrp="1"/>
          </p:cNvSpPr>
          <p:nvPr>
            <p:ph sz="half" idx="1"/>
          </p:nvPr>
        </p:nvSpPr>
        <p:spPr>
          <a:xfrm>
            <a:off x="1024127" y="2286000"/>
            <a:ext cx="9720072" cy="4023360"/>
          </a:xfrm>
        </p:spPr>
        <p:txBody>
          <a:bodyPr>
            <a:normAutofit/>
          </a:bodyPr>
          <a:lstStyle/>
          <a:p>
            <a:r>
              <a:rPr lang="en-GB" sz="1500" dirty="0"/>
              <a:t>* </a:t>
            </a:r>
            <a:r>
              <a:rPr lang="en-GB" sz="1500" dirty="0">
                <a:solidFill>
                  <a:srgbClr val="0070C0"/>
                </a:solidFill>
              </a:rPr>
              <a:t>Separation of Compute &amp; Data.</a:t>
            </a:r>
          </a:p>
          <a:p>
            <a:r>
              <a:rPr lang="en-GB" sz="1500" dirty="0">
                <a:solidFill>
                  <a:srgbClr val="0070C0"/>
                </a:solidFill>
              </a:rPr>
              <a:t>* Schema on Read.</a:t>
            </a:r>
          </a:p>
          <a:p>
            <a:endParaRPr lang="en-GB" sz="1500" dirty="0">
              <a:solidFill>
                <a:srgbClr val="0070C0"/>
              </a:solidFill>
            </a:endParaRPr>
          </a:p>
          <a:p>
            <a:pPr marL="0" indent="0">
              <a:buNone/>
            </a:pPr>
            <a:r>
              <a:rPr lang="en-GB" sz="1500" dirty="0"/>
              <a:t>* Recommended,</a:t>
            </a:r>
          </a:p>
          <a:p>
            <a:pPr marL="0" indent="0">
              <a:buNone/>
            </a:pPr>
            <a:r>
              <a:rPr lang="en-GB" sz="1500" dirty="0"/>
              <a:t> - Must store </a:t>
            </a:r>
            <a:r>
              <a:rPr lang="en-GB" sz="1500" i="1" dirty="0"/>
              <a:t>all types</a:t>
            </a:r>
            <a:r>
              <a:rPr lang="en-GB" sz="1500" dirty="0"/>
              <a:t> of data of </a:t>
            </a:r>
            <a:r>
              <a:rPr lang="en-GB" sz="1500" i="1" dirty="0"/>
              <a:t>any size.</a:t>
            </a:r>
            <a:r>
              <a:rPr lang="en-GB" sz="1500" dirty="0"/>
              <a:t> </a:t>
            </a:r>
          </a:p>
          <a:p>
            <a:pPr marL="0" indent="0">
              <a:buNone/>
            </a:pPr>
            <a:r>
              <a:rPr lang="en-GB" sz="1500" dirty="0"/>
              <a:t> - Query over large datasets. </a:t>
            </a:r>
          </a:p>
          <a:p>
            <a:pPr marL="0" indent="0">
              <a:buNone/>
            </a:pPr>
            <a:r>
              <a:rPr lang="en-GB" sz="1500" dirty="0"/>
              <a:t> - Store now; play later as and when you need. (Internal analytics).</a:t>
            </a:r>
          </a:p>
          <a:p>
            <a:pPr marL="0" indent="0">
              <a:buNone/>
            </a:pPr>
            <a:endParaRPr lang="en-GB" sz="1500" dirty="0">
              <a:solidFill>
                <a:srgbClr val="0070C0"/>
              </a:solidFill>
            </a:endParaRPr>
          </a:p>
          <a:p>
            <a:pPr marL="0" indent="0">
              <a:buNone/>
            </a:pPr>
            <a:r>
              <a:rPr lang="en-GB" sz="1500" dirty="0"/>
              <a:t>* Not recommended, </a:t>
            </a:r>
          </a:p>
          <a:p>
            <a:pPr marL="0" indent="0">
              <a:buNone/>
            </a:pPr>
            <a:r>
              <a:rPr lang="en-GB" sz="1500" dirty="0"/>
              <a:t> - Data stored should be readily available for analytics upon which users would create reports.</a:t>
            </a:r>
            <a:endParaRPr lang="en-IN" sz="1500" dirty="0">
              <a:solidFill>
                <a:srgbClr val="0070C0"/>
              </a:solidFill>
            </a:endParaRPr>
          </a:p>
          <a:p>
            <a:endParaRPr lang="en-IN" sz="1500" dirty="0"/>
          </a:p>
        </p:txBody>
      </p:sp>
    </p:spTree>
    <p:extLst>
      <p:ext uri="{BB962C8B-B14F-4D97-AF65-F5344CB8AC3E}">
        <p14:creationId xmlns:p14="http://schemas.microsoft.com/office/powerpoint/2010/main" val="3257875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BF93F-2BD9-4639-B86D-6E456BAA2C2C}"/>
              </a:ext>
            </a:extLst>
          </p:cNvPr>
          <p:cNvSpPr>
            <a:spLocks noGrp="1"/>
          </p:cNvSpPr>
          <p:nvPr>
            <p:ph type="title"/>
          </p:nvPr>
        </p:nvSpPr>
        <p:spPr/>
        <p:txBody>
          <a:bodyPr/>
          <a:lstStyle/>
          <a:p>
            <a:r>
              <a:rPr lang="en-IN" dirty="0"/>
              <a:t>Data lake</a:t>
            </a:r>
          </a:p>
        </p:txBody>
      </p:sp>
      <p:pic>
        <p:nvPicPr>
          <p:cNvPr id="5" name="Content Placeholder 4">
            <a:extLst>
              <a:ext uri="{FF2B5EF4-FFF2-40B4-BE49-F238E27FC236}">
                <a16:creationId xmlns:a16="http://schemas.microsoft.com/office/drawing/2014/main" id="{0BB2C593-4BFA-484F-919D-49E6AB12AD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2396" y="2286000"/>
            <a:ext cx="8843345" cy="4022725"/>
          </a:xfrm>
          <a:ln w="19050">
            <a:solidFill>
              <a:schemeClr val="accent1"/>
            </a:solidFill>
          </a:ln>
        </p:spPr>
      </p:pic>
    </p:spTree>
    <p:extLst>
      <p:ext uri="{BB962C8B-B14F-4D97-AF65-F5344CB8AC3E}">
        <p14:creationId xmlns:p14="http://schemas.microsoft.com/office/powerpoint/2010/main" val="2780792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BF93F-2BD9-4639-B86D-6E456BAA2C2C}"/>
              </a:ext>
            </a:extLst>
          </p:cNvPr>
          <p:cNvSpPr>
            <a:spLocks noGrp="1"/>
          </p:cNvSpPr>
          <p:nvPr>
            <p:ph type="title"/>
          </p:nvPr>
        </p:nvSpPr>
        <p:spPr/>
        <p:txBody>
          <a:bodyPr/>
          <a:lstStyle/>
          <a:p>
            <a:r>
              <a:rPr lang="en-GB" dirty="0"/>
              <a:t>HYBRID Data architecture</a:t>
            </a:r>
            <a:endParaRPr lang="en-IN" dirty="0"/>
          </a:p>
        </p:txBody>
      </p:sp>
      <p:pic>
        <p:nvPicPr>
          <p:cNvPr id="4098" name="Picture 2">
            <a:extLst>
              <a:ext uri="{FF2B5EF4-FFF2-40B4-BE49-F238E27FC236}">
                <a16:creationId xmlns:a16="http://schemas.microsoft.com/office/drawing/2014/main" id="{E858EC5D-2741-4C11-A618-EF29722872D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08313" y="2286000"/>
            <a:ext cx="7151511"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1805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6D20B-C306-4240-A2BB-312A9CDD389F}"/>
              </a:ext>
            </a:extLst>
          </p:cNvPr>
          <p:cNvSpPr>
            <a:spLocks noGrp="1"/>
          </p:cNvSpPr>
          <p:nvPr>
            <p:ph type="title"/>
          </p:nvPr>
        </p:nvSpPr>
        <p:spPr/>
        <p:txBody>
          <a:bodyPr/>
          <a:lstStyle/>
          <a:p>
            <a:r>
              <a:rPr lang="en-IN" dirty="0"/>
              <a:t>OLTP vs OLAP</a:t>
            </a:r>
          </a:p>
        </p:txBody>
      </p:sp>
      <p:sp>
        <p:nvSpPr>
          <p:cNvPr id="3" name="Text Placeholder 2">
            <a:extLst>
              <a:ext uri="{FF2B5EF4-FFF2-40B4-BE49-F238E27FC236}">
                <a16:creationId xmlns:a16="http://schemas.microsoft.com/office/drawing/2014/main" id="{84F2DBEB-35AA-4923-BCBE-6220BAD3D549}"/>
              </a:ext>
            </a:extLst>
          </p:cNvPr>
          <p:cNvSpPr>
            <a:spLocks noGrp="1"/>
          </p:cNvSpPr>
          <p:nvPr>
            <p:ph type="body" idx="1"/>
          </p:nvPr>
        </p:nvSpPr>
        <p:spPr/>
        <p:txBody>
          <a:bodyPr/>
          <a:lstStyle/>
          <a:p>
            <a:pPr marL="285750" indent="-285750">
              <a:buFont typeface="Arial" panose="020B0604020202020204" pitchFamily="34" charset="0"/>
              <a:buChar char="•"/>
            </a:pPr>
            <a:r>
              <a:rPr lang="en-IN" dirty="0"/>
              <a:t>Transaction databases</a:t>
            </a:r>
          </a:p>
          <a:p>
            <a:pPr marL="285750" indent="-285750">
              <a:buFont typeface="Arial" panose="020B0604020202020204" pitchFamily="34" charset="0"/>
              <a:buChar char="•"/>
            </a:pPr>
            <a:r>
              <a:rPr lang="en-IN" dirty="0"/>
              <a:t>Analytics databases</a:t>
            </a:r>
          </a:p>
        </p:txBody>
      </p:sp>
    </p:spTree>
    <p:extLst>
      <p:ext uri="{BB962C8B-B14F-4D97-AF65-F5344CB8AC3E}">
        <p14:creationId xmlns:p14="http://schemas.microsoft.com/office/powerpoint/2010/main" val="1640638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F7CFF-EA49-4651-8B0E-5E56EF5FBFBD}"/>
              </a:ext>
            </a:extLst>
          </p:cNvPr>
          <p:cNvSpPr>
            <a:spLocks noGrp="1"/>
          </p:cNvSpPr>
          <p:nvPr>
            <p:ph type="title"/>
          </p:nvPr>
        </p:nvSpPr>
        <p:spPr/>
        <p:txBody>
          <a:bodyPr>
            <a:normAutofit/>
          </a:bodyPr>
          <a:lstStyle/>
          <a:p>
            <a:r>
              <a:rPr lang="en-GB" dirty="0"/>
              <a:t>transaction </a:t>
            </a:r>
            <a:r>
              <a:rPr lang="en-GB" dirty="0" err="1"/>
              <a:t>db</a:t>
            </a:r>
            <a:r>
              <a:rPr lang="en-GB" dirty="0"/>
              <a:t> vs analytics </a:t>
            </a:r>
            <a:r>
              <a:rPr lang="en-GB" dirty="0" err="1"/>
              <a:t>db</a:t>
            </a:r>
            <a:endParaRPr lang="en-IN" dirty="0"/>
          </a:p>
        </p:txBody>
      </p:sp>
      <p:graphicFrame>
        <p:nvGraphicFramePr>
          <p:cNvPr id="18" name="Table 18">
            <a:extLst>
              <a:ext uri="{FF2B5EF4-FFF2-40B4-BE49-F238E27FC236}">
                <a16:creationId xmlns:a16="http://schemas.microsoft.com/office/drawing/2014/main" id="{DD4F1775-B5F3-4ABC-908D-9C3A931CD2F7}"/>
              </a:ext>
            </a:extLst>
          </p:cNvPr>
          <p:cNvGraphicFramePr>
            <a:graphicFrameLocks noGrp="1"/>
          </p:cNvGraphicFramePr>
          <p:nvPr>
            <p:ph idx="1"/>
            <p:extLst>
              <p:ext uri="{D42A27DB-BD31-4B8C-83A1-F6EECF244321}">
                <p14:modId xmlns:p14="http://schemas.microsoft.com/office/powerpoint/2010/main" val="1674726972"/>
              </p:ext>
            </p:extLst>
          </p:nvPr>
        </p:nvGraphicFramePr>
        <p:xfrm>
          <a:off x="1023938" y="2084832"/>
          <a:ext cx="10143934" cy="4212831"/>
        </p:xfrm>
        <a:graphic>
          <a:graphicData uri="http://schemas.openxmlformats.org/drawingml/2006/table">
            <a:tbl>
              <a:tblPr firstRow="1" bandRow="1">
                <a:tableStyleId>{5C22544A-7EE6-4342-B048-85BDC9FD1C3A}</a:tableStyleId>
              </a:tblPr>
              <a:tblGrid>
                <a:gridCol w="1947862">
                  <a:extLst>
                    <a:ext uri="{9D8B030D-6E8A-4147-A177-3AD203B41FA5}">
                      <a16:colId xmlns:a16="http://schemas.microsoft.com/office/drawing/2014/main" val="2809646805"/>
                    </a:ext>
                  </a:extLst>
                </a:gridCol>
                <a:gridCol w="3695700">
                  <a:extLst>
                    <a:ext uri="{9D8B030D-6E8A-4147-A177-3AD203B41FA5}">
                      <a16:colId xmlns:a16="http://schemas.microsoft.com/office/drawing/2014/main" val="507287702"/>
                    </a:ext>
                  </a:extLst>
                </a:gridCol>
                <a:gridCol w="4500372">
                  <a:extLst>
                    <a:ext uri="{9D8B030D-6E8A-4147-A177-3AD203B41FA5}">
                      <a16:colId xmlns:a16="http://schemas.microsoft.com/office/drawing/2014/main" val="2091994275"/>
                    </a:ext>
                  </a:extLst>
                </a:gridCol>
              </a:tblGrid>
              <a:tr h="340880">
                <a:tc>
                  <a:txBody>
                    <a:bodyPr/>
                    <a:lstStyle/>
                    <a:p>
                      <a:r>
                        <a:rPr lang="en-IN" dirty="0"/>
                        <a:t>Characteristic</a:t>
                      </a:r>
                    </a:p>
                  </a:txBody>
                  <a:tcPr/>
                </a:tc>
                <a:tc>
                  <a:txBody>
                    <a:bodyPr/>
                    <a:lstStyle/>
                    <a:p>
                      <a:r>
                        <a:rPr lang="en-IN" dirty="0"/>
                        <a:t>OLTP</a:t>
                      </a:r>
                    </a:p>
                  </a:txBody>
                  <a:tcPr/>
                </a:tc>
                <a:tc>
                  <a:txBody>
                    <a:bodyPr/>
                    <a:lstStyle/>
                    <a:p>
                      <a:r>
                        <a:rPr lang="en-IN" dirty="0"/>
                        <a:t>OLAP</a:t>
                      </a:r>
                    </a:p>
                  </a:txBody>
                  <a:tcPr/>
                </a:tc>
                <a:extLst>
                  <a:ext uri="{0D108BD9-81ED-4DB2-BD59-A6C34878D82A}">
                    <a16:rowId xmlns:a16="http://schemas.microsoft.com/office/drawing/2014/main" val="3176116896"/>
                  </a:ext>
                </a:extLst>
              </a:tr>
              <a:tr h="925245">
                <a:tc>
                  <a:txBody>
                    <a:bodyPr/>
                    <a:lstStyle/>
                    <a:p>
                      <a:r>
                        <a:rPr lang="en-IN" sz="1800" b="0" i="0" u="none" strike="noStrike" kern="1200" dirty="0">
                          <a:solidFill>
                            <a:schemeClr val="dk1"/>
                          </a:solidFill>
                          <a:effectLst/>
                          <a:latin typeface="+mn-lt"/>
                          <a:ea typeface="+mn-ea"/>
                          <a:cs typeface="+mn-cs"/>
                        </a:rPr>
                        <a:t>Data</a:t>
                      </a:r>
                      <a:endParaRPr lang="en-IN" dirty="0"/>
                    </a:p>
                  </a:txBody>
                  <a:tcPr/>
                </a:tc>
                <a:tc>
                  <a:txBody>
                    <a:bodyPr/>
                    <a:lstStyle/>
                    <a:p>
                      <a:pPr rtl="0"/>
                      <a:r>
                        <a:rPr lang="en-GB" sz="1800" b="0" i="0" u="none" strike="noStrike" kern="1200" dirty="0">
                          <a:solidFill>
                            <a:schemeClr val="dk1"/>
                          </a:solidFill>
                          <a:effectLst/>
                          <a:latin typeface="+mn-lt"/>
                          <a:ea typeface="+mn-ea"/>
                          <a:cs typeface="+mn-cs"/>
                        </a:rPr>
                        <a:t>Operational data in row format.</a:t>
                      </a:r>
                      <a:endParaRPr lang="en-GB" b="0" dirty="0">
                        <a:effectLst/>
                      </a:endParaRPr>
                    </a:p>
                    <a:p>
                      <a:pPr rtl="0"/>
                      <a:br>
                        <a:rPr lang="en-GB" sz="1800" b="0" i="0" u="none" strike="noStrike" kern="1200" dirty="0">
                          <a:solidFill>
                            <a:schemeClr val="dk1"/>
                          </a:solidFill>
                          <a:effectLst/>
                          <a:latin typeface="+mn-lt"/>
                          <a:ea typeface="+mn-ea"/>
                          <a:cs typeface="+mn-cs"/>
                        </a:rPr>
                      </a:br>
                      <a:r>
                        <a:rPr lang="en-GB" sz="1800" b="0" i="0" u="none" strike="noStrike" kern="1200" dirty="0">
                          <a:solidFill>
                            <a:schemeClr val="dk1"/>
                          </a:solidFill>
                          <a:effectLst/>
                          <a:latin typeface="+mn-lt"/>
                          <a:ea typeface="+mn-ea"/>
                          <a:cs typeface="+mn-cs"/>
                        </a:rPr>
                        <a:t>Both read and write</a:t>
                      </a:r>
                      <a:r>
                        <a:rPr lang="en-IN" sz="1800" b="0" i="0" u="none" strike="noStrike" kern="1200" dirty="0">
                          <a:solidFill>
                            <a:schemeClr val="dk1"/>
                          </a:solidFill>
                          <a:effectLst/>
                          <a:latin typeface="+mn-lt"/>
                          <a:ea typeface="+mn-ea"/>
                          <a:cs typeface="+mn-cs"/>
                        </a:rPr>
                        <a:t> – </a:t>
                      </a:r>
                      <a:r>
                        <a:rPr lang="en-GB" sz="1800" b="0" i="0" u="none" strike="noStrike" kern="1200" dirty="0">
                          <a:solidFill>
                            <a:schemeClr val="dk1"/>
                          </a:solidFill>
                          <a:effectLst/>
                          <a:latin typeface="+mn-lt"/>
                          <a:ea typeface="+mn-ea"/>
                          <a:cs typeface="+mn-cs"/>
                        </a:rPr>
                        <a:t>CRUD.</a:t>
                      </a:r>
                      <a:endParaRPr lang="en-GB" b="0" dirty="0">
                        <a:effectLst/>
                      </a:endParaRPr>
                    </a:p>
                  </a:txBody>
                  <a:tcPr/>
                </a:tc>
                <a:tc>
                  <a:txBody>
                    <a:bodyPr/>
                    <a:lstStyle/>
                    <a:p>
                      <a:pPr rtl="0"/>
                      <a:r>
                        <a:rPr lang="en-GB" sz="1800" b="0" i="0" u="none" strike="noStrike" kern="1200" dirty="0">
                          <a:solidFill>
                            <a:schemeClr val="dk1"/>
                          </a:solidFill>
                          <a:effectLst/>
                          <a:latin typeface="+mn-lt"/>
                          <a:ea typeface="+mn-ea"/>
                          <a:cs typeface="+mn-cs"/>
                        </a:rPr>
                        <a:t>Historical data in column format.</a:t>
                      </a:r>
                      <a:endParaRPr lang="en-GB" b="0" dirty="0">
                        <a:effectLst/>
                      </a:endParaRPr>
                    </a:p>
                    <a:p>
                      <a:pPr rtl="0"/>
                      <a:br>
                        <a:rPr lang="en-GB" sz="1800" b="0" i="0" u="none" strike="noStrike" kern="1200" dirty="0">
                          <a:solidFill>
                            <a:schemeClr val="dk1"/>
                          </a:solidFill>
                          <a:effectLst/>
                          <a:latin typeface="+mn-lt"/>
                          <a:ea typeface="+mn-ea"/>
                          <a:cs typeface="+mn-cs"/>
                        </a:rPr>
                      </a:br>
                      <a:r>
                        <a:rPr lang="en-GB" sz="1800" b="0" i="0" u="none" strike="noStrike" kern="1200" dirty="0">
                          <a:solidFill>
                            <a:schemeClr val="dk1"/>
                          </a:solidFill>
                          <a:effectLst/>
                          <a:latin typeface="+mn-lt"/>
                          <a:ea typeface="+mn-ea"/>
                          <a:cs typeface="+mn-cs"/>
                        </a:rPr>
                        <a:t>More Read and less rare – SELECT.</a:t>
                      </a:r>
                      <a:endParaRPr lang="en-GB" b="0" dirty="0">
                        <a:effectLst/>
                      </a:endParaRPr>
                    </a:p>
                  </a:txBody>
                  <a:tcPr/>
                </a:tc>
                <a:extLst>
                  <a:ext uri="{0D108BD9-81ED-4DB2-BD59-A6C34878D82A}">
                    <a16:rowId xmlns:a16="http://schemas.microsoft.com/office/drawing/2014/main" val="2560369307"/>
                  </a:ext>
                </a:extLst>
              </a:tr>
              <a:tr h="925245">
                <a:tc>
                  <a:txBody>
                    <a:bodyPr/>
                    <a:lstStyle/>
                    <a:p>
                      <a:r>
                        <a:rPr lang="en-IN" sz="1800" b="0" i="0" u="none" strike="noStrike" kern="1200" dirty="0">
                          <a:solidFill>
                            <a:schemeClr val="dk1"/>
                          </a:solidFill>
                          <a:effectLst/>
                          <a:latin typeface="+mn-lt"/>
                          <a:ea typeface="+mn-ea"/>
                          <a:cs typeface="+mn-cs"/>
                        </a:rPr>
                        <a:t>Query pattern</a:t>
                      </a:r>
                      <a:endParaRPr lang="en-IN" dirty="0"/>
                    </a:p>
                  </a:txBody>
                  <a:tcPr/>
                </a:tc>
                <a:tc>
                  <a:txBody>
                    <a:bodyPr/>
                    <a:lstStyle/>
                    <a:p>
                      <a:pPr rtl="0"/>
                      <a:r>
                        <a:rPr lang="en-GB" sz="1800" b="0" i="0" u="none" strike="noStrike" kern="1200" dirty="0">
                          <a:solidFill>
                            <a:schemeClr val="dk1"/>
                          </a:solidFill>
                          <a:effectLst/>
                          <a:latin typeface="+mn-lt"/>
                          <a:ea typeface="+mn-ea"/>
                          <a:cs typeface="+mn-cs"/>
                        </a:rPr>
                        <a:t>Small no of records fetched by a key, </a:t>
                      </a:r>
                    </a:p>
                    <a:p>
                      <a:pPr rtl="0"/>
                      <a:endParaRPr lang="en-GB" sz="1800" b="0" i="0" u="none" strike="noStrike" kern="1200" dirty="0">
                        <a:solidFill>
                          <a:schemeClr val="dk1"/>
                        </a:solidFill>
                        <a:effectLst/>
                        <a:latin typeface="+mn-lt"/>
                        <a:ea typeface="+mn-ea"/>
                        <a:cs typeface="+mn-cs"/>
                      </a:endParaRPr>
                    </a:p>
                    <a:p>
                      <a:pPr rtl="0"/>
                      <a:r>
                        <a:rPr lang="en-GB" sz="1800" b="0" i="0" u="none" strike="noStrike" kern="1200" dirty="0">
                          <a:solidFill>
                            <a:schemeClr val="dk1"/>
                          </a:solidFill>
                          <a:effectLst/>
                          <a:latin typeface="+mn-lt"/>
                          <a:ea typeface="+mn-ea"/>
                          <a:cs typeface="+mn-cs"/>
                        </a:rPr>
                        <a:t>Simple joins.</a:t>
                      </a:r>
                      <a:endParaRPr lang="en-GB" b="0" dirty="0">
                        <a:effectLst/>
                      </a:endParaRPr>
                    </a:p>
                  </a:txBody>
                  <a:tcPr/>
                </a:tc>
                <a:tc>
                  <a:txBody>
                    <a:bodyPr/>
                    <a:lstStyle/>
                    <a:p>
                      <a:pPr rtl="0"/>
                      <a:r>
                        <a:rPr lang="en-GB" sz="1800" b="0" i="0" u="none" strike="noStrike" kern="1200" dirty="0">
                          <a:solidFill>
                            <a:schemeClr val="dk1"/>
                          </a:solidFill>
                          <a:effectLst/>
                          <a:latin typeface="+mn-lt"/>
                          <a:ea typeface="+mn-ea"/>
                          <a:cs typeface="+mn-cs"/>
                        </a:rPr>
                        <a:t>Large no of records with aggregation columns.</a:t>
                      </a:r>
                    </a:p>
                    <a:p>
                      <a:pPr rtl="0"/>
                      <a:endParaRPr lang="en-GB" sz="1800" b="0" i="0" u="none" strike="noStrike" kern="1200" dirty="0">
                        <a:solidFill>
                          <a:schemeClr val="dk1"/>
                        </a:solidFill>
                        <a:effectLst/>
                        <a:latin typeface="+mn-lt"/>
                        <a:ea typeface="+mn-ea"/>
                        <a:cs typeface="+mn-cs"/>
                      </a:endParaRPr>
                    </a:p>
                    <a:p>
                      <a:pPr rtl="0"/>
                      <a:r>
                        <a:rPr lang="en-GB" sz="1800" b="0" i="0" u="none" strike="noStrike" kern="1200" dirty="0">
                          <a:solidFill>
                            <a:schemeClr val="dk1"/>
                          </a:solidFill>
                          <a:effectLst/>
                          <a:latin typeface="+mn-lt"/>
                          <a:ea typeface="+mn-ea"/>
                          <a:cs typeface="+mn-cs"/>
                        </a:rPr>
                        <a:t>Complex joins with where clauses.</a:t>
                      </a:r>
                      <a:endParaRPr lang="en-GB" b="0" dirty="0">
                        <a:effectLst/>
                      </a:endParaRPr>
                    </a:p>
                  </a:txBody>
                  <a:tcPr/>
                </a:tc>
                <a:extLst>
                  <a:ext uri="{0D108BD9-81ED-4DB2-BD59-A6C34878D82A}">
                    <a16:rowId xmlns:a16="http://schemas.microsoft.com/office/drawing/2014/main" val="2476863215"/>
                  </a:ext>
                </a:extLst>
              </a:tr>
              <a:tr h="633062">
                <a:tc>
                  <a:txBody>
                    <a:bodyPr/>
                    <a:lstStyle/>
                    <a:p>
                      <a:r>
                        <a:rPr lang="en-IN" sz="1800" b="0" i="0" u="none" strike="noStrike" kern="1200" dirty="0">
                          <a:solidFill>
                            <a:schemeClr val="dk1"/>
                          </a:solidFill>
                          <a:effectLst/>
                          <a:latin typeface="+mn-lt"/>
                          <a:ea typeface="+mn-ea"/>
                          <a:cs typeface="+mn-cs"/>
                        </a:rPr>
                        <a:t>Users</a:t>
                      </a:r>
                      <a:endParaRPr lang="en-IN" dirty="0"/>
                    </a:p>
                  </a:txBody>
                  <a:tcPr/>
                </a:tc>
                <a:tc>
                  <a:txBody>
                    <a:bodyPr/>
                    <a:lstStyle/>
                    <a:p>
                      <a:r>
                        <a:rPr lang="en-IN" sz="1800" b="0" i="0" u="none" strike="noStrike" kern="1200" dirty="0">
                          <a:solidFill>
                            <a:schemeClr val="dk1"/>
                          </a:solidFill>
                          <a:effectLst/>
                          <a:latin typeface="+mn-lt"/>
                          <a:ea typeface="+mn-ea"/>
                          <a:cs typeface="+mn-cs"/>
                        </a:rPr>
                        <a:t>Application developers.</a:t>
                      </a:r>
                      <a:endParaRPr lang="en-IN" dirty="0"/>
                    </a:p>
                  </a:txBody>
                  <a:tcPr/>
                </a:tc>
                <a:tc>
                  <a:txBody>
                    <a:bodyPr/>
                    <a:lstStyle/>
                    <a:p>
                      <a:r>
                        <a:rPr lang="en-IN" sz="1800" b="0" i="0" u="none" strike="noStrike" kern="1200" dirty="0">
                          <a:solidFill>
                            <a:schemeClr val="dk1"/>
                          </a:solidFill>
                          <a:effectLst/>
                          <a:latin typeface="+mn-lt"/>
                          <a:ea typeface="+mn-ea"/>
                          <a:cs typeface="+mn-cs"/>
                        </a:rPr>
                        <a:t>Analyst, decision makers.</a:t>
                      </a:r>
                      <a:endParaRPr lang="en-IN" dirty="0"/>
                    </a:p>
                  </a:txBody>
                  <a:tcPr/>
                </a:tc>
                <a:extLst>
                  <a:ext uri="{0D108BD9-81ED-4DB2-BD59-A6C34878D82A}">
                    <a16:rowId xmlns:a16="http://schemas.microsoft.com/office/drawing/2014/main" val="120378812"/>
                  </a:ext>
                </a:extLst>
              </a:tr>
              <a:tr h="1363519">
                <a:tc>
                  <a:txBody>
                    <a:bodyPr/>
                    <a:lstStyle/>
                    <a:p>
                      <a:r>
                        <a:rPr lang="en-IN" sz="1800" b="0" i="0" u="none" strike="noStrike" kern="1200" dirty="0">
                          <a:solidFill>
                            <a:schemeClr val="dk1"/>
                          </a:solidFill>
                          <a:effectLst/>
                          <a:latin typeface="+mn-lt"/>
                          <a:ea typeface="+mn-ea"/>
                          <a:cs typeface="+mn-cs"/>
                        </a:rPr>
                        <a:t>Providers</a:t>
                      </a:r>
                      <a:endParaRPr lang="en-IN" dirty="0"/>
                    </a:p>
                  </a:txBody>
                  <a:tcPr/>
                </a:tc>
                <a:tc>
                  <a:txBody>
                    <a:bodyPr/>
                    <a:lstStyle/>
                    <a:p>
                      <a:r>
                        <a:rPr lang="en-IN" sz="1800" b="0" i="0" u="none" strike="noStrike" kern="1200" dirty="0">
                          <a:solidFill>
                            <a:schemeClr val="dk1"/>
                          </a:solidFill>
                          <a:effectLst/>
                          <a:latin typeface="+mn-lt"/>
                          <a:ea typeface="+mn-ea"/>
                          <a:cs typeface="+mn-cs"/>
                        </a:rPr>
                        <a:t>SQL Server, </a:t>
                      </a:r>
                      <a:r>
                        <a:rPr lang="en-IN" sz="1800" b="0" i="0" u="none" strike="noStrike" kern="1200" dirty="0" err="1">
                          <a:solidFill>
                            <a:schemeClr val="dk1"/>
                          </a:solidFill>
                          <a:effectLst/>
                          <a:latin typeface="+mn-lt"/>
                          <a:ea typeface="+mn-ea"/>
                          <a:cs typeface="+mn-cs"/>
                        </a:rPr>
                        <a:t>Mysql</a:t>
                      </a:r>
                      <a:r>
                        <a:rPr lang="en-IN" sz="1800" b="0" i="0" u="none" strike="noStrike" kern="1200" dirty="0">
                          <a:solidFill>
                            <a:schemeClr val="dk1"/>
                          </a:solidFill>
                          <a:effectLst/>
                          <a:latin typeface="+mn-lt"/>
                          <a:ea typeface="+mn-ea"/>
                          <a:cs typeface="+mn-cs"/>
                        </a:rPr>
                        <a:t>, Postgres.</a:t>
                      </a:r>
                    </a:p>
                    <a:p>
                      <a:endParaRPr lang="en-IN" sz="1800" b="0" i="0" u="none" strike="noStrike" kern="1200" dirty="0">
                        <a:solidFill>
                          <a:schemeClr val="dk1"/>
                        </a:solidFill>
                        <a:effectLst/>
                        <a:latin typeface="+mn-lt"/>
                        <a:ea typeface="+mn-ea"/>
                        <a:cs typeface="+mn-cs"/>
                      </a:endParaRPr>
                    </a:p>
                    <a:p>
                      <a:r>
                        <a:rPr lang="en-IN" sz="1800" b="0" i="0" u="none" strike="noStrike" kern="1200" dirty="0">
                          <a:solidFill>
                            <a:schemeClr val="dk1"/>
                          </a:solidFill>
                          <a:effectLst/>
                          <a:latin typeface="+mn-lt"/>
                          <a:ea typeface="+mn-ea"/>
                          <a:cs typeface="+mn-cs"/>
                        </a:rPr>
                        <a:t>Azure Cloud SQL, Google Cloud Spanner, AWS RDS.</a:t>
                      </a:r>
                      <a:endParaRPr lang="en-IN" dirty="0"/>
                    </a:p>
                  </a:txBody>
                  <a:tcPr/>
                </a:tc>
                <a:tc>
                  <a:txBody>
                    <a:bodyPr/>
                    <a:lstStyle/>
                    <a:p>
                      <a:r>
                        <a:rPr lang="en-GB" sz="1800" b="0" i="0" u="none" strike="noStrike" kern="1200" dirty="0">
                          <a:solidFill>
                            <a:schemeClr val="dk1"/>
                          </a:solidFill>
                          <a:effectLst/>
                          <a:latin typeface="+mn-lt"/>
                          <a:ea typeface="+mn-ea"/>
                          <a:cs typeface="+mn-cs"/>
                        </a:rPr>
                        <a:t>Teradata, Vertica.</a:t>
                      </a:r>
                    </a:p>
                    <a:p>
                      <a:endParaRPr lang="en-GB" sz="1800" b="0" i="0" u="none" strike="noStrike" kern="1200" dirty="0">
                        <a:solidFill>
                          <a:schemeClr val="dk1"/>
                        </a:solidFill>
                        <a:effectLst/>
                        <a:latin typeface="+mn-lt"/>
                        <a:ea typeface="+mn-ea"/>
                        <a:cs typeface="+mn-cs"/>
                      </a:endParaRPr>
                    </a:p>
                    <a:p>
                      <a:r>
                        <a:rPr lang="en-GB" sz="1800" b="0" i="0" u="none" strike="noStrike" kern="1200" dirty="0">
                          <a:solidFill>
                            <a:schemeClr val="dk1"/>
                          </a:solidFill>
                          <a:effectLst/>
                          <a:latin typeface="+mn-lt"/>
                          <a:ea typeface="+mn-ea"/>
                          <a:cs typeface="+mn-cs"/>
                        </a:rPr>
                        <a:t>Synapse Analytics, Snowflake, Big Query, Redshift.</a:t>
                      </a:r>
                      <a:endParaRPr lang="en-IN" dirty="0"/>
                    </a:p>
                  </a:txBody>
                  <a:tcPr/>
                </a:tc>
                <a:extLst>
                  <a:ext uri="{0D108BD9-81ED-4DB2-BD59-A6C34878D82A}">
                    <a16:rowId xmlns:a16="http://schemas.microsoft.com/office/drawing/2014/main" val="3189957509"/>
                  </a:ext>
                </a:extLst>
              </a:tr>
            </a:tbl>
          </a:graphicData>
        </a:graphic>
      </p:graphicFrame>
    </p:spTree>
    <p:extLst>
      <p:ext uri="{BB962C8B-B14F-4D97-AF65-F5344CB8AC3E}">
        <p14:creationId xmlns:p14="http://schemas.microsoft.com/office/powerpoint/2010/main" val="2143496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ABF00-887B-4FB1-BB75-AEAEB000E562}"/>
              </a:ext>
            </a:extLst>
          </p:cNvPr>
          <p:cNvSpPr>
            <a:spLocks noGrp="1"/>
          </p:cNvSpPr>
          <p:nvPr>
            <p:ph type="title"/>
          </p:nvPr>
        </p:nvSpPr>
        <p:spPr/>
        <p:txBody>
          <a:bodyPr/>
          <a:lstStyle/>
          <a:p>
            <a:r>
              <a:rPr lang="en-IN" dirty="0"/>
              <a:t>Use case at       </a:t>
            </a:r>
            <a:r>
              <a:rPr lang="en-IN" dirty="0">
                <a:solidFill>
                  <a:schemeClr val="bg1"/>
                </a:solidFill>
              </a:rPr>
              <a:t>Kissflow</a:t>
            </a:r>
          </a:p>
        </p:txBody>
      </p:sp>
      <p:sp>
        <p:nvSpPr>
          <p:cNvPr id="3" name="Text Placeholder 2">
            <a:extLst>
              <a:ext uri="{FF2B5EF4-FFF2-40B4-BE49-F238E27FC236}">
                <a16:creationId xmlns:a16="http://schemas.microsoft.com/office/drawing/2014/main" id="{AF08F0AD-3DD5-4CE0-9EB9-E664DFDEAB7E}"/>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E3C7549F-AA58-469D-ADE8-99B982FCB8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56200" y="5266969"/>
            <a:ext cx="3177137" cy="651231"/>
          </a:xfrm>
          <a:prstGeom prst="rect">
            <a:avLst/>
          </a:prstGeom>
        </p:spPr>
      </p:pic>
    </p:spTree>
    <p:extLst>
      <p:ext uri="{BB962C8B-B14F-4D97-AF65-F5344CB8AC3E}">
        <p14:creationId xmlns:p14="http://schemas.microsoft.com/office/powerpoint/2010/main" val="2171012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92695F-939F-4945-8F1A-44F4B4456AE6}"/>
              </a:ext>
            </a:extLst>
          </p:cNvPr>
          <p:cNvSpPr>
            <a:spLocks noGrp="1"/>
          </p:cNvSpPr>
          <p:nvPr>
            <p:ph idx="1"/>
          </p:nvPr>
        </p:nvSpPr>
        <p:spPr/>
        <p:txBody>
          <a:bodyPr/>
          <a:lstStyle/>
          <a:p>
            <a:r>
              <a:rPr lang="en-GB" dirty="0"/>
              <a:t>* SaaS product - No Code environment. </a:t>
            </a:r>
          </a:p>
          <a:p>
            <a:r>
              <a:rPr lang="en-GB" dirty="0"/>
              <a:t>* Customers (business users) build workflow apps for their domain.</a:t>
            </a:r>
          </a:p>
          <a:p>
            <a:r>
              <a:rPr lang="en-GB" dirty="0"/>
              <a:t>* Based on our product nature, per customer data won’t be huge.</a:t>
            </a:r>
          </a:p>
          <a:p>
            <a:endParaRPr lang="en-GB" dirty="0"/>
          </a:p>
          <a:p>
            <a:r>
              <a:rPr lang="en-GB" dirty="0"/>
              <a:t>* OLTP – MongoDB (Earlier MySQL)</a:t>
            </a:r>
          </a:p>
          <a:p>
            <a:r>
              <a:rPr lang="en-GB" dirty="0"/>
              <a:t>* 1 database per customer. Unique schema (data model) for each customer.</a:t>
            </a:r>
          </a:p>
          <a:p>
            <a:endParaRPr lang="en-GB" dirty="0"/>
          </a:p>
          <a:p>
            <a:r>
              <a:rPr lang="en-GB" dirty="0"/>
              <a:t>* OLAP - explored data lake, database and finally we choose data warehouse.</a:t>
            </a:r>
          </a:p>
        </p:txBody>
      </p:sp>
      <p:pic>
        <p:nvPicPr>
          <p:cNvPr id="4" name="Picture 3">
            <a:extLst>
              <a:ext uri="{FF2B5EF4-FFF2-40B4-BE49-F238E27FC236}">
                <a16:creationId xmlns:a16="http://schemas.microsoft.com/office/drawing/2014/main" id="{9FC91D37-97D8-4A68-8AA0-E3CAB45177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128" y="948969"/>
            <a:ext cx="3766865" cy="772110"/>
          </a:xfrm>
          <a:prstGeom prst="rect">
            <a:avLst/>
          </a:prstGeom>
        </p:spPr>
      </p:pic>
    </p:spTree>
    <p:extLst>
      <p:ext uri="{BB962C8B-B14F-4D97-AF65-F5344CB8AC3E}">
        <p14:creationId xmlns:p14="http://schemas.microsoft.com/office/powerpoint/2010/main" val="1195277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2A1D3-385A-4845-A7DD-44C25B4B47F0}"/>
              </a:ext>
            </a:extLst>
          </p:cNvPr>
          <p:cNvSpPr>
            <a:spLocks noGrp="1"/>
          </p:cNvSpPr>
          <p:nvPr>
            <p:ph type="title"/>
          </p:nvPr>
        </p:nvSpPr>
        <p:spPr/>
        <p:txBody>
          <a:bodyPr/>
          <a:lstStyle/>
          <a:p>
            <a:r>
              <a:rPr lang="en-IN" dirty="0"/>
              <a:t>OLTP =&gt; SQL to NO-SQL</a:t>
            </a:r>
          </a:p>
        </p:txBody>
      </p:sp>
      <p:sp>
        <p:nvSpPr>
          <p:cNvPr id="3" name="Content Placeholder 2">
            <a:extLst>
              <a:ext uri="{FF2B5EF4-FFF2-40B4-BE49-F238E27FC236}">
                <a16:creationId xmlns:a16="http://schemas.microsoft.com/office/drawing/2014/main" id="{91837E17-B854-4141-BB19-411B76F78C85}"/>
              </a:ext>
            </a:extLst>
          </p:cNvPr>
          <p:cNvSpPr>
            <a:spLocks noGrp="1"/>
          </p:cNvSpPr>
          <p:nvPr>
            <p:ph idx="1"/>
          </p:nvPr>
        </p:nvSpPr>
        <p:spPr/>
        <p:txBody>
          <a:bodyPr/>
          <a:lstStyle/>
          <a:p>
            <a:r>
              <a:rPr lang="en-IN" dirty="0"/>
              <a:t>* MySQL to MongoDB.</a:t>
            </a:r>
          </a:p>
          <a:p>
            <a:r>
              <a:rPr lang="en-IN" dirty="0"/>
              <a:t>* Scaling.</a:t>
            </a:r>
          </a:p>
          <a:p>
            <a:r>
              <a:rPr lang="en-IN" dirty="0"/>
              <a:t>* Advantages like </a:t>
            </a:r>
            <a:r>
              <a:rPr lang="en-IN" dirty="0" err="1"/>
              <a:t>Sharding</a:t>
            </a:r>
            <a:r>
              <a:rPr lang="en-IN" dirty="0"/>
              <a:t>, Flexible schema.</a:t>
            </a:r>
          </a:p>
        </p:txBody>
      </p:sp>
    </p:spTree>
    <p:extLst>
      <p:ext uri="{BB962C8B-B14F-4D97-AF65-F5344CB8AC3E}">
        <p14:creationId xmlns:p14="http://schemas.microsoft.com/office/powerpoint/2010/main" val="1077437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EF0963-47C3-42D5-B2FB-0395F34767CE}"/>
              </a:ext>
            </a:extLst>
          </p:cNvPr>
          <p:cNvSpPr>
            <a:spLocks noGrp="1"/>
          </p:cNvSpPr>
          <p:nvPr>
            <p:ph type="title"/>
          </p:nvPr>
        </p:nvSpPr>
        <p:spPr/>
        <p:txBody>
          <a:bodyPr/>
          <a:lstStyle/>
          <a:p>
            <a:r>
              <a:rPr lang="en-GB" dirty="0"/>
              <a:t>About Me</a:t>
            </a:r>
            <a:endParaRPr lang="en-IN" dirty="0"/>
          </a:p>
        </p:txBody>
      </p:sp>
      <p:pic>
        <p:nvPicPr>
          <p:cNvPr id="9" name="Content Placeholder 8">
            <a:extLst>
              <a:ext uri="{FF2B5EF4-FFF2-40B4-BE49-F238E27FC236}">
                <a16:creationId xmlns:a16="http://schemas.microsoft.com/office/drawing/2014/main" id="{77C4C839-D048-4CC1-996E-F3CD0E8A3166}"/>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024831" y="2286000"/>
            <a:ext cx="4752775" cy="4022725"/>
          </a:xfrm>
        </p:spPr>
      </p:pic>
      <p:sp>
        <p:nvSpPr>
          <p:cNvPr id="10" name="Title 1">
            <a:extLst>
              <a:ext uri="{FF2B5EF4-FFF2-40B4-BE49-F238E27FC236}">
                <a16:creationId xmlns:a16="http://schemas.microsoft.com/office/drawing/2014/main" id="{FD85B730-4728-4820-BC0A-0570A0B80454}"/>
              </a:ext>
            </a:extLst>
          </p:cNvPr>
          <p:cNvSpPr txBox="1">
            <a:spLocks/>
          </p:cNvSpPr>
          <p:nvPr/>
        </p:nvSpPr>
        <p:spPr>
          <a:xfrm>
            <a:off x="6414397" y="3170236"/>
            <a:ext cx="2993566" cy="514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t>Dinesh Kumar P</a:t>
            </a:r>
            <a:endParaRPr lang="en-IN" b="1" dirty="0"/>
          </a:p>
        </p:txBody>
      </p:sp>
      <p:sp>
        <p:nvSpPr>
          <p:cNvPr id="11" name="Text Placeholder 3">
            <a:extLst>
              <a:ext uri="{FF2B5EF4-FFF2-40B4-BE49-F238E27FC236}">
                <a16:creationId xmlns:a16="http://schemas.microsoft.com/office/drawing/2014/main" id="{841E7E6F-228A-4710-8780-F41A4A47EF29}"/>
              </a:ext>
            </a:extLst>
          </p:cNvPr>
          <p:cNvSpPr txBox="1">
            <a:spLocks/>
          </p:cNvSpPr>
          <p:nvPr/>
        </p:nvSpPr>
        <p:spPr>
          <a:xfrm>
            <a:off x="6414396" y="3716828"/>
            <a:ext cx="2990978" cy="7242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dirty="0"/>
              <a:t>Product Manager,</a:t>
            </a:r>
          </a:p>
          <a:p>
            <a:pPr marL="0" indent="0">
              <a:buNone/>
            </a:pPr>
            <a:r>
              <a:rPr lang="en-IN" sz="1800" dirty="0"/>
              <a:t>Analytics Squad.</a:t>
            </a:r>
          </a:p>
          <a:p>
            <a:endParaRPr lang="en-IN" sz="1800" dirty="0"/>
          </a:p>
        </p:txBody>
      </p:sp>
      <p:pic>
        <p:nvPicPr>
          <p:cNvPr id="12" name="Picture 11">
            <a:extLst>
              <a:ext uri="{FF2B5EF4-FFF2-40B4-BE49-F238E27FC236}">
                <a16:creationId xmlns:a16="http://schemas.microsoft.com/office/drawing/2014/main" id="{10299161-B487-46C3-9A77-E0FB970777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19171" y="4558752"/>
            <a:ext cx="1224749" cy="251042"/>
          </a:xfrm>
          <a:prstGeom prst="rect">
            <a:avLst/>
          </a:prstGeom>
        </p:spPr>
      </p:pic>
      <p:sp>
        <p:nvSpPr>
          <p:cNvPr id="13" name="Rectangle 12">
            <a:extLst>
              <a:ext uri="{FF2B5EF4-FFF2-40B4-BE49-F238E27FC236}">
                <a16:creationId xmlns:a16="http://schemas.microsoft.com/office/drawing/2014/main" id="{46CC4F79-FC89-4B92-B212-299AF00B917B}"/>
              </a:ext>
            </a:extLst>
          </p:cNvPr>
          <p:cNvSpPr/>
          <p:nvPr/>
        </p:nvSpPr>
        <p:spPr>
          <a:xfrm>
            <a:off x="9343886" y="5025658"/>
            <a:ext cx="2800625" cy="646331"/>
          </a:xfrm>
          <a:prstGeom prst="rect">
            <a:avLst/>
          </a:prstGeom>
        </p:spPr>
        <p:txBody>
          <a:bodyPr wrap="square">
            <a:spAutoFit/>
          </a:bodyPr>
          <a:lstStyle/>
          <a:p>
            <a:r>
              <a:rPr lang="en-IN" dirty="0">
                <a:solidFill>
                  <a:schemeClr val="accent1"/>
                </a:solidFill>
              </a:rPr>
              <a:t>https://www.linkedin.com/in/</a:t>
            </a:r>
            <a:r>
              <a:rPr lang="en-IN" b="1" dirty="0">
                <a:solidFill>
                  <a:schemeClr val="accent1"/>
                </a:solidFill>
              </a:rPr>
              <a:t>dinesh-kumar-prabakaran </a:t>
            </a:r>
            <a:endParaRPr lang="en-IN" dirty="0">
              <a:solidFill>
                <a:schemeClr val="accent1"/>
              </a:solidFill>
            </a:endParaRPr>
          </a:p>
        </p:txBody>
      </p:sp>
      <p:pic>
        <p:nvPicPr>
          <p:cNvPr id="8" name="Picture 7">
            <a:extLst>
              <a:ext uri="{FF2B5EF4-FFF2-40B4-BE49-F238E27FC236}">
                <a16:creationId xmlns:a16="http://schemas.microsoft.com/office/drawing/2014/main" id="{EA7301C4-1333-4F13-A33C-EA9F65B331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67185" y="2597927"/>
            <a:ext cx="1554029" cy="2237802"/>
          </a:xfrm>
          <a:prstGeom prst="rect">
            <a:avLst/>
          </a:prstGeom>
        </p:spPr>
      </p:pic>
      <p:pic>
        <p:nvPicPr>
          <p:cNvPr id="14" name="Picture 13">
            <a:extLst>
              <a:ext uri="{FF2B5EF4-FFF2-40B4-BE49-F238E27FC236}">
                <a16:creationId xmlns:a16="http://schemas.microsoft.com/office/drawing/2014/main" id="{E846A2CE-AB8B-4A89-8B13-A191F34FF82A}"/>
              </a:ext>
            </a:extLst>
          </p:cNvPr>
          <p:cNvPicPr>
            <a:picLocks noChangeAspect="1"/>
          </p:cNvPicPr>
          <p:nvPr/>
        </p:nvPicPr>
        <p:blipFill>
          <a:blip r:embed="rId6"/>
          <a:stretch>
            <a:fillRect/>
          </a:stretch>
        </p:blipFill>
        <p:spPr>
          <a:xfrm>
            <a:off x="10076904" y="4459495"/>
            <a:ext cx="1444310" cy="350299"/>
          </a:xfrm>
          <a:prstGeom prst="rect">
            <a:avLst/>
          </a:prstGeom>
        </p:spPr>
      </p:pic>
    </p:spTree>
    <p:extLst>
      <p:ext uri="{BB962C8B-B14F-4D97-AF65-F5344CB8AC3E}">
        <p14:creationId xmlns:p14="http://schemas.microsoft.com/office/powerpoint/2010/main" val="1703499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95ADF-9EBB-458A-9087-97436276AAC1}"/>
              </a:ext>
            </a:extLst>
          </p:cNvPr>
          <p:cNvSpPr>
            <a:spLocks noGrp="1"/>
          </p:cNvSpPr>
          <p:nvPr>
            <p:ph type="title"/>
          </p:nvPr>
        </p:nvSpPr>
        <p:spPr/>
        <p:txBody>
          <a:bodyPr/>
          <a:lstStyle/>
          <a:p>
            <a:r>
              <a:rPr lang="en-IN" dirty="0"/>
              <a:t>Demo – 1</a:t>
            </a:r>
          </a:p>
        </p:txBody>
      </p:sp>
      <p:sp>
        <p:nvSpPr>
          <p:cNvPr id="3" name="Text Placeholder 2">
            <a:extLst>
              <a:ext uri="{FF2B5EF4-FFF2-40B4-BE49-F238E27FC236}">
                <a16:creationId xmlns:a16="http://schemas.microsoft.com/office/drawing/2014/main" id="{F8FB7432-C3D3-49EF-8B74-A3813E47F650}"/>
              </a:ext>
            </a:extLst>
          </p:cNvPr>
          <p:cNvSpPr>
            <a:spLocks noGrp="1"/>
          </p:cNvSpPr>
          <p:nvPr>
            <p:ph type="body" idx="1"/>
          </p:nvPr>
        </p:nvSpPr>
        <p:spPr>
          <a:xfrm>
            <a:off x="8610600" y="4960137"/>
            <a:ext cx="3314700" cy="1463040"/>
          </a:xfrm>
        </p:spPr>
        <p:txBody>
          <a:bodyPr>
            <a:normAutofit/>
          </a:bodyPr>
          <a:lstStyle/>
          <a:p>
            <a:pPr marL="285750" indent="-285750">
              <a:buFont typeface="Arial" panose="020B0604020202020204" pitchFamily="34" charset="0"/>
              <a:buChar char="•"/>
            </a:pPr>
            <a:r>
              <a:rPr lang="en-IN" dirty="0"/>
              <a:t>Travel reimbursement process. </a:t>
            </a:r>
          </a:p>
          <a:p>
            <a:pPr marL="285750" indent="-285750">
              <a:buFont typeface="Arial" panose="020B0604020202020204" pitchFamily="34" charset="0"/>
              <a:buChar char="•"/>
            </a:pPr>
            <a:r>
              <a:rPr lang="en-IN" dirty="0"/>
              <a:t>To checkout when a NoSQL database make more sense for a product.</a:t>
            </a:r>
          </a:p>
        </p:txBody>
      </p:sp>
    </p:spTree>
    <p:extLst>
      <p:ext uri="{BB962C8B-B14F-4D97-AF65-F5344CB8AC3E}">
        <p14:creationId xmlns:p14="http://schemas.microsoft.com/office/powerpoint/2010/main" val="1847843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6D20B-C306-4240-A2BB-312A9CDD389F}"/>
              </a:ext>
            </a:extLst>
          </p:cNvPr>
          <p:cNvSpPr>
            <a:spLocks noGrp="1"/>
          </p:cNvSpPr>
          <p:nvPr>
            <p:ph type="title"/>
          </p:nvPr>
        </p:nvSpPr>
        <p:spPr/>
        <p:txBody>
          <a:bodyPr/>
          <a:lstStyle/>
          <a:p>
            <a:r>
              <a:rPr lang="en-IN" dirty="0"/>
              <a:t>CLOUD data warehouse ERA</a:t>
            </a:r>
          </a:p>
        </p:txBody>
      </p:sp>
      <p:sp>
        <p:nvSpPr>
          <p:cNvPr id="3" name="Text Placeholder 2">
            <a:extLst>
              <a:ext uri="{FF2B5EF4-FFF2-40B4-BE49-F238E27FC236}">
                <a16:creationId xmlns:a16="http://schemas.microsoft.com/office/drawing/2014/main" id="{84F2DBEB-35AA-4923-BCBE-6220BAD3D549}"/>
              </a:ext>
            </a:extLst>
          </p:cNvPr>
          <p:cNvSpPr>
            <a:spLocks noGrp="1"/>
          </p:cNvSpPr>
          <p:nvPr>
            <p:ph type="body" idx="1"/>
          </p:nvPr>
        </p:nvSpPr>
        <p:spPr/>
        <p:txBody>
          <a:bodyPr>
            <a:normAutofit/>
          </a:bodyPr>
          <a:lstStyle/>
          <a:p>
            <a:pPr marL="285750" indent="-285750">
              <a:buFont typeface="Arial" panose="020B0604020202020204" pitchFamily="34" charset="0"/>
              <a:buChar char="•"/>
            </a:pPr>
            <a:r>
              <a:rPr lang="en-GB" dirty="0"/>
              <a:t>Azure Synapse Analytics </a:t>
            </a:r>
          </a:p>
          <a:p>
            <a:pPr marL="285750" indent="-285750">
              <a:buFont typeface="Arial" panose="020B0604020202020204" pitchFamily="34" charset="0"/>
              <a:buChar char="•"/>
            </a:pPr>
            <a:r>
              <a:rPr lang="en-GB" dirty="0"/>
              <a:t>Snowflake</a:t>
            </a:r>
          </a:p>
          <a:p>
            <a:pPr marL="285750" indent="-285750">
              <a:buFont typeface="Arial" panose="020B0604020202020204" pitchFamily="34" charset="0"/>
              <a:buChar char="•"/>
            </a:pPr>
            <a:r>
              <a:rPr lang="en-GB" dirty="0"/>
              <a:t>Amazon Redshift</a:t>
            </a:r>
          </a:p>
          <a:p>
            <a:pPr marL="285750" indent="-285750">
              <a:buFont typeface="Arial" panose="020B0604020202020204" pitchFamily="34" charset="0"/>
              <a:buChar char="•"/>
            </a:pPr>
            <a:r>
              <a:rPr lang="en-GB" dirty="0"/>
              <a:t>Google </a:t>
            </a:r>
            <a:r>
              <a:rPr lang="en-GB" dirty="0" err="1"/>
              <a:t>BigQuery</a:t>
            </a:r>
            <a:endParaRPr lang="en-IN" dirty="0"/>
          </a:p>
        </p:txBody>
      </p:sp>
    </p:spTree>
    <p:extLst>
      <p:ext uri="{BB962C8B-B14F-4D97-AF65-F5344CB8AC3E}">
        <p14:creationId xmlns:p14="http://schemas.microsoft.com/office/powerpoint/2010/main" val="3432492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51EF0-6070-4F18-9D02-963641BE8C5C}"/>
              </a:ext>
            </a:extLst>
          </p:cNvPr>
          <p:cNvSpPr>
            <a:spLocks noGrp="1"/>
          </p:cNvSpPr>
          <p:nvPr>
            <p:ph type="title"/>
          </p:nvPr>
        </p:nvSpPr>
        <p:spPr/>
        <p:txBody>
          <a:bodyPr/>
          <a:lstStyle/>
          <a:p>
            <a:r>
              <a:rPr lang="en-GB" dirty="0"/>
              <a:t>Towards Cloud – banks and pharma</a:t>
            </a:r>
            <a:endParaRPr lang="en-IN" dirty="0"/>
          </a:p>
        </p:txBody>
      </p:sp>
      <p:sp>
        <p:nvSpPr>
          <p:cNvPr id="3" name="Content Placeholder 2">
            <a:extLst>
              <a:ext uri="{FF2B5EF4-FFF2-40B4-BE49-F238E27FC236}">
                <a16:creationId xmlns:a16="http://schemas.microsoft.com/office/drawing/2014/main" id="{95BCEB2B-9B6C-49D5-8237-8F4D72431F11}"/>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4159609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onfused Choose Stock Vector (Royalty Free) 472449622">
            <a:extLst>
              <a:ext uri="{FF2B5EF4-FFF2-40B4-BE49-F238E27FC236}">
                <a16:creationId xmlns:a16="http://schemas.microsoft.com/office/drawing/2014/main" id="{8C7AF60A-BEB8-4A0F-8C7A-4823035FA4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1313" y="0"/>
            <a:ext cx="64293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798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0794E-F440-4051-B057-32A961845F79}"/>
              </a:ext>
            </a:extLst>
          </p:cNvPr>
          <p:cNvSpPr>
            <a:spLocks noGrp="1"/>
          </p:cNvSpPr>
          <p:nvPr>
            <p:ph type="title"/>
          </p:nvPr>
        </p:nvSpPr>
        <p:spPr/>
        <p:txBody>
          <a:bodyPr/>
          <a:lstStyle/>
          <a:p>
            <a:r>
              <a:rPr lang="en-GB" dirty="0"/>
              <a:t>Azure Synapse Analytics</a:t>
            </a:r>
            <a:br>
              <a:rPr lang="en-GB" dirty="0"/>
            </a:br>
            <a:r>
              <a:rPr lang="en-GB" dirty="0"/>
              <a:t>Azure Databricks</a:t>
            </a:r>
            <a:endParaRPr lang="en-IN" dirty="0"/>
          </a:p>
        </p:txBody>
      </p:sp>
      <p:sp>
        <p:nvSpPr>
          <p:cNvPr id="3" name="Text Placeholder 2">
            <a:extLst>
              <a:ext uri="{FF2B5EF4-FFF2-40B4-BE49-F238E27FC236}">
                <a16:creationId xmlns:a16="http://schemas.microsoft.com/office/drawing/2014/main" id="{73C3434D-8ACA-40E8-AE36-CF924DCF9473}"/>
              </a:ext>
            </a:extLst>
          </p:cNvPr>
          <p:cNvSpPr>
            <a:spLocks noGrp="1"/>
          </p:cNvSpPr>
          <p:nvPr>
            <p:ph type="body" idx="1"/>
          </p:nvPr>
        </p:nvSpPr>
        <p:spPr/>
        <p:txBody>
          <a:bodyPr/>
          <a:lstStyle/>
          <a:p>
            <a:pPr marL="285750" indent="-285750">
              <a:buFontTx/>
              <a:buChar char="-"/>
            </a:pPr>
            <a:r>
              <a:rPr lang="en-GB" dirty="0"/>
              <a:t>What each does?</a:t>
            </a:r>
          </a:p>
          <a:p>
            <a:pPr marL="285750" indent="-285750">
              <a:buFontTx/>
              <a:buChar char="-"/>
            </a:pPr>
            <a:r>
              <a:rPr lang="en-GB" dirty="0"/>
              <a:t>Common features but how each one is different?</a:t>
            </a:r>
            <a:endParaRPr lang="en-IN" dirty="0"/>
          </a:p>
        </p:txBody>
      </p:sp>
      <p:pic>
        <p:nvPicPr>
          <p:cNvPr id="4" name="Picture 2" descr="Pricing - Azure Synapse Analytics | Microsoft Azure">
            <a:extLst>
              <a:ext uri="{FF2B5EF4-FFF2-40B4-BE49-F238E27FC236}">
                <a16:creationId xmlns:a16="http://schemas.microsoft.com/office/drawing/2014/main" id="{6A894070-A432-4648-9BBF-EDF71A5AC4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2229" y="5113870"/>
            <a:ext cx="1100546" cy="5777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Databricks | LinkedIn">
            <a:extLst>
              <a:ext uri="{FF2B5EF4-FFF2-40B4-BE49-F238E27FC236}">
                <a16:creationId xmlns:a16="http://schemas.microsoft.com/office/drawing/2014/main" id="{6A3B3155-128B-49B7-A843-92BEBBF9A8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8594" y="5743908"/>
            <a:ext cx="511748" cy="511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3938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CF65-8203-45A0-8A1D-449B3DDD5664}"/>
              </a:ext>
            </a:extLst>
          </p:cNvPr>
          <p:cNvSpPr>
            <a:spLocks noGrp="1"/>
          </p:cNvSpPr>
          <p:nvPr>
            <p:ph type="title"/>
          </p:nvPr>
        </p:nvSpPr>
        <p:spPr/>
        <p:txBody>
          <a:bodyPr/>
          <a:lstStyle/>
          <a:p>
            <a:r>
              <a:rPr lang="en-GB" dirty="0"/>
              <a:t>Azure Synapse Analytics</a:t>
            </a:r>
            <a:endParaRPr lang="en-IN" dirty="0"/>
          </a:p>
        </p:txBody>
      </p:sp>
      <p:sp>
        <p:nvSpPr>
          <p:cNvPr id="3" name="Content Placeholder 2">
            <a:extLst>
              <a:ext uri="{FF2B5EF4-FFF2-40B4-BE49-F238E27FC236}">
                <a16:creationId xmlns:a16="http://schemas.microsoft.com/office/drawing/2014/main" id="{86CBC334-2225-4ED6-8E26-6DDD7BD9E2FA}"/>
              </a:ext>
            </a:extLst>
          </p:cNvPr>
          <p:cNvSpPr>
            <a:spLocks noGrp="1"/>
          </p:cNvSpPr>
          <p:nvPr>
            <p:ph idx="1"/>
          </p:nvPr>
        </p:nvSpPr>
        <p:spPr>
          <a:xfrm>
            <a:off x="1024129" y="2286000"/>
            <a:ext cx="4474196" cy="4023360"/>
          </a:xfrm>
        </p:spPr>
        <p:txBody>
          <a:bodyPr/>
          <a:lstStyle/>
          <a:p>
            <a:r>
              <a:rPr lang="en-GB" dirty="0"/>
              <a:t>* Azure SQL Warehouse rebranded. </a:t>
            </a:r>
          </a:p>
        </p:txBody>
      </p:sp>
      <p:pic>
        <p:nvPicPr>
          <p:cNvPr id="5122" name="Picture 2" descr="Pricing - Azure Synapse Analytics | Microsoft Azure">
            <a:extLst>
              <a:ext uri="{FF2B5EF4-FFF2-40B4-BE49-F238E27FC236}">
                <a16:creationId xmlns:a16="http://schemas.microsoft.com/office/drawing/2014/main" id="{BEA622B4-D764-4EEC-8F8A-CC06E45DF9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3347" y="585216"/>
            <a:ext cx="2761706" cy="14498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132E00D-0166-41FE-BDF2-2E2E5A550999}"/>
              </a:ext>
            </a:extLst>
          </p:cNvPr>
          <p:cNvPicPr>
            <a:picLocks noChangeAspect="1"/>
          </p:cNvPicPr>
          <p:nvPr/>
        </p:nvPicPr>
        <p:blipFill>
          <a:blip r:embed="rId4"/>
          <a:stretch>
            <a:fillRect/>
          </a:stretch>
        </p:blipFill>
        <p:spPr>
          <a:xfrm>
            <a:off x="1024128" y="3024051"/>
            <a:ext cx="4474197" cy="2547257"/>
          </a:xfrm>
          <a:prstGeom prst="rect">
            <a:avLst/>
          </a:prstGeom>
          <a:ln>
            <a:solidFill>
              <a:schemeClr val="accent1"/>
            </a:solidFill>
          </a:ln>
        </p:spPr>
      </p:pic>
      <p:pic>
        <p:nvPicPr>
          <p:cNvPr id="2050" name="Picture 2" descr="When to use Azure Synapse Analytics and/or Azure Databricks?">
            <a:extLst>
              <a:ext uri="{FF2B5EF4-FFF2-40B4-BE49-F238E27FC236}">
                <a16:creationId xmlns:a16="http://schemas.microsoft.com/office/drawing/2014/main" id="{0E30D95A-B12E-4124-A17F-E4D8C4795E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2286000"/>
            <a:ext cx="4648200" cy="44380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BBFA4EF-A79B-4608-9178-AA4EB603B174}"/>
              </a:ext>
            </a:extLst>
          </p:cNvPr>
          <p:cNvSpPr/>
          <p:nvPr/>
        </p:nvSpPr>
        <p:spPr>
          <a:xfrm>
            <a:off x="7824651" y="5016137"/>
            <a:ext cx="1188720" cy="7184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19730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CF65-8203-45A0-8A1D-449B3DDD5664}"/>
              </a:ext>
            </a:extLst>
          </p:cNvPr>
          <p:cNvSpPr>
            <a:spLocks noGrp="1"/>
          </p:cNvSpPr>
          <p:nvPr>
            <p:ph type="title"/>
          </p:nvPr>
        </p:nvSpPr>
        <p:spPr/>
        <p:txBody>
          <a:bodyPr/>
          <a:lstStyle/>
          <a:p>
            <a:r>
              <a:rPr lang="en-GB" dirty="0"/>
              <a:t>Azure </a:t>
            </a:r>
            <a:r>
              <a:rPr lang="en-GB" dirty="0" err="1"/>
              <a:t>databricks</a:t>
            </a:r>
            <a:endParaRPr lang="en-IN" dirty="0"/>
          </a:p>
        </p:txBody>
      </p:sp>
      <p:sp>
        <p:nvSpPr>
          <p:cNvPr id="3" name="Content Placeholder 2">
            <a:extLst>
              <a:ext uri="{FF2B5EF4-FFF2-40B4-BE49-F238E27FC236}">
                <a16:creationId xmlns:a16="http://schemas.microsoft.com/office/drawing/2014/main" id="{86CBC334-2225-4ED6-8E26-6DDD7BD9E2FA}"/>
              </a:ext>
            </a:extLst>
          </p:cNvPr>
          <p:cNvSpPr>
            <a:spLocks noGrp="1"/>
          </p:cNvSpPr>
          <p:nvPr>
            <p:ph idx="1"/>
          </p:nvPr>
        </p:nvSpPr>
        <p:spPr>
          <a:xfrm>
            <a:off x="1024128" y="2286000"/>
            <a:ext cx="3417243" cy="4023360"/>
          </a:xfrm>
        </p:spPr>
        <p:txBody>
          <a:bodyPr/>
          <a:lstStyle/>
          <a:p>
            <a:r>
              <a:rPr lang="en-GB" dirty="0"/>
              <a:t>* Data Lake.</a:t>
            </a:r>
          </a:p>
          <a:p>
            <a:endParaRPr lang="en-GB" dirty="0"/>
          </a:p>
          <a:p>
            <a:r>
              <a:rPr lang="en-GB" dirty="0"/>
              <a:t>* Hosted Spark environment - expanding with Delta Lake, </a:t>
            </a:r>
            <a:r>
              <a:rPr lang="en-GB" dirty="0" err="1"/>
              <a:t>MlFlow</a:t>
            </a:r>
            <a:r>
              <a:rPr lang="en-GB" dirty="0"/>
              <a:t> and SQL analytics.</a:t>
            </a:r>
          </a:p>
          <a:p>
            <a:endParaRPr lang="en-GB" dirty="0"/>
          </a:p>
          <a:p>
            <a:r>
              <a:rPr lang="en-GB" dirty="0"/>
              <a:t>* Best option for Machine Learning workloads for those with Microsoft tech stack.</a:t>
            </a:r>
            <a:endParaRPr lang="en-IN" dirty="0"/>
          </a:p>
        </p:txBody>
      </p:sp>
      <p:pic>
        <p:nvPicPr>
          <p:cNvPr id="6146" name="Picture 2" descr="Databricks | LinkedIn">
            <a:extLst>
              <a:ext uri="{FF2B5EF4-FFF2-40B4-BE49-F238E27FC236}">
                <a16:creationId xmlns:a16="http://schemas.microsoft.com/office/drawing/2014/main" id="{78A5A21C-FE3C-4A99-9A23-C5BC9F472D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2457" y="682316"/>
            <a:ext cx="1305415" cy="130541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99F9F29D-76A7-4DC9-B709-3B5F0B4162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5061" y="2084831"/>
            <a:ext cx="7388385" cy="41879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7DB7EA7-ADB3-4B6C-AACC-51A07C4084F3}"/>
              </a:ext>
            </a:extLst>
          </p:cNvPr>
          <p:cNvPicPr>
            <a:picLocks noChangeAspect="1"/>
          </p:cNvPicPr>
          <p:nvPr/>
        </p:nvPicPr>
        <p:blipFill>
          <a:blip r:embed="rId5"/>
          <a:stretch>
            <a:fillRect/>
          </a:stretch>
        </p:blipFill>
        <p:spPr>
          <a:xfrm>
            <a:off x="7831723" y="4178807"/>
            <a:ext cx="4061468" cy="2017241"/>
          </a:xfrm>
          <a:prstGeom prst="rect">
            <a:avLst/>
          </a:prstGeom>
        </p:spPr>
      </p:pic>
    </p:spTree>
    <p:extLst>
      <p:ext uri="{BB962C8B-B14F-4D97-AF65-F5344CB8AC3E}">
        <p14:creationId xmlns:p14="http://schemas.microsoft.com/office/powerpoint/2010/main" val="21754340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04460-3A9D-4BA3-A7B1-31A7A4E9EDB3}"/>
              </a:ext>
            </a:extLst>
          </p:cNvPr>
          <p:cNvSpPr>
            <a:spLocks noGrp="1"/>
          </p:cNvSpPr>
          <p:nvPr>
            <p:ph type="title"/>
          </p:nvPr>
        </p:nvSpPr>
        <p:spPr/>
        <p:txBody>
          <a:bodyPr/>
          <a:lstStyle/>
          <a:p>
            <a:r>
              <a:rPr lang="en-GB" dirty="0"/>
              <a:t>Common but different</a:t>
            </a:r>
            <a:endParaRPr lang="en-IN" dirty="0"/>
          </a:p>
        </p:txBody>
      </p:sp>
      <p:graphicFrame>
        <p:nvGraphicFramePr>
          <p:cNvPr id="4" name="Table 4">
            <a:extLst>
              <a:ext uri="{FF2B5EF4-FFF2-40B4-BE49-F238E27FC236}">
                <a16:creationId xmlns:a16="http://schemas.microsoft.com/office/drawing/2014/main" id="{7A1BFE91-107F-4B9B-AAE3-BE8C390E35C3}"/>
              </a:ext>
            </a:extLst>
          </p:cNvPr>
          <p:cNvGraphicFramePr>
            <a:graphicFrameLocks noGrp="1"/>
          </p:cNvGraphicFramePr>
          <p:nvPr>
            <p:ph idx="1"/>
          </p:nvPr>
        </p:nvGraphicFramePr>
        <p:xfrm>
          <a:off x="1023938" y="2286000"/>
          <a:ext cx="9720261" cy="3575304"/>
        </p:xfrm>
        <a:graphic>
          <a:graphicData uri="http://schemas.openxmlformats.org/drawingml/2006/table">
            <a:tbl>
              <a:tblPr firstRow="1" bandRow="1">
                <a:tableStyleId>{5C22544A-7EE6-4342-B048-85BDC9FD1C3A}</a:tableStyleId>
              </a:tblPr>
              <a:tblGrid>
                <a:gridCol w="3240087">
                  <a:extLst>
                    <a:ext uri="{9D8B030D-6E8A-4147-A177-3AD203B41FA5}">
                      <a16:colId xmlns:a16="http://schemas.microsoft.com/office/drawing/2014/main" val="627163"/>
                    </a:ext>
                  </a:extLst>
                </a:gridCol>
                <a:gridCol w="3077301">
                  <a:extLst>
                    <a:ext uri="{9D8B030D-6E8A-4147-A177-3AD203B41FA5}">
                      <a16:colId xmlns:a16="http://schemas.microsoft.com/office/drawing/2014/main" val="3455847958"/>
                    </a:ext>
                  </a:extLst>
                </a:gridCol>
                <a:gridCol w="3402873">
                  <a:extLst>
                    <a:ext uri="{9D8B030D-6E8A-4147-A177-3AD203B41FA5}">
                      <a16:colId xmlns:a16="http://schemas.microsoft.com/office/drawing/2014/main" val="17585227"/>
                    </a:ext>
                  </a:extLst>
                </a:gridCol>
              </a:tblGrid>
              <a:tr h="370840">
                <a:tc>
                  <a:txBody>
                    <a:bodyPr/>
                    <a:lstStyle/>
                    <a:p>
                      <a:pPr>
                        <a:lnSpc>
                          <a:spcPct val="150000"/>
                        </a:lnSpc>
                      </a:pPr>
                      <a:r>
                        <a:rPr lang="en-GB" dirty="0"/>
                        <a:t>Common feature</a:t>
                      </a:r>
                      <a:endParaRPr lang="en-IN" dirty="0"/>
                    </a:p>
                  </a:txBody>
                  <a:tcPr/>
                </a:tc>
                <a:tc>
                  <a:txBody>
                    <a:bodyPr/>
                    <a:lstStyle/>
                    <a:p>
                      <a:pPr>
                        <a:lnSpc>
                          <a:spcPct val="150000"/>
                        </a:lnSpc>
                      </a:pPr>
                      <a:r>
                        <a:rPr lang="en-GB" dirty="0"/>
                        <a:t>Azure Synapse Analytics</a:t>
                      </a:r>
                      <a:endParaRPr lang="en-IN" dirty="0"/>
                    </a:p>
                  </a:txBody>
                  <a:tcPr/>
                </a:tc>
                <a:tc>
                  <a:txBody>
                    <a:bodyPr/>
                    <a:lstStyle/>
                    <a:p>
                      <a:pPr>
                        <a:lnSpc>
                          <a:spcPct val="150000"/>
                        </a:lnSpc>
                      </a:pPr>
                      <a:r>
                        <a:rPr lang="en-GB" dirty="0"/>
                        <a:t>Azure Databricks</a:t>
                      </a:r>
                      <a:endParaRPr lang="en-IN" dirty="0"/>
                    </a:p>
                  </a:txBody>
                  <a:tcPr/>
                </a:tc>
                <a:extLst>
                  <a:ext uri="{0D108BD9-81ED-4DB2-BD59-A6C34878D82A}">
                    <a16:rowId xmlns:a16="http://schemas.microsoft.com/office/drawing/2014/main" val="715521391"/>
                  </a:ext>
                </a:extLst>
              </a:tr>
              <a:tr h="370840">
                <a:tc>
                  <a:txBody>
                    <a:bodyPr/>
                    <a:lstStyle/>
                    <a:p>
                      <a:pPr>
                        <a:lnSpc>
                          <a:spcPct val="150000"/>
                        </a:lnSpc>
                      </a:pPr>
                      <a:r>
                        <a:rPr lang="en-GB" dirty="0"/>
                        <a:t>Apache Spark &amp; Delta Lake</a:t>
                      </a:r>
                      <a:endParaRPr lang="en-IN" dirty="0"/>
                    </a:p>
                  </a:txBody>
                  <a:tcPr/>
                </a:tc>
                <a:tc>
                  <a:txBody>
                    <a:bodyPr/>
                    <a:lstStyle/>
                    <a:p>
                      <a:pPr>
                        <a:lnSpc>
                          <a:spcPct val="150000"/>
                        </a:lnSpc>
                      </a:pPr>
                      <a:r>
                        <a:rPr lang="en-GB" dirty="0"/>
                        <a:t>Open-source. </a:t>
                      </a:r>
                      <a:endParaRPr lang="en-IN" dirty="0"/>
                    </a:p>
                  </a:txBody>
                  <a:tcPr/>
                </a:tc>
                <a:tc>
                  <a:txBody>
                    <a:bodyPr/>
                    <a:lstStyle/>
                    <a:p>
                      <a:pPr>
                        <a:lnSpc>
                          <a:spcPct val="150000"/>
                        </a:lnSpc>
                      </a:pPr>
                      <a:r>
                        <a:rPr lang="en-GB" dirty="0"/>
                        <a:t>Latest from Databricks.</a:t>
                      </a:r>
                      <a:endParaRPr lang="en-IN" dirty="0"/>
                    </a:p>
                  </a:txBody>
                  <a:tcPr/>
                </a:tc>
                <a:extLst>
                  <a:ext uri="{0D108BD9-81ED-4DB2-BD59-A6C34878D82A}">
                    <a16:rowId xmlns:a16="http://schemas.microsoft.com/office/drawing/2014/main" val="1649606628"/>
                  </a:ext>
                </a:extLst>
              </a:tr>
              <a:tr h="370840">
                <a:tc>
                  <a:txBody>
                    <a:bodyPr/>
                    <a:lstStyle/>
                    <a:p>
                      <a:pPr>
                        <a:lnSpc>
                          <a:spcPct val="150000"/>
                        </a:lnSpc>
                      </a:pPr>
                      <a:r>
                        <a:rPr lang="en-GB" dirty="0" err="1"/>
                        <a:t>Jupyter</a:t>
                      </a:r>
                      <a:r>
                        <a:rPr lang="en-GB" dirty="0"/>
                        <a:t> Notebooks</a:t>
                      </a:r>
                      <a:endParaRPr lang="en-IN" dirty="0"/>
                    </a:p>
                  </a:txBody>
                  <a:tcPr/>
                </a:tc>
                <a:tc>
                  <a:txBody>
                    <a:bodyPr/>
                    <a:lstStyle/>
                    <a:p>
                      <a:pPr>
                        <a:lnSpc>
                          <a:spcPct val="150000"/>
                        </a:lnSpc>
                      </a:pPr>
                      <a:r>
                        <a:rPr lang="en-GB" dirty="0" err="1"/>
                        <a:t>Nteract</a:t>
                      </a:r>
                      <a:r>
                        <a:rPr lang="en-GB" dirty="0"/>
                        <a:t> notebooks.</a:t>
                      </a:r>
                    </a:p>
                  </a:txBody>
                  <a:tcPr/>
                </a:tc>
                <a:tc>
                  <a:txBody>
                    <a:bodyPr/>
                    <a:lstStyle/>
                    <a:p>
                      <a:pPr>
                        <a:lnSpc>
                          <a:spcPct val="150000"/>
                        </a:lnSpc>
                      </a:pPr>
                      <a:r>
                        <a:rPr lang="en-GB" dirty="0"/>
                        <a:t>Databricks notebooks, real time co-authoring &amp; automated versioning.</a:t>
                      </a:r>
                      <a:endParaRPr lang="en-IN" dirty="0"/>
                    </a:p>
                  </a:txBody>
                  <a:tcPr/>
                </a:tc>
                <a:extLst>
                  <a:ext uri="{0D108BD9-81ED-4DB2-BD59-A6C34878D82A}">
                    <a16:rowId xmlns:a16="http://schemas.microsoft.com/office/drawing/2014/main" val="3367315219"/>
                  </a:ext>
                </a:extLst>
              </a:tr>
              <a:tr h="370840">
                <a:tc>
                  <a:txBody>
                    <a:bodyPr/>
                    <a:lstStyle/>
                    <a:p>
                      <a:pPr>
                        <a:lnSpc>
                          <a:spcPct val="150000"/>
                        </a:lnSpc>
                      </a:pPr>
                      <a:r>
                        <a:rPr lang="en-GB" dirty="0"/>
                        <a:t>Access data from a Data Lake</a:t>
                      </a:r>
                      <a:endParaRPr lang="en-IN" dirty="0"/>
                    </a:p>
                  </a:txBody>
                  <a:tcPr/>
                </a:tc>
                <a:tc>
                  <a:txBody>
                    <a:bodyPr/>
                    <a:lstStyle/>
                    <a:p>
                      <a:pPr>
                        <a:lnSpc>
                          <a:spcPct val="150000"/>
                        </a:lnSpc>
                      </a:pPr>
                      <a:r>
                        <a:rPr lang="en-GB" dirty="0"/>
                        <a:t>Easier to query from sql scripts and notebooks.</a:t>
                      </a:r>
                      <a:endParaRPr lang="en-IN" dirty="0"/>
                    </a:p>
                  </a:txBody>
                  <a:tcPr/>
                </a:tc>
                <a:tc>
                  <a:txBody>
                    <a:bodyPr/>
                    <a:lstStyle/>
                    <a:p>
                      <a:pPr>
                        <a:lnSpc>
                          <a:spcPct val="150000"/>
                        </a:lnSpc>
                      </a:pPr>
                      <a:r>
                        <a:rPr lang="en-GB" dirty="0"/>
                        <a:t>Need to mount and then query.</a:t>
                      </a:r>
                      <a:endParaRPr lang="en-IN" dirty="0"/>
                    </a:p>
                  </a:txBody>
                  <a:tcPr/>
                </a:tc>
                <a:extLst>
                  <a:ext uri="{0D108BD9-81ED-4DB2-BD59-A6C34878D82A}">
                    <a16:rowId xmlns:a16="http://schemas.microsoft.com/office/drawing/2014/main" val="1203338326"/>
                  </a:ext>
                </a:extLst>
              </a:tr>
              <a:tr h="370840">
                <a:tc>
                  <a:txBody>
                    <a:bodyPr/>
                    <a:lstStyle/>
                    <a:p>
                      <a:pPr>
                        <a:lnSpc>
                          <a:spcPct val="150000"/>
                        </a:lnSpc>
                      </a:pPr>
                      <a:r>
                        <a:rPr lang="en-GB" dirty="0"/>
                        <a:t>Cloud hosted Python &amp; SQL env</a:t>
                      </a:r>
                    </a:p>
                  </a:txBody>
                  <a:tcPr/>
                </a:tc>
                <a:tc>
                  <a:txBody>
                    <a:bodyPr/>
                    <a:lstStyle/>
                    <a:p>
                      <a:pPr>
                        <a:lnSpc>
                          <a:spcPct val="150000"/>
                        </a:lnSpc>
                      </a:pPr>
                      <a:r>
                        <a:rPr lang="en-GB" dirty="0"/>
                        <a:t>Good at Ad-hoc analysis.</a:t>
                      </a:r>
                      <a:endParaRPr lang="en-IN" dirty="0"/>
                    </a:p>
                  </a:txBody>
                  <a:tcPr/>
                </a:tc>
                <a:tc>
                  <a:txBody>
                    <a:bodyPr/>
                    <a:lstStyle/>
                    <a:p>
                      <a:pPr>
                        <a:lnSpc>
                          <a:spcPct val="150000"/>
                        </a:lnSpc>
                      </a:pPr>
                      <a:r>
                        <a:rPr lang="en-GB" dirty="0"/>
                        <a:t>Good at </a:t>
                      </a:r>
                      <a:r>
                        <a:rPr lang="en-GB" dirty="0" err="1"/>
                        <a:t>Mlflow</a:t>
                      </a:r>
                      <a:r>
                        <a:rPr lang="en-GB" dirty="0"/>
                        <a:t>.</a:t>
                      </a:r>
                      <a:endParaRPr lang="en-IN" dirty="0"/>
                    </a:p>
                  </a:txBody>
                  <a:tcPr/>
                </a:tc>
                <a:extLst>
                  <a:ext uri="{0D108BD9-81ED-4DB2-BD59-A6C34878D82A}">
                    <a16:rowId xmlns:a16="http://schemas.microsoft.com/office/drawing/2014/main" val="2334822262"/>
                  </a:ext>
                </a:extLst>
              </a:tr>
              <a:tr h="370840">
                <a:tc>
                  <a:txBody>
                    <a:bodyPr/>
                    <a:lstStyle/>
                    <a:p>
                      <a:pPr>
                        <a:lnSpc>
                          <a:spcPct val="150000"/>
                        </a:lnSpc>
                      </a:pPr>
                      <a:r>
                        <a:rPr lang="en-GB" dirty="0"/>
                        <a:t>Compute separate architecture</a:t>
                      </a:r>
                    </a:p>
                  </a:txBody>
                  <a:tcPr/>
                </a:tc>
                <a:tc>
                  <a:txBody>
                    <a:bodyPr/>
                    <a:lstStyle/>
                    <a:p>
                      <a:pPr>
                        <a:lnSpc>
                          <a:spcPct val="150000"/>
                        </a:lnSpc>
                      </a:pPr>
                      <a:r>
                        <a:rPr lang="en-GB" dirty="0"/>
                        <a:t>SQL </a:t>
                      </a:r>
                      <a:r>
                        <a:rPr lang="en-GB" dirty="0">
                          <a:hlinkClick r:id="rId2"/>
                        </a:rPr>
                        <a:t>on-demand</a:t>
                      </a:r>
                      <a:r>
                        <a:rPr lang="en-GB" dirty="0"/>
                        <a:t> pool.</a:t>
                      </a:r>
                      <a:endParaRPr lang="en-IN" dirty="0"/>
                    </a:p>
                  </a:txBody>
                  <a:tcPr/>
                </a:tc>
                <a:tc>
                  <a:txBody>
                    <a:bodyPr/>
                    <a:lstStyle/>
                    <a:p>
                      <a:pPr>
                        <a:lnSpc>
                          <a:spcPct val="150000"/>
                        </a:lnSpc>
                      </a:pPr>
                      <a:r>
                        <a:rPr lang="en-GB" dirty="0">
                          <a:hlinkClick r:id="rId3"/>
                        </a:rPr>
                        <a:t>Autoscaling</a:t>
                      </a:r>
                      <a:r>
                        <a:rPr lang="en-GB" dirty="0"/>
                        <a:t> pool.</a:t>
                      </a:r>
                      <a:endParaRPr lang="en-IN" dirty="0"/>
                    </a:p>
                  </a:txBody>
                  <a:tcPr/>
                </a:tc>
                <a:extLst>
                  <a:ext uri="{0D108BD9-81ED-4DB2-BD59-A6C34878D82A}">
                    <a16:rowId xmlns:a16="http://schemas.microsoft.com/office/drawing/2014/main" val="772660476"/>
                  </a:ext>
                </a:extLst>
              </a:tr>
            </a:tbl>
          </a:graphicData>
        </a:graphic>
      </p:graphicFrame>
    </p:spTree>
    <p:extLst>
      <p:ext uri="{BB962C8B-B14F-4D97-AF65-F5344CB8AC3E}">
        <p14:creationId xmlns:p14="http://schemas.microsoft.com/office/powerpoint/2010/main" val="3172023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21EB3-3E22-440C-9D66-6D37CA43FFB5}"/>
              </a:ext>
            </a:extLst>
          </p:cNvPr>
          <p:cNvSpPr>
            <a:spLocks noGrp="1"/>
          </p:cNvSpPr>
          <p:nvPr>
            <p:ph type="title"/>
          </p:nvPr>
        </p:nvSpPr>
        <p:spPr/>
        <p:txBody>
          <a:bodyPr/>
          <a:lstStyle/>
          <a:p>
            <a:r>
              <a:rPr lang="en-GB" dirty="0"/>
              <a:t>When to use synapse and/or </a:t>
            </a:r>
            <a:r>
              <a:rPr lang="en-GB" dirty="0" err="1"/>
              <a:t>databricks</a:t>
            </a:r>
            <a:endParaRPr lang="en-IN" dirty="0"/>
          </a:p>
        </p:txBody>
      </p:sp>
      <p:graphicFrame>
        <p:nvGraphicFramePr>
          <p:cNvPr id="4" name="Table 4">
            <a:extLst>
              <a:ext uri="{FF2B5EF4-FFF2-40B4-BE49-F238E27FC236}">
                <a16:creationId xmlns:a16="http://schemas.microsoft.com/office/drawing/2014/main" id="{CACE7A10-BE72-4521-A104-C59D3D378236}"/>
              </a:ext>
            </a:extLst>
          </p:cNvPr>
          <p:cNvGraphicFramePr>
            <a:graphicFrameLocks noGrp="1"/>
          </p:cNvGraphicFramePr>
          <p:nvPr>
            <p:ph idx="1"/>
            <p:extLst>
              <p:ext uri="{D42A27DB-BD31-4B8C-83A1-F6EECF244321}">
                <p14:modId xmlns:p14="http://schemas.microsoft.com/office/powerpoint/2010/main" val="442116240"/>
              </p:ext>
            </p:extLst>
          </p:nvPr>
        </p:nvGraphicFramePr>
        <p:xfrm>
          <a:off x="1023939" y="2079607"/>
          <a:ext cx="9720261" cy="4122103"/>
        </p:xfrm>
        <a:graphic>
          <a:graphicData uri="http://schemas.openxmlformats.org/drawingml/2006/table">
            <a:tbl>
              <a:tblPr firstRow="1" bandRow="1">
                <a:tableStyleId>{5C22544A-7EE6-4342-B048-85BDC9FD1C3A}</a:tableStyleId>
              </a:tblPr>
              <a:tblGrid>
                <a:gridCol w="556668">
                  <a:extLst>
                    <a:ext uri="{9D8B030D-6E8A-4147-A177-3AD203B41FA5}">
                      <a16:colId xmlns:a16="http://schemas.microsoft.com/office/drawing/2014/main" val="4260837503"/>
                    </a:ext>
                  </a:extLst>
                </a:gridCol>
                <a:gridCol w="5923506">
                  <a:extLst>
                    <a:ext uri="{9D8B030D-6E8A-4147-A177-3AD203B41FA5}">
                      <a16:colId xmlns:a16="http://schemas.microsoft.com/office/drawing/2014/main" val="1046733063"/>
                    </a:ext>
                  </a:extLst>
                </a:gridCol>
                <a:gridCol w="3240087">
                  <a:extLst>
                    <a:ext uri="{9D8B030D-6E8A-4147-A177-3AD203B41FA5}">
                      <a16:colId xmlns:a16="http://schemas.microsoft.com/office/drawing/2014/main" val="914390271"/>
                    </a:ext>
                  </a:extLst>
                </a:gridCol>
              </a:tblGrid>
              <a:tr h="370840">
                <a:tc>
                  <a:txBody>
                    <a:bodyPr/>
                    <a:lstStyle/>
                    <a:p>
                      <a:pPr algn="ctr">
                        <a:lnSpc>
                          <a:spcPct val="150000"/>
                        </a:lnSpc>
                      </a:pPr>
                      <a:endParaRPr lang="en-IN" dirty="0"/>
                    </a:p>
                  </a:txBody>
                  <a:tcPr/>
                </a:tc>
                <a:tc>
                  <a:txBody>
                    <a:bodyPr/>
                    <a:lstStyle/>
                    <a:p>
                      <a:pPr algn="ctr">
                        <a:lnSpc>
                          <a:spcPct val="150000"/>
                        </a:lnSpc>
                      </a:pPr>
                      <a:r>
                        <a:rPr lang="en-GB" sz="2000" dirty="0"/>
                        <a:t>Use case / Scenario</a:t>
                      </a:r>
                      <a:endParaRPr lang="en-IN" sz="2000" dirty="0"/>
                    </a:p>
                  </a:txBody>
                  <a:tcPr/>
                </a:tc>
                <a:tc>
                  <a:txBody>
                    <a:bodyPr/>
                    <a:lstStyle/>
                    <a:p>
                      <a:pPr algn="ctr">
                        <a:lnSpc>
                          <a:spcPct val="150000"/>
                        </a:lnSpc>
                      </a:pPr>
                      <a:r>
                        <a:rPr lang="en-GB" sz="2000" dirty="0"/>
                        <a:t>Preferred</a:t>
                      </a:r>
                      <a:endParaRPr lang="en-IN" sz="2000" dirty="0"/>
                    </a:p>
                  </a:txBody>
                  <a:tcPr/>
                </a:tc>
                <a:extLst>
                  <a:ext uri="{0D108BD9-81ED-4DB2-BD59-A6C34878D82A}">
                    <a16:rowId xmlns:a16="http://schemas.microsoft.com/office/drawing/2014/main" val="1225106550"/>
                  </a:ext>
                </a:extLst>
              </a:tr>
              <a:tr h="370840">
                <a:tc>
                  <a:txBody>
                    <a:bodyPr/>
                    <a:lstStyle/>
                    <a:p>
                      <a:pPr algn="l">
                        <a:lnSpc>
                          <a:spcPct val="150000"/>
                        </a:lnSpc>
                      </a:pPr>
                      <a:r>
                        <a:rPr lang="en-GB" dirty="0"/>
                        <a:t>1</a:t>
                      </a:r>
                      <a:endParaRPr lang="en-IN" dirty="0"/>
                    </a:p>
                  </a:txBody>
                  <a:tcPr/>
                </a:tc>
                <a:tc>
                  <a:txBody>
                    <a:bodyPr/>
                    <a:lstStyle/>
                    <a:p>
                      <a:pPr algn="l">
                        <a:lnSpc>
                          <a:spcPct val="150000"/>
                        </a:lnSpc>
                      </a:pPr>
                      <a:r>
                        <a:rPr lang="en-GB" dirty="0"/>
                        <a:t>Ad-hoc data lake discovery by code</a:t>
                      </a:r>
                      <a:endParaRPr lang="en-IN" dirty="0"/>
                    </a:p>
                  </a:txBody>
                  <a:tcPr/>
                </a:tc>
                <a:tc>
                  <a:txBody>
                    <a:bodyPr/>
                    <a:lstStyle/>
                    <a:p>
                      <a:pPr algn="ctr">
                        <a:lnSpc>
                          <a:spcPct val="150000"/>
                        </a:lnSpc>
                      </a:pPr>
                      <a:r>
                        <a:rPr lang="en-GB" dirty="0"/>
                        <a:t>Synapse and Databricks</a:t>
                      </a:r>
                      <a:endParaRPr lang="en-IN" dirty="0"/>
                    </a:p>
                  </a:txBody>
                  <a:tcPr/>
                </a:tc>
                <a:extLst>
                  <a:ext uri="{0D108BD9-81ED-4DB2-BD59-A6C34878D82A}">
                    <a16:rowId xmlns:a16="http://schemas.microsoft.com/office/drawing/2014/main" val="3805328443"/>
                  </a:ext>
                </a:extLst>
              </a:tr>
              <a:tr h="370840">
                <a:tc>
                  <a:txBody>
                    <a:bodyPr/>
                    <a:lstStyle/>
                    <a:p>
                      <a:pPr algn="l">
                        <a:lnSpc>
                          <a:spcPct val="150000"/>
                        </a:lnSpc>
                      </a:pPr>
                      <a:r>
                        <a:rPr lang="en-GB" dirty="0"/>
                        <a:t>2</a:t>
                      </a:r>
                      <a:endParaRPr lang="en-IN" dirty="0"/>
                    </a:p>
                  </a:txBody>
                  <a:tcPr/>
                </a:tc>
                <a:tc>
                  <a:txBody>
                    <a:bodyPr/>
                    <a:lstStyle/>
                    <a:p>
                      <a:pPr algn="l">
                        <a:lnSpc>
                          <a:spcPct val="150000"/>
                        </a:lnSpc>
                      </a:pPr>
                      <a:r>
                        <a:rPr lang="en-GB" dirty="0"/>
                        <a:t>SQL analyses &amp; Data warehousing</a:t>
                      </a:r>
                      <a:endParaRPr lang="en-IN" dirty="0"/>
                    </a:p>
                  </a:txBody>
                  <a:tcPr/>
                </a:tc>
                <a:tc>
                  <a:txBody>
                    <a:bodyPr/>
                    <a:lstStyle/>
                    <a:p>
                      <a:pPr algn="ctr">
                        <a:lnSpc>
                          <a:spcPct val="150000"/>
                        </a:lnSpc>
                      </a:pPr>
                      <a:r>
                        <a:rPr lang="en-GB" dirty="0"/>
                        <a:t>Synapse</a:t>
                      </a:r>
                      <a:endParaRPr lang="en-IN" dirty="0"/>
                    </a:p>
                  </a:txBody>
                  <a:tcPr/>
                </a:tc>
                <a:extLst>
                  <a:ext uri="{0D108BD9-81ED-4DB2-BD59-A6C34878D82A}">
                    <a16:rowId xmlns:a16="http://schemas.microsoft.com/office/drawing/2014/main" val="1016579437"/>
                  </a:ext>
                </a:extLst>
              </a:tr>
              <a:tr h="370840">
                <a:tc>
                  <a:txBody>
                    <a:bodyPr/>
                    <a:lstStyle/>
                    <a:p>
                      <a:pPr algn="l">
                        <a:lnSpc>
                          <a:spcPct val="150000"/>
                        </a:lnSpc>
                      </a:pPr>
                      <a:r>
                        <a:rPr lang="en-GB" dirty="0"/>
                        <a:t>3</a:t>
                      </a:r>
                      <a:endParaRPr lang="en-IN" dirty="0"/>
                    </a:p>
                  </a:txBody>
                  <a:tcPr/>
                </a:tc>
                <a:tc>
                  <a:txBody>
                    <a:bodyPr/>
                    <a:lstStyle/>
                    <a:p>
                      <a:pPr algn="l">
                        <a:lnSpc>
                          <a:spcPct val="150000"/>
                        </a:lnSpc>
                      </a:pPr>
                      <a:r>
                        <a:rPr lang="en-GB" dirty="0"/>
                        <a:t>Self-service BI / Reporting</a:t>
                      </a:r>
                      <a:endParaRPr lang="en-IN" dirty="0"/>
                    </a:p>
                  </a:txBody>
                  <a:tcPr/>
                </a:tc>
                <a:tc>
                  <a:txBody>
                    <a:bodyPr/>
                    <a:lstStyle/>
                    <a:p>
                      <a:pPr algn="ctr">
                        <a:lnSpc>
                          <a:spcPct val="150000"/>
                        </a:lnSpc>
                      </a:pPr>
                      <a:r>
                        <a:rPr lang="en-GB" dirty="0"/>
                        <a:t>Synapse</a:t>
                      </a:r>
                      <a:endParaRPr lang="en-IN" dirty="0"/>
                    </a:p>
                  </a:txBody>
                  <a:tcPr/>
                </a:tc>
                <a:extLst>
                  <a:ext uri="{0D108BD9-81ED-4DB2-BD59-A6C34878D82A}">
                    <a16:rowId xmlns:a16="http://schemas.microsoft.com/office/drawing/2014/main" val="2574635386"/>
                  </a:ext>
                </a:extLst>
              </a:tr>
              <a:tr h="370840">
                <a:tc>
                  <a:txBody>
                    <a:bodyPr/>
                    <a:lstStyle/>
                    <a:p>
                      <a:pPr algn="l">
                        <a:lnSpc>
                          <a:spcPct val="150000"/>
                        </a:lnSpc>
                      </a:pPr>
                      <a:r>
                        <a:rPr lang="en-GB" dirty="0"/>
                        <a:t>4</a:t>
                      </a:r>
                      <a:endParaRPr lang="en-IN" dirty="0"/>
                    </a:p>
                  </a:txBody>
                  <a:tcPr/>
                </a:tc>
                <a:tc>
                  <a:txBody>
                    <a:bodyPr/>
                    <a:lstStyle/>
                    <a:p>
                      <a:pPr algn="l">
                        <a:lnSpc>
                          <a:spcPct val="150000"/>
                        </a:lnSpc>
                      </a:pPr>
                      <a:r>
                        <a:rPr lang="en-GB" dirty="0"/>
                        <a:t>Same data, data scientists play via Spark &amp; </a:t>
                      </a:r>
                    </a:p>
                    <a:p>
                      <a:pPr algn="l">
                        <a:lnSpc>
                          <a:spcPct val="150000"/>
                        </a:lnSpc>
                      </a:pPr>
                      <a:r>
                        <a:rPr lang="en-GB" dirty="0"/>
                        <a:t>data analyst play via SQL. &amp; BI use Power BI</a:t>
                      </a:r>
                      <a:endParaRPr lang="en-IN" dirty="0"/>
                    </a:p>
                  </a:txBody>
                  <a:tcPr/>
                </a:tc>
                <a:tc>
                  <a:txBody>
                    <a:bodyPr/>
                    <a:lstStyle/>
                    <a:p>
                      <a:pPr algn="ctr">
                        <a:lnSpc>
                          <a:spcPct val="150000"/>
                        </a:lnSpc>
                      </a:pPr>
                      <a:r>
                        <a:rPr lang="en-GB" dirty="0"/>
                        <a:t>Synapse</a:t>
                      </a:r>
                      <a:endParaRPr lang="en-IN" dirty="0"/>
                    </a:p>
                  </a:txBody>
                  <a:tcPr/>
                </a:tc>
                <a:extLst>
                  <a:ext uri="{0D108BD9-81ED-4DB2-BD59-A6C34878D82A}">
                    <a16:rowId xmlns:a16="http://schemas.microsoft.com/office/drawing/2014/main" val="1801836759"/>
                  </a:ext>
                </a:extLst>
              </a:tr>
              <a:tr h="370840">
                <a:tc>
                  <a:txBody>
                    <a:bodyPr/>
                    <a:lstStyle/>
                    <a:p>
                      <a:pPr algn="l">
                        <a:lnSpc>
                          <a:spcPct val="150000"/>
                        </a:lnSpc>
                      </a:pPr>
                      <a:r>
                        <a:rPr lang="en-GB" dirty="0"/>
                        <a:t>5</a:t>
                      </a:r>
                      <a:endParaRPr lang="en-IN" dirty="0"/>
                    </a:p>
                  </a:txBody>
                  <a:tcPr/>
                </a:tc>
                <a:tc>
                  <a:txBody>
                    <a:bodyPr/>
                    <a:lstStyle/>
                    <a:p>
                      <a:pPr algn="l">
                        <a:lnSpc>
                          <a:spcPct val="150000"/>
                        </a:lnSpc>
                      </a:pPr>
                      <a:r>
                        <a:rPr lang="en-GB" dirty="0"/>
                        <a:t>More ML/AI development,  GPU intensive tasks</a:t>
                      </a:r>
                      <a:endParaRPr lang="en-IN" dirty="0"/>
                    </a:p>
                  </a:txBody>
                  <a:tcPr/>
                </a:tc>
                <a:tc>
                  <a:txBody>
                    <a:bodyPr/>
                    <a:lstStyle/>
                    <a:p>
                      <a:pPr algn="ctr">
                        <a:lnSpc>
                          <a:spcPct val="150000"/>
                        </a:lnSpc>
                      </a:pPr>
                      <a:r>
                        <a:rPr lang="en-GB" dirty="0"/>
                        <a:t>Databricks</a:t>
                      </a:r>
                      <a:endParaRPr lang="en-IN" dirty="0"/>
                    </a:p>
                  </a:txBody>
                  <a:tcPr/>
                </a:tc>
                <a:extLst>
                  <a:ext uri="{0D108BD9-81ED-4DB2-BD59-A6C34878D82A}">
                    <a16:rowId xmlns:a16="http://schemas.microsoft.com/office/drawing/2014/main" val="1376610689"/>
                  </a:ext>
                </a:extLst>
              </a:tr>
              <a:tr h="370840">
                <a:tc>
                  <a:txBody>
                    <a:bodyPr/>
                    <a:lstStyle/>
                    <a:p>
                      <a:pPr algn="l">
                        <a:lnSpc>
                          <a:spcPct val="150000"/>
                        </a:lnSpc>
                      </a:pPr>
                      <a:r>
                        <a:rPr lang="en-GB" dirty="0"/>
                        <a:t>6</a:t>
                      </a:r>
                      <a:endParaRPr lang="en-IN" dirty="0"/>
                    </a:p>
                  </a:txBody>
                  <a:tcPr/>
                </a:tc>
                <a:tc>
                  <a:txBody>
                    <a:bodyPr/>
                    <a:lstStyle/>
                    <a:p>
                      <a:pPr algn="l">
                        <a:lnSpc>
                          <a:spcPct val="150000"/>
                        </a:lnSpc>
                      </a:pPr>
                      <a:r>
                        <a:rPr lang="en-GB" dirty="0"/>
                        <a:t>Dependent tech is much on Delta lake format / Spark</a:t>
                      </a:r>
                      <a:endParaRPr lang="en-IN" dirty="0"/>
                    </a:p>
                  </a:txBody>
                  <a:tcPr/>
                </a:tc>
                <a:tc>
                  <a:txBody>
                    <a:bodyPr/>
                    <a:lstStyle/>
                    <a:p>
                      <a:pPr algn="ctr">
                        <a:lnSpc>
                          <a:spcPct val="150000"/>
                        </a:lnSpc>
                      </a:pPr>
                      <a:r>
                        <a:rPr lang="en-GB" dirty="0"/>
                        <a:t>Databricks</a:t>
                      </a:r>
                      <a:endParaRPr lang="en-IN" dirty="0"/>
                    </a:p>
                  </a:txBody>
                  <a:tcPr/>
                </a:tc>
                <a:extLst>
                  <a:ext uri="{0D108BD9-81ED-4DB2-BD59-A6C34878D82A}">
                    <a16:rowId xmlns:a16="http://schemas.microsoft.com/office/drawing/2014/main" val="3726008867"/>
                  </a:ext>
                </a:extLst>
              </a:tr>
              <a:tr h="370840">
                <a:tc>
                  <a:txBody>
                    <a:bodyPr/>
                    <a:lstStyle/>
                    <a:p>
                      <a:pPr algn="l">
                        <a:lnSpc>
                          <a:spcPct val="150000"/>
                        </a:lnSpc>
                      </a:pPr>
                      <a:r>
                        <a:rPr lang="en-GB" dirty="0"/>
                        <a:t>7</a:t>
                      </a:r>
                      <a:endParaRPr lang="en-IN" dirty="0"/>
                    </a:p>
                  </a:txBody>
                  <a:tcPr/>
                </a:tc>
                <a:tc>
                  <a:txBody>
                    <a:bodyPr/>
                    <a:lstStyle/>
                    <a:p>
                      <a:pPr algn="l">
                        <a:lnSpc>
                          <a:spcPct val="150000"/>
                        </a:lnSpc>
                      </a:pPr>
                      <a:r>
                        <a:rPr lang="en-GB" dirty="0"/>
                        <a:t>In-built GIT based developer experience</a:t>
                      </a:r>
                      <a:endParaRPr lang="en-IN" dirty="0"/>
                    </a:p>
                  </a:txBody>
                  <a:tcPr/>
                </a:tc>
                <a:tc>
                  <a:txBody>
                    <a:bodyPr/>
                    <a:lstStyle/>
                    <a:p>
                      <a:pPr algn="ctr">
                        <a:lnSpc>
                          <a:spcPct val="150000"/>
                        </a:lnSpc>
                      </a:pPr>
                      <a:r>
                        <a:rPr lang="en-GB" dirty="0"/>
                        <a:t>Databricks</a:t>
                      </a:r>
                      <a:endParaRPr lang="en-IN" dirty="0"/>
                    </a:p>
                  </a:txBody>
                  <a:tcPr/>
                </a:tc>
                <a:extLst>
                  <a:ext uri="{0D108BD9-81ED-4DB2-BD59-A6C34878D82A}">
                    <a16:rowId xmlns:a16="http://schemas.microsoft.com/office/drawing/2014/main" val="2653904989"/>
                  </a:ext>
                </a:extLst>
              </a:tr>
            </a:tbl>
          </a:graphicData>
        </a:graphic>
      </p:graphicFrame>
    </p:spTree>
    <p:extLst>
      <p:ext uri="{BB962C8B-B14F-4D97-AF65-F5344CB8AC3E}">
        <p14:creationId xmlns:p14="http://schemas.microsoft.com/office/powerpoint/2010/main" val="36561786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4E01C-54F1-48B8-AA73-24B7C420FA15}"/>
              </a:ext>
            </a:extLst>
          </p:cNvPr>
          <p:cNvSpPr>
            <a:spLocks noGrp="1"/>
          </p:cNvSpPr>
          <p:nvPr>
            <p:ph type="title"/>
          </p:nvPr>
        </p:nvSpPr>
        <p:spPr/>
        <p:txBody>
          <a:bodyPr/>
          <a:lstStyle/>
          <a:p>
            <a:r>
              <a:rPr lang="en-IN" dirty="0"/>
              <a:t>Kissflow analytics</a:t>
            </a:r>
          </a:p>
        </p:txBody>
      </p:sp>
      <p:sp>
        <p:nvSpPr>
          <p:cNvPr id="3" name="Text Placeholder 2">
            <a:extLst>
              <a:ext uri="{FF2B5EF4-FFF2-40B4-BE49-F238E27FC236}">
                <a16:creationId xmlns:a16="http://schemas.microsoft.com/office/drawing/2014/main" id="{015D3E62-7163-4B67-AE16-220AF71FF7AD}"/>
              </a:ext>
            </a:extLst>
          </p:cNvPr>
          <p:cNvSpPr>
            <a:spLocks noGrp="1"/>
          </p:cNvSpPr>
          <p:nvPr>
            <p:ph type="body" idx="1"/>
          </p:nvPr>
        </p:nvSpPr>
        <p:spPr/>
        <p:txBody>
          <a:bodyPr/>
          <a:lstStyle/>
          <a:p>
            <a:pPr marL="285750" indent="-285750">
              <a:buFont typeface="Arial" panose="020B0604020202020204" pitchFamily="34" charset="0"/>
              <a:buChar char="•"/>
            </a:pPr>
            <a:r>
              <a:rPr lang="en-IN" dirty="0"/>
              <a:t>OLAP</a:t>
            </a:r>
          </a:p>
          <a:p>
            <a:pPr marL="285750" indent="-285750">
              <a:buFont typeface="Arial" panose="020B0604020202020204" pitchFamily="34" charset="0"/>
              <a:buChar char="•"/>
            </a:pPr>
            <a:r>
              <a:rPr lang="en-IN" dirty="0"/>
              <a:t>Analytics as a service</a:t>
            </a:r>
          </a:p>
        </p:txBody>
      </p:sp>
    </p:spTree>
    <p:extLst>
      <p:ext uri="{BB962C8B-B14F-4D97-AF65-F5344CB8AC3E}">
        <p14:creationId xmlns:p14="http://schemas.microsoft.com/office/powerpoint/2010/main" val="892571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F1DC3-B4FC-4B33-9017-464D39D6DA36}"/>
              </a:ext>
            </a:extLst>
          </p:cNvPr>
          <p:cNvSpPr>
            <a:spLocks noGrp="1"/>
          </p:cNvSpPr>
          <p:nvPr>
            <p:ph type="title"/>
          </p:nvPr>
        </p:nvSpPr>
        <p:spPr/>
        <p:txBody>
          <a:bodyPr/>
          <a:lstStyle/>
          <a:p>
            <a:r>
              <a:rPr lang="en-GB" dirty="0"/>
              <a:t>Agenda</a:t>
            </a:r>
            <a:endParaRPr lang="en-IN" dirty="0"/>
          </a:p>
        </p:txBody>
      </p:sp>
      <p:sp>
        <p:nvSpPr>
          <p:cNvPr id="3" name="Content Placeholder 2">
            <a:extLst>
              <a:ext uri="{FF2B5EF4-FFF2-40B4-BE49-F238E27FC236}">
                <a16:creationId xmlns:a16="http://schemas.microsoft.com/office/drawing/2014/main" id="{DD55A7CB-04EF-4C2D-9394-5988215677C5}"/>
              </a:ext>
            </a:extLst>
          </p:cNvPr>
          <p:cNvSpPr>
            <a:spLocks noGrp="1"/>
          </p:cNvSpPr>
          <p:nvPr>
            <p:ph idx="1"/>
          </p:nvPr>
        </p:nvSpPr>
        <p:spPr/>
        <p:txBody>
          <a:bodyPr>
            <a:normAutofit/>
          </a:bodyPr>
          <a:lstStyle/>
          <a:p>
            <a:r>
              <a:rPr lang="en-GB" dirty="0"/>
              <a:t>1. Core architecture and scenarios of having Database, Data warehouse, Data Lake.</a:t>
            </a:r>
          </a:p>
          <a:p>
            <a:r>
              <a:rPr lang="en-GB" dirty="0"/>
              <a:t>2.       Azure Synapse Analytics,       Azure Databricks.</a:t>
            </a:r>
          </a:p>
          <a:p>
            <a:r>
              <a:rPr lang="en-GB" dirty="0"/>
              <a:t>3. Common features but different in Synapse and Databricks of Azure.</a:t>
            </a:r>
          </a:p>
          <a:p>
            <a:r>
              <a:rPr lang="en-GB" dirty="0"/>
              <a:t>4. When to use Azure Synapse, Azure Databricks?</a:t>
            </a:r>
          </a:p>
          <a:p>
            <a:r>
              <a:rPr lang="en-GB" dirty="0"/>
              <a:t>5. Cloud data warehouse era.</a:t>
            </a:r>
          </a:p>
          <a:p>
            <a:r>
              <a:rPr lang="en-GB" dirty="0"/>
              <a:t>6. Snowflake on Azure. </a:t>
            </a:r>
          </a:p>
          <a:p>
            <a:r>
              <a:rPr lang="en-GB" dirty="0"/>
              <a:t>7. Data use cases at </a:t>
            </a:r>
          </a:p>
          <a:p>
            <a:r>
              <a:rPr lang="en-GB" dirty="0"/>
              <a:t>8. What’s next? Data Lakehouse.</a:t>
            </a:r>
          </a:p>
        </p:txBody>
      </p:sp>
      <p:pic>
        <p:nvPicPr>
          <p:cNvPr id="3074" name="Picture 2" descr="Pricing - Azure Synapse Analytics | Microsoft Azure">
            <a:extLst>
              <a:ext uri="{FF2B5EF4-FFF2-40B4-BE49-F238E27FC236}">
                <a16:creationId xmlns:a16="http://schemas.microsoft.com/office/drawing/2014/main" id="{C4286BAE-273A-4984-A1BC-706833E359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4558" y="2726326"/>
            <a:ext cx="815339" cy="42805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atabricks | LinkedIn">
            <a:extLst>
              <a:ext uri="{FF2B5EF4-FFF2-40B4-BE49-F238E27FC236}">
                <a16:creationId xmlns:a16="http://schemas.microsoft.com/office/drawing/2014/main" id="{EC22D713-D96E-4851-A4F9-F596A839BE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4592" y="2747131"/>
            <a:ext cx="386442" cy="38644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FAD6F34-1CEF-4113-ACF9-E0E2173ACD3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89620" y="5219152"/>
            <a:ext cx="1365772" cy="279948"/>
          </a:xfrm>
          <a:prstGeom prst="rect">
            <a:avLst/>
          </a:prstGeom>
        </p:spPr>
      </p:pic>
    </p:spTree>
    <p:extLst>
      <p:ext uri="{BB962C8B-B14F-4D97-AF65-F5344CB8AC3E}">
        <p14:creationId xmlns:p14="http://schemas.microsoft.com/office/powerpoint/2010/main" val="23894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72F43-C324-4715-B650-C104F48B2AFE}"/>
              </a:ext>
            </a:extLst>
          </p:cNvPr>
          <p:cNvSpPr>
            <a:spLocks noGrp="1"/>
          </p:cNvSpPr>
          <p:nvPr>
            <p:ph type="title"/>
          </p:nvPr>
        </p:nvSpPr>
        <p:spPr/>
        <p:txBody>
          <a:bodyPr/>
          <a:lstStyle/>
          <a:p>
            <a:r>
              <a:rPr lang="en-GB" dirty="0"/>
              <a:t>Snowflake ARCHITECTURE</a:t>
            </a:r>
            <a:endParaRPr lang="en-IN" dirty="0"/>
          </a:p>
        </p:txBody>
      </p:sp>
      <p:pic>
        <p:nvPicPr>
          <p:cNvPr id="4" name="Picture 3">
            <a:extLst>
              <a:ext uri="{FF2B5EF4-FFF2-40B4-BE49-F238E27FC236}">
                <a16:creationId xmlns:a16="http://schemas.microsoft.com/office/drawing/2014/main" id="{3B1EB6E8-7342-45E5-B84E-4404F8B17735}"/>
              </a:ext>
            </a:extLst>
          </p:cNvPr>
          <p:cNvPicPr>
            <a:picLocks noChangeAspect="1"/>
          </p:cNvPicPr>
          <p:nvPr/>
        </p:nvPicPr>
        <p:blipFill>
          <a:blip r:embed="rId3"/>
          <a:stretch>
            <a:fillRect/>
          </a:stretch>
        </p:blipFill>
        <p:spPr>
          <a:xfrm>
            <a:off x="1024128" y="2084832"/>
            <a:ext cx="9986694" cy="4314252"/>
          </a:xfrm>
          <a:prstGeom prst="rect">
            <a:avLst/>
          </a:prstGeom>
          <a:ln>
            <a:solidFill>
              <a:schemeClr val="accent1"/>
            </a:solidFill>
          </a:ln>
        </p:spPr>
      </p:pic>
    </p:spTree>
    <p:extLst>
      <p:ext uri="{BB962C8B-B14F-4D97-AF65-F5344CB8AC3E}">
        <p14:creationId xmlns:p14="http://schemas.microsoft.com/office/powerpoint/2010/main" val="26571059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CAB05-552D-479C-97C9-3319D8E5852F}"/>
              </a:ext>
            </a:extLst>
          </p:cNvPr>
          <p:cNvSpPr>
            <a:spLocks noGrp="1"/>
          </p:cNvSpPr>
          <p:nvPr>
            <p:ph type="title"/>
          </p:nvPr>
        </p:nvSpPr>
        <p:spPr>
          <a:xfrm>
            <a:off x="1024128" y="573493"/>
            <a:ext cx="9720072" cy="1499616"/>
          </a:xfrm>
        </p:spPr>
        <p:txBody>
          <a:bodyPr/>
          <a:lstStyle/>
          <a:p>
            <a:r>
              <a:rPr lang="en-IN" dirty="0"/>
              <a:t>instant auto scaling</a:t>
            </a:r>
          </a:p>
        </p:txBody>
      </p:sp>
      <p:pic>
        <p:nvPicPr>
          <p:cNvPr id="1026" name="Picture 2">
            <a:extLst>
              <a:ext uri="{FF2B5EF4-FFF2-40B4-BE49-F238E27FC236}">
                <a16:creationId xmlns:a16="http://schemas.microsoft.com/office/drawing/2014/main" id="{52557342-3F39-42D9-AD8F-300A91DA3EA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0711" y="2286000"/>
            <a:ext cx="7326715" cy="4022725"/>
          </a:xfrm>
          <a:prstGeom prst="rect">
            <a:avLst/>
          </a:prstGeom>
          <a:solidFill>
            <a:schemeClr val="accent1"/>
          </a:solidFill>
          <a:ln>
            <a:solidFill>
              <a:schemeClr val="accent1"/>
            </a:solidFill>
          </a:ln>
        </p:spPr>
      </p:pic>
    </p:spTree>
    <p:extLst>
      <p:ext uri="{BB962C8B-B14F-4D97-AF65-F5344CB8AC3E}">
        <p14:creationId xmlns:p14="http://schemas.microsoft.com/office/powerpoint/2010/main" val="29808113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48BA4-9CEC-48AC-BECB-C7D4790C95B1}"/>
              </a:ext>
            </a:extLst>
          </p:cNvPr>
          <p:cNvSpPr>
            <a:spLocks noGrp="1"/>
          </p:cNvSpPr>
          <p:nvPr>
            <p:ph type="title"/>
          </p:nvPr>
        </p:nvSpPr>
        <p:spPr/>
        <p:txBody>
          <a:bodyPr/>
          <a:lstStyle/>
          <a:p>
            <a:r>
              <a:rPr lang="en-IN" dirty="0"/>
              <a:t>Multi-cluster shared data architecture</a:t>
            </a:r>
          </a:p>
        </p:txBody>
      </p:sp>
      <p:pic>
        <p:nvPicPr>
          <p:cNvPr id="7" name="Content Placeholder 6">
            <a:extLst>
              <a:ext uri="{FF2B5EF4-FFF2-40B4-BE49-F238E27FC236}">
                <a16:creationId xmlns:a16="http://schemas.microsoft.com/office/drawing/2014/main" id="{370B388F-95FD-431C-BF82-AF8225DC0A7D}"/>
              </a:ext>
            </a:extLst>
          </p:cNvPr>
          <p:cNvPicPr>
            <a:picLocks noGrp="1" noChangeAspect="1"/>
          </p:cNvPicPr>
          <p:nvPr>
            <p:ph idx="1"/>
          </p:nvPr>
        </p:nvPicPr>
        <p:blipFill>
          <a:blip r:embed="rId2"/>
          <a:stretch>
            <a:fillRect/>
          </a:stretch>
        </p:blipFill>
        <p:spPr>
          <a:xfrm>
            <a:off x="3420488" y="2286000"/>
            <a:ext cx="4927162" cy="4022725"/>
          </a:xfrm>
          <a:ln>
            <a:solidFill>
              <a:schemeClr val="accent1"/>
            </a:solidFill>
          </a:ln>
        </p:spPr>
      </p:pic>
    </p:spTree>
    <p:extLst>
      <p:ext uri="{BB962C8B-B14F-4D97-AF65-F5344CB8AC3E}">
        <p14:creationId xmlns:p14="http://schemas.microsoft.com/office/powerpoint/2010/main" val="15693726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9D95D7C-2755-4275-AB6F-2E3A3C05740F}"/>
              </a:ext>
            </a:extLst>
          </p:cNvPr>
          <p:cNvSpPr/>
          <p:nvPr/>
        </p:nvSpPr>
        <p:spPr>
          <a:xfrm>
            <a:off x="5888038" y="2179636"/>
            <a:ext cx="4983162" cy="4348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6E94B2FB-1501-4F54-A554-82D52C51451D}"/>
              </a:ext>
            </a:extLst>
          </p:cNvPr>
          <p:cNvSpPr/>
          <p:nvPr/>
        </p:nvSpPr>
        <p:spPr>
          <a:xfrm>
            <a:off x="914400" y="2179636"/>
            <a:ext cx="4754563" cy="4348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F289E4F-474E-4F09-9435-A5C1E466C577}"/>
              </a:ext>
            </a:extLst>
          </p:cNvPr>
          <p:cNvSpPr>
            <a:spLocks noGrp="1"/>
          </p:cNvSpPr>
          <p:nvPr>
            <p:ph type="title"/>
          </p:nvPr>
        </p:nvSpPr>
        <p:spPr/>
        <p:txBody>
          <a:bodyPr/>
          <a:lstStyle/>
          <a:p>
            <a:r>
              <a:rPr lang="en-IN" dirty="0"/>
              <a:t>Data sharing to customers (external users)</a:t>
            </a:r>
          </a:p>
        </p:txBody>
      </p:sp>
      <p:sp>
        <p:nvSpPr>
          <p:cNvPr id="3" name="Text Placeholder 2">
            <a:extLst>
              <a:ext uri="{FF2B5EF4-FFF2-40B4-BE49-F238E27FC236}">
                <a16:creationId xmlns:a16="http://schemas.microsoft.com/office/drawing/2014/main" id="{62CC36EA-76E4-40EB-A550-5E79B6AFE948}"/>
              </a:ext>
            </a:extLst>
          </p:cNvPr>
          <p:cNvSpPr>
            <a:spLocks noGrp="1"/>
          </p:cNvSpPr>
          <p:nvPr>
            <p:ph type="body" idx="1"/>
          </p:nvPr>
        </p:nvSpPr>
        <p:spPr/>
        <p:txBody>
          <a:bodyPr/>
          <a:lstStyle/>
          <a:p>
            <a:r>
              <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READER ACCOUNT</a:t>
            </a:r>
          </a:p>
        </p:txBody>
      </p:sp>
      <p:sp>
        <p:nvSpPr>
          <p:cNvPr id="5" name="Text Placeholder 4">
            <a:extLst>
              <a:ext uri="{FF2B5EF4-FFF2-40B4-BE49-F238E27FC236}">
                <a16:creationId xmlns:a16="http://schemas.microsoft.com/office/drawing/2014/main" id="{9FF9A746-C34F-4225-A574-C046F35D9E63}"/>
              </a:ext>
            </a:extLst>
          </p:cNvPr>
          <p:cNvSpPr>
            <a:spLocks noGrp="1"/>
          </p:cNvSpPr>
          <p:nvPr>
            <p:ph type="body" sz="quarter" idx="3"/>
          </p:nvPr>
        </p:nvSpPr>
        <p:spPr/>
        <p:txBody>
          <a:bodyPr/>
          <a:lstStyle/>
          <a:p>
            <a:r>
              <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FULL ACCOUNT</a:t>
            </a:r>
          </a:p>
        </p:txBody>
      </p:sp>
      <p:pic>
        <p:nvPicPr>
          <p:cNvPr id="7" name="Picture 4">
            <a:extLst>
              <a:ext uri="{FF2B5EF4-FFF2-40B4-BE49-F238E27FC236}">
                <a16:creationId xmlns:a16="http://schemas.microsoft.com/office/drawing/2014/main" id="{7856832A-07C1-4093-8957-83D8D6BBAEA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428176" y="2967038"/>
            <a:ext cx="1946086" cy="334168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a:extLst>
              <a:ext uri="{FF2B5EF4-FFF2-40B4-BE49-F238E27FC236}">
                <a16:creationId xmlns:a16="http://schemas.microsoft.com/office/drawing/2014/main" id="{061D546B-8458-4F8D-8521-B3A7A27BD7C4}"/>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5991225" y="3539704"/>
            <a:ext cx="4754563" cy="2196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9771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95ADF-9EBB-458A-9087-97436276AAC1}"/>
              </a:ext>
            </a:extLst>
          </p:cNvPr>
          <p:cNvSpPr>
            <a:spLocks noGrp="1"/>
          </p:cNvSpPr>
          <p:nvPr>
            <p:ph type="title"/>
          </p:nvPr>
        </p:nvSpPr>
        <p:spPr/>
        <p:txBody>
          <a:bodyPr/>
          <a:lstStyle/>
          <a:p>
            <a:r>
              <a:rPr lang="en-IN" dirty="0"/>
              <a:t>Demo – 2</a:t>
            </a:r>
          </a:p>
        </p:txBody>
      </p:sp>
      <p:sp>
        <p:nvSpPr>
          <p:cNvPr id="3" name="Text Placeholder 2">
            <a:extLst>
              <a:ext uri="{FF2B5EF4-FFF2-40B4-BE49-F238E27FC236}">
                <a16:creationId xmlns:a16="http://schemas.microsoft.com/office/drawing/2014/main" id="{F8FB7432-C3D3-49EF-8B74-A3813E47F650}"/>
              </a:ext>
            </a:extLst>
          </p:cNvPr>
          <p:cNvSpPr>
            <a:spLocks noGrp="1"/>
          </p:cNvSpPr>
          <p:nvPr>
            <p:ph type="body" idx="1"/>
          </p:nvPr>
        </p:nvSpPr>
        <p:spPr>
          <a:xfrm>
            <a:off x="8610600" y="4960137"/>
            <a:ext cx="3314700" cy="1463040"/>
          </a:xfrm>
        </p:spPr>
        <p:txBody>
          <a:bodyPr>
            <a:normAutofit/>
          </a:bodyPr>
          <a:lstStyle/>
          <a:p>
            <a:pPr marL="285750" indent="-285750">
              <a:buFont typeface="Arial" panose="020B0604020202020204" pitchFamily="34" charset="0"/>
              <a:buChar char="•"/>
            </a:pPr>
            <a:r>
              <a:rPr lang="en-IN" dirty="0"/>
              <a:t>Snowflake – Query semi-structured json data.</a:t>
            </a:r>
          </a:p>
          <a:p>
            <a:pPr marL="285750" indent="-285750">
              <a:buFont typeface="Arial" panose="020B0604020202020204" pitchFamily="34" charset="0"/>
              <a:buChar char="•"/>
            </a:pPr>
            <a:r>
              <a:rPr lang="en-IN" dirty="0"/>
              <a:t>Power BI.</a:t>
            </a:r>
          </a:p>
        </p:txBody>
      </p:sp>
    </p:spTree>
    <p:extLst>
      <p:ext uri="{BB962C8B-B14F-4D97-AF65-F5344CB8AC3E}">
        <p14:creationId xmlns:p14="http://schemas.microsoft.com/office/powerpoint/2010/main" val="11939977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7059E-78AF-4A18-BCFD-0635E2B41135}"/>
              </a:ext>
            </a:extLst>
          </p:cNvPr>
          <p:cNvSpPr>
            <a:spLocks noGrp="1"/>
          </p:cNvSpPr>
          <p:nvPr>
            <p:ph type="title"/>
          </p:nvPr>
        </p:nvSpPr>
        <p:spPr/>
        <p:txBody>
          <a:bodyPr>
            <a:normAutofit/>
          </a:bodyPr>
          <a:lstStyle/>
          <a:p>
            <a:r>
              <a:rPr lang="en-GB" dirty="0"/>
              <a:t>End goal of a data architecture</a:t>
            </a:r>
            <a:endParaRPr lang="en-IN" dirty="0"/>
          </a:p>
        </p:txBody>
      </p:sp>
      <p:sp>
        <p:nvSpPr>
          <p:cNvPr id="3" name="Content Placeholder 2">
            <a:extLst>
              <a:ext uri="{FF2B5EF4-FFF2-40B4-BE49-F238E27FC236}">
                <a16:creationId xmlns:a16="http://schemas.microsoft.com/office/drawing/2014/main" id="{EB2639B3-9964-4D3C-8F7B-F105DF97B6CE}"/>
              </a:ext>
            </a:extLst>
          </p:cNvPr>
          <p:cNvSpPr>
            <a:spLocks noGrp="1"/>
          </p:cNvSpPr>
          <p:nvPr>
            <p:ph idx="1"/>
          </p:nvPr>
        </p:nvSpPr>
        <p:spPr>
          <a:xfrm>
            <a:off x="1024129" y="2286000"/>
            <a:ext cx="3966972" cy="4023360"/>
          </a:xfrm>
        </p:spPr>
        <p:txBody>
          <a:bodyPr>
            <a:normAutofit/>
          </a:bodyPr>
          <a:lstStyle/>
          <a:p>
            <a:endParaRPr lang="en-GB" sz="2000" dirty="0"/>
          </a:p>
          <a:p>
            <a:endParaRPr lang="en-GB" sz="2000" dirty="0"/>
          </a:p>
          <a:p>
            <a:r>
              <a:rPr lang="en-GB" sz="2000" dirty="0"/>
              <a:t>* Architect so that </a:t>
            </a:r>
            <a:r>
              <a:rPr lang="en-GB" sz="2000" dirty="0">
                <a:solidFill>
                  <a:srgbClr val="0070C0"/>
                </a:solidFill>
              </a:rPr>
              <a:t>copying data</a:t>
            </a:r>
            <a:r>
              <a:rPr lang="en-GB" sz="2000" dirty="0"/>
              <a:t> gets lesser across teams. </a:t>
            </a:r>
          </a:p>
          <a:p>
            <a:endParaRPr lang="en-GB" sz="2000" dirty="0"/>
          </a:p>
          <a:p>
            <a:r>
              <a:rPr lang="en-GB" sz="2000" dirty="0"/>
              <a:t>* Choose (even its new) based on customers need, not based on what you or your team knows already. </a:t>
            </a:r>
          </a:p>
        </p:txBody>
      </p:sp>
      <p:pic>
        <p:nvPicPr>
          <p:cNvPr id="5" name="Picture 4">
            <a:extLst>
              <a:ext uri="{FF2B5EF4-FFF2-40B4-BE49-F238E27FC236}">
                <a16:creationId xmlns:a16="http://schemas.microsoft.com/office/drawing/2014/main" id="{1236E338-05AE-4A9B-8542-634904EB740C}"/>
              </a:ext>
            </a:extLst>
          </p:cNvPr>
          <p:cNvPicPr>
            <a:picLocks noChangeAspect="1"/>
          </p:cNvPicPr>
          <p:nvPr/>
        </p:nvPicPr>
        <p:blipFill>
          <a:blip r:embed="rId3"/>
          <a:stretch>
            <a:fillRect/>
          </a:stretch>
        </p:blipFill>
        <p:spPr>
          <a:xfrm>
            <a:off x="5601013" y="2716337"/>
            <a:ext cx="6129433" cy="2959485"/>
          </a:xfrm>
          <a:prstGeom prst="rect">
            <a:avLst/>
          </a:prstGeom>
          <a:ln w="19050">
            <a:solidFill>
              <a:schemeClr val="accent2">
                <a:lumMod val="50000"/>
              </a:schemeClr>
            </a:solidFill>
          </a:ln>
        </p:spPr>
      </p:pic>
    </p:spTree>
    <p:extLst>
      <p:ext uri="{BB962C8B-B14F-4D97-AF65-F5344CB8AC3E}">
        <p14:creationId xmlns:p14="http://schemas.microsoft.com/office/powerpoint/2010/main" val="32759279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E0780-0B53-4E8F-A7B2-AC3E9C4CA294}"/>
              </a:ext>
            </a:extLst>
          </p:cNvPr>
          <p:cNvSpPr>
            <a:spLocks noGrp="1"/>
          </p:cNvSpPr>
          <p:nvPr>
            <p:ph type="title"/>
          </p:nvPr>
        </p:nvSpPr>
        <p:spPr/>
        <p:txBody>
          <a:bodyPr/>
          <a:lstStyle/>
          <a:p>
            <a:r>
              <a:rPr lang="en-IN" dirty="0"/>
              <a:t>What’s next</a:t>
            </a:r>
          </a:p>
        </p:txBody>
      </p:sp>
      <p:sp>
        <p:nvSpPr>
          <p:cNvPr id="3" name="Text Placeholder 2">
            <a:extLst>
              <a:ext uri="{FF2B5EF4-FFF2-40B4-BE49-F238E27FC236}">
                <a16:creationId xmlns:a16="http://schemas.microsoft.com/office/drawing/2014/main" id="{E0077963-1300-44B0-B90D-19AEF825D7B7}"/>
              </a:ext>
            </a:extLst>
          </p:cNvPr>
          <p:cNvSpPr>
            <a:spLocks noGrp="1"/>
          </p:cNvSpPr>
          <p:nvPr>
            <p:ph type="body" idx="1"/>
          </p:nvPr>
        </p:nvSpPr>
        <p:spPr/>
        <p:txBody>
          <a:bodyPr/>
          <a:lstStyle/>
          <a:p>
            <a:pPr marL="285750" indent="-285750">
              <a:buFont typeface="Arial" panose="020B0604020202020204" pitchFamily="34" charset="0"/>
              <a:buChar char="•"/>
            </a:pPr>
            <a:r>
              <a:rPr lang="en-IN" dirty="0"/>
              <a:t>Data Lakehouse</a:t>
            </a:r>
          </a:p>
          <a:p>
            <a:pPr marL="285750" indent="-285750">
              <a:buFont typeface="Arial" panose="020B0604020202020204" pitchFamily="34" charset="0"/>
              <a:buChar char="•"/>
            </a:pPr>
            <a:r>
              <a:rPr lang="en-IN" dirty="0"/>
              <a:t>Delta lake</a:t>
            </a:r>
          </a:p>
        </p:txBody>
      </p:sp>
    </p:spTree>
    <p:extLst>
      <p:ext uri="{BB962C8B-B14F-4D97-AF65-F5344CB8AC3E}">
        <p14:creationId xmlns:p14="http://schemas.microsoft.com/office/powerpoint/2010/main" val="21426699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4C849-8EA4-4888-9706-BCE523F6A5C4}"/>
              </a:ext>
            </a:extLst>
          </p:cNvPr>
          <p:cNvSpPr>
            <a:spLocks noGrp="1"/>
          </p:cNvSpPr>
          <p:nvPr>
            <p:ph type="title"/>
          </p:nvPr>
        </p:nvSpPr>
        <p:spPr/>
        <p:txBody>
          <a:bodyPr/>
          <a:lstStyle/>
          <a:p>
            <a:r>
              <a:rPr lang="en-IN" dirty="0"/>
              <a:t>Data </a:t>
            </a:r>
            <a:r>
              <a:rPr lang="en-IN" dirty="0" err="1"/>
              <a:t>lakehouse</a:t>
            </a:r>
            <a:endParaRPr lang="en-IN" dirty="0"/>
          </a:p>
        </p:txBody>
      </p:sp>
      <p:pic>
        <p:nvPicPr>
          <p:cNvPr id="8" name="Picture 2">
            <a:extLst>
              <a:ext uri="{FF2B5EF4-FFF2-40B4-BE49-F238E27FC236}">
                <a16:creationId xmlns:a16="http://schemas.microsoft.com/office/drawing/2014/main" id="{4CA072AF-3F7B-4B94-B95B-60524204CEF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418" b="10655"/>
          <a:stretch/>
        </p:blipFill>
        <p:spPr bwMode="auto">
          <a:xfrm>
            <a:off x="1030006" y="2286000"/>
            <a:ext cx="9708126"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8926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6AB00-3643-4180-B7ED-73AE2A87ADB3}"/>
              </a:ext>
            </a:extLst>
          </p:cNvPr>
          <p:cNvSpPr>
            <a:spLocks noGrp="1"/>
          </p:cNvSpPr>
          <p:nvPr>
            <p:ph type="title"/>
          </p:nvPr>
        </p:nvSpPr>
        <p:spPr/>
        <p:txBody>
          <a:bodyPr/>
          <a:lstStyle/>
          <a:p>
            <a:r>
              <a:rPr lang="en-GB" dirty="0"/>
              <a:t>Delta lake – hybrid </a:t>
            </a:r>
            <a:r>
              <a:rPr lang="en-GB" dirty="0" err="1"/>
              <a:t>DATa</a:t>
            </a:r>
            <a:r>
              <a:rPr lang="en-GB" dirty="0"/>
              <a:t> format</a:t>
            </a:r>
            <a:endParaRPr lang="en-IN" dirty="0"/>
          </a:p>
        </p:txBody>
      </p:sp>
      <p:pic>
        <p:nvPicPr>
          <p:cNvPr id="5" name="Content Placeholder 4">
            <a:extLst>
              <a:ext uri="{FF2B5EF4-FFF2-40B4-BE49-F238E27FC236}">
                <a16:creationId xmlns:a16="http://schemas.microsoft.com/office/drawing/2014/main" id="{90D1B4AB-1B08-48DA-81F0-587D0513CD2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4128" y="2084832"/>
            <a:ext cx="5364680" cy="4022725"/>
          </a:xfrm>
        </p:spPr>
      </p:pic>
      <p:pic>
        <p:nvPicPr>
          <p:cNvPr id="4" name="Picture 3">
            <a:extLst>
              <a:ext uri="{FF2B5EF4-FFF2-40B4-BE49-F238E27FC236}">
                <a16:creationId xmlns:a16="http://schemas.microsoft.com/office/drawing/2014/main" id="{259B47CB-BE58-4801-A244-B8DBE41855C7}"/>
              </a:ext>
            </a:extLst>
          </p:cNvPr>
          <p:cNvPicPr>
            <a:picLocks noChangeAspect="1"/>
          </p:cNvPicPr>
          <p:nvPr/>
        </p:nvPicPr>
        <p:blipFill>
          <a:blip r:embed="rId4"/>
          <a:stretch>
            <a:fillRect/>
          </a:stretch>
        </p:blipFill>
        <p:spPr>
          <a:xfrm>
            <a:off x="6388808" y="3796115"/>
            <a:ext cx="5658640" cy="600159"/>
          </a:xfrm>
          <a:prstGeom prst="rect">
            <a:avLst/>
          </a:prstGeom>
        </p:spPr>
      </p:pic>
    </p:spTree>
    <p:extLst>
      <p:ext uri="{BB962C8B-B14F-4D97-AF65-F5344CB8AC3E}">
        <p14:creationId xmlns:p14="http://schemas.microsoft.com/office/powerpoint/2010/main" val="42768040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1B448-FBBB-44C8-9056-3CB932167082}"/>
              </a:ext>
            </a:extLst>
          </p:cNvPr>
          <p:cNvSpPr>
            <a:spLocks noGrp="1"/>
          </p:cNvSpPr>
          <p:nvPr>
            <p:ph type="title"/>
          </p:nvPr>
        </p:nvSpPr>
        <p:spPr/>
        <p:txBody>
          <a:bodyPr/>
          <a:lstStyle/>
          <a:p>
            <a:r>
              <a:rPr lang="en-GB" dirty="0"/>
              <a:t>Resources to dive deep</a:t>
            </a:r>
            <a:endParaRPr lang="en-IN" dirty="0"/>
          </a:p>
        </p:txBody>
      </p:sp>
      <p:sp>
        <p:nvSpPr>
          <p:cNvPr id="3" name="Content Placeholder 2">
            <a:extLst>
              <a:ext uri="{FF2B5EF4-FFF2-40B4-BE49-F238E27FC236}">
                <a16:creationId xmlns:a16="http://schemas.microsoft.com/office/drawing/2014/main" id="{DC69A0EA-B13B-4A87-A240-D95AF06EDA6C}"/>
              </a:ext>
            </a:extLst>
          </p:cNvPr>
          <p:cNvSpPr>
            <a:spLocks noGrp="1"/>
          </p:cNvSpPr>
          <p:nvPr>
            <p:ph idx="1"/>
          </p:nvPr>
        </p:nvSpPr>
        <p:spPr>
          <a:xfrm>
            <a:off x="1024128" y="2338250"/>
            <a:ext cx="10456672" cy="3971109"/>
          </a:xfrm>
        </p:spPr>
        <p:txBody>
          <a:bodyPr/>
          <a:lstStyle/>
          <a:p>
            <a:r>
              <a:rPr lang="en-GB" dirty="0"/>
              <a:t>* </a:t>
            </a:r>
            <a:r>
              <a:rPr lang="en-GB" dirty="0">
                <a:hlinkClick r:id="rId2"/>
              </a:rPr>
              <a:t>Post</a:t>
            </a:r>
            <a:r>
              <a:rPr lang="en-GB" dirty="0"/>
              <a:t> about “What is Data Lakehouse?”</a:t>
            </a:r>
          </a:p>
          <a:p>
            <a:r>
              <a:rPr lang="en-GB" dirty="0"/>
              <a:t>* </a:t>
            </a:r>
            <a:r>
              <a:rPr lang="en-GB" dirty="0">
                <a:hlinkClick r:id="rId3"/>
              </a:rPr>
              <a:t>Blog post</a:t>
            </a:r>
            <a:r>
              <a:rPr lang="en-GB" dirty="0"/>
              <a:t> by Ivana </a:t>
            </a:r>
            <a:r>
              <a:rPr lang="en-GB" dirty="0" err="1"/>
              <a:t>Pejeva</a:t>
            </a:r>
            <a:r>
              <a:rPr lang="en-GB" dirty="0"/>
              <a:t>.</a:t>
            </a:r>
          </a:p>
          <a:p>
            <a:r>
              <a:rPr lang="en-GB" dirty="0"/>
              <a:t>* </a:t>
            </a:r>
            <a:r>
              <a:rPr lang="en-GB" dirty="0">
                <a:hlinkClick r:id="rId4"/>
              </a:rPr>
              <a:t>Debate</a:t>
            </a:r>
            <a:r>
              <a:rPr lang="en-GB" dirty="0"/>
              <a:t> with proponents of each architecture at </a:t>
            </a:r>
            <a:r>
              <a:rPr lang="en-GB" dirty="0" err="1"/>
              <a:t>Datanova</a:t>
            </a:r>
            <a:r>
              <a:rPr lang="en-GB" dirty="0"/>
              <a:t> 2021 hosted by </a:t>
            </a:r>
            <a:r>
              <a:rPr lang="en-IN" i="0" u="none" strike="noStrike" dirty="0">
                <a:solidFill>
                  <a:srgbClr val="00A7B5"/>
                </a:solidFill>
                <a:effectLst/>
                <a:hlinkClick r:id="rId5"/>
              </a:rPr>
              <a:t>Cindi Howson</a:t>
            </a:r>
            <a:r>
              <a:rPr lang="en-IN" i="0" u="none" strike="noStrike" dirty="0">
                <a:solidFill>
                  <a:srgbClr val="00A7B5"/>
                </a:solidFill>
                <a:effectLst/>
              </a:rPr>
              <a:t>.</a:t>
            </a:r>
          </a:p>
          <a:p>
            <a:r>
              <a:rPr lang="en-GB" dirty="0"/>
              <a:t>* </a:t>
            </a:r>
            <a:r>
              <a:rPr lang="en-IN" dirty="0">
                <a:solidFill>
                  <a:srgbClr val="00A7B5"/>
                </a:solidFill>
                <a:hlinkClick r:id="rId6"/>
              </a:rPr>
              <a:t>Blog</a:t>
            </a:r>
            <a:r>
              <a:rPr lang="en-IN" dirty="0"/>
              <a:t> - Launching Databricks at If by </a:t>
            </a:r>
            <a:r>
              <a:rPr lang="en-IN" dirty="0" err="1">
                <a:hlinkClick r:id="rId7"/>
              </a:rPr>
              <a:t>Valdas</a:t>
            </a:r>
            <a:r>
              <a:rPr lang="en-IN" dirty="0">
                <a:hlinkClick r:id="rId7"/>
              </a:rPr>
              <a:t> </a:t>
            </a:r>
            <a:r>
              <a:rPr lang="en-IN" dirty="0" err="1">
                <a:hlinkClick r:id="rId7"/>
              </a:rPr>
              <a:t>Maksimavicius</a:t>
            </a:r>
            <a:r>
              <a:rPr lang="en-IN" dirty="0"/>
              <a:t>.</a:t>
            </a:r>
          </a:p>
          <a:p>
            <a:r>
              <a:rPr lang="en-IN" i="0" u="none" strike="noStrike" dirty="0">
                <a:effectLst/>
              </a:rPr>
              <a:t>* </a:t>
            </a:r>
            <a:r>
              <a:rPr lang="en-IN" i="0" u="none" strike="noStrike" dirty="0">
                <a:effectLst/>
                <a:hlinkClick r:id="rId8"/>
              </a:rPr>
              <a:t>Video</a:t>
            </a:r>
            <a:r>
              <a:rPr lang="en-IN" i="0" u="none" strike="noStrike" dirty="0">
                <a:effectLst/>
              </a:rPr>
              <a:t> about choosing Data warehouse</a:t>
            </a:r>
            <a:r>
              <a:rPr lang="en-IN" dirty="0"/>
              <a:t> and/or Data lake.</a:t>
            </a:r>
            <a:endParaRPr lang="en-IN" i="0" u="none" strike="noStrike" dirty="0">
              <a:effectLst/>
            </a:endParaRPr>
          </a:p>
          <a:p>
            <a:endParaRPr lang="en-IN" i="0" u="none" strike="noStrike" dirty="0">
              <a:solidFill>
                <a:srgbClr val="00A7B5"/>
              </a:solidFill>
              <a:effectLst/>
            </a:endParaRPr>
          </a:p>
          <a:p>
            <a:endParaRPr lang="en-IN" dirty="0"/>
          </a:p>
        </p:txBody>
      </p:sp>
    </p:spTree>
    <p:extLst>
      <p:ext uri="{BB962C8B-B14F-4D97-AF65-F5344CB8AC3E}">
        <p14:creationId xmlns:p14="http://schemas.microsoft.com/office/powerpoint/2010/main" val="1854144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7F075-C51A-4DEE-AFDC-26653B8A7675}"/>
              </a:ext>
            </a:extLst>
          </p:cNvPr>
          <p:cNvSpPr>
            <a:spLocks noGrp="1"/>
          </p:cNvSpPr>
          <p:nvPr>
            <p:ph type="title"/>
          </p:nvPr>
        </p:nvSpPr>
        <p:spPr>
          <a:xfrm>
            <a:off x="1551778" y="1312285"/>
            <a:ext cx="5356530" cy="2037847"/>
          </a:xfrm>
        </p:spPr>
        <p:txBody>
          <a:bodyPr vert="horz" lIns="91440" tIns="45720" rIns="91440" bIns="45720" rtlCol="0" anchor="b">
            <a:normAutofit fontScale="90000"/>
          </a:bodyPr>
          <a:lstStyle/>
          <a:p>
            <a:r>
              <a:rPr lang="en-US" sz="4400" dirty="0"/>
              <a:t>For what </a:t>
            </a:r>
            <a:r>
              <a:rPr lang="en-US" sz="6000" b="1" dirty="0"/>
              <a:t>basic skill</a:t>
            </a:r>
            <a:r>
              <a:rPr lang="en-US" sz="4400" dirty="0"/>
              <a:t>, different people get different salaries?</a:t>
            </a:r>
          </a:p>
        </p:txBody>
      </p:sp>
      <p:pic>
        <p:nvPicPr>
          <p:cNvPr id="5" name="Graphic 4" descr="Money">
            <a:extLst>
              <a:ext uri="{FF2B5EF4-FFF2-40B4-BE49-F238E27FC236}">
                <a16:creationId xmlns:a16="http://schemas.microsoft.com/office/drawing/2014/main" id="{80576BCD-52C7-4CEC-83DB-C1956396BE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32530" y="3429000"/>
            <a:ext cx="3051857" cy="3051857"/>
          </a:xfrm>
          <a:prstGeom prst="rect">
            <a:avLst/>
          </a:prstGeom>
        </p:spPr>
      </p:pic>
      <p:sp>
        <p:nvSpPr>
          <p:cNvPr id="3" name="Rectangle 2">
            <a:extLst>
              <a:ext uri="{FF2B5EF4-FFF2-40B4-BE49-F238E27FC236}">
                <a16:creationId xmlns:a16="http://schemas.microsoft.com/office/drawing/2014/main" id="{BC17F357-8C84-4575-97ED-0CCE700101B3}"/>
              </a:ext>
            </a:extLst>
          </p:cNvPr>
          <p:cNvSpPr/>
          <p:nvPr/>
        </p:nvSpPr>
        <p:spPr>
          <a:xfrm>
            <a:off x="7229143" y="725435"/>
            <a:ext cx="3411079" cy="5755422"/>
          </a:xfrm>
          <a:prstGeom prst="rect">
            <a:avLst/>
          </a:prstGeom>
        </p:spPr>
        <p:style>
          <a:lnRef idx="3">
            <a:schemeClr val="lt1"/>
          </a:lnRef>
          <a:fillRef idx="1">
            <a:schemeClr val="dk1"/>
          </a:fillRef>
          <a:effectRef idx="1">
            <a:schemeClr val="dk1"/>
          </a:effectRef>
          <a:fontRef idx="minor">
            <a:schemeClr val="lt1"/>
          </a:fontRef>
        </p:style>
        <p:txBody>
          <a:bodyPr wrap="square" lIns="91440" tIns="45720" rIns="91440" bIns="45720">
            <a:spAutoFit/>
          </a:bodyPr>
          <a:lstStyle/>
          <a:p>
            <a:pPr algn="ctr"/>
            <a:r>
              <a:rPr lang="en-US" sz="4800" b="0" cap="none" spc="0" dirty="0">
                <a:ln w="0"/>
                <a:solidFill>
                  <a:schemeClr val="bg1"/>
                </a:solidFill>
                <a:effectLst>
                  <a:reflection blurRad="6350" stA="53000" endA="300" endPos="35500" dir="5400000" sy="-90000" algn="bl" rotWithShape="0"/>
                </a:effectLst>
              </a:rPr>
              <a:t>$10,000</a:t>
            </a:r>
          </a:p>
          <a:p>
            <a:pPr algn="ctr"/>
            <a:endParaRPr lang="en-US" sz="4800" b="0" cap="none" spc="0" dirty="0">
              <a:ln w="0"/>
              <a:solidFill>
                <a:schemeClr val="bg1"/>
              </a:solidFill>
              <a:effectLst>
                <a:reflection blurRad="6350" stA="53000" endA="300" endPos="35500" dir="5400000" sy="-90000" algn="bl" rotWithShape="0"/>
              </a:effectLst>
            </a:endParaRPr>
          </a:p>
          <a:p>
            <a:pPr algn="ctr"/>
            <a:r>
              <a:rPr lang="en-US" sz="4400" b="0" cap="none" spc="0" dirty="0">
                <a:ln w="0"/>
                <a:solidFill>
                  <a:schemeClr val="bg1"/>
                </a:solidFill>
                <a:effectLst>
                  <a:reflection blurRad="6350" stA="53000" endA="300" endPos="35500" dir="5400000" sy="-90000" algn="bl" rotWithShape="0"/>
                </a:effectLst>
              </a:rPr>
              <a:t>$5000</a:t>
            </a:r>
          </a:p>
          <a:p>
            <a:pPr algn="ctr"/>
            <a:endParaRPr lang="en-US" sz="4400" b="0" cap="none" spc="0" dirty="0">
              <a:ln w="0"/>
              <a:solidFill>
                <a:schemeClr val="bg1"/>
              </a:solidFill>
              <a:effectLst>
                <a:reflection blurRad="6350" stA="53000" endA="300" endPos="35500" dir="5400000" sy="-90000" algn="bl" rotWithShape="0"/>
              </a:effectLst>
            </a:endParaRPr>
          </a:p>
          <a:p>
            <a:pPr algn="ctr"/>
            <a:r>
              <a:rPr lang="en-US" sz="4000" dirty="0">
                <a:ln w="0"/>
                <a:solidFill>
                  <a:schemeClr val="bg1"/>
                </a:solidFill>
                <a:effectLst>
                  <a:reflection blurRad="6350" stA="53000" endA="300" endPos="35500" dir="5400000" sy="-90000" algn="bl" rotWithShape="0"/>
                </a:effectLst>
              </a:rPr>
              <a:t>$1000</a:t>
            </a:r>
          </a:p>
          <a:p>
            <a:pPr algn="ctr"/>
            <a:endParaRPr lang="en-US" sz="4000" dirty="0">
              <a:ln w="0"/>
              <a:solidFill>
                <a:schemeClr val="bg1"/>
              </a:solidFill>
              <a:effectLst>
                <a:reflection blurRad="6350" stA="53000" endA="300" endPos="35500" dir="5400000" sy="-90000" algn="bl" rotWithShape="0"/>
              </a:effectLst>
            </a:endParaRPr>
          </a:p>
          <a:p>
            <a:pPr algn="ctr"/>
            <a:r>
              <a:rPr lang="en-US" sz="3600" b="0" cap="none" spc="0" dirty="0">
                <a:ln w="0"/>
                <a:solidFill>
                  <a:schemeClr val="bg1"/>
                </a:solidFill>
                <a:effectLst>
                  <a:reflection blurRad="6350" stA="53000" endA="300" endPos="35500" dir="5400000" sy="-90000" algn="bl" rotWithShape="0"/>
                </a:effectLst>
              </a:rPr>
              <a:t>$500</a:t>
            </a:r>
          </a:p>
          <a:p>
            <a:pPr algn="ctr"/>
            <a:endParaRPr lang="en-US" sz="3600" b="0" cap="none" spc="0" dirty="0">
              <a:ln w="0"/>
              <a:solidFill>
                <a:schemeClr val="bg1"/>
              </a:solidFill>
              <a:effectLst>
                <a:reflection blurRad="6350" stA="53000" endA="300" endPos="35500" dir="5400000" sy="-90000" algn="bl" rotWithShape="0"/>
              </a:effectLst>
            </a:endParaRPr>
          </a:p>
          <a:p>
            <a:pPr algn="ctr"/>
            <a:r>
              <a:rPr lang="en-US" sz="3200" dirty="0">
                <a:ln w="0"/>
                <a:solidFill>
                  <a:schemeClr val="bg1"/>
                </a:solidFill>
                <a:effectLst>
                  <a:reflection blurRad="6350" stA="53000" endA="300" endPos="35500" dir="5400000" sy="-90000" algn="bl" rotWithShape="0"/>
                </a:effectLst>
              </a:rPr>
              <a:t>$50</a:t>
            </a:r>
            <a:endParaRPr lang="en-US" sz="3200" b="0" cap="none" spc="0" dirty="0">
              <a:ln w="0"/>
              <a:solidFill>
                <a:schemeClr val="bg1"/>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41992806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D23C7C-80C1-4E72-88FB-3F4F91CC6336}"/>
              </a:ext>
            </a:extLst>
          </p:cNvPr>
          <p:cNvPicPr>
            <a:picLocks noChangeAspect="1"/>
          </p:cNvPicPr>
          <p:nvPr/>
        </p:nvPicPr>
        <p:blipFill>
          <a:blip r:embed="rId2"/>
          <a:stretch>
            <a:fillRect/>
          </a:stretch>
        </p:blipFill>
        <p:spPr>
          <a:xfrm>
            <a:off x="0" y="1785"/>
            <a:ext cx="12192000" cy="6854430"/>
          </a:xfrm>
          <a:prstGeom prst="rect">
            <a:avLst/>
          </a:prstGeom>
        </p:spPr>
      </p:pic>
    </p:spTree>
    <p:extLst>
      <p:ext uri="{BB962C8B-B14F-4D97-AF65-F5344CB8AC3E}">
        <p14:creationId xmlns:p14="http://schemas.microsoft.com/office/powerpoint/2010/main" val="6563945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7D2F6007-FCA3-40ED-8671-3EA08740B4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0E165932-6FEE-4EBB-AB44-BFA0319CE7A1}"/>
              </a:ext>
            </a:extLst>
          </p:cNvPr>
          <p:cNvSpPr/>
          <p:nvPr/>
        </p:nvSpPr>
        <p:spPr>
          <a:xfrm>
            <a:off x="1524000" y="139699"/>
            <a:ext cx="6940553" cy="1569660"/>
          </a:xfrm>
          <a:prstGeom prst="rect">
            <a:avLst/>
          </a:prstGeom>
          <a:noFill/>
        </p:spPr>
        <p:txBody>
          <a:bodyPr wrap="square" lIns="91440" tIns="45720" rIns="91440" bIns="45720">
            <a:spAutoFit/>
          </a:bodyPr>
          <a:lstStyle/>
          <a:p>
            <a:pPr algn="ctr"/>
            <a:r>
              <a:rPr lang="en-US" sz="9600" b="0" cap="none" spc="0" dirty="0">
                <a:ln w="0"/>
                <a:solidFill>
                  <a:schemeClr val="accent1"/>
                </a:solidFill>
                <a:effectLst>
                  <a:outerShdw blurRad="38100" dist="25400" dir="5400000" algn="ctr" rotWithShape="0">
                    <a:srgbClr val="6E747A">
                      <a:alpha val="43000"/>
                    </a:srgbClr>
                  </a:outerShdw>
                </a:effectLst>
              </a:rPr>
              <a:t>Questions ??</a:t>
            </a:r>
          </a:p>
        </p:txBody>
      </p:sp>
      <p:sp>
        <p:nvSpPr>
          <p:cNvPr id="4" name="Rectangle 3">
            <a:extLst>
              <a:ext uri="{FF2B5EF4-FFF2-40B4-BE49-F238E27FC236}">
                <a16:creationId xmlns:a16="http://schemas.microsoft.com/office/drawing/2014/main" id="{393DA27E-26D5-4081-A6F4-8816CA574F0D}"/>
              </a:ext>
            </a:extLst>
          </p:cNvPr>
          <p:cNvSpPr/>
          <p:nvPr/>
        </p:nvSpPr>
        <p:spPr>
          <a:xfrm>
            <a:off x="9267686" y="2687989"/>
            <a:ext cx="2800625" cy="646331"/>
          </a:xfrm>
          <a:prstGeom prst="rect">
            <a:avLst/>
          </a:prstGeom>
        </p:spPr>
        <p:txBody>
          <a:bodyPr wrap="square">
            <a:spAutoFit/>
          </a:bodyPr>
          <a:lstStyle/>
          <a:p>
            <a:r>
              <a:rPr lang="en-IN" dirty="0">
                <a:solidFill>
                  <a:schemeClr val="accent1"/>
                </a:solidFill>
              </a:rPr>
              <a:t>https://www.linkedin.com/in/</a:t>
            </a:r>
            <a:r>
              <a:rPr lang="en-IN" b="1" dirty="0">
                <a:solidFill>
                  <a:schemeClr val="accent1"/>
                </a:solidFill>
              </a:rPr>
              <a:t>dinesh-kumar-prabakaran </a:t>
            </a:r>
            <a:endParaRPr lang="en-IN" dirty="0">
              <a:solidFill>
                <a:schemeClr val="accent1"/>
              </a:solidFill>
            </a:endParaRPr>
          </a:p>
        </p:txBody>
      </p:sp>
      <p:pic>
        <p:nvPicPr>
          <p:cNvPr id="5" name="Picture 4">
            <a:extLst>
              <a:ext uri="{FF2B5EF4-FFF2-40B4-BE49-F238E27FC236}">
                <a16:creationId xmlns:a16="http://schemas.microsoft.com/office/drawing/2014/main" id="{24F47CF6-72A6-401E-AD0C-435989A4CA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0985" y="260258"/>
            <a:ext cx="1554029" cy="2237802"/>
          </a:xfrm>
          <a:prstGeom prst="rect">
            <a:avLst/>
          </a:prstGeom>
        </p:spPr>
      </p:pic>
      <p:pic>
        <p:nvPicPr>
          <p:cNvPr id="6" name="Picture 5">
            <a:extLst>
              <a:ext uri="{FF2B5EF4-FFF2-40B4-BE49-F238E27FC236}">
                <a16:creationId xmlns:a16="http://schemas.microsoft.com/office/drawing/2014/main" id="{5728EC5E-82D4-4F9E-A055-113D7532B172}"/>
              </a:ext>
            </a:extLst>
          </p:cNvPr>
          <p:cNvPicPr>
            <a:picLocks noChangeAspect="1"/>
          </p:cNvPicPr>
          <p:nvPr/>
        </p:nvPicPr>
        <p:blipFill>
          <a:blip r:embed="rId4"/>
          <a:stretch>
            <a:fillRect/>
          </a:stretch>
        </p:blipFill>
        <p:spPr>
          <a:xfrm>
            <a:off x="10000704" y="2121826"/>
            <a:ext cx="1444310" cy="350299"/>
          </a:xfrm>
          <a:prstGeom prst="rect">
            <a:avLst/>
          </a:prstGeom>
        </p:spPr>
      </p:pic>
    </p:spTree>
    <p:extLst>
      <p:ext uri="{BB962C8B-B14F-4D97-AF65-F5344CB8AC3E}">
        <p14:creationId xmlns:p14="http://schemas.microsoft.com/office/powerpoint/2010/main" val="974040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E14F4-6EB4-41A3-B822-A31AC1D78F54}"/>
              </a:ext>
            </a:extLst>
          </p:cNvPr>
          <p:cNvSpPr>
            <a:spLocks noGrp="1"/>
          </p:cNvSpPr>
          <p:nvPr>
            <p:ph type="title"/>
          </p:nvPr>
        </p:nvSpPr>
        <p:spPr>
          <a:xfrm>
            <a:off x="642996" y="4571216"/>
            <a:ext cx="10906008" cy="1115415"/>
          </a:xfrm>
        </p:spPr>
        <p:txBody>
          <a:bodyPr vert="horz" lIns="91440" tIns="45720" rIns="91440" bIns="45720" rtlCol="0" anchor="b">
            <a:normAutofit/>
          </a:bodyPr>
          <a:lstStyle/>
          <a:p>
            <a:pPr algn="ctr"/>
            <a:r>
              <a:rPr lang="en-US" sz="6000"/>
              <a:t>Decision Making</a:t>
            </a:r>
          </a:p>
        </p:txBody>
      </p:sp>
      <p:pic>
        <p:nvPicPr>
          <p:cNvPr id="5" name="Graphic 4" descr="Decision chart">
            <a:extLst>
              <a:ext uri="{FF2B5EF4-FFF2-40B4-BE49-F238E27FC236}">
                <a16:creationId xmlns:a16="http://schemas.microsoft.com/office/drawing/2014/main" id="{D5A424B2-A0F2-40AA-888D-F897176E40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1946" y="599476"/>
            <a:ext cx="3529109" cy="3529109"/>
          </a:xfrm>
          <a:prstGeom prst="rect">
            <a:avLst/>
          </a:prstGeom>
        </p:spPr>
      </p:pic>
      <p:pic>
        <p:nvPicPr>
          <p:cNvPr id="6" name="Graphic 5" descr="Head with Gears">
            <a:extLst>
              <a:ext uri="{FF2B5EF4-FFF2-40B4-BE49-F238E27FC236}">
                <a16:creationId xmlns:a16="http://schemas.microsoft.com/office/drawing/2014/main" id="{444DFC25-B0FE-4820-9910-0D5F3856E4F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32788" y="600819"/>
            <a:ext cx="3526424" cy="3526424"/>
          </a:xfrm>
          <a:prstGeom prst="rect">
            <a:avLst/>
          </a:prstGeom>
        </p:spPr>
      </p:pic>
      <p:pic>
        <p:nvPicPr>
          <p:cNvPr id="7" name="Graphic 6" descr="Decision">
            <a:extLst>
              <a:ext uri="{FF2B5EF4-FFF2-40B4-BE49-F238E27FC236}">
                <a16:creationId xmlns:a16="http://schemas.microsoft.com/office/drawing/2014/main" id="{E0E1A0C6-A53B-4D9E-B775-A7E3F3CF6CE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53400" y="587047"/>
            <a:ext cx="3553968" cy="3553968"/>
          </a:xfrm>
          <a:prstGeom prst="rect">
            <a:avLst/>
          </a:prstGeom>
        </p:spPr>
      </p:pic>
    </p:spTree>
    <p:extLst>
      <p:ext uri="{BB962C8B-B14F-4D97-AF65-F5344CB8AC3E}">
        <p14:creationId xmlns:p14="http://schemas.microsoft.com/office/powerpoint/2010/main" val="429190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794FB-F369-40CB-8849-F2D3B69222C7}"/>
              </a:ext>
            </a:extLst>
          </p:cNvPr>
          <p:cNvSpPr>
            <a:spLocks noGrp="1"/>
          </p:cNvSpPr>
          <p:nvPr>
            <p:ph type="title"/>
          </p:nvPr>
        </p:nvSpPr>
        <p:spPr/>
        <p:txBody>
          <a:bodyPr/>
          <a:lstStyle/>
          <a:p>
            <a:r>
              <a:rPr lang="en-GB" dirty="0"/>
              <a:t>Before beginning…</a:t>
            </a:r>
            <a:endParaRPr lang="en-IN" dirty="0"/>
          </a:p>
        </p:txBody>
      </p:sp>
      <p:pic>
        <p:nvPicPr>
          <p:cNvPr id="6" name="Content Placeholder 5">
            <a:extLst>
              <a:ext uri="{FF2B5EF4-FFF2-40B4-BE49-F238E27FC236}">
                <a16:creationId xmlns:a16="http://schemas.microsoft.com/office/drawing/2014/main" id="{CC333717-D276-4BE7-85F8-3EF790B7814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93918" y="2286000"/>
            <a:ext cx="3214601" cy="4022725"/>
          </a:xfrm>
        </p:spPr>
      </p:pic>
      <p:sp>
        <p:nvSpPr>
          <p:cNvPr id="4" name="Content Placeholder 3">
            <a:extLst>
              <a:ext uri="{FF2B5EF4-FFF2-40B4-BE49-F238E27FC236}">
                <a16:creationId xmlns:a16="http://schemas.microsoft.com/office/drawing/2014/main" id="{EAB69F50-3E93-4B51-94B6-1E40447FED0E}"/>
              </a:ext>
            </a:extLst>
          </p:cNvPr>
          <p:cNvSpPr>
            <a:spLocks noGrp="1"/>
          </p:cNvSpPr>
          <p:nvPr>
            <p:ph sz="half" idx="2"/>
          </p:nvPr>
        </p:nvSpPr>
        <p:spPr/>
        <p:txBody>
          <a:bodyPr/>
          <a:lstStyle/>
          <a:p>
            <a:r>
              <a:rPr lang="en-GB" dirty="0"/>
              <a:t>* Don’t choose a data tech, just because you / your team knew it.</a:t>
            </a:r>
          </a:p>
          <a:p>
            <a:endParaRPr lang="en-GB" dirty="0"/>
          </a:p>
          <a:p>
            <a:r>
              <a:rPr lang="en-GB" dirty="0"/>
              <a:t>* Lets see how to choose right database for your need.</a:t>
            </a:r>
          </a:p>
          <a:p>
            <a:endParaRPr lang="en-GB" dirty="0"/>
          </a:p>
          <a:p>
            <a:endParaRPr lang="en-GB" dirty="0"/>
          </a:p>
          <a:p>
            <a:endParaRPr lang="en-IN" dirty="0"/>
          </a:p>
        </p:txBody>
      </p:sp>
    </p:spTree>
    <p:extLst>
      <p:ext uri="{BB962C8B-B14F-4D97-AF65-F5344CB8AC3E}">
        <p14:creationId xmlns:p14="http://schemas.microsoft.com/office/powerpoint/2010/main" val="3061929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B6402-BEBE-42C7-8AB9-98D0C01FE32F}"/>
              </a:ext>
            </a:extLst>
          </p:cNvPr>
          <p:cNvSpPr>
            <a:spLocks noGrp="1"/>
          </p:cNvSpPr>
          <p:nvPr>
            <p:ph type="title"/>
          </p:nvPr>
        </p:nvSpPr>
        <p:spPr/>
        <p:txBody>
          <a:bodyPr>
            <a:normAutofit fontScale="90000"/>
          </a:bodyPr>
          <a:lstStyle/>
          <a:p>
            <a:r>
              <a:rPr lang="en-GB" dirty="0"/>
              <a:t>Database</a:t>
            </a:r>
            <a:br>
              <a:rPr lang="en-GB" dirty="0"/>
            </a:br>
            <a:r>
              <a:rPr lang="en-GB" dirty="0"/>
              <a:t>Data warehouse </a:t>
            </a:r>
            <a:br>
              <a:rPr lang="en-GB" dirty="0"/>
            </a:br>
            <a:r>
              <a:rPr lang="en-GB" dirty="0"/>
              <a:t>Data Lake</a:t>
            </a:r>
            <a:endParaRPr lang="en-IN" dirty="0"/>
          </a:p>
        </p:txBody>
      </p:sp>
      <p:sp>
        <p:nvSpPr>
          <p:cNvPr id="3" name="Text Placeholder 2">
            <a:extLst>
              <a:ext uri="{FF2B5EF4-FFF2-40B4-BE49-F238E27FC236}">
                <a16:creationId xmlns:a16="http://schemas.microsoft.com/office/drawing/2014/main" id="{FEE3264A-0B18-4454-8FFC-1D3B72380238}"/>
              </a:ext>
            </a:extLst>
          </p:cNvPr>
          <p:cNvSpPr>
            <a:spLocks noGrp="1"/>
          </p:cNvSpPr>
          <p:nvPr>
            <p:ph type="body" idx="1"/>
          </p:nvPr>
        </p:nvSpPr>
        <p:spPr/>
        <p:txBody>
          <a:bodyPr/>
          <a:lstStyle/>
          <a:p>
            <a:r>
              <a:rPr lang="en-GB" dirty="0"/>
              <a:t>- Demystify.</a:t>
            </a:r>
          </a:p>
          <a:p>
            <a:r>
              <a:rPr lang="en-GB" dirty="0"/>
              <a:t>- Best fit scenarios to choose.</a:t>
            </a:r>
            <a:endParaRPr lang="en-IN" dirty="0"/>
          </a:p>
        </p:txBody>
      </p:sp>
    </p:spTree>
    <p:extLst>
      <p:ext uri="{BB962C8B-B14F-4D97-AF65-F5344CB8AC3E}">
        <p14:creationId xmlns:p14="http://schemas.microsoft.com/office/powerpoint/2010/main" val="858473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im1.dineout.co.in/images/uploads/restaurant/sharpen/1/x/v/m1274-15276794335b0e89c91cc61.jpg?tr=tr:n-xlarge">
            <a:extLst>
              <a:ext uri="{FF2B5EF4-FFF2-40B4-BE49-F238E27FC236}">
                <a16:creationId xmlns:a16="http://schemas.microsoft.com/office/drawing/2014/main" id="{6B6EE36B-648E-482E-B70D-AE919E79486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569" r="-1" b="15525"/>
          <a:stretch/>
        </p:blipFill>
        <p:spPr bwMode="auto">
          <a:xfrm>
            <a:off x="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4" name="Picture 3" descr="A screenshot of a cell phone&#10;&#10;Description automatically generated">
            <a:extLst>
              <a:ext uri="{FF2B5EF4-FFF2-40B4-BE49-F238E27FC236}">
                <a16:creationId xmlns:a16="http://schemas.microsoft.com/office/drawing/2014/main" id="{DA39E205-D9BE-4510-95B7-AC554FE6F91A}"/>
              </a:ext>
            </a:extLst>
          </p:cNvPr>
          <p:cNvPicPr>
            <a:picLocks noChangeAspect="1"/>
          </p:cNvPicPr>
          <p:nvPr/>
        </p:nvPicPr>
        <p:blipFill>
          <a:blip r:embed="rId4"/>
          <a:stretch>
            <a:fillRect/>
          </a:stretch>
        </p:blipFill>
        <p:spPr>
          <a:xfrm>
            <a:off x="4450217" y="2188029"/>
            <a:ext cx="7487056" cy="3200717"/>
          </a:xfrm>
          <a:prstGeom prst="rect">
            <a:avLst/>
          </a:prstGeom>
          <a:ln w="19050">
            <a:solidFill>
              <a:schemeClr val="accent1"/>
            </a:solidFill>
          </a:ln>
        </p:spPr>
      </p:pic>
      <p:sp>
        <p:nvSpPr>
          <p:cNvPr id="5" name="Title 1">
            <a:extLst>
              <a:ext uri="{FF2B5EF4-FFF2-40B4-BE49-F238E27FC236}">
                <a16:creationId xmlns:a16="http://schemas.microsoft.com/office/drawing/2014/main" id="{A5C2F618-4BBA-4020-A24B-0FE9D72F3AD9}"/>
              </a:ext>
            </a:extLst>
          </p:cNvPr>
          <p:cNvSpPr>
            <a:spLocks noGrp="1"/>
          </p:cNvSpPr>
          <p:nvPr>
            <p:ph type="title"/>
          </p:nvPr>
        </p:nvSpPr>
        <p:spPr>
          <a:xfrm>
            <a:off x="6096000" y="1255341"/>
            <a:ext cx="4469672" cy="932688"/>
          </a:xfrm>
        </p:spPr>
        <p:txBody>
          <a:bodyPr vert="horz" lIns="91440" tIns="45720" rIns="91440" bIns="45720" rtlCol="0" anchor="b">
            <a:normAutofit/>
          </a:bodyPr>
          <a:lstStyle/>
          <a:p>
            <a:pPr algn="ctr"/>
            <a:r>
              <a:rPr lang="en-US" sz="5400" kern="1200" dirty="0">
                <a:solidFill>
                  <a:schemeClr val="accent4">
                    <a:lumMod val="75000"/>
                  </a:schemeClr>
                </a:solidFill>
                <a:latin typeface="+mj-lt"/>
                <a:ea typeface="+mj-ea"/>
                <a:cs typeface="+mj-cs"/>
              </a:rPr>
              <a:t>Database VARIETIES</a:t>
            </a:r>
          </a:p>
        </p:txBody>
      </p:sp>
    </p:spTree>
    <p:extLst>
      <p:ext uri="{BB962C8B-B14F-4D97-AF65-F5344CB8AC3E}">
        <p14:creationId xmlns:p14="http://schemas.microsoft.com/office/powerpoint/2010/main" val="1490247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97588-1D90-4664-94F0-F3F2A2060189}"/>
              </a:ext>
            </a:extLst>
          </p:cNvPr>
          <p:cNvSpPr>
            <a:spLocks noGrp="1"/>
          </p:cNvSpPr>
          <p:nvPr>
            <p:ph type="title"/>
          </p:nvPr>
        </p:nvSpPr>
        <p:spPr/>
        <p:txBody>
          <a:bodyPr/>
          <a:lstStyle/>
          <a:p>
            <a:r>
              <a:rPr lang="en-IN" dirty="0"/>
              <a:t>Database</a:t>
            </a:r>
          </a:p>
        </p:txBody>
      </p:sp>
      <p:sp>
        <p:nvSpPr>
          <p:cNvPr id="3" name="Content Placeholder 2">
            <a:extLst>
              <a:ext uri="{FF2B5EF4-FFF2-40B4-BE49-F238E27FC236}">
                <a16:creationId xmlns:a16="http://schemas.microsoft.com/office/drawing/2014/main" id="{F2B80727-A8FD-4721-911B-64DC5F8EBD32}"/>
              </a:ext>
            </a:extLst>
          </p:cNvPr>
          <p:cNvSpPr>
            <a:spLocks noGrp="1"/>
          </p:cNvSpPr>
          <p:nvPr>
            <p:ph sz="half" idx="1"/>
          </p:nvPr>
        </p:nvSpPr>
        <p:spPr/>
        <p:txBody>
          <a:bodyPr>
            <a:normAutofit/>
          </a:bodyPr>
          <a:lstStyle/>
          <a:p>
            <a:r>
              <a:rPr lang="en-GB" sz="1500" dirty="0"/>
              <a:t>* </a:t>
            </a:r>
            <a:r>
              <a:rPr lang="en-GB" sz="1500" dirty="0">
                <a:solidFill>
                  <a:srgbClr val="0070C0"/>
                </a:solidFill>
              </a:rPr>
              <a:t>Co-location of Compute &amp; Storage.</a:t>
            </a:r>
          </a:p>
          <a:p>
            <a:pPr marL="0" indent="0">
              <a:buNone/>
            </a:pPr>
            <a:r>
              <a:rPr lang="en-GB" sz="1500" dirty="0"/>
              <a:t> * </a:t>
            </a:r>
            <a:r>
              <a:rPr lang="en-GB" sz="1500" dirty="0">
                <a:solidFill>
                  <a:srgbClr val="0070C0"/>
                </a:solidFill>
              </a:rPr>
              <a:t>Schema on Write.</a:t>
            </a:r>
          </a:p>
          <a:p>
            <a:endParaRPr lang="en-GB" sz="1500" dirty="0"/>
          </a:p>
          <a:p>
            <a:r>
              <a:rPr lang="en-GB" sz="1500" dirty="0"/>
              <a:t>* Recommended for,</a:t>
            </a:r>
          </a:p>
          <a:p>
            <a:r>
              <a:rPr lang="en-GB" sz="1500" dirty="0"/>
              <a:t>- Structured data of less than a TB, </a:t>
            </a:r>
          </a:p>
          <a:p>
            <a:pPr marL="0" indent="0">
              <a:buNone/>
            </a:pPr>
            <a:r>
              <a:rPr lang="en-GB" sz="1500" dirty="0"/>
              <a:t>  - Purpose - OLTP.</a:t>
            </a:r>
          </a:p>
          <a:p>
            <a:endParaRPr lang="en-GB" sz="1500" dirty="0"/>
          </a:p>
          <a:p>
            <a:r>
              <a:rPr lang="en-GB" sz="1500" dirty="0"/>
              <a:t>* Not recommended for,</a:t>
            </a:r>
          </a:p>
          <a:p>
            <a:r>
              <a:rPr lang="en-GB" sz="1500" dirty="0"/>
              <a:t>- Ad-hoc analytics.</a:t>
            </a:r>
          </a:p>
          <a:p>
            <a:r>
              <a:rPr lang="en-GB" sz="1500" dirty="0"/>
              <a:t>- More dependency in </a:t>
            </a:r>
            <a:r>
              <a:rPr lang="en-GB" sz="1500" dirty="0" err="1"/>
              <a:t>sharding</a:t>
            </a:r>
            <a:r>
              <a:rPr lang="en-GB" sz="1500" dirty="0"/>
              <a:t>.</a:t>
            </a:r>
          </a:p>
          <a:p>
            <a:endParaRPr lang="en-IN" sz="1500" dirty="0"/>
          </a:p>
        </p:txBody>
      </p:sp>
      <p:pic>
        <p:nvPicPr>
          <p:cNvPr id="11" name="Content Placeholder 5">
            <a:extLst>
              <a:ext uri="{FF2B5EF4-FFF2-40B4-BE49-F238E27FC236}">
                <a16:creationId xmlns:a16="http://schemas.microsoft.com/office/drawing/2014/main" id="{2BACD9C0-D37E-4023-9908-F5160EC22F55}"/>
              </a:ext>
            </a:extLst>
          </p:cNvPr>
          <p:cNvPicPr>
            <a:picLocks noGrp="1" noChangeAspect="1"/>
          </p:cNvPicPr>
          <p:nvPr>
            <p:ph sz="half" idx="2"/>
          </p:nvPr>
        </p:nvPicPr>
        <p:blipFill>
          <a:blip r:embed="rId2"/>
          <a:stretch>
            <a:fillRect/>
          </a:stretch>
        </p:blipFill>
        <p:spPr>
          <a:xfrm>
            <a:off x="6036739" y="2286000"/>
            <a:ext cx="4660360" cy="4022725"/>
          </a:xfrm>
          <a:prstGeom prst="rect">
            <a:avLst/>
          </a:prstGeom>
          <a:ln>
            <a:solidFill>
              <a:schemeClr val="accent1"/>
            </a:solidFill>
          </a:ln>
        </p:spPr>
      </p:pic>
    </p:spTree>
    <p:extLst>
      <p:ext uri="{BB962C8B-B14F-4D97-AF65-F5344CB8AC3E}">
        <p14:creationId xmlns:p14="http://schemas.microsoft.com/office/powerpoint/2010/main" val="23133230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144</TotalTime>
  <Words>1519</Words>
  <Application>Microsoft Office PowerPoint</Application>
  <PresentationFormat>Widescreen</PresentationFormat>
  <Paragraphs>248</Paragraphs>
  <Slides>41</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Roboto</vt:lpstr>
      <vt:lpstr>Tw Cen MT</vt:lpstr>
      <vt:lpstr>Tw Cen MT Condensed</vt:lpstr>
      <vt:lpstr>Wingdings 3</vt:lpstr>
      <vt:lpstr>Integral</vt:lpstr>
      <vt:lpstr>Choosing the right data stack</vt:lpstr>
      <vt:lpstr>About Me</vt:lpstr>
      <vt:lpstr>Agenda</vt:lpstr>
      <vt:lpstr>For what basic skill, different people get different salaries?</vt:lpstr>
      <vt:lpstr>Decision Making</vt:lpstr>
      <vt:lpstr>Before beginning…</vt:lpstr>
      <vt:lpstr>Database Data warehouse  Data Lake</vt:lpstr>
      <vt:lpstr>Database VARIETIES</vt:lpstr>
      <vt:lpstr>Database</vt:lpstr>
      <vt:lpstr>DBMS storage models</vt:lpstr>
      <vt:lpstr>Data warehouse</vt:lpstr>
      <vt:lpstr>Data lake</vt:lpstr>
      <vt:lpstr>Data lake</vt:lpstr>
      <vt:lpstr>HYBRID Data architecture</vt:lpstr>
      <vt:lpstr>OLTP vs OLAP</vt:lpstr>
      <vt:lpstr>transaction db vs analytics db</vt:lpstr>
      <vt:lpstr>Use case at       Kissflow</vt:lpstr>
      <vt:lpstr>PowerPoint Presentation</vt:lpstr>
      <vt:lpstr>OLTP =&gt; SQL to NO-SQL</vt:lpstr>
      <vt:lpstr>Demo – 1</vt:lpstr>
      <vt:lpstr>CLOUD data warehouse ERA</vt:lpstr>
      <vt:lpstr>Towards Cloud – banks and pharma</vt:lpstr>
      <vt:lpstr>PowerPoint Presentation</vt:lpstr>
      <vt:lpstr>Azure Synapse Analytics Azure Databricks</vt:lpstr>
      <vt:lpstr>Azure Synapse Analytics</vt:lpstr>
      <vt:lpstr>Azure databricks</vt:lpstr>
      <vt:lpstr>Common but different</vt:lpstr>
      <vt:lpstr>When to use synapse and/or databricks</vt:lpstr>
      <vt:lpstr>Kissflow analytics</vt:lpstr>
      <vt:lpstr>Snowflake ARCHITECTURE</vt:lpstr>
      <vt:lpstr>instant auto scaling</vt:lpstr>
      <vt:lpstr>Multi-cluster shared data architecture</vt:lpstr>
      <vt:lpstr>Data sharing to customers (external users)</vt:lpstr>
      <vt:lpstr>Demo – 2</vt:lpstr>
      <vt:lpstr>End goal of a data architecture</vt:lpstr>
      <vt:lpstr>What’s next</vt:lpstr>
      <vt:lpstr>Data lakehouse</vt:lpstr>
      <vt:lpstr>Delta lake – hybrid DATa format</vt:lpstr>
      <vt:lpstr>Resources to dive deep</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Choosing database, data warehouse or datalake</dc:title>
  <dc:creator>DineshKumar Prabakaran</dc:creator>
  <cp:lastModifiedBy>DineshKumar Prabakaran</cp:lastModifiedBy>
  <cp:revision>112</cp:revision>
  <dcterms:created xsi:type="dcterms:W3CDTF">2021-05-22T11:51:11Z</dcterms:created>
  <dcterms:modified xsi:type="dcterms:W3CDTF">2021-06-10T18:20:18Z</dcterms:modified>
</cp:coreProperties>
</file>