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0" r:id="rId4"/>
    <p:sldId id="266" r:id="rId5"/>
    <p:sldId id="267" r:id="rId6"/>
    <p:sldId id="258" r:id="rId7"/>
    <p:sldId id="276" r:id="rId8"/>
    <p:sldId id="263" r:id="rId9"/>
    <p:sldId id="264" r:id="rId10"/>
    <p:sldId id="278" r:id="rId11"/>
    <p:sldId id="271" r:id="rId12"/>
    <p:sldId id="274" r:id="rId13"/>
    <p:sldId id="275" r:id="rId14"/>
    <p:sldId id="262" r:id="rId15"/>
    <p:sldId id="272" r:id="rId16"/>
    <p:sldId id="273" r:id="rId17"/>
    <p:sldId id="279" r:id="rId18"/>
    <p:sldId id="270" r:id="rId19"/>
    <p:sldId id="269" r:id="rId20"/>
    <p:sldId id="27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Kumar Prabakaran" initials="DP" lastIdx="1" clrIdx="0">
    <p:extLst>
      <p:ext uri="{19B8F6BF-5375-455C-9EA6-DF929625EA0E}">
        <p15:presenceInfo xmlns:p15="http://schemas.microsoft.com/office/powerpoint/2012/main" userId="9953ea2c97eeb5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039" autoAdjust="0"/>
  </p:normalViewPr>
  <p:slideViewPr>
    <p:cSldViewPr snapToGrid="0">
      <p:cViewPr varScale="1">
        <p:scale>
          <a:sx n="59" d="100"/>
          <a:sy n="59" d="100"/>
        </p:scale>
        <p:origin x="161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45019-3D22-4B0F-9E51-C5C311B494D9}" type="datetimeFigureOut">
              <a:rPr lang="en-IN" smtClean="0"/>
              <a:t>14-04-2021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1EEE-6408-426C-86EC-A45CD40E17C7}" type="slidenum">
              <a:rPr lang="en-IN" smtClean="0"/>
              <a:t>‹#›</a:t>
            </a:fld>
            <a:endParaRPr lang="en-IN"/>
          </a:p>
        </p:txBody>
      </p:sp>
    </p:spTree>
    <p:extLst>
      <p:ext uri="{BB962C8B-B14F-4D97-AF65-F5344CB8AC3E}">
        <p14:creationId xmlns:p14="http://schemas.microsoft.com/office/powerpoint/2010/main" val="414101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Technology democratization has led to make available the best features and the killer open-source frameworks to be available in almost all products in a line. Although the cloud provider used in one’s company takes priority, it makes it difficult to choose the best that fits for requirement. In this session, let me share my learnings, how our team analysed different frameworks for use cases. I hope it would help someone to choose the right data analytics tool for his need.</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a:t>
            </a:fld>
            <a:endParaRPr lang="en-IN"/>
          </a:p>
        </p:txBody>
      </p:sp>
    </p:spTree>
    <p:extLst>
      <p:ext uri="{BB962C8B-B14F-4D97-AF65-F5344CB8AC3E}">
        <p14:creationId xmlns:p14="http://schemas.microsoft.com/office/powerpoint/2010/main" val="2270896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MySQL was switched to Mongo for few reasons like – Not restricted over rigid schema, Better </a:t>
            </a:r>
            <a:r>
              <a:rPr lang="en-GB" dirty="0" err="1"/>
              <a:t>sharding</a:t>
            </a:r>
            <a:r>
              <a:rPr lang="en-GB" dirty="0"/>
              <a:t>, Multi instance need(Dev, staging, prod)</a:t>
            </a:r>
          </a:p>
          <a:p>
            <a:pPr marL="171450" indent="-171450">
              <a:buFont typeface="Arial" panose="020B0604020202020204" pitchFamily="34" charset="0"/>
              <a:buChar char="•"/>
            </a:pPr>
            <a:r>
              <a:rPr lang="en-GB" dirty="0"/>
              <a:t>Data warehouse we were thinking to opt is Snowflake over Azure.</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18</a:t>
            </a:fld>
            <a:endParaRPr lang="en-IN"/>
          </a:p>
        </p:txBody>
      </p:sp>
    </p:spTree>
    <p:extLst>
      <p:ext uri="{BB962C8B-B14F-4D97-AF65-F5344CB8AC3E}">
        <p14:creationId xmlns:p14="http://schemas.microsoft.com/office/powerpoint/2010/main" val="224412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Myself currently working as a product manager, for the analytics and reports squad at Kissflow. Coming through 8+ years of the journey around data space, I have involved in implementing B2B SaaS products for Big Data, ETL, and Business Intelligence.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a:t>
            </a:fld>
            <a:endParaRPr lang="en-IN"/>
          </a:p>
        </p:txBody>
      </p:sp>
    </p:spTree>
    <p:extLst>
      <p:ext uri="{BB962C8B-B14F-4D97-AF65-F5344CB8AC3E}">
        <p14:creationId xmlns:p14="http://schemas.microsoft.com/office/powerpoint/2010/main" val="1620584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Cloud provider that </a:t>
            </a:r>
            <a:r>
              <a:rPr lang="en-IN" dirty="0"/>
              <a:t>uses sometimes play a vital role in filtering out options. But a general advice is be careful in that. If a service in other cloud provider you feel really useful, take it to the discussion what really different + useful than own provider’s product.</a:t>
            </a: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4</a:t>
            </a:fld>
            <a:endParaRPr lang="en-IN"/>
          </a:p>
        </p:txBody>
      </p:sp>
    </p:spTree>
    <p:extLst>
      <p:ext uri="{BB962C8B-B14F-4D97-AF65-F5344CB8AC3E}">
        <p14:creationId xmlns:p14="http://schemas.microsoft.com/office/powerpoint/2010/main" val="201999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5</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Size is not an issue as per a database’s doc. But generally not used for big data.</a:t>
            </a:r>
          </a:p>
          <a:p>
            <a:pPr marL="171450" indent="-171450">
              <a:buFont typeface="Arial" panose="020B0604020202020204" pitchFamily="34" charset="0"/>
              <a:buChar char="•"/>
            </a:pPr>
            <a:r>
              <a:rPr lang="en-GB" dirty="0"/>
              <a:t>OLAP cubes are possible in RDBMS, but it need to be prepared before analytics. Which is what I mean for ad-hoc.</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151058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Data will be converted to proprietary software’s format. While leaving out, the vendor will export it to a common format like parquet or ORC. </a:t>
            </a:r>
          </a:p>
          <a:p>
            <a:r>
              <a:rPr lang="en-GB" dirty="0"/>
              <a:t>* Snowflake has a data type called ‘BINARY’. Still not recommended. Rather you can decide to store the URL that points to that image/video stored in data lakes like S3.</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8</a:t>
            </a:fld>
            <a:endParaRPr lang="en-IN"/>
          </a:p>
        </p:txBody>
      </p:sp>
    </p:spTree>
    <p:extLst>
      <p:ext uri="{BB962C8B-B14F-4D97-AF65-F5344CB8AC3E}">
        <p14:creationId xmlns:p14="http://schemas.microsoft.com/office/powerpoint/2010/main" val="2093567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There wont be any conversion or copying to another system. Data relies in 1 single place and all external systems access over same data. So data democratization is good while using data lake.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9</a:t>
            </a:fld>
            <a:endParaRPr lang="en-IN"/>
          </a:p>
        </p:txBody>
      </p:sp>
    </p:spTree>
    <p:extLst>
      <p:ext uri="{BB962C8B-B14F-4D97-AF65-F5344CB8AC3E}">
        <p14:creationId xmlns:p14="http://schemas.microsoft.com/office/powerpoint/2010/main" val="115541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12</a:t>
            </a:fld>
            <a:endParaRPr lang="en-IN"/>
          </a:p>
        </p:txBody>
      </p:sp>
    </p:spTree>
    <p:extLst>
      <p:ext uri="{BB962C8B-B14F-4D97-AF65-F5344CB8AC3E}">
        <p14:creationId xmlns:p14="http://schemas.microsoft.com/office/powerpoint/2010/main" val="402442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going to repeat the points which I spoke earlier. I mean core features of Data warehouse / Data Lake / Data Lakehouse.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16</a:t>
            </a:fld>
            <a:endParaRPr lang="en-IN"/>
          </a:p>
        </p:txBody>
      </p:sp>
    </p:spTree>
    <p:extLst>
      <p:ext uri="{BB962C8B-B14F-4D97-AF65-F5344CB8AC3E}">
        <p14:creationId xmlns:p14="http://schemas.microsoft.com/office/powerpoint/2010/main" val="744853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EB34CA-C89E-4814-A418-5B035F87DCE9}"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97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426524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6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19488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B34CA-C89E-4814-A418-5B035F87DCE9}"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92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B34CA-C89E-4814-A418-5B035F87DCE9}"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73385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B34CA-C89E-4814-A418-5B035F87DCE9}" type="datetimeFigureOut">
              <a:rPr lang="en-IN" smtClean="0"/>
              <a:t>14-04-2021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64183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EB34CA-C89E-4814-A418-5B035F87DCE9}" type="datetimeFigureOut">
              <a:rPr lang="en-IN" smtClean="0"/>
              <a:t>14-04-2021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24499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B34CA-C89E-4814-A418-5B035F87DCE9}" type="datetimeFigureOut">
              <a:rPr lang="en-IN" smtClean="0"/>
              <a:t>14-04-2021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74325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195936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639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B34CA-C89E-4814-A418-5B035F87DCE9}" type="datetimeFigureOut">
              <a:rPr lang="en-IN" smtClean="0"/>
              <a:t>14-04-2021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CF50E8-8966-4CCB-8E69-4165E9E384D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308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databricks.com/clusters/configure.html" TargetMode="External"/><Relationship Id="rId2" Type="http://schemas.openxmlformats.org/officeDocument/2006/relationships/hyperlink" Target="https://docs.microsoft.com/en-us/azure/synapse-analytics/sql/on-demand-workspace-overview"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starburst.io/resources/datanova-2021/?wchannelid=d4oyeh306b&amp;wmediaid=wcusyprxzl&amp;__hstc=186367350.c77d2dc87fd127a64385dac8c5023e23.1618044282444.1618044282444.1618044282444.1&amp;__hssc=186367350.2.1618044282445&amp;__hsfp=2172147955" TargetMode="External"/><Relationship Id="rId2" Type="http://schemas.openxmlformats.org/officeDocument/2006/relationships/hyperlink" Target="https://www.element61.be/en/resource/when-use-azure-synapse-analytics-andor-azure-databricks" TargetMode="External"/><Relationship Id="rId1" Type="http://schemas.openxmlformats.org/officeDocument/2006/relationships/slideLayout" Target="../slideLayouts/slideLayout2.xml"/><Relationship Id="rId4" Type="http://schemas.openxmlformats.org/officeDocument/2006/relationships/hyperlink" Target="https://blog.starburstdata.com/author/cindi-hows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https://multimedia.mailing.dzone.com/dzone-B/photos/3a427f37-62e5-41a8-9370-502d01bf3088.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3EDF-7A45-4E3C-A4EE-F545F621BC71}"/>
              </a:ext>
            </a:extLst>
          </p:cNvPr>
          <p:cNvSpPr>
            <a:spLocks noGrp="1"/>
          </p:cNvSpPr>
          <p:nvPr>
            <p:ph type="ctrTitle"/>
          </p:nvPr>
        </p:nvSpPr>
        <p:spPr/>
        <p:txBody>
          <a:bodyPr>
            <a:normAutofit fontScale="90000"/>
          </a:bodyPr>
          <a:lstStyle/>
          <a:p>
            <a:r>
              <a:rPr lang="en-GB" dirty="0"/>
              <a:t>Synapse Analytics</a:t>
            </a:r>
            <a:br>
              <a:rPr lang="en-GB" dirty="0"/>
            </a:br>
            <a:r>
              <a:rPr lang="en-GB" dirty="0"/>
              <a:t>SQL Database</a:t>
            </a:r>
            <a:br>
              <a:rPr lang="en-GB" dirty="0"/>
            </a:br>
            <a:r>
              <a:rPr lang="en-GB" dirty="0"/>
              <a:t>Databricks</a:t>
            </a:r>
            <a:endParaRPr lang="en-IN" dirty="0"/>
          </a:p>
        </p:txBody>
      </p:sp>
      <p:sp>
        <p:nvSpPr>
          <p:cNvPr id="3" name="Subtitle 2">
            <a:extLst>
              <a:ext uri="{FF2B5EF4-FFF2-40B4-BE49-F238E27FC236}">
                <a16:creationId xmlns:a16="http://schemas.microsoft.com/office/drawing/2014/main" id="{0F1337A9-2C9E-4527-8487-A61DC33B0B59}"/>
              </a:ext>
            </a:extLst>
          </p:cNvPr>
          <p:cNvSpPr>
            <a:spLocks noGrp="1"/>
          </p:cNvSpPr>
          <p:nvPr>
            <p:ph type="subTitle" idx="1"/>
          </p:nvPr>
        </p:nvSpPr>
        <p:spPr/>
        <p:txBody>
          <a:bodyPr/>
          <a:lstStyle/>
          <a:p>
            <a:r>
              <a:rPr lang="en-GB" dirty="0"/>
              <a:t>When to choose one? </a:t>
            </a:r>
          </a:p>
          <a:p>
            <a:r>
              <a:rPr lang="en-GB" dirty="0"/>
              <a:t>Why it should be </a:t>
            </a:r>
            <a:r>
              <a:rPr lang="en-GB" dirty="0" err="1"/>
              <a:t>choosen</a:t>
            </a:r>
            <a:r>
              <a:rPr lang="en-GB" dirty="0"/>
              <a:t>?</a:t>
            </a:r>
            <a:endParaRPr lang="en-IN" dirty="0"/>
          </a:p>
        </p:txBody>
      </p:sp>
      <p:pic>
        <p:nvPicPr>
          <p:cNvPr id="7170" name="Picture 2" descr="Databricks | LinkedIn">
            <a:extLst>
              <a:ext uri="{FF2B5EF4-FFF2-40B4-BE49-F238E27FC236}">
                <a16:creationId xmlns:a16="http://schemas.microsoft.com/office/drawing/2014/main" id="{55083925-26A7-4406-9E13-B5CD1D80D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894" y="6049795"/>
            <a:ext cx="373382" cy="3733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ricing - Azure Synapse Analytics | Microsoft Azure">
            <a:extLst>
              <a:ext uri="{FF2B5EF4-FFF2-40B4-BE49-F238E27FC236}">
                <a16:creationId xmlns:a16="http://schemas.microsoft.com/office/drawing/2014/main" id="{E9CA64A3-6E14-4FA0-8186-E76159C91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727" y="4860893"/>
            <a:ext cx="815339" cy="4280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igrating Databases to Azure SQL Database - SQLPerformance.com">
            <a:extLst>
              <a:ext uri="{FF2B5EF4-FFF2-40B4-BE49-F238E27FC236}">
                <a16:creationId xmlns:a16="http://schemas.microsoft.com/office/drawing/2014/main" id="{57AEB5B0-E5C5-47FB-8047-2AE1F880B2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9325" y="5463360"/>
            <a:ext cx="412569" cy="41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CA52-52D9-4A34-AB54-256CF268FA03}"/>
              </a:ext>
            </a:extLst>
          </p:cNvPr>
          <p:cNvSpPr>
            <a:spLocks noGrp="1"/>
          </p:cNvSpPr>
          <p:nvPr>
            <p:ph type="title"/>
          </p:nvPr>
        </p:nvSpPr>
        <p:spPr/>
        <p:txBody>
          <a:bodyPr/>
          <a:lstStyle/>
          <a:p>
            <a:r>
              <a:rPr lang="en-GB" dirty="0"/>
              <a:t>Why different types exist?</a:t>
            </a:r>
            <a:endParaRPr lang="en-IN" dirty="0"/>
          </a:p>
        </p:txBody>
      </p:sp>
      <p:sp>
        <p:nvSpPr>
          <p:cNvPr id="3" name="Content Placeholder 2">
            <a:extLst>
              <a:ext uri="{FF2B5EF4-FFF2-40B4-BE49-F238E27FC236}">
                <a16:creationId xmlns:a16="http://schemas.microsoft.com/office/drawing/2014/main" id="{073F3D67-797C-4FB9-B127-98F4658B5760}"/>
              </a:ext>
            </a:extLst>
          </p:cNvPr>
          <p:cNvSpPr>
            <a:spLocks noGrp="1"/>
          </p:cNvSpPr>
          <p:nvPr>
            <p:ph idx="1"/>
          </p:nvPr>
        </p:nvSpPr>
        <p:spPr/>
        <p:txBody>
          <a:bodyPr/>
          <a:lstStyle/>
          <a:p>
            <a:r>
              <a:rPr lang="en-GB" dirty="0"/>
              <a:t>* Each type solves different problem statements.</a:t>
            </a:r>
          </a:p>
          <a:p>
            <a:r>
              <a:rPr lang="en-GB" dirty="0"/>
              <a:t>* When NoSQL came, people talked </a:t>
            </a:r>
            <a:r>
              <a:rPr lang="en-GB" dirty="0" err="1"/>
              <a:t>htat</a:t>
            </a:r>
            <a:r>
              <a:rPr lang="en-GB" dirty="0"/>
              <a:t> RDBMS will die soon. When </a:t>
            </a:r>
            <a:r>
              <a:rPr lang="en-GB" dirty="0" err="1"/>
              <a:t>BigData</a:t>
            </a:r>
            <a:r>
              <a:rPr lang="en-GB" dirty="0"/>
              <a:t> hype  was at its peak, it was spoken around that the whole DBMS will die. But none happened. Still RDBMS rocks.</a:t>
            </a:r>
            <a:endParaRPr lang="en-IN" dirty="0"/>
          </a:p>
        </p:txBody>
      </p:sp>
    </p:spTree>
    <p:extLst>
      <p:ext uri="{BB962C8B-B14F-4D97-AF65-F5344CB8AC3E}">
        <p14:creationId xmlns:p14="http://schemas.microsoft.com/office/powerpoint/2010/main" val="301807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Azure Synapse Analytics</a:t>
            </a:r>
            <a:br>
              <a:rPr lang="en-GB" dirty="0"/>
            </a:br>
            <a:r>
              <a:rPr lang="en-GB" dirty="0"/>
              <a:t>Azure Databricks</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pPr marL="285750" indent="-285750">
              <a:buFontTx/>
              <a:buChar char="-"/>
            </a:pPr>
            <a:r>
              <a:rPr lang="en-GB" dirty="0"/>
              <a:t>ISP of product.</a:t>
            </a:r>
          </a:p>
          <a:p>
            <a:pPr marL="285750" indent="-285750">
              <a:buFontTx/>
              <a:buChar char="-"/>
            </a:pPr>
            <a:r>
              <a:rPr lang="en-GB" dirty="0"/>
              <a:t>Common features but how its different in each?</a:t>
            </a:r>
            <a:endParaRPr lang="en-IN" dirty="0"/>
          </a:p>
        </p:txBody>
      </p:sp>
      <p:pic>
        <p:nvPicPr>
          <p:cNvPr id="4" name="Picture 2" descr="Pricing - Azure Synapse Analytics | Microsoft Azure">
            <a:extLst>
              <a:ext uri="{FF2B5EF4-FFF2-40B4-BE49-F238E27FC236}">
                <a16:creationId xmlns:a16="http://schemas.microsoft.com/office/drawing/2014/main" id="{6A894070-A432-4648-9BBF-EDF71A5AC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229" y="5113870"/>
            <a:ext cx="1100546" cy="5777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atabricks | LinkedIn">
            <a:extLst>
              <a:ext uri="{FF2B5EF4-FFF2-40B4-BE49-F238E27FC236}">
                <a16:creationId xmlns:a16="http://schemas.microsoft.com/office/drawing/2014/main" id="{6A3B3155-128B-49B7-A843-92BEBBF9A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594" y="5743908"/>
            <a:ext cx="511748" cy="51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9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Synapse Analytics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r>
              <a:rPr lang="en-GB" dirty="0"/>
              <a:t>* Data warehouse.</a:t>
            </a:r>
          </a:p>
          <a:p>
            <a:r>
              <a:rPr lang="en-GB" dirty="0"/>
              <a:t>* ISP - </a:t>
            </a:r>
            <a:endParaRPr lang="en-IN" dirty="0"/>
          </a:p>
        </p:txBody>
      </p:sp>
      <p:pic>
        <p:nvPicPr>
          <p:cNvPr id="5122" name="Picture 2" descr="Pricing - Azure Synapse Analytics | Microsoft Azure">
            <a:extLst>
              <a:ext uri="{FF2B5EF4-FFF2-40B4-BE49-F238E27FC236}">
                <a16:creationId xmlns:a16="http://schemas.microsoft.com/office/drawing/2014/main" id="{BEA622B4-D764-4EEC-8F8A-CC06E45DF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3347" y="585216"/>
            <a:ext cx="2761706" cy="1449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02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a:t>
            </a:r>
            <a:r>
              <a:rPr lang="en-GB" dirty="0" err="1"/>
              <a:t>databricks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r>
              <a:rPr lang="en-GB" dirty="0"/>
              <a:t>* Data Lake.</a:t>
            </a:r>
          </a:p>
          <a:p>
            <a:r>
              <a:rPr lang="en-GB" dirty="0"/>
              <a:t>* ISP - </a:t>
            </a:r>
            <a:endParaRPr lang="en-IN" dirty="0"/>
          </a:p>
        </p:txBody>
      </p:sp>
      <p:pic>
        <p:nvPicPr>
          <p:cNvPr id="6146" name="Picture 2" descr="Databricks | LinkedIn">
            <a:extLst>
              <a:ext uri="{FF2B5EF4-FFF2-40B4-BE49-F238E27FC236}">
                <a16:creationId xmlns:a16="http://schemas.microsoft.com/office/drawing/2014/main" id="{78A5A21C-FE3C-4A99-9A23-C5BC9F472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2457" y="682316"/>
            <a:ext cx="1305415" cy="1305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51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AB00-3643-4180-B7ED-73AE2A87ADB3}"/>
              </a:ext>
            </a:extLst>
          </p:cNvPr>
          <p:cNvSpPr>
            <a:spLocks noGrp="1"/>
          </p:cNvSpPr>
          <p:nvPr>
            <p:ph type="title"/>
          </p:nvPr>
        </p:nvSpPr>
        <p:spPr/>
        <p:txBody>
          <a:bodyPr/>
          <a:lstStyle/>
          <a:p>
            <a:r>
              <a:rPr lang="en-GB" dirty="0"/>
              <a:t>Delta lake – hybrid </a:t>
            </a:r>
            <a:r>
              <a:rPr lang="en-GB" dirty="0" err="1"/>
              <a:t>DATa</a:t>
            </a:r>
            <a:r>
              <a:rPr lang="en-GB" dirty="0"/>
              <a:t> format</a:t>
            </a:r>
            <a:endParaRPr lang="en-IN" dirty="0"/>
          </a:p>
        </p:txBody>
      </p:sp>
      <p:pic>
        <p:nvPicPr>
          <p:cNvPr id="5" name="Content Placeholder 4">
            <a:extLst>
              <a:ext uri="{FF2B5EF4-FFF2-40B4-BE49-F238E27FC236}">
                <a16:creationId xmlns:a16="http://schemas.microsoft.com/office/drawing/2014/main" id="{90D1B4AB-1B08-48DA-81F0-587D0513C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1729" y="2286000"/>
            <a:ext cx="5364680" cy="4022725"/>
          </a:xfrm>
        </p:spPr>
      </p:pic>
    </p:spTree>
    <p:extLst>
      <p:ext uri="{BB962C8B-B14F-4D97-AF65-F5344CB8AC3E}">
        <p14:creationId xmlns:p14="http://schemas.microsoft.com/office/powerpoint/2010/main" val="42768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4460-3A9D-4BA3-A7B1-31A7A4E9EDB3}"/>
              </a:ext>
            </a:extLst>
          </p:cNvPr>
          <p:cNvSpPr>
            <a:spLocks noGrp="1"/>
          </p:cNvSpPr>
          <p:nvPr>
            <p:ph type="title"/>
          </p:nvPr>
        </p:nvSpPr>
        <p:spPr/>
        <p:txBody>
          <a:bodyPr/>
          <a:lstStyle/>
          <a:p>
            <a:r>
              <a:rPr lang="en-GB" dirty="0"/>
              <a:t>Common features IN SYNAPSE &amp; DATABRICKS</a:t>
            </a:r>
            <a:endParaRPr lang="en-IN" dirty="0"/>
          </a:p>
        </p:txBody>
      </p:sp>
      <p:graphicFrame>
        <p:nvGraphicFramePr>
          <p:cNvPr id="4" name="Table 4">
            <a:extLst>
              <a:ext uri="{FF2B5EF4-FFF2-40B4-BE49-F238E27FC236}">
                <a16:creationId xmlns:a16="http://schemas.microsoft.com/office/drawing/2014/main" id="{7A1BFE91-107F-4B9B-AAE3-BE8C390E35C3}"/>
              </a:ext>
            </a:extLst>
          </p:cNvPr>
          <p:cNvGraphicFramePr>
            <a:graphicFrameLocks noGrp="1"/>
          </p:cNvGraphicFramePr>
          <p:nvPr>
            <p:ph idx="1"/>
            <p:extLst>
              <p:ext uri="{D42A27DB-BD31-4B8C-83A1-F6EECF244321}">
                <p14:modId xmlns:p14="http://schemas.microsoft.com/office/powerpoint/2010/main" val="3885059347"/>
              </p:ext>
            </p:extLst>
          </p:nvPr>
        </p:nvGraphicFramePr>
        <p:xfrm>
          <a:off x="1023938" y="2286000"/>
          <a:ext cx="9720261" cy="352806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627163"/>
                    </a:ext>
                  </a:extLst>
                </a:gridCol>
                <a:gridCol w="3240087">
                  <a:extLst>
                    <a:ext uri="{9D8B030D-6E8A-4147-A177-3AD203B41FA5}">
                      <a16:colId xmlns:a16="http://schemas.microsoft.com/office/drawing/2014/main" val="3455847958"/>
                    </a:ext>
                  </a:extLst>
                </a:gridCol>
                <a:gridCol w="3240087">
                  <a:extLst>
                    <a:ext uri="{9D8B030D-6E8A-4147-A177-3AD203B41FA5}">
                      <a16:colId xmlns:a16="http://schemas.microsoft.com/office/drawing/2014/main" val="17585227"/>
                    </a:ext>
                  </a:extLst>
                </a:gridCol>
              </a:tblGrid>
              <a:tr h="370840">
                <a:tc>
                  <a:txBody>
                    <a:bodyPr/>
                    <a:lstStyle/>
                    <a:p>
                      <a:pPr>
                        <a:lnSpc>
                          <a:spcPct val="150000"/>
                        </a:lnSpc>
                      </a:pPr>
                      <a:r>
                        <a:rPr lang="en-GB" dirty="0"/>
                        <a:t>Common feature</a:t>
                      </a:r>
                      <a:endParaRPr lang="en-IN" dirty="0"/>
                    </a:p>
                  </a:txBody>
                  <a:tcPr/>
                </a:tc>
                <a:tc>
                  <a:txBody>
                    <a:bodyPr/>
                    <a:lstStyle/>
                    <a:p>
                      <a:pPr>
                        <a:lnSpc>
                          <a:spcPct val="150000"/>
                        </a:lnSpc>
                      </a:pPr>
                      <a:r>
                        <a:rPr lang="en-GB" dirty="0"/>
                        <a:t>Azure Synapse Analytics</a:t>
                      </a:r>
                      <a:endParaRPr lang="en-IN" dirty="0"/>
                    </a:p>
                  </a:txBody>
                  <a:tcPr/>
                </a:tc>
                <a:tc>
                  <a:txBody>
                    <a:bodyPr/>
                    <a:lstStyle/>
                    <a:p>
                      <a:pPr>
                        <a:lnSpc>
                          <a:spcPct val="150000"/>
                        </a:lnSpc>
                      </a:pPr>
                      <a:r>
                        <a:rPr lang="en-GB" dirty="0"/>
                        <a:t>Azure Databricks</a:t>
                      </a:r>
                      <a:endParaRPr lang="en-IN" dirty="0"/>
                    </a:p>
                  </a:txBody>
                  <a:tcPr/>
                </a:tc>
                <a:extLst>
                  <a:ext uri="{0D108BD9-81ED-4DB2-BD59-A6C34878D82A}">
                    <a16:rowId xmlns:a16="http://schemas.microsoft.com/office/drawing/2014/main" val="715521391"/>
                  </a:ext>
                </a:extLst>
              </a:tr>
              <a:tr h="370840">
                <a:tc>
                  <a:txBody>
                    <a:bodyPr/>
                    <a:lstStyle/>
                    <a:p>
                      <a:pPr>
                        <a:lnSpc>
                          <a:spcPct val="150000"/>
                        </a:lnSpc>
                      </a:pPr>
                      <a:r>
                        <a:rPr lang="en-GB" dirty="0"/>
                        <a:t>Apache Spark &amp; Delta Lake</a:t>
                      </a:r>
                      <a:endParaRPr lang="en-IN" dirty="0"/>
                    </a:p>
                  </a:txBody>
                  <a:tcPr/>
                </a:tc>
                <a:tc>
                  <a:txBody>
                    <a:bodyPr/>
                    <a:lstStyle/>
                    <a:p>
                      <a:pPr>
                        <a:lnSpc>
                          <a:spcPct val="150000"/>
                        </a:lnSpc>
                      </a:pPr>
                      <a:r>
                        <a:rPr lang="en-GB" dirty="0"/>
                        <a:t>Open-source. </a:t>
                      </a:r>
                      <a:endParaRPr lang="en-IN" dirty="0"/>
                    </a:p>
                  </a:txBody>
                  <a:tcPr/>
                </a:tc>
                <a:tc>
                  <a:txBody>
                    <a:bodyPr/>
                    <a:lstStyle/>
                    <a:p>
                      <a:pPr>
                        <a:lnSpc>
                          <a:spcPct val="150000"/>
                        </a:lnSpc>
                      </a:pPr>
                      <a:r>
                        <a:rPr lang="en-GB" dirty="0"/>
                        <a:t>Latest from Databricks.</a:t>
                      </a:r>
                      <a:endParaRPr lang="en-IN" dirty="0"/>
                    </a:p>
                  </a:txBody>
                  <a:tcPr/>
                </a:tc>
                <a:extLst>
                  <a:ext uri="{0D108BD9-81ED-4DB2-BD59-A6C34878D82A}">
                    <a16:rowId xmlns:a16="http://schemas.microsoft.com/office/drawing/2014/main" val="1649606628"/>
                  </a:ext>
                </a:extLst>
              </a:tr>
              <a:tr h="370840">
                <a:tc>
                  <a:txBody>
                    <a:bodyPr/>
                    <a:lstStyle/>
                    <a:p>
                      <a:pPr>
                        <a:lnSpc>
                          <a:spcPct val="150000"/>
                        </a:lnSpc>
                      </a:pPr>
                      <a:r>
                        <a:rPr lang="en-GB" dirty="0" err="1"/>
                        <a:t>Jupyter</a:t>
                      </a:r>
                      <a:r>
                        <a:rPr lang="en-GB" dirty="0"/>
                        <a:t> Notebooks</a:t>
                      </a:r>
                      <a:endParaRPr lang="en-IN" dirty="0"/>
                    </a:p>
                  </a:txBody>
                  <a:tcPr/>
                </a:tc>
                <a:tc>
                  <a:txBody>
                    <a:bodyPr/>
                    <a:lstStyle/>
                    <a:p>
                      <a:pPr>
                        <a:lnSpc>
                          <a:spcPct val="150000"/>
                        </a:lnSpc>
                      </a:pPr>
                      <a:r>
                        <a:rPr lang="en-GB" dirty="0" err="1"/>
                        <a:t>Nteract</a:t>
                      </a:r>
                      <a:r>
                        <a:rPr lang="en-GB" dirty="0"/>
                        <a:t> notebooks.</a:t>
                      </a:r>
                    </a:p>
                  </a:txBody>
                  <a:tcPr/>
                </a:tc>
                <a:tc>
                  <a:txBody>
                    <a:bodyPr/>
                    <a:lstStyle/>
                    <a:p>
                      <a:pPr>
                        <a:lnSpc>
                          <a:spcPct val="150000"/>
                        </a:lnSpc>
                      </a:pPr>
                      <a:r>
                        <a:rPr lang="en-GB" dirty="0"/>
                        <a:t>Databricks notebooks with real time co-authoring and automated versioning.</a:t>
                      </a:r>
                      <a:endParaRPr lang="en-IN" dirty="0"/>
                    </a:p>
                  </a:txBody>
                  <a:tcPr/>
                </a:tc>
                <a:extLst>
                  <a:ext uri="{0D108BD9-81ED-4DB2-BD59-A6C34878D82A}">
                    <a16:rowId xmlns:a16="http://schemas.microsoft.com/office/drawing/2014/main" val="3367315219"/>
                  </a:ext>
                </a:extLst>
              </a:tr>
              <a:tr h="370840">
                <a:tc>
                  <a:txBody>
                    <a:bodyPr/>
                    <a:lstStyle/>
                    <a:p>
                      <a:pPr>
                        <a:lnSpc>
                          <a:spcPct val="150000"/>
                        </a:lnSpc>
                      </a:pPr>
                      <a:r>
                        <a:rPr lang="en-GB" dirty="0"/>
                        <a:t>Access data from a Data Lake</a:t>
                      </a:r>
                      <a:endParaRPr lang="en-IN" dirty="0"/>
                    </a:p>
                  </a:txBody>
                  <a:tcPr/>
                </a:tc>
                <a:tc>
                  <a:txBody>
                    <a:bodyPr/>
                    <a:lstStyle/>
                    <a:p>
                      <a:pPr>
                        <a:lnSpc>
                          <a:spcPct val="150000"/>
                        </a:lnSpc>
                      </a:pPr>
                      <a:r>
                        <a:rPr lang="en-GB" dirty="0"/>
                        <a:t>Easier to query from sql scripts and notebooks.</a:t>
                      </a:r>
                      <a:endParaRPr lang="en-IN" dirty="0"/>
                    </a:p>
                  </a:txBody>
                  <a:tcPr/>
                </a:tc>
                <a:tc>
                  <a:txBody>
                    <a:bodyPr/>
                    <a:lstStyle/>
                    <a:p>
                      <a:pPr>
                        <a:lnSpc>
                          <a:spcPct val="150000"/>
                        </a:lnSpc>
                      </a:pPr>
                      <a:r>
                        <a:rPr lang="en-GB" dirty="0"/>
                        <a:t>Need to mount and then query.</a:t>
                      </a:r>
                      <a:endParaRPr lang="en-IN" dirty="0"/>
                    </a:p>
                  </a:txBody>
                  <a:tcPr/>
                </a:tc>
                <a:extLst>
                  <a:ext uri="{0D108BD9-81ED-4DB2-BD59-A6C34878D82A}">
                    <a16:rowId xmlns:a16="http://schemas.microsoft.com/office/drawing/2014/main" val="1203338326"/>
                  </a:ext>
                </a:extLst>
              </a:tr>
              <a:tr h="370840">
                <a:tc>
                  <a:txBody>
                    <a:bodyPr/>
                    <a:lstStyle/>
                    <a:p>
                      <a:pPr>
                        <a:lnSpc>
                          <a:spcPct val="150000"/>
                        </a:lnSpc>
                      </a:pPr>
                      <a:r>
                        <a:rPr lang="en-GB" dirty="0"/>
                        <a:t>Storage and Compute separated</a:t>
                      </a:r>
                    </a:p>
                  </a:txBody>
                  <a:tcPr/>
                </a:tc>
                <a:tc>
                  <a:txBody>
                    <a:bodyPr/>
                    <a:lstStyle/>
                    <a:p>
                      <a:pPr>
                        <a:lnSpc>
                          <a:spcPct val="150000"/>
                        </a:lnSpc>
                      </a:pPr>
                      <a:r>
                        <a:rPr lang="en-GB" dirty="0"/>
                        <a:t>SQL </a:t>
                      </a:r>
                      <a:r>
                        <a:rPr lang="en-GB" dirty="0">
                          <a:hlinkClick r:id="rId2"/>
                        </a:rPr>
                        <a:t>on-demand</a:t>
                      </a:r>
                      <a:r>
                        <a:rPr lang="en-GB" dirty="0"/>
                        <a:t> pool</a:t>
                      </a:r>
                      <a:endParaRPr lang="en-IN" dirty="0"/>
                    </a:p>
                  </a:txBody>
                  <a:tcPr/>
                </a:tc>
                <a:tc>
                  <a:txBody>
                    <a:bodyPr/>
                    <a:lstStyle/>
                    <a:p>
                      <a:pPr>
                        <a:lnSpc>
                          <a:spcPct val="150000"/>
                        </a:lnSpc>
                      </a:pPr>
                      <a:r>
                        <a:rPr lang="en-GB" dirty="0">
                          <a:hlinkClick r:id="rId3"/>
                        </a:rPr>
                        <a:t>Autoscaling</a:t>
                      </a:r>
                      <a:r>
                        <a:rPr lang="en-GB" dirty="0"/>
                        <a:t> pool</a:t>
                      </a:r>
                      <a:endParaRPr lang="en-IN" dirty="0"/>
                    </a:p>
                  </a:txBody>
                  <a:tcPr/>
                </a:tc>
                <a:extLst>
                  <a:ext uri="{0D108BD9-81ED-4DB2-BD59-A6C34878D82A}">
                    <a16:rowId xmlns:a16="http://schemas.microsoft.com/office/drawing/2014/main" val="772660476"/>
                  </a:ext>
                </a:extLst>
              </a:tr>
            </a:tbl>
          </a:graphicData>
        </a:graphic>
      </p:graphicFrame>
    </p:spTree>
    <p:extLst>
      <p:ext uri="{BB962C8B-B14F-4D97-AF65-F5344CB8AC3E}">
        <p14:creationId xmlns:p14="http://schemas.microsoft.com/office/powerpoint/2010/main" val="120006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1EB3-3E22-440C-9D66-6D37CA43FFB5}"/>
              </a:ext>
            </a:extLst>
          </p:cNvPr>
          <p:cNvSpPr>
            <a:spLocks noGrp="1"/>
          </p:cNvSpPr>
          <p:nvPr>
            <p:ph type="title"/>
          </p:nvPr>
        </p:nvSpPr>
        <p:spPr/>
        <p:txBody>
          <a:bodyPr/>
          <a:lstStyle/>
          <a:p>
            <a:r>
              <a:rPr lang="en-GB" dirty="0"/>
              <a:t>When to use synapse and/or </a:t>
            </a:r>
            <a:r>
              <a:rPr lang="en-GB" dirty="0" err="1"/>
              <a:t>databricks</a:t>
            </a:r>
            <a:endParaRPr lang="en-IN" dirty="0"/>
          </a:p>
        </p:txBody>
      </p:sp>
      <p:graphicFrame>
        <p:nvGraphicFramePr>
          <p:cNvPr id="4" name="Table 4">
            <a:extLst>
              <a:ext uri="{FF2B5EF4-FFF2-40B4-BE49-F238E27FC236}">
                <a16:creationId xmlns:a16="http://schemas.microsoft.com/office/drawing/2014/main" id="{CACE7A10-BE72-4521-A104-C59D3D378236}"/>
              </a:ext>
            </a:extLst>
          </p:cNvPr>
          <p:cNvGraphicFramePr>
            <a:graphicFrameLocks noGrp="1"/>
          </p:cNvGraphicFramePr>
          <p:nvPr>
            <p:ph idx="1"/>
            <p:extLst>
              <p:ext uri="{D42A27DB-BD31-4B8C-83A1-F6EECF244321}">
                <p14:modId xmlns:p14="http://schemas.microsoft.com/office/powerpoint/2010/main" val="2731231280"/>
              </p:ext>
            </p:extLst>
          </p:nvPr>
        </p:nvGraphicFramePr>
        <p:xfrm>
          <a:off x="1023939" y="2079607"/>
          <a:ext cx="9720261" cy="4122103"/>
        </p:xfrm>
        <a:graphic>
          <a:graphicData uri="http://schemas.openxmlformats.org/drawingml/2006/table">
            <a:tbl>
              <a:tblPr firstRow="1" bandRow="1">
                <a:tableStyleId>{5C22544A-7EE6-4342-B048-85BDC9FD1C3A}</a:tableStyleId>
              </a:tblPr>
              <a:tblGrid>
                <a:gridCol w="556668">
                  <a:extLst>
                    <a:ext uri="{9D8B030D-6E8A-4147-A177-3AD203B41FA5}">
                      <a16:colId xmlns:a16="http://schemas.microsoft.com/office/drawing/2014/main" val="4260837503"/>
                    </a:ext>
                  </a:extLst>
                </a:gridCol>
                <a:gridCol w="5923506">
                  <a:extLst>
                    <a:ext uri="{9D8B030D-6E8A-4147-A177-3AD203B41FA5}">
                      <a16:colId xmlns:a16="http://schemas.microsoft.com/office/drawing/2014/main" val="1046733063"/>
                    </a:ext>
                  </a:extLst>
                </a:gridCol>
                <a:gridCol w="3240087">
                  <a:extLst>
                    <a:ext uri="{9D8B030D-6E8A-4147-A177-3AD203B41FA5}">
                      <a16:colId xmlns:a16="http://schemas.microsoft.com/office/drawing/2014/main" val="914390271"/>
                    </a:ext>
                  </a:extLst>
                </a:gridCol>
              </a:tblGrid>
              <a:tr h="370840">
                <a:tc>
                  <a:txBody>
                    <a:bodyPr/>
                    <a:lstStyle/>
                    <a:p>
                      <a:pPr algn="ctr">
                        <a:lnSpc>
                          <a:spcPct val="150000"/>
                        </a:lnSpc>
                      </a:pPr>
                      <a:endParaRPr lang="en-IN" dirty="0"/>
                    </a:p>
                  </a:txBody>
                  <a:tcPr/>
                </a:tc>
                <a:tc>
                  <a:txBody>
                    <a:bodyPr/>
                    <a:lstStyle/>
                    <a:p>
                      <a:pPr algn="ctr">
                        <a:lnSpc>
                          <a:spcPct val="150000"/>
                        </a:lnSpc>
                      </a:pPr>
                      <a:r>
                        <a:rPr lang="en-GB" sz="2000" dirty="0"/>
                        <a:t>Scenario</a:t>
                      </a:r>
                      <a:endParaRPr lang="en-IN" sz="2000" dirty="0"/>
                    </a:p>
                  </a:txBody>
                  <a:tcPr/>
                </a:tc>
                <a:tc>
                  <a:txBody>
                    <a:bodyPr/>
                    <a:lstStyle/>
                    <a:p>
                      <a:pPr algn="ctr">
                        <a:lnSpc>
                          <a:spcPct val="150000"/>
                        </a:lnSpc>
                      </a:pPr>
                      <a:r>
                        <a:rPr lang="en-GB" sz="2000" dirty="0"/>
                        <a:t>Preferred</a:t>
                      </a:r>
                      <a:endParaRPr lang="en-IN" sz="2000" dirty="0"/>
                    </a:p>
                  </a:txBody>
                  <a:tcPr/>
                </a:tc>
                <a:extLst>
                  <a:ext uri="{0D108BD9-81ED-4DB2-BD59-A6C34878D82A}">
                    <a16:rowId xmlns:a16="http://schemas.microsoft.com/office/drawing/2014/main" val="1225106550"/>
                  </a:ext>
                </a:extLst>
              </a:tr>
              <a:tr h="370840">
                <a:tc>
                  <a:txBody>
                    <a:bodyPr/>
                    <a:lstStyle/>
                    <a:p>
                      <a:pPr algn="l">
                        <a:lnSpc>
                          <a:spcPct val="150000"/>
                        </a:lnSpc>
                      </a:pPr>
                      <a:r>
                        <a:rPr lang="en-GB" dirty="0"/>
                        <a:t>1</a:t>
                      </a:r>
                      <a:endParaRPr lang="en-IN" dirty="0"/>
                    </a:p>
                  </a:txBody>
                  <a:tcPr/>
                </a:tc>
                <a:tc>
                  <a:txBody>
                    <a:bodyPr/>
                    <a:lstStyle/>
                    <a:p>
                      <a:pPr algn="l">
                        <a:lnSpc>
                          <a:spcPct val="150000"/>
                        </a:lnSpc>
                      </a:pPr>
                      <a:r>
                        <a:rPr lang="en-GB" dirty="0"/>
                        <a:t>Ad-hoc data lake discovery by code</a:t>
                      </a:r>
                      <a:endParaRPr lang="en-IN" dirty="0"/>
                    </a:p>
                  </a:txBody>
                  <a:tcPr/>
                </a:tc>
                <a:tc>
                  <a:txBody>
                    <a:bodyPr/>
                    <a:lstStyle/>
                    <a:p>
                      <a:pPr algn="ctr">
                        <a:lnSpc>
                          <a:spcPct val="150000"/>
                        </a:lnSpc>
                      </a:pPr>
                      <a:r>
                        <a:rPr lang="en-GB" dirty="0"/>
                        <a:t>Synapse and Databricks</a:t>
                      </a:r>
                      <a:endParaRPr lang="en-IN" dirty="0"/>
                    </a:p>
                  </a:txBody>
                  <a:tcPr/>
                </a:tc>
                <a:extLst>
                  <a:ext uri="{0D108BD9-81ED-4DB2-BD59-A6C34878D82A}">
                    <a16:rowId xmlns:a16="http://schemas.microsoft.com/office/drawing/2014/main" val="3805328443"/>
                  </a:ext>
                </a:extLst>
              </a:tr>
              <a:tr h="370840">
                <a:tc>
                  <a:txBody>
                    <a:bodyPr/>
                    <a:lstStyle/>
                    <a:p>
                      <a:pPr algn="l">
                        <a:lnSpc>
                          <a:spcPct val="150000"/>
                        </a:lnSpc>
                      </a:pPr>
                      <a:r>
                        <a:rPr lang="en-GB" dirty="0"/>
                        <a:t>2</a:t>
                      </a:r>
                      <a:endParaRPr lang="en-IN" dirty="0"/>
                    </a:p>
                  </a:txBody>
                  <a:tcPr/>
                </a:tc>
                <a:tc>
                  <a:txBody>
                    <a:bodyPr/>
                    <a:lstStyle/>
                    <a:p>
                      <a:pPr algn="l">
                        <a:lnSpc>
                          <a:spcPct val="150000"/>
                        </a:lnSpc>
                      </a:pPr>
                      <a:r>
                        <a:rPr lang="en-GB" dirty="0"/>
                        <a:t>SQL analyses &amp; Data warehousing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016579437"/>
                  </a:ext>
                </a:extLst>
              </a:tr>
              <a:tr h="370840">
                <a:tc>
                  <a:txBody>
                    <a:bodyPr/>
                    <a:lstStyle/>
                    <a:p>
                      <a:pPr algn="l">
                        <a:lnSpc>
                          <a:spcPct val="150000"/>
                        </a:lnSpc>
                      </a:pPr>
                      <a:r>
                        <a:rPr lang="en-GB" dirty="0"/>
                        <a:t>3</a:t>
                      </a:r>
                      <a:endParaRPr lang="en-IN" dirty="0"/>
                    </a:p>
                  </a:txBody>
                  <a:tcPr/>
                </a:tc>
                <a:tc>
                  <a:txBody>
                    <a:bodyPr/>
                    <a:lstStyle/>
                    <a:p>
                      <a:pPr algn="l">
                        <a:lnSpc>
                          <a:spcPct val="150000"/>
                        </a:lnSpc>
                      </a:pPr>
                      <a:r>
                        <a:rPr lang="en-GB" dirty="0"/>
                        <a:t>Self-service BI / Reporting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2574635386"/>
                  </a:ext>
                </a:extLst>
              </a:tr>
              <a:tr h="370840">
                <a:tc>
                  <a:txBody>
                    <a:bodyPr/>
                    <a:lstStyle/>
                    <a:p>
                      <a:pPr algn="l">
                        <a:lnSpc>
                          <a:spcPct val="150000"/>
                        </a:lnSpc>
                      </a:pPr>
                      <a:r>
                        <a:rPr lang="en-GB" dirty="0"/>
                        <a:t>4</a:t>
                      </a:r>
                      <a:endParaRPr lang="en-IN" dirty="0"/>
                    </a:p>
                  </a:txBody>
                  <a:tcPr/>
                </a:tc>
                <a:tc>
                  <a:txBody>
                    <a:bodyPr/>
                    <a:lstStyle/>
                    <a:p>
                      <a:pPr algn="l">
                        <a:lnSpc>
                          <a:spcPct val="150000"/>
                        </a:lnSpc>
                      </a:pPr>
                      <a:r>
                        <a:rPr lang="en-GB" dirty="0"/>
                        <a:t> Same data, data scientists play via Spark &amp; </a:t>
                      </a:r>
                    </a:p>
                    <a:p>
                      <a:pPr algn="l">
                        <a:lnSpc>
                          <a:spcPct val="150000"/>
                        </a:lnSpc>
                      </a:pPr>
                      <a:r>
                        <a:rPr lang="en-GB" dirty="0"/>
                        <a:t>data analyst play via SQL.</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801836759"/>
                  </a:ext>
                </a:extLst>
              </a:tr>
              <a:tr h="370840">
                <a:tc>
                  <a:txBody>
                    <a:bodyPr/>
                    <a:lstStyle/>
                    <a:p>
                      <a:pPr algn="l">
                        <a:lnSpc>
                          <a:spcPct val="150000"/>
                        </a:lnSpc>
                      </a:pPr>
                      <a:r>
                        <a:rPr lang="en-GB" dirty="0"/>
                        <a:t>5</a:t>
                      </a:r>
                      <a:endParaRPr lang="en-IN" dirty="0"/>
                    </a:p>
                  </a:txBody>
                  <a:tcPr/>
                </a:tc>
                <a:tc>
                  <a:txBody>
                    <a:bodyPr/>
                    <a:lstStyle/>
                    <a:p>
                      <a:pPr algn="l">
                        <a:lnSpc>
                          <a:spcPct val="150000"/>
                        </a:lnSpc>
                      </a:pPr>
                      <a:r>
                        <a:rPr lang="en-GB" dirty="0"/>
                        <a:t>ML/AI development,  GPU intensive tasks</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1376610689"/>
                  </a:ext>
                </a:extLst>
              </a:tr>
              <a:tr h="370840">
                <a:tc>
                  <a:txBody>
                    <a:bodyPr/>
                    <a:lstStyle/>
                    <a:p>
                      <a:pPr algn="l">
                        <a:lnSpc>
                          <a:spcPct val="150000"/>
                        </a:lnSpc>
                      </a:pPr>
                      <a:r>
                        <a:rPr lang="en-GB" dirty="0"/>
                        <a:t>6</a:t>
                      </a:r>
                      <a:endParaRPr lang="en-IN" dirty="0"/>
                    </a:p>
                  </a:txBody>
                  <a:tcPr/>
                </a:tc>
                <a:tc>
                  <a:txBody>
                    <a:bodyPr/>
                    <a:lstStyle/>
                    <a:p>
                      <a:pPr algn="l">
                        <a:lnSpc>
                          <a:spcPct val="150000"/>
                        </a:lnSpc>
                      </a:pPr>
                      <a:r>
                        <a:rPr lang="en-GB" dirty="0"/>
                        <a:t>Dependent tech is much dependent on Delta lake / Spark</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3726008867"/>
                  </a:ext>
                </a:extLst>
              </a:tr>
              <a:tr h="370840">
                <a:tc>
                  <a:txBody>
                    <a:bodyPr/>
                    <a:lstStyle/>
                    <a:p>
                      <a:pPr algn="l">
                        <a:lnSpc>
                          <a:spcPct val="150000"/>
                        </a:lnSpc>
                      </a:pPr>
                      <a:r>
                        <a:rPr lang="en-GB" dirty="0"/>
                        <a:t>7</a:t>
                      </a:r>
                      <a:endParaRPr lang="en-IN" dirty="0"/>
                    </a:p>
                  </a:txBody>
                  <a:tcPr/>
                </a:tc>
                <a:tc>
                  <a:txBody>
                    <a:bodyPr/>
                    <a:lstStyle/>
                    <a:p>
                      <a:pPr algn="l">
                        <a:lnSpc>
                          <a:spcPct val="150000"/>
                        </a:lnSpc>
                      </a:pPr>
                      <a:r>
                        <a:rPr lang="en-GB" dirty="0"/>
                        <a:t>Local IDEs with GIT kind of developer experience</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2653904989"/>
                  </a:ext>
                </a:extLst>
              </a:tr>
            </a:tbl>
          </a:graphicData>
        </a:graphic>
      </p:graphicFrame>
    </p:spTree>
    <p:extLst>
      <p:ext uri="{BB962C8B-B14F-4D97-AF65-F5344CB8AC3E}">
        <p14:creationId xmlns:p14="http://schemas.microsoft.com/office/powerpoint/2010/main" val="324456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USE CASE of KISSFLOW</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r>
              <a:rPr lang="en-GB" dirty="0"/>
              <a:t>- How we address advanced analytics need apart from general reporting.</a:t>
            </a:r>
            <a:endParaRPr lang="en-IN" dirty="0"/>
          </a:p>
        </p:txBody>
      </p:sp>
    </p:spTree>
    <p:extLst>
      <p:ext uri="{BB962C8B-B14F-4D97-AF65-F5344CB8AC3E}">
        <p14:creationId xmlns:p14="http://schemas.microsoft.com/office/powerpoint/2010/main" val="3958231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61F1-79D3-4E38-A95B-E919512AC9A4}"/>
              </a:ext>
            </a:extLst>
          </p:cNvPr>
          <p:cNvSpPr>
            <a:spLocks noGrp="1"/>
          </p:cNvSpPr>
          <p:nvPr>
            <p:ph type="title"/>
          </p:nvPr>
        </p:nvSpPr>
        <p:spPr/>
        <p:txBody>
          <a:bodyPr/>
          <a:lstStyle/>
          <a:p>
            <a:r>
              <a:rPr lang="en-GB" dirty="0"/>
              <a:t> use case of </a:t>
            </a:r>
            <a:endParaRPr lang="en-IN" dirty="0"/>
          </a:p>
        </p:txBody>
      </p:sp>
      <p:sp>
        <p:nvSpPr>
          <p:cNvPr id="3" name="Content Placeholder 2">
            <a:extLst>
              <a:ext uri="{FF2B5EF4-FFF2-40B4-BE49-F238E27FC236}">
                <a16:creationId xmlns:a16="http://schemas.microsoft.com/office/drawing/2014/main" id="{7692695F-939F-4945-8F1A-44F4B4456AE6}"/>
              </a:ext>
            </a:extLst>
          </p:cNvPr>
          <p:cNvSpPr>
            <a:spLocks noGrp="1"/>
          </p:cNvSpPr>
          <p:nvPr>
            <p:ph idx="1"/>
          </p:nvPr>
        </p:nvSpPr>
        <p:spPr/>
        <p:txBody>
          <a:bodyPr/>
          <a:lstStyle/>
          <a:p>
            <a:r>
              <a:rPr lang="en-GB" dirty="0"/>
              <a:t>* Kissflow is a pure SaaS product completely cloud managed.</a:t>
            </a:r>
          </a:p>
          <a:p>
            <a:r>
              <a:rPr lang="en-GB" dirty="0"/>
              <a:t>* Nature of product - Customers (business users) develop workflow apps by themself.</a:t>
            </a:r>
          </a:p>
          <a:p>
            <a:r>
              <a:rPr lang="en-GB" dirty="0"/>
              <a:t>* For OLTP - MongoDB Atlas is hosted with 1 DB per customer. Earlier it was MySQL.</a:t>
            </a:r>
          </a:p>
          <a:p>
            <a:r>
              <a:rPr lang="en-GB" dirty="0"/>
              <a:t>* Each customer will have their own schema (data model).</a:t>
            </a:r>
          </a:p>
          <a:p>
            <a:r>
              <a:rPr lang="en-GB" dirty="0"/>
              <a:t>* No separate analytics database as of now.</a:t>
            </a:r>
          </a:p>
          <a:p>
            <a:r>
              <a:rPr lang="en-GB" dirty="0"/>
              <a:t>* Based on our product nature, per customer data won’t be huge.</a:t>
            </a:r>
          </a:p>
          <a:p>
            <a:r>
              <a:rPr lang="en-GB" dirty="0"/>
              <a:t>* Analysed Data Lake, Database and chosen to go with Data warehouse. About choosing vendor the final investigation is going on.</a:t>
            </a:r>
          </a:p>
          <a:p>
            <a:endParaRPr lang="en-IN" dirty="0"/>
          </a:p>
        </p:txBody>
      </p:sp>
      <p:pic>
        <p:nvPicPr>
          <p:cNvPr id="4" name="Picture 3">
            <a:extLst>
              <a:ext uri="{FF2B5EF4-FFF2-40B4-BE49-F238E27FC236}">
                <a16:creationId xmlns:a16="http://schemas.microsoft.com/office/drawing/2014/main" id="{9FC91D37-97D8-4A68-8AA0-E3CAB45177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8442" y="970960"/>
            <a:ext cx="2591878" cy="531268"/>
          </a:xfrm>
          <a:prstGeom prst="rect">
            <a:avLst/>
          </a:prstGeom>
        </p:spPr>
      </p:pic>
    </p:spTree>
    <p:extLst>
      <p:ext uri="{BB962C8B-B14F-4D97-AF65-F5344CB8AC3E}">
        <p14:creationId xmlns:p14="http://schemas.microsoft.com/office/powerpoint/2010/main" val="174066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58A6-BABC-40B1-8EC6-823D6A10361D}"/>
              </a:ext>
            </a:extLst>
          </p:cNvPr>
          <p:cNvSpPr>
            <a:spLocks noGrp="1"/>
          </p:cNvSpPr>
          <p:nvPr>
            <p:ph type="title"/>
          </p:nvPr>
        </p:nvSpPr>
        <p:spPr/>
        <p:txBody>
          <a:bodyPr/>
          <a:lstStyle/>
          <a:p>
            <a:r>
              <a:rPr lang="en-GB" dirty="0"/>
              <a:t>What’s next?</a:t>
            </a:r>
            <a:endParaRPr lang="en-IN" dirty="0"/>
          </a:p>
        </p:txBody>
      </p:sp>
      <p:sp>
        <p:nvSpPr>
          <p:cNvPr id="3" name="Content Placeholder 2">
            <a:extLst>
              <a:ext uri="{FF2B5EF4-FFF2-40B4-BE49-F238E27FC236}">
                <a16:creationId xmlns:a16="http://schemas.microsoft.com/office/drawing/2014/main" id="{F2E27520-806E-4A30-AF8D-F669B8C75AA4}"/>
              </a:ext>
            </a:extLst>
          </p:cNvPr>
          <p:cNvSpPr>
            <a:spLocks noGrp="1"/>
          </p:cNvSpPr>
          <p:nvPr>
            <p:ph idx="1"/>
          </p:nvPr>
        </p:nvSpPr>
        <p:spPr/>
        <p:txBody>
          <a:bodyPr/>
          <a:lstStyle/>
          <a:p>
            <a:r>
              <a:rPr lang="en-GB" dirty="0"/>
              <a:t>Its DATA LAKEHOUSE</a:t>
            </a:r>
          </a:p>
          <a:p>
            <a:endParaRPr lang="en-GB" dirty="0"/>
          </a:p>
          <a:p>
            <a:r>
              <a:rPr lang="en-GB" dirty="0"/>
              <a:t>* Sting together the best of both worlds – Data warehouse and Data lake.</a:t>
            </a:r>
            <a:endParaRPr lang="en-IN" dirty="0"/>
          </a:p>
          <a:p>
            <a:endParaRPr lang="en-IN" dirty="0"/>
          </a:p>
        </p:txBody>
      </p:sp>
    </p:spTree>
    <p:extLst>
      <p:ext uri="{BB962C8B-B14F-4D97-AF65-F5344CB8AC3E}">
        <p14:creationId xmlns:p14="http://schemas.microsoft.com/office/powerpoint/2010/main" val="262979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F0963-47C3-42D5-B2FB-0395F34767CE}"/>
              </a:ext>
            </a:extLst>
          </p:cNvPr>
          <p:cNvSpPr>
            <a:spLocks noGrp="1"/>
          </p:cNvSpPr>
          <p:nvPr>
            <p:ph type="title"/>
          </p:nvPr>
        </p:nvSpPr>
        <p:spPr/>
        <p:txBody>
          <a:bodyPr/>
          <a:lstStyle/>
          <a:p>
            <a:r>
              <a:rPr lang="en-GB" dirty="0"/>
              <a:t>About Me</a:t>
            </a:r>
            <a:endParaRPr lang="en-IN" dirty="0"/>
          </a:p>
        </p:txBody>
      </p:sp>
      <p:pic>
        <p:nvPicPr>
          <p:cNvPr id="9" name="Content Placeholder 8">
            <a:extLst>
              <a:ext uri="{FF2B5EF4-FFF2-40B4-BE49-F238E27FC236}">
                <a16:creationId xmlns:a16="http://schemas.microsoft.com/office/drawing/2014/main" id="{77C4C839-D048-4CC1-996E-F3CD0E8A316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4831" y="2286000"/>
            <a:ext cx="4752775" cy="4022725"/>
          </a:xfrm>
        </p:spPr>
      </p:pic>
      <p:sp>
        <p:nvSpPr>
          <p:cNvPr id="10" name="Title 1">
            <a:extLst>
              <a:ext uri="{FF2B5EF4-FFF2-40B4-BE49-F238E27FC236}">
                <a16:creationId xmlns:a16="http://schemas.microsoft.com/office/drawing/2014/main" id="{FD85B730-4728-4820-BC0A-0570A0B80454}"/>
              </a:ext>
            </a:extLst>
          </p:cNvPr>
          <p:cNvSpPr txBox="1">
            <a:spLocks/>
          </p:cNvSpPr>
          <p:nvPr/>
        </p:nvSpPr>
        <p:spPr>
          <a:xfrm>
            <a:off x="6414397" y="3170236"/>
            <a:ext cx="2993566" cy="51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Dinesh Kumar P</a:t>
            </a:r>
            <a:endParaRPr lang="en-IN" b="1" dirty="0"/>
          </a:p>
        </p:txBody>
      </p:sp>
      <p:sp>
        <p:nvSpPr>
          <p:cNvPr id="11" name="Text Placeholder 3">
            <a:extLst>
              <a:ext uri="{FF2B5EF4-FFF2-40B4-BE49-F238E27FC236}">
                <a16:creationId xmlns:a16="http://schemas.microsoft.com/office/drawing/2014/main" id="{841E7E6F-228A-4710-8780-F41A4A47EF29}"/>
              </a:ext>
            </a:extLst>
          </p:cNvPr>
          <p:cNvSpPr txBox="1">
            <a:spLocks/>
          </p:cNvSpPr>
          <p:nvPr/>
        </p:nvSpPr>
        <p:spPr>
          <a:xfrm>
            <a:off x="6414396" y="3716828"/>
            <a:ext cx="2990978" cy="724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Product Manager,</a:t>
            </a:r>
          </a:p>
          <a:p>
            <a:pPr marL="0" indent="0">
              <a:buNone/>
            </a:pPr>
            <a:r>
              <a:rPr lang="en-IN" sz="1800" dirty="0"/>
              <a:t>Reports &amp; Analytics Squad.</a:t>
            </a:r>
          </a:p>
          <a:p>
            <a:endParaRPr lang="en-IN" sz="1800" dirty="0"/>
          </a:p>
        </p:txBody>
      </p:sp>
      <p:pic>
        <p:nvPicPr>
          <p:cNvPr id="12" name="Picture 11">
            <a:extLst>
              <a:ext uri="{FF2B5EF4-FFF2-40B4-BE49-F238E27FC236}">
                <a16:creationId xmlns:a16="http://schemas.microsoft.com/office/drawing/2014/main" id="{10299161-B487-46C3-9A77-E0FB97077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9171" y="4558752"/>
            <a:ext cx="1224749" cy="251042"/>
          </a:xfrm>
          <a:prstGeom prst="rect">
            <a:avLst/>
          </a:prstGeom>
        </p:spPr>
      </p:pic>
      <p:sp>
        <p:nvSpPr>
          <p:cNvPr id="13" name="Rectangle 12">
            <a:extLst>
              <a:ext uri="{FF2B5EF4-FFF2-40B4-BE49-F238E27FC236}">
                <a16:creationId xmlns:a16="http://schemas.microsoft.com/office/drawing/2014/main" id="{46CC4F79-FC89-4B92-B212-299AF00B917B}"/>
              </a:ext>
            </a:extLst>
          </p:cNvPr>
          <p:cNvSpPr/>
          <p:nvPr/>
        </p:nvSpPr>
        <p:spPr>
          <a:xfrm>
            <a:off x="9343886" y="5025658"/>
            <a:ext cx="2800625" cy="646331"/>
          </a:xfrm>
          <a:prstGeom prst="rect">
            <a:avLst/>
          </a:prstGeom>
        </p:spPr>
        <p:txBody>
          <a:bodyPr wrap="square">
            <a:spAutoFit/>
          </a:bodyPr>
          <a:lstStyle/>
          <a:p>
            <a:r>
              <a:rPr lang="en-IN" dirty="0">
                <a:solidFill>
                  <a:srgbClr val="C00000"/>
                </a:solidFill>
              </a:rPr>
              <a:t>https://www.linkedin.com/in/</a:t>
            </a:r>
            <a:r>
              <a:rPr lang="en-IN" b="1" dirty="0">
                <a:solidFill>
                  <a:srgbClr val="C00000"/>
                </a:solidFill>
              </a:rPr>
              <a:t>dinesh-kumar-prabakaran </a:t>
            </a:r>
            <a:endParaRPr lang="en-IN" dirty="0">
              <a:solidFill>
                <a:srgbClr val="C00000"/>
              </a:solidFill>
            </a:endParaRPr>
          </a:p>
        </p:txBody>
      </p:sp>
      <p:pic>
        <p:nvPicPr>
          <p:cNvPr id="8" name="Picture 7">
            <a:extLst>
              <a:ext uri="{FF2B5EF4-FFF2-40B4-BE49-F238E27FC236}">
                <a16:creationId xmlns:a16="http://schemas.microsoft.com/office/drawing/2014/main" id="{EA7301C4-1333-4F13-A33C-EA9F65B33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7185" y="2597927"/>
            <a:ext cx="1554029" cy="2237802"/>
          </a:xfrm>
          <a:prstGeom prst="rect">
            <a:avLst/>
          </a:prstGeom>
        </p:spPr>
      </p:pic>
      <p:pic>
        <p:nvPicPr>
          <p:cNvPr id="14" name="Picture 13">
            <a:extLst>
              <a:ext uri="{FF2B5EF4-FFF2-40B4-BE49-F238E27FC236}">
                <a16:creationId xmlns:a16="http://schemas.microsoft.com/office/drawing/2014/main" id="{E846A2CE-AB8B-4A89-8B13-A191F34FF82A}"/>
              </a:ext>
            </a:extLst>
          </p:cNvPr>
          <p:cNvPicPr>
            <a:picLocks noChangeAspect="1"/>
          </p:cNvPicPr>
          <p:nvPr/>
        </p:nvPicPr>
        <p:blipFill>
          <a:blip r:embed="rId6"/>
          <a:stretch>
            <a:fillRect/>
          </a:stretch>
        </p:blipFill>
        <p:spPr>
          <a:xfrm>
            <a:off x="10076904" y="4459495"/>
            <a:ext cx="1444310" cy="350299"/>
          </a:xfrm>
          <a:prstGeom prst="rect">
            <a:avLst/>
          </a:prstGeom>
        </p:spPr>
      </p:pic>
    </p:spTree>
    <p:extLst>
      <p:ext uri="{BB962C8B-B14F-4D97-AF65-F5344CB8AC3E}">
        <p14:creationId xmlns:p14="http://schemas.microsoft.com/office/powerpoint/2010/main" val="170349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5530FED-4EFE-41A4-AE39-512AE0D0F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54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B448-FBBB-44C8-9056-3CB932167082}"/>
              </a:ext>
            </a:extLst>
          </p:cNvPr>
          <p:cNvSpPr>
            <a:spLocks noGrp="1"/>
          </p:cNvSpPr>
          <p:nvPr>
            <p:ph type="title"/>
          </p:nvPr>
        </p:nvSpPr>
        <p:spPr/>
        <p:txBody>
          <a:bodyPr/>
          <a:lstStyle/>
          <a:p>
            <a:r>
              <a:rPr lang="en-GB" dirty="0"/>
              <a:t>Useful LINKS to dive deep</a:t>
            </a:r>
            <a:endParaRPr lang="en-IN" dirty="0"/>
          </a:p>
        </p:txBody>
      </p:sp>
      <p:sp>
        <p:nvSpPr>
          <p:cNvPr id="3" name="Content Placeholder 2">
            <a:extLst>
              <a:ext uri="{FF2B5EF4-FFF2-40B4-BE49-F238E27FC236}">
                <a16:creationId xmlns:a16="http://schemas.microsoft.com/office/drawing/2014/main" id="{DC69A0EA-B13B-4A87-A240-D95AF06EDA6C}"/>
              </a:ext>
            </a:extLst>
          </p:cNvPr>
          <p:cNvSpPr>
            <a:spLocks noGrp="1"/>
          </p:cNvSpPr>
          <p:nvPr>
            <p:ph idx="1"/>
          </p:nvPr>
        </p:nvSpPr>
        <p:spPr/>
        <p:txBody>
          <a:bodyPr/>
          <a:lstStyle/>
          <a:p>
            <a:r>
              <a:rPr lang="en-GB" dirty="0"/>
              <a:t>* </a:t>
            </a:r>
            <a:r>
              <a:rPr lang="en-GB" dirty="0">
                <a:hlinkClick r:id="rId2"/>
              </a:rPr>
              <a:t>Blog post</a:t>
            </a:r>
            <a:r>
              <a:rPr lang="en-GB" dirty="0"/>
              <a:t> by Ivana </a:t>
            </a:r>
            <a:r>
              <a:rPr lang="en-GB" dirty="0" err="1"/>
              <a:t>Pejeva</a:t>
            </a:r>
            <a:r>
              <a:rPr lang="en-GB" dirty="0"/>
              <a:t>.</a:t>
            </a:r>
          </a:p>
          <a:p>
            <a:r>
              <a:rPr lang="en-GB" dirty="0"/>
              <a:t>* </a:t>
            </a:r>
            <a:r>
              <a:rPr lang="en-GB" dirty="0">
                <a:hlinkClick r:id="rId3"/>
              </a:rPr>
              <a:t>Debate</a:t>
            </a:r>
            <a:r>
              <a:rPr lang="en-GB" dirty="0"/>
              <a:t> with proponents of each architecture at </a:t>
            </a:r>
            <a:r>
              <a:rPr lang="en-GB" dirty="0" err="1"/>
              <a:t>Datanova</a:t>
            </a:r>
            <a:r>
              <a:rPr lang="en-GB" dirty="0"/>
              <a:t> 2021 hosted by </a:t>
            </a:r>
            <a:r>
              <a:rPr lang="en-IN" b="1" i="0" u="none" strike="noStrike" dirty="0">
                <a:solidFill>
                  <a:srgbClr val="00A7B5"/>
                </a:solidFill>
                <a:effectLst/>
                <a:hlinkClick r:id="rId4"/>
              </a:rPr>
              <a:t>Cindi Howson</a:t>
            </a:r>
            <a:r>
              <a:rPr lang="en-IN" b="1" i="0" u="none" strike="noStrike" dirty="0">
                <a:solidFill>
                  <a:srgbClr val="00A7B5"/>
                </a:solidFill>
                <a:effectLst/>
              </a:rPr>
              <a:t>.</a:t>
            </a:r>
          </a:p>
          <a:p>
            <a:endParaRPr lang="en-IN" b="1" i="0" u="none" strike="noStrike" dirty="0">
              <a:solidFill>
                <a:srgbClr val="00A7B5"/>
              </a:solidFill>
              <a:effectLst/>
            </a:endParaRPr>
          </a:p>
          <a:p>
            <a:endParaRPr lang="en-IN" dirty="0"/>
          </a:p>
        </p:txBody>
      </p:sp>
    </p:spTree>
    <p:extLst>
      <p:ext uri="{BB962C8B-B14F-4D97-AF65-F5344CB8AC3E}">
        <p14:creationId xmlns:p14="http://schemas.microsoft.com/office/powerpoint/2010/main" val="185414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1DC3-B4FC-4B33-9017-464D39D6DA36}"/>
              </a:ext>
            </a:extLst>
          </p:cNvPr>
          <p:cNvSpPr>
            <a:spLocks noGrp="1"/>
          </p:cNvSpPr>
          <p:nvPr>
            <p:ph type="title"/>
          </p:nvPr>
        </p:nvSpPr>
        <p:spPr/>
        <p:txBody>
          <a:bodyPr/>
          <a:lstStyle/>
          <a:p>
            <a:r>
              <a:rPr lang="en-GB" dirty="0"/>
              <a:t>Agenda</a:t>
            </a:r>
            <a:endParaRPr lang="en-IN" dirty="0"/>
          </a:p>
        </p:txBody>
      </p:sp>
      <p:sp>
        <p:nvSpPr>
          <p:cNvPr id="3" name="Content Placeholder 2">
            <a:extLst>
              <a:ext uri="{FF2B5EF4-FFF2-40B4-BE49-F238E27FC236}">
                <a16:creationId xmlns:a16="http://schemas.microsoft.com/office/drawing/2014/main" id="{DD55A7CB-04EF-4C2D-9394-5988215677C5}"/>
              </a:ext>
            </a:extLst>
          </p:cNvPr>
          <p:cNvSpPr>
            <a:spLocks noGrp="1"/>
          </p:cNvSpPr>
          <p:nvPr>
            <p:ph idx="1"/>
          </p:nvPr>
        </p:nvSpPr>
        <p:spPr/>
        <p:txBody>
          <a:bodyPr>
            <a:normAutofit/>
          </a:bodyPr>
          <a:lstStyle/>
          <a:p>
            <a:r>
              <a:rPr lang="en-GB" dirty="0"/>
              <a:t>* Demystify – Database, Data warehouse, Data Lake, Data Lakehouse.</a:t>
            </a:r>
          </a:p>
          <a:p>
            <a:r>
              <a:rPr lang="en-GB" dirty="0"/>
              <a:t>* Best fit scenarios for choosing DB, DW, DL and DLH. </a:t>
            </a:r>
          </a:p>
          <a:p>
            <a:r>
              <a:rPr lang="en-GB" dirty="0"/>
              <a:t>*       Azure Synapse Analytics,       Azure Databricks.</a:t>
            </a:r>
          </a:p>
          <a:p>
            <a:r>
              <a:rPr lang="en-GB" dirty="0"/>
              <a:t>* Common features but different in Synapse and Databricks of Azure.</a:t>
            </a:r>
          </a:p>
          <a:p>
            <a:r>
              <a:rPr lang="en-GB" dirty="0"/>
              <a:t>* When to use SQL DB, Synapse, Databricks?</a:t>
            </a:r>
          </a:p>
          <a:p>
            <a:r>
              <a:rPr lang="en-GB" dirty="0"/>
              <a:t>* My use case and what we choose?</a:t>
            </a:r>
          </a:p>
          <a:p>
            <a:endParaRPr lang="en-IN" dirty="0"/>
          </a:p>
        </p:txBody>
      </p:sp>
      <p:pic>
        <p:nvPicPr>
          <p:cNvPr id="3074" name="Picture 2" descr="Pricing - Azure Synapse Analytics | Microsoft Azure">
            <a:extLst>
              <a:ext uri="{FF2B5EF4-FFF2-40B4-BE49-F238E27FC236}">
                <a16:creationId xmlns:a16="http://schemas.microsoft.com/office/drawing/2014/main" id="{C4286BAE-273A-4984-A1BC-706833E35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58" y="3214973"/>
            <a:ext cx="815339" cy="4280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bricks | LinkedIn">
            <a:extLst>
              <a:ext uri="{FF2B5EF4-FFF2-40B4-BE49-F238E27FC236}">
                <a16:creationId xmlns:a16="http://schemas.microsoft.com/office/drawing/2014/main" id="{EC22D713-D96E-4851-A4F9-F596A839B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503" y="3263114"/>
            <a:ext cx="386442" cy="38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of a data architecture – </a:t>
            </a:r>
            <a:br>
              <a:rPr lang="en-GB" dirty="0"/>
            </a:br>
            <a:r>
              <a:rPr lang="en-GB" dirty="0"/>
              <a:t>Allow USER to take SMART decisions </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a:xfrm>
            <a:off x="1024129" y="2286000"/>
            <a:ext cx="4109574" cy="4023360"/>
          </a:xfrm>
        </p:spPr>
        <p:txBody>
          <a:bodyPr/>
          <a:lstStyle/>
          <a:p>
            <a:r>
              <a:rPr lang="en-GB" dirty="0"/>
              <a:t>* Don’t choose a data tech, just because you / your team knew it.</a:t>
            </a:r>
          </a:p>
          <a:p>
            <a:endParaRPr lang="en-GB" dirty="0"/>
          </a:p>
          <a:p>
            <a:r>
              <a:rPr lang="en-GB" dirty="0"/>
              <a:t>* Architect such that </a:t>
            </a:r>
            <a:r>
              <a:rPr lang="en-GB" dirty="0">
                <a:solidFill>
                  <a:srgbClr val="0070C0"/>
                </a:solidFill>
              </a:rPr>
              <a:t>copying data</a:t>
            </a:r>
            <a:r>
              <a:rPr lang="en-GB" dirty="0"/>
              <a:t> is lesser across teams. It is an obstacle for data democratization.</a:t>
            </a:r>
          </a:p>
          <a:p>
            <a:endParaRPr lang="en-GB" dirty="0"/>
          </a:p>
          <a:p>
            <a:r>
              <a:rPr lang="en-GB" dirty="0"/>
              <a:t>* Define goal based on customers need. (Its not always ML or AI.)</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1236E338-05AE-4A9B-8542-634904EB740C}"/>
              </a:ext>
            </a:extLst>
          </p:cNvPr>
          <p:cNvPicPr>
            <a:picLocks noChangeAspect="1"/>
          </p:cNvPicPr>
          <p:nvPr/>
        </p:nvPicPr>
        <p:blipFill>
          <a:blip r:embed="rId3"/>
          <a:stretch>
            <a:fillRect/>
          </a:stretch>
        </p:blipFill>
        <p:spPr>
          <a:xfrm>
            <a:off x="5290457" y="2704011"/>
            <a:ext cx="6601341" cy="3187337"/>
          </a:xfrm>
          <a:prstGeom prst="rect">
            <a:avLst/>
          </a:prstGeom>
          <a:ln w="19050">
            <a:solidFill>
              <a:schemeClr val="accent2">
                <a:lumMod val="50000"/>
              </a:schemeClr>
            </a:solidFill>
          </a:ln>
        </p:spPr>
      </p:pic>
    </p:spTree>
    <p:extLst>
      <p:ext uri="{BB962C8B-B14F-4D97-AF65-F5344CB8AC3E}">
        <p14:creationId xmlns:p14="http://schemas.microsoft.com/office/powerpoint/2010/main" val="327592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645152" cy="4023360"/>
          </a:xfrm>
        </p:spPr>
        <p:txBody>
          <a:bodyPr>
            <a:normAutofit/>
          </a:bodyPr>
          <a:lstStyle/>
          <a:p>
            <a:r>
              <a:rPr lang="en-GB" dirty="0"/>
              <a:t>* Co-location of Compute &amp; Storage.</a:t>
            </a:r>
          </a:p>
          <a:p>
            <a:endParaRPr lang="en-GB" dirty="0"/>
          </a:p>
          <a:p>
            <a:r>
              <a:rPr lang="en-GB" dirty="0"/>
              <a:t>* Recommended for structured data of less than a TB, and the purpose is for OLTP.</a:t>
            </a:r>
          </a:p>
          <a:p>
            <a:endParaRPr lang="en-GB" dirty="0"/>
          </a:p>
          <a:p>
            <a:r>
              <a:rPr lang="en-GB" dirty="0"/>
              <a:t>* Not recommended for ad-hoc analytics and if there’s more dependency in </a:t>
            </a:r>
            <a:r>
              <a:rPr lang="en-GB" dirty="0" err="1"/>
              <a:t>sharding</a:t>
            </a:r>
            <a:r>
              <a:rPr lang="en-GB" dirty="0"/>
              <a:t>.</a:t>
            </a:r>
          </a:p>
        </p:txBody>
      </p:sp>
      <p:pic>
        <p:nvPicPr>
          <p:cNvPr id="2050" name="Picture 2" descr="shared-disk-architecture">
            <a:extLst>
              <a:ext uri="{FF2B5EF4-FFF2-40B4-BE49-F238E27FC236}">
                <a16:creationId xmlns:a16="http://schemas.microsoft.com/office/drawing/2014/main" id="{FD35294B-7B9D-4B54-B80D-88A923A01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329" y="2286000"/>
            <a:ext cx="5140262" cy="3017520"/>
          </a:xfrm>
          <a:prstGeom prst="rect">
            <a:avLst/>
          </a:prstGeom>
          <a:noFill/>
          <a:ln w="19050">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9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2">
            <a:extLst>
              <a:ext uri="{28A0092B-C50C-407E-A947-70E740481C1C}">
                <a14:useLocalDpi xmlns:a14="http://schemas.microsoft.com/office/drawing/2010/main" val="0"/>
              </a:ext>
            </a:extLst>
          </a:blip>
          <a:srcRect/>
          <a:stretch>
            <a:fillRect/>
          </a:stretch>
        </p:blipFill>
        <p:spPr bwMode="auto">
          <a:xfrm>
            <a:off x="6522721" y="2707930"/>
            <a:ext cx="5151554" cy="3179499"/>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GB" dirty="0"/>
              <a:t>NoSQL </a:t>
            </a:r>
            <a:r>
              <a:rPr lang="en-GB" dirty="0" err="1"/>
              <a:t>db</a:t>
            </a:r>
            <a:r>
              <a:rPr lang="en-GB" dirty="0"/>
              <a:t>:</a:t>
            </a:r>
          </a:p>
          <a:p>
            <a:r>
              <a:rPr lang="en-IN" dirty="0"/>
              <a:t>* Graph - .</a:t>
            </a:r>
          </a:p>
          <a:p>
            <a:r>
              <a:rPr lang="en-GB" dirty="0"/>
              <a:t>* Key-value - .</a:t>
            </a:r>
          </a:p>
          <a:p>
            <a:r>
              <a:rPr lang="en-GB" dirty="0"/>
              <a:t>* Document - Frequent schema changes with sub-tables need. (Mongo DB)</a:t>
            </a:r>
          </a:p>
          <a:p>
            <a:r>
              <a:rPr lang="en-GB" dirty="0"/>
              <a:t>* Column-oriented - .</a:t>
            </a:r>
          </a:p>
          <a:p>
            <a:endParaRPr lang="en-IN" dirty="0"/>
          </a:p>
        </p:txBody>
      </p:sp>
    </p:spTree>
    <p:extLst>
      <p:ext uri="{BB962C8B-B14F-4D97-AF65-F5344CB8AC3E}">
        <p14:creationId xmlns:p14="http://schemas.microsoft.com/office/powerpoint/2010/main" val="10005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Warehouse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809129" cy="4023360"/>
          </a:xfrm>
        </p:spPr>
        <p:txBody>
          <a:bodyPr/>
          <a:lstStyle/>
          <a:p>
            <a:r>
              <a:rPr lang="en-GB" dirty="0"/>
              <a:t>* Separation of </a:t>
            </a:r>
            <a:r>
              <a:rPr lang="en-GB" dirty="0">
                <a:solidFill>
                  <a:srgbClr val="0070C0"/>
                </a:solidFill>
              </a:rPr>
              <a:t>Compute &amp; Storage.</a:t>
            </a:r>
          </a:p>
          <a:p>
            <a:endParaRPr lang="en-GB" dirty="0">
              <a:solidFill>
                <a:srgbClr val="0070C0"/>
              </a:solidFill>
            </a:endParaRPr>
          </a:p>
          <a:p>
            <a:r>
              <a:rPr lang="en-GB" dirty="0"/>
              <a:t>* Recommended to store structured/processed data.</a:t>
            </a:r>
          </a:p>
          <a:p>
            <a:endParaRPr lang="en-GB" dirty="0"/>
          </a:p>
          <a:p>
            <a:r>
              <a:rPr lang="en-GB" dirty="0"/>
              <a:t>* Not recommended for unstructured data like image and video into a DW.</a:t>
            </a:r>
          </a:p>
        </p:txBody>
      </p:sp>
      <p:pic>
        <p:nvPicPr>
          <p:cNvPr id="5" name="Picture 4">
            <a:extLst>
              <a:ext uri="{FF2B5EF4-FFF2-40B4-BE49-F238E27FC236}">
                <a16:creationId xmlns:a16="http://schemas.microsoft.com/office/drawing/2014/main" id="{30CCA892-55F8-44F1-9663-F94598196AC0}"/>
              </a:ext>
            </a:extLst>
          </p:cNvPr>
          <p:cNvPicPr>
            <a:picLocks noChangeAspect="1"/>
          </p:cNvPicPr>
          <p:nvPr/>
        </p:nvPicPr>
        <p:blipFill>
          <a:blip r:embed="rId3"/>
          <a:stretch>
            <a:fillRect/>
          </a:stretch>
        </p:blipFill>
        <p:spPr>
          <a:xfrm>
            <a:off x="4833257" y="1530967"/>
            <a:ext cx="7037933" cy="4741817"/>
          </a:xfrm>
          <a:prstGeom prst="rect">
            <a:avLst/>
          </a:prstGeom>
          <a:ln w="19050">
            <a:solidFill>
              <a:schemeClr val="accent2">
                <a:lumMod val="50000"/>
              </a:schemeClr>
            </a:solidFill>
          </a:ln>
        </p:spPr>
      </p:pic>
    </p:spTree>
    <p:extLst>
      <p:ext uri="{BB962C8B-B14F-4D97-AF65-F5344CB8AC3E}">
        <p14:creationId xmlns:p14="http://schemas.microsoft.com/office/powerpoint/2010/main" val="22916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4266329" cy="4023360"/>
          </a:xfrm>
        </p:spPr>
        <p:txBody>
          <a:bodyPr/>
          <a:lstStyle/>
          <a:p>
            <a:r>
              <a:rPr lang="en-GB" dirty="0"/>
              <a:t>* Separation of </a:t>
            </a:r>
            <a:r>
              <a:rPr lang="en-GB" dirty="0">
                <a:solidFill>
                  <a:srgbClr val="0070C0"/>
                </a:solidFill>
              </a:rPr>
              <a:t>Compute &amp; Data.</a:t>
            </a:r>
          </a:p>
          <a:p>
            <a:endParaRPr lang="en-GB" dirty="0">
              <a:solidFill>
                <a:srgbClr val="0070C0"/>
              </a:solidFill>
            </a:endParaRPr>
          </a:p>
          <a:p>
            <a:pPr marL="0" indent="0">
              <a:buNone/>
            </a:pPr>
            <a:r>
              <a:rPr lang="en-GB" dirty="0"/>
              <a:t>* Recommended for .</a:t>
            </a:r>
          </a:p>
          <a:p>
            <a:pPr>
              <a:buFont typeface="Arial" panose="020B0604020202020204" pitchFamily="34" charset="0"/>
              <a:buChar char="•"/>
            </a:pPr>
            <a:endParaRPr lang="en-GB" dirty="0">
              <a:solidFill>
                <a:srgbClr val="0070C0"/>
              </a:solidFill>
            </a:endParaRPr>
          </a:p>
          <a:p>
            <a:pPr marL="0" indent="0">
              <a:buNone/>
            </a:pPr>
            <a:r>
              <a:rPr lang="en-GB" dirty="0"/>
              <a:t>* Not recommended for .</a:t>
            </a:r>
            <a:endParaRPr lang="en-IN" dirty="0">
              <a:solidFill>
                <a:srgbClr val="0070C0"/>
              </a:solidFill>
            </a:endParaRPr>
          </a:p>
        </p:txBody>
      </p:sp>
      <p:pic>
        <p:nvPicPr>
          <p:cNvPr id="5" name="Picture 4">
            <a:extLst>
              <a:ext uri="{FF2B5EF4-FFF2-40B4-BE49-F238E27FC236}">
                <a16:creationId xmlns:a16="http://schemas.microsoft.com/office/drawing/2014/main" id="{EDFC0EC8-4EC0-438D-BAF1-34BE7FEE111B}"/>
              </a:ext>
            </a:extLst>
          </p:cNvPr>
          <p:cNvPicPr>
            <a:picLocks noChangeAspect="1"/>
          </p:cNvPicPr>
          <p:nvPr/>
        </p:nvPicPr>
        <p:blipFill>
          <a:blip r:embed="rId3"/>
          <a:stretch>
            <a:fillRect/>
          </a:stretch>
        </p:blipFill>
        <p:spPr>
          <a:xfrm>
            <a:off x="5884164" y="585216"/>
            <a:ext cx="6144482" cy="6030167"/>
          </a:xfrm>
          <a:prstGeom prst="rect">
            <a:avLst/>
          </a:prstGeom>
          <a:ln w="19050">
            <a:solidFill>
              <a:schemeClr val="accent2">
                <a:lumMod val="50000"/>
              </a:schemeClr>
            </a:solidFill>
          </a:ln>
        </p:spPr>
      </p:pic>
    </p:spTree>
    <p:extLst>
      <p:ext uri="{BB962C8B-B14F-4D97-AF65-F5344CB8AC3E}">
        <p14:creationId xmlns:p14="http://schemas.microsoft.com/office/powerpoint/2010/main" val="3586273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4398</TotalTime>
  <Words>1223</Words>
  <Application>Microsoft Office PowerPoint</Application>
  <PresentationFormat>Widescreen</PresentationFormat>
  <Paragraphs>142</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Tw Cen MT</vt:lpstr>
      <vt:lpstr>Tw Cen MT Condensed</vt:lpstr>
      <vt:lpstr>Wingdings 3</vt:lpstr>
      <vt:lpstr>Integral</vt:lpstr>
      <vt:lpstr>Synapse Analytics SQL Database Databricks</vt:lpstr>
      <vt:lpstr>About Me</vt:lpstr>
      <vt:lpstr>Agenda</vt:lpstr>
      <vt:lpstr>End goal of a data architecture –  Allow USER to take SMART decisions </vt:lpstr>
      <vt:lpstr>Database Data warehouse  Data Lake</vt:lpstr>
      <vt:lpstr>Database</vt:lpstr>
      <vt:lpstr>DBMS storage models</vt:lpstr>
      <vt:lpstr>Data Warehouse</vt:lpstr>
      <vt:lpstr>Data Lake</vt:lpstr>
      <vt:lpstr>Why different types exist?</vt:lpstr>
      <vt:lpstr>Azure Synapse Analytics Azure Databricks</vt:lpstr>
      <vt:lpstr>Azure Synapse Analytics</vt:lpstr>
      <vt:lpstr>Azure databricks</vt:lpstr>
      <vt:lpstr>Delta lake – hybrid DATa format</vt:lpstr>
      <vt:lpstr>Common features IN SYNAPSE &amp; DATABRICKS</vt:lpstr>
      <vt:lpstr>When to use synapse and/or databricks</vt:lpstr>
      <vt:lpstr>USE CASE of KISSFLOW</vt:lpstr>
      <vt:lpstr> use case of </vt:lpstr>
      <vt:lpstr>What’s next?</vt:lpstr>
      <vt:lpstr>PowerPoint Presentation</vt:lpstr>
      <vt:lpstr>Useful LINKS to dive deep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Synapse Analytics SQL Database Databricks</dc:title>
  <dc:creator>DineshKumar Prabakaran</dc:creator>
  <cp:lastModifiedBy>DineshKumar Prabakaran</cp:lastModifiedBy>
  <cp:revision>69</cp:revision>
  <dcterms:created xsi:type="dcterms:W3CDTF">2021-04-03T15:55:32Z</dcterms:created>
  <dcterms:modified xsi:type="dcterms:W3CDTF">2021-04-14T14:17:20Z</dcterms:modified>
</cp:coreProperties>
</file>