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Berlin Sans FB" panose="020E0602020502020306" pitchFamily="34" charset="0"/>
      <p:regular r:id="rId14"/>
      <p:bold r:id="rId15"/>
    </p:embeddedFont>
    <p:embeddedFont>
      <p:font typeface="Berlin Sans FB Demi" panose="020E0802020502020306" pitchFamily="34" charset="0"/>
      <p:bold r:id="rId16"/>
    </p:embeddedFont>
    <p:embeddedFont>
      <p:font typeface="Lato" panose="020F0502020204030203" pitchFamily="34"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81a7a522a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81a7a522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81a7a522a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81a7a522a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81a7a522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81a7a522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81a7a522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81a7a522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81a7a522a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81a7a522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81a7a522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81a7a522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81a7a522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81a7a522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81a7a522a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81a7a522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81a7a52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81a7a52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81a7a522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81a7a522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528229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747373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58170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956629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08533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582407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278255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282648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0174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539699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917211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144695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811398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84783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9663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225582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5" name="Date Placeholder 4"/>
          <p:cNvSpPr>
            <a:spLocks noGrp="1"/>
          </p:cNvSpPr>
          <p:nvPr>
            <p:ph type="dt" sz="half" idx="10"/>
          </p:nvPr>
        </p:nvSpPr>
        <p:spPr/>
        <p:txBody>
          <a:bodyPr/>
          <a:lstStyle/>
          <a:p>
            <a:fld id="{B61BEF0D-F0BB-DE4B-95CE-6DB70DBA9567}" type="datetimeFigureOut">
              <a:rPr lang="en-US" smtClean="0"/>
              <a:pPr/>
              <a:t>7/22/2023</a:t>
            </a:fld>
            <a:endParaRPr lang="en-US" dirty="0"/>
          </a:p>
        </p:txBody>
      </p:sp>
    </p:spTree>
    <p:extLst>
      <p:ext uri="{BB962C8B-B14F-4D97-AF65-F5344CB8AC3E}">
        <p14:creationId xmlns:p14="http://schemas.microsoft.com/office/powerpoint/2010/main" val="1629929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121387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787201" y="1936500"/>
            <a:ext cx="5017500" cy="1270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200" b="1" dirty="0">
                <a:solidFill>
                  <a:schemeClr val="tx1"/>
                </a:solidFill>
                <a:effectLst>
                  <a:outerShdw blurRad="38100" dist="38100" dir="2700000" algn="tl">
                    <a:srgbClr val="000000">
                      <a:alpha val="43137"/>
                    </a:srgbClr>
                  </a:outerShdw>
                </a:effectLst>
                <a:latin typeface="Berlin Sans FB Demi" panose="020E0802020502020306" pitchFamily="34" charset="0"/>
              </a:rPr>
              <a:t> IBM AI -INTERNSHIP</a:t>
            </a:r>
            <a:endParaRPr sz="3200" b="1" dirty="0">
              <a:solidFill>
                <a:schemeClr val="tx1"/>
              </a:solidFill>
              <a:effectLst>
                <a:outerShdw blurRad="38100" dist="38100" dir="2700000" algn="tl">
                  <a:srgbClr val="000000">
                    <a:alpha val="43137"/>
                  </a:srgbClr>
                </a:outerShdw>
              </a:effectLst>
              <a:latin typeface="Berlin Sans FB Demi" panose="020E0802020502020306" pitchFamily="34" charset="0"/>
            </a:endParaRPr>
          </a:p>
        </p:txBody>
      </p:sp>
      <p:sp>
        <p:nvSpPr>
          <p:cNvPr id="135" name="Google Shape;135;p13"/>
          <p:cNvSpPr txBox="1"/>
          <p:nvPr/>
        </p:nvSpPr>
        <p:spPr>
          <a:xfrm>
            <a:off x="3726100" y="2860500"/>
            <a:ext cx="4148400" cy="5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b="1">
              <a:solidFill>
                <a:schemeClr val="lt1"/>
              </a:solidFill>
              <a:highlight>
                <a:schemeClr val="lt1"/>
              </a:highlight>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79119" y="0"/>
            <a:ext cx="7038900" cy="62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RESULTS</a:t>
            </a:r>
            <a:endParaRPr b="1" dirty="0"/>
          </a:p>
        </p:txBody>
      </p:sp>
      <p:sp>
        <p:nvSpPr>
          <p:cNvPr id="190" name="Google Shape;190;p22"/>
          <p:cNvSpPr txBox="1">
            <a:spLocks noGrp="1"/>
          </p:cNvSpPr>
          <p:nvPr>
            <p:ph type="body" idx="1"/>
          </p:nvPr>
        </p:nvSpPr>
        <p:spPr>
          <a:xfrm>
            <a:off x="179118" y="454794"/>
            <a:ext cx="7698789" cy="3420855"/>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GB" sz="1100" dirty="0">
                <a:latin typeface="Arial" panose="020B0604020202020204" pitchFamily="34" charset="0"/>
                <a:cs typeface="Arial" panose="020B0604020202020204" pitchFamily="34" charset="0"/>
              </a:rPr>
              <a:t>The result of the project on employee burnout analysis and predictions would encompass the following outcomes:</a:t>
            </a:r>
            <a:endParaRPr sz="1100" dirty="0">
              <a:latin typeface="Arial" panose="020B0604020202020204" pitchFamily="34" charset="0"/>
              <a:cs typeface="Arial" panose="020B0604020202020204" pitchFamily="34" charset="0"/>
            </a:endParaRPr>
          </a:p>
          <a:p>
            <a:pPr marL="0" lvl="0" indent="0" algn="l" rtl="0">
              <a:lnSpc>
                <a:spcPct val="95000"/>
              </a:lnSpc>
              <a:spcBef>
                <a:spcPts val="1200"/>
              </a:spcBef>
              <a:spcAft>
                <a:spcPts val="0"/>
              </a:spcAft>
              <a:buSzPts val="770"/>
              <a:buNone/>
            </a:pPr>
            <a:r>
              <a:rPr lang="en-GB" sz="1100" b="1" dirty="0">
                <a:latin typeface="Arial" panose="020B0604020202020204" pitchFamily="34" charset="0"/>
                <a:cs typeface="Arial" panose="020B0604020202020204" pitchFamily="34" charset="0"/>
              </a:rPr>
              <a:t>1. Identification of Key Factors</a:t>
            </a:r>
            <a:r>
              <a:rPr lang="en-GB" sz="1100" dirty="0">
                <a:latin typeface="Arial" panose="020B0604020202020204" pitchFamily="34" charset="0"/>
                <a:cs typeface="Arial" panose="020B0604020202020204" pitchFamily="34" charset="0"/>
              </a:rPr>
              <a:t>: The project will identify the key factors contributing to employee burnout based on the analysis of the collected data. This could include factors such as workload, job demands, work-life balance, organizational culture, and interpersonal relationships.</a:t>
            </a:r>
            <a:endParaRPr sz="1100" dirty="0">
              <a:latin typeface="Arial" panose="020B0604020202020204" pitchFamily="34" charset="0"/>
              <a:cs typeface="Arial" panose="020B0604020202020204" pitchFamily="34" charset="0"/>
            </a:endParaRPr>
          </a:p>
          <a:p>
            <a:pPr marL="0" lvl="0" indent="0" algn="l" rtl="0">
              <a:lnSpc>
                <a:spcPct val="95000"/>
              </a:lnSpc>
              <a:spcBef>
                <a:spcPts val="1200"/>
              </a:spcBef>
              <a:spcAft>
                <a:spcPts val="0"/>
              </a:spcAft>
              <a:buSzPts val="770"/>
              <a:buNone/>
            </a:pPr>
            <a:r>
              <a:rPr lang="en-GB" sz="1100" b="1" dirty="0">
                <a:latin typeface="Arial" panose="020B0604020202020204" pitchFamily="34" charset="0"/>
                <a:cs typeface="Arial" panose="020B0604020202020204" pitchFamily="34" charset="0"/>
              </a:rPr>
              <a:t>2. Predictive Models: </a:t>
            </a:r>
            <a:r>
              <a:rPr lang="en-GB" sz="1100" dirty="0">
                <a:latin typeface="Arial" panose="020B0604020202020204" pitchFamily="34" charset="0"/>
                <a:cs typeface="Arial" panose="020B0604020202020204" pitchFamily="34" charset="0"/>
              </a:rPr>
              <a:t>The project will develop predictive models using machine learning algorithms to forecast burnout levels for individual employees. These models will leverage the identified factors as predictors and provide a quantitative measure of an employee's likelihood of experiencing burnout.</a:t>
            </a:r>
            <a:endParaRPr sz="1100" dirty="0">
              <a:latin typeface="Arial" panose="020B0604020202020204" pitchFamily="34" charset="0"/>
              <a:cs typeface="Arial" panose="020B0604020202020204" pitchFamily="34" charset="0"/>
            </a:endParaRPr>
          </a:p>
          <a:p>
            <a:pPr marL="0" lvl="0" indent="0" algn="l" rtl="0">
              <a:lnSpc>
                <a:spcPct val="95000"/>
              </a:lnSpc>
              <a:spcBef>
                <a:spcPts val="1200"/>
              </a:spcBef>
              <a:spcAft>
                <a:spcPts val="0"/>
              </a:spcAft>
              <a:buSzPts val="770"/>
              <a:buNone/>
            </a:pPr>
            <a:r>
              <a:rPr lang="en-GB" sz="1100" b="1" dirty="0">
                <a:latin typeface="Arial" panose="020B0604020202020204" pitchFamily="34" charset="0"/>
                <a:cs typeface="Arial" panose="020B0604020202020204" pitchFamily="34" charset="0"/>
              </a:rPr>
              <a:t>3. Insights and Recommendations: </a:t>
            </a:r>
            <a:r>
              <a:rPr lang="en-GB" sz="1100" dirty="0">
                <a:latin typeface="Arial" panose="020B0604020202020204" pitchFamily="34" charset="0"/>
                <a:cs typeface="Arial" panose="020B0604020202020204" pitchFamily="34" charset="0"/>
              </a:rPr>
              <a:t>The project will generate valuable insights into the patterns, correlations, and predictors of burnout within the </a:t>
            </a:r>
            <a:r>
              <a:rPr lang="en-GB" sz="1100" dirty="0" err="1">
                <a:latin typeface="Arial" panose="020B0604020202020204" pitchFamily="34" charset="0"/>
                <a:cs typeface="Arial" panose="020B0604020202020204" pitchFamily="34" charset="0"/>
              </a:rPr>
              <a:t>analyzed</a:t>
            </a:r>
            <a:r>
              <a:rPr lang="en-GB" sz="1100" dirty="0">
                <a:latin typeface="Arial" panose="020B0604020202020204" pitchFamily="34" charset="0"/>
                <a:cs typeface="Arial" panose="020B0604020202020204" pitchFamily="34" charset="0"/>
              </a:rPr>
              <a:t> data. These insights will inform the development of actionable recommendations to mitigate burnout and promote employee well-being in the workplace. The recommendations may include strategies for workload management, employee support programs, fostering a positive work environment, and promoting work-life balance.</a:t>
            </a:r>
            <a:endParaRPr sz="1100" dirty="0">
              <a:latin typeface="Arial" panose="020B0604020202020204" pitchFamily="34" charset="0"/>
              <a:cs typeface="Arial" panose="020B0604020202020204" pitchFamily="34" charset="0"/>
            </a:endParaRPr>
          </a:p>
          <a:p>
            <a:pPr marL="0" lvl="0" indent="0" algn="l" rtl="0">
              <a:lnSpc>
                <a:spcPct val="95000"/>
              </a:lnSpc>
              <a:spcBef>
                <a:spcPts val="1200"/>
              </a:spcBef>
              <a:spcAft>
                <a:spcPts val="0"/>
              </a:spcAft>
              <a:buSzPts val="770"/>
              <a:buNone/>
            </a:pPr>
            <a:r>
              <a:rPr lang="en-GB" sz="1100" b="1" dirty="0">
                <a:latin typeface="Arial" panose="020B0604020202020204" pitchFamily="34" charset="0"/>
                <a:cs typeface="Arial" panose="020B0604020202020204" pitchFamily="34" charset="0"/>
              </a:rPr>
              <a:t>4. Data-driven Decision Making: </a:t>
            </a:r>
            <a:r>
              <a:rPr lang="en-GB" sz="1100" dirty="0">
                <a:latin typeface="Arial" panose="020B0604020202020204" pitchFamily="34" charset="0"/>
                <a:cs typeface="Arial" panose="020B0604020202020204" pitchFamily="34" charset="0"/>
              </a:rPr>
              <a:t>The project's results will enable organizations to make data-driven decisions regarding burnout prevention and intervention strategies. By utilizing the predictive models and recommendations, organizations can proactively identify employees at risk and implement targeted measures to reduce burnout, ultimately improving employee satisfaction and productivity.</a:t>
            </a:r>
            <a:endParaRPr sz="1100" dirty="0">
              <a:latin typeface="Arial" panose="020B0604020202020204" pitchFamily="34" charset="0"/>
              <a:cs typeface="Arial" panose="020B0604020202020204" pitchFamily="34" charset="0"/>
            </a:endParaRPr>
          </a:p>
          <a:p>
            <a:pPr marL="0" lvl="0" indent="0" algn="l" rtl="0">
              <a:lnSpc>
                <a:spcPct val="95000"/>
              </a:lnSpc>
              <a:spcBef>
                <a:spcPts val="1200"/>
              </a:spcBef>
              <a:spcAft>
                <a:spcPts val="0"/>
              </a:spcAft>
              <a:buSzPts val="770"/>
              <a:buNone/>
            </a:pPr>
            <a:r>
              <a:rPr lang="en-GB" sz="1100" b="1" dirty="0">
                <a:latin typeface="Arial" panose="020B0604020202020204" pitchFamily="34" charset="0"/>
                <a:cs typeface="Arial" panose="020B0604020202020204" pitchFamily="34" charset="0"/>
              </a:rPr>
              <a:t>5. Future Research Directions: </a:t>
            </a:r>
            <a:r>
              <a:rPr lang="en-GB" sz="1100" dirty="0">
                <a:latin typeface="Arial" panose="020B0604020202020204" pitchFamily="34" charset="0"/>
                <a:cs typeface="Arial" panose="020B0604020202020204" pitchFamily="34" charset="0"/>
              </a:rPr>
              <a:t>The project's findings may highlight areas for further research and exploration. It may identify gaps in understanding or uncover novel factors that contribute to burnout, paving the way for future studies and investigations into employee well-being and mental health.</a:t>
            </a:r>
            <a:endParaRPr sz="1100" dirty="0">
              <a:latin typeface="Arial" panose="020B0604020202020204" pitchFamily="34" charset="0"/>
              <a:cs typeface="Arial" panose="020B0604020202020204" pitchFamily="34" charset="0"/>
            </a:endParaRPr>
          </a:p>
          <a:p>
            <a:pPr marL="0" lvl="0" indent="0" algn="l" rtl="0">
              <a:lnSpc>
                <a:spcPct val="95000"/>
              </a:lnSpc>
              <a:spcBef>
                <a:spcPts val="1200"/>
              </a:spcBef>
              <a:spcAft>
                <a:spcPts val="1200"/>
              </a:spcAft>
              <a:buSzPts val="770"/>
              <a:buNone/>
            </a:pPr>
            <a:r>
              <a:rPr lang="en-GB" sz="1100" dirty="0">
                <a:latin typeface="Arial" panose="020B0604020202020204" pitchFamily="34" charset="0"/>
                <a:cs typeface="Arial" panose="020B0604020202020204" pitchFamily="34" charset="0"/>
              </a:rPr>
              <a:t>Overall, the result of the project will provide a comprehensive understanding of employee burnout, predictive models for early identification, and evidence-based recommendations for organizations to create supportive and healthy work environments. These outcomes will contribute to mitigating burnout, enhancing employee well-being, and fostering sustainable and productive workplaces.</a:t>
            </a:r>
            <a:endParaRPr sz="11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86151" y="189306"/>
            <a:ext cx="7038900" cy="477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PROJECT LINKS</a:t>
            </a:r>
            <a:endParaRPr b="1" dirty="0"/>
          </a:p>
        </p:txBody>
      </p:sp>
      <p:sp>
        <p:nvSpPr>
          <p:cNvPr id="196" name="Google Shape;196;p23"/>
          <p:cNvSpPr txBox="1">
            <a:spLocks noGrp="1"/>
          </p:cNvSpPr>
          <p:nvPr>
            <p:ph type="body" idx="1"/>
          </p:nvPr>
        </p:nvSpPr>
        <p:spPr>
          <a:xfrm>
            <a:off x="248736" y="984894"/>
            <a:ext cx="7193073" cy="3491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2000" dirty="0"/>
              <a:t>The project on “Employee Burnout Analysis and Predictions” was implemented using Google </a:t>
            </a:r>
            <a:r>
              <a:rPr lang="en-GB" sz="2000" dirty="0" err="1"/>
              <a:t>Colab</a:t>
            </a:r>
            <a:r>
              <a:rPr lang="en-GB" sz="2000" dirty="0"/>
              <a:t>. The project's code, data, and analysis files are stored in a GitHub repository.</a:t>
            </a:r>
            <a:endParaRPr sz="2000" dirty="0"/>
          </a:p>
          <a:p>
            <a:pPr marL="0" lvl="0" indent="0" algn="just" rtl="0">
              <a:spcBef>
                <a:spcPts val="1200"/>
              </a:spcBef>
              <a:spcAft>
                <a:spcPts val="0"/>
              </a:spcAft>
              <a:buNone/>
            </a:pPr>
            <a:r>
              <a:rPr lang="en-GB" sz="2000" b="1" dirty="0">
                <a:solidFill>
                  <a:schemeClr val="tx2"/>
                </a:solidFill>
              </a:rPr>
              <a:t>GIT HUB -LINK:</a:t>
            </a:r>
            <a:endParaRPr sz="2000" b="1" dirty="0">
              <a:solidFill>
                <a:schemeClr val="tx2"/>
              </a:solidFill>
            </a:endParaRPr>
          </a:p>
          <a:p>
            <a:pPr marL="0" lvl="0" indent="0" algn="just" rtl="0">
              <a:spcBef>
                <a:spcPts val="1200"/>
              </a:spcBef>
              <a:spcAft>
                <a:spcPts val="0"/>
              </a:spcAft>
              <a:buNone/>
            </a:pPr>
            <a:r>
              <a:rPr lang="en-GB" sz="1900" dirty="0">
                <a:solidFill>
                  <a:schemeClr val="accent1"/>
                </a:solidFill>
                <a:uFill>
                  <a:noFill/>
                </a:uFill>
                <a:latin typeface="Arial"/>
                <a:ea typeface="Arial"/>
                <a:cs typeface="Arial"/>
                <a:sym typeface="Arial"/>
              </a:rPr>
              <a:t>https://github.com/dinesh-2003/IBM-AI-INTERNSHIP</a:t>
            </a:r>
            <a:endParaRPr sz="2000" b="1"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6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400" b="1" dirty="0">
                <a:effectLst>
                  <a:outerShdw blurRad="38100" dist="38100" dir="2700000" algn="tl">
                    <a:srgbClr val="000000">
                      <a:alpha val="43137"/>
                    </a:srgbClr>
                  </a:outerShdw>
                </a:effectLst>
              </a:rPr>
              <a:t>STUDENT DETAILS</a:t>
            </a:r>
            <a:endParaRPr sz="3400" b="1" dirty="0">
              <a:effectLst>
                <a:outerShdw blurRad="38100" dist="38100" dir="2700000" algn="tl">
                  <a:srgbClr val="000000">
                    <a:alpha val="43137"/>
                  </a:srgbClr>
                </a:outerShdw>
              </a:effectLst>
            </a:endParaRPr>
          </a:p>
          <a:p>
            <a:pPr marL="0" lvl="0" indent="0" algn="ctr" rtl="0">
              <a:spcBef>
                <a:spcPts val="0"/>
              </a:spcBef>
              <a:spcAft>
                <a:spcPts val="0"/>
              </a:spcAft>
              <a:buSzPts val="990"/>
              <a:buNone/>
            </a:pPr>
            <a:endParaRPr sz="3400" b="1" dirty="0">
              <a:effectLst>
                <a:outerShdw blurRad="38100" dist="38100" dir="2700000" algn="tl">
                  <a:srgbClr val="000000">
                    <a:alpha val="43137"/>
                  </a:srgbClr>
                </a:outerShdw>
              </a:effectLst>
            </a:endParaRPr>
          </a:p>
        </p:txBody>
      </p:sp>
      <p:sp>
        <p:nvSpPr>
          <p:cNvPr id="141" name="Google Shape;141;p14"/>
          <p:cNvSpPr txBox="1">
            <a:spLocks noGrp="1"/>
          </p:cNvSpPr>
          <p:nvPr>
            <p:ph type="body" idx="1"/>
          </p:nvPr>
        </p:nvSpPr>
        <p:spPr>
          <a:xfrm>
            <a:off x="1153125" y="1601675"/>
            <a:ext cx="7038900" cy="30888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n-GB" sz="2000" dirty="0"/>
              <a:t>Name : B.SRI SAI DINESH</a:t>
            </a:r>
            <a:endParaRPr sz="2000" dirty="0"/>
          </a:p>
          <a:p>
            <a:pPr marL="0" lvl="0" indent="0" algn="just" rtl="0">
              <a:lnSpc>
                <a:spcPct val="95000"/>
              </a:lnSpc>
              <a:spcBef>
                <a:spcPts val="1200"/>
              </a:spcBef>
              <a:spcAft>
                <a:spcPts val="0"/>
              </a:spcAft>
              <a:buSzPts val="935"/>
              <a:buNone/>
            </a:pPr>
            <a:r>
              <a:rPr lang="en-GB" sz="2000" dirty="0" err="1"/>
              <a:t>SkillSBuild</a:t>
            </a:r>
            <a:r>
              <a:rPr lang="en-GB" sz="2000" dirty="0"/>
              <a:t> Email Id : </a:t>
            </a:r>
            <a:r>
              <a:rPr lang="en-GB" sz="2000" i="1" dirty="0">
                <a:solidFill>
                  <a:schemeClr val="accent1"/>
                </a:solidFill>
                <a:uFill>
                  <a:noFill/>
                </a:uFill>
              </a:rPr>
              <a:t>Dinesh19262@gmail.com</a:t>
            </a:r>
            <a:endParaRPr lang="en-IN" sz="2000" i="1" dirty="0">
              <a:solidFill>
                <a:schemeClr val="accent1"/>
              </a:solidFill>
            </a:endParaRPr>
          </a:p>
          <a:p>
            <a:pPr marL="0" lvl="0" indent="0" algn="just" rtl="0">
              <a:lnSpc>
                <a:spcPct val="95000"/>
              </a:lnSpc>
              <a:spcBef>
                <a:spcPts val="1200"/>
              </a:spcBef>
              <a:spcAft>
                <a:spcPts val="0"/>
              </a:spcAft>
              <a:buSzPts val="935"/>
              <a:buNone/>
            </a:pPr>
            <a:r>
              <a:rPr lang="en-IN" sz="2000" dirty="0"/>
              <a:t>College Name : Aditya College Of Engineering</a:t>
            </a:r>
          </a:p>
          <a:p>
            <a:pPr marL="0" lvl="0" indent="0" algn="just" rtl="0">
              <a:lnSpc>
                <a:spcPct val="95000"/>
              </a:lnSpc>
              <a:spcBef>
                <a:spcPts val="1200"/>
              </a:spcBef>
              <a:spcAft>
                <a:spcPts val="0"/>
              </a:spcAft>
              <a:buSzPts val="935"/>
              <a:buNone/>
            </a:pPr>
            <a:r>
              <a:rPr lang="en-GB" sz="2000" dirty="0"/>
              <a:t>College State : Andhra Pradesh</a:t>
            </a:r>
            <a:endParaRPr sz="2000" dirty="0"/>
          </a:p>
          <a:p>
            <a:pPr marL="0" lvl="0" indent="0" algn="just" rtl="0">
              <a:lnSpc>
                <a:spcPct val="95000"/>
              </a:lnSpc>
              <a:spcBef>
                <a:spcPts val="1200"/>
              </a:spcBef>
              <a:spcAft>
                <a:spcPts val="0"/>
              </a:spcAft>
              <a:buSzPts val="935"/>
              <a:buNone/>
            </a:pPr>
            <a:r>
              <a:rPr lang="en-GB" sz="2000" dirty="0"/>
              <a:t>Internship Domain : </a:t>
            </a:r>
            <a:r>
              <a:rPr lang="en-GB" sz="2000" dirty="0" err="1"/>
              <a:t>Artifical</a:t>
            </a:r>
            <a:r>
              <a:rPr lang="en-GB" sz="2000" dirty="0"/>
              <a:t> Intelligence</a:t>
            </a:r>
            <a:endParaRPr sz="2000" dirty="0"/>
          </a:p>
          <a:p>
            <a:pPr marL="0" lvl="0" indent="0" algn="just" rtl="0">
              <a:lnSpc>
                <a:spcPct val="95000"/>
              </a:lnSpc>
              <a:spcBef>
                <a:spcPts val="1200"/>
              </a:spcBef>
              <a:spcAft>
                <a:spcPts val="0"/>
              </a:spcAft>
              <a:buSzPts val="935"/>
              <a:buNone/>
            </a:pPr>
            <a:r>
              <a:rPr lang="en-GB" sz="2000" dirty="0"/>
              <a:t>Start Date and End Date : 5TH JUNE -23 JULY</a:t>
            </a:r>
            <a:endParaRPr sz="2000" dirty="0"/>
          </a:p>
          <a:p>
            <a:pPr marL="0" lvl="0" indent="0" algn="just" rtl="0">
              <a:lnSpc>
                <a:spcPct val="95000"/>
              </a:lnSpc>
              <a:spcBef>
                <a:spcPts val="1200"/>
              </a:spcBef>
              <a:spcAft>
                <a:spcPts val="0"/>
              </a:spcAft>
              <a:buSzPts val="935"/>
              <a:buNone/>
            </a:pPr>
            <a:endParaRPr sz="2000" dirty="0"/>
          </a:p>
          <a:p>
            <a:pPr marL="0" lvl="0" indent="0" algn="just" rtl="0">
              <a:lnSpc>
                <a:spcPct val="95000"/>
              </a:lnSpc>
              <a:spcBef>
                <a:spcPts val="1200"/>
              </a:spcBef>
              <a:spcAft>
                <a:spcPts val="1200"/>
              </a:spcAft>
              <a:buSzPts val="935"/>
              <a:buNone/>
            </a:pP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33266" y="358726"/>
            <a:ext cx="7038900" cy="977259"/>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000" b="1" dirty="0">
                <a:effectLst>
                  <a:outerShdw blurRad="38100" dist="38100" dir="2700000" algn="tl">
                    <a:srgbClr val="000000">
                      <a:alpha val="43137"/>
                    </a:srgbClr>
                  </a:outerShdw>
                </a:effectLst>
              </a:rPr>
              <a:t>PROJECT TOPIC</a:t>
            </a:r>
            <a:endParaRPr sz="3000" b="1" dirty="0">
              <a:effectLst>
                <a:outerShdw blurRad="38100" dist="38100" dir="2700000" algn="tl">
                  <a:srgbClr val="000000">
                    <a:alpha val="43137"/>
                  </a:srgbClr>
                </a:outerShdw>
              </a:effectLst>
            </a:endParaRPr>
          </a:p>
        </p:txBody>
      </p:sp>
      <p:sp>
        <p:nvSpPr>
          <p:cNvPr id="147" name="Google Shape;147;p15"/>
          <p:cNvSpPr txBox="1">
            <a:spLocks noGrp="1"/>
          </p:cNvSpPr>
          <p:nvPr>
            <p:ph type="body" idx="1"/>
          </p:nvPr>
        </p:nvSpPr>
        <p:spPr>
          <a:xfrm>
            <a:off x="622251" y="1932932"/>
            <a:ext cx="6770321" cy="1759837"/>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GB" sz="3500" dirty="0">
                <a:solidFill>
                  <a:schemeClr val="tx2"/>
                </a:solidFill>
                <a:latin typeface="Berlin Sans FB" panose="020E0602020502020306" pitchFamily="34" charset="0"/>
              </a:rPr>
              <a:t>Employee _</a:t>
            </a:r>
            <a:r>
              <a:rPr lang="en-GB" sz="3500" dirty="0" err="1">
                <a:solidFill>
                  <a:schemeClr val="tx2"/>
                </a:solidFill>
                <a:latin typeface="Berlin Sans FB" panose="020E0602020502020306" pitchFamily="34" charset="0"/>
              </a:rPr>
              <a:t>Burnout_Analysis</a:t>
            </a:r>
            <a:r>
              <a:rPr lang="en-GB" sz="3500" dirty="0">
                <a:solidFill>
                  <a:schemeClr val="tx2"/>
                </a:solidFill>
                <a:latin typeface="Berlin Sans FB" panose="020E0602020502020306" pitchFamily="34" charset="0"/>
              </a:rPr>
              <a:t> and  Predictions</a:t>
            </a:r>
            <a:endParaRPr sz="3500" dirty="0">
              <a:solidFill>
                <a:schemeClr val="tx2"/>
              </a:solidFill>
              <a:latin typeface="Berlin Sans FB" panose="020E0602020502020306" pitchFamily="34" charset="0"/>
            </a:endParaRPr>
          </a:p>
          <a:p>
            <a:pPr marL="0" lvl="0" indent="0" algn="l" rtl="0">
              <a:spcBef>
                <a:spcPts val="0"/>
              </a:spcBef>
              <a:spcAft>
                <a:spcPts val="1200"/>
              </a:spcAft>
              <a:buNone/>
            </a:pPr>
            <a:endParaRPr sz="2800" dirty="0">
              <a:solidFill>
                <a:schemeClr val="tx2"/>
              </a:solidFill>
              <a:latin typeface="Berlin Sans FB" panose="020E0602020502020306"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305727"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400" b="1" dirty="0"/>
              <a:t>AGENDA</a:t>
            </a:r>
            <a:endParaRPr sz="3400" b="1" dirty="0"/>
          </a:p>
        </p:txBody>
      </p:sp>
      <p:sp>
        <p:nvSpPr>
          <p:cNvPr id="153" name="Google Shape;153;p16"/>
          <p:cNvSpPr txBox="1">
            <a:spLocks noGrp="1"/>
          </p:cNvSpPr>
          <p:nvPr>
            <p:ph type="body" idx="1"/>
          </p:nvPr>
        </p:nvSpPr>
        <p:spPr>
          <a:xfrm>
            <a:off x="228355" y="1307850"/>
            <a:ext cx="7038900" cy="32235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600" dirty="0">
                <a:latin typeface="Arial" panose="020B0604020202020204" pitchFamily="34" charset="0"/>
                <a:cs typeface="Arial" panose="020B0604020202020204" pitchFamily="34" charset="0"/>
              </a:rPr>
              <a:t>This project focuses on </a:t>
            </a:r>
            <a:r>
              <a:rPr lang="en-GB" sz="1600" dirty="0" err="1">
                <a:latin typeface="Arial" panose="020B0604020202020204" pitchFamily="34" charset="0"/>
                <a:cs typeface="Arial" panose="020B0604020202020204" pitchFamily="34" charset="0"/>
              </a:rPr>
              <a:t>analyzing</a:t>
            </a:r>
            <a:r>
              <a:rPr lang="en-GB" sz="1600" dirty="0">
                <a:latin typeface="Arial" panose="020B0604020202020204" pitchFamily="34" charset="0"/>
                <a:cs typeface="Arial" panose="020B0604020202020204" pitchFamily="34" charset="0"/>
              </a:rPr>
              <a:t> and predicting employee burnout in the workplace. The agenda includes an introduction to the project and its objectives, followed by a literature review to understand the existing research on burnout and its contributing factors. The data collection and preparation phase involve identifying relevant sources and cleaning the data. Statistical analysis and machine learning models will be utilized to explore patterns, correlations, and predict burnout levels. The project will provide predictive insights and recommendations for addressing burnout. Additionally, ethical considerations and limitations will be discussed, and the project will conclude with suggestions for future research.</a:t>
            </a:r>
            <a:endParaRPr sz="16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36915" y="167385"/>
            <a:ext cx="7038900" cy="72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700" b="1" dirty="0"/>
              <a:t>PROJECT OVERVIEW</a:t>
            </a:r>
            <a:endParaRPr sz="2900" b="1" dirty="0"/>
          </a:p>
        </p:txBody>
      </p:sp>
      <p:sp>
        <p:nvSpPr>
          <p:cNvPr id="159" name="Google Shape;159;p17"/>
          <p:cNvSpPr txBox="1">
            <a:spLocks noGrp="1"/>
          </p:cNvSpPr>
          <p:nvPr>
            <p:ph type="body" idx="1"/>
          </p:nvPr>
        </p:nvSpPr>
        <p:spPr>
          <a:xfrm>
            <a:off x="193186" y="685096"/>
            <a:ext cx="7038900" cy="39174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None/>
            </a:pPr>
            <a:r>
              <a:rPr lang="en-GB" dirty="0">
                <a:latin typeface="Arial" panose="020B0604020202020204" pitchFamily="34" charset="0"/>
                <a:cs typeface="Arial" panose="020B0604020202020204" pitchFamily="34" charset="0"/>
              </a:rPr>
              <a:t>Employee burnout is a pressing concern in today's workforce, impacting both individuals and organizations. This project aims to address this issue through an analysis and prediction approach. By conducting a comprehensive literature review, we will explore existing research on burnout and identify the key factors contributing to its development. The project will </a:t>
            </a:r>
            <a:r>
              <a:rPr lang="en-GB" sz="1300" dirty="0">
                <a:latin typeface="Arial" panose="020B0604020202020204" pitchFamily="34" charset="0"/>
                <a:cs typeface="Arial" panose="020B0604020202020204" pitchFamily="34" charset="0"/>
              </a:rPr>
              <a:t>then</a:t>
            </a:r>
            <a:r>
              <a:rPr lang="en-GB" dirty="0">
                <a:latin typeface="Arial" panose="020B0604020202020204" pitchFamily="34" charset="0"/>
                <a:cs typeface="Arial" panose="020B0604020202020204" pitchFamily="34" charset="0"/>
              </a:rPr>
              <a:t> proceed to collect and preprocess relevant data from various sources, ensuring its accuracy and reliability. Utilizing statistical analysis techniques, we will uncover patterns and correlations related to burnout, providing valuable insights into its manifestation and potential preventive measures. Furthermore, machine learning models will be employed to develop predictive capabilities, enabling proactive identification of individuals at risk of burnout. The project's outcomes will encompass actionable recommendations for organizations to foster healthier work environments and prioritize employee well-being.</a:t>
            </a:r>
            <a:endParaRPr dirty="0">
              <a:latin typeface="Arial" panose="020B0604020202020204" pitchFamily="34" charset="0"/>
              <a:cs typeface="Arial" panose="020B0604020202020204" pitchFamily="34" charset="0"/>
            </a:endParaRPr>
          </a:p>
          <a:p>
            <a:pPr marL="0" lvl="0" indent="0" algn="l" rtl="0">
              <a:lnSpc>
                <a:spcPct val="105000"/>
              </a:lnSpc>
              <a:spcBef>
                <a:spcPts val="1200"/>
              </a:spcBef>
              <a:spcAft>
                <a:spcPts val="0"/>
              </a:spcAft>
              <a:buNone/>
            </a:pPr>
            <a:r>
              <a:rPr lang="en-GB" dirty="0">
                <a:latin typeface="Arial" panose="020B0604020202020204" pitchFamily="34" charset="0"/>
                <a:cs typeface="Arial" panose="020B0604020202020204" pitchFamily="34" charset="0"/>
              </a:rPr>
              <a:t>This research project acknowledges the importance of ethical considerations and will maintain strict privacy and confidentiality standards throughout the data collection and analysis processes. Limitations, such as data availability and potential biases, will also be discussed and transparently communicated. By disseminating the findings, conclusions, and recommendations, this project aims to contribute to the broader understanding of employee burnout and pave the way for future research and intervention strategies to alleviate this critical issue in the workplace.</a:t>
            </a:r>
            <a:endParaRPr dirty="0">
              <a:latin typeface="Arial" panose="020B0604020202020204" pitchFamily="34" charset="0"/>
              <a:cs typeface="Arial" panose="020B0604020202020204" pitchFamily="34" charset="0"/>
            </a:endParaRPr>
          </a:p>
          <a:p>
            <a:pPr marL="0" lvl="0" indent="0" algn="l" rtl="0">
              <a:lnSpc>
                <a:spcPct val="105000"/>
              </a:lnSpc>
              <a:spcBef>
                <a:spcPts val="1200"/>
              </a:spcBef>
              <a:spcAft>
                <a:spcPts val="1200"/>
              </a:spcAft>
              <a:buSzPts val="688"/>
              <a:buNone/>
            </a:pPr>
            <a:endParaRPr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36916" y="62399"/>
            <a:ext cx="7038900" cy="5909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WHO ARE THE END USERS</a:t>
            </a:r>
            <a:endParaRPr b="1" dirty="0"/>
          </a:p>
        </p:txBody>
      </p:sp>
      <p:sp>
        <p:nvSpPr>
          <p:cNvPr id="165" name="Google Shape;165;p18"/>
          <p:cNvSpPr txBox="1">
            <a:spLocks noGrp="1"/>
          </p:cNvSpPr>
          <p:nvPr>
            <p:ph type="body" idx="1"/>
          </p:nvPr>
        </p:nvSpPr>
        <p:spPr>
          <a:xfrm>
            <a:off x="285865" y="562350"/>
            <a:ext cx="7120775" cy="401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523"/>
              <a:buNone/>
            </a:pPr>
            <a:r>
              <a:rPr lang="en-GB" sz="1200" dirty="0">
                <a:latin typeface="Arial" panose="020B0604020202020204" pitchFamily="34" charset="0"/>
                <a:cs typeface="Arial" panose="020B0604020202020204" pitchFamily="34" charset="0"/>
              </a:rPr>
              <a:t>The end users of the project can vary depending on the specific context and objectives. However, some potential end users of the project on employee burnout analysis and predictions could include:</a:t>
            </a:r>
            <a:endParaRPr sz="1200" dirty="0">
              <a:latin typeface="Arial" panose="020B0604020202020204" pitchFamily="34" charset="0"/>
              <a:cs typeface="Arial" panose="020B0604020202020204" pitchFamily="34" charset="0"/>
            </a:endParaRPr>
          </a:p>
          <a:p>
            <a:pPr marL="0" lvl="0" indent="0" algn="just" rtl="0">
              <a:spcBef>
                <a:spcPts val="1200"/>
              </a:spcBef>
              <a:spcAft>
                <a:spcPts val="0"/>
              </a:spcAft>
              <a:buSzPts val="523"/>
              <a:buNone/>
            </a:pPr>
            <a:r>
              <a:rPr lang="en-GB" sz="1200" b="1" dirty="0">
                <a:latin typeface="Arial" panose="020B0604020202020204" pitchFamily="34" charset="0"/>
                <a:cs typeface="Arial" panose="020B0604020202020204" pitchFamily="34" charset="0"/>
              </a:rPr>
              <a:t>1. Human Resources (HR) Professionals: </a:t>
            </a:r>
            <a:r>
              <a:rPr lang="en-GB" sz="1200" dirty="0">
                <a:latin typeface="Arial" panose="020B0604020202020204" pitchFamily="34" charset="0"/>
                <a:cs typeface="Arial" panose="020B0604020202020204" pitchFamily="34" charset="0"/>
              </a:rPr>
              <a:t>HR professionals can utilize the project's findings and recommendations to develop strategies and interventions aimed at reducing employee burnout within their organizations. They can implement measures to improve employee well-being and create a healthier work environment.</a:t>
            </a:r>
            <a:endParaRPr sz="1200" dirty="0">
              <a:latin typeface="Arial" panose="020B0604020202020204" pitchFamily="34" charset="0"/>
              <a:cs typeface="Arial" panose="020B0604020202020204" pitchFamily="34" charset="0"/>
            </a:endParaRPr>
          </a:p>
          <a:p>
            <a:pPr marL="0" lvl="0" indent="0" algn="just" rtl="0">
              <a:spcBef>
                <a:spcPts val="1200"/>
              </a:spcBef>
              <a:spcAft>
                <a:spcPts val="0"/>
              </a:spcAft>
              <a:buSzPts val="523"/>
              <a:buNone/>
            </a:pPr>
            <a:r>
              <a:rPr lang="en-GB" sz="1200" b="1" dirty="0">
                <a:latin typeface="Arial" panose="020B0604020202020204" pitchFamily="34" charset="0"/>
                <a:cs typeface="Arial" panose="020B0604020202020204" pitchFamily="34" charset="0"/>
              </a:rPr>
              <a:t>2. Managers and Supervisors: </a:t>
            </a:r>
            <a:r>
              <a:rPr lang="en-GB" sz="1200" dirty="0">
                <a:latin typeface="Arial" panose="020B0604020202020204" pitchFamily="34" charset="0"/>
                <a:cs typeface="Arial" panose="020B0604020202020204" pitchFamily="34" charset="0"/>
              </a:rPr>
              <a:t>Managers and supervisors play a crucial role in supporting and managing their teams. The project's insights can help them identify signs of burnout in their employees and take proactive measures to prevent or address burnout on an individual or team level. They can use the predictions to allocate resources and support employees who are at a higher risk of burnout.</a:t>
            </a:r>
            <a:endParaRPr sz="1200" dirty="0">
              <a:latin typeface="Arial" panose="020B0604020202020204" pitchFamily="34" charset="0"/>
              <a:cs typeface="Arial" panose="020B0604020202020204" pitchFamily="34" charset="0"/>
            </a:endParaRPr>
          </a:p>
          <a:p>
            <a:pPr marL="0" lvl="0" indent="0" algn="just" rtl="0">
              <a:spcBef>
                <a:spcPts val="1200"/>
              </a:spcBef>
              <a:spcAft>
                <a:spcPts val="0"/>
              </a:spcAft>
              <a:buSzPts val="523"/>
              <a:buNone/>
            </a:pPr>
            <a:r>
              <a:rPr lang="en-GB" sz="1200" b="1" dirty="0">
                <a:latin typeface="Arial" panose="020B0604020202020204" pitchFamily="34" charset="0"/>
                <a:cs typeface="Arial" panose="020B0604020202020204" pitchFamily="34" charset="0"/>
              </a:rPr>
              <a:t>3. Organizational Leaders and Executives: </a:t>
            </a:r>
            <a:r>
              <a:rPr lang="en-GB" sz="1200" dirty="0">
                <a:latin typeface="Arial" panose="020B0604020202020204" pitchFamily="34" charset="0"/>
                <a:cs typeface="Arial" panose="020B0604020202020204" pitchFamily="34" charset="0"/>
              </a:rPr>
              <a:t>Executives and leaders within organizations can benefit from the project's outcomes to gain a deeper understanding of the impact of burnout on their workforce and overall organizational performance. They can make informed decisions about policies, programs, and resource allocation to create a culture that prioritizes employee well-being and mitigates burnout.</a:t>
            </a:r>
            <a:endParaRPr sz="1200" dirty="0">
              <a:latin typeface="Arial" panose="020B0604020202020204" pitchFamily="34" charset="0"/>
              <a:cs typeface="Arial" panose="020B0604020202020204" pitchFamily="34" charset="0"/>
            </a:endParaRPr>
          </a:p>
          <a:p>
            <a:pPr marL="0" lvl="0" indent="0" algn="just" rtl="0">
              <a:spcBef>
                <a:spcPts val="1200"/>
              </a:spcBef>
              <a:spcAft>
                <a:spcPts val="0"/>
              </a:spcAft>
              <a:buSzPts val="523"/>
              <a:buNone/>
            </a:pPr>
            <a:r>
              <a:rPr lang="en-GB" sz="1200" b="1" dirty="0">
                <a:latin typeface="Arial" panose="020B0604020202020204" pitchFamily="34" charset="0"/>
                <a:cs typeface="Arial" panose="020B0604020202020204" pitchFamily="34" charset="0"/>
              </a:rPr>
              <a:t>4. Researchers and Academics: </a:t>
            </a:r>
            <a:r>
              <a:rPr lang="en-GB" sz="1200" dirty="0">
                <a:latin typeface="Arial" panose="020B0604020202020204" pitchFamily="34" charset="0"/>
                <a:cs typeface="Arial" panose="020B0604020202020204" pitchFamily="34" charset="0"/>
              </a:rPr>
              <a:t>The research community and academics studying employee burnout can utilize the project's findings as a reference and contribute to the existing body of knowledge. It can serve as a foundation for further research and exploration of the topic.</a:t>
            </a:r>
            <a:endParaRPr sz="1200" dirty="0">
              <a:latin typeface="Arial" panose="020B0604020202020204" pitchFamily="34" charset="0"/>
              <a:cs typeface="Arial" panose="020B0604020202020204" pitchFamily="34" charset="0"/>
            </a:endParaRPr>
          </a:p>
          <a:p>
            <a:pPr marL="0" lvl="0" indent="0" algn="just" rtl="0">
              <a:spcBef>
                <a:spcPts val="1200"/>
              </a:spcBef>
              <a:spcAft>
                <a:spcPts val="0"/>
              </a:spcAft>
              <a:buSzPts val="523"/>
              <a:buNone/>
            </a:pPr>
            <a:r>
              <a:rPr lang="en-GB" sz="1200" dirty="0">
                <a:latin typeface="Arial" panose="020B0604020202020204" pitchFamily="34" charset="0"/>
                <a:cs typeface="Arial" panose="020B0604020202020204" pitchFamily="34" charset="0"/>
              </a:rPr>
              <a:t>It is important to note that the project's insights and recommendations should be tailored to the specific needs and context of the end users, considering factors such as the industry, organizational size, and cultural nuances.</a:t>
            </a:r>
            <a:endParaRPr sz="1200" dirty="0">
              <a:latin typeface="Arial" panose="020B0604020202020204" pitchFamily="34" charset="0"/>
              <a:cs typeface="Arial" panose="020B0604020202020204" pitchFamily="34" charset="0"/>
            </a:endParaRPr>
          </a:p>
          <a:p>
            <a:pPr marL="0" lvl="0" indent="0" algn="just" rtl="0">
              <a:spcBef>
                <a:spcPts val="1200"/>
              </a:spcBef>
              <a:spcAft>
                <a:spcPts val="1200"/>
              </a:spcAft>
              <a:buSzPts val="523"/>
              <a:buNone/>
            </a:pPr>
            <a:endParaRPr sz="12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200220" y="193138"/>
            <a:ext cx="70389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SOLUTION AND PRESENTATION</a:t>
            </a:r>
            <a:endParaRPr b="1" dirty="0"/>
          </a:p>
        </p:txBody>
      </p:sp>
      <p:sp>
        <p:nvSpPr>
          <p:cNvPr id="171" name="Google Shape;171;p19"/>
          <p:cNvSpPr txBox="1">
            <a:spLocks noGrp="1"/>
          </p:cNvSpPr>
          <p:nvPr>
            <p:ph type="body" idx="1"/>
          </p:nvPr>
        </p:nvSpPr>
        <p:spPr>
          <a:xfrm>
            <a:off x="315297" y="705346"/>
            <a:ext cx="6838125" cy="4148007"/>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None/>
            </a:pPr>
            <a:r>
              <a:rPr lang="en-GB" dirty="0">
                <a:latin typeface="Arial" panose="020B0604020202020204" pitchFamily="34" charset="0"/>
                <a:cs typeface="Arial" panose="020B0604020202020204" pitchFamily="34" charset="0"/>
              </a:rPr>
              <a:t>The solution would encompass a comprehensive analysis of employee burnout, utilizing statistical analysis and machine learning techniques. It would involve data collection, preprocessing, and the application of appropriate models to predict burnout levels. The solution would generate actionable insights, including identification of key factors contributing to burnout and recommendations for mitigating burnout in the workplace.</a:t>
            </a:r>
            <a:endParaRPr dirty="0">
              <a:latin typeface="Arial" panose="020B0604020202020204" pitchFamily="34" charset="0"/>
              <a:cs typeface="Arial" panose="020B0604020202020204" pitchFamily="34" charset="0"/>
            </a:endParaRPr>
          </a:p>
          <a:p>
            <a:pPr marL="0" lvl="0" indent="0" algn="just" rtl="0">
              <a:lnSpc>
                <a:spcPct val="105000"/>
              </a:lnSpc>
              <a:spcBef>
                <a:spcPts val="1200"/>
              </a:spcBef>
              <a:spcAft>
                <a:spcPts val="0"/>
              </a:spcAft>
              <a:buNone/>
            </a:pPr>
            <a:r>
              <a:rPr lang="en-GB" dirty="0">
                <a:latin typeface="Arial" panose="020B0604020202020204" pitchFamily="34" charset="0"/>
                <a:cs typeface="Arial" panose="020B0604020202020204" pitchFamily="34" charset="0"/>
              </a:rPr>
              <a:t>The presentation of the project's findings and recommendations would aim to effectively communicate the insights to the intended audience. It would involve the use of visual aids such as charts, graphs, and infographics to present the analysis results in an easily understandable manner. The presentation would include an overview of the project objectives, methodology, and data sources. It would then delve into the key findings, highlighting patterns, correlations, and predictive capabilities related to burnout. The presentation would conclude with a clear and concise summary of the recommendations for addressing burnout and improving employee well-being. The presentation should be engaging, informative, and tailored to the specific needs and preferences of the audience, such as HR professionals, managers, executives, and researchers. It is important to provide ample opportunity for questions and discussions to ensure a thorough understanding and facilitate further collaboration or implementation of the recommendations.</a:t>
            </a:r>
            <a:endParaRPr dirty="0">
              <a:latin typeface="Arial" panose="020B0604020202020204" pitchFamily="34" charset="0"/>
              <a:cs typeface="Arial" panose="020B0604020202020204" pitchFamily="34" charset="0"/>
            </a:endParaRPr>
          </a:p>
          <a:p>
            <a:pPr marL="0" lvl="0" indent="0" algn="just" rtl="0">
              <a:lnSpc>
                <a:spcPct val="105000"/>
              </a:lnSpc>
              <a:spcBef>
                <a:spcPts val="1200"/>
              </a:spcBef>
              <a:spcAft>
                <a:spcPts val="1200"/>
              </a:spcAft>
              <a:buNone/>
            </a:pPr>
            <a:endParaRPr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235389" y="144391"/>
            <a:ext cx="7038900" cy="56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SOLUTION AND ITS VALUE PROPOSITION</a:t>
            </a:r>
            <a:endParaRPr b="1" dirty="0"/>
          </a:p>
        </p:txBody>
      </p:sp>
      <p:sp>
        <p:nvSpPr>
          <p:cNvPr id="177" name="Google Shape;177;p20"/>
          <p:cNvSpPr txBox="1">
            <a:spLocks noGrp="1"/>
          </p:cNvSpPr>
          <p:nvPr>
            <p:ph type="body" idx="1"/>
          </p:nvPr>
        </p:nvSpPr>
        <p:spPr>
          <a:xfrm>
            <a:off x="320441" y="365760"/>
            <a:ext cx="6868796" cy="3678702"/>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770"/>
              <a:buNone/>
            </a:pPr>
            <a:endParaRPr sz="1100" dirty="0">
              <a:latin typeface="Arial" panose="020B0604020202020204" pitchFamily="34" charset="0"/>
              <a:cs typeface="Arial" panose="020B0604020202020204" pitchFamily="34" charset="0"/>
            </a:endParaRPr>
          </a:p>
          <a:p>
            <a:pPr marL="0" lvl="0" indent="0" algn="just" rtl="0">
              <a:lnSpc>
                <a:spcPct val="95000"/>
              </a:lnSpc>
              <a:spcBef>
                <a:spcPts val="1200"/>
              </a:spcBef>
              <a:spcAft>
                <a:spcPts val="0"/>
              </a:spcAft>
              <a:buSzPts val="770"/>
              <a:buNone/>
            </a:pPr>
            <a:r>
              <a:rPr lang="en-GB" sz="1100" dirty="0">
                <a:latin typeface="Arial" panose="020B0604020202020204" pitchFamily="34" charset="0"/>
                <a:cs typeface="Arial" panose="020B0604020202020204" pitchFamily="34" charset="0"/>
              </a:rPr>
              <a:t>The solution in the project on employee burnout analysis and predictions involves a systematic approach to understanding, predicting, and mitigating burnout in the workplace. By employing statistical analysis and machine learning techniques, the project offers valuable insights into the factors contributing to burnout and provides predictive models to identify individuals at risk. The solution encompasses the following components:</a:t>
            </a:r>
            <a:endParaRPr sz="1100" dirty="0">
              <a:latin typeface="Arial" panose="020B0604020202020204" pitchFamily="34" charset="0"/>
              <a:cs typeface="Arial" panose="020B0604020202020204" pitchFamily="34" charset="0"/>
            </a:endParaRPr>
          </a:p>
          <a:p>
            <a:pPr marL="0" lvl="0" indent="0" algn="just" rtl="0">
              <a:lnSpc>
                <a:spcPct val="95000"/>
              </a:lnSpc>
              <a:spcBef>
                <a:spcPts val="1200"/>
              </a:spcBef>
              <a:spcAft>
                <a:spcPts val="0"/>
              </a:spcAft>
              <a:buSzPts val="770"/>
              <a:buNone/>
            </a:pPr>
            <a:r>
              <a:rPr lang="en-GB" sz="1100" b="1" dirty="0">
                <a:latin typeface="Arial" panose="020B0604020202020204" pitchFamily="34" charset="0"/>
                <a:cs typeface="Arial" panose="020B0604020202020204" pitchFamily="34" charset="0"/>
              </a:rPr>
              <a:t>1. Comprehensive Analysis: </a:t>
            </a:r>
            <a:r>
              <a:rPr lang="en-GB" sz="1100" dirty="0">
                <a:latin typeface="Arial" panose="020B0604020202020204" pitchFamily="34" charset="0"/>
                <a:cs typeface="Arial" panose="020B0604020202020204" pitchFamily="34" charset="0"/>
              </a:rPr>
              <a:t>The project conducts a thorough analysis of employee burnout, considering various factors such as workload, job satisfaction, work-life balance, and performance metrics. This holistic approach ensures a comprehensive understanding of the causes and manifestations of burnout.</a:t>
            </a:r>
            <a:endParaRPr sz="1100" dirty="0">
              <a:latin typeface="Arial" panose="020B0604020202020204" pitchFamily="34" charset="0"/>
              <a:cs typeface="Arial" panose="020B0604020202020204" pitchFamily="34" charset="0"/>
            </a:endParaRPr>
          </a:p>
          <a:p>
            <a:pPr marL="0" lvl="0" indent="0" algn="just" rtl="0">
              <a:lnSpc>
                <a:spcPct val="95000"/>
              </a:lnSpc>
              <a:spcBef>
                <a:spcPts val="1200"/>
              </a:spcBef>
              <a:spcAft>
                <a:spcPts val="0"/>
              </a:spcAft>
              <a:buSzPts val="770"/>
              <a:buNone/>
            </a:pPr>
            <a:r>
              <a:rPr lang="en-GB" sz="1100" b="1" dirty="0">
                <a:latin typeface="Arial" panose="020B0604020202020204" pitchFamily="34" charset="0"/>
                <a:cs typeface="Arial" panose="020B0604020202020204" pitchFamily="34" charset="0"/>
              </a:rPr>
              <a:t>2. Predictive </a:t>
            </a:r>
            <a:r>
              <a:rPr lang="en-GB" sz="1100" b="1" dirty="0" err="1">
                <a:latin typeface="Arial" panose="020B0604020202020204" pitchFamily="34" charset="0"/>
                <a:cs typeface="Arial" panose="020B0604020202020204" pitchFamily="34" charset="0"/>
              </a:rPr>
              <a:t>Modeling</a:t>
            </a:r>
            <a:r>
              <a:rPr lang="en-GB" sz="1100" b="1" dirty="0">
                <a:latin typeface="Arial" panose="020B0604020202020204" pitchFamily="34" charset="0"/>
                <a:cs typeface="Arial" panose="020B0604020202020204" pitchFamily="34" charset="0"/>
              </a:rPr>
              <a:t>: </a:t>
            </a:r>
            <a:r>
              <a:rPr lang="en-GB" sz="1100" dirty="0">
                <a:latin typeface="Arial" panose="020B0604020202020204" pitchFamily="34" charset="0"/>
                <a:cs typeface="Arial" panose="020B0604020202020204" pitchFamily="34" charset="0"/>
              </a:rPr>
              <a:t>Through the utilization of machine learning models, the project develops predictive capabilities to identify employees at a higher risk of burnout. This enables proactive intervention and support, allowing organizations to address burnout before it becomes a severe issue.</a:t>
            </a:r>
            <a:endParaRPr sz="1100" dirty="0">
              <a:latin typeface="Arial" panose="020B0604020202020204" pitchFamily="34" charset="0"/>
              <a:cs typeface="Arial" panose="020B0604020202020204" pitchFamily="34" charset="0"/>
            </a:endParaRPr>
          </a:p>
          <a:p>
            <a:pPr marL="0" lvl="0" indent="0" algn="just" rtl="0">
              <a:lnSpc>
                <a:spcPct val="95000"/>
              </a:lnSpc>
              <a:spcBef>
                <a:spcPts val="1200"/>
              </a:spcBef>
              <a:spcAft>
                <a:spcPts val="0"/>
              </a:spcAft>
              <a:buSzPts val="770"/>
              <a:buNone/>
            </a:pPr>
            <a:r>
              <a:rPr lang="en-GB" sz="1100" b="1" dirty="0">
                <a:latin typeface="Arial" panose="020B0604020202020204" pitchFamily="34" charset="0"/>
                <a:cs typeface="Arial" panose="020B0604020202020204" pitchFamily="34" charset="0"/>
              </a:rPr>
              <a:t>3. Actionable Recommendations: </a:t>
            </a:r>
            <a:r>
              <a:rPr lang="en-GB" sz="1100" dirty="0">
                <a:latin typeface="Arial" panose="020B0604020202020204" pitchFamily="34" charset="0"/>
                <a:cs typeface="Arial" panose="020B0604020202020204" pitchFamily="34" charset="0"/>
              </a:rPr>
              <a:t>Based on the insights gained from the analysis and predictive models, the project provides practical recommendations for mitigating burnout. These recommendations may include strategies for workload management, promoting work-life balance, fostering a supportive work environment, or implementing wellness programs.</a:t>
            </a:r>
            <a:endParaRPr sz="1100" dirty="0">
              <a:latin typeface="Arial" panose="020B0604020202020204" pitchFamily="34" charset="0"/>
              <a:cs typeface="Arial" panose="020B0604020202020204" pitchFamily="34" charset="0"/>
            </a:endParaRPr>
          </a:p>
          <a:p>
            <a:pPr marL="0" lvl="0" indent="0" algn="just" rtl="0">
              <a:lnSpc>
                <a:spcPct val="95000"/>
              </a:lnSpc>
              <a:spcBef>
                <a:spcPts val="1200"/>
              </a:spcBef>
              <a:spcAft>
                <a:spcPts val="0"/>
              </a:spcAft>
              <a:buSzPts val="770"/>
              <a:buNone/>
            </a:pPr>
            <a:r>
              <a:rPr lang="en-GB" sz="1100" dirty="0">
                <a:latin typeface="Arial" panose="020B0604020202020204" pitchFamily="34" charset="0"/>
                <a:cs typeface="Arial" panose="020B0604020202020204" pitchFamily="34" charset="0"/>
              </a:rPr>
              <a:t>The value proposition of this solution lies in its ability to empower organizations with actionable insights and strategies to tackle employee burnout effectively. By proactively identifying individuals at risk and implementing targeted interventions, organizations can improve employee well-being, enhance job satisfaction, reduce absenteeism, and boost overall productivity. This solution contributes to creating healthier work environments, nurturing a positive organizational culture, and ultimately improving employee retention and satisfaction. Furthermore, the project's findings and recommendations can serve as a valuable resource for researchers, HR professionals, managers, and executives, supporting evidence-based decision-making and promoting a more sustainable and fulfilling work-life experience for employees.</a:t>
            </a:r>
            <a:endParaRPr sz="1100" dirty="0">
              <a:latin typeface="Arial" panose="020B0604020202020204" pitchFamily="34" charset="0"/>
              <a:cs typeface="Arial" panose="020B0604020202020204" pitchFamily="34" charset="0"/>
            </a:endParaRPr>
          </a:p>
          <a:p>
            <a:pPr marL="0" lvl="0" indent="0" algn="just" rtl="0">
              <a:lnSpc>
                <a:spcPct val="95000"/>
              </a:lnSpc>
              <a:spcBef>
                <a:spcPts val="1200"/>
              </a:spcBef>
              <a:spcAft>
                <a:spcPts val="1200"/>
              </a:spcAft>
              <a:buSzPts val="770"/>
              <a:buNone/>
            </a:pPr>
            <a:endParaRPr sz="11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243150"/>
            <a:ext cx="7038900"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MODELLING</a:t>
            </a:r>
            <a:endParaRPr b="1" dirty="0"/>
          </a:p>
        </p:txBody>
      </p:sp>
      <p:pic>
        <p:nvPicPr>
          <p:cNvPr id="183" name="Google Shape;183;p21"/>
          <p:cNvPicPr preferRelativeResize="0"/>
          <p:nvPr/>
        </p:nvPicPr>
        <p:blipFill rotWithShape="1">
          <a:blip r:embed="rId3">
            <a:alphaModFix/>
          </a:blip>
          <a:srcRect b="-1450"/>
          <a:stretch/>
        </p:blipFill>
        <p:spPr>
          <a:xfrm>
            <a:off x="205751" y="1091924"/>
            <a:ext cx="4554049" cy="3120400"/>
          </a:xfrm>
          <a:prstGeom prst="rect">
            <a:avLst/>
          </a:prstGeom>
          <a:noFill/>
          <a:ln>
            <a:noFill/>
          </a:ln>
        </p:spPr>
      </p:pic>
      <p:pic>
        <p:nvPicPr>
          <p:cNvPr id="184" name="Google Shape;184;p21"/>
          <p:cNvPicPr preferRelativeResize="0"/>
          <p:nvPr/>
        </p:nvPicPr>
        <p:blipFill>
          <a:blip r:embed="rId4">
            <a:alphaModFix/>
          </a:blip>
          <a:stretch>
            <a:fillRect/>
          </a:stretch>
        </p:blipFill>
        <p:spPr>
          <a:xfrm>
            <a:off x="4802675" y="1138686"/>
            <a:ext cx="4135574" cy="3026875"/>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1644</Words>
  <Application>Microsoft Office PowerPoint</Application>
  <PresentationFormat>On-screen Show (16:9)</PresentationFormat>
  <Paragraphs>45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Trebuchet MS</vt:lpstr>
      <vt:lpstr>Lato</vt:lpstr>
      <vt:lpstr>Wingdings 3</vt:lpstr>
      <vt:lpstr>Berlin Sans FB</vt:lpstr>
      <vt:lpstr>Berlin Sans FB Demi</vt:lpstr>
      <vt:lpstr>Arial</vt:lpstr>
      <vt:lpstr>Facet</vt:lpstr>
      <vt:lpstr> IBM AI -INTERNSHIP</vt:lpstr>
      <vt:lpstr>STUDENT DETAILS </vt:lpstr>
      <vt:lpstr>PROJECT TOPIC</vt:lpstr>
      <vt:lpstr>AGENDA</vt:lpstr>
      <vt:lpstr>PROJECT OVERVIEW</vt:lpstr>
      <vt:lpstr>WHO ARE THE END USERS</vt:lpstr>
      <vt:lpstr>SOLUTION AND PRESENTATION</vt:lpstr>
      <vt:lpstr>SOLUTION AND ITS VALUE PROPOSITION</vt:lpstr>
      <vt:lpstr>MODELLING</vt:lpstr>
      <vt:lpstr>RESULTS</vt:lpstr>
      <vt:lpstr>PROJECT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AI -INTERNSHIP</dc:title>
  <dc:creator>dinesh bobbili</dc:creator>
  <cp:lastModifiedBy>dinesh bobbili</cp:lastModifiedBy>
  <cp:revision>1</cp:revision>
  <dcterms:modified xsi:type="dcterms:W3CDTF">2023-07-22T10:04:19Z</dcterms:modified>
</cp:coreProperties>
</file>