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rimo Bold" charset="1" panose="020B0704020202020204"/>
      <p:regular r:id="rId23"/>
    </p:embeddedFont>
    <p:embeddedFont>
      <p:font typeface="Trebuchet MS" charset="1" panose="020B0603020202020204"/>
      <p:regular r:id="rId24"/>
    </p:embeddedFont>
    <p:embeddedFont>
      <p:font typeface="Stencil" charset="1" panose="040409050D0802020404"/>
      <p:regular r:id="rId25"/>
    </p:embeddedFont>
    <p:embeddedFont>
      <p:font typeface="Arimo" charset="1" panose="020B0604020202020204"/>
      <p:regular r:id="rId26"/>
    </p:embeddedFont>
    <p:embeddedFont>
      <p:font typeface="Times New Roman" charset="1" panose="02030502070405020303"/>
      <p:regular r:id="rId27"/>
    </p:embeddedFont>
    <p:embeddedFont>
      <p:font typeface="Times New Roman Bold" charset="1" panose="02030802070405020303"/>
      <p:regular r:id="rId28"/>
    </p:embeddedFont>
    <p:embeddedFont>
      <p:font typeface="TT Rounds Condensed" charset="1" panose="020005060300000200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17.png" Type="http://schemas.openxmlformats.org/officeDocument/2006/relationships/image"/><Relationship Id="rId2" Target="../notesSlides/notesSlide1.xml" Type="http://schemas.openxmlformats.org/officeDocument/2006/relationships/notesSlide"/><Relationship Id="rId20" Target="../media/image18.svg" Type="http://schemas.openxmlformats.org/officeDocument/2006/relationships/image"/><Relationship Id="rId21" Target="../media/image19.png" Type="http://schemas.openxmlformats.org/officeDocument/2006/relationships/image"/><Relationship Id="rId22" Target="../media/image20.svg" Type="http://schemas.openxmlformats.org/officeDocument/2006/relationships/image"/><Relationship Id="rId23" Target="../media/image21.png" Type="http://schemas.openxmlformats.org/officeDocument/2006/relationships/image"/><Relationship Id="rId24" Target="../media/image22.svg" Type="http://schemas.openxmlformats.org/officeDocument/2006/relationships/image"/><Relationship Id="rId25" Target="../media/image23.png" Type="http://schemas.openxmlformats.org/officeDocument/2006/relationships/image"/><Relationship Id="rId26" Target="../media/image24.svg" Type="http://schemas.openxmlformats.org/officeDocument/2006/relationships/image"/><Relationship Id="rId27" Target="../media/image25.png" Type="http://schemas.openxmlformats.org/officeDocument/2006/relationships/image"/><Relationship Id="rId28" Target="../media/image26.svg" Type="http://schemas.openxmlformats.org/officeDocument/2006/relationships/image"/><Relationship Id="rId29" Target="../media/image2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4.png" Type="http://schemas.openxmlformats.org/officeDocument/2006/relationships/image"/><Relationship Id="rId23" Target="../media/image35.svg" Type="http://schemas.openxmlformats.org/officeDocument/2006/relationships/image"/><Relationship Id="rId24" Target="../media/image51.png" Type="http://schemas.openxmlformats.org/officeDocument/2006/relationships/image"/><Relationship Id="rId25" Target="../media/image30.png" Type="http://schemas.openxmlformats.org/officeDocument/2006/relationships/image"/><Relationship Id="rId26" Target="../media/image31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2.png" Type="http://schemas.openxmlformats.org/officeDocument/2006/relationships/image"/><Relationship Id="rId25" Target="../media/image33.svg" Type="http://schemas.openxmlformats.org/officeDocument/2006/relationships/image"/><Relationship Id="rId26" Target="../media/image34.png" Type="http://schemas.openxmlformats.org/officeDocument/2006/relationships/image"/><Relationship Id="rId27" Target="../media/image35.svg" Type="http://schemas.openxmlformats.org/officeDocument/2006/relationships/image"/><Relationship Id="rId28" Target="../media/image51.png" Type="http://schemas.openxmlformats.org/officeDocument/2006/relationships/image"/><Relationship Id="rId29" Target="../media/image52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53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54.jpe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12" Target="../media/image27.png" Type="http://schemas.openxmlformats.org/officeDocument/2006/relationships/image"/><Relationship Id="rId13" Target="../media/image36.png" Type="http://schemas.openxmlformats.org/officeDocument/2006/relationships/image"/><Relationship Id="rId14" Target="../media/image37.png" Type="http://schemas.openxmlformats.org/officeDocument/2006/relationships/image"/><Relationship Id="rId15" Target="../media/image38.png" Type="http://schemas.openxmlformats.org/officeDocument/2006/relationships/image"/><Relationship Id="rId16" Target="../media/image39.pn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12" Target="../media/image46.png" Type="http://schemas.openxmlformats.org/officeDocument/2006/relationships/image"/><Relationship Id="rId13" Target="../media/image36.png" Type="http://schemas.openxmlformats.org/officeDocument/2006/relationships/image"/><Relationship Id="rId14" Target="../media/image47.jpeg" Type="http://schemas.openxmlformats.org/officeDocument/2006/relationships/image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42.png" Type="http://schemas.openxmlformats.org/officeDocument/2006/relationships/image"/><Relationship Id="rId9" Target="../media/image4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26" Target="../media/image48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26" Target="../media/image49.png" Type="http://schemas.openxmlformats.org/officeDocument/2006/relationships/image"/><Relationship Id="rId27" Target="../media/image32.png" Type="http://schemas.openxmlformats.org/officeDocument/2006/relationships/image"/><Relationship Id="rId28" Target="../media/image33.svg" Type="http://schemas.openxmlformats.org/officeDocument/2006/relationships/image"/><Relationship Id="rId29" Target="../media/image27.png" Type="http://schemas.openxmlformats.org/officeDocument/2006/relationships/image"/><Relationship Id="rId3" Target="../media/image2.svg" Type="http://schemas.openxmlformats.org/officeDocument/2006/relationships/image"/><Relationship Id="rId30" Target="../media/image3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7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2.png" Type="http://schemas.openxmlformats.org/officeDocument/2006/relationships/image"/><Relationship Id="rId25" Target="../media/image33.svg" Type="http://schemas.openxmlformats.org/officeDocument/2006/relationships/image"/><Relationship Id="rId26" Target="../media/image34.png" Type="http://schemas.openxmlformats.org/officeDocument/2006/relationships/image"/><Relationship Id="rId27" Target="../media/image35.svg" Type="http://schemas.openxmlformats.org/officeDocument/2006/relationships/image"/><Relationship Id="rId28" Target="../media/image50.jpe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2" y="0"/>
                </a:lnTo>
                <a:lnTo>
                  <a:pt x="2614612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-91" t="0" r="-91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629275" y="1785938"/>
            <a:ext cx="2500312" cy="2157412"/>
          </a:xfrm>
          <a:custGeom>
            <a:avLst/>
            <a:gdLst/>
            <a:ahLst/>
            <a:cxnLst/>
            <a:rect r="r" b="b" t="t" l="l"/>
            <a:pathLst>
              <a:path h="2157412" w="2500312">
                <a:moveTo>
                  <a:pt x="0" y="0"/>
                </a:moveTo>
                <a:lnTo>
                  <a:pt x="2500312" y="0"/>
                </a:lnTo>
                <a:lnTo>
                  <a:pt x="2500312" y="2157412"/>
                </a:lnTo>
                <a:lnTo>
                  <a:pt x="0" y="2157412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700712" y="7843838"/>
            <a:ext cx="1085850" cy="928688"/>
          </a:xfrm>
          <a:custGeom>
            <a:avLst/>
            <a:gdLst/>
            <a:ahLst/>
            <a:cxnLst/>
            <a:rect r="r" b="b" t="t" l="l"/>
            <a:pathLst>
              <a:path h="928688" w="1085850">
                <a:moveTo>
                  <a:pt x="0" y="0"/>
                </a:moveTo>
                <a:lnTo>
                  <a:pt x="1085850" y="0"/>
                </a:lnTo>
                <a:lnTo>
                  <a:pt x="1085850" y="928688"/>
                </a:lnTo>
                <a:lnTo>
                  <a:pt x="0" y="928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-3429000" y="816610"/>
            <a:ext cx="17256822" cy="861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Arimo Bold"/>
                <a:ea typeface="Arimo Bold"/>
                <a:cs typeface="Arimo Bold"/>
                <a:sym typeface="Arimo Bold"/>
              </a:rPr>
              <a:t>Employee Data Analysis using Excel 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-66666" t="0" r="-66666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70948" y="2860355"/>
            <a:ext cx="13802724" cy="2847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STUDENT NAME: E.Dinesh</a:t>
            </a:r>
          </a:p>
          <a:p>
            <a:pPr algn="just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REGISTER NO: 312217559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DEPARTMENT: B.COM (G)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COLLEGE: GOVERNMENT ARTS AND SCIENCE COLLEGE NEMMELI        603 104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/>
              <a:stretch>
                <a:fillRect l="-66666" t="0" r="-66666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9662" y="402430"/>
            <a:ext cx="4955856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4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MODELLING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5087600" y="78771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20152" y="2646045"/>
            <a:ext cx="9318307" cy="6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Preparation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Import and clean employee data (e.g., demographics, job info, performance metrics)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Ensure data quality and consistencyII. </a:t>
            </a:r>
          </a:p>
          <a:p>
            <a:pPr algn="l" marL="633412" indent="-211137" lvl="2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Descriptive Analytic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Create summaries and visualizations (e.g., tables, charts, graphs) to understand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demographics (e.g., age, gender, department)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Job characteristics (e.g., role, tenure, salary)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Current Employee Rating (e.g., ratings, promotions, turnover)</a:t>
            </a:r>
          </a:p>
          <a:p>
            <a:pPr algn="l" marL="633412" indent="-211137" lvl="2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Inferential Analytics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Correlation analysis (e.g., between performance and salary)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Regression analysis (e.g., predicting turnover based on demographics)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30541"/>
            <a:ext cx="16022002" cy="118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24438" y="2399406"/>
            <a:ext cx="10457022" cy="438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Prescriptive Analytics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Talent development and training programs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Diversity, equity, and inclusion initiatives 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Compensation and benefits strategies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engagement and retention plan</a:t>
            </a:r>
          </a:p>
          <a:p>
            <a:pPr algn="l" marL="633412" indent="-211137" lvl="2">
              <a:lnSpc>
                <a:spcPts val="3600"/>
              </a:lnSpc>
            </a:pPr>
            <a:r>
              <a:rPr lang="en-US" b="true" sz="3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PivotTables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PivotTables and Power Pivot for data summarization and analysis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and Color Scales for data visualization-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and Correlation analysis using Excel's built-in functions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Solver and Scenario Manager for optimization and forecasting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373100" y="693852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 l="-66666" t="0" r="-66666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32998" y="543876"/>
            <a:ext cx="3655695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485900" y="2528070"/>
            <a:ext cx="11074358" cy="5858692"/>
            <a:chOff x="0" y="0"/>
            <a:chExt cx="14765811" cy="781158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765782" cy="7811643"/>
            </a:xfrm>
            <a:custGeom>
              <a:avLst/>
              <a:gdLst/>
              <a:ahLst/>
              <a:cxnLst/>
              <a:rect r="r" b="b" t="t" l="l"/>
              <a:pathLst>
                <a:path h="7811643" w="14765782">
                  <a:moveTo>
                    <a:pt x="0" y="0"/>
                  </a:moveTo>
                  <a:lnTo>
                    <a:pt x="14765782" y="0"/>
                  </a:lnTo>
                  <a:lnTo>
                    <a:pt x="14765782" y="7811643"/>
                  </a:lnTo>
                  <a:lnTo>
                    <a:pt x="0" y="7811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30541"/>
            <a:ext cx="16022002" cy="1155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916543" y="916543"/>
            <a:ext cx="12318684" cy="10254139"/>
          </a:xfrm>
          <a:custGeom>
            <a:avLst/>
            <a:gdLst/>
            <a:ahLst/>
            <a:cxnLst/>
            <a:rect r="r" b="b" t="t" l="l"/>
            <a:pathLst>
              <a:path h="10254139" w="12318684">
                <a:moveTo>
                  <a:pt x="0" y="0"/>
                </a:moveTo>
                <a:lnTo>
                  <a:pt x="12318684" y="0"/>
                </a:lnTo>
                <a:lnTo>
                  <a:pt x="12318684" y="10254139"/>
                </a:lnTo>
                <a:lnTo>
                  <a:pt x="0" y="10254139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-32" r="0" b="-32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406716"/>
            <a:ext cx="16022002" cy="1308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77340" y="2484120"/>
            <a:ext cx="8961120" cy="5940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We have identified trends, patterns, and correlations that will inform our decision-making and drive business outcomes. Specifically, we have</a:t>
            </a: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</a:p>
          <a:p>
            <a:pPr algn="l">
              <a:lnSpc>
                <a:spcPts val="3240"/>
              </a:lnSpc>
            </a:pP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areas of high employee turnover and absenteeism, allowing us to target retention strategies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Analysed salary and benefits data to ensure equity and competitiveness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Visualized employee performance metrics to inform development and promotion decisions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Detected correlations between training programs and job satisfaction, highlighting areas for investment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data-driven recommendations to enhance employee engagement, productivity, and overall business performance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315700" y="2743200"/>
            <a:ext cx="2900362" cy="2900364"/>
            <a:chOff x="0" y="0"/>
            <a:chExt cx="3867149" cy="3867152"/>
          </a:xfrm>
        </p:grpSpPr>
        <p:sp>
          <p:nvSpPr>
            <p:cNvPr name="Freeform 15" id="15" descr="See related image detail. Curriculum - Free people icons"/>
            <p:cNvSpPr/>
            <p:nvPr/>
          </p:nvSpPr>
          <p:spPr>
            <a:xfrm flipH="false" flipV="false" rot="0">
              <a:off x="0" y="0"/>
              <a:ext cx="3867150" cy="3867150"/>
            </a:xfrm>
            <a:custGeom>
              <a:avLst/>
              <a:gdLst/>
              <a:ahLst/>
              <a:cxnLst/>
              <a:rect r="r" b="b" t="t" l="l"/>
              <a:pathLst>
                <a:path h="3867150" w="3867150">
                  <a:moveTo>
                    <a:pt x="0" y="0"/>
                  </a:moveTo>
                  <a:lnTo>
                    <a:pt x="3867150" y="0"/>
                  </a:lnTo>
                  <a:lnTo>
                    <a:pt x="3867150" y="3867150"/>
                  </a:lnTo>
                  <a:lnTo>
                    <a:pt x="0" y="38671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01530" y="2276124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09662" y="1222850"/>
            <a:ext cx="5864542" cy="97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PROJECT TITLE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-66666" t="0" r="-66666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124" r="0" b="-124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309025" y="4656599"/>
            <a:ext cx="15776152" cy="2045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Stencil"/>
                <a:ea typeface="Stencil"/>
                <a:cs typeface="Stencil"/>
                <a:sym typeface="Stencil"/>
              </a:rPr>
              <a:t>Employee Performance Analysis using Excel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508948" y="1190898"/>
            <a:ext cx="2748875" cy="2748874"/>
            <a:chOff x="0" y="0"/>
            <a:chExt cx="3665167" cy="366516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65220" cy="3665220"/>
            </a:xfrm>
            <a:custGeom>
              <a:avLst/>
              <a:gdLst/>
              <a:ahLst/>
              <a:cxnLst/>
              <a:rect r="r" b="b" t="t" l="l"/>
              <a:pathLst>
                <a:path h="3665220" w="3665220">
                  <a:moveTo>
                    <a:pt x="0" y="0"/>
                  </a:moveTo>
                  <a:lnTo>
                    <a:pt x="3665220" y="0"/>
                  </a:lnTo>
                  <a:lnTo>
                    <a:pt x="3665220" y="3665220"/>
                  </a:lnTo>
                  <a:lnTo>
                    <a:pt x="0" y="36652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1" b="1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914236" y="3544176"/>
            <a:ext cx="475529" cy="484674"/>
            <a:chOff x="0" y="0"/>
            <a:chExt cx="634039" cy="64623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-8" b="-8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8064229" y="1593058"/>
            <a:ext cx="475529" cy="484674"/>
            <a:chOff x="0" y="0"/>
            <a:chExt cx="634039" cy="64623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-8" b="-8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3053559" y="6200013"/>
            <a:ext cx="685860" cy="685860"/>
            <a:chOff x="0" y="0"/>
            <a:chExt cx="914480" cy="91448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527" cy="914527"/>
            </a:xfrm>
            <a:custGeom>
              <a:avLst/>
              <a:gdLst/>
              <a:ahLst/>
              <a:cxnLst/>
              <a:rect r="r" b="b" t="t" l="l"/>
              <a:pathLst>
                <a:path h="914527" w="914527">
                  <a:moveTo>
                    <a:pt x="0" y="0"/>
                  </a:moveTo>
                  <a:lnTo>
                    <a:pt x="914527" y="0"/>
                  </a:lnTo>
                  <a:lnTo>
                    <a:pt x="914527" y="914527"/>
                  </a:lnTo>
                  <a:lnTo>
                    <a:pt x="0" y="9145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0" t="0" r="5" b="5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1007568" y="7559188"/>
            <a:ext cx="475529" cy="484674"/>
            <a:chOff x="0" y="0"/>
            <a:chExt cx="634039" cy="64623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-8" b="-8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4300" y="42868"/>
            <a:ext cx="18722531" cy="10287000"/>
          </a:xfrm>
          <a:custGeom>
            <a:avLst/>
            <a:gdLst/>
            <a:ahLst/>
            <a:cxnLst/>
            <a:rect r="r" b="b" t="t" l="l"/>
            <a:pathLst>
              <a:path h="10287000" w="18722531">
                <a:moveTo>
                  <a:pt x="0" y="0"/>
                </a:moveTo>
                <a:lnTo>
                  <a:pt x="18722531" y="0"/>
                </a:lnTo>
                <a:lnTo>
                  <a:pt x="1872253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5" t="0" r="-2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28712" y="9700481"/>
            <a:ext cx="2660333" cy="278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Arimo"/>
                <a:ea typeface="Arimo"/>
                <a:cs typeface="Arimo"/>
                <a:sym typeface="Arimo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Arimo Bold"/>
                <a:ea typeface="Arimo Bold"/>
                <a:cs typeface="Arimo Bold"/>
                <a:sym typeface="Arimo Bold"/>
              </a:rPr>
              <a:t>Annual Review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044238" y="671512"/>
            <a:ext cx="542925" cy="542925"/>
          </a:xfrm>
          <a:custGeom>
            <a:avLst/>
            <a:gdLst/>
            <a:ahLst/>
            <a:cxnLst/>
            <a:rect r="r" b="b" t="t" l="l"/>
            <a:pathLst>
              <a:path h="542925" w="542925">
                <a:moveTo>
                  <a:pt x="0" y="0"/>
                </a:moveTo>
                <a:lnTo>
                  <a:pt x="542925" y="0"/>
                </a:lnTo>
                <a:lnTo>
                  <a:pt x="542925" y="542925"/>
                </a:lnTo>
                <a:lnTo>
                  <a:pt x="0" y="5429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124" r="0" b="-12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67" t="0" r="-67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09662" y="633792"/>
            <a:ext cx="3535680" cy="2225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588970"/>
            <a:ext cx="7360920" cy="6351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Problem Statement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Project Overview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End Users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Our Solution and Proposition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Dataset Description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Modelling Approach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Results and Discussion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Conclusion</a:t>
            </a:r>
          </a:p>
          <a:p>
            <a:pPr algn="l" marL="886777" indent="-295592" lvl="2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-42" t="0" r="-42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251108" y="840992"/>
            <a:ext cx="8455343" cy="1913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PROBLEM	STATEMENT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05840" y="2732813"/>
            <a:ext cx="10889933" cy="5808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Track attendance and absenteeism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Evaluate sales performance or revenue generation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Assess task completion rates or productivity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Analyze customer satisfaction ratings or feedback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Compare performance across different departments or teams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758988" y="8472489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758988" y="9272589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3716000" y="4400552"/>
            <a:ext cx="5300662" cy="5715000"/>
            <a:chOff x="0" y="0"/>
            <a:chExt cx="7067549" cy="762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0" t="0" r="0" b="0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0858500" y="2164588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109662" y="1222850"/>
            <a:ext cx="7895272" cy="97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PROJECT	OVERVIEW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-66666" t="0" r="-66666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1101" y="2966292"/>
            <a:ext cx="12423458" cy="2865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253365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and organize employee performance data</a:t>
            </a:r>
          </a:p>
          <a:p>
            <a:pPr algn="l" marL="760095" indent="-253365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an Excel dashboard to visualize performance metrics</a:t>
            </a:r>
          </a:p>
          <a:p>
            <a:pPr algn="l" marL="760095" indent="-253365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formulas and charts to analyze and compare performance</a:t>
            </a:r>
          </a:p>
          <a:p>
            <a:pPr algn="l" marL="760095" indent="-253365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areas for improvement and track progress over time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01100" y="5800220"/>
            <a:ext cx="13466447" cy="233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Excel workbook with a user-friendly dashboard2. Clear and concise performance metrics and charts3. Formulas and calculations to analyze performance data4. Recommendations for future performance improvement initiatives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2573000" y="1268402"/>
            <a:ext cx="475529" cy="484674"/>
            <a:chOff x="0" y="0"/>
            <a:chExt cx="634039" cy="64623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/>
              <a:stretch>
                <a:fillRect l="0" t="0" r="-8" b="-8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2729159" y="8099948"/>
            <a:ext cx="475529" cy="484674"/>
            <a:chOff x="0" y="0"/>
            <a:chExt cx="634039" cy="64623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/>
              <a:stretch>
                <a:fillRect l="0" t="0" r="-8" b="-8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721768" y="673735"/>
            <a:ext cx="7521893" cy="789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WHO ARE THE END USERS?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491740" y="2084070"/>
            <a:ext cx="8846820" cy="7037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413" indent="-211138" lvl="2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HR Generalists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employee performance, identify training needs, and inform talent management decisions.</a:t>
            </a:r>
          </a:p>
          <a:p>
            <a:pPr algn="l" marL="633413" indent="-211138" lvl="2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Managers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monitor team performance, set goals, and provide targeted feedback to team members.</a:t>
            </a:r>
          </a:p>
          <a:p>
            <a:pPr algn="l" marL="633413" indent="-211138" lvl="2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 Heads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evaluate departmental performance, make informed decisions, and optimize resource allocation.</a:t>
            </a:r>
          </a:p>
          <a:p>
            <a:pPr algn="l" marL="633413" indent="-211138" lvl="2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Business Analysts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analyze performance trends, identify areas for improvement, and recommend data-driven solutions.</a:t>
            </a:r>
          </a:p>
          <a:p>
            <a:pPr algn="l" marL="633413" indent="-211138" lvl="2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Operations Managers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14400" y="1575435"/>
            <a:ext cx="14644688" cy="88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3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OUR SOLUTION AND ITS VALUE PROPOSITION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-66666" t="0" r="-66666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48840" y="3646170"/>
            <a:ext cx="11247120" cy="363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– MISSING</a:t>
            </a:r>
          </a:p>
          <a:p>
            <a:pPr algn="just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FILTER- REMOVE</a:t>
            </a:r>
          </a:p>
          <a:p>
            <a:pPr algn="just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FORMULA- PERFORMANCE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PIVOT-SUMMARY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GRAPH-DATA VISUALIZATION	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30541"/>
            <a:ext cx="16022002" cy="118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Dataset Description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63240" y="2731770"/>
            <a:ext cx="8319832" cy="6035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Employee= </a:t>
            </a:r>
            <a:r>
              <a:rPr lang="en-US" b="true" sz="4200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KAGGLE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26-Features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9-Features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 Id- Number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Text 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Emp- Type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Employee Rating- Number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Gender- Male Female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58124" y="9739809"/>
            <a:ext cx="2660333" cy="278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Arimo"/>
                <a:ea typeface="Arimo"/>
                <a:cs typeface="Arimo"/>
                <a:sym typeface="Arimo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Arimo Bold"/>
                <a:ea typeface="Arimo Bold"/>
                <a:cs typeface="Arimo Bold"/>
                <a:sym typeface="Arimo Bold"/>
              </a:rPr>
              <a:t>Annual Review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3959737" y="8083191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973524" y="2582504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959737" y="8883291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29424" y="5600700"/>
            <a:ext cx="3700462" cy="4639900"/>
            <a:chOff x="0" y="0"/>
            <a:chExt cx="4933949" cy="618653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933950" cy="6186551"/>
            </a:xfrm>
            <a:custGeom>
              <a:avLst/>
              <a:gdLst/>
              <a:ahLst/>
              <a:cxnLst/>
              <a:rect r="r" b="b" t="t" l="l"/>
              <a:pathLst>
                <a:path h="6186551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186551"/>
                  </a:lnTo>
                  <a:lnTo>
                    <a:pt x="0" y="61865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 l="0" t="-6885" r="0" b="-688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039074" y="1000146"/>
            <a:ext cx="12720638" cy="1027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3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THE "WOW" IN OUR SOLUTION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845238" y="9737269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79730" y="3741153"/>
            <a:ext cx="11030531" cy="814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413" indent="-211138" lvl="2">
              <a:lnSpc>
                <a:spcPts val="3600"/>
              </a:lnSpc>
              <a:buFont typeface="Arial"/>
              <a:buChar char="⚬"/>
            </a:pPr>
            <a:r>
              <a:rPr lang="en-US" b="true" sz="3000" spc="28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DAGSEPwY7JU</dc:identifier>
  <dcterms:modified xsi:type="dcterms:W3CDTF">2011-08-01T06:04:30Z</dcterms:modified>
  <cp:revision>1</cp:revision>
  <dc:title>DOC-20240904-WA0010^.pptx_20240928_180121_0000.pptx</dc:title>
</cp:coreProperties>
</file>