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581" r:id="rId2"/>
    <p:sldId id="256" r:id="rId3"/>
    <p:sldId id="279" r:id="rId4"/>
    <p:sldId id="591" r:id="rId5"/>
    <p:sldId id="450" r:id="rId6"/>
    <p:sldId id="469" r:id="rId7"/>
    <p:sldId id="587" r:id="rId8"/>
    <p:sldId id="588" r:id="rId9"/>
    <p:sldId id="589" r:id="rId10"/>
    <p:sldId id="583" r:id="rId11"/>
    <p:sldId id="584" r:id="rId12"/>
    <p:sldId id="585" r:id="rId13"/>
    <p:sldId id="586" r:id="rId14"/>
    <p:sldId id="596" r:id="rId15"/>
    <p:sldId id="54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456" y="-1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C9B72-50AF-4287-AC7A-5FC2878D2F3F}" type="datetimeFigureOut">
              <a:rPr lang="en-US" smtClean="0"/>
              <a:pPr/>
              <a:t>3/26/2023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7EECE-F0FC-4C79-8DED-716239BF98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FD0ED1-4B10-4797-B12D-F215B1DFDA67}"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extLst>
      <p:ext uri="{BB962C8B-B14F-4D97-AF65-F5344CB8AC3E}">
        <p14:creationId xmlns="" xmlns:p14="http://schemas.microsoft.com/office/powerpoint/2010/main" val="1280225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1D7C0A-696D-4ACA-B538-205C37DF7C98}"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extLst>
      <p:ext uri="{BB962C8B-B14F-4D97-AF65-F5344CB8AC3E}">
        <p14:creationId xmlns="" xmlns:p14="http://schemas.microsoft.com/office/powerpoint/2010/main" val="387567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74A806-B028-4B11-B695-4574C2FA9D62}"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extLst>
      <p:ext uri="{BB962C8B-B14F-4D97-AF65-F5344CB8AC3E}">
        <p14:creationId xmlns="" xmlns:p14="http://schemas.microsoft.com/office/powerpoint/2010/main" val="28965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FB349D-C71E-4B29-9360-6D798A1DDFEC}"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extLst>
      <p:ext uri="{BB962C8B-B14F-4D97-AF65-F5344CB8AC3E}">
        <p14:creationId xmlns="" xmlns:p14="http://schemas.microsoft.com/office/powerpoint/2010/main" val="250006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8133A-0AE1-49F1-80AD-417BFC8C11D8}"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extLst>
      <p:ext uri="{BB962C8B-B14F-4D97-AF65-F5344CB8AC3E}">
        <p14:creationId xmlns="" xmlns:p14="http://schemas.microsoft.com/office/powerpoint/2010/main" val="406825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B334B5-5D95-4AC7-A9CE-7F37AC225E5F}" type="datetime1">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extLst>
      <p:ext uri="{BB962C8B-B14F-4D97-AF65-F5344CB8AC3E}">
        <p14:creationId xmlns="" xmlns:p14="http://schemas.microsoft.com/office/powerpoint/2010/main" val="4023033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9AEF76-7031-4213-B3A1-5578D3337DEC}" type="datetime1">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08504-01ED-4C00-BAED-7598C06CACFE}" type="slidenum">
              <a:rPr lang="en-US" smtClean="0"/>
              <a:pPr/>
              <a:t>‹#›</a:t>
            </a:fld>
            <a:endParaRPr lang="en-US"/>
          </a:p>
        </p:txBody>
      </p:sp>
    </p:spTree>
    <p:extLst>
      <p:ext uri="{BB962C8B-B14F-4D97-AF65-F5344CB8AC3E}">
        <p14:creationId xmlns="" xmlns:p14="http://schemas.microsoft.com/office/powerpoint/2010/main" val="395624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4ADD32-8601-4A41-BDB2-ED8CB19EDA93}" type="datetime1">
              <a:rPr lang="en-US" smtClean="0"/>
              <a:pPr/>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08504-01ED-4C00-BAED-7598C06CACFE}" type="slidenum">
              <a:rPr lang="en-US" smtClean="0"/>
              <a:pPr/>
              <a:t>‹#›</a:t>
            </a:fld>
            <a:endParaRPr lang="en-US"/>
          </a:p>
        </p:txBody>
      </p:sp>
    </p:spTree>
    <p:extLst>
      <p:ext uri="{BB962C8B-B14F-4D97-AF65-F5344CB8AC3E}">
        <p14:creationId xmlns="" xmlns:p14="http://schemas.microsoft.com/office/powerpoint/2010/main" val="28457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D293E-BB17-4965-97B2-1BBF2EA6D529}" type="datetime1">
              <a:rPr lang="en-US" smtClean="0"/>
              <a:pPr/>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08504-01ED-4C00-BAED-7598C06CACFE}" type="slidenum">
              <a:rPr lang="en-US" smtClean="0"/>
              <a:pPr/>
              <a:t>‹#›</a:t>
            </a:fld>
            <a:endParaRPr lang="en-US"/>
          </a:p>
        </p:txBody>
      </p:sp>
    </p:spTree>
    <p:extLst>
      <p:ext uri="{BB962C8B-B14F-4D97-AF65-F5344CB8AC3E}">
        <p14:creationId xmlns="" xmlns:p14="http://schemas.microsoft.com/office/powerpoint/2010/main" val="49792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97C85-54A4-4426-B66E-2A3C077C36AA}" type="datetime1">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extLst>
      <p:ext uri="{BB962C8B-B14F-4D97-AF65-F5344CB8AC3E}">
        <p14:creationId xmlns="" xmlns:p14="http://schemas.microsoft.com/office/powerpoint/2010/main" val="381796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6E764-A2B9-4F7D-A93C-5E1BDACF2C22}" type="datetime1">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extLst>
      <p:ext uri="{BB962C8B-B14F-4D97-AF65-F5344CB8AC3E}">
        <p14:creationId xmlns="" xmlns:p14="http://schemas.microsoft.com/office/powerpoint/2010/main" val="45209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D9E3D-4991-4BE4-87D2-24C6A6F80E6F}" type="datetime1">
              <a:rPr lang="en-US" smtClean="0"/>
              <a:pPr/>
              <a:t>3/26/2023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08504-01ED-4C00-BAED-7598C06CACFE}" type="slidenum">
              <a:rPr lang="en-US" smtClean="0"/>
              <a:pPr/>
              <a:t>‹#›</a:t>
            </a:fld>
            <a:endParaRPr lang="en-US"/>
          </a:p>
        </p:txBody>
      </p:sp>
    </p:spTree>
    <p:extLst>
      <p:ext uri="{BB962C8B-B14F-4D97-AF65-F5344CB8AC3E}">
        <p14:creationId xmlns="" xmlns:p14="http://schemas.microsoft.com/office/powerpoint/2010/main" val="2177333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solidFill>
                <a:latin typeface="Times New Roman" pitchFamily="18" charset="0"/>
                <a:cs typeface="Times New Roman" pitchFamily="18" charset="0"/>
              </a:rPr>
              <a:t>Introduction to DBMS</a:t>
            </a:r>
            <a:endParaRPr lang="en-US" dirty="0">
              <a:solidFill>
                <a:schemeClr val="accent1"/>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noAutofit/>
          </a:bodyPr>
          <a:lstStyle/>
          <a:p>
            <a:pPr algn="just"/>
            <a:r>
              <a:rPr lang="en-US" sz="2800" dirty="0" smtClean="0">
                <a:solidFill>
                  <a:schemeClr val="tx1"/>
                </a:solidFill>
                <a:latin typeface="Times New Roman" pitchFamily="18" charset="0"/>
                <a:cs typeface="Times New Roman" pitchFamily="18" charset="0"/>
              </a:rPr>
              <a:t>Introduction to Database Management System, Objective of Database Management System, Importance of DBMS, Merit and Demerit of DBMS, Application of DBMS</a:t>
            </a:r>
            <a:endParaRPr lang="en-US" sz="28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096962"/>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800" b="1" dirty="0" smtClean="0">
                <a:solidFill>
                  <a:schemeClr val="accent1">
                    <a:lumMod val="75000"/>
                  </a:schemeClr>
                </a:solidFill>
                <a:latin typeface="Times New Roman" pitchFamily="18" charset="0"/>
                <a:cs typeface="Times New Roman" pitchFamily="18" charset="0"/>
              </a:rPr>
              <a:t>Why Use a DBMS?</a:t>
            </a:r>
            <a:endParaRPr lang="en-US" sz="2800" dirty="0">
              <a:solidFill>
                <a:schemeClr val="accent1">
                  <a:lumMod val="7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1308504-01ED-4C00-BAED-7598C06CACFE}" type="slidenum">
              <a:rPr lang="en-US" smtClean="0"/>
              <a:pPr/>
              <a:t>10</a:t>
            </a:fld>
            <a:endParaRPr lang="en-US" dirty="0"/>
          </a:p>
        </p:txBody>
      </p:sp>
      <p:sp>
        <p:nvSpPr>
          <p:cNvPr id="5" name="Content Placeholder 4"/>
          <p:cNvSpPr>
            <a:spLocks noGrp="1"/>
          </p:cNvSpPr>
          <p:nvPr>
            <p:ph idx="1"/>
          </p:nvPr>
        </p:nvSpPr>
        <p:spPr>
          <a:xfrm>
            <a:off x="457200" y="2286000"/>
            <a:ext cx="8229600" cy="2971800"/>
          </a:xfrm>
          <a:ln>
            <a:noFill/>
          </a:ln>
        </p:spPr>
        <p:style>
          <a:lnRef idx="2">
            <a:schemeClr val="accent6"/>
          </a:lnRef>
          <a:fillRef idx="1">
            <a:schemeClr val="lt1"/>
          </a:fillRef>
          <a:effectRef idx="0">
            <a:schemeClr val="accent6"/>
          </a:effectRef>
          <a:fontRef idx="minor">
            <a:schemeClr val="dk1"/>
          </a:fontRef>
        </p:style>
        <p:txBody>
          <a:bodyPr>
            <a:noAutofit/>
          </a:bodyPr>
          <a:lstStyle/>
          <a:p>
            <a:pPr algn="just"/>
            <a:r>
              <a:rPr lang="en-US" sz="2400" dirty="0" smtClean="0">
                <a:latin typeface="Times New Roman" pitchFamily="18" charset="0"/>
                <a:cs typeface="Times New Roman" pitchFamily="18" charset="0"/>
              </a:rPr>
              <a:t>Data independence and efficient access.</a:t>
            </a:r>
          </a:p>
          <a:p>
            <a:pPr algn="just"/>
            <a:r>
              <a:rPr lang="en-US" sz="2400" dirty="0" smtClean="0">
                <a:latin typeface="Times New Roman" pitchFamily="18" charset="0"/>
                <a:cs typeface="Times New Roman" pitchFamily="18" charset="0"/>
              </a:rPr>
              <a:t>Reduced application development time.</a:t>
            </a:r>
          </a:p>
          <a:p>
            <a:pPr algn="just"/>
            <a:r>
              <a:rPr lang="en-US" sz="2400" dirty="0" smtClean="0">
                <a:latin typeface="Times New Roman" pitchFamily="18" charset="0"/>
                <a:cs typeface="Times New Roman" pitchFamily="18" charset="0"/>
              </a:rPr>
              <a:t>Data integrity and security.</a:t>
            </a:r>
          </a:p>
          <a:p>
            <a:pPr algn="just"/>
            <a:r>
              <a:rPr lang="en-US" sz="2400" dirty="0" smtClean="0">
                <a:latin typeface="Times New Roman" pitchFamily="18" charset="0"/>
                <a:cs typeface="Times New Roman" pitchFamily="18" charset="0"/>
              </a:rPr>
              <a:t>Uniform data administration.</a:t>
            </a:r>
          </a:p>
          <a:p>
            <a:pPr algn="just"/>
            <a:r>
              <a:rPr lang="en-US" sz="2400" dirty="0" smtClean="0">
                <a:latin typeface="Times New Roman" pitchFamily="18" charset="0"/>
                <a:cs typeface="Times New Roman" pitchFamily="18" charset="0"/>
              </a:rPr>
              <a:t>Concurrent access, recovery from crashes.</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194838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800" b="1" dirty="0" smtClean="0">
                <a:solidFill>
                  <a:schemeClr val="accent1">
                    <a:lumMod val="75000"/>
                  </a:schemeClr>
                </a:solidFill>
                <a:latin typeface="Times New Roman" pitchFamily="18" charset="0"/>
                <a:cs typeface="Times New Roman" pitchFamily="18" charset="0"/>
              </a:rPr>
              <a:t>Merit of DBMS</a:t>
            </a:r>
            <a:endParaRPr lang="en-US" sz="2800" dirty="0">
              <a:solidFill>
                <a:schemeClr val="accent1">
                  <a:lumMod val="7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1308504-01ED-4C00-BAED-7598C06CACFE}" type="slidenum">
              <a:rPr lang="en-US" smtClean="0"/>
              <a:pPr/>
              <a:t>11</a:t>
            </a:fld>
            <a:endParaRPr lang="en-US" dirty="0"/>
          </a:p>
        </p:txBody>
      </p:sp>
      <p:sp>
        <p:nvSpPr>
          <p:cNvPr id="5" name="Content Placeholder 4"/>
          <p:cNvSpPr>
            <a:spLocks noGrp="1"/>
          </p:cNvSpPr>
          <p:nvPr>
            <p:ph idx="1"/>
          </p:nvPr>
        </p:nvSpPr>
        <p:spPr>
          <a:xfrm>
            <a:off x="457200" y="990600"/>
            <a:ext cx="8229600" cy="5562600"/>
          </a:xfrm>
          <a:ln>
            <a:noFill/>
          </a:ln>
        </p:spPr>
        <p:style>
          <a:lnRef idx="2">
            <a:schemeClr val="accent6"/>
          </a:lnRef>
          <a:fillRef idx="1">
            <a:schemeClr val="lt1"/>
          </a:fillRef>
          <a:effectRef idx="0">
            <a:schemeClr val="accent6"/>
          </a:effectRef>
          <a:fontRef idx="minor">
            <a:schemeClr val="dk1"/>
          </a:fontRef>
        </p:style>
        <p:txBody>
          <a:bodyPr>
            <a:noAutofit/>
          </a:bodyPr>
          <a:lstStyle/>
          <a:p>
            <a:pPr algn="just"/>
            <a:r>
              <a:rPr lang="en-US" sz="2400" dirty="0" smtClean="0">
                <a:solidFill>
                  <a:schemeClr val="tx1"/>
                </a:solidFill>
                <a:latin typeface="Times New Roman" pitchFamily="18" charset="0"/>
                <a:cs typeface="Times New Roman" pitchFamily="18" charset="0"/>
              </a:rPr>
              <a:t>There are several advantages of Database management system. Few of them are as follows:</a:t>
            </a:r>
          </a:p>
          <a:p>
            <a:pPr lvl="1" algn="just"/>
            <a:r>
              <a:rPr lang="en-US" sz="2400" b="1" dirty="0" smtClean="0">
                <a:solidFill>
                  <a:schemeClr val="tx1"/>
                </a:solidFill>
                <a:latin typeface="Times New Roman" pitchFamily="18" charset="0"/>
                <a:cs typeface="Times New Roman" pitchFamily="18" charset="0"/>
              </a:rPr>
              <a:t>No redundant data</a:t>
            </a:r>
            <a:r>
              <a:rPr lang="en-US" sz="2400" dirty="0" smtClean="0">
                <a:solidFill>
                  <a:schemeClr val="tx1"/>
                </a:solidFill>
                <a:latin typeface="Times New Roman" pitchFamily="18" charset="0"/>
                <a:cs typeface="Times New Roman" pitchFamily="18" charset="0"/>
              </a:rPr>
              <a:t>: Redundancy removed by data </a:t>
            </a:r>
            <a:r>
              <a:rPr lang="en-US" sz="2400" b="1" dirty="0" smtClean="0">
                <a:solidFill>
                  <a:schemeClr val="tx1"/>
                </a:solidFill>
                <a:latin typeface="Times New Roman" pitchFamily="18" charset="0"/>
                <a:cs typeface="Times New Roman" pitchFamily="18" charset="0"/>
              </a:rPr>
              <a:t>normalization</a:t>
            </a:r>
            <a:r>
              <a:rPr lang="en-US" sz="2400" dirty="0" smtClean="0">
                <a:solidFill>
                  <a:schemeClr val="tx1"/>
                </a:solidFill>
                <a:latin typeface="Times New Roman" pitchFamily="18" charset="0"/>
                <a:cs typeface="Times New Roman" pitchFamily="18" charset="0"/>
              </a:rPr>
              <a:t>. No data duplication saves storage and improves access time.</a:t>
            </a:r>
          </a:p>
          <a:p>
            <a:pPr lvl="1" algn="just"/>
            <a:r>
              <a:rPr lang="en-US" sz="2400" b="1" dirty="0" smtClean="0">
                <a:solidFill>
                  <a:schemeClr val="tx1"/>
                </a:solidFill>
                <a:latin typeface="Times New Roman" pitchFamily="18" charset="0"/>
                <a:cs typeface="Times New Roman" pitchFamily="18" charset="0"/>
              </a:rPr>
              <a:t>Data Consistency and Integrity</a:t>
            </a:r>
            <a:r>
              <a:rPr lang="en-US" sz="2400" dirty="0" smtClean="0">
                <a:solidFill>
                  <a:schemeClr val="tx1"/>
                </a:solidFill>
                <a:latin typeface="Times New Roman" pitchFamily="18" charset="0"/>
                <a:cs typeface="Times New Roman" pitchFamily="18" charset="0"/>
              </a:rPr>
              <a:t>: As we discussed earlier the root cause of data inconsistency is data redundancy, since data normalization takes care of the data redundancy, data inconsistency also been taken care of as part of it</a:t>
            </a:r>
          </a:p>
          <a:p>
            <a:pPr lvl="1" algn="just"/>
            <a:r>
              <a:rPr lang="en-US" sz="2400" b="1" dirty="0" smtClean="0">
                <a:solidFill>
                  <a:schemeClr val="tx1"/>
                </a:solidFill>
                <a:latin typeface="Times New Roman" pitchFamily="18" charset="0"/>
                <a:cs typeface="Times New Roman" pitchFamily="18" charset="0"/>
              </a:rPr>
              <a:t>Data Security</a:t>
            </a:r>
            <a:r>
              <a:rPr lang="en-US" sz="2400" dirty="0" smtClean="0">
                <a:solidFill>
                  <a:schemeClr val="tx1"/>
                </a:solidFill>
                <a:latin typeface="Times New Roman" pitchFamily="18" charset="0"/>
                <a:cs typeface="Times New Roman" pitchFamily="18" charset="0"/>
              </a:rPr>
              <a:t>: It is easier to apply access constraints in database systems so that only authorized user is able to access the data. Each user has a different set of access thus data is secured from the issues such as identity theft, data leaks and misuse of data.</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194838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39762"/>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800" b="1" dirty="0" smtClean="0">
                <a:solidFill>
                  <a:schemeClr val="accent1">
                    <a:lumMod val="75000"/>
                  </a:schemeClr>
                </a:solidFill>
                <a:latin typeface="Times New Roman" pitchFamily="18" charset="0"/>
                <a:cs typeface="Times New Roman" pitchFamily="18" charset="0"/>
              </a:rPr>
              <a:t>Merit of DBMS</a:t>
            </a:r>
            <a:endParaRPr lang="en-US" sz="2800" dirty="0">
              <a:solidFill>
                <a:schemeClr val="accent1">
                  <a:lumMod val="7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1308504-01ED-4C00-BAED-7598C06CACFE}" type="slidenum">
              <a:rPr lang="en-US" smtClean="0"/>
              <a:pPr/>
              <a:t>12</a:t>
            </a:fld>
            <a:endParaRPr lang="en-US" dirty="0"/>
          </a:p>
        </p:txBody>
      </p:sp>
      <p:sp>
        <p:nvSpPr>
          <p:cNvPr id="5" name="Content Placeholder 4"/>
          <p:cNvSpPr>
            <a:spLocks noGrp="1"/>
          </p:cNvSpPr>
          <p:nvPr>
            <p:ph idx="1"/>
          </p:nvPr>
        </p:nvSpPr>
        <p:spPr>
          <a:xfrm>
            <a:off x="457200" y="1676400"/>
            <a:ext cx="8229600" cy="4038600"/>
          </a:xfrm>
          <a:ln>
            <a:noFill/>
          </a:ln>
        </p:spPr>
        <p:style>
          <a:lnRef idx="2">
            <a:schemeClr val="accent6"/>
          </a:lnRef>
          <a:fillRef idx="1">
            <a:schemeClr val="lt1"/>
          </a:fillRef>
          <a:effectRef idx="0">
            <a:schemeClr val="accent6"/>
          </a:effectRef>
          <a:fontRef idx="minor">
            <a:schemeClr val="dk1"/>
          </a:fontRef>
        </p:style>
        <p:txBody>
          <a:bodyPr>
            <a:noAutofit/>
          </a:bodyPr>
          <a:lstStyle/>
          <a:p>
            <a:pPr algn="just"/>
            <a:r>
              <a:rPr lang="en-US" sz="2400" b="1" dirty="0" smtClean="0">
                <a:latin typeface="Times New Roman" pitchFamily="18" charset="0"/>
                <a:cs typeface="Times New Roman" pitchFamily="18" charset="0"/>
              </a:rPr>
              <a:t>Privacy</a:t>
            </a:r>
            <a:r>
              <a:rPr lang="en-US" sz="2400" dirty="0" smtClean="0">
                <a:latin typeface="Times New Roman" pitchFamily="18" charset="0"/>
                <a:cs typeface="Times New Roman" pitchFamily="18" charset="0"/>
              </a:rPr>
              <a:t>: Limited access means privacy of data.</a:t>
            </a:r>
          </a:p>
          <a:p>
            <a:pPr algn="just"/>
            <a:r>
              <a:rPr lang="en-US" sz="2400" b="1" dirty="0" smtClean="0">
                <a:latin typeface="Times New Roman" pitchFamily="18" charset="0"/>
                <a:cs typeface="Times New Roman" pitchFamily="18" charset="0"/>
              </a:rPr>
              <a:t>Easy access to data</a:t>
            </a:r>
            <a:r>
              <a:rPr lang="en-US" sz="2400" dirty="0" smtClean="0">
                <a:latin typeface="Times New Roman" pitchFamily="18" charset="0"/>
                <a:cs typeface="Times New Roman" pitchFamily="18" charset="0"/>
              </a:rPr>
              <a:t> – Database systems manages data in such a way so that the data is easily accessible with fast response times.</a:t>
            </a:r>
          </a:p>
          <a:p>
            <a:pPr algn="just"/>
            <a:r>
              <a:rPr lang="en-US" sz="2400" b="1" dirty="0" smtClean="0">
                <a:latin typeface="Times New Roman" pitchFamily="18" charset="0"/>
                <a:cs typeface="Times New Roman" pitchFamily="18" charset="0"/>
              </a:rPr>
              <a:t>Easy recovery</a:t>
            </a:r>
            <a:r>
              <a:rPr lang="en-US" sz="2400" dirty="0" smtClean="0">
                <a:latin typeface="Times New Roman" pitchFamily="18" charset="0"/>
                <a:cs typeface="Times New Roman" pitchFamily="18" charset="0"/>
              </a:rPr>
              <a:t>: Since database systems keeps the backup of data, it is easier to do a full recovery of data in case of a failure.</a:t>
            </a:r>
          </a:p>
          <a:p>
            <a:pPr algn="just"/>
            <a:r>
              <a:rPr lang="en-US" sz="2400" b="1" dirty="0" smtClean="0">
                <a:latin typeface="Times New Roman" pitchFamily="18" charset="0"/>
                <a:cs typeface="Times New Roman" pitchFamily="18" charset="0"/>
              </a:rPr>
              <a:t>Flexible</a:t>
            </a:r>
            <a:r>
              <a:rPr lang="en-US" sz="2400" dirty="0" smtClean="0">
                <a:latin typeface="Times New Roman" pitchFamily="18" charset="0"/>
                <a:cs typeface="Times New Roman" pitchFamily="18" charset="0"/>
              </a:rPr>
              <a:t>: Database systems are more flexible than file processing systems.</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194838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800" b="1" dirty="0" smtClean="0">
                <a:solidFill>
                  <a:schemeClr val="accent1">
                    <a:lumMod val="75000"/>
                  </a:schemeClr>
                </a:solidFill>
                <a:latin typeface="Times New Roman" pitchFamily="18" charset="0"/>
                <a:cs typeface="Times New Roman" pitchFamily="18" charset="0"/>
              </a:rPr>
              <a:t>Demerit of DBMS</a:t>
            </a:r>
            <a:endParaRPr lang="en-US" sz="2800" dirty="0">
              <a:solidFill>
                <a:schemeClr val="accent1">
                  <a:lumMod val="7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1308504-01ED-4C00-BAED-7598C06CACFE}" type="slidenum">
              <a:rPr lang="en-US" smtClean="0"/>
              <a:pPr/>
              <a:t>13</a:t>
            </a:fld>
            <a:endParaRPr lang="en-US" dirty="0"/>
          </a:p>
        </p:txBody>
      </p:sp>
      <p:sp>
        <p:nvSpPr>
          <p:cNvPr id="5" name="Content Placeholder 4"/>
          <p:cNvSpPr>
            <a:spLocks noGrp="1"/>
          </p:cNvSpPr>
          <p:nvPr>
            <p:ph idx="1"/>
          </p:nvPr>
        </p:nvSpPr>
        <p:spPr>
          <a:xfrm>
            <a:off x="457200" y="1371600"/>
            <a:ext cx="8229600" cy="2743200"/>
          </a:xfrm>
          <a:ln>
            <a:noFill/>
          </a:ln>
        </p:spPr>
        <p:style>
          <a:lnRef idx="2">
            <a:schemeClr val="accent6"/>
          </a:lnRef>
          <a:fillRef idx="1">
            <a:schemeClr val="lt1"/>
          </a:fillRef>
          <a:effectRef idx="0">
            <a:schemeClr val="accent6"/>
          </a:effectRef>
          <a:fontRef idx="minor">
            <a:schemeClr val="dk1"/>
          </a:fontRef>
        </p:style>
        <p:txBody>
          <a:bodyPr>
            <a:noAutofit/>
          </a:bodyPr>
          <a:lstStyle/>
          <a:p>
            <a:pPr algn="just"/>
            <a:r>
              <a:rPr lang="en-US" sz="2400" dirty="0" smtClean="0">
                <a:latin typeface="Times New Roman" pitchFamily="18" charset="0"/>
                <a:cs typeface="Times New Roman" pitchFamily="18" charset="0"/>
              </a:rPr>
              <a:t>DBMS implementation </a:t>
            </a:r>
            <a:r>
              <a:rPr lang="en-US" sz="2400" b="1" dirty="0" smtClean="0">
                <a:latin typeface="Times New Roman" pitchFamily="18" charset="0"/>
                <a:cs typeface="Times New Roman" pitchFamily="18" charset="0"/>
              </a:rPr>
              <a:t>cost</a:t>
            </a:r>
            <a:r>
              <a:rPr lang="en-US" sz="2400" dirty="0" smtClean="0">
                <a:latin typeface="Times New Roman" pitchFamily="18" charset="0"/>
                <a:cs typeface="Times New Roman" pitchFamily="18" charset="0"/>
              </a:rPr>
              <a:t> is high compared to the file system</a:t>
            </a:r>
          </a:p>
          <a:p>
            <a:pPr algn="just"/>
            <a:r>
              <a:rPr lang="en-US" sz="2400" b="1" dirty="0" smtClean="0">
                <a:latin typeface="Times New Roman" pitchFamily="18" charset="0"/>
                <a:cs typeface="Times New Roman" pitchFamily="18" charset="0"/>
              </a:rPr>
              <a:t>Complexity</a:t>
            </a:r>
            <a:r>
              <a:rPr lang="en-US" sz="2400" dirty="0" smtClean="0">
                <a:latin typeface="Times New Roman" pitchFamily="18" charset="0"/>
                <a:cs typeface="Times New Roman" pitchFamily="18" charset="0"/>
              </a:rPr>
              <a:t>: Database systems are complex to understand</a:t>
            </a:r>
          </a:p>
          <a:p>
            <a:pPr algn="just"/>
            <a:r>
              <a:rPr lang="en-US" sz="2400" b="1" dirty="0" smtClean="0">
                <a:latin typeface="Times New Roman" pitchFamily="18" charset="0"/>
                <a:cs typeface="Times New Roman" pitchFamily="18" charset="0"/>
              </a:rPr>
              <a:t>Performance</a:t>
            </a:r>
            <a:r>
              <a:rPr lang="en-US" sz="2400" dirty="0" smtClean="0">
                <a:latin typeface="Times New Roman" pitchFamily="18" charset="0"/>
                <a:cs typeface="Times New Roman" pitchFamily="18" charset="0"/>
              </a:rPr>
              <a:t>: Database systems are generic, making them suitable for various applications. However this feature affect their performance for some applications</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194838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800" b="1" dirty="0" smtClean="0">
                <a:solidFill>
                  <a:schemeClr val="accent1"/>
                </a:solidFill>
                <a:latin typeface="Times New Roman" pitchFamily="18" charset="0"/>
                <a:cs typeface="Times New Roman" pitchFamily="18" charset="0"/>
              </a:rPr>
              <a:t>Applications of DBMS</a:t>
            </a:r>
            <a:endParaRPr lang="en-US" sz="2800" b="1" dirty="0">
              <a:solidFill>
                <a:schemeClr val="accent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1308504-01ED-4C00-BAED-7598C06CACFE}" type="slidenum">
              <a:rPr lang="en-US" smtClean="0"/>
              <a:pPr/>
              <a:t>14</a:t>
            </a:fld>
            <a:endParaRPr lang="en-US" dirty="0"/>
          </a:p>
        </p:txBody>
      </p:sp>
      <p:sp>
        <p:nvSpPr>
          <p:cNvPr id="5" name="Content Placeholder 4"/>
          <p:cNvSpPr>
            <a:spLocks noGrp="1"/>
          </p:cNvSpPr>
          <p:nvPr>
            <p:ph idx="1"/>
          </p:nvPr>
        </p:nvSpPr>
        <p:spPr>
          <a:xfrm>
            <a:off x="457200" y="990600"/>
            <a:ext cx="8229600" cy="5562600"/>
          </a:xfrm>
          <a:ln>
            <a:noFill/>
          </a:ln>
        </p:spPr>
        <p:style>
          <a:lnRef idx="2">
            <a:schemeClr val="accent6"/>
          </a:lnRef>
          <a:fillRef idx="1">
            <a:schemeClr val="lt1"/>
          </a:fillRef>
          <a:effectRef idx="0">
            <a:schemeClr val="accent6"/>
          </a:effectRef>
          <a:fontRef idx="minor">
            <a:schemeClr val="dk1"/>
          </a:fontRef>
        </p:style>
        <p:txBody>
          <a:bodyPr>
            <a:noAutofit/>
          </a:bodyPr>
          <a:lstStyle/>
          <a:p>
            <a:pPr algn="just"/>
            <a:r>
              <a:rPr lang="en-US" sz="2400" dirty="0" smtClean="0">
                <a:latin typeface="Times New Roman" pitchFamily="18" charset="0"/>
                <a:cs typeface="Times New Roman" pitchFamily="18" charset="0"/>
              </a:rPr>
              <a:t>Banking: all transactions</a:t>
            </a:r>
          </a:p>
          <a:p>
            <a:pPr algn="just"/>
            <a:r>
              <a:rPr lang="en-US" sz="2400" dirty="0" smtClean="0">
                <a:latin typeface="Times New Roman" pitchFamily="18" charset="0"/>
                <a:cs typeface="Times New Roman" pitchFamily="18" charset="0"/>
              </a:rPr>
              <a:t>Airlines: reservations, schedules</a:t>
            </a:r>
          </a:p>
          <a:p>
            <a:pPr algn="just"/>
            <a:r>
              <a:rPr lang="en-US" sz="2400" dirty="0" smtClean="0">
                <a:latin typeface="Times New Roman" pitchFamily="18" charset="0"/>
                <a:cs typeface="Times New Roman" pitchFamily="18" charset="0"/>
              </a:rPr>
              <a:t>Universities:  registration, grades</a:t>
            </a:r>
          </a:p>
          <a:p>
            <a:pPr algn="just"/>
            <a:r>
              <a:rPr lang="en-US" sz="2400" dirty="0" smtClean="0">
                <a:latin typeface="Times New Roman" pitchFamily="18" charset="0"/>
                <a:cs typeface="Times New Roman" pitchFamily="18" charset="0"/>
              </a:rPr>
              <a:t>Sales: customers, products, purchases</a:t>
            </a:r>
          </a:p>
          <a:p>
            <a:pPr algn="just"/>
            <a:r>
              <a:rPr lang="en-US" sz="2400" dirty="0" smtClean="0">
                <a:latin typeface="Times New Roman" pitchFamily="18" charset="0"/>
                <a:cs typeface="Times New Roman" pitchFamily="18" charset="0"/>
              </a:rPr>
              <a:t>Manufacturing: production, inventory, orders, supply chain</a:t>
            </a:r>
          </a:p>
          <a:p>
            <a:pPr algn="just"/>
            <a:r>
              <a:rPr lang="en-US" sz="2400" dirty="0" smtClean="0">
                <a:latin typeface="Times New Roman" pitchFamily="18" charset="0"/>
                <a:cs typeface="Times New Roman" pitchFamily="18" charset="0"/>
              </a:rPr>
              <a:t>Human resources:  employee records, salaries, tax deductions</a:t>
            </a:r>
          </a:p>
          <a:p>
            <a:r>
              <a:rPr lang="en-US" sz="2400" dirty="0" smtClean="0">
                <a:latin typeface="Times New Roman" pitchFamily="18" charset="0"/>
                <a:cs typeface="Times New Roman" pitchFamily="18" charset="0"/>
              </a:rPr>
              <a:t>Business operations: data can be analyzed to gain insights and make informed business decisions.</a:t>
            </a:r>
          </a:p>
          <a:p>
            <a:r>
              <a:rPr lang="en-US" sz="2400" dirty="0" smtClean="0">
                <a:latin typeface="Times New Roman" pitchFamily="18" charset="0"/>
                <a:cs typeface="Times New Roman" pitchFamily="18" charset="0"/>
              </a:rPr>
              <a:t>E-commerce</a:t>
            </a:r>
          </a:p>
          <a:p>
            <a:r>
              <a:rPr lang="en-US" sz="2400" dirty="0" smtClean="0">
                <a:latin typeface="Times New Roman" pitchFamily="18" charset="0"/>
                <a:cs typeface="Times New Roman" pitchFamily="18" charset="0"/>
              </a:rPr>
              <a:t>Healthcare</a:t>
            </a:r>
          </a:p>
          <a:p>
            <a:r>
              <a:rPr lang="en-US" sz="2400" dirty="0" smtClean="0">
                <a:latin typeface="Times New Roman" pitchFamily="18" charset="0"/>
                <a:cs typeface="Times New Roman" pitchFamily="18" charset="0"/>
              </a:rPr>
              <a:t>Education</a:t>
            </a:r>
          </a:p>
          <a:p>
            <a:r>
              <a:rPr lang="en-US" sz="2400" dirty="0" smtClean="0">
                <a:latin typeface="Times New Roman" pitchFamily="18" charset="0"/>
                <a:cs typeface="Times New Roman" pitchFamily="18" charset="0"/>
              </a:rPr>
              <a:t>Government</a:t>
            </a:r>
          </a:p>
          <a:p>
            <a:pPr algn="just">
              <a:buNone/>
            </a:pPr>
            <a:r>
              <a:rPr lang="en-US" sz="2400" b="1" dirty="0" smtClean="0">
                <a:solidFill>
                  <a:srgbClr val="C00000"/>
                </a:solidFill>
                <a:latin typeface="Times New Roman" pitchFamily="18" charset="0"/>
                <a:cs typeface="Times New Roman" pitchFamily="18" charset="0"/>
              </a:rPr>
              <a:t>	Databases touch all aspects of our lives</a:t>
            </a:r>
            <a:endParaRPr lang="en-US" sz="2400" b="1"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194838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2362200"/>
            <a:ext cx="6324600" cy="2362201"/>
          </a:xfrm>
        </p:spPr>
        <p:style>
          <a:lnRef idx="2">
            <a:schemeClr val="accent6"/>
          </a:lnRef>
          <a:fillRef idx="1">
            <a:schemeClr val="lt1"/>
          </a:fillRef>
          <a:effectRef idx="0">
            <a:schemeClr val="accent6"/>
          </a:effectRef>
          <a:fontRef idx="minor">
            <a:schemeClr val="dk1"/>
          </a:fontRef>
        </p:style>
        <p:txBody>
          <a:bodyPr>
            <a:noAutofit/>
          </a:bodyPr>
          <a:lstStyle/>
          <a:p>
            <a:pPr lvl="5">
              <a:buNone/>
            </a:pPr>
            <a:endParaRPr lang="en-US" sz="4000" dirty="0" smtClean="0">
              <a:solidFill>
                <a:srgbClr val="00B050"/>
              </a:solidFill>
              <a:latin typeface="Times New Roman" pitchFamily="18" charset="0"/>
              <a:cs typeface="Times New Roman" pitchFamily="18" charset="0"/>
            </a:endParaRPr>
          </a:p>
          <a:p>
            <a:pPr lvl="5">
              <a:buNone/>
            </a:pPr>
            <a:r>
              <a:rPr lang="en-US" sz="4000" dirty="0" smtClean="0">
                <a:solidFill>
                  <a:srgbClr val="00B050"/>
                </a:solidFill>
                <a:latin typeface="Times New Roman" pitchFamily="18" charset="0"/>
                <a:cs typeface="Times New Roman" pitchFamily="18" charset="0"/>
              </a:rPr>
              <a:t>Thank You</a:t>
            </a:r>
            <a:endParaRPr lang="en-US" sz="4000" dirty="0">
              <a:solidFill>
                <a:srgbClr val="00B05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1308504-01ED-4C00-BAED-7598C06CACFE}" type="slidenum">
              <a:rPr lang="en-US" smtClean="0"/>
              <a:pPr/>
              <a:t>15</a:t>
            </a:fld>
            <a:endParaRPr lang="en-US"/>
          </a:p>
        </p:txBody>
      </p:sp>
    </p:spTree>
    <p:extLst>
      <p:ext uri="{BB962C8B-B14F-4D97-AF65-F5344CB8AC3E}">
        <p14:creationId xmlns="" xmlns:p14="http://schemas.microsoft.com/office/powerpoint/2010/main" val="1194838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0"/>
            <a:ext cx="7772400" cy="1371600"/>
          </a:xfrm>
          <a:ln>
            <a:noFill/>
          </a:ln>
        </p:spPr>
        <p:style>
          <a:lnRef idx="2">
            <a:schemeClr val="accent1"/>
          </a:lnRef>
          <a:fillRef idx="1">
            <a:schemeClr val="lt1"/>
          </a:fillRef>
          <a:effectRef idx="0">
            <a:schemeClr val="accent1"/>
          </a:effectRef>
          <a:fontRef idx="minor">
            <a:schemeClr val="dk1"/>
          </a:fontRef>
        </p:style>
        <p:txBody>
          <a:bodyPr>
            <a:normAutofit/>
          </a:bodyPr>
          <a:lstStyle/>
          <a:p>
            <a:r>
              <a:rPr lang="en-US" sz="4000" dirty="0" smtClean="0">
                <a:solidFill>
                  <a:schemeClr val="accent1">
                    <a:lumMod val="50000"/>
                  </a:schemeClr>
                </a:solidFill>
                <a:latin typeface="Times New Roman" pitchFamily="18" charset="0"/>
                <a:cs typeface="Times New Roman" pitchFamily="18" charset="0"/>
              </a:rPr>
              <a:t>Database Management System</a:t>
            </a:r>
            <a:endParaRPr lang="en-US" sz="4000" dirty="0">
              <a:solidFill>
                <a:schemeClr val="accent1">
                  <a:lumMod val="50000"/>
                </a:schemeClr>
              </a:solidFill>
              <a:latin typeface="Times New Roman" pitchFamily="18" charset="0"/>
              <a:cs typeface="Times New Roman" pitchFamily="18" charset="0"/>
            </a:endParaRPr>
          </a:p>
        </p:txBody>
      </p:sp>
      <p:pic>
        <p:nvPicPr>
          <p:cNvPr id="5" name="Picture 4" descr="ic-database-management-dbms-gatekeeper.png"/>
          <p:cNvPicPr>
            <a:picLocks noChangeAspect="1"/>
          </p:cNvPicPr>
          <p:nvPr/>
        </p:nvPicPr>
        <p:blipFill>
          <a:blip r:embed="rId2"/>
          <a:stretch>
            <a:fillRect/>
          </a:stretch>
        </p:blipFill>
        <p:spPr>
          <a:xfrm>
            <a:off x="685800" y="2057400"/>
            <a:ext cx="7772400" cy="4648200"/>
          </a:xfrm>
          <a:prstGeom prst="rect">
            <a:avLst/>
          </a:prstGeom>
        </p:spPr>
      </p:pic>
    </p:spTree>
    <p:extLst>
      <p:ext uri="{BB962C8B-B14F-4D97-AF65-F5344CB8AC3E}">
        <p14:creationId xmlns="" xmlns:p14="http://schemas.microsoft.com/office/powerpoint/2010/main" val="2353238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800" b="1" dirty="0" smtClean="0">
                <a:solidFill>
                  <a:schemeClr val="accent1"/>
                </a:solidFill>
                <a:latin typeface="Times New Roman" pitchFamily="18" charset="0"/>
                <a:cs typeface="Times New Roman" pitchFamily="18" charset="0"/>
              </a:rPr>
              <a:t>Data , Information, Database</a:t>
            </a:r>
            <a:endParaRPr lang="en-US" sz="2800" dirty="0">
              <a:solidFill>
                <a:schemeClr val="accent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534400" cy="5486400"/>
          </a:xfrm>
          <a:ln>
            <a:noFill/>
          </a:ln>
        </p:spPr>
        <p:style>
          <a:lnRef idx="2">
            <a:schemeClr val="accent6"/>
          </a:lnRef>
          <a:fillRef idx="1">
            <a:schemeClr val="lt1"/>
          </a:fillRef>
          <a:effectRef idx="0">
            <a:schemeClr val="accent6"/>
          </a:effectRef>
          <a:fontRef idx="minor">
            <a:schemeClr val="dk1"/>
          </a:fontRef>
        </p:style>
        <p:txBody>
          <a:bodyPr>
            <a:noAutofit/>
          </a:bodyPr>
          <a:lstStyle/>
          <a:p>
            <a:r>
              <a:rPr lang="en-US" sz="2400" b="1" dirty="0" smtClean="0">
                <a:latin typeface="Times New Roman" pitchFamily="18" charset="0"/>
                <a:cs typeface="Times New Roman" pitchFamily="18" charset="0"/>
              </a:rPr>
              <a:t>Data</a:t>
            </a:r>
            <a:r>
              <a:rPr lang="en-US" sz="2400" dirty="0" smtClean="0">
                <a:latin typeface="Times New Roman" pitchFamily="18" charset="0"/>
                <a:cs typeface="Times New Roman" pitchFamily="18" charset="0"/>
              </a:rPr>
              <a:t> is defined as facts or figures</a:t>
            </a:r>
          </a:p>
          <a:p>
            <a:pPr lvl="1"/>
            <a:r>
              <a:rPr lang="en-US" sz="2400" dirty="0" smtClean="0">
                <a:latin typeface="Times New Roman" pitchFamily="18" charset="0"/>
                <a:cs typeface="Times New Roman" pitchFamily="18" charset="0"/>
              </a:rPr>
              <a:t>Example : student ,Ram, BCA, fourth, </a:t>
            </a:r>
          </a:p>
          <a:p>
            <a:pPr lvl="1">
              <a:buNone/>
            </a:pPr>
            <a:r>
              <a:rPr lang="en-US" sz="2400" dirty="0" smtClean="0">
                <a:latin typeface="Times New Roman" pitchFamily="18" charset="0"/>
                <a:cs typeface="Times New Roman" pitchFamily="18" charset="0"/>
              </a:rPr>
              <a:t>semester</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Information </a:t>
            </a:r>
            <a:r>
              <a:rPr lang="en-US" sz="2400" dirty="0" smtClean="0">
                <a:latin typeface="Times New Roman" pitchFamily="18" charset="0"/>
                <a:cs typeface="Times New Roman" pitchFamily="18" charset="0"/>
              </a:rPr>
              <a:t>is a processed, organized data which gives logical meaning</a:t>
            </a:r>
          </a:p>
          <a:p>
            <a:pPr lvl="1"/>
            <a:r>
              <a:rPr lang="en-US" sz="2400" b="1" dirty="0" smtClean="0">
                <a:latin typeface="Times New Roman" pitchFamily="18" charset="0"/>
                <a:cs typeface="Times New Roman" pitchFamily="18" charset="0"/>
              </a:rPr>
              <a:t>Ram</a:t>
            </a:r>
            <a:r>
              <a:rPr lang="en-US" sz="2400" dirty="0" smtClean="0">
                <a:latin typeface="Times New Roman" pitchFamily="18" charset="0"/>
                <a:cs typeface="Times New Roman" pitchFamily="18" charset="0"/>
              </a:rPr>
              <a:t> is a </a:t>
            </a:r>
            <a:r>
              <a:rPr lang="en-US" sz="2400" b="1" dirty="0" smtClean="0">
                <a:latin typeface="Times New Roman" pitchFamily="18" charset="0"/>
                <a:cs typeface="Times New Roman" pitchFamily="18" charset="0"/>
              </a:rPr>
              <a:t>student</a:t>
            </a:r>
            <a:r>
              <a:rPr lang="en-US" sz="2400" dirty="0" smtClean="0">
                <a:latin typeface="Times New Roman" pitchFamily="18" charset="0"/>
                <a:cs typeface="Times New Roman" pitchFamily="18" charset="0"/>
              </a:rPr>
              <a:t> of </a:t>
            </a:r>
            <a:r>
              <a:rPr lang="en-US" sz="2400" b="1" dirty="0" smtClean="0">
                <a:latin typeface="Times New Roman" pitchFamily="18" charset="0"/>
                <a:cs typeface="Times New Roman" pitchFamily="18" charset="0"/>
              </a:rPr>
              <a:t>BCA</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fourth</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semester</a:t>
            </a:r>
            <a:r>
              <a:rPr lang="en-US" sz="2400" dirty="0" smtClean="0">
                <a:latin typeface="Times New Roman" pitchFamily="18" charset="0"/>
                <a:cs typeface="Times New Roman" pitchFamily="18" charset="0"/>
              </a:rPr>
              <a:t>.</a:t>
            </a:r>
          </a:p>
          <a:p>
            <a:pPr>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1308504-01ED-4C00-BAED-7598C06CACFE}" type="slidenum">
              <a:rPr lang="en-US" smtClean="0"/>
              <a:pPr/>
              <a:t>3</a:t>
            </a:fld>
            <a:endParaRPr lang="en-US" dirty="0"/>
          </a:p>
        </p:txBody>
      </p:sp>
      <p:pic>
        <p:nvPicPr>
          <p:cNvPr id="6" name="Picture 5" descr="maxresdefault.jpg"/>
          <p:cNvPicPr>
            <a:picLocks noChangeAspect="1"/>
          </p:cNvPicPr>
          <p:nvPr/>
        </p:nvPicPr>
        <p:blipFill>
          <a:blip r:embed="rId2" cstate="print"/>
          <a:stretch>
            <a:fillRect/>
          </a:stretch>
        </p:blipFill>
        <p:spPr>
          <a:xfrm>
            <a:off x="6248400" y="228600"/>
            <a:ext cx="2590800" cy="2590800"/>
          </a:xfrm>
          <a:prstGeom prst="rect">
            <a:avLst/>
          </a:prstGeom>
        </p:spPr>
      </p:pic>
      <p:pic>
        <p:nvPicPr>
          <p:cNvPr id="7" name="Picture 6" descr="053018_0710_Differenceb1.png"/>
          <p:cNvPicPr>
            <a:picLocks noChangeAspect="1"/>
          </p:cNvPicPr>
          <p:nvPr/>
        </p:nvPicPr>
        <p:blipFill>
          <a:blip r:embed="rId3"/>
          <a:stretch>
            <a:fillRect/>
          </a:stretch>
        </p:blipFill>
        <p:spPr>
          <a:xfrm>
            <a:off x="1828800" y="4267200"/>
            <a:ext cx="3352800" cy="2362200"/>
          </a:xfrm>
          <a:prstGeom prst="rect">
            <a:avLst/>
          </a:prstGeom>
        </p:spPr>
      </p:pic>
    </p:spTree>
    <p:extLst>
      <p:ext uri="{BB962C8B-B14F-4D97-AF65-F5344CB8AC3E}">
        <p14:creationId xmlns="" xmlns:p14="http://schemas.microsoft.com/office/powerpoint/2010/main" val="1194838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chemeClr val="accent1"/>
                </a:solidFill>
              </a:rPr>
              <a:t>Database</a:t>
            </a:r>
            <a:endParaRPr lang="en-US" b="1" dirty="0">
              <a:solidFill>
                <a:schemeClr val="accent1"/>
              </a:solidFill>
            </a:endParaRPr>
          </a:p>
        </p:txBody>
      </p:sp>
      <p:sp>
        <p:nvSpPr>
          <p:cNvPr id="3" name="Content Placeholder 2"/>
          <p:cNvSpPr>
            <a:spLocks noGrp="1"/>
          </p:cNvSpPr>
          <p:nvPr>
            <p:ph idx="1"/>
          </p:nvPr>
        </p:nvSpPr>
        <p:spPr/>
        <p:txBody>
          <a:bodyPr>
            <a:noAutofit/>
          </a:bodyPr>
          <a:lstStyle/>
          <a:p>
            <a:pPr algn="just">
              <a:lnSpc>
                <a:spcPct val="110000"/>
              </a:lnSpc>
            </a:pPr>
            <a:r>
              <a:rPr lang="en-US" sz="2400" dirty="0" smtClean="0">
                <a:latin typeface="Times New Roman" pitchFamily="18" charset="0"/>
                <a:cs typeface="Times New Roman" pitchFamily="18" charset="0"/>
              </a:rPr>
              <a:t>A database is a collection of related data that is organized and structured in a way that allows for efficient storage, retrieval, and management of that data. A database can be thought of as an electronic filing system, where data is stored and organized in a way that makes it easy to access and analyze.</a:t>
            </a:r>
          </a:p>
          <a:p>
            <a:pPr algn="just">
              <a:lnSpc>
                <a:spcPct val="110000"/>
              </a:lnSpc>
            </a:pPr>
            <a:r>
              <a:rPr lang="en-US" sz="2400" dirty="0" smtClean="0">
                <a:latin typeface="Times New Roman" pitchFamily="18" charset="0"/>
                <a:cs typeface="Times New Roman" pitchFamily="18" charset="0"/>
              </a:rPr>
              <a:t>Databases can range in size from small, personal databases to large enterprise databases that store millions or even billions of records. Some common types of databases include relational databases, </a:t>
            </a:r>
            <a:r>
              <a:rPr lang="en-US" sz="2400" dirty="0" err="1" smtClean="0">
                <a:latin typeface="Times New Roman" pitchFamily="18" charset="0"/>
                <a:cs typeface="Times New Roman" pitchFamily="18" charset="0"/>
              </a:rPr>
              <a:t>NoSQL</a:t>
            </a:r>
            <a:r>
              <a:rPr lang="en-US" sz="2400" dirty="0" smtClean="0">
                <a:latin typeface="Times New Roman" pitchFamily="18" charset="0"/>
                <a:cs typeface="Times New Roman" pitchFamily="18" charset="0"/>
              </a:rPr>
              <a:t> databases, object-oriented databases, and hierarchical databases.</a:t>
            </a:r>
          </a:p>
          <a:p>
            <a:pPr marL="342900" lvl="1" indent="-342900" algn="just">
              <a:lnSpc>
                <a:spcPct val="110000"/>
              </a:lnSpc>
              <a:buFont typeface="Arial" pitchFamily="34" charset="0"/>
              <a:buChar char="•"/>
            </a:pPr>
            <a:r>
              <a:rPr lang="en-US" sz="2400" dirty="0" smtClean="0">
                <a:latin typeface="Times New Roman" pitchFamily="18" charset="0"/>
                <a:cs typeface="Times New Roman" pitchFamily="18" charset="0"/>
              </a:rPr>
              <a:t>Examples of databases could be: Database for Educational Institute or a Bank, Library, Ticket Reservation system etc.</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1308504-01ED-4C00-BAED-7598C06CACFE}"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800" b="1" dirty="0" smtClean="0">
                <a:solidFill>
                  <a:schemeClr val="accent1">
                    <a:lumMod val="75000"/>
                  </a:schemeClr>
                </a:solidFill>
                <a:latin typeface="Times New Roman" pitchFamily="18" charset="0"/>
                <a:cs typeface="Times New Roman" pitchFamily="18" charset="0"/>
              </a:rPr>
              <a:t>Database Management System (DBMS)</a:t>
            </a:r>
            <a:endParaRPr lang="en-US" sz="2800" b="1" dirty="0">
              <a:solidFill>
                <a:schemeClr val="accent1">
                  <a:lumMod val="7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1308504-01ED-4C00-BAED-7598C06CACFE}" type="slidenum">
              <a:rPr lang="en-US" smtClean="0"/>
              <a:pPr/>
              <a:t>5</a:t>
            </a:fld>
            <a:endParaRPr lang="en-US" dirty="0"/>
          </a:p>
        </p:txBody>
      </p:sp>
      <p:sp>
        <p:nvSpPr>
          <p:cNvPr id="5" name="Content Placeholder 4"/>
          <p:cNvSpPr>
            <a:spLocks noGrp="1"/>
          </p:cNvSpPr>
          <p:nvPr>
            <p:ph idx="1"/>
          </p:nvPr>
        </p:nvSpPr>
        <p:spPr>
          <a:xfrm>
            <a:off x="457200" y="990600"/>
            <a:ext cx="8229600" cy="5562600"/>
          </a:xfrm>
          <a:ln>
            <a:noFill/>
          </a:ln>
        </p:spPr>
        <p:style>
          <a:lnRef idx="2">
            <a:schemeClr val="accent6"/>
          </a:lnRef>
          <a:fillRef idx="1">
            <a:schemeClr val="lt1"/>
          </a:fillRef>
          <a:effectRef idx="0">
            <a:schemeClr val="accent6"/>
          </a:effectRef>
          <a:fontRef idx="minor">
            <a:schemeClr val="dk1"/>
          </a:fontRef>
        </p:style>
        <p:txBody>
          <a:bodyPr>
            <a:noAutofit/>
          </a:bodyPr>
          <a:lstStyle/>
          <a:p>
            <a:pPr algn="just"/>
            <a:r>
              <a:rPr lang="en-US" sz="2000" dirty="0" smtClean="0">
                <a:latin typeface="Times New Roman" pitchFamily="18" charset="0"/>
                <a:cs typeface="Times New Roman" pitchFamily="18" charset="0"/>
              </a:rPr>
              <a:t>A database management system (DBMS) is a software system that enables users to create, store, retrieve, update, and manage data in a database. A database is a collection of related data that is organized in a structured way so that it can be easily accessed, managed, and updated.</a:t>
            </a:r>
          </a:p>
          <a:p>
            <a:pPr algn="just"/>
            <a:r>
              <a:rPr lang="en-US" sz="2000" dirty="0" smtClean="0">
                <a:latin typeface="Times New Roman" pitchFamily="18" charset="0"/>
                <a:cs typeface="Times New Roman" pitchFamily="18" charset="0"/>
              </a:rPr>
              <a:t>A DBMS provides an interface for users to interact with the database and perform various operations, such as creating tables, inserting data, querying data, updating data, and deleting data. The DBMS also provides various tools for managing the database, such as backup and recovery, security management, and performance tuning.</a:t>
            </a:r>
          </a:p>
          <a:p>
            <a:pPr algn="just"/>
            <a:r>
              <a:rPr lang="en-US" sz="2000" dirty="0" smtClean="0">
                <a:latin typeface="Times New Roman" pitchFamily="18" charset="0"/>
                <a:cs typeface="Times New Roman" pitchFamily="18" charset="0"/>
              </a:rPr>
              <a:t>Some common types of DBMS include relational database management systems (RDBMS), </a:t>
            </a:r>
            <a:r>
              <a:rPr lang="en-US" sz="2000" dirty="0" err="1" smtClean="0">
                <a:latin typeface="Times New Roman" pitchFamily="18" charset="0"/>
                <a:cs typeface="Times New Roman" pitchFamily="18" charset="0"/>
              </a:rPr>
              <a:t>NoSQL</a:t>
            </a:r>
            <a:r>
              <a:rPr lang="en-US" sz="2000" dirty="0" smtClean="0">
                <a:latin typeface="Times New Roman" pitchFamily="18" charset="0"/>
                <a:cs typeface="Times New Roman" pitchFamily="18" charset="0"/>
              </a:rPr>
              <a:t> databases, object-oriented databases, and hierarchical databases. Each type of DBMS has its own set of features and capabilities, and is suited to different types of data and applications.</a:t>
            </a:r>
          </a:p>
          <a:p>
            <a:pPr algn="just"/>
            <a:r>
              <a:rPr lang="en-US" sz="2000" dirty="0" smtClean="0">
                <a:latin typeface="Times New Roman" pitchFamily="18" charset="0"/>
                <a:cs typeface="Times New Roman" pitchFamily="18" charset="0"/>
              </a:rPr>
              <a:t>Overall, a DBMS is an essential tool for managing large amounts of data efficiently and effectively. It enables businesses and organizations to store, manage, and retrieve data in a structured way, and provides various tools for ensuring data integrity, security, and scalability.</a:t>
            </a:r>
            <a:endParaRPr lang="en-US" sz="2000" b="1"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194838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1308504-01ED-4C00-BAED-7598C06CACFE}" type="slidenum">
              <a:rPr lang="en-US" smtClean="0"/>
              <a:pPr/>
              <a:t>6</a:t>
            </a:fld>
            <a:endParaRPr lang="en-US" dirty="0"/>
          </a:p>
        </p:txBody>
      </p:sp>
      <p:pic>
        <p:nvPicPr>
          <p:cNvPr id="7" name="Content Placeholder 6" descr="imGE.jpg"/>
          <p:cNvPicPr>
            <a:picLocks noGrp="1" noChangeAspect="1"/>
          </p:cNvPicPr>
          <p:nvPr>
            <p:ph idx="1"/>
          </p:nvPr>
        </p:nvPicPr>
        <p:blipFill>
          <a:blip r:embed="rId2"/>
          <a:stretch>
            <a:fillRect/>
          </a:stretch>
        </p:blipFill>
        <p:spPr>
          <a:xfrm>
            <a:off x="838200" y="762000"/>
            <a:ext cx="7543800" cy="5105400"/>
          </a:xfrm>
          <a:ln>
            <a:noFill/>
          </a:ln>
        </p:spPr>
        <p:style>
          <a:lnRef idx="2">
            <a:schemeClr val="accent6"/>
          </a:lnRef>
          <a:fillRef idx="1">
            <a:schemeClr val="lt1"/>
          </a:fillRef>
          <a:effectRef idx="0">
            <a:schemeClr val="accent6"/>
          </a:effectRef>
          <a:fontRef idx="minor">
            <a:schemeClr val="dk1"/>
          </a:fontRef>
        </p:style>
      </p:pic>
    </p:spTree>
    <p:extLst>
      <p:ext uri="{BB962C8B-B14F-4D97-AF65-F5344CB8AC3E}">
        <p14:creationId xmlns="" xmlns:p14="http://schemas.microsoft.com/office/powerpoint/2010/main" val="1194838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accent1"/>
                </a:solidFill>
              </a:rPr>
              <a:t>Objective of DBMS</a:t>
            </a:r>
            <a:endParaRPr lang="en-US" sz="3600" dirty="0">
              <a:solidFill>
                <a:schemeClr val="accent1"/>
              </a:solidFill>
            </a:endParaRPr>
          </a:p>
        </p:txBody>
      </p:sp>
      <p:sp>
        <p:nvSpPr>
          <p:cNvPr id="3" name="Content Placeholder 2"/>
          <p:cNvSpPr>
            <a:spLocks noGrp="1"/>
          </p:cNvSpPr>
          <p:nvPr>
            <p:ph idx="1"/>
          </p:nvPr>
        </p:nvSpPr>
        <p:spPr>
          <a:xfrm>
            <a:off x="457200" y="1143000"/>
            <a:ext cx="8229600" cy="4525963"/>
          </a:xfrm>
        </p:spPr>
        <p:txBody>
          <a:bodyPr>
            <a:noAutofit/>
          </a:bodyPr>
          <a:lstStyle/>
          <a:p>
            <a:pPr algn="just"/>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main purpose of database systems is to manage the data. some objectives of DBMS are given below</a:t>
            </a:r>
          </a:p>
          <a:p>
            <a:pPr lvl="1" algn="just"/>
            <a:r>
              <a:rPr lang="en-US" sz="2000" dirty="0" smtClean="0">
                <a:latin typeface="Times New Roman" pitchFamily="18" charset="0"/>
                <a:cs typeface="Times New Roman" pitchFamily="18" charset="0"/>
              </a:rPr>
              <a:t>Provide for mass storage of relevant data</a:t>
            </a:r>
          </a:p>
          <a:p>
            <a:pPr lvl="1" algn="just"/>
            <a:r>
              <a:rPr lang="en-US" sz="2000" dirty="0" smtClean="0">
                <a:latin typeface="Times New Roman" pitchFamily="18" charset="0"/>
                <a:cs typeface="Times New Roman" pitchFamily="18" charset="0"/>
              </a:rPr>
              <a:t>Making easy access to data for the authorized user.</a:t>
            </a:r>
          </a:p>
          <a:p>
            <a:pPr lvl="1" algn="just"/>
            <a:r>
              <a:rPr lang="en-US" sz="2000" dirty="0" smtClean="0">
                <a:latin typeface="Times New Roman" pitchFamily="18" charset="0"/>
                <a:cs typeface="Times New Roman" pitchFamily="18" charset="0"/>
              </a:rPr>
              <a:t>Providing prompt response to users’ requests for data.</a:t>
            </a:r>
          </a:p>
          <a:p>
            <a:pPr lvl="1" algn="just"/>
            <a:r>
              <a:rPr lang="en-US" sz="2000" dirty="0" smtClean="0">
                <a:latin typeface="Times New Roman" pitchFamily="18" charset="0"/>
                <a:cs typeface="Times New Roman" pitchFamily="18" charset="0"/>
              </a:rPr>
              <a:t>Eliminate redundantly (Duplicate) d data.</a:t>
            </a:r>
          </a:p>
          <a:p>
            <a:pPr lvl="1" algn="just"/>
            <a:r>
              <a:rPr lang="en-US" sz="2000" dirty="0" smtClean="0">
                <a:latin typeface="Times New Roman" pitchFamily="18" charset="0"/>
                <a:cs typeface="Times New Roman" pitchFamily="18" charset="0"/>
              </a:rPr>
              <a:t>Allow multiple users to be active at one time.</a:t>
            </a:r>
          </a:p>
          <a:p>
            <a:pPr lvl="1" algn="just"/>
            <a:r>
              <a:rPr lang="en-US" sz="2000" dirty="0" smtClean="0">
                <a:latin typeface="Times New Roman" pitchFamily="18" charset="0"/>
                <a:cs typeface="Times New Roman" pitchFamily="18" charset="0"/>
              </a:rPr>
              <a:t>Allow the growth of the database system</a:t>
            </a:r>
          </a:p>
          <a:p>
            <a:pPr lvl="1" algn="just"/>
            <a:r>
              <a:rPr lang="en-US" sz="2000" dirty="0" smtClean="0">
                <a:latin typeface="Times New Roman" pitchFamily="18" charset="0"/>
                <a:cs typeface="Times New Roman" pitchFamily="18" charset="0"/>
              </a:rPr>
              <a:t>Provide data integrity.</a:t>
            </a:r>
          </a:p>
          <a:p>
            <a:pPr lvl="1" algn="just"/>
            <a:r>
              <a:rPr lang="en-US" sz="2000" dirty="0" smtClean="0">
                <a:latin typeface="Times New Roman" pitchFamily="18" charset="0"/>
                <a:cs typeface="Times New Roman" pitchFamily="18" charset="0"/>
              </a:rPr>
              <a:t>Protect the data from physical harm and unauthorized access.</a:t>
            </a:r>
          </a:p>
          <a:p>
            <a:pPr lvl="1" algn="just"/>
            <a:r>
              <a:rPr lang="en-US" sz="2000" dirty="0" smtClean="0">
                <a:latin typeface="Times New Roman" pitchFamily="18" charset="0"/>
                <a:cs typeface="Times New Roman" pitchFamily="18" charset="0"/>
              </a:rPr>
              <a:t>Serving different types of users. the</a:t>
            </a:r>
          </a:p>
          <a:p>
            <a:pPr lvl="1" algn="just"/>
            <a:r>
              <a:rPr lang="en-US" sz="2000" dirty="0" smtClean="0">
                <a:latin typeface="Times New Roman" pitchFamily="18" charset="0"/>
                <a:cs typeface="Times New Roman" pitchFamily="18" charset="0"/>
              </a:rPr>
              <a:t>Provide security with a user access privilege.</a:t>
            </a:r>
          </a:p>
          <a:p>
            <a:pPr lvl="1" algn="just"/>
            <a:r>
              <a:rPr lang="en-US" sz="2000" dirty="0" smtClean="0">
                <a:latin typeface="Times New Roman" pitchFamily="18" charset="0"/>
                <a:cs typeface="Times New Roman" pitchFamily="18" charset="0"/>
              </a:rPr>
              <a:t>Combining interrelated data to generate a report</a:t>
            </a:r>
          </a:p>
          <a:p>
            <a:pPr lvl="1" algn="just"/>
            <a:r>
              <a:rPr lang="en-US" sz="2000" dirty="0" smtClean="0">
                <a:latin typeface="Times New Roman" pitchFamily="18" charset="0"/>
                <a:cs typeface="Times New Roman" pitchFamily="18" charset="0"/>
              </a:rPr>
              <a:t>Provide multiple views for the same data.</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1308504-01ED-4C00-BAED-7598C06CACFE}"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accent1"/>
                </a:solidFill>
              </a:rPr>
              <a:t>Importance of DBMS</a:t>
            </a:r>
            <a:endParaRPr lang="en-US" sz="3600" dirty="0">
              <a:solidFill>
                <a:schemeClr val="accent1"/>
              </a:solidFill>
            </a:endParaRPr>
          </a:p>
        </p:txBody>
      </p:sp>
      <p:sp>
        <p:nvSpPr>
          <p:cNvPr id="3" name="Content Placeholder 2"/>
          <p:cNvSpPr>
            <a:spLocks noGrp="1"/>
          </p:cNvSpPr>
          <p:nvPr>
            <p:ph idx="1"/>
          </p:nvPr>
        </p:nvSpPr>
        <p:spPr>
          <a:xfrm>
            <a:off x="457200" y="1143000"/>
            <a:ext cx="8229600" cy="5715000"/>
          </a:xfrm>
        </p:spPr>
        <p:txBody>
          <a:bodyPr>
            <a:noAutofit/>
          </a:bodyPr>
          <a:lstStyle/>
          <a:p>
            <a:pPr algn="just"/>
            <a:r>
              <a:rPr lang="en-US" sz="2200" dirty="0" smtClean="0">
                <a:latin typeface="Times New Roman" pitchFamily="18" charset="0"/>
                <a:cs typeface="Times New Roman" pitchFamily="18" charset="0"/>
              </a:rPr>
              <a:t>Database management systems (DBMS) are important tools for businesses and organizations that need to store, manage, and retrieve large amounts of data. Here are some of the key reasons why DBMS are important:</a:t>
            </a:r>
          </a:p>
          <a:p>
            <a:pPr lvl="1" algn="just"/>
            <a:r>
              <a:rPr lang="en-US" sz="2200" b="1" dirty="0" smtClean="0">
                <a:latin typeface="Times New Roman" pitchFamily="18" charset="0"/>
                <a:cs typeface="Times New Roman" pitchFamily="18" charset="0"/>
              </a:rPr>
              <a:t>Data organization:</a:t>
            </a:r>
            <a:r>
              <a:rPr lang="en-US" sz="2200" dirty="0" smtClean="0">
                <a:latin typeface="Times New Roman" pitchFamily="18" charset="0"/>
                <a:cs typeface="Times New Roman" pitchFamily="18" charset="0"/>
              </a:rPr>
              <a:t> A DBMS helps to organize data in a structured manner, making it easier to access and manipulate. This can improve the efficiency of data retrieval and reduce errors that may arise from manual data handling.</a:t>
            </a:r>
          </a:p>
          <a:p>
            <a:pPr lvl="1" algn="just"/>
            <a:r>
              <a:rPr lang="en-US" sz="2200" b="1" dirty="0" smtClean="0">
                <a:latin typeface="Times New Roman" pitchFamily="18" charset="0"/>
                <a:cs typeface="Times New Roman" pitchFamily="18" charset="0"/>
              </a:rPr>
              <a:t>Data security:</a:t>
            </a:r>
            <a:r>
              <a:rPr lang="en-US" sz="2200" dirty="0" smtClean="0">
                <a:latin typeface="Times New Roman" pitchFamily="18" charset="0"/>
                <a:cs typeface="Times New Roman" pitchFamily="18" charset="0"/>
              </a:rPr>
              <a:t> DBMS can provide robust security features to protect data from unauthorized access, ensuring that sensitive data is kept confidential and secure.</a:t>
            </a:r>
          </a:p>
          <a:p>
            <a:pPr lvl="1" algn="just"/>
            <a:r>
              <a:rPr lang="en-US" sz="2200" b="1" dirty="0" smtClean="0">
                <a:latin typeface="Times New Roman" pitchFamily="18" charset="0"/>
                <a:cs typeface="Times New Roman" pitchFamily="18" charset="0"/>
              </a:rPr>
              <a:t>Data integrity:</a:t>
            </a:r>
            <a:r>
              <a:rPr lang="en-US" sz="2200" dirty="0" smtClean="0">
                <a:latin typeface="Times New Roman" pitchFamily="18" charset="0"/>
                <a:cs typeface="Times New Roman" pitchFamily="18" charset="0"/>
              </a:rPr>
              <a:t> DBMS can enforce data integrity rules to ensure that the data stored in the database is accurate and consistent. This can help to prevent errors and inconsistencies that can arise from human error or system failures.</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1308504-01ED-4C00-BAED-7598C06CACFE}"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chemeClr val="accent1"/>
                </a:solidFill>
              </a:rPr>
              <a:t>Importance of DBMS</a:t>
            </a:r>
            <a:endParaRPr lang="en-US" sz="3600" dirty="0">
              <a:solidFill>
                <a:schemeClr val="accent1"/>
              </a:solidFill>
            </a:endParaRPr>
          </a:p>
        </p:txBody>
      </p:sp>
      <p:sp>
        <p:nvSpPr>
          <p:cNvPr id="3" name="Content Placeholder 2"/>
          <p:cNvSpPr>
            <a:spLocks noGrp="1"/>
          </p:cNvSpPr>
          <p:nvPr>
            <p:ph idx="1"/>
          </p:nvPr>
        </p:nvSpPr>
        <p:spPr>
          <a:xfrm>
            <a:off x="457200" y="1676400"/>
            <a:ext cx="8229600" cy="3992563"/>
          </a:xfrm>
        </p:spPr>
        <p:txBody>
          <a:bodyPr>
            <a:noAutofit/>
          </a:bodyPr>
          <a:lstStyle/>
          <a:p>
            <a:pPr algn="just"/>
            <a:r>
              <a:rPr lang="en-US" sz="2400" b="1" dirty="0" smtClean="0"/>
              <a:t>Scalability:</a:t>
            </a:r>
            <a:r>
              <a:rPr lang="en-US" sz="2400" dirty="0" smtClean="0"/>
              <a:t> DBMS can handle large volumes of data and can be scaled up or down as needed. This makes it possible for businesses to handle increasing amounts of data without having to worry about infrastructure constraints.</a:t>
            </a:r>
          </a:p>
          <a:p>
            <a:pPr algn="just"/>
            <a:r>
              <a:rPr lang="en-US" sz="2400" b="1" dirty="0" smtClean="0"/>
              <a:t>Data backup and recovery:</a:t>
            </a:r>
            <a:r>
              <a:rPr lang="en-US" sz="2400" dirty="0" smtClean="0"/>
              <a:t> DBMS can provide tools for backing up and recovering data in case of system failures or disasters. This can help businesses to recover their data quickly and minimize the impact of downtime.</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4248</TotalTime>
  <Words>928</Words>
  <Application>Microsoft Office PowerPoint</Application>
  <PresentationFormat>On-screen Show (4:3)</PresentationFormat>
  <Paragraphs>91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Introduction to DBMS</vt:lpstr>
      <vt:lpstr>Database Management System</vt:lpstr>
      <vt:lpstr>Data , Information, Database</vt:lpstr>
      <vt:lpstr>Database</vt:lpstr>
      <vt:lpstr>Database Management System (DBMS)</vt:lpstr>
      <vt:lpstr>Slide 6</vt:lpstr>
      <vt:lpstr>Objective of DBMS</vt:lpstr>
      <vt:lpstr>Importance of DBMS</vt:lpstr>
      <vt:lpstr>Importance of DBMS</vt:lpstr>
      <vt:lpstr>Why Use a DBMS?</vt:lpstr>
      <vt:lpstr>Merit of DBMS</vt:lpstr>
      <vt:lpstr>Merit of DBMS</vt:lpstr>
      <vt:lpstr>Demerit of DBMS</vt:lpstr>
      <vt:lpstr>Applications of DBMS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Project Management Process Groups</dc:title>
  <dc:creator>dell</dc:creator>
  <cp:lastModifiedBy>dell</cp:lastModifiedBy>
  <cp:revision>888</cp:revision>
  <dcterms:created xsi:type="dcterms:W3CDTF">2019-01-04T21:55:42Z</dcterms:created>
  <dcterms:modified xsi:type="dcterms:W3CDTF">2023-03-26T01:07:23Z</dcterms:modified>
</cp:coreProperties>
</file>