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2" r:id="rId1"/>
  </p:sldMasterIdLst>
  <p:notesMasterIdLst>
    <p:notesMasterId r:id="rId25"/>
  </p:notesMasterIdLst>
  <p:sldIdLst>
    <p:sldId id="256" r:id="rId2"/>
    <p:sldId id="257" r:id="rId3"/>
    <p:sldId id="266" r:id="rId4"/>
    <p:sldId id="265" r:id="rId5"/>
    <p:sldId id="264" r:id="rId6"/>
    <p:sldId id="263" r:id="rId7"/>
    <p:sldId id="262" r:id="rId8"/>
    <p:sldId id="261" r:id="rId9"/>
    <p:sldId id="260" r:id="rId10"/>
    <p:sldId id="259" r:id="rId11"/>
    <p:sldId id="258" r:id="rId12"/>
    <p:sldId id="274" r:id="rId13"/>
    <p:sldId id="273" r:id="rId14"/>
    <p:sldId id="272" r:id="rId15"/>
    <p:sldId id="267" r:id="rId16"/>
    <p:sldId id="271" r:id="rId17"/>
    <p:sldId id="270" r:id="rId18"/>
    <p:sldId id="275" r:id="rId19"/>
    <p:sldId id="269" r:id="rId20"/>
    <p:sldId id="268" r:id="rId21"/>
    <p:sldId id="280" r:id="rId22"/>
    <p:sldId id="279" r:id="rId23"/>
    <p:sldId id="278" r:id="rId2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456" y="-184"/>
      </p:cViewPr>
      <p:guideLst>
        <p:guide orient="horz" pos="2160"/>
        <p:guide pos="2880"/>
      </p:guideLst>
    </p:cSldViewPr>
  </p:slideViewPr>
  <p:notesTextViewPr>
    <p:cViewPr>
      <p:scale>
        <a:sx n="1" d="1"/>
        <a:sy n="1" d="1"/>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53C9B72-50AF-4287-AC7A-5FC2878D2F3F}" type="datetimeFigureOut">
              <a:rPr lang="en-US" smtClean="0"/>
              <a:pPr/>
              <a:t>12/26/2022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F7EECE-F0FC-4C79-8DED-716239BF98C6}"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3FD0ED1-4B10-4797-B12D-F215B1DFDA67}" type="datetime1">
              <a:rPr lang="en-US" smtClean="0"/>
              <a:pPr/>
              <a:t>12/26/2022</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2F1D7C0A-696D-4ACA-B538-205C37DF7C98}" type="datetime1">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0674A806-B028-4B11-B695-4574C2FA9D62}" type="datetime1">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DAFB349D-C71E-4B29-9360-6D798A1DDFEC}" type="datetime1">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9428133A-0AE1-49F1-80AD-417BFC8C11D8}" type="datetime1">
              <a:rPr lang="en-US" smtClean="0"/>
              <a:pPr/>
              <a:t>12/26/2022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1308504-01ED-4C00-BAED-7598C06CACF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B7B334B5-5D95-4AC7-A9CE-7F37AC225E5F}" type="datetime1">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4F9AEF76-7031-4213-B3A1-5578D3337DEC}" type="datetime1">
              <a:rPr lang="en-US" smtClean="0"/>
              <a:pPr/>
              <a:t>12/26/2022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24ADD32-8601-4A41-BDB2-ED8CB19EDA93}" type="datetime1">
              <a:rPr lang="en-US" smtClean="0"/>
              <a:pPr/>
              <a:t>12/26/2022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6D293E-BB17-4965-97B2-1BBF2EA6D529}" type="datetime1">
              <a:rPr lang="en-US" smtClean="0"/>
              <a:pPr/>
              <a:t>12/26/2022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39797C85-54A4-4426-B66E-2A3C077C36AA}" type="datetime1">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1308504-01ED-4C00-BAED-7598C06CACF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96E764-A2B9-4F7D-A93C-5E1BDACF2C22}" type="datetime1">
              <a:rPr lang="en-US" smtClean="0"/>
              <a:pPr/>
              <a:t>12/26/2022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81308504-01ED-4C00-BAED-7598C06CACFE}"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390D9E3D-4991-4BE4-87D2-24C6A6F80E6F}" type="datetime1">
              <a:rPr lang="en-US" smtClean="0"/>
              <a:pPr/>
              <a:t>12/26/2022</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81308504-01ED-4C00-BAED-7598C06CACFE}"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style>
          <a:lnRef idx="2">
            <a:schemeClr val="accent1"/>
          </a:lnRef>
          <a:fillRef idx="1">
            <a:schemeClr val="lt1"/>
          </a:fillRef>
          <a:effectRef idx="0">
            <a:schemeClr val="accent1"/>
          </a:effectRef>
          <a:fontRef idx="minor">
            <a:schemeClr val="dk1"/>
          </a:fontRef>
        </p:style>
        <p:txBody>
          <a:bodyPr>
            <a:normAutofit/>
          </a:bodyPr>
          <a:lstStyle/>
          <a:p>
            <a:pPr algn="ctr"/>
            <a:r>
              <a:rPr lang="en-US" sz="4000" dirty="0" smtClean="0">
                <a:solidFill>
                  <a:schemeClr val="bg1"/>
                </a:solidFill>
                <a:latin typeface="Times New Roman" pitchFamily="18" charset="0"/>
                <a:cs typeface="Times New Roman" pitchFamily="18" charset="0"/>
              </a:rPr>
              <a:t>Unit 2.1 Identifying and Selecting Systems Development Projects</a:t>
            </a:r>
            <a:endParaRPr lang="en-US" sz="4000" dirty="0" smtClean="0">
              <a:solidFill>
                <a:schemeClr val="bg1"/>
              </a:solidFill>
              <a:latin typeface="Times New Roman" pitchFamily="18" charset="0"/>
              <a:cs typeface="Times New Roman" pitchFamily="18" charset="0"/>
            </a:endParaRPr>
          </a:p>
        </p:txBody>
      </p:sp>
      <p:sp>
        <p:nvSpPr>
          <p:cNvPr id="3" name="Subtitle 2"/>
          <p:cNvSpPr>
            <a:spLocks noGrp="1"/>
          </p:cNvSpPr>
          <p:nvPr>
            <p:ph type="subTitle" idx="1"/>
          </p:nvPr>
        </p:nvSpPr>
        <p:spPr>
          <a:ln w="28575">
            <a:solidFill>
              <a:srgbClr val="0070C0"/>
            </a:solidFill>
          </a:ln>
        </p:spPr>
        <p:txBody>
          <a:bodyPr>
            <a:normAutofit fontScale="92500"/>
          </a:bodyPr>
          <a:lstStyle/>
          <a:p>
            <a:pPr algn="just"/>
            <a:r>
              <a:rPr lang="en-US" dirty="0" smtClean="0"/>
              <a:t>Introduction</a:t>
            </a:r>
            <a:r>
              <a:rPr lang="en-US" dirty="0" smtClean="0"/>
              <a:t>; Identifying and Selecting Systems Development Projects (The Process of Identifying and Selecting IS Development Projects, Deliverables and Outcomes); Corporate and Information Systems Planning </a:t>
            </a:r>
            <a:endParaRPr lang="en-US" dirty="0">
              <a:solidFill>
                <a:schemeClr val="tx1"/>
              </a:solidFill>
              <a:latin typeface="Times New Roman" pitchFamily="18" charset="0"/>
              <a:cs typeface="Times New Roman" pitchFamily="18" charset="0"/>
            </a:endParaRPr>
          </a:p>
        </p:txBody>
      </p:sp>
    </p:spTree>
    <p:extLst>
      <p:ext uri="{BB962C8B-B14F-4D97-AF65-F5344CB8AC3E}">
        <p14:creationId xmlns="" xmlns:p14="http://schemas.microsoft.com/office/powerpoint/2010/main" val="235323813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nchor="ctr">
            <a:normAutofit/>
          </a:bodyPr>
          <a:lstStyle/>
          <a:p>
            <a:r>
              <a:rPr lang="en-US" sz="4000" b="1" dirty="0" smtClean="0"/>
              <a:t>Deliverables and </a:t>
            </a:r>
            <a:r>
              <a:rPr lang="en-US" sz="4000" b="1" dirty="0" smtClean="0"/>
              <a:t>outcomes</a:t>
            </a:r>
            <a:endParaRPr lang="en-US" sz="4000" b="1" dirty="0"/>
          </a:p>
        </p:txBody>
      </p:sp>
      <p:sp>
        <p:nvSpPr>
          <p:cNvPr id="3" name="Content Placeholder 2"/>
          <p:cNvSpPr>
            <a:spLocks noGrp="1"/>
          </p:cNvSpPr>
          <p:nvPr>
            <p:ph idx="1"/>
          </p:nvPr>
        </p:nvSpPr>
        <p:spPr>
          <a:xfrm>
            <a:off x="457200" y="1524000"/>
            <a:ext cx="8229600" cy="4800600"/>
          </a:xfrm>
        </p:spPr>
        <p:txBody>
          <a:bodyPr>
            <a:noAutofit/>
          </a:bodyPr>
          <a:lstStyle/>
          <a:p>
            <a:pPr algn="just"/>
            <a:r>
              <a:rPr lang="en-US" sz="2200" dirty="0" smtClean="0"/>
              <a:t>The </a:t>
            </a:r>
            <a:r>
              <a:rPr lang="en-US" sz="2200" dirty="0" smtClean="0"/>
              <a:t>primary deliverable from the first part of the planning phase is a schedule of </a:t>
            </a:r>
            <a:r>
              <a:rPr lang="en-US" sz="2200" dirty="0" smtClean="0"/>
              <a:t>specific IS </a:t>
            </a:r>
            <a:r>
              <a:rPr lang="en-US" sz="2200" dirty="0" smtClean="0"/>
              <a:t>development projects, coming from both top-down and bottom-up sources</a:t>
            </a:r>
            <a:r>
              <a:rPr lang="en-US" sz="2200" dirty="0" smtClean="0"/>
              <a:t>, to </a:t>
            </a:r>
            <a:r>
              <a:rPr lang="en-US" sz="2200" dirty="0" smtClean="0"/>
              <a:t>move into the next part of the planning phase—project initiation and </a:t>
            </a:r>
            <a:r>
              <a:rPr lang="en-US" sz="2200" dirty="0" smtClean="0"/>
              <a:t>planning . </a:t>
            </a:r>
            <a:r>
              <a:rPr lang="en-US" sz="2200" dirty="0" smtClean="0"/>
              <a:t>An outcome of this phase is the assurance that careful </a:t>
            </a:r>
            <a:r>
              <a:rPr lang="en-US" sz="2200" dirty="0" smtClean="0"/>
              <a:t>consideration  was </a:t>
            </a:r>
            <a:r>
              <a:rPr lang="en-US" sz="2200" dirty="0" smtClean="0"/>
              <a:t>given to project selection, with a clear understanding of how each project </a:t>
            </a:r>
            <a:r>
              <a:rPr lang="en-US" sz="2200" dirty="0" smtClean="0"/>
              <a:t>can help </a:t>
            </a:r>
            <a:r>
              <a:rPr lang="en-US" sz="2200" dirty="0" smtClean="0"/>
              <a:t>the organization reach its objectives. Due to the principle of incremental commitment</a:t>
            </a:r>
            <a:r>
              <a:rPr lang="en-US" sz="2200" dirty="0" smtClean="0"/>
              <a:t>, a </a:t>
            </a:r>
            <a:r>
              <a:rPr lang="en-US" sz="2200" dirty="0" smtClean="0"/>
              <a:t>selected project does not necessarily result in a working system. After </a:t>
            </a:r>
            <a:r>
              <a:rPr lang="en-US" sz="2200" dirty="0" smtClean="0"/>
              <a:t>each subsequent </a:t>
            </a:r>
            <a:r>
              <a:rPr lang="en-US" sz="2200" dirty="0" smtClean="0"/>
              <a:t>SDLC phase, you, other members of the project team, and </a:t>
            </a:r>
            <a:r>
              <a:rPr lang="en-US" sz="2200" dirty="0" smtClean="0"/>
              <a:t>organizational officials </a:t>
            </a:r>
            <a:r>
              <a:rPr lang="en-US" sz="2200" dirty="0" smtClean="0"/>
              <a:t>will reassess your project to determine whether the business conditions </a:t>
            </a:r>
            <a:r>
              <a:rPr lang="en-US" sz="2200" dirty="0" smtClean="0"/>
              <a:t>have changed </a:t>
            </a:r>
            <a:r>
              <a:rPr lang="en-US" sz="2200" dirty="0" smtClean="0"/>
              <a:t>or whether a more detailed understanding of a system’s costs, benefits, </a:t>
            </a:r>
            <a:r>
              <a:rPr lang="en-US" sz="2200" dirty="0" smtClean="0"/>
              <a:t>and risks </a:t>
            </a:r>
            <a:r>
              <a:rPr lang="en-US" sz="2200" dirty="0" smtClean="0"/>
              <a:t>would suggest that the project is not as worthy as previously thought.</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eliverables+and+Outcomes+(Cont.).jpg"/>
          <p:cNvPicPr>
            <a:picLocks noGrp="1" noChangeAspect="1"/>
          </p:cNvPicPr>
          <p:nvPr>
            <p:ph idx="1"/>
          </p:nvPr>
        </p:nvPicPr>
        <p:blipFill>
          <a:blip r:embed="rId2"/>
          <a:stretch>
            <a:fillRect/>
          </a:stretch>
        </p:blipFill>
        <p:spPr>
          <a:xfrm>
            <a:off x="685800" y="838201"/>
            <a:ext cx="7467600" cy="5486400"/>
          </a:xfrm>
        </p:spPr>
      </p:pic>
      <p:sp>
        <p:nvSpPr>
          <p:cNvPr id="4" name="Slide Number Placeholder 3"/>
          <p:cNvSpPr>
            <a:spLocks noGrp="1"/>
          </p:cNvSpPr>
          <p:nvPr>
            <p:ph type="sldNum" sz="quarter" idx="12"/>
          </p:nvPr>
        </p:nvSpPr>
        <p:spPr/>
        <p:txBody>
          <a:bodyPr/>
          <a:lstStyle/>
          <a:p>
            <a:fld id="{81308504-01ED-4C00-BAED-7598C06CACFE}"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143000"/>
          </a:xfrm>
        </p:spPr>
        <p:txBody>
          <a:bodyPr anchor="ctr">
            <a:normAutofit fontScale="90000"/>
          </a:bodyPr>
          <a:lstStyle/>
          <a:p>
            <a:r>
              <a:rPr lang="en-US" sz="4000" b="1" dirty="0" smtClean="0"/>
              <a:t>Corporate and Information Systems Planning</a:t>
            </a:r>
            <a:endParaRPr lang="en-US" sz="4000" dirty="0"/>
          </a:p>
        </p:txBody>
      </p:sp>
      <p:sp>
        <p:nvSpPr>
          <p:cNvPr id="3" name="Content Placeholder 2"/>
          <p:cNvSpPr>
            <a:spLocks noGrp="1"/>
          </p:cNvSpPr>
          <p:nvPr>
            <p:ph idx="1"/>
          </p:nvPr>
        </p:nvSpPr>
        <p:spPr>
          <a:xfrm>
            <a:off x="457200" y="1371600"/>
            <a:ext cx="8229600" cy="4953000"/>
          </a:xfrm>
        </p:spPr>
        <p:txBody>
          <a:bodyPr>
            <a:noAutofit/>
          </a:bodyPr>
          <a:lstStyle/>
          <a:p>
            <a:pPr algn="just"/>
            <a:r>
              <a:rPr lang="en-US" sz="2400" dirty="0" smtClean="0"/>
              <a:t>O</a:t>
            </a:r>
            <a:r>
              <a:rPr lang="en-US" sz="2400" dirty="0" smtClean="0"/>
              <a:t>rganizations </a:t>
            </a:r>
            <a:r>
              <a:rPr lang="en-US" sz="2400" dirty="0" smtClean="0"/>
              <a:t>have not traditionally used a systematic planning process when determining how to allocate IS resources. Instead, projects have often resulted from attempts to solve isolated organizational problems. In effect, organizations have asked the question: “What procedure (application program) is required to solve this particular problem as it exists today?” The difficulty with this approach is that the required organizational procedures are likely to change over time as the environment changes. For example, a company may decide to change its method of billing customers or a university may change its procedure for registering students. When such changes occur, it is usually necessary to again modify existing information systems.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791200"/>
          </a:xfrm>
        </p:spPr>
        <p:txBody>
          <a:bodyPr>
            <a:normAutofit fontScale="92500" lnSpcReduction="10000"/>
          </a:bodyPr>
          <a:lstStyle/>
          <a:p>
            <a:pPr algn="just"/>
            <a:r>
              <a:rPr lang="en-US" sz="2400" dirty="0" smtClean="0"/>
              <a:t>In </a:t>
            </a:r>
            <a:r>
              <a:rPr lang="en-US" sz="2400" dirty="0" smtClean="0"/>
              <a:t>contrast, planning-based approaches essentially ask the question: “What information (or data) requirements will satisfy the decision-making needs or business processes of the enterprise today and well into the future?” </a:t>
            </a:r>
          </a:p>
          <a:p>
            <a:pPr algn="just"/>
            <a:r>
              <a:rPr lang="en-US" sz="2400" dirty="0" smtClean="0"/>
              <a:t>A </a:t>
            </a:r>
            <a:r>
              <a:rPr lang="en-US" sz="2400" dirty="0" smtClean="0"/>
              <a:t>major advantage of this approach is that an organization’s informational needs are less likely to change (or will change more slowly) than its business processes. For example, unless an organization fundamentally changes its business, its underlying data structures may remain reasonably stable for more than 10 years. However, the procedures used to access and process the data may change many times during that period. Thus, the challenge of most organizations is to design comprehensive information models containing data that are relatively independent from the languages and programs used to access, create, and update them. </a:t>
            </a:r>
          </a:p>
          <a:p>
            <a:pPr algn="just"/>
            <a:r>
              <a:rPr lang="en-US" sz="2400" dirty="0" smtClean="0"/>
              <a:t>The </a:t>
            </a:r>
            <a:r>
              <a:rPr lang="en-US" sz="2400" dirty="0" smtClean="0"/>
              <a:t>need for improved information systems project identification and selection is seen when we consider factors such as the following: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Corporate </a:t>
            </a:r>
            <a:r>
              <a:rPr lang="en-US" sz="4000" b="1" dirty="0" smtClean="0"/>
              <a:t>Strategic Planning </a:t>
            </a:r>
            <a:endParaRPr lang="en-US" sz="4000" dirty="0"/>
          </a:p>
        </p:txBody>
      </p:sp>
      <p:sp>
        <p:nvSpPr>
          <p:cNvPr id="3" name="Content Placeholder 2"/>
          <p:cNvSpPr>
            <a:spLocks noGrp="1"/>
          </p:cNvSpPr>
          <p:nvPr>
            <p:ph idx="1"/>
          </p:nvPr>
        </p:nvSpPr>
        <p:spPr/>
        <p:txBody>
          <a:bodyPr>
            <a:normAutofit lnSpcReduction="10000"/>
          </a:bodyPr>
          <a:lstStyle/>
          <a:p>
            <a:pPr algn="just"/>
            <a:r>
              <a:rPr lang="en-US" sz="2400" dirty="0" smtClean="0"/>
              <a:t>A </a:t>
            </a:r>
            <a:r>
              <a:rPr lang="en-US" sz="2400" dirty="0" smtClean="0"/>
              <a:t>prerequisite for making effective project selection decisions is to gain a clear idea of where an organization is, its vision of where it wants to be in the future, and how to make the transition to its desired future state</a:t>
            </a:r>
            <a:r>
              <a:rPr lang="en-US" sz="2400" dirty="0" smtClean="0"/>
              <a:t>.</a:t>
            </a:r>
            <a:endParaRPr lang="en-US" sz="2400" dirty="0" smtClean="0"/>
          </a:p>
          <a:p>
            <a:pPr algn="just"/>
            <a:r>
              <a:rPr lang="en-US" sz="2400" dirty="0" smtClean="0"/>
              <a:t>The </a:t>
            </a:r>
            <a:r>
              <a:rPr lang="en-US" sz="2400" dirty="0" smtClean="0"/>
              <a:t>first step focuses on gaining an understanding </a:t>
            </a:r>
            <a:r>
              <a:rPr lang="en-US" sz="2400" dirty="0" smtClean="0"/>
              <a:t> of </a:t>
            </a:r>
            <a:r>
              <a:rPr lang="en-US" sz="2400" dirty="0" smtClean="0"/>
              <a:t>the current enterprise. In other words, </a:t>
            </a:r>
            <a:r>
              <a:rPr lang="en-US" sz="2400" dirty="0" smtClean="0"/>
              <a:t> if </a:t>
            </a:r>
            <a:r>
              <a:rPr lang="en-US" sz="2400" dirty="0" smtClean="0"/>
              <a:t>you don’t know where you are, it is </a:t>
            </a:r>
            <a:r>
              <a:rPr lang="en-US" sz="2400" dirty="0" smtClean="0"/>
              <a:t> impossible </a:t>
            </a:r>
            <a:r>
              <a:rPr lang="en-US" sz="2400" dirty="0" smtClean="0"/>
              <a:t>to tell where you are going. </a:t>
            </a:r>
            <a:endParaRPr lang="en-US" sz="2400" dirty="0" smtClean="0"/>
          </a:p>
          <a:p>
            <a:pPr algn="just"/>
            <a:r>
              <a:rPr lang="en-US" sz="2400" dirty="0" smtClean="0"/>
              <a:t>Next</a:t>
            </a:r>
            <a:r>
              <a:rPr lang="en-US" sz="2400" dirty="0" smtClean="0"/>
              <a:t>, top management must determine </a:t>
            </a:r>
            <a:r>
              <a:rPr lang="en-US" sz="2400" dirty="0" smtClean="0"/>
              <a:t> where </a:t>
            </a:r>
            <a:r>
              <a:rPr lang="en-US" sz="2400" dirty="0" smtClean="0"/>
              <a:t>it wants the enterprise to be in </a:t>
            </a:r>
            <a:r>
              <a:rPr lang="en-US" sz="2400" dirty="0" smtClean="0"/>
              <a:t>the </a:t>
            </a:r>
            <a:r>
              <a:rPr lang="en-US" sz="2400" dirty="0" smtClean="0"/>
              <a:t>future. </a:t>
            </a:r>
            <a:endParaRPr lang="en-US" sz="2400" dirty="0" smtClean="0"/>
          </a:p>
          <a:p>
            <a:pPr algn="just"/>
            <a:r>
              <a:rPr lang="en-US" sz="2400" dirty="0" smtClean="0"/>
              <a:t>Finally</a:t>
            </a:r>
            <a:r>
              <a:rPr lang="en-US" sz="2400" dirty="0" smtClean="0"/>
              <a:t>, after gaining an understanding of the </a:t>
            </a:r>
            <a:r>
              <a:rPr lang="en-US" sz="2400" dirty="0" smtClean="0"/>
              <a:t>current </a:t>
            </a:r>
            <a:r>
              <a:rPr lang="en-US" sz="2400" dirty="0" smtClean="0"/>
              <a:t>and future enterprise, a strategic plan can be developed to guide this transition.</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download.png"/>
          <p:cNvPicPr>
            <a:picLocks noGrp="1" noChangeAspect="1"/>
          </p:cNvPicPr>
          <p:nvPr>
            <p:ph idx="1"/>
          </p:nvPr>
        </p:nvPicPr>
        <p:blipFill>
          <a:blip r:embed="rId2"/>
          <a:stretch>
            <a:fillRect/>
          </a:stretch>
        </p:blipFill>
        <p:spPr>
          <a:xfrm>
            <a:off x="2667001" y="1371600"/>
            <a:ext cx="3352800" cy="3810000"/>
          </a:xfrm>
        </p:spPr>
      </p:pic>
      <p:sp>
        <p:nvSpPr>
          <p:cNvPr id="4" name="Slide Number Placeholder 3"/>
          <p:cNvSpPr>
            <a:spLocks noGrp="1"/>
          </p:cNvSpPr>
          <p:nvPr>
            <p:ph type="sldNum" sz="quarter" idx="12"/>
          </p:nvPr>
        </p:nvSpPr>
        <p:spPr/>
        <p:txBody>
          <a:bodyPr/>
          <a:lstStyle/>
          <a:p>
            <a:fld id="{81308504-01ED-4C00-BAED-7598C06CACFE}"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lgn="just"/>
            <a:r>
              <a:rPr lang="en-US" sz="2400" dirty="0" smtClean="0"/>
              <a:t>The </a:t>
            </a:r>
            <a:r>
              <a:rPr lang="en-US" sz="2400" dirty="0" smtClean="0"/>
              <a:t>process of developing and refining models of the current and future enterprise as well as a transition strategy is often referred to as corporate strategic planning. During corporate strategic planning, executives typically develop a mission statement, statements of future corporate objectives, and strategies designed to help the organization reach its objectives. </a:t>
            </a:r>
          </a:p>
          <a:p>
            <a:pPr algn="just"/>
            <a:r>
              <a:rPr lang="en-US" sz="2400" dirty="0" smtClean="0"/>
              <a:t>All </a:t>
            </a:r>
            <a:r>
              <a:rPr lang="en-US" sz="2400" dirty="0" smtClean="0"/>
              <a:t>successful organizations have a mission. The mission statement of a company typically states in very simple terms what business the company is in.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Information Systems Planning </a:t>
            </a:r>
            <a:endParaRPr lang="en-US" sz="4000" dirty="0"/>
          </a:p>
        </p:txBody>
      </p:sp>
      <p:sp>
        <p:nvSpPr>
          <p:cNvPr id="3" name="Content Placeholder 2"/>
          <p:cNvSpPr>
            <a:spLocks noGrp="1"/>
          </p:cNvSpPr>
          <p:nvPr>
            <p:ph idx="1"/>
          </p:nvPr>
        </p:nvSpPr>
        <p:spPr/>
        <p:txBody>
          <a:bodyPr>
            <a:normAutofit lnSpcReduction="10000"/>
          </a:bodyPr>
          <a:lstStyle/>
          <a:p>
            <a:pPr algn="just"/>
            <a:r>
              <a:rPr lang="en-US" sz="2400" dirty="0" smtClean="0"/>
              <a:t>The </a:t>
            </a:r>
            <a:r>
              <a:rPr lang="en-US" sz="2400" dirty="0" smtClean="0"/>
              <a:t>second planning process that can play a significant role in the quality of project identification and selection decisions is called information systems planning (ISP). ISP is an orderly means of assessing the information needs of an organization and defining the information systems, databases, and technologies that will best satisfy those needs. This means that during ISP you (or, more likely, senior IS managers </a:t>
            </a:r>
            <a:r>
              <a:rPr lang="en-US" sz="2400" dirty="0" smtClean="0"/>
              <a:t> responsible </a:t>
            </a:r>
            <a:r>
              <a:rPr lang="en-US" sz="2400" dirty="0" smtClean="0"/>
              <a:t>for the IS plan) must model current and future organization informational needs and develop strategies and project plans to migrate the current information systems and technologies to their desired future state. ISP is a top-down process.</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fig5-11.jpg"/>
          <p:cNvPicPr>
            <a:picLocks noGrp="1" noChangeAspect="1"/>
          </p:cNvPicPr>
          <p:nvPr>
            <p:ph idx="1"/>
          </p:nvPr>
        </p:nvPicPr>
        <p:blipFill>
          <a:blip r:embed="rId2"/>
          <a:stretch>
            <a:fillRect/>
          </a:stretch>
        </p:blipFill>
        <p:spPr>
          <a:xfrm>
            <a:off x="762000" y="762000"/>
            <a:ext cx="6934200" cy="5562601"/>
          </a:xfrm>
        </p:spPr>
      </p:pic>
      <p:sp>
        <p:nvSpPr>
          <p:cNvPr id="4" name="Slide Number Placeholder 3"/>
          <p:cNvSpPr>
            <a:spLocks noGrp="1"/>
          </p:cNvSpPr>
          <p:nvPr>
            <p:ph type="sldNum" sz="quarter" idx="12"/>
          </p:nvPr>
        </p:nvSpPr>
        <p:spPr/>
        <p:txBody>
          <a:bodyPr/>
          <a:lstStyle/>
          <a:p>
            <a:fld id="{81308504-01ED-4C00-BAED-7598C06CACFE}"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normAutofit lnSpcReduction="10000"/>
          </a:bodyPr>
          <a:lstStyle/>
          <a:p>
            <a:pPr algn="just"/>
            <a:r>
              <a:rPr lang="en-US" sz="2400" dirty="0" smtClean="0"/>
              <a:t>The </a:t>
            </a:r>
            <a:r>
              <a:rPr lang="en-US" sz="2400" dirty="0" smtClean="0"/>
              <a:t>three key activities of this modeling process are represented in Figure </a:t>
            </a:r>
            <a:r>
              <a:rPr lang="en-US" sz="2400" dirty="0" smtClean="0"/>
              <a:t>. </a:t>
            </a:r>
            <a:r>
              <a:rPr lang="en-US" sz="2400" dirty="0" smtClean="0"/>
              <a:t>Like corporate strategic planning, ISP is a three-step process in which the first step is to assess current IS-related assets—human resources, data, processes, and technologies. </a:t>
            </a:r>
          </a:p>
          <a:p>
            <a:pPr algn="just"/>
            <a:r>
              <a:rPr lang="en-US" sz="2400" dirty="0" smtClean="0"/>
              <a:t>Next</a:t>
            </a:r>
            <a:r>
              <a:rPr lang="en-US" sz="2400" dirty="0" smtClean="0"/>
              <a:t>, target blueprints of these resources are developed. These blueprints reflect the desired future state of resources needed by the organization to reach its objectives as defined during strategic planning. Finally, a series of scheduled projects is defined to help move the organization from its current to its future desired state. (Of course, scheduled projects from the ISP process are just one source for projects. </a:t>
            </a:r>
          </a:p>
          <a:p>
            <a:pPr algn="just"/>
            <a:r>
              <a:rPr lang="en-US" sz="2400" dirty="0" smtClean="0"/>
              <a:t>Others </a:t>
            </a:r>
            <a:r>
              <a:rPr lang="en-US" sz="2400" dirty="0" smtClean="0"/>
              <a:t>include bottom-up requests from managers and business units).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The+Process+of+Initiating+and+Planning+IS+Development+Projects.jpg"/>
          <p:cNvPicPr>
            <a:picLocks noGrp="1" noChangeAspect="1"/>
          </p:cNvPicPr>
          <p:nvPr>
            <p:ph idx="1"/>
          </p:nvPr>
        </p:nvPicPr>
        <p:blipFill>
          <a:blip r:embed="rId2"/>
          <a:stretch>
            <a:fillRect/>
          </a:stretch>
        </p:blipFill>
        <p:spPr>
          <a:xfrm>
            <a:off x="533400" y="838201"/>
            <a:ext cx="7924800" cy="5486400"/>
          </a:xfrm>
        </p:spPr>
      </p:pic>
      <p:sp>
        <p:nvSpPr>
          <p:cNvPr id="4" name="Slide Number Placeholder 3"/>
          <p:cNvSpPr>
            <a:spLocks noGrp="1"/>
          </p:cNvSpPr>
          <p:nvPr>
            <p:ph type="sldNum" sz="quarter" idx="12"/>
          </p:nvPr>
        </p:nvSpPr>
        <p:spPr/>
        <p:txBody>
          <a:bodyPr/>
          <a:lstStyle/>
          <a:p>
            <a:fld id="{81308504-01ED-4C00-BAED-7598C06CACFE}"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Describe the current </a:t>
            </a:r>
            <a:r>
              <a:rPr lang="en-US" sz="4000" b="1" dirty="0" smtClean="0"/>
              <a:t>situation</a:t>
            </a:r>
            <a:endParaRPr lang="en-US" sz="4000" b="1" dirty="0"/>
          </a:p>
        </p:txBody>
      </p:sp>
      <p:sp>
        <p:nvSpPr>
          <p:cNvPr id="3" name="Content Placeholder 2"/>
          <p:cNvSpPr>
            <a:spLocks noGrp="1"/>
          </p:cNvSpPr>
          <p:nvPr>
            <p:ph idx="1"/>
          </p:nvPr>
        </p:nvSpPr>
        <p:spPr/>
        <p:txBody>
          <a:bodyPr>
            <a:normAutofit fontScale="85000" lnSpcReduction="20000"/>
          </a:bodyPr>
          <a:lstStyle/>
          <a:p>
            <a:pPr algn="just"/>
            <a:r>
              <a:rPr lang="en-US" sz="2400" dirty="0" smtClean="0"/>
              <a:t>The </a:t>
            </a:r>
            <a:r>
              <a:rPr lang="en-US" sz="2400" dirty="0" smtClean="0"/>
              <a:t>most widely used approach for describing the current organizational situation is generically referred to as top-down planning. Top-down planning attempts to gain a broad understanding of the informational needs of the entire organization. The approach begins by conducting an extensive analysis of the organization’s mission, objectives, and strategy and determining the information requirements needed to meet each objective. </a:t>
            </a:r>
          </a:p>
          <a:p>
            <a:pPr algn="just"/>
            <a:r>
              <a:rPr lang="en-US" sz="2400" dirty="0" smtClean="0"/>
              <a:t>In </a:t>
            </a:r>
            <a:r>
              <a:rPr lang="en-US" sz="2400" dirty="0" smtClean="0"/>
              <a:t>contrast to the top-down planning approach, a bottom-up planning approach requires the identification of business problems and opportunities that are used to define projects. Using the bottom-up approach for creating IS plans can be faster and less costly than using the top-down approach; it also has the advantage of identifying pressing organizational problems. </a:t>
            </a:r>
          </a:p>
          <a:p>
            <a:pPr algn="just"/>
            <a:r>
              <a:rPr lang="en-US" sz="2400" dirty="0" smtClean="0"/>
              <a:t>Yet</a:t>
            </a:r>
            <a:r>
              <a:rPr lang="en-US" sz="2400" dirty="0" smtClean="0"/>
              <a:t>, the bottom-up approach often fails to view the informational needs of the entire organization. This can result in the creation of disparate information systems and databases that are redundant or not easily integrated without substantial rework.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20</a:t>
            </a:fld>
            <a:endParaRPr lang="en-US"/>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Describing the target situation, trends, and constraints </a:t>
            </a:r>
            <a:endParaRPr lang="en-US" sz="4000" dirty="0"/>
          </a:p>
        </p:txBody>
      </p:sp>
      <p:sp>
        <p:nvSpPr>
          <p:cNvPr id="3" name="Content Placeholder 2"/>
          <p:cNvSpPr>
            <a:spLocks noGrp="1"/>
          </p:cNvSpPr>
          <p:nvPr>
            <p:ph idx="1"/>
          </p:nvPr>
        </p:nvSpPr>
        <p:spPr/>
        <p:txBody>
          <a:bodyPr>
            <a:normAutofit fontScale="92500" lnSpcReduction="10000"/>
          </a:bodyPr>
          <a:lstStyle/>
          <a:p>
            <a:pPr algn="just"/>
            <a:r>
              <a:rPr lang="en-US" sz="2400" dirty="0" smtClean="0"/>
              <a:t>After </a:t>
            </a:r>
            <a:r>
              <a:rPr lang="en-US" sz="2400" dirty="0" smtClean="0"/>
              <a:t>describing the current situation, the next step in the ISP (information system planning) process is to define the target situation </a:t>
            </a:r>
            <a:r>
              <a:rPr lang="en-US" sz="2400" dirty="0" smtClean="0"/>
              <a:t> that </a:t>
            </a:r>
            <a:r>
              <a:rPr lang="en-US" sz="2400" dirty="0" smtClean="0"/>
              <a:t>reflects the desired future state of the organization. This means </a:t>
            </a:r>
            <a:r>
              <a:rPr lang="en-US" sz="2400" dirty="0" smtClean="0"/>
              <a:t> that </a:t>
            </a:r>
            <a:r>
              <a:rPr lang="en-US" sz="2400" dirty="0" smtClean="0"/>
              <a:t>the target situation consists of the desired state of the locations, units, functions, processes, data, and </a:t>
            </a:r>
            <a:r>
              <a:rPr lang="en-US" sz="2400" dirty="0" smtClean="0"/>
              <a:t>IS. </a:t>
            </a:r>
            <a:endParaRPr lang="en-US" sz="2400" dirty="0" smtClean="0"/>
          </a:p>
          <a:p>
            <a:pPr algn="just"/>
            <a:r>
              <a:rPr lang="en-US" sz="2400" dirty="0" smtClean="0"/>
              <a:t>For example, if a desired future state of the organization is to have several new branch offices or a new product line that requires several new employee positions, functions, processes, and data, then most lists and matrices will need to be updated to reflect this vision. The target situation must be developed in light of technology and business trends, in addition to organizational constraints (something which controls what you do by keeping you within particular limits ). </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Developing </a:t>
            </a:r>
            <a:r>
              <a:rPr lang="en-US" sz="4000" b="1" dirty="0" smtClean="0"/>
              <a:t>a transition strategy and plans</a:t>
            </a:r>
            <a:endParaRPr lang="en-US" sz="4000" dirty="0"/>
          </a:p>
        </p:txBody>
      </p:sp>
      <p:sp>
        <p:nvSpPr>
          <p:cNvPr id="3" name="Content Placeholder 2"/>
          <p:cNvSpPr>
            <a:spLocks noGrp="1"/>
          </p:cNvSpPr>
          <p:nvPr>
            <p:ph idx="1"/>
          </p:nvPr>
        </p:nvSpPr>
        <p:spPr/>
        <p:txBody>
          <a:bodyPr>
            <a:normAutofit fontScale="77500" lnSpcReduction="20000"/>
          </a:bodyPr>
          <a:lstStyle/>
          <a:p>
            <a:pPr algn="just"/>
            <a:r>
              <a:rPr lang="en-US" sz="2400" dirty="0" smtClean="0"/>
              <a:t>Once </a:t>
            </a:r>
            <a:r>
              <a:rPr lang="en-US" sz="2400" dirty="0" smtClean="0"/>
              <a:t>the creation of the current and target situations is complete, a detailed transition strategy and plan are developed by the IS planning team. This plan should be very comprehensive, reflecting broad, long-range issues in addition to providing sufficient detail to guide all levels of management concerning what needs to be done, how, when, and by whom in the organization. </a:t>
            </a:r>
          </a:p>
          <a:p>
            <a:pPr algn="just"/>
            <a:r>
              <a:rPr lang="en-US" sz="2400" dirty="0" smtClean="0"/>
              <a:t>The </a:t>
            </a:r>
            <a:r>
              <a:rPr lang="en-US" sz="2400" dirty="0" smtClean="0"/>
              <a:t>IS plan is typically a very comprehensive document that looks at both </a:t>
            </a:r>
            <a:r>
              <a:rPr lang="en-US" sz="2400" dirty="0" smtClean="0"/>
              <a:t>short- </a:t>
            </a:r>
            <a:r>
              <a:rPr lang="en-US" sz="2400" dirty="0" smtClean="0"/>
              <a:t>and long-term organizational development needs. The short- and long-term developmental needs identified in the plan are typically expressed as a series of </a:t>
            </a:r>
            <a:r>
              <a:rPr lang="en-US" sz="2400" dirty="0" smtClean="0"/>
              <a:t>projects. </a:t>
            </a:r>
            <a:r>
              <a:rPr lang="en-US" sz="2400" dirty="0" smtClean="0"/>
              <a:t>Projects from the long-term plan tend to build a foundation for later projects (such as transforming databases from old technology into newer technology). Projects from the short-term plan consist of specific steps to fill the gap between current and desired systems or respond to dynamic business </a:t>
            </a:r>
            <a:r>
              <a:rPr lang="en-US" sz="2400" dirty="0" smtClean="0"/>
              <a:t> conditions</a:t>
            </a:r>
            <a:r>
              <a:rPr lang="en-US" sz="2400" dirty="0" smtClean="0"/>
              <a:t>. The top-down (or plan-driven) projects join a set of bottom-up or needs driven projects submitted as system service requests from managers to form the short-term systems development plan.</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22</a:t>
            </a:fld>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Information+Systems+(IS)+Plan.jpg"/>
          <p:cNvPicPr>
            <a:picLocks noGrp="1" noChangeAspect="1"/>
          </p:cNvPicPr>
          <p:nvPr>
            <p:ph idx="1"/>
          </p:nvPr>
        </p:nvPicPr>
        <p:blipFill>
          <a:blip r:embed="rId2"/>
          <a:stretch>
            <a:fillRect/>
          </a:stretch>
        </p:blipFill>
        <p:spPr>
          <a:xfrm>
            <a:off x="685800" y="609601"/>
            <a:ext cx="7543800" cy="5715000"/>
          </a:xfrm>
        </p:spPr>
      </p:pic>
      <p:sp>
        <p:nvSpPr>
          <p:cNvPr id="4" name="Slide Number Placeholder 3"/>
          <p:cNvSpPr>
            <a:spLocks noGrp="1"/>
          </p:cNvSpPr>
          <p:nvPr>
            <p:ph type="sldNum" sz="quarter" idx="12"/>
          </p:nvPr>
        </p:nvSpPr>
        <p:spPr/>
        <p:txBody>
          <a:bodyPr/>
          <a:lstStyle/>
          <a:p>
            <a:fld id="{81308504-01ED-4C00-BAED-7598C06CACFE}" type="slidenum">
              <a:rPr lang="en-US" smtClean="0"/>
              <a:pPr/>
              <a:t>23</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The Process of Identifying and Selecting IS Development Projects</a:t>
            </a:r>
            <a:endParaRPr lang="en-US" sz="4000" b="1" dirty="0"/>
          </a:p>
        </p:txBody>
      </p:sp>
      <p:sp>
        <p:nvSpPr>
          <p:cNvPr id="3" name="Content Placeholder 2"/>
          <p:cNvSpPr>
            <a:spLocks noGrp="1"/>
          </p:cNvSpPr>
          <p:nvPr>
            <p:ph idx="1"/>
          </p:nvPr>
        </p:nvSpPr>
        <p:spPr/>
        <p:txBody>
          <a:bodyPr>
            <a:normAutofit/>
          </a:bodyPr>
          <a:lstStyle/>
          <a:p>
            <a:pPr algn="just"/>
            <a:r>
              <a:rPr lang="en-US" sz="2400" dirty="0" smtClean="0"/>
              <a:t>Project </a:t>
            </a:r>
            <a:r>
              <a:rPr lang="en-US" sz="2400" dirty="0" smtClean="0"/>
              <a:t>identification and selection consists of three primary activities:</a:t>
            </a:r>
          </a:p>
          <a:p>
            <a:pPr lvl="1" algn="just"/>
            <a:r>
              <a:rPr lang="en-US" dirty="0" smtClean="0"/>
              <a:t>Identifying </a:t>
            </a:r>
            <a:r>
              <a:rPr lang="en-US" dirty="0" smtClean="0"/>
              <a:t>potential development projects</a:t>
            </a:r>
          </a:p>
          <a:p>
            <a:pPr lvl="1" algn="just"/>
            <a:r>
              <a:rPr lang="en-US" dirty="0" smtClean="0"/>
              <a:t>Classifying </a:t>
            </a:r>
            <a:r>
              <a:rPr lang="en-US" dirty="0" smtClean="0"/>
              <a:t>and ranking IS development projects</a:t>
            </a:r>
          </a:p>
          <a:p>
            <a:pPr lvl="1" algn="just"/>
            <a:r>
              <a:rPr lang="en-US" dirty="0" smtClean="0"/>
              <a:t>Selecting </a:t>
            </a:r>
            <a:r>
              <a:rPr lang="en-US" dirty="0" smtClean="0"/>
              <a:t>IS development </a:t>
            </a:r>
            <a:r>
              <a:rPr lang="en-US" dirty="0" smtClean="0"/>
              <a:t>projects</a:t>
            </a:r>
            <a:endParaRPr lang="en-US"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143000"/>
          </a:xfrm>
        </p:spPr>
        <p:txBody>
          <a:bodyPr anchor="ctr">
            <a:normAutofit fontScale="90000"/>
          </a:bodyPr>
          <a:lstStyle/>
          <a:p>
            <a:r>
              <a:rPr lang="en-US" sz="4000" b="1" dirty="0" smtClean="0"/>
              <a:t>Identifying potential development </a:t>
            </a:r>
            <a:r>
              <a:rPr lang="en-US" sz="4000" b="1" dirty="0" smtClean="0"/>
              <a:t>projects</a:t>
            </a:r>
            <a:endParaRPr lang="en-US" sz="4000" b="1" dirty="0"/>
          </a:p>
        </p:txBody>
      </p:sp>
      <p:sp>
        <p:nvSpPr>
          <p:cNvPr id="3" name="Content Placeholder 2"/>
          <p:cNvSpPr>
            <a:spLocks noGrp="1"/>
          </p:cNvSpPr>
          <p:nvPr>
            <p:ph idx="1"/>
          </p:nvPr>
        </p:nvSpPr>
        <p:spPr>
          <a:xfrm>
            <a:off x="457200" y="1219200"/>
            <a:ext cx="8229600" cy="5105400"/>
          </a:xfrm>
        </p:spPr>
        <p:txBody>
          <a:bodyPr>
            <a:noAutofit/>
          </a:bodyPr>
          <a:lstStyle/>
          <a:p>
            <a:pPr algn="just"/>
            <a:r>
              <a:rPr lang="en-US" sz="2200" dirty="0" smtClean="0"/>
              <a:t>Identifying potential development projects. Organizations vary as to how they </a:t>
            </a:r>
            <a:r>
              <a:rPr lang="en-US" sz="2200" dirty="0" smtClean="0"/>
              <a:t>identify projects</a:t>
            </a:r>
            <a:r>
              <a:rPr lang="en-US" sz="2200" dirty="0" smtClean="0"/>
              <a:t>. This process can be performed by</a:t>
            </a:r>
          </a:p>
          <a:p>
            <a:pPr lvl="1" algn="just"/>
            <a:r>
              <a:rPr lang="en-US" sz="2200" dirty="0" smtClean="0"/>
              <a:t>a </a:t>
            </a:r>
            <a:r>
              <a:rPr lang="en-US" sz="2200" dirty="0" smtClean="0"/>
              <a:t>key member of top management, either the CEO of a small- or </a:t>
            </a:r>
            <a:r>
              <a:rPr lang="en-US" sz="2200" dirty="0" err="1" smtClean="0"/>
              <a:t>mediumsized</a:t>
            </a:r>
            <a:r>
              <a:rPr lang="en-US" sz="2200" dirty="0" smtClean="0"/>
              <a:t> organization </a:t>
            </a:r>
            <a:r>
              <a:rPr lang="en-US" sz="2200" dirty="0" smtClean="0"/>
              <a:t>or a senior executive in a larger organization;</a:t>
            </a:r>
          </a:p>
          <a:p>
            <a:pPr lvl="1" algn="just"/>
            <a:r>
              <a:rPr lang="en-US" sz="2200" dirty="0" smtClean="0"/>
              <a:t>a </a:t>
            </a:r>
            <a:r>
              <a:rPr lang="en-US" sz="2200" dirty="0" smtClean="0"/>
              <a:t>steering committee, composed of a cross section of managers with an </a:t>
            </a:r>
            <a:r>
              <a:rPr lang="en-US" sz="2200" dirty="0" smtClean="0"/>
              <a:t>interest in </a:t>
            </a:r>
            <a:r>
              <a:rPr lang="en-US" sz="2200" dirty="0" smtClean="0"/>
              <a:t>systems</a:t>
            </a:r>
            <a:r>
              <a:rPr lang="en-US" sz="2200" dirty="0" smtClean="0"/>
              <a:t>; </a:t>
            </a:r>
          </a:p>
          <a:p>
            <a:pPr lvl="1" algn="just"/>
            <a:r>
              <a:rPr lang="en-US" sz="2200" dirty="0" smtClean="0"/>
              <a:t>user </a:t>
            </a:r>
            <a:r>
              <a:rPr lang="en-US" sz="2200" dirty="0" smtClean="0"/>
              <a:t>departments, in which either the head of the requesting unit or a </a:t>
            </a:r>
            <a:r>
              <a:rPr lang="en-US" sz="2200" dirty="0" smtClean="0"/>
              <a:t>committee from </a:t>
            </a:r>
            <a:r>
              <a:rPr lang="en-US" sz="2200" dirty="0" smtClean="0"/>
              <a:t>the requesting department decides which projects to </a:t>
            </a:r>
            <a:r>
              <a:rPr lang="en-US" sz="2200" dirty="0" smtClean="0"/>
              <a:t>submit (</a:t>
            </a:r>
            <a:r>
              <a:rPr lang="en-US" sz="2200" dirty="0" smtClean="0"/>
              <a:t>often you, as a systems analyst, will help users prepare such requests); or</a:t>
            </a:r>
          </a:p>
          <a:p>
            <a:pPr lvl="1" algn="just"/>
            <a:r>
              <a:rPr lang="en-US" sz="2200" dirty="0" smtClean="0"/>
              <a:t>the </a:t>
            </a:r>
            <a:r>
              <a:rPr lang="en-US" sz="2200" dirty="0" smtClean="0"/>
              <a:t>development group or a senior IS </a:t>
            </a:r>
            <a:r>
              <a:rPr lang="en-US" sz="2200" dirty="0" smtClean="0"/>
              <a:t>manager.</a:t>
            </a:r>
            <a:endParaRPr lang="en-US" sz="22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slide_6.jpg"/>
          <p:cNvPicPr>
            <a:picLocks noGrp="1" noChangeAspect="1"/>
          </p:cNvPicPr>
          <p:nvPr>
            <p:ph idx="1"/>
          </p:nvPr>
        </p:nvPicPr>
        <p:blipFill>
          <a:blip r:embed="rId2"/>
          <a:stretch>
            <a:fillRect/>
          </a:stretch>
        </p:blipFill>
        <p:spPr>
          <a:xfrm>
            <a:off x="838200" y="1066801"/>
            <a:ext cx="7162800" cy="5257800"/>
          </a:xfrm>
        </p:spPr>
      </p:pic>
      <p:sp>
        <p:nvSpPr>
          <p:cNvPr id="4" name="Slide Number Placeholder 3"/>
          <p:cNvSpPr>
            <a:spLocks noGrp="1"/>
          </p:cNvSpPr>
          <p:nvPr>
            <p:ph type="sldNum" sz="quarter" idx="12"/>
          </p:nvPr>
        </p:nvSpPr>
        <p:spPr/>
        <p:txBody>
          <a:bodyPr/>
          <a:lstStyle/>
          <a:p>
            <a:fld id="{81308504-01ED-4C00-BAED-7598C06CACFE}" type="slidenum">
              <a:rPr lang="en-US" smtClean="0"/>
              <a:pPr/>
              <a:t>5</a:t>
            </a:fld>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fontScale="90000"/>
          </a:bodyPr>
          <a:lstStyle/>
          <a:p>
            <a:r>
              <a:rPr lang="en-US" sz="4000" b="1" dirty="0" smtClean="0"/>
              <a:t>Classifying and ranking IS development </a:t>
            </a:r>
            <a:r>
              <a:rPr lang="en-US" sz="4000" b="1" dirty="0" smtClean="0"/>
              <a:t>projects</a:t>
            </a:r>
            <a:endParaRPr lang="en-US" sz="4000" b="1" dirty="0"/>
          </a:p>
        </p:txBody>
      </p:sp>
      <p:sp>
        <p:nvSpPr>
          <p:cNvPr id="3" name="Content Placeholder 2"/>
          <p:cNvSpPr>
            <a:spLocks noGrp="1"/>
          </p:cNvSpPr>
          <p:nvPr>
            <p:ph idx="1"/>
          </p:nvPr>
        </p:nvSpPr>
        <p:spPr/>
        <p:txBody>
          <a:bodyPr>
            <a:normAutofit/>
          </a:bodyPr>
          <a:lstStyle/>
          <a:p>
            <a:pPr algn="just"/>
            <a:r>
              <a:rPr lang="en-US" sz="2400" dirty="0" smtClean="0"/>
              <a:t>The </a:t>
            </a:r>
            <a:r>
              <a:rPr lang="en-US" sz="2400" dirty="0" smtClean="0"/>
              <a:t>second major activity in </a:t>
            </a:r>
            <a:r>
              <a:rPr lang="en-US" sz="2400" dirty="0" smtClean="0"/>
              <a:t>the project </a:t>
            </a:r>
            <a:r>
              <a:rPr lang="en-US" sz="2400" dirty="0" smtClean="0"/>
              <a:t>identification and selection process focuses on assessing the </a:t>
            </a:r>
            <a:r>
              <a:rPr lang="en-US" sz="2400" dirty="0" smtClean="0"/>
              <a:t>relative merit </a:t>
            </a:r>
            <a:r>
              <a:rPr lang="en-US" sz="2400" dirty="0" smtClean="0"/>
              <a:t>of potential projects. As with the project identification process, </a:t>
            </a:r>
            <a:r>
              <a:rPr lang="en-US" sz="2400" dirty="0" smtClean="0"/>
              <a:t>classifying and </a:t>
            </a:r>
            <a:r>
              <a:rPr lang="en-US" sz="2400" dirty="0" smtClean="0"/>
              <a:t>ranking projects can be performed by top managers, a steering committee</a:t>
            </a:r>
            <a:r>
              <a:rPr lang="en-US" sz="2400" dirty="0" smtClean="0"/>
              <a:t>, business </a:t>
            </a:r>
            <a:r>
              <a:rPr lang="en-US" sz="2400" dirty="0" smtClean="0"/>
              <a:t>units, or the IS development group. Additionally, the criteria used </a:t>
            </a:r>
            <a:r>
              <a:rPr lang="en-US" sz="2400" dirty="0" smtClean="0"/>
              <a:t>when assigning </a:t>
            </a:r>
            <a:r>
              <a:rPr lang="en-US" sz="2400" dirty="0" smtClean="0"/>
              <a:t>the relative merit of a given project can vary.</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6</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phpDTExDZ.jfif"/>
          <p:cNvPicPr>
            <a:picLocks noGrp="1" noChangeAspect="1"/>
          </p:cNvPicPr>
          <p:nvPr>
            <p:ph idx="1"/>
          </p:nvPr>
        </p:nvPicPr>
        <p:blipFill>
          <a:blip r:embed="rId2"/>
          <a:stretch>
            <a:fillRect/>
          </a:stretch>
        </p:blipFill>
        <p:spPr>
          <a:xfrm>
            <a:off x="685800" y="685800"/>
            <a:ext cx="7696200" cy="5410200"/>
          </a:xfrm>
        </p:spPr>
      </p:pic>
      <p:sp>
        <p:nvSpPr>
          <p:cNvPr id="4" name="Slide Number Placeholder 3"/>
          <p:cNvSpPr>
            <a:spLocks noGrp="1"/>
          </p:cNvSpPr>
          <p:nvPr>
            <p:ph type="sldNum" sz="quarter" idx="12"/>
          </p:nvPr>
        </p:nvSpPr>
        <p:spPr/>
        <p:txBody>
          <a:bodyPr/>
          <a:lstStyle/>
          <a:p>
            <a:fld id="{81308504-01ED-4C00-BAED-7598C06CACFE}"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normAutofit/>
          </a:bodyPr>
          <a:lstStyle/>
          <a:p>
            <a:r>
              <a:rPr lang="en-US" sz="4000" b="1" dirty="0" smtClean="0"/>
              <a:t>Selecting IS development projects</a:t>
            </a:r>
            <a:endParaRPr lang="en-US" sz="4000" b="1" dirty="0"/>
          </a:p>
        </p:txBody>
      </p:sp>
      <p:sp>
        <p:nvSpPr>
          <p:cNvPr id="3" name="Content Placeholder 2"/>
          <p:cNvSpPr>
            <a:spLocks noGrp="1"/>
          </p:cNvSpPr>
          <p:nvPr>
            <p:ph idx="1"/>
          </p:nvPr>
        </p:nvSpPr>
        <p:spPr/>
        <p:txBody>
          <a:bodyPr>
            <a:normAutofit/>
          </a:bodyPr>
          <a:lstStyle/>
          <a:p>
            <a:pPr algn="just"/>
            <a:r>
              <a:rPr lang="en-US" sz="2400" dirty="0" smtClean="0"/>
              <a:t>Selecting IS development projects. The final activity in the project identification </a:t>
            </a:r>
            <a:r>
              <a:rPr lang="en-US" sz="2400" dirty="0" smtClean="0"/>
              <a:t>and selection </a:t>
            </a:r>
            <a:r>
              <a:rPr lang="en-US" sz="2400" dirty="0" smtClean="0"/>
              <a:t>process is the actual selection of projects for further development. </a:t>
            </a:r>
            <a:r>
              <a:rPr lang="en-US" sz="2400" dirty="0" smtClean="0"/>
              <a:t>Project selection </a:t>
            </a:r>
            <a:r>
              <a:rPr lang="en-US" sz="2400" dirty="0" smtClean="0"/>
              <a:t>is a process of considering both short- and long-term projects </a:t>
            </a:r>
            <a:r>
              <a:rPr lang="en-US" sz="2400" dirty="0" smtClean="0"/>
              <a:t>and selecting </a:t>
            </a:r>
            <a:r>
              <a:rPr lang="en-US" sz="2400" dirty="0" smtClean="0"/>
              <a:t>those most likely to achieve business objectives. Additionally, as </a:t>
            </a:r>
            <a:r>
              <a:rPr lang="en-US" sz="2400" dirty="0" smtClean="0"/>
              <a:t>business conditions </a:t>
            </a:r>
            <a:r>
              <a:rPr lang="en-US" sz="2400" dirty="0" smtClean="0"/>
              <a:t>change over time, the relative importance of any single </a:t>
            </a:r>
            <a:r>
              <a:rPr lang="en-US" sz="2400" dirty="0" smtClean="0"/>
              <a:t>project may </a:t>
            </a:r>
            <a:r>
              <a:rPr lang="en-US" sz="2400" dirty="0" smtClean="0"/>
              <a:t>substantially change. Thus, </a:t>
            </a:r>
            <a:r>
              <a:rPr lang="en-US" sz="2400" dirty="0" smtClean="0"/>
              <a:t>the </a:t>
            </a:r>
            <a:r>
              <a:rPr lang="en-US" sz="2400" dirty="0" smtClean="0"/>
              <a:t>identification and selection of projects is </a:t>
            </a:r>
            <a:r>
              <a:rPr lang="en-US" sz="2400" dirty="0" smtClean="0"/>
              <a:t>a very </a:t>
            </a:r>
            <a:r>
              <a:rPr lang="en-US" sz="2400" dirty="0" smtClean="0"/>
              <a:t>important and ongoing activity</a:t>
            </a:r>
            <a:r>
              <a:rPr lang="en-US" sz="2400" dirty="0" smtClean="0"/>
              <a:t>.</a:t>
            </a:r>
            <a:endParaRPr lang="en-US" sz="2400" dirty="0"/>
          </a:p>
        </p:txBody>
      </p:sp>
      <p:sp>
        <p:nvSpPr>
          <p:cNvPr id="4" name="Slide Number Placeholder 3"/>
          <p:cNvSpPr>
            <a:spLocks noGrp="1"/>
          </p:cNvSpPr>
          <p:nvPr>
            <p:ph type="sldNum" sz="quarter" idx="12"/>
          </p:nvPr>
        </p:nvSpPr>
        <p:spPr/>
        <p:txBody>
          <a:bodyPr/>
          <a:lstStyle/>
          <a:p>
            <a:fld id="{81308504-01ED-4C00-BAED-7598C06CACFE}" type="slidenum">
              <a:rPr lang="en-US" smtClean="0"/>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descr="fig5-3.jpg"/>
          <p:cNvPicPr>
            <a:picLocks noGrp="1" noChangeAspect="1"/>
          </p:cNvPicPr>
          <p:nvPr>
            <p:ph idx="1"/>
          </p:nvPr>
        </p:nvPicPr>
        <p:blipFill>
          <a:blip r:embed="rId2"/>
          <a:stretch>
            <a:fillRect/>
          </a:stretch>
        </p:blipFill>
        <p:spPr>
          <a:xfrm>
            <a:off x="849963" y="990601"/>
            <a:ext cx="7444074" cy="5334000"/>
          </a:xfrm>
        </p:spPr>
      </p:pic>
      <p:sp>
        <p:nvSpPr>
          <p:cNvPr id="4" name="Slide Number Placeholder 3"/>
          <p:cNvSpPr>
            <a:spLocks noGrp="1"/>
          </p:cNvSpPr>
          <p:nvPr>
            <p:ph type="sldNum" sz="quarter" idx="12"/>
          </p:nvPr>
        </p:nvSpPr>
        <p:spPr/>
        <p:txBody>
          <a:bodyPr/>
          <a:lstStyle/>
          <a:p>
            <a:fld id="{81308504-01ED-4C00-BAED-7598C06CACFE}" type="slidenum">
              <a:rPr lang="en-US" smtClean="0"/>
              <a:pPr/>
              <a:t>9</a:t>
            </a:fld>
            <a:endParaRPr lang="en-US"/>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5607</TotalTime>
  <Words>1777</Words>
  <Application>Microsoft Office PowerPoint</Application>
  <PresentationFormat>On-screen Show (4:3)</PresentationFormat>
  <Paragraphs>68</Paragraphs>
  <Slides>23</Slides>
  <Notes>0</Notes>
  <HiddenSlides>0</HiddenSlides>
  <MMClips>0</MMClips>
  <ScaleCrop>false</ScaleCrop>
  <HeadingPairs>
    <vt:vector size="4" baseType="variant">
      <vt:variant>
        <vt:lpstr>Theme</vt:lpstr>
      </vt:variant>
      <vt:variant>
        <vt:i4>1</vt:i4>
      </vt:variant>
      <vt:variant>
        <vt:lpstr>Slide Titles</vt:lpstr>
      </vt:variant>
      <vt:variant>
        <vt:i4>23</vt:i4>
      </vt:variant>
    </vt:vector>
  </HeadingPairs>
  <TitlesOfParts>
    <vt:vector size="24" baseType="lpstr">
      <vt:lpstr>Flow</vt:lpstr>
      <vt:lpstr>Unit 2.1 Identifying and Selecting Systems Development Projects</vt:lpstr>
      <vt:lpstr>Slide 2</vt:lpstr>
      <vt:lpstr>The Process of Identifying and Selecting IS Development Projects</vt:lpstr>
      <vt:lpstr>Identifying potential development projects</vt:lpstr>
      <vt:lpstr>Slide 5</vt:lpstr>
      <vt:lpstr>Classifying and ranking IS development projects</vt:lpstr>
      <vt:lpstr>Slide 7</vt:lpstr>
      <vt:lpstr>Selecting IS development projects</vt:lpstr>
      <vt:lpstr>Slide 9</vt:lpstr>
      <vt:lpstr>Deliverables and outcomes</vt:lpstr>
      <vt:lpstr>Slide 11</vt:lpstr>
      <vt:lpstr>Corporate and Information Systems Planning</vt:lpstr>
      <vt:lpstr>Slide 13</vt:lpstr>
      <vt:lpstr>Corporate Strategic Planning </vt:lpstr>
      <vt:lpstr>Slide 15</vt:lpstr>
      <vt:lpstr>Slide 16</vt:lpstr>
      <vt:lpstr>Information Systems Planning </vt:lpstr>
      <vt:lpstr>Slide 18</vt:lpstr>
      <vt:lpstr>Slide 19</vt:lpstr>
      <vt:lpstr>Describe the current situation</vt:lpstr>
      <vt:lpstr>Describing the target situation, trends, and constraints </vt:lpstr>
      <vt:lpstr>Developing a transition strategy and plans</vt:lpstr>
      <vt:lpstr>Slide 23</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 Project Management Process Groups</dc:title>
  <dc:creator>dell</dc:creator>
  <cp:lastModifiedBy>dell</cp:lastModifiedBy>
  <cp:revision>1096</cp:revision>
  <dcterms:created xsi:type="dcterms:W3CDTF">2019-01-04T21:55:42Z</dcterms:created>
  <dcterms:modified xsi:type="dcterms:W3CDTF">2022-12-26T15:40:40Z</dcterms:modified>
</cp:coreProperties>
</file>