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9"/>
  </p:notesMasterIdLst>
  <p:sldIdLst>
    <p:sldId id="256" r:id="rId2"/>
    <p:sldId id="306" r:id="rId3"/>
    <p:sldId id="325" r:id="rId4"/>
    <p:sldId id="324" r:id="rId5"/>
    <p:sldId id="323" r:id="rId6"/>
    <p:sldId id="322"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7" r:id="rId27"/>
    <p:sldId id="321" r:id="rId28"/>
    <p:sldId id="320" r:id="rId29"/>
    <p:sldId id="319" r:id="rId30"/>
    <p:sldId id="318" r:id="rId31"/>
    <p:sldId id="317" r:id="rId32"/>
    <p:sldId id="316" r:id="rId33"/>
    <p:sldId id="315" r:id="rId34"/>
    <p:sldId id="314" r:id="rId35"/>
    <p:sldId id="313" r:id="rId36"/>
    <p:sldId id="312" r:id="rId37"/>
    <p:sldId id="31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FD0ED1-4B10-4797-B12D-F215B1DFDA67}" type="datetime1">
              <a:rPr lang="en-US" smtClean="0"/>
              <a:pPr/>
              <a:t>1/13/2023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7C0A-696D-4ACA-B538-205C37DF7C98}" type="datetime1">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74A806-B028-4B11-B695-4574C2FA9D62}" type="datetime1">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349D-C71E-4B29-9360-6D798A1DDFEC}" type="datetime1">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B334B5-5D95-4AC7-A9CE-7F37AC225E5F}" type="datetime1">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9AEF76-7031-4213-B3A1-5578D3337DEC}" type="datetime1">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ADD32-8601-4A41-BDB2-ED8CB19EDA93}" type="datetime1">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97C85-54A4-4426-B66E-2A3C077C36AA}" type="datetime1">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308504-01ED-4C00-BAED-7598C06CAC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D9E3D-4991-4BE4-87D2-24C6A6F80E6F}" type="datetime1">
              <a:rPr lang="en-US" smtClean="0"/>
              <a:pPr/>
              <a:t>1/13/2023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308504-01ED-4C00-BAED-7598C06CAC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chor="ctr">
            <a:normAutofit/>
          </a:bodyPr>
          <a:lstStyle/>
          <a:p>
            <a:pPr algn="ctr"/>
            <a:r>
              <a:rPr lang="en-US" sz="4000" dirty="0" smtClean="0">
                <a:solidFill>
                  <a:schemeClr val="bg1"/>
                </a:solidFill>
                <a:latin typeface="Times New Roman" pitchFamily="18" charset="0"/>
                <a:cs typeface="Times New Roman" pitchFamily="18" charset="0"/>
              </a:rPr>
              <a:t>Unit 4.1 Designing Databases</a:t>
            </a:r>
          </a:p>
        </p:txBody>
      </p:sp>
      <p:sp>
        <p:nvSpPr>
          <p:cNvPr id="3" name="Subtitle 2"/>
          <p:cNvSpPr>
            <a:spLocks noGrp="1"/>
          </p:cNvSpPr>
          <p:nvPr>
            <p:ph type="subTitle" idx="1"/>
          </p:nvPr>
        </p:nvSpPr>
        <p:spPr>
          <a:xfrm>
            <a:off x="533400" y="3228536"/>
            <a:ext cx="7854696" cy="3248464"/>
          </a:xfrm>
          <a:ln w="28575">
            <a:solidFill>
              <a:srgbClr val="0070C0"/>
            </a:solidFill>
          </a:ln>
        </p:spPr>
        <p:txBody>
          <a:bodyPr>
            <a:noAutofit/>
          </a:bodyPr>
          <a:lstStyle/>
          <a:p>
            <a:pPr algn="just"/>
            <a:r>
              <a:rPr lang="en-US" sz="2000" dirty="0" smtClean="0"/>
              <a:t>Introduction; Database Design (Process, Deliverables and Outcomes, Relational Database Model, Well-structured Relations); Normalization (Normalization up to 3NF); Transforming E-R Diagrams Into Relations; Merging Relations; Physical File and Database Design; Designing Fields; Designing Physical Tables</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5323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81308504-01ED-4C00-BAED-7598C06CACFE}" type="slidenum">
              <a:rPr lang="en-US" smtClean="0"/>
              <a:pPr/>
              <a:t>10</a:t>
            </a:fld>
            <a:endParaRPr lang="en-US" dirty="0"/>
          </a:p>
        </p:txBody>
      </p:sp>
      <p:sp>
        <p:nvSpPr>
          <p:cNvPr id="8" name="Rectangle 7"/>
          <p:cNvSpPr/>
          <p:nvPr/>
        </p:nvSpPr>
        <p:spPr>
          <a:xfrm>
            <a:off x="609600" y="1752600"/>
            <a:ext cx="7772400" cy="2677656"/>
          </a:xfrm>
          <a:prstGeom prst="rect">
            <a:avLst/>
          </a:prstGeom>
        </p:spPr>
        <p:txBody>
          <a:bodyPr wrap="square">
            <a:spAutoFit/>
          </a:bodyPr>
          <a:lstStyle/>
          <a:p>
            <a:pPr algn="just"/>
            <a:r>
              <a:rPr lang="en-US" sz="2400" b="1" dirty="0" smtClean="0">
                <a:solidFill>
                  <a:schemeClr val="tx2"/>
                </a:solidFill>
                <a:latin typeface="Times New Roman" pitchFamily="18" charset="0"/>
                <a:cs typeface="Times New Roman" pitchFamily="18" charset="0"/>
              </a:rPr>
              <a:t>Properties of Relations</a:t>
            </a:r>
          </a:p>
          <a:p>
            <a:pPr algn="just">
              <a:buFont typeface="Wingdings" pitchFamily="2" charset="2"/>
              <a:buChar char="§"/>
            </a:pPr>
            <a:r>
              <a:rPr lang="en-US" sz="2400" dirty="0" smtClean="0">
                <a:latin typeface="Times New Roman" pitchFamily="18" charset="0"/>
                <a:cs typeface="Times New Roman" pitchFamily="18" charset="0"/>
              </a:rPr>
              <a:t> Values are atomic.</a:t>
            </a:r>
          </a:p>
          <a:p>
            <a:pPr algn="just">
              <a:buFont typeface="Wingdings" pitchFamily="2" charset="2"/>
              <a:buChar char="§"/>
            </a:pPr>
            <a:r>
              <a:rPr lang="en-US" sz="2400" dirty="0" smtClean="0">
                <a:latin typeface="Times New Roman" pitchFamily="18" charset="0"/>
                <a:cs typeface="Times New Roman" pitchFamily="18" charset="0"/>
              </a:rPr>
              <a:t> Column values are of the same kind.</a:t>
            </a:r>
          </a:p>
          <a:p>
            <a:pPr algn="just">
              <a:buFont typeface="Wingdings" pitchFamily="2" charset="2"/>
              <a:buChar char="§"/>
            </a:pPr>
            <a:r>
              <a:rPr lang="en-US" sz="2400" dirty="0" smtClean="0">
                <a:latin typeface="Times New Roman" pitchFamily="18" charset="0"/>
                <a:cs typeface="Times New Roman" pitchFamily="18" charset="0"/>
              </a:rPr>
              <a:t> Each row is unique.</a:t>
            </a:r>
          </a:p>
          <a:p>
            <a:pPr algn="just">
              <a:buFont typeface="Wingdings" pitchFamily="2" charset="2"/>
              <a:buChar char="§"/>
            </a:pPr>
            <a:r>
              <a:rPr lang="en-US" sz="2400" dirty="0" smtClean="0">
                <a:latin typeface="Times New Roman" pitchFamily="18" charset="0"/>
                <a:cs typeface="Times New Roman" pitchFamily="18" charset="0"/>
              </a:rPr>
              <a:t> The sequence of columns is insignificant.</a:t>
            </a:r>
          </a:p>
          <a:p>
            <a:pPr algn="just">
              <a:buFont typeface="Wingdings" pitchFamily="2" charset="2"/>
              <a:buChar char="§"/>
            </a:pPr>
            <a:r>
              <a:rPr lang="en-US" sz="2400" dirty="0" smtClean="0">
                <a:latin typeface="Times New Roman" pitchFamily="18" charset="0"/>
                <a:cs typeface="Times New Roman" pitchFamily="18" charset="0"/>
              </a:rPr>
              <a:t> The sequence of rows is insignificant.</a:t>
            </a:r>
          </a:p>
          <a:p>
            <a:pPr algn="just">
              <a:buFont typeface="Wingdings" pitchFamily="2" charset="2"/>
              <a:buChar char="§"/>
            </a:pPr>
            <a:r>
              <a:rPr lang="en-US" sz="2400" dirty="0" smtClean="0">
                <a:latin typeface="Times New Roman" pitchFamily="18" charset="0"/>
                <a:cs typeface="Times New Roman" pitchFamily="18" charset="0"/>
              </a:rPr>
              <a:t> Each column must have a unique name.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4838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11</a:t>
            </a:fld>
            <a:endParaRPr lang="en-US"/>
          </a:p>
        </p:txBody>
      </p:sp>
      <p:sp>
        <p:nvSpPr>
          <p:cNvPr id="4" name="Rectangle 3"/>
          <p:cNvSpPr/>
          <p:nvPr/>
        </p:nvSpPr>
        <p:spPr>
          <a:xfrm>
            <a:off x="152400" y="609600"/>
            <a:ext cx="8991600" cy="3416320"/>
          </a:xfrm>
          <a:prstGeom prst="rect">
            <a:avLst/>
          </a:prstGeom>
        </p:spPr>
        <p:txBody>
          <a:bodyPr wrap="square">
            <a:spAutoFit/>
          </a:bodyPr>
          <a:lstStyle/>
          <a:p>
            <a:pPr algn="just"/>
            <a:r>
              <a:rPr lang="en-US" sz="2400" b="1" dirty="0" smtClean="0">
                <a:latin typeface="Times New Roman" pitchFamily="18" charset="0"/>
                <a:cs typeface="Times New Roman" pitchFamily="18" charset="0"/>
              </a:rPr>
              <a:t>Functional Dependency (FD)</a:t>
            </a: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Functional Dependency determines the relation of one attribute to another attribute in a database management system (DBMS) system.</a:t>
            </a:r>
          </a:p>
          <a:p>
            <a:pPr algn="just">
              <a:buFont typeface="Wingdings" pitchFamily="2" charset="2"/>
              <a:buChar char="§"/>
            </a:pPr>
            <a:r>
              <a:rPr lang="en-US" sz="2400" dirty="0" smtClean="0">
                <a:latin typeface="Times New Roman" pitchFamily="18" charset="0"/>
                <a:cs typeface="Times New Roman" pitchFamily="18" charset="0"/>
              </a:rPr>
              <a:t>Functional dependency helps you to maintain the quality of data in the database. </a:t>
            </a:r>
          </a:p>
          <a:p>
            <a:pPr algn="just">
              <a:buFont typeface="Wingdings" pitchFamily="2" charset="2"/>
              <a:buChar char="§"/>
            </a:pPr>
            <a:r>
              <a:rPr lang="en-US" sz="2400" dirty="0" smtClean="0">
                <a:latin typeface="Times New Roman" pitchFamily="18" charset="0"/>
                <a:cs typeface="Times New Roman" pitchFamily="18" charset="0"/>
              </a:rPr>
              <a:t>A functional dependency is denoted by an arrow →. </a:t>
            </a:r>
          </a:p>
          <a:p>
            <a:pPr algn="just">
              <a:buFont typeface="Wingdings" pitchFamily="2" charset="2"/>
              <a:buChar char="§"/>
            </a:pPr>
            <a:r>
              <a:rPr lang="en-US" sz="2400" dirty="0" smtClean="0">
                <a:latin typeface="Times New Roman" pitchFamily="18" charset="0"/>
                <a:cs typeface="Times New Roman" pitchFamily="18" charset="0"/>
              </a:rPr>
              <a:t>The functional dependency of X on Y is represented by X → Y. </a:t>
            </a:r>
          </a:p>
          <a:p>
            <a:pPr algn="just">
              <a:buFont typeface="Wingdings" pitchFamily="2" charset="2"/>
              <a:buChar char="§"/>
            </a:pPr>
            <a:r>
              <a:rPr lang="en-US" sz="2400" dirty="0" smtClean="0">
                <a:latin typeface="Times New Roman" pitchFamily="18" charset="0"/>
                <a:cs typeface="Times New Roman" pitchFamily="18" charset="0"/>
              </a:rPr>
              <a:t>Functional Dependency plays a vital role to find the difference between good and bad database design.</a:t>
            </a:r>
            <a:endParaRPr lang="en-US" sz="2400" dirty="0">
              <a:latin typeface="Times New Roman" pitchFamily="18" charset="0"/>
              <a:cs typeface="Times New Roman" pitchFamily="18" charset="0"/>
            </a:endParaRPr>
          </a:p>
        </p:txBody>
      </p:sp>
      <p:pic>
        <p:nvPicPr>
          <p:cNvPr id="5" name="Picture 4" descr="images.jpg"/>
          <p:cNvPicPr>
            <a:picLocks noChangeAspect="1"/>
          </p:cNvPicPr>
          <p:nvPr/>
        </p:nvPicPr>
        <p:blipFill>
          <a:blip r:embed="rId2"/>
          <a:stretch>
            <a:fillRect/>
          </a:stretch>
        </p:blipFill>
        <p:spPr>
          <a:xfrm>
            <a:off x="1905000" y="4495800"/>
            <a:ext cx="4800600" cy="2362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12</a:t>
            </a:fld>
            <a:endParaRPr lang="en-US"/>
          </a:p>
        </p:txBody>
      </p:sp>
      <p:sp>
        <p:nvSpPr>
          <p:cNvPr id="4" name="Rectangle 3"/>
          <p:cNvSpPr/>
          <p:nvPr/>
        </p:nvSpPr>
        <p:spPr>
          <a:xfrm>
            <a:off x="152400" y="304800"/>
            <a:ext cx="8991600" cy="3416320"/>
          </a:xfrm>
          <a:prstGeom prst="rect">
            <a:avLst/>
          </a:prstGeom>
        </p:spPr>
        <p:txBody>
          <a:bodyPr wrap="square">
            <a:spAutoFit/>
          </a:bodyPr>
          <a:lstStyle/>
          <a:p>
            <a:r>
              <a:rPr lang="en-US" sz="2400" b="1" dirty="0" smtClean="0">
                <a:latin typeface="Times New Roman" pitchFamily="18" charset="0"/>
                <a:cs typeface="Times New Roman" pitchFamily="18" charset="0"/>
              </a:rPr>
              <a:t>For example: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Assume we have an employee table with attributes: </a:t>
            </a:r>
            <a:r>
              <a:rPr lang="en-US" sz="2400" dirty="0" err="1" smtClean="0">
                <a:latin typeface="Times New Roman" pitchFamily="18" charset="0"/>
                <a:cs typeface="Times New Roman" pitchFamily="18" charset="0"/>
              </a:rPr>
              <a:t>Emp_Id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Emp_Name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Emp_Address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Here </a:t>
            </a:r>
            <a:r>
              <a:rPr lang="en-US" sz="2400" dirty="0" err="1" smtClean="0">
                <a:latin typeface="Times New Roman" pitchFamily="18" charset="0"/>
                <a:cs typeface="Times New Roman" pitchFamily="18" charset="0"/>
              </a:rPr>
              <a:t>Emp_Id</a:t>
            </a:r>
            <a:r>
              <a:rPr lang="en-US" sz="2400" dirty="0" smtClean="0">
                <a:latin typeface="Times New Roman" pitchFamily="18" charset="0"/>
                <a:cs typeface="Times New Roman" pitchFamily="18" charset="0"/>
              </a:rPr>
              <a:t> attribute can uniquely identify the </a:t>
            </a:r>
            <a:r>
              <a:rPr lang="en-US" sz="2400" dirty="0" err="1" smtClean="0">
                <a:latin typeface="Times New Roman" pitchFamily="18" charset="0"/>
                <a:cs typeface="Times New Roman" pitchFamily="18" charset="0"/>
              </a:rPr>
              <a:t>Emp_Name</a:t>
            </a:r>
            <a:r>
              <a:rPr lang="en-US" sz="2400" dirty="0" smtClean="0">
                <a:latin typeface="Times New Roman" pitchFamily="18" charset="0"/>
                <a:cs typeface="Times New Roman" pitchFamily="18" charset="0"/>
              </a:rPr>
              <a:t> attribute of employee table because if we know the </a:t>
            </a:r>
            <a:r>
              <a:rPr lang="en-US" sz="2400" dirty="0" err="1" smtClean="0">
                <a:latin typeface="Times New Roman" pitchFamily="18" charset="0"/>
                <a:cs typeface="Times New Roman" pitchFamily="18" charset="0"/>
              </a:rPr>
              <a:t>Emp_Id</a:t>
            </a:r>
            <a:r>
              <a:rPr lang="en-US" sz="2400" dirty="0" smtClean="0">
                <a:latin typeface="Times New Roman" pitchFamily="18" charset="0"/>
                <a:cs typeface="Times New Roman" pitchFamily="18" charset="0"/>
              </a:rPr>
              <a:t>, we can tell that employee name associated with it.</a:t>
            </a:r>
          </a:p>
          <a:p>
            <a:pPr algn="just"/>
            <a:r>
              <a:rPr lang="en-US" sz="2400" dirty="0" smtClean="0">
                <a:latin typeface="Times New Roman" pitchFamily="18" charset="0"/>
                <a:cs typeface="Times New Roman" pitchFamily="18" charset="0"/>
              </a:rPr>
              <a:t>Functional dependency can be written as:</a:t>
            </a:r>
          </a:p>
          <a:p>
            <a:r>
              <a:rPr lang="en-US" sz="2400" b="1" dirty="0" err="1" smtClean="0">
                <a:latin typeface="Times New Roman" pitchFamily="18" charset="0"/>
                <a:cs typeface="Times New Roman" pitchFamily="18" charset="0"/>
              </a:rPr>
              <a:t>Emp_Id</a:t>
            </a:r>
            <a:r>
              <a:rPr lang="en-US" sz="2400" b="1" dirty="0" smtClean="0">
                <a:latin typeface="Times New Roman" pitchFamily="18" charset="0"/>
                <a:cs typeface="Times New Roman" pitchFamily="18" charset="0"/>
              </a:rPr>
              <a:t> → </a:t>
            </a:r>
            <a:r>
              <a:rPr lang="en-US" sz="2400" b="1" dirty="0" err="1" smtClean="0">
                <a:latin typeface="Times New Roman" pitchFamily="18" charset="0"/>
                <a:cs typeface="Times New Roman" pitchFamily="18" charset="0"/>
              </a:rPr>
              <a:t>Emp_Name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We can say that </a:t>
            </a:r>
            <a:r>
              <a:rPr lang="en-US" sz="2400" dirty="0" err="1" smtClean="0">
                <a:latin typeface="Times New Roman" pitchFamily="18" charset="0"/>
                <a:cs typeface="Times New Roman" pitchFamily="18" charset="0"/>
              </a:rPr>
              <a:t>Emp_Name</a:t>
            </a:r>
            <a:r>
              <a:rPr lang="en-US" sz="2400" dirty="0" smtClean="0">
                <a:latin typeface="Times New Roman" pitchFamily="18" charset="0"/>
                <a:cs typeface="Times New Roman" pitchFamily="18" charset="0"/>
              </a:rPr>
              <a:t> is functionally dependent on </a:t>
            </a:r>
            <a:r>
              <a:rPr lang="en-US" sz="2400" dirty="0" err="1" smtClean="0">
                <a:latin typeface="Times New Roman" pitchFamily="18" charset="0"/>
                <a:cs typeface="Times New Roman" pitchFamily="18" charset="0"/>
              </a:rPr>
              <a:t>Emp_Id</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838200" y="4038600"/>
          <a:ext cx="4114800" cy="1849120"/>
        </p:xfrm>
        <a:graphic>
          <a:graphicData uri="http://schemas.openxmlformats.org/drawingml/2006/table">
            <a:tbl>
              <a:tblPr firstRow="1" bandRow="1">
                <a:tableStyleId>{5C22544A-7EE6-4342-B048-85BDC9FD1C3A}</a:tableStyleId>
              </a:tblPr>
              <a:tblGrid>
                <a:gridCol w="1219200"/>
                <a:gridCol w="1752600"/>
                <a:gridCol w="1143000"/>
              </a:tblGrid>
              <a:tr h="0">
                <a:tc>
                  <a:txBody>
                    <a:bodyPr/>
                    <a:lstStyle/>
                    <a:p>
                      <a:r>
                        <a:rPr lang="en-US" dirty="0" err="1" smtClean="0"/>
                        <a:t>Roll_no</a:t>
                      </a:r>
                      <a:endParaRPr lang="en-US" dirty="0"/>
                    </a:p>
                  </a:txBody>
                  <a:tcPr/>
                </a:tc>
                <a:tc>
                  <a:txBody>
                    <a:bodyPr/>
                    <a:lstStyle/>
                    <a:p>
                      <a:r>
                        <a:rPr lang="en-US" dirty="0" smtClean="0"/>
                        <a:t>Name</a:t>
                      </a:r>
                      <a:endParaRPr lang="en-US" dirty="0"/>
                    </a:p>
                  </a:txBody>
                  <a:tcPr/>
                </a:tc>
                <a:tc>
                  <a:txBody>
                    <a:bodyPr/>
                    <a:lstStyle/>
                    <a:p>
                      <a:r>
                        <a:rPr lang="en-US" dirty="0" smtClean="0"/>
                        <a:t>GPA</a:t>
                      </a:r>
                      <a:endParaRPr lang="en-US" dirty="0"/>
                    </a:p>
                  </a:txBody>
                  <a:tcPr/>
                </a:tc>
              </a:tr>
              <a:tr h="370840">
                <a:tc>
                  <a:txBody>
                    <a:bodyPr/>
                    <a:lstStyle/>
                    <a:p>
                      <a:r>
                        <a:rPr lang="en-US" dirty="0" smtClean="0"/>
                        <a:t>1</a:t>
                      </a:r>
                      <a:endParaRPr lang="en-US" dirty="0"/>
                    </a:p>
                  </a:txBody>
                  <a:tcPr/>
                </a:tc>
                <a:tc>
                  <a:txBody>
                    <a:bodyPr/>
                    <a:lstStyle/>
                    <a:p>
                      <a:r>
                        <a:rPr lang="en-US" dirty="0" err="1" smtClean="0"/>
                        <a:t>Prabin</a:t>
                      </a:r>
                      <a:endParaRPr lang="en-US" dirty="0"/>
                    </a:p>
                  </a:txBody>
                  <a:tcPr/>
                </a:tc>
                <a:tc>
                  <a:txBody>
                    <a:bodyPr/>
                    <a:lstStyle/>
                    <a:p>
                      <a:r>
                        <a:rPr lang="en-US" dirty="0" smtClean="0"/>
                        <a:t>3</a:t>
                      </a:r>
                      <a:endParaRPr lang="en-US" dirty="0"/>
                    </a:p>
                  </a:txBody>
                  <a:tcPr/>
                </a:tc>
              </a:tr>
              <a:tr h="370840">
                <a:tc>
                  <a:txBody>
                    <a:bodyPr/>
                    <a:lstStyle/>
                    <a:p>
                      <a:r>
                        <a:rPr lang="en-US" dirty="0" smtClean="0"/>
                        <a:t>2</a:t>
                      </a:r>
                      <a:endParaRPr lang="en-US" dirty="0"/>
                    </a:p>
                  </a:txBody>
                  <a:tcPr/>
                </a:tc>
                <a:tc>
                  <a:txBody>
                    <a:bodyPr/>
                    <a:lstStyle/>
                    <a:p>
                      <a:r>
                        <a:rPr lang="en-US" dirty="0" err="1" smtClean="0"/>
                        <a:t>Suman</a:t>
                      </a:r>
                      <a:endParaRPr lang="en-US" dirty="0"/>
                    </a:p>
                  </a:txBody>
                  <a:tcPr/>
                </a:tc>
                <a:tc>
                  <a:txBody>
                    <a:bodyPr/>
                    <a:lstStyle/>
                    <a:p>
                      <a:r>
                        <a:rPr lang="en-US" dirty="0" smtClean="0"/>
                        <a:t>3</a:t>
                      </a:r>
                      <a:endParaRPr lang="en-US" dirty="0"/>
                    </a:p>
                  </a:txBody>
                  <a:tcPr/>
                </a:tc>
              </a:tr>
              <a:tr h="370840">
                <a:tc>
                  <a:txBody>
                    <a:bodyPr/>
                    <a:lstStyle/>
                    <a:p>
                      <a:r>
                        <a:rPr lang="en-US" dirty="0" smtClean="0"/>
                        <a:t>3</a:t>
                      </a:r>
                      <a:endParaRPr lang="en-US" dirty="0"/>
                    </a:p>
                  </a:txBody>
                  <a:tcPr/>
                </a:tc>
                <a:tc>
                  <a:txBody>
                    <a:bodyPr/>
                    <a:lstStyle/>
                    <a:p>
                      <a:r>
                        <a:rPr lang="en-US" dirty="0" err="1" smtClean="0"/>
                        <a:t>Suman</a:t>
                      </a:r>
                      <a:endParaRPr lang="en-US" dirty="0"/>
                    </a:p>
                  </a:txBody>
                  <a:tcPr/>
                </a:tc>
                <a:tc>
                  <a:txBody>
                    <a:bodyPr/>
                    <a:lstStyle/>
                    <a:p>
                      <a:r>
                        <a:rPr lang="en-US" dirty="0" smtClean="0"/>
                        <a:t>3.5</a:t>
                      </a:r>
                      <a:endParaRPr lang="en-US" dirty="0"/>
                    </a:p>
                  </a:txBody>
                  <a:tcPr/>
                </a:tc>
              </a:tr>
              <a:tr h="370840">
                <a:tc>
                  <a:txBody>
                    <a:bodyPr/>
                    <a:lstStyle/>
                    <a:p>
                      <a:r>
                        <a:rPr lang="en-US" dirty="0" smtClean="0"/>
                        <a:t>4</a:t>
                      </a:r>
                      <a:endParaRPr lang="en-US" dirty="0"/>
                    </a:p>
                  </a:txBody>
                  <a:tcPr/>
                </a:tc>
                <a:tc>
                  <a:txBody>
                    <a:bodyPr/>
                    <a:lstStyle/>
                    <a:p>
                      <a:r>
                        <a:rPr lang="en-US" dirty="0" err="1" smtClean="0"/>
                        <a:t>Tilak</a:t>
                      </a:r>
                      <a:endParaRPr lang="en-US" dirty="0"/>
                    </a:p>
                  </a:txBody>
                  <a:tcPr/>
                </a:tc>
                <a:tc>
                  <a:txBody>
                    <a:bodyPr/>
                    <a:lstStyle/>
                    <a:p>
                      <a:r>
                        <a:rPr lang="en-US" dirty="0" smtClean="0"/>
                        <a:t>2.5</a:t>
                      </a:r>
                      <a:endParaRPr lang="en-US" dirty="0"/>
                    </a:p>
                  </a:txBody>
                  <a:tcPr/>
                </a:tc>
              </a:tr>
            </a:tbl>
          </a:graphicData>
        </a:graphic>
      </p:graphicFrame>
      <p:sp>
        <p:nvSpPr>
          <p:cNvPr id="6" name="Rectangle 5"/>
          <p:cNvSpPr/>
          <p:nvPr/>
        </p:nvSpPr>
        <p:spPr>
          <a:xfrm>
            <a:off x="5715000" y="3733800"/>
            <a:ext cx="2743200" cy="2862322"/>
          </a:xfrm>
          <a:prstGeom prst="rect">
            <a:avLst/>
          </a:prstGeom>
        </p:spPr>
        <p:txBody>
          <a:bodyPr wrap="square">
            <a:spAutoFit/>
          </a:bodyPr>
          <a:lstStyle/>
          <a:p>
            <a:r>
              <a:rPr lang="en-US" b="1" dirty="0" smtClean="0">
                <a:latin typeface="Times New Roman" pitchFamily="18" charset="0"/>
                <a:cs typeface="Times New Roman" pitchFamily="18" charset="0"/>
              </a:rPr>
              <a:t>A → B</a:t>
            </a:r>
          </a:p>
          <a:p>
            <a:r>
              <a:rPr lang="en-US" b="1" dirty="0" err="1" smtClean="0">
                <a:latin typeface="Times New Roman" pitchFamily="18" charset="0"/>
                <a:cs typeface="Times New Roman" pitchFamily="18" charset="0"/>
              </a:rPr>
              <a:t>Roll_no</a:t>
            </a:r>
            <a:r>
              <a:rPr lang="en-US" b="1" dirty="0" smtClean="0">
                <a:latin typeface="Times New Roman" pitchFamily="18" charset="0"/>
                <a:cs typeface="Times New Roman" pitchFamily="18" charset="0"/>
              </a:rPr>
              <a:t> → Name</a:t>
            </a:r>
          </a:p>
          <a:p>
            <a:r>
              <a:rPr lang="en-US" b="1" dirty="0" err="1" smtClean="0">
                <a:latin typeface="Times New Roman" pitchFamily="18" charset="0"/>
                <a:cs typeface="Times New Roman" pitchFamily="18" charset="0"/>
              </a:rPr>
              <a:t>Roll_no</a:t>
            </a:r>
            <a:r>
              <a:rPr lang="en-US" b="1" dirty="0" smtClean="0">
                <a:latin typeface="Times New Roman" pitchFamily="18" charset="0"/>
                <a:cs typeface="Times New Roman" pitchFamily="18" charset="0"/>
              </a:rPr>
              <a:t> →GPA</a:t>
            </a:r>
          </a:p>
          <a:p>
            <a:r>
              <a:rPr lang="en-US" b="1" dirty="0" smtClean="0">
                <a:latin typeface="Times New Roman" pitchFamily="18" charset="0"/>
                <a:cs typeface="Times New Roman" pitchFamily="18" charset="0"/>
              </a:rPr>
              <a:t>1 → </a:t>
            </a:r>
            <a:r>
              <a:rPr lang="en-US" b="1" dirty="0" err="1" smtClean="0">
                <a:latin typeface="Times New Roman" pitchFamily="18" charset="0"/>
                <a:cs typeface="Times New Roman" pitchFamily="18" charset="0"/>
              </a:rPr>
              <a:t>Prabin</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 → </a:t>
            </a:r>
            <a:r>
              <a:rPr lang="en-US" b="1" dirty="0" err="1" smtClean="0">
                <a:latin typeface="Times New Roman" pitchFamily="18" charset="0"/>
                <a:cs typeface="Times New Roman" pitchFamily="18" charset="0"/>
              </a:rPr>
              <a:t>Suman</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3 → </a:t>
            </a:r>
            <a:r>
              <a:rPr lang="en-US" b="1" dirty="0" err="1" smtClean="0">
                <a:latin typeface="Times New Roman" pitchFamily="18" charset="0"/>
                <a:cs typeface="Times New Roman" pitchFamily="18" charset="0"/>
              </a:rPr>
              <a:t>Suman</a:t>
            </a: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GPA → NAME</a:t>
            </a:r>
          </a:p>
          <a:p>
            <a:pPr marL="342900" indent="-342900">
              <a:buAutoNum type="arabicPlain" startAt="3"/>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Prabin</a:t>
            </a:r>
            <a:endParaRPr lang="en-US" b="1" dirty="0" smtClean="0">
              <a:latin typeface="Times New Roman" pitchFamily="18" charset="0"/>
              <a:cs typeface="Times New Roman" pitchFamily="18" charset="0"/>
            </a:endParaRPr>
          </a:p>
          <a:p>
            <a:pPr marL="342900" indent="-342900"/>
            <a:r>
              <a:rPr lang="en-US" b="1" dirty="0" smtClean="0">
                <a:latin typeface="Times New Roman" pitchFamily="18" charset="0"/>
                <a:cs typeface="Times New Roman" pitchFamily="18" charset="0"/>
              </a:rPr>
              <a:t>3   → </a:t>
            </a:r>
            <a:r>
              <a:rPr lang="en-US" b="1" dirty="0" err="1" smtClean="0">
                <a:latin typeface="Times New Roman" pitchFamily="18" charset="0"/>
                <a:cs typeface="Times New Roman" pitchFamily="18" charset="0"/>
              </a:rPr>
              <a:t>Suman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13</a:t>
            </a:fld>
            <a:endParaRPr lang="en-US"/>
          </a:p>
        </p:txBody>
      </p:sp>
      <p:sp>
        <p:nvSpPr>
          <p:cNvPr id="4" name="Rectangle 3"/>
          <p:cNvSpPr/>
          <p:nvPr/>
        </p:nvSpPr>
        <p:spPr>
          <a:xfrm>
            <a:off x="228600" y="1219200"/>
            <a:ext cx="8686800" cy="461665"/>
          </a:xfrm>
          <a:prstGeom prst="rect">
            <a:avLst/>
          </a:prstGeom>
        </p:spPr>
        <p:txBody>
          <a:bodyPr wrap="square">
            <a:spAutoFit/>
          </a:bodyPr>
          <a:lstStyle/>
          <a:p>
            <a:r>
              <a:rPr lang="en-US" sz="2400" b="1" dirty="0" smtClean="0">
                <a:latin typeface="Times New Roman" pitchFamily="18" charset="0"/>
                <a:cs typeface="Times New Roman" pitchFamily="18" charset="0"/>
              </a:rPr>
              <a:t>Types of Functional dependency</a:t>
            </a:r>
            <a:endParaRPr lang="en-US" b="1" dirty="0"/>
          </a:p>
        </p:txBody>
      </p:sp>
      <p:pic>
        <p:nvPicPr>
          <p:cNvPr id="5" name="Picture 4" descr="dbms-functional-dependency.png"/>
          <p:cNvPicPr>
            <a:picLocks noChangeAspect="1"/>
          </p:cNvPicPr>
          <p:nvPr/>
        </p:nvPicPr>
        <p:blipFill>
          <a:blip r:embed="rId2"/>
          <a:stretch>
            <a:fillRect/>
          </a:stretch>
        </p:blipFill>
        <p:spPr>
          <a:xfrm>
            <a:off x="1752600" y="2590800"/>
            <a:ext cx="6019800" cy="3581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14</a:t>
            </a:fld>
            <a:endParaRPr lang="en-US"/>
          </a:p>
        </p:txBody>
      </p:sp>
      <p:sp>
        <p:nvSpPr>
          <p:cNvPr id="4" name="Rectangle 3"/>
          <p:cNvSpPr/>
          <p:nvPr/>
        </p:nvSpPr>
        <p:spPr>
          <a:xfrm>
            <a:off x="152400" y="914400"/>
            <a:ext cx="8839200" cy="5632311"/>
          </a:xfrm>
          <a:prstGeom prst="rect">
            <a:avLst/>
          </a:prstGeom>
        </p:spPr>
        <p:txBody>
          <a:bodyPr wrap="square">
            <a:spAutoFit/>
          </a:bodyPr>
          <a:lstStyle/>
          <a:p>
            <a:r>
              <a:rPr lang="en-US" sz="2400" b="1" dirty="0" smtClean="0">
                <a:latin typeface="Times New Roman" pitchFamily="18" charset="0"/>
                <a:cs typeface="Times New Roman" pitchFamily="18" charset="0"/>
              </a:rPr>
              <a:t>Trivial Functional dependency: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 → B has trivial functional dependency if B is a subset of A.</a:t>
            </a:r>
          </a:p>
          <a:p>
            <a:pPr algn="just"/>
            <a:r>
              <a:rPr lang="en-US" sz="2400" dirty="0" smtClean="0">
                <a:latin typeface="Times New Roman" pitchFamily="18" charset="0"/>
                <a:cs typeface="Times New Roman" pitchFamily="18" charset="0"/>
              </a:rPr>
              <a:t>A ∩ B ≠ </a:t>
            </a:r>
            <a:r>
              <a:rPr lang="el-GR" sz="2400" dirty="0" smtClean="0">
                <a:latin typeface="Times New Roman" pitchFamily="18" charset="0"/>
                <a:cs typeface="Times New Roman" pitchFamily="18" charset="0"/>
              </a:rPr>
              <a:t>ϕ</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Consider a table with two columns </a:t>
            </a:r>
            <a:r>
              <a:rPr lang="en-US" sz="2400" dirty="0" err="1" smtClean="0">
                <a:latin typeface="Times New Roman" pitchFamily="18" charset="0"/>
                <a:cs typeface="Times New Roman" pitchFamily="18" charset="0"/>
              </a:rPr>
              <a:t>Employee_Id</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Employee_Name</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Employee_id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Employee_Name</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Employee_Id</a:t>
            </a:r>
            <a:r>
              <a:rPr lang="en-US" sz="2400" dirty="0" smtClean="0">
                <a:latin typeface="Times New Roman" pitchFamily="18" charset="0"/>
                <a:cs typeface="Times New Roman" pitchFamily="18" charset="0"/>
              </a:rPr>
              <a:t> is a trivial functional dependency as   </a:t>
            </a:r>
            <a:r>
              <a:rPr lang="en-US" sz="2400" dirty="0" err="1" smtClean="0">
                <a:latin typeface="Times New Roman" pitchFamily="18" charset="0"/>
                <a:cs typeface="Times New Roman" pitchFamily="18" charset="0"/>
              </a:rPr>
              <a:t>Employee_Id</a:t>
            </a:r>
            <a:r>
              <a:rPr lang="en-US" sz="2400" dirty="0" smtClean="0">
                <a:latin typeface="Times New Roman" pitchFamily="18" charset="0"/>
                <a:cs typeface="Times New Roman" pitchFamily="18" charset="0"/>
              </a:rPr>
              <a:t> is a subset of {</a:t>
            </a:r>
            <a:r>
              <a:rPr lang="en-US" sz="2400" dirty="0" err="1" smtClean="0">
                <a:latin typeface="Times New Roman" pitchFamily="18" charset="0"/>
                <a:cs typeface="Times New Roman" pitchFamily="18" charset="0"/>
              </a:rPr>
              <a:t>Employee_Id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Employee_Name</a:t>
            </a:r>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Non-trivial functional dependency</a:t>
            </a:r>
          </a:p>
          <a:p>
            <a:pPr algn="just"/>
            <a:r>
              <a:rPr lang="en-US" sz="2400" dirty="0" smtClean="0">
                <a:latin typeface="Times New Roman" pitchFamily="18" charset="0"/>
                <a:cs typeface="Times New Roman" pitchFamily="18" charset="0"/>
              </a:rPr>
              <a:t>A → B has a non-trivial functional dependency if B is not a subset of A.</a:t>
            </a:r>
          </a:p>
          <a:p>
            <a:pPr algn="just"/>
            <a:r>
              <a:rPr lang="en-US" sz="2400" dirty="0" smtClean="0">
                <a:latin typeface="Times New Roman" pitchFamily="18" charset="0"/>
                <a:cs typeface="Times New Roman" pitchFamily="18" charset="0"/>
              </a:rPr>
              <a:t>When A ∩ B = </a:t>
            </a:r>
            <a:r>
              <a:rPr lang="el-GR" sz="2400" dirty="0" smtClean="0">
                <a:latin typeface="Times New Roman" pitchFamily="18" charset="0"/>
                <a:cs typeface="Times New Roman" pitchFamily="18" charset="0"/>
              </a:rPr>
              <a:t>ϕ </a:t>
            </a:r>
            <a:r>
              <a:rPr lang="en-US" sz="2400" dirty="0" smtClean="0">
                <a:latin typeface="Times New Roman" pitchFamily="18" charset="0"/>
                <a:cs typeface="Times New Roman" pitchFamily="18" charset="0"/>
              </a:rPr>
              <a:t>, then A → B is called as complete non-trivial.</a:t>
            </a:r>
          </a:p>
          <a:p>
            <a:pPr algn="just"/>
            <a:r>
              <a:rPr lang="en-US" sz="2400" dirty="0" smtClean="0">
                <a:latin typeface="Times New Roman" pitchFamily="18" charset="0"/>
                <a:cs typeface="Times New Roman" pitchFamily="18" charset="0"/>
              </a:rPr>
              <a:t>ID   →    Name,  </a:t>
            </a:r>
          </a:p>
          <a:p>
            <a:pPr algn="just"/>
            <a:r>
              <a:rPr lang="en-US" sz="2400" dirty="0" smtClean="0">
                <a:latin typeface="Times New Roman" pitchFamily="18" charset="0"/>
                <a:cs typeface="Times New Roman" pitchFamily="18" charset="0"/>
              </a:rPr>
              <a:t>Name   →    DOB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15</a:t>
            </a:fld>
            <a:endParaRPr lang="en-US"/>
          </a:p>
        </p:txBody>
      </p:sp>
      <p:sp>
        <p:nvSpPr>
          <p:cNvPr id="4" name="Rectangle 3"/>
          <p:cNvSpPr/>
          <p:nvPr/>
        </p:nvSpPr>
        <p:spPr>
          <a:xfrm>
            <a:off x="228600" y="1142999"/>
            <a:ext cx="8686800" cy="3785652"/>
          </a:xfrm>
          <a:prstGeom prst="rect">
            <a:avLst/>
          </a:prstGeom>
        </p:spPr>
        <p:txBody>
          <a:bodyPr wrap="square">
            <a:spAutoFit/>
          </a:bodyPr>
          <a:lstStyle/>
          <a:p>
            <a:pPr algn="just"/>
            <a:r>
              <a:rPr lang="en-US" sz="2400" b="1" dirty="0" smtClean="0">
                <a:latin typeface="Times New Roman" pitchFamily="18" charset="0"/>
                <a:cs typeface="Times New Roman" pitchFamily="18" charset="0"/>
              </a:rPr>
              <a:t>Inference Rule (IR):</a:t>
            </a:r>
          </a:p>
          <a:p>
            <a:pPr algn="just">
              <a:buFont typeface="Wingdings" pitchFamily="2" charset="2"/>
              <a:buChar char="§"/>
            </a:pPr>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The Armstrong's axioms are the basic inference rule.</a:t>
            </a:r>
          </a:p>
          <a:p>
            <a:pPr algn="just">
              <a:buFont typeface="Wingdings" pitchFamily="2" charset="2"/>
              <a:buChar char="§"/>
            </a:pPr>
            <a:r>
              <a:rPr lang="en-US" sz="2400" dirty="0" smtClean="0">
                <a:latin typeface="Times New Roman" pitchFamily="18" charset="0"/>
                <a:cs typeface="Times New Roman" pitchFamily="18" charset="0"/>
              </a:rPr>
              <a:t>Armstrong's axioms are used to conclude functional dependencies on a relational database.</a:t>
            </a:r>
          </a:p>
          <a:p>
            <a:pPr algn="just">
              <a:buFont typeface="Wingdings" pitchFamily="2" charset="2"/>
              <a:buChar char="§"/>
            </a:pPr>
            <a:r>
              <a:rPr lang="en-US" sz="2400" dirty="0" smtClean="0">
                <a:latin typeface="Times New Roman" pitchFamily="18" charset="0"/>
                <a:cs typeface="Times New Roman" pitchFamily="18" charset="0"/>
              </a:rPr>
              <a:t>The inference rule is a type of assertion. It can apply to a set of FD(functional dependency) to derive other FD.</a:t>
            </a:r>
          </a:p>
          <a:p>
            <a:pPr algn="just">
              <a:buFont typeface="Wingdings" pitchFamily="2" charset="2"/>
              <a:buChar char="§"/>
            </a:pPr>
            <a:r>
              <a:rPr lang="en-US" sz="2400" dirty="0" smtClean="0">
                <a:latin typeface="Times New Roman" pitchFamily="18" charset="0"/>
                <a:cs typeface="Times New Roman" pitchFamily="18" charset="0"/>
              </a:rPr>
              <a:t>Using the inference rule, we can derive additional functional dependency from the initial set.</a:t>
            </a:r>
          </a:p>
          <a:p>
            <a:pPr algn="just">
              <a:buFont typeface="Wingdings" pitchFamily="2" charset="2"/>
              <a:buChar char="§"/>
            </a:pPr>
            <a:r>
              <a:rPr lang="en-US" sz="2400" dirty="0" smtClean="0">
                <a:latin typeface="Times New Roman" pitchFamily="18" charset="0"/>
                <a:cs typeface="Times New Roman" pitchFamily="18" charset="0"/>
              </a:rPr>
              <a:t>The Functional dependency has 6 types of inference rule: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16</a:t>
            </a:fld>
            <a:endParaRPr lang="en-US"/>
          </a:p>
        </p:txBody>
      </p:sp>
      <p:sp>
        <p:nvSpPr>
          <p:cNvPr id="4" name="Rectangle 3"/>
          <p:cNvSpPr/>
          <p:nvPr/>
        </p:nvSpPr>
        <p:spPr>
          <a:xfrm>
            <a:off x="304800" y="762000"/>
            <a:ext cx="8610600" cy="5632311"/>
          </a:xfrm>
          <a:prstGeom prst="rect">
            <a:avLst/>
          </a:prstGeom>
        </p:spPr>
        <p:txBody>
          <a:bodyPr wrap="square">
            <a:spAutoFit/>
          </a:bodyPr>
          <a:lstStyle/>
          <a:p>
            <a:r>
              <a:rPr lang="en-US" sz="2400" b="1" dirty="0" smtClean="0">
                <a:latin typeface="Times New Roman" pitchFamily="18" charset="0"/>
                <a:cs typeface="Times New Roman" pitchFamily="18" charset="0"/>
              </a:rPr>
              <a:t>1. Reflexive Rule (IR</a:t>
            </a:r>
            <a:r>
              <a:rPr lang="en-US" sz="2400" b="1" baseline="-25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In the reflexive rule, if Y is a subset of X, then X determines Y.</a:t>
            </a:r>
          </a:p>
          <a:p>
            <a:pPr algn="just"/>
            <a:r>
              <a:rPr lang="en-US" sz="2400" dirty="0" smtClean="0">
                <a:latin typeface="Times New Roman" pitchFamily="18" charset="0"/>
                <a:cs typeface="Times New Roman" pitchFamily="18" charset="0"/>
              </a:rPr>
              <a:t>If X ⊇ Y then X  →    Y </a:t>
            </a:r>
          </a:p>
          <a:p>
            <a:pPr algn="just"/>
            <a:r>
              <a:rPr lang="en-US" sz="2400" dirty="0" smtClean="0">
                <a:latin typeface="Times New Roman" pitchFamily="18" charset="0"/>
                <a:cs typeface="Times New Roman" pitchFamily="18" charset="0"/>
              </a:rPr>
              <a:t>SID  → SID</a:t>
            </a:r>
          </a:p>
          <a:p>
            <a:r>
              <a:rPr lang="en-US" sz="2400" b="1" dirty="0" smtClean="0">
                <a:latin typeface="Times New Roman" pitchFamily="18" charset="0"/>
                <a:cs typeface="Times New Roman" pitchFamily="18" charset="0"/>
              </a:rPr>
              <a:t>2. Augmentation Rule (IR</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augmentation is also called as a partial dependency. In augmentation, if X determines Y, then XZ determines YZ for any Z.</a:t>
            </a:r>
          </a:p>
          <a:p>
            <a:pPr algn="just"/>
            <a:r>
              <a:rPr lang="en-US" sz="2400" dirty="0" smtClean="0">
                <a:latin typeface="Times New Roman" pitchFamily="18" charset="0"/>
                <a:cs typeface="Times New Roman" pitchFamily="18" charset="0"/>
              </a:rPr>
              <a:t>If X    →  Y then XZ   →   YZ </a:t>
            </a:r>
          </a:p>
          <a:p>
            <a:pPr algn="just"/>
            <a:r>
              <a:rPr lang="en-US" sz="2400" dirty="0" smtClean="0">
                <a:latin typeface="Times New Roman" pitchFamily="18" charset="0"/>
                <a:cs typeface="Times New Roman" pitchFamily="18" charset="0"/>
              </a:rPr>
              <a:t>SID  → NAME then SID PHONE  →  NAME,PHONE</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3. Transitive Rule (IR</a:t>
            </a:r>
            <a:r>
              <a:rPr lang="en-US" sz="2400" b="1" baseline="-25000"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In the transitive rule, if X determines Y and Y determine Z, then X must also determine Z.</a:t>
            </a:r>
          </a:p>
          <a:p>
            <a:pPr algn="just"/>
            <a:r>
              <a:rPr lang="en-US" sz="2400" dirty="0" smtClean="0">
                <a:latin typeface="Times New Roman" pitchFamily="18" charset="0"/>
                <a:cs typeface="Times New Roman" pitchFamily="18" charset="0"/>
              </a:rPr>
              <a:t>If X   →   Y and Y  →  Z then X  →   Z  </a:t>
            </a:r>
          </a:p>
          <a:p>
            <a:pPr algn="just"/>
            <a:r>
              <a:rPr lang="en-US" sz="2400" dirty="0" smtClean="0">
                <a:latin typeface="Times New Roman" pitchFamily="18" charset="0"/>
                <a:cs typeface="Times New Roman" pitchFamily="18" charset="0"/>
              </a:rPr>
              <a:t>SID  → NAME  and NAME    → CITY then SID  → CITY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17</a:t>
            </a:fld>
            <a:endParaRPr lang="en-US"/>
          </a:p>
        </p:txBody>
      </p:sp>
      <p:sp>
        <p:nvSpPr>
          <p:cNvPr id="4" name="Rectangle 3"/>
          <p:cNvSpPr/>
          <p:nvPr/>
        </p:nvSpPr>
        <p:spPr>
          <a:xfrm>
            <a:off x="228600" y="609600"/>
            <a:ext cx="8763000" cy="6001643"/>
          </a:xfrm>
          <a:prstGeom prst="rect">
            <a:avLst/>
          </a:prstGeom>
        </p:spPr>
        <p:txBody>
          <a:bodyPr wrap="square">
            <a:spAutoFit/>
          </a:bodyPr>
          <a:lstStyle/>
          <a:p>
            <a:r>
              <a:rPr lang="en-US" sz="2400" b="1" dirty="0" smtClean="0">
                <a:latin typeface="Times New Roman" pitchFamily="18" charset="0"/>
                <a:cs typeface="Times New Roman" pitchFamily="18" charset="0"/>
              </a:rPr>
              <a:t>4. Union Rule (IR</a:t>
            </a:r>
            <a:r>
              <a:rPr lang="en-US" sz="2400" b="1" baseline="-25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Union rule says, if X determines Y and X determines Z, then X must also determine Y and Z.</a:t>
            </a:r>
          </a:p>
          <a:p>
            <a:pPr algn="just"/>
            <a:r>
              <a:rPr lang="en-US" sz="2400" dirty="0" smtClean="0">
                <a:latin typeface="Times New Roman" pitchFamily="18" charset="0"/>
                <a:cs typeface="Times New Roman" pitchFamily="18" charset="0"/>
              </a:rPr>
              <a:t>If X    →  Y and X   →  Z then X  →    YZ</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5. Decomposition Rule (IR</a:t>
            </a:r>
            <a:r>
              <a:rPr lang="en-US" sz="2400" b="1" baseline="-25000" dirty="0" smtClean="0">
                <a:latin typeface="Times New Roman" pitchFamily="18" charset="0"/>
                <a:cs typeface="Times New Roman" pitchFamily="18" charset="0"/>
              </a:rPr>
              <a:t>5</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Decomposition rule is also known as project rule. It is the reverse of union rule.</a:t>
            </a:r>
          </a:p>
          <a:p>
            <a:pPr algn="just"/>
            <a:r>
              <a:rPr lang="en-US" sz="2400" dirty="0" smtClean="0">
                <a:latin typeface="Times New Roman" pitchFamily="18" charset="0"/>
                <a:cs typeface="Times New Roman" pitchFamily="18" charset="0"/>
              </a:rPr>
              <a:t>This Rule says, if X determines Y and Z, then X determines Y and X determines Z separately.</a:t>
            </a:r>
          </a:p>
          <a:p>
            <a:pPr algn="just"/>
            <a:r>
              <a:rPr lang="en-US" sz="2400" dirty="0" smtClean="0">
                <a:latin typeface="Times New Roman" pitchFamily="18" charset="0"/>
                <a:cs typeface="Times New Roman" pitchFamily="18" charset="0"/>
              </a:rPr>
              <a:t>If X   →   YZ then X   →   Y and X  →    Z</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6. Pseudo transitive Rule (IR</a:t>
            </a:r>
            <a:r>
              <a:rPr lang="en-US" sz="2400" b="1" baseline="-25000" dirty="0" smtClean="0">
                <a:latin typeface="Times New Roman" pitchFamily="18" charset="0"/>
                <a:cs typeface="Times New Roman" pitchFamily="18" charset="0"/>
              </a:rPr>
              <a:t>6</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In Pseudo transitive Rule, if X determines Y and YZ determines W, then XZ determines </a:t>
            </a:r>
            <a:r>
              <a:rPr lang="en-US" sz="2400" dirty="0"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If X   →   Y and Z   →   W then XZ   →   </a:t>
            </a:r>
            <a:r>
              <a:rPr lang="en-US" sz="2400" dirty="0"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18</a:t>
            </a:fld>
            <a:endParaRPr lang="en-US"/>
          </a:p>
        </p:txBody>
      </p:sp>
      <p:sp>
        <p:nvSpPr>
          <p:cNvPr id="4097" name="Rectangle 1"/>
          <p:cNvSpPr>
            <a:spLocks noChangeArrowheads="1"/>
          </p:cNvSpPr>
          <p:nvPr/>
        </p:nvSpPr>
        <p:spPr bwMode="auto">
          <a:xfrm>
            <a:off x="228600" y="1143001"/>
            <a:ext cx="8763000" cy="5346921"/>
          </a:xfrm>
          <a:prstGeom prst="rect">
            <a:avLst/>
          </a:prstGeom>
          <a:noFill/>
          <a:ln w="9525">
            <a:noFill/>
            <a:miter lim="800000"/>
            <a:headEnd/>
            <a:tailEnd/>
          </a:ln>
          <a:effectLst/>
        </p:spPr>
        <p:txBody>
          <a:bodyPr vert="horz" wrap="square" lIns="0" tIns="9522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2"/>
                </a:solidFill>
                <a:effectLst/>
                <a:latin typeface="Times New Roman" pitchFamily="18" charset="0"/>
                <a:cs typeface="Times New Roman" pitchFamily="18" charset="0"/>
              </a:rPr>
              <a:t>Normalization of Database</a:t>
            </a:r>
          </a:p>
          <a:p>
            <a:pPr algn="just">
              <a:buFont typeface="Wingdings" pitchFamily="2" charset="2"/>
              <a:buChar char="§"/>
            </a:pPr>
            <a:r>
              <a:rPr lang="en-US" sz="2400" dirty="0" smtClean="0">
                <a:latin typeface="Times New Roman" pitchFamily="18" charset="0"/>
                <a:cs typeface="Times New Roman" pitchFamily="18" charset="0"/>
              </a:rPr>
              <a:t>Database Normalization is a technique of organizing the data in the database. </a:t>
            </a:r>
          </a:p>
          <a:p>
            <a:pPr algn="just">
              <a:buFont typeface="Wingdings" pitchFamily="2" charset="2"/>
              <a:buChar char="§"/>
            </a:pPr>
            <a:r>
              <a:rPr lang="en-US" sz="2400" dirty="0" smtClean="0">
                <a:latin typeface="Times New Roman" pitchFamily="18" charset="0"/>
                <a:cs typeface="Times New Roman" pitchFamily="18" charset="0"/>
              </a:rPr>
              <a:t>Normalization is a systematic approach of decomposing tables to eliminate data redundancy(repetition) and undesirable characteristics like Insertion, Update and Deletion Anomalies. </a:t>
            </a:r>
          </a:p>
          <a:p>
            <a:pPr algn="just">
              <a:buFont typeface="Wingdings" pitchFamily="2" charset="2"/>
              <a:buChar char="§"/>
            </a:pPr>
            <a:r>
              <a:rPr lang="en-US" sz="2400" dirty="0" smtClean="0">
                <a:latin typeface="Times New Roman" pitchFamily="18" charset="0"/>
                <a:cs typeface="Times New Roman" pitchFamily="18" charset="0"/>
              </a:rPr>
              <a:t>It is a multi-step process that puts data into tabular form, removing duplicated data from the relation tables.</a:t>
            </a:r>
          </a:p>
          <a:p>
            <a:pPr algn="just">
              <a:buFont typeface="Wingdings" pitchFamily="2" charset="2"/>
              <a:buChar char="§"/>
            </a:pPr>
            <a:r>
              <a:rPr lang="en-US" sz="2400" b="1" dirty="0" smtClean="0">
                <a:latin typeface="Times New Roman" pitchFamily="18" charset="0"/>
                <a:cs typeface="Times New Roman" pitchFamily="18" charset="0"/>
              </a:rPr>
              <a:t>Normalization is used for mainly two purposes:</a:t>
            </a:r>
          </a:p>
          <a:p>
            <a:pPr lvl="1" algn="just">
              <a:buFont typeface="Wingdings" pitchFamily="2" charset="2"/>
              <a:buChar char="§"/>
            </a:pPr>
            <a:r>
              <a:rPr lang="en-US" sz="2400" dirty="0" smtClean="0">
                <a:latin typeface="Times New Roman" pitchFamily="18" charset="0"/>
                <a:cs typeface="Times New Roman" pitchFamily="18" charset="0"/>
              </a:rPr>
              <a:t>Eliminating redundant(useless) data.</a:t>
            </a:r>
          </a:p>
          <a:p>
            <a:pPr lvl="1" algn="just">
              <a:buFont typeface="Wingdings" pitchFamily="2" charset="2"/>
              <a:buChar char="§"/>
            </a:pPr>
            <a:r>
              <a:rPr lang="en-US" sz="2400" dirty="0" smtClean="0">
                <a:latin typeface="Times New Roman" pitchFamily="18" charset="0"/>
                <a:cs typeface="Times New Roman" pitchFamily="18" charset="0"/>
              </a:rPr>
              <a:t>Ensuring data dependencies make sense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data is logically stored.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3333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r>
            <a:b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19</a:t>
            </a:fld>
            <a:endParaRPr lang="en-US"/>
          </a:p>
        </p:txBody>
      </p:sp>
      <p:sp>
        <p:nvSpPr>
          <p:cNvPr id="4" name="Rectangle 3"/>
          <p:cNvSpPr/>
          <p:nvPr/>
        </p:nvSpPr>
        <p:spPr>
          <a:xfrm>
            <a:off x="228600" y="228601"/>
            <a:ext cx="8763000" cy="3477875"/>
          </a:xfrm>
          <a:prstGeom prst="rect">
            <a:avLst/>
          </a:prstGeom>
        </p:spPr>
        <p:txBody>
          <a:bodyPr wrap="square">
            <a:spAutoFit/>
          </a:bodyPr>
          <a:lstStyle/>
          <a:p>
            <a:r>
              <a:rPr lang="en-US" sz="2000" b="1" dirty="0" smtClean="0">
                <a:latin typeface="Times New Roman" pitchFamily="18" charset="0"/>
                <a:cs typeface="Times New Roman" pitchFamily="18" charset="0"/>
              </a:rPr>
              <a:t>Anomalies in DBMS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There are three types of anomalies that occur when the database is not normalized. These are :</a:t>
            </a:r>
          </a:p>
          <a:p>
            <a:pPr algn="just">
              <a:buFont typeface="Wingdings" pitchFamily="2" charset="2"/>
              <a:buChar char="§"/>
            </a:pPr>
            <a:r>
              <a:rPr lang="en-US" sz="2000" dirty="0" smtClean="0">
                <a:latin typeface="Times New Roman" pitchFamily="18" charset="0"/>
                <a:cs typeface="Times New Roman" pitchFamily="18" charset="0"/>
              </a:rPr>
              <a:t>Insertion anomaly</a:t>
            </a:r>
          </a:p>
          <a:p>
            <a:pPr algn="just">
              <a:buFont typeface="Wingdings" pitchFamily="2" charset="2"/>
              <a:buChar char="§"/>
            </a:pPr>
            <a:r>
              <a:rPr lang="en-US" sz="2000" dirty="0" smtClean="0">
                <a:latin typeface="Times New Roman" pitchFamily="18" charset="0"/>
                <a:cs typeface="Times New Roman" pitchFamily="18" charset="0"/>
              </a:rPr>
              <a:t>Update anomaly</a:t>
            </a:r>
          </a:p>
          <a:p>
            <a:pPr algn="just">
              <a:buFont typeface="Wingdings" pitchFamily="2" charset="2"/>
              <a:buChar char="§"/>
            </a:pPr>
            <a:r>
              <a:rPr lang="en-US" sz="2000" dirty="0" smtClean="0">
                <a:latin typeface="Times New Roman" pitchFamily="18" charset="0"/>
                <a:cs typeface="Times New Roman" pitchFamily="18" charset="0"/>
              </a:rPr>
              <a:t>Deletion anomaly </a:t>
            </a:r>
          </a:p>
          <a:p>
            <a:pPr algn="just"/>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Suppose a manufacturing company stores the employee details in a table named employee that has four attributes: </a:t>
            </a:r>
            <a:r>
              <a:rPr lang="en-US" sz="2000" dirty="0" err="1" smtClean="0">
                <a:latin typeface="Times New Roman" pitchFamily="18" charset="0"/>
                <a:cs typeface="Times New Roman" pitchFamily="18" charset="0"/>
              </a:rPr>
              <a:t>emp_id</a:t>
            </a:r>
            <a:r>
              <a:rPr lang="en-US" sz="2000" dirty="0" smtClean="0">
                <a:latin typeface="Times New Roman" pitchFamily="18" charset="0"/>
                <a:cs typeface="Times New Roman" pitchFamily="18" charset="0"/>
              </a:rPr>
              <a:t> for storing employee’s id, </a:t>
            </a:r>
            <a:r>
              <a:rPr lang="en-US" sz="2000" dirty="0" err="1" smtClean="0">
                <a:latin typeface="Times New Roman" pitchFamily="18" charset="0"/>
                <a:cs typeface="Times New Roman" pitchFamily="18" charset="0"/>
              </a:rPr>
              <a:t>emp_name</a:t>
            </a:r>
            <a:r>
              <a:rPr lang="en-US" sz="2000" dirty="0" smtClean="0">
                <a:latin typeface="Times New Roman" pitchFamily="18" charset="0"/>
                <a:cs typeface="Times New Roman" pitchFamily="18" charset="0"/>
              </a:rPr>
              <a:t> for storing employee’s name, </a:t>
            </a:r>
            <a:r>
              <a:rPr lang="en-US" sz="2000" dirty="0" err="1" smtClean="0">
                <a:latin typeface="Times New Roman" pitchFamily="18" charset="0"/>
                <a:cs typeface="Times New Roman" pitchFamily="18" charset="0"/>
              </a:rPr>
              <a:t>emp_address</a:t>
            </a:r>
            <a:r>
              <a:rPr lang="en-US" sz="2000" dirty="0" smtClean="0">
                <a:latin typeface="Times New Roman" pitchFamily="18" charset="0"/>
                <a:cs typeface="Times New Roman" pitchFamily="18" charset="0"/>
              </a:rPr>
              <a:t> for storing employee’s address and </a:t>
            </a:r>
            <a:r>
              <a:rPr lang="en-US" sz="2000" dirty="0" err="1" smtClean="0">
                <a:latin typeface="Times New Roman" pitchFamily="18" charset="0"/>
                <a:cs typeface="Times New Roman" pitchFamily="18" charset="0"/>
              </a:rPr>
              <a:t>emp_dept</a:t>
            </a:r>
            <a:r>
              <a:rPr lang="en-US" sz="2000" dirty="0" smtClean="0">
                <a:latin typeface="Times New Roman" pitchFamily="18" charset="0"/>
                <a:cs typeface="Times New Roman" pitchFamily="18" charset="0"/>
              </a:rPr>
              <a:t> for storing the department details in which the employee works. At some point of time the table looks like this:</a:t>
            </a:r>
            <a:endParaRPr lang="en-US" sz="20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609600" y="3581400"/>
          <a:ext cx="6096000" cy="2377440"/>
        </p:xfrm>
        <a:graphic>
          <a:graphicData uri="http://schemas.openxmlformats.org/drawingml/2006/table">
            <a:tbl>
              <a:tblPr firstRow="1" bandRow="1">
                <a:tableStyleId>{5C22544A-7EE6-4342-B048-85BDC9FD1C3A}</a:tableStyleId>
              </a:tblPr>
              <a:tblGrid>
                <a:gridCol w="1524000"/>
                <a:gridCol w="1524000"/>
                <a:gridCol w="1524000"/>
                <a:gridCol w="1524000"/>
              </a:tblGrid>
              <a:tr h="584786">
                <a:tc>
                  <a:txBody>
                    <a:bodyPr/>
                    <a:lstStyle/>
                    <a:p>
                      <a:pPr algn="l"/>
                      <a:r>
                        <a:rPr lang="en-US" dirty="0" err="1"/>
                        <a:t>emp_id</a:t>
                      </a:r>
                      <a:endParaRPr lang="en-US" dirty="0"/>
                    </a:p>
                  </a:txBody>
                  <a:tcPr marT="38100" marB="38100" anchor="ctr"/>
                </a:tc>
                <a:tc>
                  <a:txBody>
                    <a:bodyPr/>
                    <a:lstStyle/>
                    <a:p>
                      <a:pPr algn="l"/>
                      <a:r>
                        <a:rPr lang="en-US" dirty="0" err="1"/>
                        <a:t>emp_name</a:t>
                      </a:r>
                      <a:endParaRPr lang="en-US" dirty="0"/>
                    </a:p>
                  </a:txBody>
                  <a:tcPr marT="38100" marB="38100" anchor="ctr"/>
                </a:tc>
                <a:tc>
                  <a:txBody>
                    <a:bodyPr/>
                    <a:lstStyle/>
                    <a:p>
                      <a:pPr algn="l"/>
                      <a:r>
                        <a:rPr lang="en-US"/>
                        <a:t>emp_address</a:t>
                      </a:r>
                    </a:p>
                  </a:txBody>
                  <a:tcPr marT="38100" marB="38100" anchor="ctr"/>
                </a:tc>
                <a:tc>
                  <a:txBody>
                    <a:bodyPr/>
                    <a:lstStyle/>
                    <a:p>
                      <a:pPr algn="l"/>
                      <a:r>
                        <a:rPr lang="en-US" dirty="0" err="1"/>
                        <a:t>emp_dept</a:t>
                      </a:r>
                      <a:endParaRPr lang="en-US" dirty="0"/>
                    </a:p>
                  </a:txBody>
                  <a:tcPr marT="38100" marB="38100" anchor="ctr"/>
                </a:tc>
              </a:tr>
              <a:tr h="328051">
                <a:tc>
                  <a:txBody>
                    <a:bodyPr/>
                    <a:lstStyle/>
                    <a:p>
                      <a:pPr algn="l"/>
                      <a:r>
                        <a:rPr lang="en-US" dirty="0"/>
                        <a:t>101</a:t>
                      </a:r>
                    </a:p>
                  </a:txBody>
                  <a:tcPr marT="38100" marB="38100" anchor="ctr"/>
                </a:tc>
                <a:tc>
                  <a:txBody>
                    <a:bodyPr/>
                    <a:lstStyle/>
                    <a:p>
                      <a:pPr algn="l"/>
                      <a:r>
                        <a:rPr lang="en-US" dirty="0" smtClean="0"/>
                        <a:t>Sabin</a:t>
                      </a:r>
                      <a:endParaRPr lang="en-US" dirty="0"/>
                    </a:p>
                  </a:txBody>
                  <a:tcPr marT="38100" marB="38100" anchor="ctr"/>
                </a:tc>
                <a:tc>
                  <a:txBody>
                    <a:bodyPr/>
                    <a:lstStyle/>
                    <a:p>
                      <a:pPr algn="l"/>
                      <a:r>
                        <a:rPr lang="en-US" dirty="0" err="1" smtClean="0"/>
                        <a:t>Pulchowk</a:t>
                      </a:r>
                      <a:endParaRPr lang="en-US" dirty="0"/>
                    </a:p>
                  </a:txBody>
                  <a:tcPr marT="38100" marB="38100" anchor="ctr"/>
                </a:tc>
                <a:tc>
                  <a:txBody>
                    <a:bodyPr/>
                    <a:lstStyle/>
                    <a:p>
                      <a:pPr algn="l"/>
                      <a:r>
                        <a:rPr lang="en-US"/>
                        <a:t>D001</a:t>
                      </a:r>
                    </a:p>
                  </a:txBody>
                  <a:tcPr marT="38100" marB="38100" anchor="ctr"/>
                </a:tc>
              </a:tr>
              <a:tr h="328051">
                <a:tc>
                  <a:txBody>
                    <a:bodyPr/>
                    <a:lstStyle/>
                    <a:p>
                      <a:pPr algn="l"/>
                      <a:r>
                        <a:rPr lang="en-US"/>
                        <a:t>101</a:t>
                      </a:r>
                    </a:p>
                  </a:txBody>
                  <a:tcPr marT="38100" marB="38100" anchor="ctr"/>
                </a:tc>
                <a:tc>
                  <a:txBody>
                    <a:bodyPr/>
                    <a:lstStyle/>
                    <a:p>
                      <a:pPr algn="l"/>
                      <a:r>
                        <a:rPr lang="en-US" dirty="0" smtClean="0"/>
                        <a:t>Sabin</a:t>
                      </a:r>
                      <a:endParaRPr lang="en-US" dirty="0"/>
                    </a:p>
                  </a:txBody>
                  <a:tcPr marT="38100" marB="38100" anchor="ctr"/>
                </a:tc>
                <a:tc>
                  <a:txBody>
                    <a:bodyPr/>
                    <a:lstStyle/>
                    <a:p>
                      <a:pPr algn="l"/>
                      <a:r>
                        <a:rPr lang="en-US" dirty="0" err="1" smtClean="0"/>
                        <a:t>Pulchowk</a:t>
                      </a:r>
                      <a:endParaRPr lang="en-US" dirty="0"/>
                    </a:p>
                  </a:txBody>
                  <a:tcPr marT="38100" marB="38100" anchor="ctr"/>
                </a:tc>
                <a:tc>
                  <a:txBody>
                    <a:bodyPr/>
                    <a:lstStyle/>
                    <a:p>
                      <a:pPr algn="l"/>
                      <a:r>
                        <a:rPr lang="en-US"/>
                        <a:t>D002</a:t>
                      </a:r>
                    </a:p>
                  </a:txBody>
                  <a:tcPr marT="38100" marB="38100" anchor="ctr"/>
                </a:tc>
              </a:tr>
              <a:tr h="328051">
                <a:tc>
                  <a:txBody>
                    <a:bodyPr/>
                    <a:lstStyle/>
                    <a:p>
                      <a:pPr algn="l"/>
                      <a:r>
                        <a:rPr lang="en-US"/>
                        <a:t>123</a:t>
                      </a:r>
                    </a:p>
                  </a:txBody>
                  <a:tcPr marT="38100" marB="38100" anchor="ctr"/>
                </a:tc>
                <a:tc>
                  <a:txBody>
                    <a:bodyPr/>
                    <a:lstStyle/>
                    <a:p>
                      <a:pPr algn="l"/>
                      <a:r>
                        <a:rPr lang="en-US" dirty="0" smtClean="0"/>
                        <a:t>Mohan</a:t>
                      </a:r>
                      <a:endParaRPr lang="en-US" dirty="0"/>
                    </a:p>
                  </a:txBody>
                  <a:tcPr marT="38100" marB="38100" anchor="ctr"/>
                </a:tc>
                <a:tc>
                  <a:txBody>
                    <a:bodyPr/>
                    <a:lstStyle/>
                    <a:p>
                      <a:pPr algn="l"/>
                      <a:r>
                        <a:rPr lang="en-US" dirty="0" smtClean="0"/>
                        <a:t>New Road</a:t>
                      </a:r>
                      <a:endParaRPr lang="en-US" dirty="0"/>
                    </a:p>
                  </a:txBody>
                  <a:tcPr marT="38100" marB="38100" anchor="ctr"/>
                </a:tc>
                <a:tc>
                  <a:txBody>
                    <a:bodyPr/>
                    <a:lstStyle/>
                    <a:p>
                      <a:pPr algn="l"/>
                      <a:r>
                        <a:rPr lang="en-US"/>
                        <a:t>D890</a:t>
                      </a:r>
                    </a:p>
                  </a:txBody>
                  <a:tcPr marT="38100" marB="38100" anchor="ctr"/>
                </a:tc>
              </a:tr>
              <a:tr h="328051">
                <a:tc>
                  <a:txBody>
                    <a:bodyPr/>
                    <a:lstStyle/>
                    <a:p>
                      <a:pPr algn="l"/>
                      <a:r>
                        <a:rPr lang="en-US"/>
                        <a:t>166</a:t>
                      </a:r>
                    </a:p>
                  </a:txBody>
                  <a:tcPr marT="38100" marB="38100" anchor="ctr"/>
                </a:tc>
                <a:tc>
                  <a:txBody>
                    <a:bodyPr/>
                    <a:lstStyle/>
                    <a:p>
                      <a:pPr algn="l"/>
                      <a:r>
                        <a:rPr lang="en-US" dirty="0" smtClean="0"/>
                        <a:t>Rabin</a:t>
                      </a:r>
                      <a:endParaRPr lang="en-US" dirty="0"/>
                    </a:p>
                  </a:txBody>
                  <a:tcPr marT="38100" marB="38100" anchor="ctr"/>
                </a:tc>
                <a:tc>
                  <a:txBody>
                    <a:bodyPr/>
                    <a:lstStyle/>
                    <a:p>
                      <a:pPr algn="l"/>
                      <a:r>
                        <a:rPr lang="en-US" dirty="0" err="1" smtClean="0"/>
                        <a:t>Kalimati</a:t>
                      </a:r>
                      <a:endParaRPr lang="en-US" dirty="0"/>
                    </a:p>
                  </a:txBody>
                  <a:tcPr marT="38100" marB="38100" anchor="ctr"/>
                </a:tc>
                <a:tc>
                  <a:txBody>
                    <a:bodyPr/>
                    <a:lstStyle/>
                    <a:p>
                      <a:pPr algn="l"/>
                      <a:r>
                        <a:rPr lang="en-US"/>
                        <a:t>D900</a:t>
                      </a:r>
                    </a:p>
                  </a:txBody>
                  <a:tcPr marT="38100" marB="38100" anchor="ctr"/>
                </a:tc>
              </a:tr>
              <a:tr h="328051">
                <a:tc>
                  <a:txBody>
                    <a:bodyPr/>
                    <a:lstStyle/>
                    <a:p>
                      <a:pPr algn="l"/>
                      <a:r>
                        <a:rPr lang="en-US"/>
                        <a:t>166</a:t>
                      </a:r>
                    </a:p>
                  </a:txBody>
                  <a:tcPr marT="38100" marB="38100" anchor="ctr"/>
                </a:tc>
                <a:tc>
                  <a:txBody>
                    <a:bodyPr/>
                    <a:lstStyle/>
                    <a:p>
                      <a:pPr algn="l"/>
                      <a:r>
                        <a:rPr lang="en-US" dirty="0" smtClean="0"/>
                        <a:t>Rabin</a:t>
                      </a:r>
                      <a:endParaRPr lang="en-US" dirty="0"/>
                    </a:p>
                  </a:txBody>
                  <a:tcPr marT="38100" marB="38100" anchor="ctr"/>
                </a:tc>
                <a:tc>
                  <a:txBody>
                    <a:bodyPr/>
                    <a:lstStyle/>
                    <a:p>
                      <a:pPr algn="l"/>
                      <a:r>
                        <a:rPr lang="en-US" dirty="0" err="1" smtClean="0"/>
                        <a:t>Kalimati</a:t>
                      </a:r>
                      <a:endParaRPr lang="en-US" dirty="0"/>
                    </a:p>
                  </a:txBody>
                  <a:tcPr marT="38100" marB="38100" anchor="ctr"/>
                </a:tc>
                <a:tc>
                  <a:txBody>
                    <a:bodyPr/>
                    <a:lstStyle/>
                    <a:p>
                      <a:pPr algn="l"/>
                      <a:r>
                        <a:rPr lang="en-US" dirty="0"/>
                        <a:t>D004</a:t>
                      </a:r>
                    </a:p>
                  </a:txBody>
                  <a:tcPr marT="38100" marB="38100" anchor="ctr"/>
                </a:tc>
              </a:tr>
            </a:tbl>
          </a:graphicData>
        </a:graphic>
      </p:graphicFrame>
      <p:sp>
        <p:nvSpPr>
          <p:cNvPr id="6" name="Rectangle 5"/>
          <p:cNvSpPr/>
          <p:nvPr/>
        </p:nvSpPr>
        <p:spPr>
          <a:xfrm>
            <a:off x="914400" y="6019800"/>
            <a:ext cx="8001000" cy="646331"/>
          </a:xfrm>
          <a:prstGeom prst="rect">
            <a:avLst/>
          </a:prstGeom>
        </p:spPr>
        <p:txBody>
          <a:bodyPr wrap="square">
            <a:spAutoFit/>
          </a:bodyPr>
          <a:lstStyle/>
          <a:p>
            <a:pPr algn="just"/>
            <a:r>
              <a:rPr lang="en-US" dirty="0" smtClean="0">
                <a:latin typeface="Times New Roman" pitchFamily="18" charset="0"/>
                <a:cs typeface="Times New Roman" pitchFamily="18" charset="0"/>
              </a:rPr>
              <a:t>The above table is not normalized. We will see the problems that we face when a table is not normalized.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Autofit/>
          </a:bodyPr>
          <a:lstStyle/>
          <a:p>
            <a:pPr algn="just">
              <a:buNone/>
            </a:pPr>
            <a:r>
              <a:rPr lang="en-US" sz="2200" b="1" dirty="0" smtClean="0"/>
              <a:t>Database design has five purposes: </a:t>
            </a:r>
          </a:p>
          <a:p>
            <a:pPr marL="457200" indent="-457200" algn="just"/>
            <a:r>
              <a:rPr lang="en-US" sz="2200" dirty="0" smtClean="0"/>
              <a:t>Structure the data in stable structures, called normalized tables, that are not likely to change over time and that have minimal redundancy. </a:t>
            </a:r>
          </a:p>
          <a:p>
            <a:pPr marL="457200" indent="-457200" algn="just"/>
            <a:r>
              <a:rPr lang="en-US" sz="2200" dirty="0" smtClean="0"/>
              <a:t>Develop a logical database design that reflects the actual data requirements that exist in the forms (hard copy and computer displays) and reports of an information system. This is why database design is often done in parallel with the design of the human interface of an information system. </a:t>
            </a:r>
          </a:p>
          <a:p>
            <a:pPr marL="457200" indent="-457200" algn="just"/>
            <a:r>
              <a:rPr lang="en-US" sz="2200" dirty="0" smtClean="0"/>
              <a:t>Develop a logical database design from which we can do physical database design. Because most information systems today use relational database management systems, logical database design usually uses a relational database model, which represents data in simple tables with common columns to link related tables.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20</a:t>
            </a:fld>
            <a:endParaRPr lang="en-US"/>
          </a:p>
        </p:txBody>
      </p:sp>
      <p:sp>
        <p:nvSpPr>
          <p:cNvPr id="4" name="Rectangle 3"/>
          <p:cNvSpPr/>
          <p:nvPr/>
        </p:nvSpPr>
        <p:spPr>
          <a:xfrm>
            <a:off x="152400" y="838200"/>
            <a:ext cx="8763000" cy="4832092"/>
          </a:xfrm>
          <a:prstGeom prst="rect">
            <a:avLst/>
          </a:prstGeom>
        </p:spPr>
        <p:txBody>
          <a:bodyPr wrap="square">
            <a:spAutoFit/>
          </a:bodyPr>
          <a:lstStyle/>
          <a:p>
            <a:pPr algn="just"/>
            <a:r>
              <a:rPr lang="en-US" sz="2200" b="1" dirty="0" smtClean="0">
                <a:latin typeface="Times New Roman" pitchFamily="18" charset="0"/>
                <a:cs typeface="Times New Roman" pitchFamily="18" charset="0"/>
              </a:rPr>
              <a:t>Update anomaly</a:t>
            </a:r>
            <a:r>
              <a:rPr lang="en-US" sz="2200" dirty="0" smtClean="0">
                <a:latin typeface="Times New Roman" pitchFamily="18" charset="0"/>
                <a:cs typeface="Times New Roman" pitchFamily="18" charset="0"/>
              </a:rPr>
              <a:t>: In the above table we have two rows for employee Sabin as he belongs to two departments of the company. If we want to update the address of Sabin then we have to update the same in two rows or the data will become inconsistent. If somehow, the correct address gets updated in one department but not in other then as per the database, Sabin would be having two different addresses, which is not correct and would lead to inconsistent data.</a:t>
            </a:r>
          </a:p>
          <a:p>
            <a:pPr algn="just"/>
            <a:r>
              <a:rPr lang="en-US" sz="2200" b="1" dirty="0" smtClean="0">
                <a:latin typeface="Times New Roman" pitchFamily="18" charset="0"/>
                <a:cs typeface="Times New Roman" pitchFamily="18" charset="0"/>
              </a:rPr>
              <a:t>Insert anomaly</a:t>
            </a:r>
            <a:r>
              <a:rPr lang="en-US" sz="2200" dirty="0" smtClean="0">
                <a:latin typeface="Times New Roman" pitchFamily="18" charset="0"/>
                <a:cs typeface="Times New Roman" pitchFamily="18" charset="0"/>
              </a:rPr>
              <a:t>: Suppose a new employee joins the company, who is under training and currently not assigned to any department then we would not be able to insert the data into the table if </a:t>
            </a:r>
            <a:r>
              <a:rPr lang="en-US" sz="2200" dirty="0" err="1" smtClean="0">
                <a:latin typeface="Times New Roman" pitchFamily="18" charset="0"/>
                <a:cs typeface="Times New Roman" pitchFamily="18" charset="0"/>
              </a:rPr>
              <a:t>emp_dept</a:t>
            </a:r>
            <a:r>
              <a:rPr lang="en-US" sz="2200" dirty="0" smtClean="0">
                <a:latin typeface="Times New Roman" pitchFamily="18" charset="0"/>
                <a:cs typeface="Times New Roman" pitchFamily="18" charset="0"/>
              </a:rPr>
              <a:t> field doesn’t allow nulls.</a:t>
            </a:r>
          </a:p>
          <a:p>
            <a:pPr algn="just"/>
            <a:r>
              <a:rPr lang="en-US" sz="2200" b="1" dirty="0" smtClean="0">
                <a:latin typeface="Times New Roman" pitchFamily="18" charset="0"/>
                <a:cs typeface="Times New Roman" pitchFamily="18" charset="0"/>
              </a:rPr>
              <a:t>Delete anomaly</a:t>
            </a:r>
            <a:r>
              <a:rPr lang="en-US" sz="2200" dirty="0" smtClean="0">
                <a:latin typeface="Times New Roman" pitchFamily="18" charset="0"/>
                <a:cs typeface="Times New Roman" pitchFamily="18" charset="0"/>
              </a:rPr>
              <a:t>: Suppose, if at a point of time the company closes the department D890 then deleting the rows that are having </a:t>
            </a:r>
            <a:r>
              <a:rPr lang="en-US" sz="2200" dirty="0" err="1" smtClean="0">
                <a:latin typeface="Times New Roman" pitchFamily="18" charset="0"/>
                <a:cs typeface="Times New Roman" pitchFamily="18" charset="0"/>
              </a:rPr>
              <a:t>emp_dept</a:t>
            </a:r>
            <a:r>
              <a:rPr lang="en-US" sz="2200" dirty="0" smtClean="0">
                <a:latin typeface="Times New Roman" pitchFamily="18" charset="0"/>
                <a:cs typeface="Times New Roman" pitchFamily="18" charset="0"/>
              </a:rPr>
              <a:t> as D890 would also delete the information of employee </a:t>
            </a:r>
            <a:r>
              <a:rPr lang="en-US" sz="2200" dirty="0" smtClean="0"/>
              <a:t>Mohan</a:t>
            </a:r>
            <a:r>
              <a:rPr lang="en-US" sz="2400" dirty="0" smtClean="0"/>
              <a:t> </a:t>
            </a:r>
            <a:r>
              <a:rPr lang="en-US" sz="2200" dirty="0" smtClean="0">
                <a:latin typeface="Times New Roman" pitchFamily="18" charset="0"/>
                <a:cs typeface="Times New Roman" pitchFamily="18" charset="0"/>
              </a:rPr>
              <a:t>since he </a:t>
            </a:r>
            <a:r>
              <a:rPr lang="en-US" sz="2200" dirty="0" smtClean="0">
                <a:latin typeface="Times New Roman" pitchFamily="18" charset="0"/>
                <a:cs typeface="Times New Roman" pitchFamily="18" charset="0"/>
              </a:rPr>
              <a:t>is assigned only to this department.</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21</a:t>
            </a:fld>
            <a:endParaRPr lang="en-US"/>
          </a:p>
        </p:txBody>
      </p:sp>
      <p:sp>
        <p:nvSpPr>
          <p:cNvPr id="4" name="Rectangle 3"/>
          <p:cNvSpPr/>
          <p:nvPr/>
        </p:nvSpPr>
        <p:spPr>
          <a:xfrm>
            <a:off x="228600" y="914400"/>
            <a:ext cx="8458200" cy="5632311"/>
          </a:xfrm>
          <a:prstGeom prst="rect">
            <a:avLst/>
          </a:prstGeom>
        </p:spPr>
        <p:txBody>
          <a:bodyPr wrap="square">
            <a:spAutoFit/>
          </a:bodyPr>
          <a:lstStyle/>
          <a:p>
            <a:r>
              <a:rPr lang="en-US" sz="2400" b="1" dirty="0" smtClean="0">
                <a:latin typeface="Times New Roman" pitchFamily="18" charset="0"/>
                <a:cs typeface="Times New Roman" pitchFamily="18" charset="0"/>
              </a:rPr>
              <a:t>Normalization Rule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Normalization rules are divided into the following normal forms:</a:t>
            </a:r>
          </a:p>
          <a:p>
            <a:pPr marL="342900" indent="-342900" algn="just">
              <a:buFont typeface="+mj-lt"/>
              <a:buAutoNum type="arabicPeriod"/>
            </a:pPr>
            <a:r>
              <a:rPr lang="en-US" sz="2400" dirty="0" smtClean="0">
                <a:latin typeface="Times New Roman" pitchFamily="18" charset="0"/>
                <a:cs typeface="Times New Roman" pitchFamily="18" charset="0"/>
              </a:rPr>
              <a:t>First Normal Form</a:t>
            </a:r>
          </a:p>
          <a:p>
            <a:pPr marL="342900" indent="-342900" algn="just">
              <a:buFont typeface="+mj-lt"/>
              <a:buAutoNum type="arabicPeriod"/>
            </a:pPr>
            <a:r>
              <a:rPr lang="en-US" sz="2400" dirty="0" smtClean="0">
                <a:latin typeface="Times New Roman" pitchFamily="18" charset="0"/>
                <a:cs typeface="Times New Roman" pitchFamily="18" charset="0"/>
              </a:rPr>
              <a:t>Second Normal Form</a:t>
            </a:r>
          </a:p>
          <a:p>
            <a:pPr marL="342900" indent="-342900" algn="just">
              <a:buFont typeface="+mj-lt"/>
              <a:buAutoNum type="arabicPeriod"/>
            </a:pPr>
            <a:r>
              <a:rPr lang="en-US" sz="2400" dirty="0" smtClean="0">
                <a:latin typeface="Times New Roman" pitchFamily="18" charset="0"/>
                <a:cs typeface="Times New Roman" pitchFamily="18" charset="0"/>
              </a:rPr>
              <a:t>Third Normal Form</a:t>
            </a:r>
          </a:p>
          <a:p>
            <a:pPr marL="342900" indent="-342900" algn="just">
              <a:buFont typeface="+mj-lt"/>
              <a:buAutoNum type="arabicPeriod"/>
            </a:pPr>
            <a:r>
              <a:rPr lang="en-US" sz="2400" dirty="0" smtClean="0">
                <a:latin typeface="Times New Roman" pitchFamily="18" charset="0"/>
                <a:cs typeface="Times New Roman" pitchFamily="18" charset="0"/>
              </a:rPr>
              <a:t>BCNF</a:t>
            </a:r>
          </a:p>
          <a:p>
            <a:pPr marL="342900" indent="-342900" algn="just">
              <a:buFont typeface="+mj-lt"/>
              <a:buAutoNum type="arabicPeriod"/>
            </a:pPr>
            <a:r>
              <a:rPr lang="en-US" sz="2400" dirty="0" smtClean="0">
                <a:latin typeface="Times New Roman" pitchFamily="18" charset="0"/>
                <a:cs typeface="Times New Roman" pitchFamily="18" charset="0"/>
              </a:rPr>
              <a:t>Fourth Normal Form</a:t>
            </a:r>
          </a:p>
          <a:p>
            <a:pPr marL="342900" indent="-342900" algn="just">
              <a:buFont typeface="+mj-lt"/>
              <a:buAutoNum type="arabicPeriod"/>
            </a:pP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First Normal Form (1NF)</a:t>
            </a:r>
          </a:p>
          <a:p>
            <a:pPr algn="just"/>
            <a:r>
              <a:rPr lang="en-US" sz="2400" dirty="0" smtClean="0">
                <a:latin typeface="Times New Roman" pitchFamily="18" charset="0"/>
                <a:cs typeface="Times New Roman" pitchFamily="18" charset="0"/>
              </a:rPr>
              <a:t>For a table to be in the First Normal Form, it should follow the following 4 rules:</a:t>
            </a:r>
          </a:p>
          <a:p>
            <a:pPr algn="just">
              <a:buFont typeface="Wingdings" pitchFamily="2" charset="2"/>
              <a:buChar char="§"/>
            </a:pPr>
            <a:r>
              <a:rPr lang="en-US" sz="2400" dirty="0" smtClean="0">
                <a:latin typeface="Times New Roman" pitchFamily="18" charset="0"/>
                <a:cs typeface="Times New Roman" pitchFamily="18" charset="0"/>
              </a:rPr>
              <a:t>It should only have single(atomic) valued attributes/columns.</a:t>
            </a:r>
          </a:p>
          <a:p>
            <a:pPr algn="just">
              <a:buFont typeface="Wingdings" pitchFamily="2" charset="2"/>
              <a:buChar char="§"/>
            </a:pPr>
            <a:r>
              <a:rPr lang="en-US" sz="2400" dirty="0" smtClean="0">
                <a:latin typeface="Times New Roman" pitchFamily="18" charset="0"/>
                <a:cs typeface="Times New Roman" pitchFamily="18" charset="0"/>
              </a:rPr>
              <a:t>Values stored in a column should be of the same domain</a:t>
            </a:r>
          </a:p>
          <a:p>
            <a:pPr algn="just">
              <a:buFont typeface="Wingdings" pitchFamily="2" charset="2"/>
              <a:buChar char="§"/>
            </a:pPr>
            <a:r>
              <a:rPr lang="en-US" sz="2400" dirty="0" smtClean="0">
                <a:latin typeface="Times New Roman" pitchFamily="18" charset="0"/>
                <a:cs typeface="Times New Roman" pitchFamily="18" charset="0"/>
              </a:rPr>
              <a:t>All the columns in a table should have unique names.</a:t>
            </a:r>
          </a:p>
          <a:p>
            <a:pPr algn="just">
              <a:buFont typeface="Wingdings" pitchFamily="2" charset="2"/>
              <a:buChar char="§"/>
            </a:pPr>
            <a:r>
              <a:rPr lang="en-US" sz="2400" dirty="0" smtClean="0">
                <a:latin typeface="Times New Roman" pitchFamily="18" charset="0"/>
                <a:cs typeface="Times New Roman" pitchFamily="18" charset="0"/>
              </a:rPr>
              <a:t>And the order in which data is stored, does not matter.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22</a:t>
            </a:fld>
            <a:endParaRPr lang="en-US"/>
          </a:p>
        </p:txBody>
      </p:sp>
      <p:sp>
        <p:nvSpPr>
          <p:cNvPr id="5" name="Rectangle 4"/>
          <p:cNvSpPr/>
          <p:nvPr/>
        </p:nvSpPr>
        <p:spPr>
          <a:xfrm>
            <a:off x="609600" y="304800"/>
            <a:ext cx="2286000" cy="461665"/>
          </a:xfrm>
          <a:prstGeom prst="rect">
            <a:avLst/>
          </a:prstGeom>
        </p:spPr>
        <p:txBody>
          <a:bodyPr wrap="square">
            <a:spAutoFit/>
          </a:bodyPr>
          <a:lstStyle/>
          <a:p>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 y="914400"/>
          <a:ext cx="6096000" cy="1503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l" fontAlgn="t"/>
                      <a:r>
                        <a:rPr lang="en-US" dirty="0" err="1"/>
                        <a:t>roll_no</a:t>
                      </a:r>
                      <a:endParaRPr lang="en-US" dirty="0"/>
                    </a:p>
                  </a:txBody>
                  <a:tcPr marL="50800" marR="50800" marT="50800" marB="50800"/>
                </a:tc>
                <a:tc>
                  <a:txBody>
                    <a:bodyPr/>
                    <a:lstStyle/>
                    <a:p>
                      <a:pPr algn="l" fontAlgn="t"/>
                      <a:r>
                        <a:rPr lang="en-US"/>
                        <a:t>name</a:t>
                      </a:r>
                    </a:p>
                  </a:txBody>
                  <a:tcPr marL="50800" marR="50800" marT="50800" marB="50800"/>
                </a:tc>
                <a:tc>
                  <a:txBody>
                    <a:bodyPr/>
                    <a:lstStyle/>
                    <a:p>
                      <a:pPr algn="l" fontAlgn="t"/>
                      <a:r>
                        <a:rPr lang="en-US" dirty="0"/>
                        <a:t>subject</a:t>
                      </a:r>
                    </a:p>
                  </a:txBody>
                  <a:tcPr marL="50800" marR="50800" marT="50800" marB="50800"/>
                </a:tc>
              </a:tr>
              <a:tr h="370840">
                <a:tc>
                  <a:txBody>
                    <a:bodyPr/>
                    <a:lstStyle/>
                    <a:p>
                      <a:pPr fontAlgn="t"/>
                      <a:r>
                        <a:rPr lang="en-US" dirty="0"/>
                        <a:t>101</a:t>
                      </a:r>
                    </a:p>
                  </a:txBody>
                  <a:tcPr marL="50800" marR="50800" marT="50800" marB="50800"/>
                </a:tc>
                <a:tc>
                  <a:txBody>
                    <a:bodyPr/>
                    <a:lstStyle/>
                    <a:p>
                      <a:pPr fontAlgn="t"/>
                      <a:r>
                        <a:rPr lang="en-US" dirty="0" smtClean="0"/>
                        <a:t>Ram</a:t>
                      </a:r>
                      <a:endParaRPr lang="en-US" dirty="0"/>
                    </a:p>
                  </a:txBody>
                  <a:tcPr marL="50800" marR="50800" marT="50800" marB="50800"/>
                </a:tc>
                <a:tc>
                  <a:txBody>
                    <a:bodyPr/>
                    <a:lstStyle/>
                    <a:p>
                      <a:pPr fontAlgn="t"/>
                      <a:r>
                        <a:rPr lang="en-US" dirty="0" smtClean="0"/>
                        <a:t>DBMS, C</a:t>
                      </a:r>
                      <a:endParaRPr lang="en-US" dirty="0"/>
                    </a:p>
                  </a:txBody>
                  <a:tcPr marL="50800" marR="50800" marT="50800" marB="50800"/>
                </a:tc>
              </a:tr>
              <a:tr h="370840">
                <a:tc>
                  <a:txBody>
                    <a:bodyPr/>
                    <a:lstStyle/>
                    <a:p>
                      <a:pPr fontAlgn="t"/>
                      <a:r>
                        <a:rPr lang="en-US"/>
                        <a:t>103</a:t>
                      </a:r>
                    </a:p>
                  </a:txBody>
                  <a:tcPr marL="50800" marR="50800" marT="50800" marB="50800"/>
                </a:tc>
                <a:tc>
                  <a:txBody>
                    <a:bodyPr/>
                    <a:lstStyle/>
                    <a:p>
                      <a:pPr fontAlgn="t"/>
                      <a:r>
                        <a:rPr lang="en-US" dirty="0" err="1" smtClean="0"/>
                        <a:t>Shyam</a:t>
                      </a:r>
                      <a:endParaRPr lang="en-US" dirty="0"/>
                    </a:p>
                  </a:txBody>
                  <a:tcPr marL="50800" marR="50800" marT="50800" marB="50800"/>
                </a:tc>
                <a:tc>
                  <a:txBody>
                    <a:bodyPr/>
                    <a:lstStyle/>
                    <a:p>
                      <a:pPr fontAlgn="t"/>
                      <a:r>
                        <a:rPr lang="en-US"/>
                        <a:t>Java</a:t>
                      </a:r>
                    </a:p>
                  </a:txBody>
                  <a:tcPr marL="50800" marR="50800" marT="50800" marB="50800"/>
                </a:tc>
              </a:tr>
              <a:tr h="370840">
                <a:tc>
                  <a:txBody>
                    <a:bodyPr/>
                    <a:lstStyle/>
                    <a:p>
                      <a:pPr fontAlgn="t"/>
                      <a:r>
                        <a:rPr lang="en-US"/>
                        <a:t>102</a:t>
                      </a:r>
                    </a:p>
                  </a:txBody>
                  <a:tcPr marL="50800" marR="50800" marT="50800" marB="50800"/>
                </a:tc>
                <a:tc>
                  <a:txBody>
                    <a:bodyPr/>
                    <a:lstStyle/>
                    <a:p>
                      <a:pPr fontAlgn="t"/>
                      <a:r>
                        <a:rPr lang="en-US" dirty="0" err="1" smtClean="0"/>
                        <a:t>Sita</a:t>
                      </a:r>
                      <a:endParaRPr lang="en-US" dirty="0"/>
                    </a:p>
                  </a:txBody>
                  <a:tcPr marL="50800" marR="50800" marT="50800" marB="50800"/>
                </a:tc>
                <a:tc>
                  <a:txBody>
                    <a:bodyPr/>
                    <a:lstStyle/>
                    <a:p>
                      <a:pPr fontAlgn="t"/>
                      <a:r>
                        <a:rPr lang="en-US" dirty="0"/>
                        <a:t>C, C++</a:t>
                      </a:r>
                    </a:p>
                  </a:txBody>
                  <a:tcPr marL="50800" marR="50800" marT="50800" marB="50800"/>
                </a:tc>
              </a:tr>
            </a:tbl>
          </a:graphicData>
        </a:graphic>
      </p:graphicFrame>
      <p:sp>
        <p:nvSpPr>
          <p:cNvPr id="7" name="Rectangle 6"/>
          <p:cNvSpPr/>
          <p:nvPr/>
        </p:nvSpPr>
        <p:spPr>
          <a:xfrm>
            <a:off x="152400" y="2590800"/>
            <a:ext cx="8991600" cy="830997"/>
          </a:xfrm>
          <a:prstGeom prst="rect">
            <a:avLst/>
          </a:prstGeom>
        </p:spPr>
        <p:txBody>
          <a:bodyPr wrap="square">
            <a:spAutoFit/>
          </a:bodyPr>
          <a:lstStyle/>
          <a:p>
            <a:r>
              <a:rPr lang="en-US" sz="2400" dirty="0" smtClean="0">
                <a:latin typeface="Times New Roman" pitchFamily="18" charset="0"/>
                <a:cs typeface="Times New Roman" pitchFamily="18" charset="0"/>
              </a:rPr>
              <a:t>Above table is not in first normal form</a:t>
            </a:r>
          </a:p>
          <a:p>
            <a:r>
              <a:rPr lang="en-US" sz="2400" dirty="0" smtClean="0">
                <a:latin typeface="Times New Roman" pitchFamily="18" charset="0"/>
                <a:cs typeface="Times New Roman" pitchFamily="18" charset="0"/>
              </a:rPr>
              <a:t>How to solve this Problem?</a:t>
            </a:r>
            <a:endParaRPr lang="en-US" sz="2400"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152400" y="3733800"/>
          <a:ext cx="6096000" cy="2255520"/>
        </p:xfrm>
        <a:graphic>
          <a:graphicData uri="http://schemas.openxmlformats.org/drawingml/2006/table">
            <a:tbl>
              <a:tblPr firstRow="1" bandRow="1">
                <a:tableStyleId>{5C22544A-7EE6-4342-B048-85BDC9FD1C3A}</a:tableStyleId>
              </a:tblPr>
              <a:tblGrid>
                <a:gridCol w="2032000"/>
                <a:gridCol w="2032000"/>
                <a:gridCol w="2032000"/>
              </a:tblGrid>
              <a:tr h="0">
                <a:tc>
                  <a:txBody>
                    <a:bodyPr/>
                    <a:lstStyle/>
                    <a:p>
                      <a:pPr algn="l" fontAlgn="t"/>
                      <a:r>
                        <a:rPr lang="en-US" dirty="0" err="1"/>
                        <a:t>roll_no</a:t>
                      </a:r>
                      <a:endParaRPr lang="en-US" dirty="0"/>
                    </a:p>
                  </a:txBody>
                  <a:tcPr marL="50800" marR="50800" marT="50800" marB="50800"/>
                </a:tc>
                <a:tc>
                  <a:txBody>
                    <a:bodyPr/>
                    <a:lstStyle/>
                    <a:p>
                      <a:pPr algn="l" fontAlgn="t"/>
                      <a:r>
                        <a:rPr lang="en-US"/>
                        <a:t>name</a:t>
                      </a:r>
                    </a:p>
                  </a:txBody>
                  <a:tcPr marL="50800" marR="50800" marT="50800" marB="50800"/>
                </a:tc>
                <a:tc>
                  <a:txBody>
                    <a:bodyPr/>
                    <a:lstStyle/>
                    <a:p>
                      <a:pPr algn="l" fontAlgn="t"/>
                      <a:r>
                        <a:rPr lang="en-US"/>
                        <a:t>subject</a:t>
                      </a:r>
                    </a:p>
                  </a:txBody>
                  <a:tcPr marL="50800" marR="50800" marT="50800" marB="50800"/>
                </a:tc>
              </a:tr>
              <a:tr h="370840">
                <a:tc>
                  <a:txBody>
                    <a:bodyPr/>
                    <a:lstStyle/>
                    <a:p>
                      <a:pPr fontAlgn="t"/>
                      <a:r>
                        <a:rPr lang="en-US"/>
                        <a:t>101</a:t>
                      </a:r>
                    </a:p>
                  </a:txBody>
                  <a:tcPr marL="50800" marR="50800" marT="50800" marB="50800"/>
                </a:tc>
                <a:tc>
                  <a:txBody>
                    <a:bodyPr/>
                    <a:lstStyle/>
                    <a:p>
                      <a:pPr fontAlgn="t"/>
                      <a:r>
                        <a:rPr lang="en-US" dirty="0" smtClean="0"/>
                        <a:t>Ram</a:t>
                      </a:r>
                      <a:endParaRPr lang="en-US" dirty="0"/>
                    </a:p>
                  </a:txBody>
                  <a:tcPr marL="50800" marR="50800" marT="50800" marB="50800"/>
                </a:tc>
                <a:tc>
                  <a:txBody>
                    <a:bodyPr/>
                    <a:lstStyle/>
                    <a:p>
                      <a:pPr fontAlgn="t"/>
                      <a:r>
                        <a:rPr lang="en-US" dirty="0" smtClean="0"/>
                        <a:t>DBMS</a:t>
                      </a:r>
                      <a:endParaRPr lang="en-US" dirty="0"/>
                    </a:p>
                  </a:txBody>
                  <a:tcPr marL="50800" marR="50800" marT="50800" marB="50800"/>
                </a:tc>
              </a:tr>
              <a:tr h="370840">
                <a:tc>
                  <a:txBody>
                    <a:bodyPr/>
                    <a:lstStyle/>
                    <a:p>
                      <a:pPr fontAlgn="t"/>
                      <a:r>
                        <a:rPr lang="en-US"/>
                        <a:t>101</a:t>
                      </a:r>
                    </a:p>
                  </a:txBody>
                  <a:tcPr marL="50800" marR="50800" marT="50800" marB="50800"/>
                </a:tc>
                <a:tc>
                  <a:txBody>
                    <a:bodyPr/>
                    <a:lstStyle/>
                    <a:p>
                      <a:pPr fontAlgn="t"/>
                      <a:r>
                        <a:rPr lang="en-US" dirty="0" smtClean="0"/>
                        <a:t>Ram</a:t>
                      </a:r>
                      <a:endParaRPr lang="en-US" dirty="0"/>
                    </a:p>
                  </a:txBody>
                  <a:tcPr marL="50800" marR="50800" marT="50800" marB="50800"/>
                </a:tc>
                <a:tc>
                  <a:txBody>
                    <a:bodyPr/>
                    <a:lstStyle/>
                    <a:p>
                      <a:pPr fontAlgn="t"/>
                      <a:r>
                        <a:rPr lang="en-US" dirty="0" smtClean="0"/>
                        <a:t>C</a:t>
                      </a:r>
                      <a:endParaRPr lang="en-US" dirty="0"/>
                    </a:p>
                  </a:txBody>
                  <a:tcPr marL="50800" marR="50800" marT="50800" marB="50800"/>
                </a:tc>
              </a:tr>
              <a:tr h="370840">
                <a:tc>
                  <a:txBody>
                    <a:bodyPr/>
                    <a:lstStyle/>
                    <a:p>
                      <a:pPr fontAlgn="t"/>
                      <a:r>
                        <a:rPr lang="en-US"/>
                        <a:t>103</a:t>
                      </a:r>
                    </a:p>
                  </a:txBody>
                  <a:tcPr marL="50800" marR="50800" marT="50800" marB="50800"/>
                </a:tc>
                <a:tc>
                  <a:txBody>
                    <a:bodyPr/>
                    <a:lstStyle/>
                    <a:p>
                      <a:pPr fontAlgn="t"/>
                      <a:r>
                        <a:rPr lang="en-US" dirty="0" err="1" smtClean="0"/>
                        <a:t>Shyam</a:t>
                      </a:r>
                      <a:endParaRPr lang="en-US" dirty="0"/>
                    </a:p>
                  </a:txBody>
                  <a:tcPr marL="50800" marR="50800" marT="50800" marB="50800"/>
                </a:tc>
                <a:tc>
                  <a:txBody>
                    <a:bodyPr/>
                    <a:lstStyle/>
                    <a:p>
                      <a:pPr fontAlgn="t"/>
                      <a:r>
                        <a:rPr lang="en-US"/>
                        <a:t>Java</a:t>
                      </a:r>
                    </a:p>
                  </a:txBody>
                  <a:tcPr marL="50800" marR="50800" marT="50800" marB="50800"/>
                </a:tc>
              </a:tr>
              <a:tr h="370840">
                <a:tc>
                  <a:txBody>
                    <a:bodyPr/>
                    <a:lstStyle/>
                    <a:p>
                      <a:pPr fontAlgn="t"/>
                      <a:r>
                        <a:rPr lang="en-US"/>
                        <a:t>102</a:t>
                      </a:r>
                    </a:p>
                  </a:txBody>
                  <a:tcPr marL="50800" marR="50800" marT="50800" marB="50800"/>
                </a:tc>
                <a:tc>
                  <a:txBody>
                    <a:bodyPr/>
                    <a:lstStyle/>
                    <a:p>
                      <a:pPr fontAlgn="t"/>
                      <a:r>
                        <a:rPr lang="en-US" dirty="0" err="1" smtClean="0"/>
                        <a:t>Sita</a:t>
                      </a:r>
                      <a:endParaRPr lang="en-US" dirty="0"/>
                    </a:p>
                  </a:txBody>
                  <a:tcPr marL="50800" marR="50800" marT="50800" marB="50800"/>
                </a:tc>
                <a:tc>
                  <a:txBody>
                    <a:bodyPr/>
                    <a:lstStyle/>
                    <a:p>
                      <a:pPr fontAlgn="t"/>
                      <a:r>
                        <a:rPr lang="en-US"/>
                        <a:t>C</a:t>
                      </a:r>
                    </a:p>
                  </a:txBody>
                  <a:tcPr marL="50800" marR="50800" marT="50800" marB="50800"/>
                </a:tc>
              </a:tr>
              <a:tr h="370840">
                <a:tc>
                  <a:txBody>
                    <a:bodyPr/>
                    <a:lstStyle/>
                    <a:p>
                      <a:pPr fontAlgn="t"/>
                      <a:r>
                        <a:rPr lang="en-US"/>
                        <a:t>102</a:t>
                      </a:r>
                    </a:p>
                  </a:txBody>
                  <a:tcPr marL="50800" marR="50800" marT="50800" marB="50800"/>
                </a:tc>
                <a:tc>
                  <a:txBody>
                    <a:bodyPr/>
                    <a:lstStyle/>
                    <a:p>
                      <a:pPr fontAlgn="t"/>
                      <a:r>
                        <a:rPr lang="en-US" dirty="0" err="1" smtClean="0"/>
                        <a:t>Sita</a:t>
                      </a:r>
                      <a:endParaRPr lang="en-US" dirty="0"/>
                    </a:p>
                  </a:txBody>
                  <a:tcPr marL="50800" marR="50800" marT="50800" marB="50800"/>
                </a:tc>
                <a:tc>
                  <a:txBody>
                    <a:bodyPr/>
                    <a:lstStyle/>
                    <a:p>
                      <a:pPr fontAlgn="t"/>
                      <a:r>
                        <a:rPr lang="en-US" dirty="0"/>
                        <a:t>C++</a:t>
                      </a:r>
                    </a:p>
                  </a:txBody>
                  <a:tcPr marL="50800" marR="50800" marT="50800" marB="50800"/>
                </a:tc>
              </a:tr>
            </a:tbl>
          </a:graphicData>
        </a:graphic>
      </p:graphicFrame>
      <p:sp>
        <p:nvSpPr>
          <p:cNvPr id="39937" name="Rectangle 1"/>
          <p:cNvSpPr>
            <a:spLocks noChangeArrowheads="1"/>
          </p:cNvSpPr>
          <p:nvPr/>
        </p:nvSpPr>
        <p:spPr bwMode="auto">
          <a:xfrm>
            <a:off x="6400800" y="3657600"/>
            <a:ext cx="2514600" cy="3046988"/>
          </a:xfrm>
          <a:prstGeom prst="rect">
            <a:avLst/>
          </a:prstGeom>
          <a:solidFill>
            <a:srgbClr val="F9F2F4"/>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Times New Roman" pitchFamily="18" charset="0"/>
                <a:cs typeface="Times New Roman" pitchFamily="18" charset="0"/>
              </a:rPr>
              <a:t>By doing so, although a few values are getting repeated but values for the </a:t>
            </a:r>
            <a:r>
              <a:rPr kumimoji="0" lang="en-US" sz="1600" b="0" i="0" u="none" strike="noStrike" cap="none" normalizeH="0" baseline="0" dirty="0" smtClean="0">
                <a:ln>
                  <a:noFill/>
                </a:ln>
                <a:solidFill>
                  <a:srgbClr val="C7254E"/>
                </a:solidFill>
                <a:effectLst/>
                <a:latin typeface="Times New Roman" pitchFamily="18" charset="0"/>
                <a:cs typeface="Times New Roman" pitchFamily="18" charset="0"/>
              </a:rPr>
              <a:t>subject</a:t>
            </a:r>
            <a:r>
              <a:rPr kumimoji="0" lang="en-US" sz="1600" b="0" i="0" u="none" strike="noStrike" cap="none" normalizeH="0" baseline="0" dirty="0" smtClean="0">
                <a:ln>
                  <a:noFill/>
                </a:ln>
                <a:solidFill>
                  <a:srgbClr val="333333"/>
                </a:solidFill>
                <a:effectLst/>
                <a:latin typeface="Times New Roman" pitchFamily="18" charset="0"/>
                <a:cs typeface="Times New Roman" pitchFamily="18" charset="0"/>
              </a:rPr>
              <a:t> column are now atomic for each record/row.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Times New Roman" pitchFamily="18" charset="0"/>
                <a:cs typeface="Times New Roman" pitchFamily="18" charset="0"/>
              </a:rPr>
              <a:t>Using the First Normal Form, data redundancy increases, as there will be many columns with same data in multiple rows but each row as a whole will be unique.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 name="Rectangle 9"/>
          <p:cNvSpPr/>
          <p:nvPr/>
        </p:nvSpPr>
        <p:spPr>
          <a:xfrm>
            <a:off x="6324600" y="533400"/>
            <a:ext cx="2667000" cy="923330"/>
          </a:xfrm>
          <a:prstGeom prst="rect">
            <a:avLst/>
          </a:prstGeom>
        </p:spPr>
        <p:txBody>
          <a:bodyPr wrap="square">
            <a:spAutoFit/>
          </a:bodyPr>
          <a:lstStyle/>
          <a:p>
            <a:r>
              <a:rPr lang="en-US" dirty="0" smtClean="0">
                <a:latin typeface="Times New Roman" pitchFamily="18" charset="0"/>
                <a:cs typeface="Times New Roman" pitchFamily="18" charset="0"/>
              </a:rPr>
              <a:t>As per the 1st Normal form each column must contain atomic value.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23</a:t>
            </a:fld>
            <a:endParaRPr lang="en-US"/>
          </a:p>
        </p:txBody>
      </p:sp>
      <p:sp>
        <p:nvSpPr>
          <p:cNvPr id="4" name="Rectangle 3"/>
          <p:cNvSpPr/>
          <p:nvPr/>
        </p:nvSpPr>
        <p:spPr>
          <a:xfrm>
            <a:off x="228600" y="990600"/>
            <a:ext cx="8686800" cy="3046988"/>
          </a:xfrm>
          <a:prstGeom prst="rect">
            <a:avLst/>
          </a:prstGeom>
        </p:spPr>
        <p:txBody>
          <a:bodyPr wrap="square">
            <a:spAutoFit/>
          </a:bodyPr>
          <a:lstStyle/>
          <a:p>
            <a:r>
              <a:rPr lang="en-US" sz="2400" b="1" dirty="0" smtClean="0">
                <a:latin typeface="Times New Roman" pitchFamily="18" charset="0"/>
                <a:cs typeface="Times New Roman" pitchFamily="18" charset="0"/>
              </a:rPr>
              <a:t>Second Normal Form (2NF)</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For a table to be in the Second Normal Form,</a:t>
            </a:r>
          </a:p>
          <a:p>
            <a:pPr algn="just">
              <a:buFont typeface="Wingdings" pitchFamily="2" charset="2"/>
              <a:buChar char="§"/>
            </a:pPr>
            <a:r>
              <a:rPr lang="en-US" sz="2400" dirty="0" smtClean="0">
                <a:latin typeface="Times New Roman" pitchFamily="18" charset="0"/>
                <a:cs typeface="Times New Roman" pitchFamily="18" charset="0"/>
              </a:rPr>
              <a:t>It should be in the First Normal form.</a:t>
            </a:r>
          </a:p>
          <a:p>
            <a:pPr algn="just">
              <a:buFont typeface="Wingdings" pitchFamily="2" charset="2"/>
              <a:buChar char="§"/>
            </a:pPr>
            <a:r>
              <a:rPr lang="en-US" sz="2400" dirty="0" smtClean="0">
                <a:latin typeface="Times New Roman" pitchFamily="18" charset="0"/>
                <a:cs typeface="Times New Roman" pitchFamily="18" charset="0"/>
              </a:rPr>
              <a:t>And, all the non prime key should be fully functional depend on candidate key</a:t>
            </a:r>
            <a:r>
              <a:rPr lang="en-US" sz="2400" dirty="0" smtClean="0">
                <a:latin typeface="Times New Roman" pitchFamily="18" charset="0"/>
                <a:cs typeface="Times New Roman" pitchFamily="18" charset="0"/>
              </a:rPr>
              <a:t>. Or there should be no partial dependency in the relation.</a:t>
            </a:r>
          </a:p>
          <a:p>
            <a:pPr algn="just">
              <a:buFont typeface="Wingdings" pitchFamily="2" charset="2"/>
              <a:buChar char="§"/>
            </a:pPr>
            <a:r>
              <a:rPr lang="en-US" sz="2400" dirty="0" smtClean="0"/>
              <a:t>Partial </a:t>
            </a:r>
            <a:r>
              <a:rPr lang="en-US" sz="2400" dirty="0" smtClean="0"/>
              <a:t>Dependency occurs when a non-prime attribute is functionally dependent on part of a candidate key</a:t>
            </a:r>
            <a:r>
              <a:rPr lang="en-US" sz="2400" dirty="0" smtClean="0"/>
              <a:t>.</a:t>
            </a:r>
            <a:endParaRPr lang="en-US" sz="2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914400" y="44958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Customer_id</a:t>
                      </a:r>
                      <a:endParaRPr lang="en-US" dirty="0"/>
                    </a:p>
                  </a:txBody>
                  <a:tcPr/>
                </a:tc>
                <a:tc>
                  <a:txBody>
                    <a:bodyPr/>
                    <a:lstStyle/>
                    <a:p>
                      <a:r>
                        <a:rPr lang="en-US" dirty="0" err="1" smtClean="0"/>
                        <a:t>Store_id</a:t>
                      </a:r>
                      <a:endParaRPr lang="en-US" dirty="0"/>
                    </a:p>
                  </a:txBody>
                  <a:tcPr/>
                </a:tc>
                <a:tc>
                  <a:txBody>
                    <a:bodyPr/>
                    <a:lstStyle/>
                    <a:p>
                      <a:r>
                        <a:rPr lang="en-US" dirty="0" smtClean="0"/>
                        <a:t>location</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err="1" smtClean="0"/>
                        <a:t>Pulchowk</a:t>
                      </a:r>
                      <a:endParaRPr lang="en-US" dirty="0"/>
                    </a:p>
                  </a:txBody>
                  <a:tcPr/>
                </a:tc>
              </a:tr>
              <a:tr h="370840">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err="1" smtClean="0"/>
                        <a:t>Kalimati</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err="1" smtClean="0"/>
                        <a:t>Pulchowk</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New Road</a:t>
                      </a:r>
                      <a:endParaRPr lang="en-US" dirty="0"/>
                    </a:p>
                  </a:txBody>
                  <a:tcPr/>
                </a:tc>
              </a:tr>
              <a:tr h="37084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err="1" smtClean="0"/>
                        <a:t>Kalimati</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24</a:t>
            </a:fld>
            <a:endParaRPr lang="en-US"/>
          </a:p>
        </p:txBody>
      </p:sp>
      <p:sp>
        <p:nvSpPr>
          <p:cNvPr id="4" name="Rectangle 3"/>
          <p:cNvSpPr/>
          <p:nvPr/>
        </p:nvSpPr>
        <p:spPr>
          <a:xfrm>
            <a:off x="6248400" y="304800"/>
            <a:ext cx="2743200" cy="646331"/>
          </a:xfrm>
          <a:prstGeom prst="rect">
            <a:avLst/>
          </a:prstGeom>
        </p:spPr>
        <p:txBody>
          <a:bodyPr wrap="square">
            <a:spAutoFit/>
          </a:bodyPr>
          <a:lstStyle/>
          <a:p>
            <a:r>
              <a:rPr lang="en-US" sz="1200" dirty="0" smtClean="0">
                <a:latin typeface="Times New Roman" pitchFamily="18" charset="0"/>
                <a:cs typeface="Times New Roman" pitchFamily="18" charset="0"/>
              </a:rPr>
              <a:t>Candidate key : </a:t>
            </a:r>
            <a:r>
              <a:rPr lang="en-US" sz="1200" dirty="0" err="1" smtClean="0">
                <a:latin typeface="Times New Roman" pitchFamily="18" charset="0"/>
                <a:cs typeface="Times New Roman" pitchFamily="18" charset="0"/>
              </a:rPr>
              <a:t>customer_id</a:t>
            </a:r>
            <a:r>
              <a:rPr lang="en-US" sz="1200"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store_id</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Prime attributes: </a:t>
            </a:r>
            <a:r>
              <a:rPr lang="en-US" sz="1200" dirty="0" err="1" smtClean="0">
                <a:latin typeface="Times New Roman" pitchFamily="18" charset="0"/>
                <a:cs typeface="Times New Roman" pitchFamily="18" charset="0"/>
              </a:rPr>
              <a:t>customer_id</a:t>
            </a:r>
            <a:r>
              <a:rPr lang="en-US" sz="1200"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store_id</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Non prime attribute: Location</a:t>
            </a:r>
            <a:endParaRPr lang="en-US" sz="12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52400" y="3810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Customer_id</a:t>
                      </a:r>
                      <a:endParaRPr lang="en-US" dirty="0"/>
                    </a:p>
                  </a:txBody>
                  <a:tcPr/>
                </a:tc>
                <a:tc>
                  <a:txBody>
                    <a:bodyPr/>
                    <a:lstStyle/>
                    <a:p>
                      <a:r>
                        <a:rPr lang="en-US" dirty="0" err="1" smtClean="0"/>
                        <a:t>Store_id</a:t>
                      </a:r>
                      <a:endParaRPr lang="en-US" dirty="0"/>
                    </a:p>
                  </a:txBody>
                  <a:tcPr/>
                </a:tc>
                <a:tc>
                  <a:txBody>
                    <a:bodyPr/>
                    <a:lstStyle/>
                    <a:p>
                      <a:r>
                        <a:rPr lang="en-US" dirty="0" smtClean="0"/>
                        <a:t>location</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err="1" smtClean="0"/>
                        <a:t>Pulchowk</a:t>
                      </a:r>
                      <a:endParaRPr lang="en-US" dirty="0"/>
                    </a:p>
                  </a:txBody>
                  <a:tcPr/>
                </a:tc>
              </a:tr>
              <a:tr h="370840">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err="1" smtClean="0"/>
                        <a:t>Kalimati</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err="1" smtClean="0"/>
                        <a:t>Pulchowk</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New Road</a:t>
                      </a:r>
                      <a:endParaRPr lang="en-US" dirty="0"/>
                    </a:p>
                  </a:txBody>
                  <a:tcPr/>
                </a:tc>
              </a:tr>
              <a:tr h="37084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err="1" smtClean="0"/>
                        <a:t>Kalimati</a:t>
                      </a:r>
                      <a:endParaRPr lang="en-US" dirty="0"/>
                    </a:p>
                  </a:txBody>
                  <a:tcPr/>
                </a:tc>
              </a:tr>
            </a:tbl>
          </a:graphicData>
        </a:graphic>
      </p:graphicFrame>
      <p:graphicFrame>
        <p:nvGraphicFramePr>
          <p:cNvPr id="6" name="Table 5"/>
          <p:cNvGraphicFramePr>
            <a:graphicFrameLocks noGrp="1"/>
          </p:cNvGraphicFramePr>
          <p:nvPr/>
        </p:nvGraphicFramePr>
        <p:xfrm>
          <a:off x="381000" y="3962400"/>
          <a:ext cx="3429000" cy="1483360"/>
        </p:xfrm>
        <a:graphic>
          <a:graphicData uri="http://schemas.openxmlformats.org/drawingml/2006/table">
            <a:tbl>
              <a:tblPr firstRow="1" bandRow="1">
                <a:tableStyleId>{5C22544A-7EE6-4342-B048-85BDC9FD1C3A}</a:tableStyleId>
              </a:tblPr>
              <a:tblGrid>
                <a:gridCol w="1714500"/>
                <a:gridCol w="1714500"/>
              </a:tblGrid>
              <a:tr h="370840">
                <a:tc>
                  <a:txBody>
                    <a:bodyPr/>
                    <a:lstStyle/>
                    <a:p>
                      <a:r>
                        <a:rPr lang="en-US" dirty="0" err="1" smtClean="0"/>
                        <a:t>Store_id</a:t>
                      </a:r>
                      <a:endParaRPr lang="en-US" dirty="0"/>
                    </a:p>
                  </a:txBody>
                  <a:tcPr/>
                </a:tc>
                <a:tc>
                  <a:txBody>
                    <a:bodyPr/>
                    <a:lstStyle/>
                    <a:p>
                      <a:r>
                        <a:rPr lang="en-US" dirty="0" smtClean="0"/>
                        <a:t>location</a:t>
                      </a:r>
                      <a:endParaRPr lang="en-US" dirty="0"/>
                    </a:p>
                  </a:txBody>
                  <a:tcPr/>
                </a:tc>
              </a:tr>
              <a:tr h="370840">
                <a:tc>
                  <a:txBody>
                    <a:bodyPr/>
                    <a:lstStyle/>
                    <a:p>
                      <a:r>
                        <a:rPr lang="en-US" dirty="0" smtClean="0"/>
                        <a:t>1</a:t>
                      </a:r>
                      <a:endParaRPr lang="en-US" dirty="0"/>
                    </a:p>
                  </a:txBody>
                  <a:tcPr/>
                </a:tc>
                <a:tc>
                  <a:txBody>
                    <a:bodyPr/>
                    <a:lstStyle/>
                    <a:p>
                      <a:r>
                        <a:rPr lang="en-US" dirty="0" err="1" smtClean="0"/>
                        <a:t>Pulchowk</a:t>
                      </a:r>
                      <a:endParaRPr lang="en-US" dirty="0"/>
                    </a:p>
                  </a:txBody>
                  <a:tcPr/>
                </a:tc>
              </a:tr>
              <a:tr h="370840">
                <a:tc>
                  <a:txBody>
                    <a:bodyPr/>
                    <a:lstStyle/>
                    <a:p>
                      <a:r>
                        <a:rPr lang="en-US" dirty="0" smtClean="0"/>
                        <a:t>2</a:t>
                      </a:r>
                      <a:endParaRPr lang="en-US" dirty="0"/>
                    </a:p>
                  </a:txBody>
                  <a:tcPr/>
                </a:tc>
                <a:tc>
                  <a:txBody>
                    <a:bodyPr/>
                    <a:lstStyle/>
                    <a:p>
                      <a:r>
                        <a:rPr lang="en-US" dirty="0" smtClean="0"/>
                        <a:t>New Road</a:t>
                      </a:r>
                      <a:endParaRPr lang="en-US" dirty="0"/>
                    </a:p>
                  </a:txBody>
                  <a:tcPr/>
                </a:tc>
              </a:tr>
              <a:tr h="370840">
                <a:tc>
                  <a:txBody>
                    <a:bodyPr/>
                    <a:lstStyle/>
                    <a:p>
                      <a:r>
                        <a:rPr lang="en-US" dirty="0" smtClean="0"/>
                        <a:t>3</a:t>
                      </a:r>
                      <a:endParaRPr lang="en-US" dirty="0"/>
                    </a:p>
                  </a:txBody>
                  <a:tcPr/>
                </a:tc>
                <a:tc>
                  <a:txBody>
                    <a:bodyPr/>
                    <a:lstStyle/>
                    <a:p>
                      <a:r>
                        <a:rPr lang="en-US" dirty="0" err="1" smtClean="0"/>
                        <a:t>Kalimati</a:t>
                      </a:r>
                      <a:endParaRPr lang="en-US" dirty="0"/>
                    </a:p>
                  </a:txBody>
                  <a:tcPr/>
                </a:tc>
              </a:tr>
            </a:tbl>
          </a:graphicData>
        </a:graphic>
      </p:graphicFrame>
      <p:graphicFrame>
        <p:nvGraphicFramePr>
          <p:cNvPr id="7" name="Table 6"/>
          <p:cNvGraphicFramePr>
            <a:graphicFrameLocks noGrp="1"/>
          </p:cNvGraphicFramePr>
          <p:nvPr/>
        </p:nvGraphicFramePr>
        <p:xfrm>
          <a:off x="4572000" y="3429000"/>
          <a:ext cx="3581400" cy="2225040"/>
        </p:xfrm>
        <a:graphic>
          <a:graphicData uri="http://schemas.openxmlformats.org/drawingml/2006/table">
            <a:tbl>
              <a:tblPr firstRow="1" bandRow="1">
                <a:tableStyleId>{5C22544A-7EE6-4342-B048-85BDC9FD1C3A}</a:tableStyleId>
              </a:tblPr>
              <a:tblGrid>
                <a:gridCol w="1790700"/>
                <a:gridCol w="1790700"/>
              </a:tblGrid>
              <a:tr h="370840">
                <a:tc>
                  <a:txBody>
                    <a:bodyPr/>
                    <a:lstStyle/>
                    <a:p>
                      <a:r>
                        <a:rPr lang="en-US" dirty="0" err="1" smtClean="0"/>
                        <a:t>Customer_id</a:t>
                      </a:r>
                      <a:endParaRPr lang="en-US" dirty="0"/>
                    </a:p>
                  </a:txBody>
                  <a:tcPr/>
                </a:tc>
                <a:tc>
                  <a:txBody>
                    <a:bodyPr/>
                    <a:lstStyle/>
                    <a:p>
                      <a:r>
                        <a:rPr lang="en-US" dirty="0" err="1" smtClean="0"/>
                        <a:t>Store_id</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3</a:t>
                      </a:r>
                      <a:endParaRPr lang="en-US" dirty="0"/>
                    </a:p>
                  </a:txBody>
                  <a:tcPr/>
                </a:tc>
              </a:tr>
              <a:tr h="370840">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3</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308504-01ED-4C00-BAED-7598C06CACFE}" type="slidenum">
              <a:rPr lang="en-US" smtClean="0"/>
              <a:pPr/>
              <a:t>25</a:t>
            </a:fld>
            <a:endParaRPr lang="en-US"/>
          </a:p>
        </p:txBody>
      </p:sp>
      <p:sp>
        <p:nvSpPr>
          <p:cNvPr id="4" name="Rectangle 3"/>
          <p:cNvSpPr/>
          <p:nvPr/>
        </p:nvSpPr>
        <p:spPr>
          <a:xfrm>
            <a:off x="228600" y="1447800"/>
            <a:ext cx="8686800" cy="3416320"/>
          </a:xfrm>
          <a:prstGeom prst="rect">
            <a:avLst/>
          </a:prstGeom>
        </p:spPr>
        <p:txBody>
          <a:bodyPr wrap="square">
            <a:spAutoFit/>
          </a:bodyPr>
          <a:lstStyle/>
          <a:p>
            <a:r>
              <a:rPr lang="en-US" sz="2400" b="1" dirty="0" smtClean="0">
                <a:latin typeface="Times New Roman" pitchFamily="18" charset="0"/>
                <a:cs typeface="Times New Roman" pitchFamily="18" charset="0"/>
              </a:rPr>
              <a:t>3rd Normal Form Definition</a:t>
            </a:r>
          </a:p>
          <a:p>
            <a:pPr algn="just"/>
            <a:r>
              <a:rPr lang="en-US" sz="2400" dirty="0" smtClean="0">
                <a:latin typeface="Times New Roman" pitchFamily="18" charset="0"/>
                <a:cs typeface="Times New Roman" pitchFamily="18" charset="0"/>
              </a:rPr>
              <a:t>A database is in third normal form if it satisfies the following conditions:</a:t>
            </a:r>
          </a:p>
          <a:p>
            <a:pPr lvl="1" algn="just">
              <a:buFont typeface="Wingdings" pitchFamily="2" charset="2"/>
              <a:buChar char="§"/>
            </a:pPr>
            <a:r>
              <a:rPr lang="en-US" sz="2400" dirty="0" smtClean="0">
                <a:latin typeface="Times New Roman" pitchFamily="18" charset="0"/>
                <a:cs typeface="Times New Roman" pitchFamily="18" charset="0"/>
              </a:rPr>
              <a:t>It is in second normal form</a:t>
            </a:r>
          </a:p>
          <a:p>
            <a:pPr lvl="1" algn="just">
              <a:buFont typeface="Wingdings" pitchFamily="2" charset="2"/>
              <a:buChar char="§"/>
            </a:pPr>
            <a:r>
              <a:rPr lang="en-US" sz="2400" dirty="0" smtClean="0">
                <a:latin typeface="Times New Roman" pitchFamily="18" charset="0"/>
                <a:cs typeface="Times New Roman" pitchFamily="18" charset="0"/>
              </a:rPr>
              <a:t>There is no transitive functional dependency</a:t>
            </a:r>
          </a:p>
          <a:p>
            <a:pPr algn="just"/>
            <a:r>
              <a:rPr lang="en-US" sz="2400" dirty="0" smtClean="0">
                <a:latin typeface="Times New Roman" pitchFamily="18" charset="0"/>
                <a:cs typeface="Times New Roman" pitchFamily="18" charset="0"/>
              </a:rPr>
              <a:t>By transitive functional dependency, we mean we have the following relationships in the table: A is functionally dependent on B, and B is functionally dependent on C. In this case, C is transitively dependent on A via B.</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nf1.JPG"/>
          <p:cNvPicPr>
            <a:picLocks noGrp="1" noChangeAspect="1"/>
          </p:cNvPicPr>
          <p:nvPr>
            <p:ph idx="1"/>
          </p:nvPr>
        </p:nvPicPr>
        <p:blipFill>
          <a:blip r:embed="rId2"/>
          <a:stretch>
            <a:fillRect/>
          </a:stretch>
        </p:blipFill>
        <p:spPr>
          <a:xfrm>
            <a:off x="1447800" y="152400"/>
            <a:ext cx="6381750" cy="3238500"/>
          </a:xfrm>
        </p:spPr>
      </p:pic>
      <p:sp>
        <p:nvSpPr>
          <p:cNvPr id="4" name="Slide Number Placeholder 3"/>
          <p:cNvSpPr>
            <a:spLocks noGrp="1"/>
          </p:cNvSpPr>
          <p:nvPr>
            <p:ph type="sldNum" sz="quarter" idx="12"/>
          </p:nvPr>
        </p:nvSpPr>
        <p:spPr/>
        <p:txBody>
          <a:bodyPr/>
          <a:lstStyle/>
          <a:p>
            <a:fld id="{81308504-01ED-4C00-BAED-7598C06CACFE}" type="slidenum">
              <a:rPr lang="en-US" smtClean="0"/>
              <a:pPr/>
              <a:t>26</a:t>
            </a:fld>
            <a:endParaRPr lang="en-US"/>
          </a:p>
        </p:txBody>
      </p:sp>
      <p:pic>
        <p:nvPicPr>
          <p:cNvPr id="6" name="Picture 5" descr="3nf2.JPG"/>
          <p:cNvPicPr>
            <a:picLocks noChangeAspect="1"/>
          </p:cNvPicPr>
          <p:nvPr/>
        </p:nvPicPr>
        <p:blipFill>
          <a:blip r:embed="rId3"/>
          <a:stretch>
            <a:fillRect/>
          </a:stretch>
        </p:blipFill>
        <p:spPr>
          <a:xfrm>
            <a:off x="0" y="3581400"/>
            <a:ext cx="4495800" cy="3181350"/>
          </a:xfrm>
          <a:prstGeom prst="rect">
            <a:avLst/>
          </a:prstGeom>
        </p:spPr>
      </p:pic>
      <p:pic>
        <p:nvPicPr>
          <p:cNvPr id="7" name="Picture 6" descr="3nf3.JPG"/>
          <p:cNvPicPr>
            <a:picLocks noChangeAspect="1"/>
          </p:cNvPicPr>
          <p:nvPr/>
        </p:nvPicPr>
        <p:blipFill>
          <a:blip r:embed="rId4"/>
          <a:stretch>
            <a:fillRect/>
          </a:stretch>
        </p:blipFill>
        <p:spPr>
          <a:xfrm>
            <a:off x="4800600" y="3505200"/>
            <a:ext cx="4191000" cy="3022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Convert ER diagram to relational tables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Entity becomes a table.</a:t>
            </a:r>
          </a:p>
          <a:p>
            <a:pPr algn="just"/>
            <a:r>
              <a:rPr lang="en-US" sz="2400" dirty="0" smtClean="0"/>
              <a:t>All single-valued attribute becomes a column for the table.</a:t>
            </a:r>
          </a:p>
          <a:p>
            <a:pPr algn="just"/>
            <a:r>
              <a:rPr lang="en-US" sz="2400" dirty="0" smtClean="0"/>
              <a:t>A key attribute of the entity type represented by the primary key.</a:t>
            </a:r>
          </a:p>
          <a:p>
            <a:pPr algn="just"/>
            <a:r>
              <a:rPr lang="en-US" sz="2400" dirty="0" smtClean="0"/>
              <a:t>The </a:t>
            </a:r>
            <a:r>
              <a:rPr lang="en-US" sz="2400" dirty="0" err="1" smtClean="0"/>
              <a:t>multivalued</a:t>
            </a:r>
            <a:r>
              <a:rPr lang="en-US" sz="2400" dirty="0" smtClean="0"/>
              <a:t> attribute is represented by a separate table.</a:t>
            </a:r>
          </a:p>
          <a:p>
            <a:pPr algn="just"/>
            <a:r>
              <a:rPr lang="en-US" sz="2400" dirty="0" smtClean="0"/>
              <a:t>Any composite attributes are merged into same table as different columns.</a:t>
            </a:r>
          </a:p>
          <a:p>
            <a:pPr algn="just"/>
            <a:r>
              <a:rPr lang="en-US" sz="2400" dirty="0" smtClean="0"/>
              <a:t>Derived attributes are not considered in the table.</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fontAlgn="base"/>
            <a:r>
              <a:rPr lang="en-US" sz="4000" b="1" dirty="0" smtClean="0"/>
              <a:t>Strong Entity Set With Only Simple Attributes</a:t>
            </a:r>
            <a:endParaRPr lang="en-US" sz="4000" b="1" dirty="0"/>
          </a:p>
        </p:txBody>
      </p:sp>
      <p:sp>
        <p:nvSpPr>
          <p:cNvPr id="3" name="Content Placeholder 2"/>
          <p:cNvSpPr>
            <a:spLocks noGrp="1"/>
          </p:cNvSpPr>
          <p:nvPr>
            <p:ph idx="1"/>
          </p:nvPr>
        </p:nvSpPr>
        <p:spPr/>
        <p:txBody>
          <a:bodyPr>
            <a:noAutofit/>
          </a:bodyPr>
          <a:lstStyle/>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fontAlgn="base">
              <a:buNone/>
            </a:pPr>
            <a:r>
              <a:rPr lang="en-US" sz="2400" b="1" dirty="0" smtClean="0"/>
              <a:t>Schema : Student ( </a:t>
            </a:r>
            <a:r>
              <a:rPr lang="en-US" sz="2400" b="1" u="sng" dirty="0" err="1" smtClean="0"/>
              <a:t>Roll_no</a:t>
            </a:r>
            <a:r>
              <a:rPr lang="en-US" sz="2400" b="1" dirty="0" smtClean="0"/>
              <a:t> , Name , </a:t>
            </a:r>
            <a:r>
              <a:rPr lang="en-US" sz="2400" b="1" dirty="0" err="1" smtClean="0"/>
              <a:t>class,subject</a:t>
            </a:r>
            <a:r>
              <a:rPr lang="en-US" sz="2400" b="1" dirty="0" smtClean="0"/>
              <a:t> </a:t>
            </a:r>
            <a:r>
              <a:rPr lang="en-US" sz="2400" b="1" dirty="0" smtClean="0"/>
              <a:t>)</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28</a:t>
            </a:fld>
            <a:endParaRPr lang="en-US"/>
          </a:p>
        </p:txBody>
      </p:sp>
      <p:pic>
        <p:nvPicPr>
          <p:cNvPr id="6" name="Picture 5" descr="mapping_entities.png"/>
          <p:cNvPicPr>
            <a:picLocks noChangeAspect="1"/>
          </p:cNvPicPr>
          <p:nvPr/>
        </p:nvPicPr>
        <p:blipFill>
          <a:blip r:embed="rId2"/>
          <a:stretch>
            <a:fillRect/>
          </a:stretch>
        </p:blipFill>
        <p:spPr>
          <a:xfrm>
            <a:off x="2133600" y="2209800"/>
            <a:ext cx="5105400" cy="2895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fontAlgn="base"/>
            <a:r>
              <a:rPr lang="en-US" sz="4000" b="1" dirty="0" smtClean="0"/>
              <a:t>Strong Entity Set With Composite Attributes</a:t>
            </a:r>
            <a:endParaRPr lang="en-US" sz="4000" b="1" dirty="0"/>
          </a:p>
        </p:txBody>
      </p:sp>
      <p:sp>
        <p:nvSpPr>
          <p:cNvPr id="3" name="Content Placeholder 2"/>
          <p:cNvSpPr>
            <a:spLocks noGrp="1"/>
          </p:cNvSpPr>
          <p:nvPr>
            <p:ph idx="1"/>
          </p:nvPr>
        </p:nvSpPr>
        <p:spPr/>
        <p:txBody>
          <a:bodyPr>
            <a:noAutofit/>
          </a:bodyPr>
          <a:lstStyle/>
          <a:p>
            <a:pPr fontAlgn="base"/>
            <a:endParaRPr lang="en-US" sz="2400" b="1" dirty="0" smtClean="0"/>
          </a:p>
          <a:p>
            <a:pPr fontAlgn="base"/>
            <a:endParaRPr lang="en-US" sz="2400" b="1" dirty="0" smtClean="0"/>
          </a:p>
          <a:p>
            <a:pPr fontAlgn="base"/>
            <a:endParaRPr lang="en-US" sz="2400" b="1" dirty="0" smtClean="0"/>
          </a:p>
          <a:p>
            <a:pPr fontAlgn="base"/>
            <a:endParaRPr lang="en-US" sz="2400" b="1" dirty="0" smtClean="0"/>
          </a:p>
          <a:p>
            <a:pPr fontAlgn="base"/>
            <a:endParaRPr lang="en-US" sz="2400" b="1" dirty="0" smtClean="0"/>
          </a:p>
          <a:p>
            <a:pPr fontAlgn="base"/>
            <a:endParaRPr lang="en-US" sz="2400" b="1" dirty="0" smtClean="0"/>
          </a:p>
          <a:p>
            <a:pPr fontAlgn="base"/>
            <a:endParaRPr lang="en-US" sz="2400" b="1" dirty="0" smtClean="0"/>
          </a:p>
          <a:p>
            <a:pPr fontAlgn="base"/>
            <a:endParaRPr lang="en-US" sz="2400" b="1" dirty="0" smtClean="0"/>
          </a:p>
          <a:p>
            <a:pPr fontAlgn="base">
              <a:buNone/>
            </a:pPr>
            <a:r>
              <a:rPr lang="en-US" sz="2000" b="1" dirty="0" smtClean="0"/>
              <a:t>Schema : Student ( </a:t>
            </a:r>
            <a:r>
              <a:rPr lang="en-US" sz="2000" b="1" u="sng" dirty="0" err="1" smtClean="0"/>
              <a:t>Roll_no</a:t>
            </a:r>
            <a:r>
              <a:rPr lang="en-US" sz="2000" b="1" dirty="0" smtClean="0"/>
              <a:t> , </a:t>
            </a:r>
            <a:r>
              <a:rPr lang="en-US" sz="2000" b="1" dirty="0" err="1" smtClean="0"/>
              <a:t>First_name</a:t>
            </a:r>
            <a:r>
              <a:rPr lang="en-US" sz="2000" b="1" dirty="0" smtClean="0"/>
              <a:t> , </a:t>
            </a:r>
            <a:r>
              <a:rPr lang="en-US" sz="2000" b="1" dirty="0" err="1" smtClean="0"/>
              <a:t>Last_name</a:t>
            </a:r>
            <a:r>
              <a:rPr lang="en-US" sz="2000" b="1" dirty="0" smtClean="0"/>
              <a:t> , </a:t>
            </a:r>
            <a:r>
              <a:rPr lang="en-US" sz="2000" b="1" dirty="0" err="1" smtClean="0"/>
              <a:t>House_no</a:t>
            </a:r>
            <a:r>
              <a:rPr lang="en-US" sz="2000" b="1" dirty="0" smtClean="0"/>
              <a:t> , Street , City )</a:t>
            </a: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29</a:t>
            </a:fld>
            <a:endParaRPr lang="en-US"/>
          </a:p>
        </p:txBody>
      </p:sp>
      <p:pic>
        <p:nvPicPr>
          <p:cNvPr id="5" name="Picture 4" descr="ER-Diagrams-to-Tables-Rule-02.png"/>
          <p:cNvPicPr>
            <a:picLocks noChangeAspect="1"/>
          </p:cNvPicPr>
          <p:nvPr/>
        </p:nvPicPr>
        <p:blipFill>
          <a:blip r:embed="rId2"/>
          <a:stretch>
            <a:fillRect/>
          </a:stretch>
        </p:blipFill>
        <p:spPr>
          <a:xfrm>
            <a:off x="990600" y="1752600"/>
            <a:ext cx="7010400" cy="35813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smtClean="0"/>
              <a:t>Translate a relational database model into a technical file and database design that balances several performance factors. </a:t>
            </a:r>
          </a:p>
          <a:p>
            <a:pPr algn="just"/>
            <a:r>
              <a:rPr lang="en-US" sz="2400" dirty="0" smtClean="0"/>
              <a:t>Choose data storage technologies (such as Read/ Write DVD or optical disc) that will efficiently, accurately and securely process database activities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Strong Entity Set With Multi Valued Attributes</a:t>
            </a:r>
            <a:endParaRPr lang="en-US" sz="4000" b="1" dirty="0"/>
          </a:p>
        </p:txBody>
      </p:sp>
      <p:graphicFrame>
        <p:nvGraphicFramePr>
          <p:cNvPr id="5" name="Content Placeholder 4"/>
          <p:cNvGraphicFramePr>
            <a:graphicFrameLocks noGrp="1"/>
          </p:cNvGraphicFramePr>
          <p:nvPr>
            <p:ph idx="1"/>
          </p:nvPr>
        </p:nvGraphicFramePr>
        <p:xfrm>
          <a:off x="4800600" y="5029200"/>
          <a:ext cx="2895600" cy="741680"/>
        </p:xfrm>
        <a:graphic>
          <a:graphicData uri="http://schemas.openxmlformats.org/drawingml/2006/table">
            <a:tbl>
              <a:tblPr firstRow="1" bandRow="1">
                <a:tableStyleId>{5C22544A-7EE6-4342-B048-85BDC9FD1C3A}</a:tableStyleId>
              </a:tblPr>
              <a:tblGrid>
                <a:gridCol w="1447800"/>
                <a:gridCol w="1447800"/>
              </a:tblGrid>
              <a:tr h="370840">
                <a:tc>
                  <a:txBody>
                    <a:bodyPr/>
                    <a:lstStyle/>
                    <a:p>
                      <a:r>
                        <a:rPr lang="en-US" u="sng" dirty="0" err="1" smtClean="0"/>
                        <a:t>Roll_no</a:t>
                      </a:r>
                      <a:endParaRPr lang="en-US" u="sng" dirty="0"/>
                    </a:p>
                  </a:txBody>
                  <a:tcPr/>
                </a:tc>
                <a:tc>
                  <a:txBody>
                    <a:bodyPr/>
                    <a:lstStyle/>
                    <a:p>
                      <a:r>
                        <a:rPr lang="en-US" dirty="0" err="1" smtClean="0"/>
                        <a:t>Mobile_no</a:t>
                      </a:r>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81308504-01ED-4C00-BAED-7598C06CACFE}" type="slidenum">
              <a:rPr lang="en-US" smtClean="0"/>
              <a:pPr/>
              <a:t>30</a:t>
            </a:fld>
            <a:endParaRPr lang="en-US"/>
          </a:p>
        </p:txBody>
      </p:sp>
      <p:graphicFrame>
        <p:nvGraphicFramePr>
          <p:cNvPr id="6" name="Table 5"/>
          <p:cNvGraphicFramePr>
            <a:graphicFrameLocks noGrp="1"/>
          </p:cNvGraphicFramePr>
          <p:nvPr/>
        </p:nvGraphicFramePr>
        <p:xfrm>
          <a:off x="762000" y="4953000"/>
          <a:ext cx="3352800" cy="741680"/>
        </p:xfrm>
        <a:graphic>
          <a:graphicData uri="http://schemas.openxmlformats.org/drawingml/2006/table">
            <a:tbl>
              <a:tblPr firstRow="1" bandRow="1">
                <a:tableStyleId>{5C22544A-7EE6-4342-B048-85BDC9FD1C3A}</a:tableStyleId>
              </a:tblPr>
              <a:tblGrid>
                <a:gridCol w="1676400"/>
                <a:gridCol w="1676400"/>
              </a:tblGrid>
              <a:tr h="370840">
                <a:tc>
                  <a:txBody>
                    <a:bodyPr/>
                    <a:lstStyle/>
                    <a:p>
                      <a:r>
                        <a:rPr lang="en-US" u="sng" dirty="0" err="1" smtClean="0"/>
                        <a:t>Roll_no</a:t>
                      </a:r>
                      <a:endParaRPr lang="en-US" u="sng" dirty="0"/>
                    </a:p>
                  </a:txBody>
                  <a:tcPr/>
                </a:tc>
                <a:tc>
                  <a:txBody>
                    <a:bodyPr/>
                    <a:lstStyle/>
                    <a:p>
                      <a:r>
                        <a:rPr lang="en-US" dirty="0" smtClean="0"/>
                        <a:t>City</a:t>
                      </a:r>
                      <a:endParaRPr lang="en-US" dirty="0"/>
                    </a:p>
                  </a:txBody>
                  <a:tcPr/>
                </a:tc>
              </a:tr>
              <a:tr h="370840">
                <a:tc>
                  <a:txBody>
                    <a:bodyPr/>
                    <a:lstStyle/>
                    <a:p>
                      <a:endParaRPr lang="en-US"/>
                    </a:p>
                  </a:txBody>
                  <a:tcPr/>
                </a:tc>
                <a:tc>
                  <a:txBody>
                    <a:bodyPr/>
                    <a:lstStyle/>
                    <a:p>
                      <a:endParaRPr lang="en-US" dirty="0"/>
                    </a:p>
                  </a:txBody>
                  <a:tcPr/>
                </a:tc>
              </a:tr>
            </a:tbl>
          </a:graphicData>
        </a:graphic>
      </p:graphicFrame>
      <p:pic>
        <p:nvPicPr>
          <p:cNvPr id="7" name="Picture 6" descr="ER-Diagrams-to-Tables-Rule-03.png"/>
          <p:cNvPicPr>
            <a:picLocks noChangeAspect="1"/>
          </p:cNvPicPr>
          <p:nvPr/>
        </p:nvPicPr>
        <p:blipFill>
          <a:blip r:embed="rId2"/>
          <a:stretch>
            <a:fillRect/>
          </a:stretch>
        </p:blipFill>
        <p:spPr>
          <a:xfrm>
            <a:off x="3048000" y="1828800"/>
            <a:ext cx="3733800" cy="28194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Weak Entity</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For each weak entity create a separate table with the same name.</a:t>
            </a:r>
          </a:p>
          <a:p>
            <a:pPr algn="just"/>
            <a:r>
              <a:rPr lang="en-US" sz="2400" dirty="0" smtClean="0"/>
              <a:t>Include all attributes.</a:t>
            </a:r>
          </a:p>
          <a:p>
            <a:pPr algn="just"/>
            <a:r>
              <a:rPr lang="en-US" sz="2400" dirty="0" smtClean="0"/>
              <a:t>Include the Primary key of a strong entity as foreign key is the weak entity.</a:t>
            </a:r>
          </a:p>
          <a:p>
            <a:pPr algn="just"/>
            <a:r>
              <a:rPr lang="en-US" sz="2400" dirty="0" smtClean="0"/>
              <a:t>Declare the combination of foreign key and decimator attribute as Primary key from the weak entity.</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Weak Entity</a:t>
            </a:r>
            <a:endParaRPr lang="en-US" sz="4000" b="1" dirty="0"/>
          </a:p>
        </p:txBody>
      </p:sp>
      <p:pic>
        <p:nvPicPr>
          <p:cNvPr id="5" name="Content Placeholder 4" descr="weak.JPG"/>
          <p:cNvPicPr>
            <a:picLocks noGrp="1" noChangeAspect="1"/>
          </p:cNvPicPr>
          <p:nvPr>
            <p:ph idx="1"/>
          </p:nvPr>
        </p:nvPicPr>
        <p:blipFill>
          <a:blip r:embed="rId2"/>
          <a:stretch>
            <a:fillRect/>
          </a:stretch>
        </p:blipFill>
        <p:spPr>
          <a:xfrm>
            <a:off x="1143000" y="2231230"/>
            <a:ext cx="6934200" cy="4474369"/>
          </a:xfrm>
        </p:spPr>
      </p:pic>
      <p:sp>
        <p:nvSpPr>
          <p:cNvPr id="4" name="Slide Number Placeholder 3"/>
          <p:cNvSpPr>
            <a:spLocks noGrp="1"/>
          </p:cNvSpPr>
          <p:nvPr>
            <p:ph type="sldNum" sz="quarter" idx="12"/>
          </p:nvPr>
        </p:nvSpPr>
        <p:spPr/>
        <p:txBody>
          <a:bodyPr/>
          <a:lstStyle/>
          <a:p>
            <a:fld id="{81308504-01ED-4C00-BAED-7598C06CACF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Binary Relationship With Cardinality Ratio m:n</a:t>
            </a:r>
            <a:endParaRPr lang="en-US" sz="4000" b="1" dirty="0"/>
          </a:p>
        </p:txBody>
      </p:sp>
      <p:sp>
        <p:nvSpPr>
          <p:cNvPr id="3" name="Content Placeholder 2"/>
          <p:cNvSpPr>
            <a:spLocks noGrp="1"/>
          </p:cNvSpPr>
          <p:nvPr>
            <p:ph idx="1"/>
          </p:nvPr>
        </p:nvSpPr>
        <p:spPr/>
        <p:txBody>
          <a:bodyPr>
            <a:noAutofit/>
          </a:bodyPr>
          <a:lstStyle/>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buNone/>
            </a:pPr>
            <a:r>
              <a:rPr lang="en-US" sz="2400" dirty="0" smtClean="0"/>
              <a:t>Three tables will be required-</a:t>
            </a:r>
          </a:p>
          <a:p>
            <a:pPr fontAlgn="base"/>
            <a:r>
              <a:rPr lang="en-US" sz="2400" dirty="0" smtClean="0"/>
              <a:t>A ( </a:t>
            </a:r>
            <a:r>
              <a:rPr lang="en-US" sz="2400" u="sng" dirty="0" smtClean="0"/>
              <a:t>a1</a:t>
            </a:r>
            <a:r>
              <a:rPr lang="en-US" sz="2400" dirty="0" smtClean="0"/>
              <a:t> , a2 )</a:t>
            </a:r>
          </a:p>
          <a:p>
            <a:pPr fontAlgn="base"/>
            <a:r>
              <a:rPr lang="en-US" sz="2400" dirty="0" smtClean="0"/>
              <a:t>R ( </a:t>
            </a:r>
            <a:r>
              <a:rPr lang="en-US" sz="2400" u="sng" dirty="0" smtClean="0"/>
              <a:t>a1</a:t>
            </a:r>
            <a:r>
              <a:rPr lang="en-US" sz="2400" dirty="0" smtClean="0"/>
              <a:t> , </a:t>
            </a:r>
            <a:r>
              <a:rPr lang="en-US" sz="2400" u="sng" dirty="0" smtClean="0"/>
              <a:t>b1</a:t>
            </a:r>
            <a:r>
              <a:rPr lang="en-US" sz="2400" dirty="0" smtClean="0"/>
              <a:t> )</a:t>
            </a:r>
          </a:p>
          <a:p>
            <a:pPr fontAlgn="base"/>
            <a:r>
              <a:rPr lang="en-US" sz="2400" dirty="0" smtClean="0"/>
              <a:t>B ( </a:t>
            </a:r>
            <a:r>
              <a:rPr lang="en-US" sz="2400" u="sng" dirty="0" smtClean="0"/>
              <a:t>b1</a:t>
            </a:r>
            <a:r>
              <a:rPr lang="en-US" sz="2400" dirty="0" smtClean="0"/>
              <a:t> , b2 )</a:t>
            </a:r>
          </a:p>
          <a:p>
            <a:pPr algn="just"/>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33</a:t>
            </a:fld>
            <a:endParaRPr lang="en-US"/>
          </a:p>
        </p:txBody>
      </p:sp>
      <p:pic>
        <p:nvPicPr>
          <p:cNvPr id="6" name="Picture 5" descr="ER-diagrams-to-Tables-Rule-05-Case-01.png"/>
          <p:cNvPicPr>
            <a:picLocks noChangeAspect="1"/>
          </p:cNvPicPr>
          <p:nvPr/>
        </p:nvPicPr>
        <p:blipFill>
          <a:blip r:embed="rId2"/>
          <a:stretch>
            <a:fillRect/>
          </a:stretch>
        </p:blipFill>
        <p:spPr>
          <a:xfrm>
            <a:off x="1295400" y="1905000"/>
            <a:ext cx="6705600" cy="2438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 Binary Relationship With Cardinality Ratio 1:n</a:t>
            </a:r>
            <a:endParaRPr lang="en-US" sz="4000" b="1" dirty="0"/>
          </a:p>
        </p:txBody>
      </p:sp>
      <p:sp>
        <p:nvSpPr>
          <p:cNvPr id="3" name="Content Placeholder 2"/>
          <p:cNvSpPr>
            <a:spLocks noGrp="1"/>
          </p:cNvSpPr>
          <p:nvPr>
            <p:ph idx="1"/>
          </p:nvPr>
        </p:nvSpPr>
        <p:spPr/>
        <p:txBody>
          <a:bodyPr>
            <a:noAutofit/>
          </a:bodyPr>
          <a:lstStyle/>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r>
              <a:rPr lang="en-US" sz="2400" dirty="0" smtClean="0"/>
              <a:t>Here, two tables will be required-</a:t>
            </a:r>
          </a:p>
          <a:p>
            <a:pPr fontAlgn="base"/>
            <a:r>
              <a:rPr lang="en-US" sz="2400" dirty="0" smtClean="0"/>
              <a:t>A ( </a:t>
            </a:r>
            <a:r>
              <a:rPr lang="en-US" sz="2400" u="sng" dirty="0" smtClean="0"/>
              <a:t>a1</a:t>
            </a:r>
            <a:r>
              <a:rPr lang="en-US" sz="2400" dirty="0" smtClean="0"/>
              <a:t> , a2 )</a:t>
            </a:r>
          </a:p>
          <a:p>
            <a:pPr fontAlgn="base"/>
            <a:r>
              <a:rPr lang="en-US" sz="2400" dirty="0" smtClean="0"/>
              <a:t>BR ( a1 , </a:t>
            </a:r>
            <a:r>
              <a:rPr lang="en-US" sz="2400" u="sng" dirty="0" smtClean="0"/>
              <a:t>b1</a:t>
            </a:r>
            <a:r>
              <a:rPr lang="en-US" sz="2400" dirty="0" smtClean="0"/>
              <a:t> , b2 )</a:t>
            </a:r>
          </a:p>
          <a:p>
            <a:pPr algn="just"/>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34</a:t>
            </a:fld>
            <a:endParaRPr lang="en-US"/>
          </a:p>
        </p:txBody>
      </p:sp>
      <p:pic>
        <p:nvPicPr>
          <p:cNvPr id="5" name="Picture 4" descr="ER-diagrams-to-Tables-Rule-05-Case-02.png"/>
          <p:cNvPicPr>
            <a:picLocks noChangeAspect="1"/>
          </p:cNvPicPr>
          <p:nvPr/>
        </p:nvPicPr>
        <p:blipFill>
          <a:blip r:embed="rId2"/>
          <a:stretch>
            <a:fillRect/>
          </a:stretch>
        </p:blipFill>
        <p:spPr>
          <a:xfrm>
            <a:off x="1295400" y="1752600"/>
            <a:ext cx="5791200" cy="2895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Binary Relationship With Cardinality Ratio 1:1</a:t>
            </a:r>
            <a:endParaRPr lang="en-US" sz="4000" b="1" dirty="0"/>
          </a:p>
        </p:txBody>
      </p:sp>
      <p:sp>
        <p:nvSpPr>
          <p:cNvPr id="3" name="Content Placeholder 2"/>
          <p:cNvSpPr>
            <a:spLocks noGrp="1"/>
          </p:cNvSpPr>
          <p:nvPr>
            <p:ph idx="1"/>
          </p:nvPr>
        </p:nvSpPr>
        <p:spPr>
          <a:xfrm>
            <a:off x="457200" y="1905000"/>
            <a:ext cx="8229600" cy="4389120"/>
          </a:xfrm>
        </p:spPr>
        <p:txBody>
          <a:bodyPr>
            <a:noAutofit/>
          </a:bodyPr>
          <a:lstStyle/>
          <a:p>
            <a:pPr fontAlgn="base"/>
            <a:endParaRPr lang="en-US" sz="2400" b="1" u="sng" dirty="0" smtClean="0"/>
          </a:p>
          <a:p>
            <a:pPr fontAlgn="base"/>
            <a:endParaRPr lang="en-US" sz="2400" b="1" u="sng" dirty="0" smtClean="0"/>
          </a:p>
          <a:p>
            <a:pPr fontAlgn="base"/>
            <a:endParaRPr lang="en-US" sz="2400" b="1" u="sng" dirty="0" smtClean="0"/>
          </a:p>
          <a:p>
            <a:pPr fontAlgn="base">
              <a:buNone/>
            </a:pPr>
            <a:r>
              <a:rPr lang="en-US" sz="2400" b="1" u="sng" dirty="0" smtClean="0"/>
              <a:t>Way-01:</a:t>
            </a:r>
            <a:endParaRPr lang="en-US" sz="2400" dirty="0" smtClean="0"/>
          </a:p>
          <a:p>
            <a:pPr fontAlgn="base"/>
            <a:r>
              <a:rPr lang="en-US" sz="2400" dirty="0" smtClean="0"/>
              <a:t>AR ( </a:t>
            </a:r>
            <a:r>
              <a:rPr lang="en-US" sz="2400" u="sng" dirty="0" smtClean="0"/>
              <a:t>a1</a:t>
            </a:r>
            <a:r>
              <a:rPr lang="en-US" sz="2400" dirty="0" smtClean="0"/>
              <a:t> , a2 , b1 )</a:t>
            </a:r>
          </a:p>
          <a:p>
            <a:pPr fontAlgn="base"/>
            <a:r>
              <a:rPr lang="en-US" sz="2400" dirty="0" smtClean="0"/>
              <a:t>B ( </a:t>
            </a:r>
            <a:r>
              <a:rPr lang="en-US" sz="2400" u="sng" dirty="0" smtClean="0"/>
              <a:t>b1</a:t>
            </a:r>
            <a:r>
              <a:rPr lang="en-US" sz="2400" dirty="0" smtClean="0"/>
              <a:t> , b2 )</a:t>
            </a:r>
          </a:p>
          <a:p>
            <a:pPr fontAlgn="base">
              <a:buNone/>
            </a:pPr>
            <a:r>
              <a:rPr lang="en-US" sz="2400" dirty="0" smtClean="0"/>
              <a:t> </a:t>
            </a:r>
            <a:r>
              <a:rPr lang="en-US" sz="2400" b="1" u="sng" dirty="0" smtClean="0"/>
              <a:t>Way-02:</a:t>
            </a:r>
            <a:endParaRPr lang="en-US" sz="2400" dirty="0" smtClean="0"/>
          </a:p>
          <a:p>
            <a:pPr fontAlgn="base"/>
            <a:r>
              <a:rPr lang="en-US" sz="2400" dirty="0" smtClean="0"/>
              <a:t>A ( </a:t>
            </a:r>
            <a:r>
              <a:rPr lang="en-US" sz="2400" u="sng" dirty="0" smtClean="0"/>
              <a:t>a1</a:t>
            </a:r>
            <a:r>
              <a:rPr lang="en-US" sz="2400" dirty="0" smtClean="0"/>
              <a:t> , a2 )</a:t>
            </a:r>
          </a:p>
          <a:p>
            <a:pPr fontAlgn="base"/>
            <a:r>
              <a:rPr lang="en-US" sz="2400" dirty="0" smtClean="0"/>
              <a:t>BR ( a1 , </a:t>
            </a:r>
            <a:r>
              <a:rPr lang="en-US" sz="2400" u="sng" dirty="0" smtClean="0"/>
              <a:t>b1</a:t>
            </a:r>
            <a:r>
              <a:rPr lang="en-US" sz="2400" dirty="0" smtClean="0"/>
              <a:t> , b2</a:t>
            </a:r>
          </a:p>
          <a:p>
            <a:pPr algn="just"/>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35</a:t>
            </a:fld>
            <a:endParaRPr lang="en-US"/>
          </a:p>
        </p:txBody>
      </p:sp>
      <p:pic>
        <p:nvPicPr>
          <p:cNvPr id="5" name="Picture 4" descr="ER-diagrams-to-Tables-Rule-05-Case-04.png"/>
          <p:cNvPicPr>
            <a:picLocks noChangeAspect="1"/>
          </p:cNvPicPr>
          <p:nvPr/>
        </p:nvPicPr>
        <p:blipFill>
          <a:blip r:embed="rId2"/>
          <a:stretch>
            <a:fillRect/>
          </a:stretch>
        </p:blipFill>
        <p:spPr>
          <a:xfrm>
            <a:off x="2590800" y="1981200"/>
            <a:ext cx="5486400" cy="1371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g1.JPG"/>
          <p:cNvPicPr>
            <a:picLocks noGrp="1" noChangeAspect="1"/>
          </p:cNvPicPr>
          <p:nvPr>
            <p:ph idx="1"/>
          </p:nvPr>
        </p:nvPicPr>
        <p:blipFill>
          <a:blip r:embed="rId2"/>
          <a:stretch>
            <a:fillRect/>
          </a:stretch>
        </p:blipFill>
        <p:spPr>
          <a:xfrm>
            <a:off x="838200" y="762000"/>
            <a:ext cx="7696200" cy="4987131"/>
          </a:xfrm>
        </p:spPr>
      </p:pic>
      <p:sp>
        <p:nvSpPr>
          <p:cNvPr id="4" name="Slide Number Placeholder 3"/>
          <p:cNvSpPr>
            <a:spLocks noGrp="1"/>
          </p:cNvSpPr>
          <p:nvPr>
            <p:ph type="sldNum" sz="quarter" idx="12"/>
          </p:nvPr>
        </p:nvSpPr>
        <p:spPr/>
        <p:txBody>
          <a:bodyPr/>
          <a:lstStyle/>
          <a:p>
            <a:fld id="{81308504-01ED-4C00-BAED-7598C06CACFE}"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g2.JPG"/>
          <p:cNvPicPr>
            <a:picLocks noGrp="1" noChangeAspect="1"/>
          </p:cNvPicPr>
          <p:nvPr>
            <p:ph idx="1"/>
          </p:nvPr>
        </p:nvPicPr>
        <p:blipFill>
          <a:blip r:embed="rId2"/>
          <a:stretch>
            <a:fillRect/>
          </a:stretch>
        </p:blipFill>
        <p:spPr>
          <a:xfrm>
            <a:off x="990600" y="914400"/>
            <a:ext cx="7467600" cy="5334000"/>
          </a:xfrm>
        </p:spPr>
      </p:pic>
      <p:sp>
        <p:nvSpPr>
          <p:cNvPr id="4" name="Slide Number Placeholder 3"/>
          <p:cNvSpPr>
            <a:spLocks noGrp="1"/>
          </p:cNvSpPr>
          <p:nvPr>
            <p:ph type="sldNum" sz="quarter" idx="12"/>
          </p:nvPr>
        </p:nvSpPr>
        <p:spPr/>
        <p:txBody>
          <a:bodyPr/>
          <a:lstStyle/>
          <a:p>
            <a:fld id="{81308504-01ED-4C00-BAED-7598C06CACFE}"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lgn="just">
              <a:buNone/>
            </a:pPr>
            <a:r>
              <a:rPr lang="en-US" sz="2000" b="1" dirty="0" smtClean="0"/>
              <a:t>Systems development life cycle with design phase highlighted</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pic>
        <p:nvPicPr>
          <p:cNvPr id="5" name="Picture 4" descr="design.JPG"/>
          <p:cNvPicPr>
            <a:picLocks noChangeAspect="1"/>
          </p:cNvPicPr>
          <p:nvPr/>
        </p:nvPicPr>
        <p:blipFill>
          <a:blip r:embed="rId2"/>
          <a:stretch>
            <a:fillRect/>
          </a:stretch>
        </p:blipFill>
        <p:spPr>
          <a:xfrm>
            <a:off x="838200" y="685800"/>
            <a:ext cx="7162800" cy="4860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buNone/>
            </a:pPr>
            <a:r>
              <a:rPr lang="en-US" sz="2000" b="1" dirty="0" smtClean="0"/>
              <a:t>Relationship between data modeling and the SDLC</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a:p>
        </p:txBody>
      </p:sp>
      <p:pic>
        <p:nvPicPr>
          <p:cNvPr id="5" name="Picture 4" descr="dd.JPG"/>
          <p:cNvPicPr>
            <a:picLocks noChangeAspect="1"/>
          </p:cNvPicPr>
          <p:nvPr/>
        </p:nvPicPr>
        <p:blipFill>
          <a:blip r:embed="rId2"/>
          <a:stretch>
            <a:fillRect/>
          </a:stretch>
        </p:blipFill>
        <p:spPr>
          <a:xfrm>
            <a:off x="609600" y="304800"/>
            <a:ext cx="8229600" cy="518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Autofit/>
          </a:bodyPr>
          <a:lstStyle/>
          <a:p>
            <a:pPr algn="just"/>
            <a:r>
              <a:rPr lang="en-US" sz="2400" dirty="0" smtClean="0"/>
              <a:t>There are four key steps in logical database modeling and design: </a:t>
            </a:r>
          </a:p>
          <a:p>
            <a:pPr lvl="1" algn="just"/>
            <a:r>
              <a:rPr lang="en-US" dirty="0" smtClean="0"/>
              <a:t>Develop a logical data model for each known user interface (form and report) for the application using normalization principles. </a:t>
            </a:r>
          </a:p>
          <a:p>
            <a:pPr lvl="1" algn="just"/>
            <a:r>
              <a:rPr lang="en-US" dirty="0" smtClean="0"/>
              <a:t>Combine normalized data requirements from all user interfaces into one consolidated logical database model; this step is called view integration. </a:t>
            </a:r>
          </a:p>
          <a:p>
            <a:pPr lvl="1" algn="just"/>
            <a:r>
              <a:rPr lang="en-US" dirty="0" smtClean="0"/>
              <a:t>Translate the conceptual E-R data model developed without explicit consideration of specific user interfaces, into normalized data requirements. </a:t>
            </a:r>
          </a:p>
          <a:p>
            <a:pPr lvl="1" algn="just"/>
            <a:r>
              <a:rPr lang="en-US" dirty="0" smtClean="0"/>
              <a:t>Compare the consolidated logical database design with the translated E-R model and produce, through view integration, one final logical database model for the application. </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81308504-01ED-4C00-BAED-7598C06CACFE}" type="slidenum">
              <a:rPr lang="en-US" smtClean="0"/>
              <a:pPr/>
              <a:t>7</a:t>
            </a:fld>
            <a:endParaRPr lang="en-US" dirty="0"/>
          </a:p>
        </p:txBody>
      </p:sp>
      <p:sp>
        <p:nvSpPr>
          <p:cNvPr id="9" name="Rectangle 8"/>
          <p:cNvSpPr/>
          <p:nvPr/>
        </p:nvSpPr>
        <p:spPr>
          <a:xfrm>
            <a:off x="304800" y="152400"/>
            <a:ext cx="8610600" cy="3416320"/>
          </a:xfrm>
          <a:prstGeom prst="rect">
            <a:avLst/>
          </a:prstGeom>
        </p:spPr>
        <p:txBody>
          <a:bodyPr wrap="square">
            <a:spAutoFit/>
          </a:bodyPr>
          <a:lstStyle/>
          <a:p>
            <a:r>
              <a:rPr lang="en-US" sz="2400" b="1" dirty="0" smtClean="0">
                <a:solidFill>
                  <a:schemeClr val="tx2"/>
                </a:solidFill>
                <a:latin typeface="Times New Roman" pitchFamily="18" charset="0"/>
                <a:cs typeface="Times New Roman" pitchFamily="18" charset="0"/>
              </a:rPr>
              <a:t>RELATIONAL MODEL (RM) </a:t>
            </a:r>
          </a:p>
          <a:p>
            <a:pPr algn="just">
              <a:buFont typeface="Wingdings" pitchFamily="2" charset="2"/>
              <a:buChar char="§"/>
            </a:pPr>
            <a:r>
              <a:rPr lang="en-US" sz="2400" dirty="0" smtClean="0">
                <a:latin typeface="Times New Roman" pitchFamily="18" charset="0"/>
                <a:cs typeface="Times New Roman" pitchFamily="18" charset="0"/>
              </a:rPr>
              <a:t>Represents the database as a collection of relations. </a:t>
            </a:r>
          </a:p>
          <a:p>
            <a:pPr algn="just">
              <a:buFont typeface="Wingdings" pitchFamily="2" charset="2"/>
              <a:buChar char="§"/>
            </a:pPr>
            <a:r>
              <a:rPr lang="en-US" sz="2400" dirty="0" smtClean="0">
                <a:latin typeface="Times New Roman" pitchFamily="18" charset="0"/>
                <a:cs typeface="Times New Roman" pitchFamily="18" charset="0"/>
              </a:rPr>
              <a:t>A relation is nothing but a table of values. </a:t>
            </a:r>
          </a:p>
          <a:p>
            <a:pPr algn="just">
              <a:buFont typeface="Wingdings" pitchFamily="2" charset="2"/>
              <a:buChar char="§"/>
            </a:pPr>
            <a:r>
              <a:rPr lang="en-US" sz="2400" dirty="0" smtClean="0">
                <a:latin typeface="Times New Roman" pitchFamily="18" charset="0"/>
                <a:cs typeface="Times New Roman" pitchFamily="18" charset="0"/>
              </a:rPr>
              <a:t>Every row in the table represents a collection of related data values. </a:t>
            </a:r>
          </a:p>
          <a:p>
            <a:pPr algn="just">
              <a:buFont typeface="Wingdings" pitchFamily="2" charset="2"/>
              <a:buChar char="§"/>
            </a:pPr>
            <a:r>
              <a:rPr lang="en-US" sz="2400" dirty="0" smtClean="0">
                <a:latin typeface="Times New Roman" pitchFamily="18" charset="0"/>
                <a:cs typeface="Times New Roman" pitchFamily="18" charset="0"/>
              </a:rPr>
              <a:t>These rows in the table denote a real-world entity or relationship.</a:t>
            </a:r>
          </a:p>
          <a:p>
            <a:pPr algn="just">
              <a:buFont typeface="Wingdings" pitchFamily="2" charset="2"/>
              <a:buChar char="§"/>
            </a:pPr>
            <a:r>
              <a:rPr lang="en-US" sz="2400" dirty="0" smtClean="0">
                <a:latin typeface="Times New Roman" pitchFamily="18" charset="0"/>
                <a:cs typeface="Times New Roman" pitchFamily="18" charset="0"/>
              </a:rPr>
              <a:t>The table name and column names are helpful to interpret the     meaning of values in each row. </a:t>
            </a:r>
          </a:p>
          <a:p>
            <a:pPr algn="just">
              <a:buFont typeface="Wingdings" pitchFamily="2" charset="2"/>
              <a:buChar char="§"/>
            </a:pPr>
            <a:r>
              <a:rPr lang="en-US" sz="2400" dirty="0" smtClean="0">
                <a:latin typeface="Times New Roman" pitchFamily="18" charset="0"/>
                <a:cs typeface="Times New Roman" pitchFamily="18" charset="0"/>
              </a:rPr>
              <a:t>The data are represented as a set of relations. </a:t>
            </a:r>
          </a:p>
          <a:p>
            <a:pPr algn="just">
              <a:buFont typeface="Wingdings" pitchFamily="2" charset="2"/>
              <a:buChar char="§"/>
            </a:pPr>
            <a:r>
              <a:rPr lang="en-US" sz="2400" dirty="0" smtClean="0">
                <a:latin typeface="Times New Roman" pitchFamily="18" charset="0"/>
                <a:cs typeface="Times New Roman" pitchFamily="18" charset="0"/>
              </a:rPr>
              <a:t>In the relational model, data are stored as tables. </a:t>
            </a:r>
          </a:p>
        </p:txBody>
      </p:sp>
      <p:pic>
        <p:nvPicPr>
          <p:cNvPr id="10" name="Picture 9" descr="091318_0803_RelationalD1.png"/>
          <p:cNvPicPr>
            <a:picLocks noChangeAspect="1"/>
          </p:cNvPicPr>
          <p:nvPr/>
        </p:nvPicPr>
        <p:blipFill>
          <a:blip r:embed="rId2"/>
          <a:stretch>
            <a:fillRect/>
          </a:stretch>
        </p:blipFill>
        <p:spPr>
          <a:xfrm>
            <a:off x="914400" y="3886200"/>
            <a:ext cx="7924800" cy="2743200"/>
          </a:xfrm>
          <a:prstGeom prst="rect">
            <a:avLst/>
          </a:prstGeom>
        </p:spPr>
      </p:pic>
    </p:spTree>
    <p:extLst>
      <p:ext uri="{BB962C8B-B14F-4D97-AF65-F5344CB8AC3E}">
        <p14:creationId xmlns:p14="http://schemas.microsoft.com/office/powerpoint/2010/main" xmlns="" val="1194838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81308504-01ED-4C00-BAED-7598C06CACFE}" type="slidenum">
              <a:rPr lang="en-US" smtClean="0"/>
              <a:pPr/>
              <a:t>8</a:t>
            </a:fld>
            <a:endParaRPr lang="en-US" dirty="0"/>
          </a:p>
        </p:txBody>
      </p:sp>
      <p:sp>
        <p:nvSpPr>
          <p:cNvPr id="6" name="Rectangle 5"/>
          <p:cNvSpPr/>
          <p:nvPr/>
        </p:nvSpPr>
        <p:spPr>
          <a:xfrm>
            <a:off x="228600" y="914400"/>
            <a:ext cx="8686800" cy="4893647"/>
          </a:xfrm>
          <a:prstGeom prst="rect">
            <a:avLst/>
          </a:prstGeom>
        </p:spPr>
        <p:txBody>
          <a:bodyPr wrap="square">
            <a:spAutoFit/>
          </a:bodyPr>
          <a:lstStyle/>
          <a:p>
            <a:pPr algn="just"/>
            <a:r>
              <a:rPr lang="en-US" sz="2400" b="1" dirty="0" smtClean="0">
                <a:latin typeface="Times New Roman" pitchFamily="18" charset="0"/>
                <a:cs typeface="Times New Roman" pitchFamily="18" charset="0"/>
              </a:rPr>
              <a:t>Attribute:</a:t>
            </a:r>
            <a:r>
              <a:rPr lang="en-US" sz="2400" dirty="0" smtClean="0">
                <a:latin typeface="Times New Roman" pitchFamily="18" charset="0"/>
                <a:cs typeface="Times New Roman" pitchFamily="18" charset="0"/>
              </a:rPr>
              <a:t> Each column in a Table. Attributes are the properties which define a relation. e.g., </a:t>
            </a:r>
            <a:r>
              <a:rPr lang="en-US" sz="2400" dirty="0" err="1" smtClean="0">
                <a:latin typeface="Times New Roman" pitchFamily="18" charset="0"/>
                <a:cs typeface="Times New Roman" pitchFamily="18" charset="0"/>
              </a:rPr>
              <a:t>Student_Rollno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NAME,etc</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Tables</a:t>
            </a:r>
            <a:r>
              <a:rPr lang="en-US" sz="2400" dirty="0" smtClean="0">
                <a:latin typeface="Times New Roman" pitchFamily="18" charset="0"/>
                <a:cs typeface="Times New Roman" pitchFamily="18" charset="0"/>
              </a:rPr>
              <a:t> – In the Relational model the, relations are saved in the table format. It is stored along with its entities. A table has two properties rows and columns. Rows represent records and columns represent attributes.</a:t>
            </a:r>
          </a:p>
          <a:p>
            <a:pPr algn="just"/>
            <a:r>
              <a:rPr lang="en-US" sz="2400" b="1" dirty="0" err="1" smtClean="0">
                <a:latin typeface="Times New Roman" pitchFamily="18" charset="0"/>
                <a:cs typeface="Times New Roman" pitchFamily="18" charset="0"/>
              </a:rPr>
              <a:t>Tuple</a:t>
            </a:r>
            <a:r>
              <a:rPr lang="en-US" sz="2400" dirty="0" smtClean="0">
                <a:latin typeface="Times New Roman" pitchFamily="18" charset="0"/>
                <a:cs typeface="Times New Roman" pitchFamily="18" charset="0"/>
              </a:rPr>
              <a:t> – It is nothing but a single row of a table, which contains a single record.</a:t>
            </a:r>
          </a:p>
          <a:p>
            <a:pPr algn="just"/>
            <a:r>
              <a:rPr lang="en-US" sz="2400" b="1" dirty="0" smtClean="0">
                <a:latin typeface="Times New Roman" pitchFamily="18" charset="0"/>
                <a:cs typeface="Times New Roman" pitchFamily="18" charset="0"/>
              </a:rPr>
              <a:t>Relation Schema:</a:t>
            </a:r>
            <a:r>
              <a:rPr lang="en-US" sz="2400" dirty="0" smtClean="0">
                <a:latin typeface="Times New Roman" pitchFamily="18" charset="0"/>
                <a:cs typeface="Times New Roman" pitchFamily="18" charset="0"/>
              </a:rPr>
              <a:t> A relation schema represents the name of the relation with its attributes.</a:t>
            </a:r>
          </a:p>
          <a:p>
            <a:pPr algn="just"/>
            <a:r>
              <a:rPr lang="en-US" sz="2400" b="1" dirty="0" smtClean="0">
                <a:latin typeface="Times New Roman" pitchFamily="18" charset="0"/>
                <a:cs typeface="Times New Roman" pitchFamily="18" charset="0"/>
              </a:rPr>
              <a:t>Degree:</a:t>
            </a:r>
            <a:r>
              <a:rPr lang="en-US" sz="2400" dirty="0" smtClean="0">
                <a:latin typeface="Times New Roman" pitchFamily="18" charset="0"/>
                <a:cs typeface="Times New Roman" pitchFamily="18" charset="0"/>
              </a:rPr>
              <a:t> The total number of attributes which in the relation is called the degree of the relation.</a:t>
            </a:r>
          </a:p>
          <a:p>
            <a:pPr algn="just"/>
            <a:r>
              <a:rPr lang="en-US" sz="2400" b="1" dirty="0" smtClean="0">
                <a:latin typeface="Times New Roman" pitchFamily="18" charset="0"/>
                <a:cs typeface="Times New Roman" pitchFamily="18" charset="0"/>
              </a:rPr>
              <a:t>Cardinality: </a:t>
            </a:r>
            <a:r>
              <a:rPr lang="en-US" sz="2400" dirty="0" smtClean="0">
                <a:latin typeface="Times New Roman" pitchFamily="18" charset="0"/>
                <a:cs typeface="Times New Roman" pitchFamily="18" charset="0"/>
              </a:rPr>
              <a:t>Total number of rows present in the Table.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4838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81308504-01ED-4C00-BAED-7598C06CACFE}" type="slidenum">
              <a:rPr lang="en-US" smtClean="0"/>
              <a:pPr/>
              <a:t>9</a:t>
            </a:fld>
            <a:endParaRPr lang="en-US" dirty="0"/>
          </a:p>
        </p:txBody>
      </p:sp>
      <p:sp>
        <p:nvSpPr>
          <p:cNvPr id="6" name="Rectangle 5"/>
          <p:cNvSpPr/>
          <p:nvPr/>
        </p:nvSpPr>
        <p:spPr>
          <a:xfrm>
            <a:off x="228600" y="1143000"/>
            <a:ext cx="8686800" cy="3046988"/>
          </a:xfrm>
          <a:prstGeom prst="rect">
            <a:avLst/>
          </a:prstGeom>
        </p:spPr>
        <p:txBody>
          <a:bodyPr wrap="square">
            <a:spAutoFit/>
          </a:bodyPr>
          <a:lstStyle/>
          <a:p>
            <a:pPr algn="just"/>
            <a:r>
              <a:rPr lang="en-US" sz="2400" b="1" dirty="0" smtClean="0">
                <a:latin typeface="Times New Roman" pitchFamily="18" charset="0"/>
                <a:cs typeface="Times New Roman" pitchFamily="18" charset="0"/>
              </a:rPr>
              <a:t>Column:</a:t>
            </a:r>
            <a:r>
              <a:rPr lang="en-US" sz="2400" dirty="0" smtClean="0">
                <a:latin typeface="Times New Roman" pitchFamily="18" charset="0"/>
                <a:cs typeface="Times New Roman" pitchFamily="18" charset="0"/>
              </a:rPr>
              <a:t> The column represents the set of values for a specific attribute.</a:t>
            </a:r>
          </a:p>
          <a:p>
            <a:pPr algn="just"/>
            <a:r>
              <a:rPr lang="en-US" sz="2400" b="1" dirty="0" smtClean="0">
                <a:latin typeface="Times New Roman" pitchFamily="18" charset="0"/>
                <a:cs typeface="Times New Roman" pitchFamily="18" charset="0"/>
              </a:rPr>
              <a:t>Relation instance</a:t>
            </a:r>
            <a:r>
              <a:rPr lang="en-US" sz="2400" dirty="0" smtClean="0">
                <a:latin typeface="Times New Roman" pitchFamily="18" charset="0"/>
                <a:cs typeface="Times New Roman" pitchFamily="18" charset="0"/>
              </a:rPr>
              <a:t> – Relation instance is a finite set of </a:t>
            </a:r>
            <a:r>
              <a:rPr lang="en-US" sz="2400" dirty="0" err="1" smtClean="0">
                <a:latin typeface="Times New Roman" pitchFamily="18" charset="0"/>
                <a:cs typeface="Times New Roman" pitchFamily="18" charset="0"/>
              </a:rPr>
              <a:t>tuples</a:t>
            </a:r>
            <a:r>
              <a:rPr lang="en-US" sz="2400" dirty="0" smtClean="0">
                <a:latin typeface="Times New Roman" pitchFamily="18" charset="0"/>
                <a:cs typeface="Times New Roman" pitchFamily="18" charset="0"/>
              </a:rPr>
              <a:t> in the RDBMS system. Relation instances never have duplicate </a:t>
            </a:r>
            <a:r>
              <a:rPr lang="en-US" sz="2400" dirty="0" err="1" smtClean="0">
                <a:latin typeface="Times New Roman" pitchFamily="18" charset="0"/>
                <a:cs typeface="Times New Roman" pitchFamily="18" charset="0"/>
              </a:rPr>
              <a:t>tuples</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Relation key</a:t>
            </a:r>
            <a:r>
              <a:rPr lang="en-US" sz="2400" dirty="0" smtClean="0">
                <a:latin typeface="Times New Roman" pitchFamily="18" charset="0"/>
                <a:cs typeface="Times New Roman" pitchFamily="18" charset="0"/>
              </a:rPr>
              <a:t> - Every row has one, two or multiple attributes, which is called relation key.</a:t>
            </a:r>
          </a:p>
          <a:p>
            <a:pPr algn="just"/>
            <a:r>
              <a:rPr lang="en-US" sz="2400" b="1" dirty="0" smtClean="0">
                <a:latin typeface="Times New Roman" pitchFamily="18" charset="0"/>
                <a:cs typeface="Times New Roman" pitchFamily="18" charset="0"/>
              </a:rPr>
              <a:t>Attribute domain</a:t>
            </a:r>
            <a:r>
              <a:rPr lang="en-US" sz="2400" dirty="0" smtClean="0">
                <a:latin typeface="Times New Roman" pitchFamily="18" charset="0"/>
                <a:cs typeface="Times New Roman" pitchFamily="18" charset="0"/>
              </a:rPr>
              <a:t> – Every attribute has some pre-defined value and scope which is known as attribute domain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48384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6906</TotalTime>
  <Words>1313</Words>
  <Application>Microsoft Office PowerPoint</Application>
  <PresentationFormat>On-screen Show (4:3)</PresentationFormat>
  <Paragraphs>404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Unit 4.1 Designing Databases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Convert ER diagram to relational tables</vt:lpstr>
      <vt:lpstr>Strong Entity Set With Only Simple Attributes</vt:lpstr>
      <vt:lpstr>Strong Entity Set With Composite Attributes</vt:lpstr>
      <vt:lpstr>Strong Entity Set With Multi Valued Attributes</vt:lpstr>
      <vt:lpstr>Weak Entity</vt:lpstr>
      <vt:lpstr>Weak Entity</vt:lpstr>
      <vt:lpstr>Binary Relationship With Cardinality Ratio m:n</vt:lpstr>
      <vt:lpstr> Binary Relationship With Cardinality Ratio 1:n</vt:lpstr>
      <vt:lpstr>Binary Relationship With Cardinality Ratio 1:1</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1339</cp:revision>
  <dcterms:created xsi:type="dcterms:W3CDTF">2019-01-04T21:55:42Z</dcterms:created>
  <dcterms:modified xsi:type="dcterms:W3CDTF">2023-01-13T15:03:17Z</dcterms:modified>
</cp:coreProperties>
</file>