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616" r:id="rId2"/>
    <p:sldId id="617" r:id="rId3"/>
    <p:sldId id="632" r:id="rId4"/>
    <p:sldId id="631" r:id="rId5"/>
    <p:sldId id="630" r:id="rId6"/>
    <p:sldId id="629" r:id="rId7"/>
    <p:sldId id="628" r:id="rId8"/>
    <p:sldId id="627" r:id="rId9"/>
    <p:sldId id="626" r:id="rId10"/>
    <p:sldId id="625" r:id="rId11"/>
    <p:sldId id="624" r:id="rId12"/>
    <p:sldId id="623" r:id="rId13"/>
    <p:sldId id="622" r:id="rId14"/>
    <p:sldId id="621" r:id="rId15"/>
    <p:sldId id="620" r:id="rId16"/>
    <p:sldId id="619" r:id="rId17"/>
    <p:sldId id="618" r:id="rId18"/>
    <p:sldId id="633" r:id="rId19"/>
    <p:sldId id="641" r:id="rId20"/>
    <p:sldId id="634" r:id="rId21"/>
    <p:sldId id="635" r:id="rId22"/>
    <p:sldId id="636" r:id="rId23"/>
    <p:sldId id="63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80" autoAdjust="0"/>
    <p:restoredTop sz="94660"/>
  </p:normalViewPr>
  <p:slideViewPr>
    <p:cSldViewPr>
      <p:cViewPr>
        <p:scale>
          <a:sx n="65" d="100"/>
          <a:sy n="65" d="100"/>
        </p:scale>
        <p:origin x="-1252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C9B72-50AF-4287-AC7A-5FC2878D2F3F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7EECE-F0FC-4C79-8DED-716239BF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0ED1-4B10-4797-B12D-F215B1DFDA67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C0A-696D-4ACA-B538-205C37DF7C98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A806-B028-4B11-B695-4574C2FA9D62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49D-C71E-4B29-9360-6D798A1DDFEC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33A-0AE1-49F1-80AD-417BFC8C11D8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34B5-5D95-4AC7-A9CE-7F37AC225E5F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EF76-7031-4213-B3A1-5578D3337DEC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D32-8601-4A41-BDB2-ED8CB19EDA93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293E-BB17-4965-97B2-1BBF2EA6D529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7C85-54A4-4426-B66E-2A3C077C36AA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E764-A2B9-4F7D-A93C-5E1BDACF2C22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0D9E3D-4991-4BE4-87D2-24C6A6F80E6F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Unit 4.2 </a:t>
            </a:r>
            <a:r>
              <a:rPr lang="en-US" sz="4000" dirty="0" smtClean="0"/>
              <a:t>Designing Forms and Reports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Introduction</a:t>
            </a:r>
            <a:r>
              <a:rPr lang="en-US" dirty="0" smtClean="0"/>
              <a:t>; Designing Forms and Reports (Process, Deliverables and Outcomes); Formatting Forms and Reports (General Formatting Guidelines, Highlighting Information, Color vs. No-Color, Displaying Text, Designing Tables and Lists, Paper vs. Electronic Reports); Assessing Usability (Usability Success Factors, Measures of Usability)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sign_for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75" y="2345531"/>
            <a:ext cx="5556250" cy="35687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 smtClean="0"/>
              <a:t>Highlighting Information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Blinking and audible tones</a:t>
            </a:r>
          </a:p>
          <a:p>
            <a:pPr algn="just"/>
            <a:r>
              <a:rPr lang="en-US" sz="2400" dirty="0" smtClean="0"/>
              <a:t>Color differences</a:t>
            </a:r>
          </a:p>
          <a:p>
            <a:pPr algn="just"/>
            <a:r>
              <a:rPr lang="en-US" sz="2400" dirty="0" smtClean="0"/>
              <a:t>Intensity differences</a:t>
            </a:r>
          </a:p>
          <a:p>
            <a:pPr algn="just"/>
            <a:r>
              <a:rPr lang="en-US" sz="2400" dirty="0" smtClean="0"/>
              <a:t>Size differences</a:t>
            </a:r>
          </a:p>
          <a:p>
            <a:pPr algn="just"/>
            <a:r>
              <a:rPr lang="en-US" sz="2400" dirty="0" smtClean="0"/>
              <a:t>Font differences</a:t>
            </a:r>
          </a:p>
          <a:p>
            <a:pPr algn="just"/>
            <a:r>
              <a:rPr lang="en-US" sz="2400" dirty="0" smtClean="0"/>
              <a:t>Reverse video</a:t>
            </a:r>
          </a:p>
          <a:p>
            <a:pPr algn="just"/>
            <a:r>
              <a:rPr lang="en-US" sz="2400" dirty="0" smtClean="0"/>
              <a:t>Boxing</a:t>
            </a:r>
          </a:p>
          <a:p>
            <a:pPr algn="just"/>
            <a:r>
              <a:rPr lang="en-US" sz="2400" dirty="0" smtClean="0"/>
              <a:t>Underlining</a:t>
            </a:r>
          </a:p>
          <a:p>
            <a:pPr algn="just"/>
            <a:r>
              <a:rPr lang="en-US" sz="2400" dirty="0" smtClean="0"/>
              <a:t>All capital letters</a:t>
            </a:r>
          </a:p>
          <a:p>
            <a:pPr algn="just"/>
            <a:r>
              <a:rPr lang="en-US" sz="2400" dirty="0" smtClean="0"/>
              <a:t>Offsetting the position </a:t>
            </a:r>
            <a:r>
              <a:rPr lang="en-US" sz="2400" dirty="0" smtClean="0"/>
              <a:t>of nonstandard </a:t>
            </a:r>
            <a:r>
              <a:rPr lang="en-US" sz="2400" dirty="0" smtClean="0"/>
              <a:t>information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There are several situations when highlighting can </a:t>
            </a:r>
            <a:r>
              <a:rPr lang="en-US" sz="2400" dirty="0" smtClean="0"/>
              <a:t>be a </a:t>
            </a:r>
            <a:r>
              <a:rPr lang="en-US" sz="2400" dirty="0" smtClean="0"/>
              <a:t>valuable technique for conveying special information:</a:t>
            </a:r>
          </a:p>
          <a:p>
            <a:pPr lvl="1" algn="just"/>
            <a:r>
              <a:rPr lang="en-US" dirty="0" smtClean="0"/>
              <a:t>Notifying </a:t>
            </a:r>
            <a:r>
              <a:rPr lang="en-US" dirty="0" smtClean="0"/>
              <a:t>users of errors in data entry or processing</a:t>
            </a:r>
          </a:p>
          <a:p>
            <a:pPr lvl="1" algn="just"/>
            <a:r>
              <a:rPr lang="en-US" dirty="0" smtClean="0"/>
              <a:t>Providing </a:t>
            </a:r>
            <a:r>
              <a:rPr lang="en-US" dirty="0" smtClean="0"/>
              <a:t>warnings to users regarding possible problems such as unusual </a:t>
            </a:r>
            <a:r>
              <a:rPr lang="en-US" dirty="0" smtClean="0"/>
              <a:t>data values </a:t>
            </a:r>
            <a:r>
              <a:rPr lang="en-US" dirty="0" smtClean="0"/>
              <a:t>or an unavailable device</a:t>
            </a:r>
          </a:p>
          <a:p>
            <a:pPr lvl="1" algn="just"/>
            <a:r>
              <a:rPr lang="en-US" dirty="0" smtClean="0"/>
              <a:t>Drawing </a:t>
            </a:r>
            <a:r>
              <a:rPr lang="en-US" dirty="0" smtClean="0"/>
              <a:t>attention to keywords, commands, high-priority messages, and data </a:t>
            </a:r>
            <a:r>
              <a:rPr lang="en-US" dirty="0" smtClean="0"/>
              <a:t>that have </a:t>
            </a:r>
            <a:r>
              <a:rPr lang="en-US" dirty="0" smtClean="0"/>
              <a:t>changed or gone outside normal operating ranges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 smtClean="0"/>
              <a:t>Color </a:t>
            </a:r>
            <a:r>
              <a:rPr lang="en-US" sz="4000" b="1" dirty="0" err="1" smtClean="0"/>
              <a:t>vs</a:t>
            </a:r>
            <a:r>
              <a:rPr lang="en-US" sz="4000" b="1" dirty="0" smtClean="0"/>
              <a:t> No color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Color is a powerful tool for the designer in influencing the usability of a system</a:t>
            </a:r>
            <a:r>
              <a:rPr lang="en-US" sz="2400" dirty="0" smtClean="0"/>
              <a:t>. When </a:t>
            </a:r>
            <a:r>
              <a:rPr lang="en-US" sz="2400" dirty="0" smtClean="0"/>
              <a:t>applied appropriately, color provides many potential benefits to forms </a:t>
            </a:r>
            <a:r>
              <a:rPr lang="en-US" sz="2400" dirty="0" smtClean="0"/>
              <a:t>and reports</a:t>
            </a:r>
            <a:r>
              <a:rPr lang="en-US" sz="2400" dirty="0" smtClean="0"/>
              <a:t>,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Ccolor_benefi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0"/>
            <a:ext cx="6305550" cy="360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splay_tex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52600"/>
            <a:ext cx="6477000" cy="3657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able_lis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553200" cy="48537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 smtClean="0"/>
              <a:t>Guidelines for </a:t>
            </a:r>
            <a:r>
              <a:rPr lang="en-US" sz="3200" b="1" dirty="0" smtClean="0"/>
              <a:t>Selecting Tables </a:t>
            </a:r>
            <a:r>
              <a:rPr lang="en-US" sz="3200" b="1" dirty="0" smtClean="0"/>
              <a:t>versus Graphs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Use </a:t>
            </a:r>
            <a:r>
              <a:rPr lang="en-US" sz="2400" dirty="0" smtClean="0"/>
              <a:t>Tables For:</a:t>
            </a:r>
          </a:p>
          <a:p>
            <a:pPr lvl="1" algn="just"/>
            <a:r>
              <a:rPr lang="en-US" dirty="0" smtClean="0"/>
              <a:t>Reading individual data values</a:t>
            </a:r>
          </a:p>
          <a:p>
            <a:pPr algn="just"/>
            <a:r>
              <a:rPr lang="en-US" sz="2400" dirty="0" smtClean="0"/>
              <a:t>Use Graphs For:</a:t>
            </a:r>
          </a:p>
          <a:p>
            <a:pPr lvl="1" algn="just"/>
            <a:r>
              <a:rPr lang="en-US" dirty="0" smtClean="0"/>
              <a:t>Providing a quick summary of data</a:t>
            </a:r>
          </a:p>
          <a:p>
            <a:pPr lvl="1" algn="just"/>
            <a:r>
              <a:rPr lang="en-US" dirty="0" smtClean="0"/>
              <a:t>Detecting trends over time</a:t>
            </a:r>
          </a:p>
          <a:p>
            <a:pPr lvl="1" algn="just"/>
            <a:r>
              <a:rPr lang="en-US" dirty="0" smtClean="0"/>
              <a:t>Comparing points and patterns </a:t>
            </a:r>
            <a:r>
              <a:rPr lang="en-US" dirty="0" smtClean="0"/>
              <a:t>of different </a:t>
            </a:r>
            <a:r>
              <a:rPr lang="en-US" dirty="0" smtClean="0"/>
              <a:t>variables</a:t>
            </a:r>
          </a:p>
          <a:p>
            <a:pPr lvl="1" algn="just"/>
            <a:r>
              <a:rPr lang="en-US" dirty="0" smtClean="0"/>
              <a:t>Forecasting activities</a:t>
            </a:r>
          </a:p>
          <a:p>
            <a:pPr lvl="1" algn="just"/>
            <a:r>
              <a:rPr lang="en-US" dirty="0" smtClean="0"/>
              <a:t>Reporting vast amounts </a:t>
            </a:r>
            <a:r>
              <a:rPr lang="en-US" dirty="0" smtClean="0"/>
              <a:t>of information </a:t>
            </a:r>
            <a:r>
              <a:rPr lang="en-US" dirty="0" smtClean="0"/>
              <a:t>when relatively </a:t>
            </a:r>
            <a:r>
              <a:rPr lang="en-US" dirty="0" smtClean="0"/>
              <a:t>simple impressions </a:t>
            </a:r>
            <a:r>
              <a:rPr lang="en-US" dirty="0" smtClean="0"/>
              <a:t>are to be drawn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Usability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Usability means that your designs should assist, not hinder, user performance. Thus, usability refers to an overall evaluation of how a system performs in supporting a particular user for a particular task.</a:t>
            </a:r>
          </a:p>
          <a:p>
            <a:pPr algn="just"/>
            <a:r>
              <a:rPr lang="en-US" sz="2400" dirty="0" smtClean="0"/>
              <a:t>There are many factors to consider when you design forms and reports. The </a:t>
            </a:r>
            <a:r>
              <a:rPr lang="en-US" sz="2400" dirty="0" smtClean="0"/>
              <a:t>objective for </a:t>
            </a:r>
            <a:r>
              <a:rPr lang="en-US" sz="2400" dirty="0" smtClean="0"/>
              <a:t>designing forms, reports, and all human–computer interactions is usability.</a:t>
            </a:r>
          </a:p>
          <a:p>
            <a:pPr algn="just"/>
            <a:r>
              <a:rPr lang="en-US" sz="2400" dirty="0" smtClean="0"/>
              <a:t>Usability typically refers to the following three characteristics:</a:t>
            </a:r>
          </a:p>
          <a:p>
            <a:pPr lvl="1" algn="just"/>
            <a:r>
              <a:rPr lang="en-US" sz="2200" i="1" dirty="0" smtClean="0"/>
              <a:t>Speed - Can </a:t>
            </a:r>
            <a:r>
              <a:rPr lang="en-US" sz="2200" i="1" dirty="0" smtClean="0"/>
              <a:t>you complete a task efficiently?</a:t>
            </a:r>
          </a:p>
          <a:p>
            <a:pPr lvl="1" algn="just"/>
            <a:r>
              <a:rPr lang="en-US" sz="2200" i="1" dirty="0" smtClean="0"/>
              <a:t>Accuracy - </a:t>
            </a:r>
            <a:r>
              <a:rPr lang="en-US" sz="2200" i="1" dirty="0" smtClean="0"/>
              <a:t>Does the system provide what you expect?</a:t>
            </a:r>
          </a:p>
          <a:p>
            <a:pPr lvl="1" algn="just"/>
            <a:r>
              <a:rPr lang="en-US" sz="2200" i="1" dirty="0" smtClean="0"/>
              <a:t>Satisfaction - Do </a:t>
            </a:r>
            <a:r>
              <a:rPr lang="en-US" sz="2200" i="1" dirty="0" smtClean="0"/>
              <a:t>you like using the system</a:t>
            </a:r>
            <a:r>
              <a:rPr lang="en-US" sz="2200" i="1" dirty="0" smtClean="0"/>
              <a:t>?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Measures </a:t>
            </a:r>
            <a:r>
              <a:rPr lang="en-US" sz="4000" dirty="0" smtClean="0"/>
              <a:t>of Usability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/>
              <a:t>User-friendliness </a:t>
            </a:r>
            <a:r>
              <a:rPr lang="en-US" sz="2400" dirty="0" smtClean="0"/>
              <a:t>is a term often used, and misused, to describe system usability</a:t>
            </a:r>
            <a:r>
              <a:rPr lang="en-US" sz="2400" dirty="0" smtClean="0"/>
              <a:t>. Although </a:t>
            </a:r>
            <a:r>
              <a:rPr lang="en-US" sz="2400" dirty="0" smtClean="0"/>
              <a:t>the term is widely used, it is too vague from a design standpoint to </a:t>
            </a:r>
            <a:r>
              <a:rPr lang="en-US" sz="2400" dirty="0" smtClean="0"/>
              <a:t>provide adequate </a:t>
            </a:r>
            <a:r>
              <a:rPr lang="en-US" sz="2400" dirty="0" smtClean="0"/>
              <a:t>information because it means different things to different people.</a:t>
            </a:r>
          </a:p>
          <a:p>
            <a:pPr algn="just"/>
            <a:r>
              <a:rPr lang="en-US" sz="2400" dirty="0" smtClean="0"/>
              <a:t>Consequently, most development groups use several methods for assessing usability</a:t>
            </a:r>
            <a:r>
              <a:rPr lang="en-US" sz="2400" dirty="0" smtClean="0"/>
              <a:t>, including </a:t>
            </a:r>
            <a:r>
              <a:rPr lang="en-US" sz="2400" dirty="0" smtClean="0"/>
              <a:t>the following considerations </a:t>
            </a:r>
            <a:r>
              <a:rPr lang="en-US" sz="2400" dirty="0" smtClean="0"/>
              <a:t>:</a:t>
            </a:r>
            <a:endParaRPr lang="en-US" sz="2400" dirty="0" smtClean="0"/>
          </a:p>
          <a:p>
            <a:pPr lvl="1" algn="just"/>
            <a:r>
              <a:rPr lang="en-US" dirty="0" err="1" smtClean="0"/>
              <a:t>Learnability</a:t>
            </a:r>
            <a:r>
              <a:rPr lang="en-US" dirty="0" smtClean="0"/>
              <a:t>—How </a:t>
            </a:r>
            <a:r>
              <a:rPr lang="en-US" dirty="0" smtClean="0"/>
              <a:t>difficult is it for a user to perform a task for the first time?</a:t>
            </a:r>
          </a:p>
          <a:p>
            <a:pPr lvl="1" algn="just"/>
            <a:r>
              <a:rPr lang="en-US" dirty="0" smtClean="0"/>
              <a:t>Efficiency—How </a:t>
            </a:r>
            <a:r>
              <a:rPr lang="en-US" dirty="0" smtClean="0"/>
              <a:t>quickly can users perform tasks once they know how to </a:t>
            </a:r>
            <a:r>
              <a:rPr lang="en-US" dirty="0" smtClean="0"/>
              <a:t>perform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Measures </a:t>
            </a:r>
            <a:r>
              <a:rPr lang="en-US" sz="4000" dirty="0" smtClean="0"/>
              <a:t>of Usability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en-US" dirty="0" smtClean="0"/>
              <a:t>Error </a:t>
            </a:r>
            <a:r>
              <a:rPr lang="en-US" dirty="0" smtClean="0"/>
              <a:t>rate—How many errors might a user encounter, and how easy it is to </a:t>
            </a:r>
            <a:r>
              <a:rPr lang="en-US" dirty="0" smtClean="0"/>
              <a:t>recover from </a:t>
            </a:r>
            <a:r>
              <a:rPr lang="en-US" dirty="0" smtClean="0"/>
              <a:t>those errors</a:t>
            </a:r>
            <a:r>
              <a:rPr lang="en-US" dirty="0" smtClean="0"/>
              <a:t>?</a:t>
            </a:r>
          </a:p>
          <a:p>
            <a:pPr lvl="1" algn="just"/>
            <a:r>
              <a:rPr lang="en-US" dirty="0" err="1" smtClean="0"/>
              <a:t>Memorability</a:t>
            </a:r>
            <a:r>
              <a:rPr lang="en-US" dirty="0" smtClean="0"/>
              <a:t>—How easy is it to remember how to accomplish a task when </a:t>
            </a:r>
            <a:r>
              <a:rPr lang="en-US" dirty="0" smtClean="0"/>
              <a:t>revisiting the </a:t>
            </a:r>
            <a:r>
              <a:rPr lang="en-US" dirty="0" smtClean="0"/>
              <a:t>system after some period of time?</a:t>
            </a:r>
          </a:p>
          <a:p>
            <a:pPr lvl="1" algn="just"/>
            <a:r>
              <a:rPr lang="en-US" dirty="0" smtClean="0"/>
              <a:t>Satisfaction </a:t>
            </a:r>
            <a:r>
              <a:rPr lang="en-US" dirty="0" smtClean="0"/>
              <a:t>and aesthetics—How enjoyable is the system’s visual appeal and how</a:t>
            </a:r>
          </a:p>
          <a:p>
            <a:pPr lvl="1" algn="just"/>
            <a:r>
              <a:rPr lang="en-US" dirty="0" smtClean="0"/>
              <a:t>enjoyable is the system to use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sign_hilighte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838200"/>
            <a:ext cx="7086600" cy="54633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sability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7467600" cy="49839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sability_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7315200" cy="4495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eb_p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553200" cy="50379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7889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Lightweight graphics </a:t>
            </a:r>
            <a:r>
              <a:rPr lang="en-US" sz="2400" dirty="0" smtClean="0"/>
              <a:t>are small</a:t>
            </a:r>
            <a:r>
              <a:rPr lang="en-US" sz="2400" dirty="0" smtClean="0"/>
              <a:t>, simple images that allow a page to load as quickly as possible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err="1" smtClean="0"/>
              <a:t>Stylesheet</a:t>
            </a:r>
            <a:r>
              <a:rPr lang="en-US" sz="2400" dirty="0" smtClean="0"/>
              <a:t>-based </a:t>
            </a:r>
            <a:r>
              <a:rPr lang="en-US" sz="2400" dirty="0" smtClean="0"/>
              <a:t>HTML </a:t>
            </a:r>
            <a:endParaRPr lang="en-US" sz="2400" dirty="0" smtClean="0"/>
          </a:p>
          <a:p>
            <a:pPr lvl="1" algn="just"/>
            <a:r>
              <a:rPr lang="en-US" sz="2200" dirty="0" smtClean="0"/>
              <a:t>A web design approach that </a:t>
            </a:r>
            <a:r>
              <a:rPr lang="en-US" sz="2200" dirty="0" smtClean="0"/>
              <a:t>separates content </a:t>
            </a:r>
            <a:r>
              <a:rPr lang="en-US" sz="2200" dirty="0" smtClean="0"/>
              <a:t>from the way in which it </a:t>
            </a:r>
            <a:r>
              <a:rPr lang="en-US" sz="2200" dirty="0" smtClean="0"/>
              <a:t>is formatted </a:t>
            </a:r>
            <a:r>
              <a:rPr lang="en-US" sz="2200" dirty="0" smtClean="0"/>
              <a:t>and presented, making </a:t>
            </a:r>
            <a:r>
              <a:rPr lang="en-US" sz="2200" dirty="0" smtClean="0"/>
              <a:t>ongoing maintenance </a:t>
            </a:r>
            <a:r>
              <a:rPr lang="en-US" sz="2200" dirty="0" smtClean="0"/>
              <a:t>easier and </a:t>
            </a:r>
            <a:r>
              <a:rPr lang="en-US" sz="2200" dirty="0" smtClean="0"/>
              <a:t>site-wide consistency </a:t>
            </a:r>
            <a:r>
              <a:rPr lang="en-US" sz="2200" dirty="0" smtClean="0"/>
              <a:t>much higher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232007"/>
          </a:xfrm>
        </p:spPr>
        <p:txBody>
          <a:bodyPr/>
          <a:lstStyle/>
          <a:p>
            <a:fld id="{81308504-01ED-4C00-BAED-7598C06CACF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form</a:t>
            </a:r>
            <a:r>
              <a:rPr lang="en-US" sz="2400" dirty="0" smtClean="0"/>
              <a:t> is a business document </a:t>
            </a:r>
            <a:r>
              <a:rPr lang="en-US" sz="2400" dirty="0" smtClean="0"/>
              <a:t>that contains </a:t>
            </a:r>
            <a:r>
              <a:rPr lang="en-US" sz="2400" dirty="0" smtClean="0"/>
              <a:t>some predefined data and often includes some areas where additional </a:t>
            </a:r>
            <a:r>
              <a:rPr lang="en-US" sz="2400" dirty="0" smtClean="0"/>
              <a:t>data are </a:t>
            </a:r>
            <a:r>
              <a:rPr lang="en-US" sz="2400" dirty="0" smtClean="0"/>
              <a:t>to be filled in. Most forms have a stylized format and are usually not in a simple </a:t>
            </a:r>
            <a:r>
              <a:rPr lang="en-US" sz="2400" dirty="0" smtClean="0"/>
              <a:t>row and </a:t>
            </a:r>
            <a:r>
              <a:rPr lang="en-US" sz="2400" dirty="0" smtClean="0"/>
              <a:t>column format. </a:t>
            </a:r>
            <a:r>
              <a:rPr lang="en-US" sz="2400" dirty="0" smtClean="0"/>
              <a:t>Examples </a:t>
            </a:r>
            <a:r>
              <a:rPr lang="en-US" sz="2400" dirty="0" smtClean="0"/>
              <a:t>of business forms are product order forms, </a:t>
            </a:r>
            <a:r>
              <a:rPr lang="en-US" sz="2400" dirty="0" smtClean="0"/>
              <a:t>employment applications</a:t>
            </a:r>
            <a:r>
              <a:rPr lang="en-US" sz="2400" dirty="0" smtClean="0"/>
              <a:t>, and class registration sheets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report </a:t>
            </a:r>
            <a:r>
              <a:rPr lang="en-US" sz="2400" dirty="0" smtClean="0"/>
              <a:t>is a business document that contains only predefined data; it is a passive document used solely for reading or viewing. </a:t>
            </a:r>
            <a:r>
              <a:rPr lang="en-US" sz="2400" dirty="0" smtClean="0"/>
              <a:t>Examples </a:t>
            </a:r>
            <a:r>
              <a:rPr lang="en-US" sz="2400" dirty="0" smtClean="0"/>
              <a:t>of reports include invoices, weekly sales summaries by region and salesperson, or a pie chart of population by age </a:t>
            </a:r>
            <a:r>
              <a:rPr lang="en-US" sz="2400" dirty="0" smtClean="0"/>
              <a:t>categories.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usiness_repr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0600"/>
            <a:ext cx="7239000" cy="449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000" b="1" dirty="0" smtClean="0"/>
              <a:t>The process of designing forms and reports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Designing forms and reports is a user-centered activity that typically follows a </a:t>
            </a:r>
            <a:r>
              <a:rPr lang="en-US" sz="2400" smtClean="0"/>
              <a:t>prototyping approach. </a:t>
            </a:r>
            <a:r>
              <a:rPr lang="en-US" sz="2400" dirty="0" smtClean="0"/>
              <a:t>User-centered design refers to a design approach </a:t>
            </a:r>
            <a:r>
              <a:rPr lang="en-US" sz="2400" dirty="0" smtClean="0"/>
              <a:t>that involves </a:t>
            </a:r>
            <a:r>
              <a:rPr lang="en-US" sz="2400" dirty="0" smtClean="0"/>
              <a:t>an understanding of the target audience, their tasks and goals, </a:t>
            </a:r>
            <a:r>
              <a:rPr lang="en-US" sz="2400" dirty="0" smtClean="0"/>
              <a:t>information needs</a:t>
            </a:r>
            <a:r>
              <a:rPr lang="en-US" sz="2400" dirty="0" smtClean="0"/>
              <a:t>, experience levels, and so on. So, to begin, you must gain an </a:t>
            </a:r>
            <a:r>
              <a:rPr lang="en-US" sz="2400" dirty="0" smtClean="0"/>
              <a:t>understanding of </a:t>
            </a:r>
            <a:r>
              <a:rPr lang="en-US" sz="2400" dirty="0" smtClean="0"/>
              <a:t>the intended user and task objectives by collecting initial requirements during </a:t>
            </a:r>
            <a:r>
              <a:rPr lang="en-US" sz="2400" dirty="0" smtClean="0"/>
              <a:t>requirements determination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During </a:t>
            </a:r>
            <a:r>
              <a:rPr lang="en-US" sz="2400" dirty="0" smtClean="0"/>
              <a:t>this process, several questions must be answered</a:t>
            </a:r>
            <a:r>
              <a:rPr lang="en-US" sz="2400" dirty="0" smtClean="0"/>
              <a:t>. These </a:t>
            </a:r>
            <a:r>
              <a:rPr lang="en-US" sz="2400" dirty="0" smtClean="0"/>
              <a:t>questions attempt to answer the “who, what, when, where, and how” </a:t>
            </a:r>
            <a:r>
              <a:rPr lang="en-US" sz="2400" dirty="0" smtClean="0"/>
              <a:t>related to </a:t>
            </a:r>
            <a:r>
              <a:rPr lang="en-US" sz="2400" dirty="0" smtClean="0"/>
              <a:t>the creation of all forms or </a:t>
            </a:r>
            <a:r>
              <a:rPr lang="en-US" sz="2400" dirty="0" smtClean="0"/>
              <a:t>reports. </a:t>
            </a:r>
            <a:r>
              <a:rPr lang="en-US" sz="2400" dirty="0" smtClean="0"/>
              <a:t>Gaining an understanding </a:t>
            </a:r>
            <a:r>
              <a:rPr lang="en-US" sz="2400" dirty="0" smtClean="0"/>
              <a:t>of these </a:t>
            </a:r>
            <a:r>
              <a:rPr lang="en-US" sz="2400" dirty="0" smtClean="0"/>
              <a:t>questions is a required first step in the creation of any form or report.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hy_form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524000"/>
            <a:ext cx="7162800" cy="34536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After collecting the initial requirements, you structure and refine this </a:t>
            </a:r>
            <a:r>
              <a:rPr lang="en-US" sz="2400" dirty="0" smtClean="0"/>
              <a:t>information into </a:t>
            </a:r>
            <a:r>
              <a:rPr lang="en-US" sz="2400" dirty="0" smtClean="0"/>
              <a:t>an initial prototype. Structuring and refining the requirements </a:t>
            </a:r>
            <a:r>
              <a:rPr lang="en-US" sz="2400" dirty="0" smtClean="0"/>
              <a:t>are completed </a:t>
            </a:r>
            <a:r>
              <a:rPr lang="en-US" sz="2400" dirty="0" smtClean="0"/>
              <a:t>independently of the users, although you may need to occasionally </a:t>
            </a:r>
            <a:r>
              <a:rPr lang="en-US" sz="2400" dirty="0" smtClean="0"/>
              <a:t>contact users </a:t>
            </a:r>
            <a:r>
              <a:rPr lang="en-US" sz="2400" dirty="0" smtClean="0"/>
              <a:t>in order to clarify some issue overlooked during analysis. Finally, you </a:t>
            </a:r>
            <a:r>
              <a:rPr lang="en-US" sz="2400" dirty="0" smtClean="0"/>
              <a:t>ask users </a:t>
            </a:r>
            <a:r>
              <a:rPr lang="en-US" sz="2400" dirty="0" smtClean="0"/>
              <a:t>to review and evaluate the prototype. After reviewing the prototype, </a:t>
            </a:r>
            <a:r>
              <a:rPr lang="en-US" sz="2400" dirty="0" smtClean="0"/>
              <a:t>users may </a:t>
            </a:r>
            <a:r>
              <a:rPr lang="en-US" sz="2400" dirty="0" smtClean="0"/>
              <a:t>accept the design or request that changes be made. If changes are needed, </a:t>
            </a:r>
            <a:r>
              <a:rPr lang="en-US" sz="2400" dirty="0" smtClean="0"/>
              <a:t>you will </a:t>
            </a:r>
            <a:r>
              <a:rPr lang="en-US" sz="2400" dirty="0" smtClean="0"/>
              <a:t>repeat the construction–evaluate–refinement cycle until the design is accepted</a:t>
            </a:r>
            <a:r>
              <a:rPr lang="en-US" sz="2400" dirty="0" smtClean="0"/>
              <a:t>. Usually</a:t>
            </a:r>
            <a:r>
              <a:rPr lang="en-US" sz="2400" dirty="0" smtClean="0"/>
              <a:t>, several iterations of this cycle occur during the design of a single form </a:t>
            </a:r>
            <a:r>
              <a:rPr lang="en-US" sz="2400" dirty="0" smtClean="0"/>
              <a:t>or report</a:t>
            </a:r>
            <a:r>
              <a:rPr lang="en-US" sz="2400" dirty="0" smtClean="0"/>
              <a:t>. As with any prototyping </a:t>
            </a:r>
            <a:r>
              <a:rPr lang="en-US" sz="2400" dirty="0" smtClean="0"/>
              <a:t>process</a:t>
            </a:r>
            <a:r>
              <a:rPr lang="en-US" sz="2400" dirty="0" smtClean="0"/>
              <a:t>, you should make sure that these </a:t>
            </a:r>
            <a:r>
              <a:rPr lang="en-US" sz="2400" dirty="0" smtClean="0"/>
              <a:t>iterations occur </a:t>
            </a:r>
            <a:r>
              <a:rPr lang="en-US" sz="2400" dirty="0" smtClean="0"/>
              <a:t>rapidly in order to gain the greatest benefits from this design approach.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Paper prototype</a:t>
            </a:r>
          </a:p>
          <a:p>
            <a:pPr lvl="1" algn="just"/>
            <a:r>
              <a:rPr lang="en-US" dirty="0" smtClean="0"/>
              <a:t>A series of mock screens that can be </a:t>
            </a:r>
            <a:r>
              <a:rPr lang="en-US" dirty="0" smtClean="0"/>
              <a:t>used to </a:t>
            </a:r>
            <a:r>
              <a:rPr lang="en-US" dirty="0" smtClean="0"/>
              <a:t>test content, look, and feel, as well </a:t>
            </a:r>
            <a:r>
              <a:rPr lang="en-US" dirty="0" smtClean="0"/>
              <a:t>as the </a:t>
            </a:r>
            <a:r>
              <a:rPr lang="en-US" dirty="0" smtClean="0"/>
              <a:t>task flow and other usability factors</a:t>
            </a:r>
            <a:r>
              <a:rPr lang="en-US" dirty="0" smtClean="0"/>
              <a:t>.</a:t>
            </a:r>
          </a:p>
          <a:p>
            <a:pPr algn="just"/>
            <a:r>
              <a:rPr lang="en-US" sz="2400" b="1" dirty="0" smtClean="0"/>
              <a:t>Wireframe</a:t>
            </a:r>
          </a:p>
          <a:p>
            <a:pPr lvl="1" algn="just"/>
            <a:r>
              <a:rPr lang="en-US" dirty="0" smtClean="0"/>
              <a:t>A simple design to show the placement </a:t>
            </a:r>
            <a:r>
              <a:rPr lang="en-US" dirty="0" smtClean="0"/>
              <a:t>of information </a:t>
            </a:r>
            <a:r>
              <a:rPr lang="en-US" dirty="0" smtClean="0"/>
              <a:t>elements on a screen and </a:t>
            </a:r>
            <a:r>
              <a:rPr lang="en-US" dirty="0" smtClean="0"/>
              <a:t>the space </a:t>
            </a:r>
            <a:r>
              <a:rPr lang="en-US" dirty="0" smtClean="0"/>
              <a:t>needed for each element.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33172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Design specifications have three sections:</a:t>
            </a:r>
          </a:p>
          <a:p>
            <a:pPr lvl="1" algn="just"/>
            <a:r>
              <a:rPr lang="en-US" dirty="0" smtClean="0"/>
              <a:t>Narrative </a:t>
            </a:r>
            <a:r>
              <a:rPr lang="en-US" dirty="0" smtClean="0"/>
              <a:t>overview</a:t>
            </a:r>
          </a:p>
          <a:p>
            <a:pPr lvl="1" algn="just"/>
            <a:r>
              <a:rPr lang="en-US" dirty="0" smtClean="0"/>
              <a:t> </a:t>
            </a:r>
            <a:r>
              <a:rPr lang="en-US" dirty="0" smtClean="0"/>
              <a:t>Sample design</a:t>
            </a:r>
          </a:p>
          <a:p>
            <a:pPr lvl="1" algn="just"/>
            <a:r>
              <a:rPr lang="en-US" dirty="0" smtClean="0"/>
              <a:t>Testing </a:t>
            </a:r>
            <a:r>
              <a:rPr lang="en-US" dirty="0" smtClean="0"/>
              <a:t>and usability </a:t>
            </a:r>
            <a:r>
              <a:rPr lang="en-US" dirty="0" smtClean="0"/>
              <a:t>assessment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4311</TotalTime>
  <Words>1013</Words>
  <Application>Microsoft Office PowerPoint</Application>
  <PresentationFormat>On-screen Show (4:3)</PresentationFormat>
  <Paragraphs>85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Flow</vt:lpstr>
      <vt:lpstr>Unit 4.2 Designing Forms and Reports</vt:lpstr>
      <vt:lpstr>Slide 2</vt:lpstr>
      <vt:lpstr>Slide 3</vt:lpstr>
      <vt:lpstr>Slide 4</vt:lpstr>
      <vt:lpstr>The process of designing forms and reports</vt:lpstr>
      <vt:lpstr>Slide 6</vt:lpstr>
      <vt:lpstr>Slide 7</vt:lpstr>
      <vt:lpstr>Slide 8</vt:lpstr>
      <vt:lpstr>Slide 9</vt:lpstr>
      <vt:lpstr>Slide 10</vt:lpstr>
      <vt:lpstr>Highlighting Information</vt:lpstr>
      <vt:lpstr>Slide 12</vt:lpstr>
      <vt:lpstr>Color vs No color</vt:lpstr>
      <vt:lpstr>Slide 14</vt:lpstr>
      <vt:lpstr>Slide 15</vt:lpstr>
      <vt:lpstr>Guidelines for Selecting Tables versus Graphs</vt:lpstr>
      <vt:lpstr>Usability</vt:lpstr>
      <vt:lpstr>Measures of Usability</vt:lpstr>
      <vt:lpstr>Measures of Usability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Project Management Process Groups</dc:title>
  <dc:creator>dell</dc:creator>
  <cp:lastModifiedBy>dell</cp:lastModifiedBy>
  <cp:revision>922</cp:revision>
  <dcterms:created xsi:type="dcterms:W3CDTF">2019-01-04T21:55:42Z</dcterms:created>
  <dcterms:modified xsi:type="dcterms:W3CDTF">2023-01-16T15:00:19Z</dcterms:modified>
</cp:coreProperties>
</file>