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616" r:id="rId2"/>
    <p:sldId id="617" r:id="rId3"/>
    <p:sldId id="632" r:id="rId4"/>
    <p:sldId id="631" r:id="rId5"/>
    <p:sldId id="629" r:id="rId6"/>
    <p:sldId id="633" r:id="rId7"/>
    <p:sldId id="630" r:id="rId8"/>
    <p:sldId id="635" r:id="rId9"/>
    <p:sldId id="628" r:id="rId10"/>
    <p:sldId id="634" r:id="rId11"/>
    <p:sldId id="627" r:id="rId12"/>
    <p:sldId id="626" r:id="rId13"/>
    <p:sldId id="62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780" autoAdjust="0"/>
    <p:restoredTop sz="94660"/>
  </p:normalViewPr>
  <p:slideViewPr>
    <p:cSldViewPr>
      <p:cViewPr>
        <p:scale>
          <a:sx n="60" d="100"/>
          <a:sy n="60" d="100"/>
        </p:scale>
        <p:origin x="-1412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C9B72-50AF-4287-AC7A-5FC2878D2F3F}" type="datetimeFigureOut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7EECE-F0FC-4C79-8DED-716239BF98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D0ED1-4B10-4797-B12D-F215B1DFDA67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D7C0A-696D-4ACA-B538-205C37DF7C98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A806-B028-4B11-B695-4574C2FA9D62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349D-C71E-4B29-9360-6D798A1DDFEC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133A-0AE1-49F1-80AD-417BFC8C11D8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334B5-5D95-4AC7-A9CE-7F37AC225E5F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AEF76-7031-4213-B3A1-5578D3337DEC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DD32-8601-4A41-BDB2-ED8CB19EDA93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D293E-BB17-4965-97B2-1BBF2EA6D529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7C85-54A4-4426-B66E-2A3C077C36AA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6E764-A2B9-4F7D-A93C-5E1BDACF2C22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0D9E3D-4991-4BE4-87D2-24C6A6F80E6F}" type="datetime1">
              <a:rPr lang="en-US" smtClean="0"/>
              <a:pPr/>
              <a:t>1/16/2023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1308504-01ED-4C00-BAED-7598C06CACF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Unit 4.3 Designing Interfaces and Dialogues</a:t>
            </a:r>
            <a:endParaRPr lang="en-US" sz="40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 smtClean="0"/>
              <a:t>Introduction; Designing Interfaces and Dialogues (Process, Deliverables  and Outcomes); Interaction Methods and Devices (Methods of Interacting, Hardware Options for System Interaction);</a:t>
            </a:r>
          </a:p>
          <a:p>
            <a:pPr algn="just"/>
            <a:r>
              <a:rPr lang="en-US" sz="2000" dirty="0" smtClean="0"/>
              <a:t>Designing Interfaces (Designing Layouts, Structuring Data Entry, Controlling Data Input, Providing Feedback, Providing Help);  Designing Dialogues; Designing Interfaces and Dialogues in</a:t>
            </a:r>
          </a:p>
          <a:p>
            <a:pPr algn="just"/>
            <a:r>
              <a:rPr lang="en-US" sz="2000" dirty="0" smtClean="0"/>
              <a:t>Graphical Environments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ap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76400"/>
            <a:ext cx="6553200" cy="382190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Dialogue : </a:t>
            </a:r>
            <a:r>
              <a:rPr lang="en-US" sz="2400" dirty="0" smtClean="0"/>
              <a:t>The </a:t>
            </a:r>
            <a:r>
              <a:rPr lang="en-US" sz="2400" dirty="0" smtClean="0"/>
              <a:t>sequence of interaction between a </a:t>
            </a:r>
            <a:r>
              <a:rPr lang="en-US" sz="2400" dirty="0" smtClean="0"/>
              <a:t>user and </a:t>
            </a:r>
            <a:r>
              <a:rPr lang="en-US" sz="2400" dirty="0" smtClean="0"/>
              <a:t>a </a:t>
            </a:r>
            <a:r>
              <a:rPr lang="en-US" sz="2400" dirty="0" smtClean="0"/>
              <a:t>system.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 descr="dialogu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86868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pPr algn="just"/>
            <a:r>
              <a:rPr lang="en-US" sz="2200" b="1" dirty="0" smtClean="0"/>
              <a:t>Dialogue </a:t>
            </a:r>
            <a:r>
              <a:rPr lang="en-US" sz="2200" b="1" dirty="0" smtClean="0"/>
              <a:t>diagramming </a:t>
            </a:r>
            <a:endParaRPr lang="en-US" sz="2200" b="1" dirty="0" smtClean="0"/>
          </a:p>
          <a:p>
            <a:pPr algn="just"/>
            <a:r>
              <a:rPr lang="en-US" sz="2200" dirty="0" smtClean="0"/>
              <a:t>A formal method for designing </a:t>
            </a:r>
            <a:r>
              <a:rPr lang="en-US" sz="2200" dirty="0" smtClean="0"/>
              <a:t>and representing </a:t>
            </a:r>
            <a:r>
              <a:rPr lang="en-US" sz="2200" dirty="0" smtClean="0"/>
              <a:t>human–computer </a:t>
            </a:r>
            <a:r>
              <a:rPr lang="en-US" sz="2200" dirty="0" smtClean="0"/>
              <a:t>dialogues using </a:t>
            </a:r>
            <a:r>
              <a:rPr lang="en-US" sz="2200" dirty="0" smtClean="0"/>
              <a:t>box and line diagrams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 smtClean="0"/>
              <a:t>The three sections of the box are </a:t>
            </a:r>
            <a:r>
              <a:rPr lang="en-US" sz="2200" dirty="0" smtClean="0"/>
              <a:t>used as </a:t>
            </a:r>
            <a:r>
              <a:rPr lang="en-US" sz="2200" dirty="0" smtClean="0"/>
              <a:t>follows:</a:t>
            </a:r>
          </a:p>
          <a:p>
            <a:pPr lvl="1" algn="just"/>
            <a:r>
              <a:rPr lang="en-US" sz="2200" i="1" dirty="0" smtClean="0"/>
              <a:t>Top</a:t>
            </a:r>
            <a:r>
              <a:rPr lang="en-US" sz="2200" i="1" dirty="0" smtClean="0"/>
              <a:t>: Contains a unique display reference number used by other displays for </a:t>
            </a:r>
            <a:r>
              <a:rPr lang="en-US" sz="2200" i="1" dirty="0" smtClean="0"/>
              <a:t>referencing </a:t>
            </a:r>
            <a:r>
              <a:rPr lang="en-US" sz="2200" dirty="0" smtClean="0"/>
              <a:t>it</a:t>
            </a:r>
            <a:r>
              <a:rPr lang="en-US" sz="2200" dirty="0" smtClean="0"/>
              <a:t>.</a:t>
            </a:r>
          </a:p>
          <a:p>
            <a:pPr lvl="1" algn="just"/>
            <a:r>
              <a:rPr lang="en-US" sz="2200" i="1" dirty="0" smtClean="0"/>
              <a:t>Middle</a:t>
            </a:r>
            <a:r>
              <a:rPr lang="en-US" sz="2200" i="1" dirty="0" smtClean="0"/>
              <a:t>: Contains the name or description of the display.</a:t>
            </a:r>
          </a:p>
          <a:p>
            <a:pPr lvl="1" algn="just"/>
            <a:r>
              <a:rPr lang="en-US" sz="2200" i="1" dirty="0" smtClean="0"/>
              <a:t>Bottom</a:t>
            </a:r>
            <a:r>
              <a:rPr lang="en-US" sz="2200" i="1" dirty="0" smtClean="0"/>
              <a:t>: Contains display reference numbers that can be accessed from the </a:t>
            </a:r>
            <a:r>
              <a:rPr lang="en-US" sz="2200" i="1" dirty="0" smtClean="0"/>
              <a:t>current </a:t>
            </a:r>
            <a:r>
              <a:rPr lang="en-US" sz="2200" dirty="0" smtClean="0"/>
              <a:t>display.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 descr="d_displa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4038600"/>
            <a:ext cx="30861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issu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685801"/>
            <a:ext cx="8001000" cy="5638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r>
              <a:rPr lang="en-US" sz="4000" b="1" dirty="0" smtClean="0"/>
              <a:t>Process of Designing interfaces and</a:t>
            </a:r>
            <a:br>
              <a:rPr lang="en-US" sz="4000" b="1" dirty="0" smtClean="0"/>
            </a:br>
            <a:r>
              <a:rPr lang="en-US" sz="4000" b="1" dirty="0" smtClean="0"/>
              <a:t>Dialogues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Similar </a:t>
            </a:r>
            <a:r>
              <a:rPr lang="en-US" sz="2400" dirty="0" smtClean="0"/>
              <a:t>to designing forms and reports, the process </a:t>
            </a:r>
            <a:r>
              <a:rPr lang="en-US" sz="2400" dirty="0" smtClean="0"/>
              <a:t>of designing </a:t>
            </a:r>
            <a:r>
              <a:rPr lang="en-US" sz="2400" dirty="0" smtClean="0"/>
              <a:t>interfaces and dialogues is a </a:t>
            </a:r>
            <a:r>
              <a:rPr lang="en-US" sz="2400" dirty="0" smtClean="0"/>
              <a:t>user-focused activity</a:t>
            </a:r>
            <a:r>
              <a:rPr lang="en-US" sz="2400" dirty="0" smtClean="0"/>
              <a:t>. This means that you follow a prototyping </a:t>
            </a:r>
            <a:r>
              <a:rPr lang="en-US" sz="2400" dirty="0" smtClean="0"/>
              <a:t>methodology of </a:t>
            </a:r>
            <a:r>
              <a:rPr lang="en-US" sz="2400" dirty="0" smtClean="0"/>
              <a:t>iteratively collecting information, constructing </a:t>
            </a:r>
            <a:r>
              <a:rPr lang="en-US" sz="2400" dirty="0" smtClean="0"/>
              <a:t>a prototype</a:t>
            </a:r>
            <a:r>
              <a:rPr lang="en-US" sz="2400" dirty="0" smtClean="0"/>
              <a:t>, assessing usability, and making refinements. </a:t>
            </a:r>
            <a:r>
              <a:rPr lang="en-US" sz="2400" dirty="0" smtClean="0"/>
              <a:t>To design </a:t>
            </a:r>
            <a:r>
              <a:rPr lang="en-US" sz="2400" dirty="0" smtClean="0"/>
              <a:t>usable interfaces and dialogues, you must </a:t>
            </a:r>
            <a:r>
              <a:rPr lang="en-US" sz="2400" dirty="0" smtClean="0"/>
              <a:t>answer the </a:t>
            </a:r>
            <a:r>
              <a:rPr lang="en-US" sz="2400" dirty="0" smtClean="0"/>
              <a:t>same who, what, when, where, and how questions </a:t>
            </a:r>
            <a:r>
              <a:rPr lang="en-US" sz="2400" dirty="0" smtClean="0"/>
              <a:t>used to </a:t>
            </a:r>
            <a:r>
              <a:rPr lang="en-US" sz="2400" dirty="0" smtClean="0"/>
              <a:t>guide the design of forms and </a:t>
            </a:r>
            <a:r>
              <a:rPr lang="en-US" sz="2400" dirty="0" smtClean="0"/>
              <a:t>reports.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 smtClean="0"/>
              <a:t>Methods of interacting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1" dirty="0" smtClean="0"/>
              <a:t>Command Language Interaction</a:t>
            </a:r>
            <a:r>
              <a:rPr lang="en-US" sz="2400" dirty="0" smtClean="0"/>
              <a:t> </a:t>
            </a:r>
            <a:r>
              <a:rPr lang="en-US" sz="2400" dirty="0" smtClean="0"/>
              <a:t>: In </a:t>
            </a:r>
            <a:r>
              <a:rPr lang="en-US" sz="2400" dirty="0" smtClean="0"/>
              <a:t>command language interaction, the user </a:t>
            </a:r>
            <a:r>
              <a:rPr lang="en-US" sz="2400" dirty="0" smtClean="0"/>
              <a:t>enters explicit </a:t>
            </a:r>
            <a:r>
              <a:rPr lang="en-US" sz="2400" dirty="0" smtClean="0"/>
              <a:t>statements to invoke operations within a system. This type of </a:t>
            </a:r>
            <a:r>
              <a:rPr lang="en-US" sz="2400" dirty="0" smtClean="0"/>
              <a:t>interaction requires </a:t>
            </a:r>
            <a:r>
              <a:rPr lang="en-US" sz="2400" dirty="0" smtClean="0"/>
              <a:t>users to remember command syntax and </a:t>
            </a:r>
            <a:r>
              <a:rPr lang="en-US" sz="2400" dirty="0" smtClean="0"/>
              <a:t>semantics</a:t>
            </a:r>
          </a:p>
          <a:p>
            <a:pPr algn="just"/>
            <a:r>
              <a:rPr lang="en-US" sz="2400" b="1" dirty="0" smtClean="0"/>
              <a:t>Menu </a:t>
            </a:r>
            <a:r>
              <a:rPr lang="en-US" sz="2400" b="1" dirty="0" smtClean="0"/>
              <a:t>interaction :</a:t>
            </a:r>
            <a:r>
              <a:rPr lang="en-US" sz="2400" dirty="0" smtClean="0"/>
              <a:t> A </a:t>
            </a:r>
            <a:r>
              <a:rPr lang="en-US" sz="2400" dirty="0" smtClean="0"/>
              <a:t>human–computer interaction method </a:t>
            </a:r>
            <a:r>
              <a:rPr lang="en-US" sz="2400" dirty="0" smtClean="0"/>
              <a:t>in which </a:t>
            </a:r>
            <a:r>
              <a:rPr lang="en-US" sz="2400" dirty="0" smtClean="0"/>
              <a:t>a list of system options is </a:t>
            </a:r>
            <a:r>
              <a:rPr lang="en-US" sz="2400" dirty="0" smtClean="0"/>
              <a:t>provided and </a:t>
            </a:r>
            <a:r>
              <a:rPr lang="en-US" sz="2400" dirty="0" smtClean="0"/>
              <a:t>a specific command is </a:t>
            </a:r>
            <a:r>
              <a:rPr lang="en-US" sz="2400" dirty="0" smtClean="0"/>
              <a:t>invoked by user selection </a:t>
            </a:r>
            <a:r>
              <a:rPr lang="en-US" sz="2400" dirty="0" smtClean="0"/>
              <a:t>of a menu option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 smtClean="0"/>
              <a:t>Form </a:t>
            </a:r>
            <a:r>
              <a:rPr lang="en-US" sz="2400" b="1" dirty="0" smtClean="0"/>
              <a:t>interaction</a:t>
            </a:r>
            <a:r>
              <a:rPr lang="en-US" sz="2400" dirty="0" smtClean="0"/>
              <a:t> : A </a:t>
            </a:r>
            <a:r>
              <a:rPr lang="en-US" sz="2400" dirty="0" smtClean="0"/>
              <a:t>highly intuitive </a:t>
            </a:r>
            <a:r>
              <a:rPr lang="en-US" sz="2400" dirty="0" smtClean="0"/>
              <a:t>human–computer interaction </a:t>
            </a:r>
            <a:r>
              <a:rPr lang="en-US" sz="2400" dirty="0" smtClean="0"/>
              <a:t>method whereby data </a:t>
            </a:r>
            <a:r>
              <a:rPr lang="en-US" sz="2400" dirty="0" smtClean="0"/>
              <a:t>fields are </a:t>
            </a:r>
            <a:r>
              <a:rPr lang="en-US" sz="2400" dirty="0" smtClean="0"/>
              <a:t>formatted in a manner similar to </a:t>
            </a:r>
            <a:r>
              <a:rPr lang="en-US" sz="2400" dirty="0" smtClean="0"/>
              <a:t>paper based forms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b="1" dirty="0" smtClean="0"/>
              <a:t>Methods of interacting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 smtClean="0"/>
              <a:t>Object-based </a:t>
            </a:r>
            <a:r>
              <a:rPr lang="en-US" sz="2400" b="1" dirty="0" smtClean="0"/>
              <a:t>interaction  : </a:t>
            </a:r>
            <a:r>
              <a:rPr lang="en-US" sz="2400" dirty="0" smtClean="0"/>
              <a:t>A </a:t>
            </a:r>
            <a:r>
              <a:rPr lang="en-US" sz="2400" dirty="0" smtClean="0"/>
              <a:t>human–computer interaction </a:t>
            </a:r>
            <a:r>
              <a:rPr lang="en-US" sz="2400" dirty="0" smtClean="0"/>
              <a:t>method in </a:t>
            </a:r>
            <a:r>
              <a:rPr lang="en-US" sz="2400" dirty="0" smtClean="0"/>
              <a:t>which </a:t>
            </a:r>
            <a:r>
              <a:rPr lang="en-US" sz="2400" dirty="0" smtClean="0"/>
              <a:t>symbols (</a:t>
            </a:r>
            <a:r>
              <a:rPr lang="en-US" sz="2400" b="1" dirty="0" smtClean="0"/>
              <a:t>Icon </a:t>
            </a:r>
            <a:r>
              <a:rPr lang="en-US" sz="2400" dirty="0" smtClean="0"/>
              <a:t>) </a:t>
            </a:r>
            <a:r>
              <a:rPr lang="en-US" sz="2400" dirty="0" smtClean="0"/>
              <a:t>are used to </a:t>
            </a:r>
            <a:r>
              <a:rPr lang="en-US" sz="2400" dirty="0" smtClean="0"/>
              <a:t>represent commands </a:t>
            </a:r>
            <a:r>
              <a:rPr lang="en-US" sz="2400" dirty="0" smtClean="0"/>
              <a:t>or functions</a:t>
            </a:r>
            <a:r>
              <a:rPr lang="en-US" sz="2400" dirty="0" smtClean="0"/>
              <a:t>. </a:t>
            </a:r>
            <a:r>
              <a:rPr lang="en-US" sz="2400" b="1" dirty="0" smtClean="0"/>
              <a:t>Icon</a:t>
            </a:r>
            <a:r>
              <a:rPr lang="en-US" sz="2400" dirty="0" smtClean="0"/>
              <a:t> is a Graphical </a:t>
            </a:r>
            <a:r>
              <a:rPr lang="en-US" sz="2400" dirty="0" smtClean="0"/>
              <a:t>picture that represents </a:t>
            </a:r>
            <a:r>
              <a:rPr lang="en-US" sz="2400" dirty="0" smtClean="0"/>
              <a:t>specific functions </a:t>
            </a:r>
            <a:r>
              <a:rPr lang="en-US" sz="2400" dirty="0" smtClean="0"/>
              <a:t>within a system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b="1" dirty="0" smtClean="0"/>
              <a:t>Natural language </a:t>
            </a:r>
            <a:r>
              <a:rPr lang="en-US" sz="2400" b="1" dirty="0" smtClean="0"/>
              <a:t>interaction : </a:t>
            </a:r>
            <a:r>
              <a:rPr lang="en-US" sz="2400" dirty="0" smtClean="0"/>
              <a:t>A </a:t>
            </a:r>
            <a:r>
              <a:rPr lang="en-US" sz="2400" dirty="0" smtClean="0"/>
              <a:t>human–computer interaction </a:t>
            </a:r>
            <a:r>
              <a:rPr lang="en-US" sz="2400" dirty="0" smtClean="0"/>
              <a:t>method whereby </a:t>
            </a:r>
            <a:r>
              <a:rPr lang="en-US" sz="2400" dirty="0" smtClean="0"/>
              <a:t>inputs to and outputs from </a:t>
            </a:r>
            <a:r>
              <a:rPr lang="en-US" sz="2400" dirty="0" smtClean="0"/>
              <a:t>a computer-based </a:t>
            </a:r>
            <a:r>
              <a:rPr lang="en-US" sz="2400" dirty="0" smtClean="0"/>
              <a:t>application are in </a:t>
            </a:r>
            <a:r>
              <a:rPr lang="en-US" sz="2400" dirty="0" smtClean="0"/>
              <a:t>a conventional </a:t>
            </a:r>
            <a:r>
              <a:rPr lang="en-US" sz="2400" dirty="0" smtClean="0"/>
              <a:t>spoken language such </a:t>
            </a:r>
            <a:r>
              <a:rPr lang="en-US" sz="2400" dirty="0" smtClean="0"/>
              <a:t>as English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85572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/>
              <a:t>Pop-up menu</a:t>
            </a:r>
          </a:p>
          <a:p>
            <a:pPr lvl="1" algn="just"/>
            <a:r>
              <a:rPr lang="en-US" dirty="0" smtClean="0"/>
              <a:t>A menu-positioning method that places </a:t>
            </a:r>
            <a:r>
              <a:rPr lang="en-US" dirty="0" smtClean="0"/>
              <a:t>a menu </a:t>
            </a:r>
            <a:r>
              <a:rPr lang="en-US" dirty="0" smtClean="0"/>
              <a:t>near the current cursor position</a:t>
            </a:r>
            <a:r>
              <a:rPr lang="en-US" dirty="0" smtClean="0"/>
              <a:t>.</a:t>
            </a:r>
          </a:p>
          <a:p>
            <a:pPr algn="just"/>
            <a:r>
              <a:rPr lang="en-US" sz="2400" b="1" dirty="0" smtClean="0"/>
              <a:t>Drop-down menu</a:t>
            </a:r>
          </a:p>
          <a:p>
            <a:pPr lvl="1" algn="just"/>
            <a:r>
              <a:rPr lang="en-US" dirty="0" smtClean="0"/>
              <a:t>A menu-positioning method that </a:t>
            </a:r>
            <a:r>
              <a:rPr lang="en-US" dirty="0" smtClean="0"/>
              <a:t>places the </a:t>
            </a:r>
            <a:r>
              <a:rPr lang="en-US" dirty="0" smtClean="0"/>
              <a:t>access point of the menu near the </a:t>
            </a:r>
            <a:r>
              <a:rPr lang="en-US" dirty="0" smtClean="0"/>
              <a:t>top line </a:t>
            </a:r>
            <a:r>
              <a:rPr lang="en-US" dirty="0" smtClean="0"/>
              <a:t>of the display; when accessed, </a:t>
            </a:r>
            <a:r>
              <a:rPr lang="en-US" dirty="0" smtClean="0"/>
              <a:t>menus open </a:t>
            </a:r>
            <a:r>
              <a:rPr lang="en-US" dirty="0" smtClean="0"/>
              <a:t>by dropping down onto the display.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enu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43000"/>
            <a:ext cx="7467600" cy="42672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 algn="just"/>
            <a:r>
              <a:rPr lang="en-US" sz="4000" dirty="0" smtClean="0"/>
              <a:t>Hardware </a:t>
            </a:r>
            <a:r>
              <a:rPr lang="en-US" sz="4000" dirty="0" smtClean="0"/>
              <a:t>options for system interaction</a:t>
            </a:r>
            <a:endParaRPr lang="en-US" sz="4000" dirty="0"/>
          </a:p>
        </p:txBody>
      </p:sp>
      <p:pic>
        <p:nvPicPr>
          <p:cNvPr id="5" name="Content Placeholder 4" descr="hardwa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752600"/>
            <a:ext cx="7620000" cy="4572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_entry_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90600"/>
            <a:ext cx="7696200" cy="50315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ata_entr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447800"/>
            <a:ext cx="7162800" cy="39624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8504-01ED-4C00-BAED-7598C06CACF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4262</TotalTime>
  <Words>447</Words>
  <Application>Microsoft Office PowerPoint</Application>
  <PresentationFormat>On-screen Show (4:3)</PresentationFormat>
  <Paragraphs>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Unit 4.3 Designing Interfaces and Dialogues</vt:lpstr>
      <vt:lpstr>Process of Designing interfaces and Dialogues</vt:lpstr>
      <vt:lpstr>Methods of interacting</vt:lpstr>
      <vt:lpstr>Methods of interacting</vt:lpstr>
      <vt:lpstr>Slide 5</vt:lpstr>
      <vt:lpstr>Slide 6</vt:lpstr>
      <vt:lpstr>Hardware options for system interaction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Project Management Process Groups</dc:title>
  <dc:creator>dell</dc:creator>
  <cp:lastModifiedBy>dell</cp:lastModifiedBy>
  <cp:revision>904</cp:revision>
  <dcterms:created xsi:type="dcterms:W3CDTF">2019-01-04T21:55:42Z</dcterms:created>
  <dcterms:modified xsi:type="dcterms:W3CDTF">2023-01-16T16:12:32Z</dcterms:modified>
</cp:coreProperties>
</file>