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E7380-5453-EABE-DC31-B8C4C2504781}" v="760" dt="2021-07-18T10:25:25.120"/>
    <p1510:client id="{FCA9A851-8F70-42C5-8078-0E0E579F5C5F}" v="1061" dt="2021-07-18T06:09:38.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18/07/2021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18/07/2021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18/07/2021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18/07/2021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18/07/2021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18/07/2021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18/07/2021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18/07/2021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businessofapps.com/data/video-streaming-app-market/" TargetMode="External"/><Relationship Id="rId2" Type="http://schemas.openxmlformats.org/officeDocument/2006/relationships/hyperlink" Target="https://www.nbcnews.com/better/health/what-happens-your-brain-when-you-binge-watch-tv-series-ncna816991#anchor-ThisIsYourBrainOnBingeWatching" TargetMode="External"/><Relationship Id="rId1" Type="http://schemas.openxmlformats.org/officeDocument/2006/relationships/slideLayout" Target="../slideLayouts/slideLayout2.xml"/><Relationship Id="rId4" Type="http://schemas.openxmlformats.org/officeDocument/2006/relationships/hyperlink" Target="https://www.statista.com/statistics/1081349/binge-watching-tv-by-gender-worldw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sychologicalhealingcenter.com/"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ideo" Target="https://www.youtube.com/embed/hxve4C2pVoo?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F1EA0F5F-7596-4AE0-BB50-54E7CE535289}"/>
              </a:ext>
            </a:extLst>
          </p:cNvPr>
          <p:cNvPicPr>
            <a:picLocks noChangeAspect="1"/>
          </p:cNvPicPr>
          <p:nvPr/>
        </p:nvPicPr>
        <p:blipFill rotWithShape="1">
          <a:blip r:embed="rId2"/>
          <a:srcRect r="13818" b="9091"/>
          <a:stretch/>
        </p:blipFill>
        <p:spPr>
          <a:xfrm>
            <a:off x="3575680" y="10"/>
            <a:ext cx="8668512" cy="6857990"/>
          </a:xfrm>
          <a:prstGeom prst="rect">
            <a:avLst/>
          </a:prstGeom>
        </p:spPr>
      </p:pic>
      <p:sp>
        <p:nvSpPr>
          <p:cNvPr id="20"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GB" sz="4800" dirty="0" err="1">
                <a:latin typeface="Verdana"/>
                <a:ea typeface="Verdana"/>
                <a:cs typeface="Calibri Light"/>
              </a:rPr>
              <a:t>TeleviZen</a:t>
            </a:r>
            <a:endParaRPr lang="en-GB" sz="4800" dirty="0" err="1">
              <a:latin typeface="Garamond"/>
              <a:cs typeface="Calibri Light"/>
            </a:endParaRPr>
          </a:p>
        </p:txBody>
      </p:sp>
      <p:sp>
        <p:nvSpPr>
          <p:cNvPr id="3" name="Subtitle 2"/>
          <p:cNvSpPr>
            <a:spLocks noGrp="1"/>
          </p:cNvSpPr>
          <p:nvPr>
            <p:ph type="subTitle" idx="1"/>
          </p:nvPr>
        </p:nvSpPr>
        <p:spPr>
          <a:xfrm>
            <a:off x="477980" y="4872922"/>
            <a:ext cx="4190372" cy="1208141"/>
          </a:xfrm>
        </p:spPr>
        <p:txBody>
          <a:bodyPr vert="horz" lIns="91440" tIns="45720" rIns="91440" bIns="45720" rtlCol="0">
            <a:normAutofit/>
          </a:bodyPr>
          <a:lstStyle/>
          <a:p>
            <a:pPr algn="l"/>
            <a:r>
              <a:rPr lang="en-GB" sz="2000">
                <a:cs typeface="Calibri"/>
              </a:rPr>
              <a:t>A Digital Wellbeing Application for Smart Televisions </a:t>
            </a:r>
          </a:p>
        </p:txBody>
      </p:sp>
      <p:sp>
        <p:nvSpPr>
          <p:cNvPr id="21"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E559189-3929-463E-9ACF-B31F2669C491}"/>
              </a:ext>
            </a:extLst>
          </p:cNvPr>
          <p:cNvSpPr txBox="1"/>
          <p:nvPr/>
        </p:nvSpPr>
        <p:spPr>
          <a:xfrm>
            <a:off x="475989" y="5799551"/>
            <a:ext cx="39018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cs typeface="Calibri"/>
              </a:rPr>
              <a:t>A Product Pitch from </a:t>
            </a:r>
            <a:r>
              <a:rPr lang="en-GB" sz="1600" dirty="0" err="1">
                <a:cs typeface="Calibri"/>
              </a:rPr>
              <a:t>TheMinimalists</a:t>
            </a:r>
            <a:r>
              <a:rPr lang="en-GB" dirty="0">
                <a:cs typeface="Calibri"/>
              </a:rPr>
              <a:t> </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Programming data on computer monitor">
            <a:extLst>
              <a:ext uri="{FF2B5EF4-FFF2-40B4-BE49-F238E27FC236}">
                <a16:creationId xmlns:a16="http://schemas.microsoft.com/office/drawing/2014/main" id="{16F01A00-98DC-43DA-9B56-BA000FC0EDBB}"/>
              </a:ext>
            </a:extLst>
          </p:cNvPr>
          <p:cNvPicPr>
            <a:picLocks noChangeAspect="1"/>
          </p:cNvPicPr>
          <p:nvPr/>
        </p:nvPicPr>
        <p:blipFill rotWithShape="1">
          <a:blip r:embed="rId2">
            <a:alphaModFix amt="50000"/>
          </a:blip>
          <a:srcRect t="849" r="-2" b="14754"/>
          <a:stretch/>
        </p:blipFill>
        <p:spPr>
          <a:xfrm>
            <a:off x="20" y="1"/>
            <a:ext cx="12191980" cy="6857999"/>
          </a:xfrm>
          <a:prstGeom prst="rect">
            <a:avLst/>
          </a:prstGeom>
        </p:spPr>
      </p:pic>
      <p:sp>
        <p:nvSpPr>
          <p:cNvPr id="2" name="Title 1">
            <a:extLst>
              <a:ext uri="{FF2B5EF4-FFF2-40B4-BE49-F238E27FC236}">
                <a16:creationId xmlns:a16="http://schemas.microsoft.com/office/drawing/2014/main" id="{78C1D580-1247-4F68-A9FD-C26CF484097B}"/>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Features and Need for Digital Wellbeing App</a:t>
            </a:r>
          </a:p>
        </p:txBody>
      </p:sp>
    </p:spTree>
    <p:extLst>
      <p:ext uri="{BB962C8B-B14F-4D97-AF65-F5344CB8AC3E}">
        <p14:creationId xmlns:p14="http://schemas.microsoft.com/office/powerpoint/2010/main" val="102188650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72FFCCE-3722-4A46-AC5D-0B05C4AFBFB6}"/>
              </a:ext>
            </a:extLst>
          </p:cNvPr>
          <p:cNvPicPr>
            <a:picLocks noChangeAspect="1"/>
          </p:cNvPicPr>
          <p:nvPr/>
        </p:nvPicPr>
        <p:blipFill rotWithShape="1">
          <a:blip r:embed="rId2"/>
          <a:srcRect t="12728" r="-2" b="-2"/>
          <a:stretch/>
        </p:blipFill>
        <p:spPr>
          <a:xfrm>
            <a:off x="6015107" y="-1"/>
            <a:ext cx="6176895" cy="2937954"/>
          </a:xfrm>
          <a:prstGeom prst="rect">
            <a:avLst/>
          </a:prstGeom>
        </p:spPr>
      </p:pic>
      <p:pic>
        <p:nvPicPr>
          <p:cNvPr id="5" name="Picture 5" descr="A picture containing text, electronics, keyboard&#10;&#10;Description automatically generated">
            <a:extLst>
              <a:ext uri="{FF2B5EF4-FFF2-40B4-BE49-F238E27FC236}">
                <a16:creationId xmlns:a16="http://schemas.microsoft.com/office/drawing/2014/main" id="{C1ABC0CE-EC77-4692-8AEF-6FD40ADA33B5}"/>
              </a:ext>
            </a:extLst>
          </p:cNvPr>
          <p:cNvPicPr>
            <a:picLocks noChangeAspect="1"/>
          </p:cNvPicPr>
          <p:nvPr/>
        </p:nvPicPr>
        <p:blipFill rotWithShape="1">
          <a:blip r:embed="rId3"/>
          <a:srcRect t="3891" r="-1" b="12974"/>
          <a:stretch/>
        </p:blipFill>
        <p:spPr>
          <a:xfrm>
            <a:off x="4203638" y="2937953"/>
            <a:ext cx="7988360" cy="3920047"/>
          </a:xfrm>
          <a:prstGeom prst="rect">
            <a:avLst/>
          </a:prstGeom>
        </p:spPr>
      </p:pic>
      <p:sp>
        <p:nvSpPr>
          <p:cNvPr id="19" name="Freeform: Shape 14">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6">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E55C85-921B-48F7-B40F-AEF3AF7E54CE}"/>
              </a:ext>
            </a:extLst>
          </p:cNvPr>
          <p:cNvSpPr>
            <a:spLocks noGrp="1"/>
          </p:cNvSpPr>
          <p:nvPr>
            <p:ph type="title"/>
          </p:nvPr>
        </p:nvSpPr>
        <p:spPr>
          <a:xfrm>
            <a:off x="804672" y="365125"/>
            <a:ext cx="5266155" cy="1325563"/>
          </a:xfrm>
        </p:spPr>
        <p:txBody>
          <a:bodyPr>
            <a:normAutofit/>
          </a:bodyPr>
          <a:lstStyle/>
          <a:p>
            <a:r>
              <a:rPr lang="en-GB">
                <a:cs typeface="Calibri Light"/>
              </a:rPr>
              <a:t>App for Television </a:t>
            </a:r>
          </a:p>
        </p:txBody>
      </p:sp>
      <p:sp>
        <p:nvSpPr>
          <p:cNvPr id="3" name="Content Placeholder 2">
            <a:extLst>
              <a:ext uri="{FF2B5EF4-FFF2-40B4-BE49-F238E27FC236}">
                <a16:creationId xmlns:a16="http://schemas.microsoft.com/office/drawing/2014/main" id="{C59926AC-2BAC-4564-A101-AA5049A36584}"/>
              </a:ext>
            </a:extLst>
          </p:cNvPr>
          <p:cNvSpPr>
            <a:spLocks noGrp="1"/>
          </p:cNvSpPr>
          <p:nvPr>
            <p:ph idx="1"/>
          </p:nvPr>
        </p:nvSpPr>
        <p:spPr>
          <a:xfrm>
            <a:off x="804672" y="2022601"/>
            <a:ext cx="3941499" cy="4154361"/>
          </a:xfrm>
        </p:spPr>
        <p:txBody>
          <a:bodyPr vert="horz" lIns="91440" tIns="45720" rIns="91440" bIns="45720" rtlCol="0">
            <a:normAutofit/>
          </a:bodyPr>
          <a:lstStyle/>
          <a:p>
            <a:r>
              <a:rPr lang="en-US" sz="1900">
                <a:ea typeface="+mn-lt"/>
                <a:cs typeface="+mn-lt"/>
              </a:rPr>
              <a:t>Separate profiles for User based Restrictions</a:t>
            </a:r>
          </a:p>
          <a:p>
            <a:r>
              <a:rPr lang="en-US" sz="1900">
                <a:ea typeface="+mn-lt"/>
                <a:cs typeface="+mn-lt"/>
              </a:rPr>
              <a:t>Unique 5-digit pin for profile access.</a:t>
            </a:r>
          </a:p>
          <a:p>
            <a:r>
              <a:rPr lang="en-US" sz="1900">
                <a:ea typeface="+mn-lt"/>
                <a:cs typeface="+mn-lt"/>
              </a:rPr>
              <a:t>Records screen time of apps and channel watch time.</a:t>
            </a:r>
          </a:p>
          <a:p>
            <a:r>
              <a:rPr lang="en-US" sz="1900">
                <a:ea typeface="+mn-lt"/>
                <a:cs typeface="+mn-lt"/>
              </a:rPr>
              <a:t>Limits screen time of apps using app lock</a:t>
            </a:r>
          </a:p>
          <a:p>
            <a:r>
              <a:rPr lang="en-US" sz="1900">
                <a:ea typeface="+mn-lt"/>
                <a:cs typeface="+mn-lt"/>
              </a:rPr>
              <a:t>Gives statistical data of Tv apps usage and channel watch time</a:t>
            </a:r>
          </a:p>
          <a:p>
            <a:r>
              <a:rPr lang="en-US" sz="1900">
                <a:ea typeface="+mn-lt"/>
                <a:cs typeface="+mn-lt"/>
              </a:rPr>
              <a:t>Blocks After hour tv usage.</a:t>
            </a:r>
          </a:p>
          <a:p>
            <a:r>
              <a:rPr lang="en-US" sz="1900">
                <a:ea typeface="+mn-lt"/>
                <a:cs typeface="+mn-lt"/>
              </a:rPr>
              <a:t>Implements parental controls for Television Channels and Apps.</a:t>
            </a:r>
            <a:endParaRPr lang="en-GB" sz="1900">
              <a:ea typeface="+mn-lt"/>
              <a:cs typeface="+mn-lt"/>
            </a:endParaRPr>
          </a:p>
          <a:p>
            <a:endParaRPr lang="en-US" sz="1900">
              <a:cs typeface="Calibri"/>
            </a:endParaRPr>
          </a:p>
        </p:txBody>
      </p:sp>
    </p:spTree>
    <p:extLst>
      <p:ext uri="{BB962C8B-B14F-4D97-AF65-F5344CB8AC3E}">
        <p14:creationId xmlns:p14="http://schemas.microsoft.com/office/powerpoint/2010/main" val="315624928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B27A04-16E1-4FC7-AE2C-F6EB6B08CE35}"/>
              </a:ext>
            </a:extLst>
          </p:cNvPr>
          <p:cNvSpPr>
            <a:spLocks noGrp="1"/>
          </p:cNvSpPr>
          <p:nvPr>
            <p:ph type="title"/>
          </p:nvPr>
        </p:nvSpPr>
        <p:spPr>
          <a:xfrm>
            <a:off x="767290" y="1780661"/>
            <a:ext cx="3582073" cy="1463472"/>
          </a:xfrm>
        </p:spPr>
        <p:txBody>
          <a:bodyPr anchor="t">
            <a:normAutofit/>
          </a:bodyPr>
          <a:lstStyle/>
          <a:p>
            <a:r>
              <a:rPr lang="en-GB" sz="4800">
                <a:solidFill>
                  <a:schemeClr val="bg1"/>
                </a:solidFill>
                <a:cs typeface="Calibri Light"/>
              </a:rPr>
              <a:t>Companion App </a:t>
            </a:r>
            <a:endParaRPr lang="en-GB" sz="4800">
              <a:solidFill>
                <a:schemeClr val="bg1"/>
              </a:solidFill>
            </a:endParaRPr>
          </a:p>
        </p:txBody>
      </p:sp>
      <p:grpSp>
        <p:nvGrpSpPr>
          <p:cNvPr id="16" name="Group 15">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3B89FD97-943B-4483-B316-731A6D11812D}"/>
              </a:ext>
            </a:extLst>
          </p:cNvPr>
          <p:cNvSpPr>
            <a:spLocks noGrp="1"/>
          </p:cNvSpPr>
          <p:nvPr>
            <p:ph idx="1"/>
          </p:nvPr>
        </p:nvSpPr>
        <p:spPr>
          <a:xfrm>
            <a:off x="767290" y="3383121"/>
            <a:ext cx="3582072" cy="2793251"/>
          </a:xfrm>
        </p:spPr>
        <p:txBody>
          <a:bodyPr vert="horz" lIns="91440" tIns="45720" rIns="91440" bIns="45720" rtlCol="0" anchor="t">
            <a:normAutofit/>
          </a:bodyPr>
          <a:lstStyle/>
          <a:p>
            <a:r>
              <a:rPr lang="en-US" sz="1700">
                <a:solidFill>
                  <a:schemeClr val="bg1"/>
                </a:solidFill>
                <a:ea typeface="+mn-lt"/>
                <a:cs typeface="+mn-lt"/>
              </a:rPr>
              <a:t>Remote access to TV app for changing restrictions for profiles</a:t>
            </a:r>
          </a:p>
          <a:p>
            <a:r>
              <a:rPr lang="en-US" sz="1700">
                <a:solidFill>
                  <a:schemeClr val="bg1"/>
                </a:solidFill>
                <a:ea typeface="+mn-lt"/>
                <a:cs typeface="+mn-lt"/>
              </a:rPr>
              <a:t>Can remotely add or remove guest profile</a:t>
            </a:r>
          </a:p>
          <a:p>
            <a:r>
              <a:rPr lang="en-US" sz="1700">
                <a:solidFill>
                  <a:schemeClr val="bg1"/>
                </a:solidFill>
                <a:ea typeface="+mn-lt"/>
                <a:cs typeface="+mn-lt"/>
              </a:rPr>
              <a:t>Shows statistical data of tv apps usage and channel watch time in phone</a:t>
            </a:r>
          </a:p>
          <a:p>
            <a:r>
              <a:rPr lang="en-US" sz="1700">
                <a:solidFill>
                  <a:schemeClr val="bg1"/>
                </a:solidFill>
                <a:ea typeface="+mn-lt"/>
                <a:cs typeface="+mn-lt"/>
              </a:rPr>
              <a:t>Add temporary screen time for chosen app remotely</a:t>
            </a:r>
          </a:p>
          <a:p>
            <a:endParaRPr lang="en-GB" sz="1700">
              <a:solidFill>
                <a:schemeClr val="bg1"/>
              </a:solidFill>
              <a:cs typeface="Calibri"/>
            </a:endParaRPr>
          </a:p>
        </p:txBody>
      </p:sp>
      <p:pic>
        <p:nvPicPr>
          <p:cNvPr id="4" name="Picture 4" descr="Graphical user interface, application&#10;&#10;Description automatically generated">
            <a:extLst>
              <a:ext uri="{FF2B5EF4-FFF2-40B4-BE49-F238E27FC236}">
                <a16:creationId xmlns:a16="http://schemas.microsoft.com/office/drawing/2014/main" id="{DB268BE5-DF90-480F-8E83-FABDD1B4F75D}"/>
              </a:ext>
            </a:extLst>
          </p:cNvPr>
          <p:cNvPicPr>
            <a:picLocks noChangeAspect="1"/>
          </p:cNvPicPr>
          <p:nvPr/>
        </p:nvPicPr>
        <p:blipFill>
          <a:blip r:embed="rId2"/>
          <a:stretch>
            <a:fillRect/>
          </a:stretch>
        </p:blipFill>
        <p:spPr>
          <a:xfrm>
            <a:off x="4824377" y="1229681"/>
            <a:ext cx="7310587" cy="4029172"/>
          </a:xfrm>
          <a:prstGeom prst="rect">
            <a:avLst/>
          </a:prstGeom>
        </p:spPr>
      </p:pic>
    </p:spTree>
    <p:extLst>
      <p:ext uri="{BB962C8B-B14F-4D97-AF65-F5344CB8AC3E}">
        <p14:creationId xmlns:p14="http://schemas.microsoft.com/office/powerpoint/2010/main" val="3178754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094EF5-2B43-4D09-B5ED-EF04FCA6E279}"/>
              </a:ext>
            </a:extLst>
          </p:cNvPr>
          <p:cNvSpPr>
            <a:spLocks noGrp="1"/>
          </p:cNvSpPr>
          <p:nvPr>
            <p:ph type="title"/>
          </p:nvPr>
        </p:nvSpPr>
        <p:spPr>
          <a:xfrm>
            <a:off x="838200" y="704088"/>
            <a:ext cx="3529953" cy="2980944"/>
          </a:xfrm>
        </p:spPr>
        <p:txBody>
          <a:bodyPr>
            <a:normAutofit/>
          </a:bodyPr>
          <a:lstStyle/>
          <a:p>
            <a:r>
              <a:rPr lang="en-GB">
                <a:solidFill>
                  <a:schemeClr val="bg1"/>
                </a:solidFill>
                <a:cs typeface="Calibri Light"/>
              </a:rPr>
              <a:t>References</a:t>
            </a:r>
            <a:endParaRPr lang="en-GB">
              <a:solidFill>
                <a:schemeClr val="bg1"/>
              </a:solidFill>
            </a:endParaRPr>
          </a:p>
        </p:txBody>
      </p:sp>
      <p:sp>
        <p:nvSpPr>
          <p:cNvPr id="3" name="Content Placeholder 2">
            <a:extLst>
              <a:ext uri="{FF2B5EF4-FFF2-40B4-BE49-F238E27FC236}">
                <a16:creationId xmlns:a16="http://schemas.microsoft.com/office/drawing/2014/main" id="{874176A2-6C6C-43F5-9257-E57E07AC768D}"/>
              </a:ext>
            </a:extLst>
          </p:cNvPr>
          <p:cNvSpPr>
            <a:spLocks noGrp="1"/>
          </p:cNvSpPr>
          <p:nvPr>
            <p:ph idx="1"/>
          </p:nvPr>
        </p:nvSpPr>
        <p:spPr>
          <a:xfrm>
            <a:off x="6212410" y="704088"/>
            <a:ext cx="5135293" cy="5248656"/>
          </a:xfrm>
        </p:spPr>
        <p:txBody>
          <a:bodyPr vert="horz" lIns="91440" tIns="45720" rIns="91440" bIns="45720" rtlCol="0" anchor="ctr">
            <a:normAutofit/>
          </a:bodyPr>
          <a:lstStyle/>
          <a:p>
            <a:r>
              <a:rPr lang="en-GB" sz="2400" dirty="0">
                <a:ea typeface="+mn-lt"/>
                <a:cs typeface="+mn-lt"/>
                <a:hlinkClick r:id="rId2"/>
              </a:rPr>
              <a:t>https://www.nbcnews.com/better/health/what-happens-your-brain-when-you-binge-watch-tv-series-ncna816991#anchor-ThisIsYourBrainOnBingeWatching</a:t>
            </a:r>
            <a:endParaRPr lang="en-GB" sz="2400" dirty="0">
              <a:ea typeface="+mn-lt"/>
              <a:cs typeface="+mn-lt"/>
            </a:endParaRPr>
          </a:p>
          <a:p>
            <a:r>
              <a:rPr lang="en-GB" sz="2400" dirty="0">
                <a:ea typeface="+mn-lt"/>
                <a:cs typeface="+mn-lt"/>
                <a:hlinkClick r:id="rId3"/>
              </a:rPr>
              <a:t>https://www.businessofapps.com/data/video-streaming-app-market/</a:t>
            </a:r>
            <a:endParaRPr lang="en-GB" sz="2400" dirty="0">
              <a:ea typeface="+mn-lt"/>
              <a:cs typeface="+mn-lt"/>
            </a:endParaRPr>
          </a:p>
          <a:p>
            <a:r>
              <a:rPr lang="en-GB" sz="2400" dirty="0">
                <a:ea typeface="+mn-lt"/>
                <a:cs typeface="+mn-lt"/>
                <a:hlinkClick r:id="rId4"/>
              </a:rPr>
              <a:t>https://www.statista.com/statistics/1081349/binge-watching-tv-by-gender-worldwide/</a:t>
            </a:r>
            <a:endParaRPr lang="en-GB" sz="2400" dirty="0">
              <a:ea typeface="+mn-lt"/>
              <a:cs typeface="+mn-lt"/>
            </a:endParaRPr>
          </a:p>
          <a:p>
            <a:r>
              <a:rPr lang="en-GB" sz="2400" dirty="0">
                <a:cs typeface="Calibri"/>
              </a:rPr>
              <a:t>https://www.statista.com/statistics/1154174/india-video-streaming-market-share-by-app/</a:t>
            </a:r>
          </a:p>
        </p:txBody>
      </p:sp>
    </p:spTree>
    <p:extLst>
      <p:ext uri="{BB962C8B-B14F-4D97-AF65-F5344CB8AC3E}">
        <p14:creationId xmlns:p14="http://schemas.microsoft.com/office/powerpoint/2010/main" val="140443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90C9B-4D3C-4F04-9816-551ABB736649}"/>
              </a:ext>
            </a:extLst>
          </p:cNvPr>
          <p:cNvSpPr>
            <a:spLocks noGrp="1"/>
          </p:cNvSpPr>
          <p:nvPr>
            <p:ph type="title"/>
          </p:nvPr>
        </p:nvSpPr>
        <p:spPr>
          <a:xfrm>
            <a:off x="1102368" y="1877492"/>
            <a:ext cx="4144953" cy="3225811"/>
          </a:xfrm>
        </p:spPr>
        <p:txBody>
          <a:bodyPr>
            <a:normAutofit/>
          </a:bodyPr>
          <a:lstStyle/>
          <a:p>
            <a:r>
              <a:rPr lang="en-GB" sz="4800" dirty="0">
                <a:solidFill>
                  <a:schemeClr val="bg1"/>
                </a:solidFill>
                <a:cs typeface="Calibri Light"/>
              </a:rPr>
              <a:t>An Overview</a:t>
            </a:r>
            <a:r>
              <a:rPr lang="en-GB" dirty="0">
                <a:solidFill>
                  <a:schemeClr val="bg1"/>
                </a:solidFill>
                <a:cs typeface="Calibri Light"/>
              </a:rPr>
              <a:t> </a:t>
            </a:r>
            <a:br>
              <a:rPr lang="en-GB" dirty="0">
                <a:solidFill>
                  <a:schemeClr val="bg1"/>
                </a:solidFill>
                <a:cs typeface="Calibri Light"/>
              </a:rPr>
            </a:br>
            <a:r>
              <a:rPr lang="en-GB" sz="2800" dirty="0">
                <a:solidFill>
                  <a:schemeClr val="bg1"/>
                </a:solidFill>
                <a:cs typeface="Calibri Light"/>
              </a:rPr>
              <a:t>A look on current Scenario</a:t>
            </a:r>
            <a:r>
              <a:rPr lang="en-GB" dirty="0">
                <a:solidFill>
                  <a:schemeClr val="bg1"/>
                </a:solidFill>
                <a:cs typeface="Calibri Light"/>
              </a:rPr>
              <a:t> </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AC4FB7ED-FF89-4994-A462-FBEE8C449276}"/>
              </a:ext>
            </a:extLst>
          </p:cNvPr>
          <p:cNvSpPr>
            <a:spLocks noGrp="1"/>
          </p:cNvSpPr>
          <p:nvPr>
            <p:ph idx="1"/>
          </p:nvPr>
        </p:nvSpPr>
        <p:spPr>
          <a:xfrm>
            <a:off x="6401882" y="1882407"/>
            <a:ext cx="5540761" cy="4006873"/>
          </a:xfrm>
        </p:spPr>
        <p:txBody>
          <a:bodyPr vert="horz" lIns="91440" tIns="45720" rIns="91440" bIns="45720" rtlCol="0" anchor="t">
            <a:normAutofit/>
          </a:bodyPr>
          <a:lstStyle/>
          <a:p>
            <a:r>
              <a:rPr lang="en-GB" sz="1800" dirty="0">
                <a:solidFill>
                  <a:schemeClr val="bg1"/>
                </a:solidFill>
                <a:cs typeface="Calibri"/>
              </a:rPr>
              <a:t>Smart Televisions have been a part of our lives for more than 6 years as of now and consumption of digital content has also increased over the years. </a:t>
            </a:r>
          </a:p>
          <a:p>
            <a:r>
              <a:rPr lang="en-GB" sz="1800" dirty="0">
                <a:solidFill>
                  <a:schemeClr val="bg1"/>
                </a:solidFill>
                <a:cs typeface="Calibri"/>
              </a:rPr>
              <a:t>Digital Addiction has been a major concern in every household all over the world, leading people to have messy sleep cycles,</a:t>
            </a:r>
            <a:r>
              <a:rPr lang="en-GB" sz="1800" dirty="0">
                <a:solidFill>
                  <a:schemeClr val="bg1"/>
                </a:solidFill>
                <a:ea typeface="+mn-lt"/>
                <a:cs typeface="+mn-lt"/>
              </a:rPr>
              <a:t> anxiety, social isolation, and aggression.</a:t>
            </a:r>
            <a:endParaRPr lang="en-GB" sz="1800" dirty="0">
              <a:solidFill>
                <a:schemeClr val="bg1"/>
              </a:solidFill>
              <a:cs typeface="Calibri"/>
            </a:endParaRPr>
          </a:p>
          <a:p>
            <a:r>
              <a:rPr lang="en-GB" sz="1800" dirty="0">
                <a:solidFill>
                  <a:schemeClr val="bg1"/>
                </a:solidFill>
                <a:cs typeface="Calibri"/>
              </a:rPr>
              <a:t>Increase in Screen time, have negative effects such as getting obese, long exposure to blue light emitted from various devices, children steering away from academics because of decrease in focus and concentration.</a:t>
            </a:r>
          </a:p>
          <a:p>
            <a:br>
              <a:rPr lang="en-US" sz="1800" dirty="0"/>
            </a:br>
            <a:endParaRPr lang="en-US" sz="1800">
              <a:solidFill>
                <a:schemeClr val="bg1"/>
              </a:solidFill>
              <a:cs typeface="Calibri" panose="020F0502020204030204"/>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4896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0A40-420D-4197-AFB3-68A0F43C2F5E}"/>
              </a:ext>
            </a:extLst>
          </p:cNvPr>
          <p:cNvSpPr>
            <a:spLocks noGrp="1"/>
          </p:cNvSpPr>
          <p:nvPr>
            <p:ph type="title"/>
          </p:nvPr>
        </p:nvSpPr>
        <p:spPr>
          <a:xfrm>
            <a:off x="3132" y="281618"/>
            <a:ext cx="12185736" cy="1325563"/>
          </a:xfrm>
        </p:spPr>
        <p:txBody>
          <a:bodyPr>
            <a:normAutofit/>
          </a:bodyPr>
          <a:lstStyle/>
          <a:p>
            <a:pPr algn="ctr"/>
            <a:r>
              <a:rPr lang="en-GB" sz="3600">
                <a:cs typeface="Calibri Light"/>
              </a:rPr>
              <a:t>Statistics of streaming app users from US</a:t>
            </a:r>
          </a:p>
        </p:txBody>
      </p:sp>
      <p:pic>
        <p:nvPicPr>
          <p:cNvPr id="4" name="Picture 4" descr="Chart, funnel chart&#10;&#10;Description automatically generated">
            <a:extLst>
              <a:ext uri="{FF2B5EF4-FFF2-40B4-BE49-F238E27FC236}">
                <a16:creationId xmlns:a16="http://schemas.microsoft.com/office/drawing/2014/main" id="{BBC6700D-7255-4AA2-A32B-51C51736EAC6}"/>
              </a:ext>
            </a:extLst>
          </p:cNvPr>
          <p:cNvPicPr>
            <a:picLocks noChangeAspect="1"/>
          </p:cNvPicPr>
          <p:nvPr/>
        </p:nvPicPr>
        <p:blipFill>
          <a:blip r:embed="rId2"/>
          <a:stretch>
            <a:fillRect/>
          </a:stretch>
        </p:blipFill>
        <p:spPr>
          <a:xfrm>
            <a:off x="6102262" y="1793804"/>
            <a:ext cx="5958212" cy="5065787"/>
          </a:xfrm>
          <a:prstGeom prst="rect">
            <a:avLst/>
          </a:prstGeom>
        </p:spPr>
      </p:pic>
      <p:pic>
        <p:nvPicPr>
          <p:cNvPr id="9" name="Picture 9" descr="Chart, funnel chart&#10;&#10;Description automatically generated">
            <a:extLst>
              <a:ext uri="{FF2B5EF4-FFF2-40B4-BE49-F238E27FC236}">
                <a16:creationId xmlns:a16="http://schemas.microsoft.com/office/drawing/2014/main" id="{DEDB204B-2D05-4F56-BFFA-8C39A894FEBC}"/>
              </a:ext>
            </a:extLst>
          </p:cNvPr>
          <p:cNvPicPr>
            <a:picLocks noChangeAspect="1"/>
          </p:cNvPicPr>
          <p:nvPr/>
        </p:nvPicPr>
        <p:blipFill>
          <a:blip r:embed="rId3"/>
          <a:stretch>
            <a:fillRect/>
          </a:stretch>
        </p:blipFill>
        <p:spPr>
          <a:xfrm>
            <a:off x="-14611" y="1715278"/>
            <a:ext cx="6114788" cy="4899251"/>
          </a:xfrm>
          <a:prstGeom prst="rect">
            <a:avLst/>
          </a:prstGeom>
        </p:spPr>
      </p:pic>
    </p:spTree>
    <p:extLst>
      <p:ext uri="{BB962C8B-B14F-4D97-AF65-F5344CB8AC3E}">
        <p14:creationId xmlns:p14="http://schemas.microsoft.com/office/powerpoint/2010/main" val="2120264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BC555-5A46-4A3D-85E1-093A8D7FEBEA}"/>
              </a:ext>
            </a:extLst>
          </p:cNvPr>
          <p:cNvSpPr>
            <a:spLocks noGrp="1"/>
          </p:cNvSpPr>
          <p:nvPr>
            <p:ph type="title"/>
          </p:nvPr>
        </p:nvSpPr>
        <p:spPr>
          <a:xfrm>
            <a:off x="81278" y="352114"/>
            <a:ext cx="12102513" cy="1114380"/>
          </a:xfrm>
        </p:spPr>
        <p:txBody>
          <a:bodyPr vert="horz" lIns="91440" tIns="45720" rIns="91440" bIns="45720" rtlCol="0" anchor="b">
            <a:normAutofit/>
          </a:bodyPr>
          <a:lstStyle/>
          <a:p>
            <a:pPr algn="ctr"/>
            <a:r>
              <a:rPr lang="en-GB" sz="3600">
                <a:cs typeface="Calibri Light"/>
              </a:rPr>
              <a:t>Statistics of streaming app users from UK</a:t>
            </a:r>
            <a:endParaRPr lang="en-US" sz="3600">
              <a:cs typeface="Calibri Light"/>
            </a:endParaRPr>
          </a:p>
        </p:txBody>
      </p:sp>
      <p:pic>
        <p:nvPicPr>
          <p:cNvPr id="6" name="Picture 6" descr="Chart, funnel chart&#10;&#10;Description automatically generated">
            <a:extLst>
              <a:ext uri="{FF2B5EF4-FFF2-40B4-BE49-F238E27FC236}">
                <a16:creationId xmlns:a16="http://schemas.microsoft.com/office/drawing/2014/main" id="{B6371A77-C932-469C-94CE-7BBCB8E7CC4A}"/>
              </a:ext>
            </a:extLst>
          </p:cNvPr>
          <p:cNvPicPr>
            <a:picLocks noChangeAspect="1"/>
          </p:cNvPicPr>
          <p:nvPr/>
        </p:nvPicPr>
        <p:blipFill>
          <a:blip r:embed="rId2"/>
          <a:stretch>
            <a:fillRect/>
          </a:stretch>
        </p:blipFill>
        <p:spPr>
          <a:xfrm>
            <a:off x="173276" y="1807191"/>
            <a:ext cx="6010403" cy="5049455"/>
          </a:xfrm>
          <a:prstGeom prst="rect">
            <a:avLst/>
          </a:prstGeom>
        </p:spPr>
      </p:pic>
      <p:pic>
        <p:nvPicPr>
          <p:cNvPr id="7" name="Picture 7" descr="Chart&#10;&#10;Description automatically generated">
            <a:extLst>
              <a:ext uri="{FF2B5EF4-FFF2-40B4-BE49-F238E27FC236}">
                <a16:creationId xmlns:a16="http://schemas.microsoft.com/office/drawing/2014/main" id="{E6551F2C-C989-4E91-B1D7-84CDF5489B47}"/>
              </a:ext>
            </a:extLst>
          </p:cNvPr>
          <p:cNvPicPr>
            <a:picLocks noChangeAspect="1"/>
          </p:cNvPicPr>
          <p:nvPr/>
        </p:nvPicPr>
        <p:blipFill>
          <a:blip r:embed="rId3"/>
          <a:stretch>
            <a:fillRect/>
          </a:stretch>
        </p:blipFill>
        <p:spPr>
          <a:xfrm>
            <a:off x="6175335" y="1802852"/>
            <a:ext cx="6020841" cy="5058136"/>
          </a:xfrm>
          <a:prstGeom prst="rect">
            <a:avLst/>
          </a:prstGeom>
        </p:spPr>
      </p:pic>
    </p:spTree>
    <p:extLst>
      <p:ext uri="{BB962C8B-B14F-4D97-AF65-F5344CB8AC3E}">
        <p14:creationId xmlns:p14="http://schemas.microsoft.com/office/powerpoint/2010/main" val="64207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3B95-2A3A-4F54-9221-906175278C89}"/>
              </a:ext>
            </a:extLst>
          </p:cNvPr>
          <p:cNvSpPr>
            <a:spLocks noGrp="1"/>
          </p:cNvSpPr>
          <p:nvPr>
            <p:ph type="title"/>
          </p:nvPr>
        </p:nvSpPr>
        <p:spPr>
          <a:xfrm>
            <a:off x="3132" y="365125"/>
            <a:ext cx="12143983" cy="1346439"/>
          </a:xfrm>
        </p:spPr>
        <p:txBody>
          <a:bodyPr/>
          <a:lstStyle/>
          <a:p>
            <a:pPr algn="ctr"/>
            <a:r>
              <a:rPr lang="en-GB" sz="3600">
                <a:cs typeface="Calibri Light"/>
              </a:rPr>
              <a:t>Statistics of streaming app users from China</a:t>
            </a:r>
            <a:endParaRPr lang="en-US" sz="3600">
              <a:cs typeface="Calibri Light"/>
            </a:endParaRPr>
          </a:p>
        </p:txBody>
      </p:sp>
      <p:pic>
        <p:nvPicPr>
          <p:cNvPr id="6" name="Picture 6" descr="Chart, bar chart&#10;&#10;Description automatically generated">
            <a:extLst>
              <a:ext uri="{FF2B5EF4-FFF2-40B4-BE49-F238E27FC236}">
                <a16:creationId xmlns:a16="http://schemas.microsoft.com/office/drawing/2014/main" id="{C18B19D4-F086-4B46-B843-DC79EC411C5C}"/>
              </a:ext>
            </a:extLst>
          </p:cNvPr>
          <p:cNvPicPr>
            <a:picLocks noChangeAspect="1"/>
          </p:cNvPicPr>
          <p:nvPr/>
        </p:nvPicPr>
        <p:blipFill>
          <a:blip r:embed="rId2"/>
          <a:stretch>
            <a:fillRect/>
          </a:stretch>
        </p:blipFill>
        <p:spPr>
          <a:xfrm>
            <a:off x="246346" y="1862316"/>
            <a:ext cx="5947772" cy="4887014"/>
          </a:xfrm>
          <a:prstGeom prst="rect">
            <a:avLst/>
          </a:prstGeom>
        </p:spPr>
      </p:pic>
      <p:pic>
        <p:nvPicPr>
          <p:cNvPr id="7" name="Picture 7" descr="Chart&#10;&#10;Description automatically generated">
            <a:extLst>
              <a:ext uri="{FF2B5EF4-FFF2-40B4-BE49-F238E27FC236}">
                <a16:creationId xmlns:a16="http://schemas.microsoft.com/office/drawing/2014/main" id="{A30B75D5-3A88-4FEB-A907-E3C2E6777A36}"/>
              </a:ext>
            </a:extLst>
          </p:cNvPr>
          <p:cNvPicPr>
            <a:picLocks noChangeAspect="1"/>
          </p:cNvPicPr>
          <p:nvPr/>
        </p:nvPicPr>
        <p:blipFill>
          <a:blip r:embed="rId3"/>
          <a:stretch>
            <a:fillRect/>
          </a:stretch>
        </p:blipFill>
        <p:spPr>
          <a:xfrm>
            <a:off x="6185771" y="1867253"/>
            <a:ext cx="5874705" cy="4898015"/>
          </a:xfrm>
          <a:prstGeom prst="rect">
            <a:avLst/>
          </a:prstGeom>
        </p:spPr>
      </p:pic>
    </p:spTree>
    <p:extLst>
      <p:ext uri="{BB962C8B-B14F-4D97-AF65-F5344CB8AC3E}">
        <p14:creationId xmlns:p14="http://schemas.microsoft.com/office/powerpoint/2010/main" val="3119349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2D81F-FE67-4A20-9284-9AF46C4D2176}"/>
              </a:ext>
            </a:extLst>
          </p:cNvPr>
          <p:cNvSpPr>
            <a:spLocks noGrp="1"/>
          </p:cNvSpPr>
          <p:nvPr>
            <p:ph type="title"/>
          </p:nvPr>
        </p:nvSpPr>
        <p:spPr>
          <a:xfrm>
            <a:off x="1234858" y="521700"/>
            <a:ext cx="9795354" cy="1054166"/>
          </a:xfrm>
        </p:spPr>
        <p:txBody>
          <a:bodyPr>
            <a:normAutofit/>
          </a:bodyPr>
          <a:lstStyle/>
          <a:p>
            <a:pPr algn="ctr"/>
            <a:r>
              <a:rPr lang="en-GB" sz="4000">
                <a:cs typeface="Calibri Light"/>
              </a:rPr>
              <a:t>Market Share of streaming apps in India</a:t>
            </a:r>
          </a:p>
        </p:txBody>
      </p:sp>
      <p:pic>
        <p:nvPicPr>
          <p:cNvPr id="4" name="Picture 4" descr="Chart, bar chart&#10;&#10;Description automatically generated">
            <a:extLst>
              <a:ext uri="{FF2B5EF4-FFF2-40B4-BE49-F238E27FC236}">
                <a16:creationId xmlns:a16="http://schemas.microsoft.com/office/drawing/2014/main" id="{E14BBA97-42E8-4C69-89F7-A10EFF86B0C5}"/>
              </a:ext>
            </a:extLst>
          </p:cNvPr>
          <p:cNvPicPr>
            <a:picLocks noChangeAspect="1"/>
          </p:cNvPicPr>
          <p:nvPr/>
        </p:nvPicPr>
        <p:blipFill>
          <a:blip r:embed="rId2"/>
          <a:stretch>
            <a:fillRect/>
          </a:stretch>
        </p:blipFill>
        <p:spPr>
          <a:xfrm>
            <a:off x="1947798" y="1502400"/>
            <a:ext cx="8306843" cy="5356324"/>
          </a:xfrm>
          <a:prstGeom prst="rect">
            <a:avLst/>
          </a:prstGeom>
        </p:spPr>
      </p:pic>
    </p:spTree>
    <p:extLst>
      <p:ext uri="{BB962C8B-B14F-4D97-AF65-F5344CB8AC3E}">
        <p14:creationId xmlns:p14="http://schemas.microsoft.com/office/powerpoint/2010/main" val="283531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367E-0864-40C3-ABEA-2D7EDF8EE0F9}"/>
              </a:ext>
            </a:extLst>
          </p:cNvPr>
          <p:cNvSpPr>
            <a:spLocks noGrp="1"/>
          </p:cNvSpPr>
          <p:nvPr>
            <p:ph type="title"/>
          </p:nvPr>
        </p:nvSpPr>
        <p:spPr>
          <a:xfrm>
            <a:off x="3133" y="-218"/>
            <a:ext cx="12143982" cy="1325563"/>
          </a:xfrm>
        </p:spPr>
        <p:txBody>
          <a:bodyPr>
            <a:normAutofit/>
          </a:bodyPr>
          <a:lstStyle/>
          <a:p>
            <a:pPr algn="ctr"/>
            <a:r>
              <a:rPr lang="en-GB" sz="2800">
                <a:cs typeface="Calibri Light"/>
              </a:rPr>
              <a:t>Time spent watching an online series in one sitting among binge-viewers worldwide as of August 2019, by gender</a:t>
            </a:r>
            <a:endParaRPr lang="en-US" sz="2800">
              <a:cs typeface="Calibri Light"/>
            </a:endParaRPr>
          </a:p>
        </p:txBody>
      </p:sp>
      <p:pic>
        <p:nvPicPr>
          <p:cNvPr id="4" name="Picture 4" descr="Chart, bar chart&#10;&#10;Description automatically generated">
            <a:extLst>
              <a:ext uri="{FF2B5EF4-FFF2-40B4-BE49-F238E27FC236}">
                <a16:creationId xmlns:a16="http://schemas.microsoft.com/office/drawing/2014/main" id="{B9A7619F-D8DC-4CB4-A0B5-8D2685F91C4E}"/>
              </a:ext>
            </a:extLst>
          </p:cNvPr>
          <p:cNvPicPr>
            <a:picLocks noChangeAspect="1"/>
          </p:cNvPicPr>
          <p:nvPr/>
        </p:nvPicPr>
        <p:blipFill>
          <a:blip r:embed="rId2"/>
          <a:stretch>
            <a:fillRect/>
          </a:stretch>
        </p:blipFill>
        <p:spPr>
          <a:xfrm>
            <a:off x="2292264" y="1526044"/>
            <a:ext cx="7617910" cy="5277721"/>
          </a:xfrm>
          <a:prstGeom prst="rect">
            <a:avLst/>
          </a:prstGeom>
        </p:spPr>
      </p:pic>
    </p:spTree>
    <p:extLst>
      <p:ext uri="{BB962C8B-B14F-4D97-AF65-F5344CB8AC3E}">
        <p14:creationId xmlns:p14="http://schemas.microsoft.com/office/powerpoint/2010/main" val="243568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10;&#10;Description automatically generated">
            <a:extLst>
              <a:ext uri="{FF2B5EF4-FFF2-40B4-BE49-F238E27FC236}">
                <a16:creationId xmlns:a16="http://schemas.microsoft.com/office/drawing/2014/main" id="{41565A05-9431-4EE1-8538-F5163270409F}"/>
              </a:ext>
            </a:extLst>
          </p:cNvPr>
          <p:cNvPicPr>
            <a:picLocks noGrp="1" noChangeAspect="1"/>
          </p:cNvPicPr>
          <p:nvPr>
            <p:ph idx="1"/>
          </p:nvPr>
        </p:nvPicPr>
        <p:blipFill>
          <a:blip r:embed="rId2"/>
          <a:stretch>
            <a:fillRect/>
          </a:stretch>
        </p:blipFill>
        <p:spPr>
          <a:xfrm>
            <a:off x="838200" y="186510"/>
            <a:ext cx="10515600" cy="1453925"/>
          </a:xfrm>
        </p:spPr>
      </p:pic>
      <p:sp>
        <p:nvSpPr>
          <p:cNvPr id="3" name="TextBox 2">
            <a:extLst>
              <a:ext uri="{FF2B5EF4-FFF2-40B4-BE49-F238E27FC236}">
                <a16:creationId xmlns:a16="http://schemas.microsoft.com/office/drawing/2014/main" id="{7487788D-02DC-4DA3-8841-8AEF5BC05C18}"/>
              </a:ext>
            </a:extLst>
          </p:cNvPr>
          <p:cNvSpPr txBox="1"/>
          <p:nvPr/>
        </p:nvSpPr>
        <p:spPr>
          <a:xfrm>
            <a:off x="841332" y="1916483"/>
            <a:ext cx="1041539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ea typeface="+mn-lt"/>
                <a:cs typeface="+mn-lt"/>
              </a:rPr>
              <a:t>When engaged in an activity that's enjoyable such as binge watching, your brain produces dopamine. This chemical gives the body a natural, internal reward of pleasure that reinforces continued engagement in that activity. It is the brain's signal that communicates to the body, 'This feels good. You should keep doing this!' When binge watching your favorite show, your brain is continually producing dopamine, and your body experiences a drug-like high.</a:t>
            </a:r>
            <a:endParaRPr lang="en-GB" dirty="0">
              <a:ea typeface="+mn-lt"/>
              <a:cs typeface="+mn-lt"/>
            </a:endParaRPr>
          </a:p>
          <a:p>
            <a:pPr marL="285750" indent="-285750">
              <a:buFont typeface="Arial"/>
              <a:buChar char="•"/>
            </a:pPr>
            <a:endParaRPr lang="en-GB" dirty="0">
              <a:ea typeface="+mn-lt"/>
              <a:cs typeface="+mn-lt"/>
            </a:endParaRPr>
          </a:p>
          <a:p>
            <a:pPr marL="285750" indent="-285750">
              <a:buFont typeface="Arial"/>
              <a:buChar char="•"/>
            </a:pPr>
            <a:r>
              <a:rPr lang="en-GB">
                <a:ea typeface="+mn-lt"/>
                <a:cs typeface="+mn-lt"/>
              </a:rPr>
              <a:t>Mayer says that when we finish binge watching a series, we mourn the loss. "We often go into a state of depression because of the loss we are experiencing," he says. "We call this situational depression because it is stimulated by an identifiable, tangible event. Our brain stimulation is lowered (depressed) such as in other forms of depression."</a:t>
            </a:r>
            <a:endParaRPr lang="en-GB">
              <a:cs typeface="Calibri"/>
            </a:endParaRPr>
          </a:p>
          <a:p>
            <a:pPr marL="285750" indent="-285750">
              <a:buFont typeface="Arial"/>
              <a:buChar char="•"/>
            </a:pPr>
            <a:endParaRPr lang="en-GB" dirty="0">
              <a:ea typeface="+mn-lt"/>
              <a:cs typeface="+mn-lt"/>
            </a:endParaRPr>
          </a:p>
          <a:p>
            <a:pPr marL="285750" indent="-285750">
              <a:buFont typeface="Arial"/>
              <a:buChar char="•"/>
            </a:pPr>
            <a:r>
              <a:rPr lang="en-GB">
                <a:ea typeface="+mn-lt"/>
                <a:cs typeface="+mn-lt"/>
              </a:rPr>
              <a:t>"When we substitute TV for human relations we disconnect from our human nature and substitute for [the] virtual," says </a:t>
            </a:r>
            <a:r>
              <a:rPr lang="en-GB" dirty="0">
                <a:ea typeface="+mn-lt"/>
                <a:cs typeface="+mn-lt"/>
                <a:hlinkClick r:id="rId3"/>
              </a:rPr>
              <a:t>Dr. Judy Rosenberg</a:t>
            </a:r>
            <a:r>
              <a:rPr lang="en-GB">
                <a:ea typeface="+mn-lt"/>
                <a:cs typeface="+mn-lt"/>
              </a:rPr>
              <a:t>, psychologist and founder of the Psychological Healing Center in Sherman Oaks, CA. "We are wired to connect, and when we disconnect from humans and over-connect to TV at the cost of human connection, eventually we will 'starve to death' emotionally. Real relationships and the work of life is more difficult, but at the end of the day more enriching, growth producing and connecting."</a:t>
            </a:r>
            <a:endParaRPr lang="en-GB">
              <a:cs typeface="Calibri"/>
            </a:endParaRPr>
          </a:p>
        </p:txBody>
      </p:sp>
    </p:spTree>
    <p:extLst>
      <p:ext uri="{BB962C8B-B14F-4D97-AF65-F5344CB8AC3E}">
        <p14:creationId xmlns:p14="http://schemas.microsoft.com/office/powerpoint/2010/main" val="356315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a:hlinkClick r:id="" action="ppaction://media"/>
            <a:extLst>
              <a:ext uri="{FF2B5EF4-FFF2-40B4-BE49-F238E27FC236}">
                <a16:creationId xmlns:a16="http://schemas.microsoft.com/office/drawing/2014/main" id="{EBD3493B-487C-4F52-A3BE-4FE11FF744EC}"/>
              </a:ext>
            </a:extLst>
          </p:cNvPr>
          <p:cNvPicPr>
            <a:picLocks noGrp="1" noRot="1" noChangeAspect="1"/>
          </p:cNvPicPr>
          <p:nvPr>
            <p:ph idx="1"/>
            <a:videoFile r:link="rId1"/>
          </p:nvPr>
        </p:nvPicPr>
        <p:blipFill>
          <a:blip r:embed="rId3"/>
          <a:stretch>
            <a:fillRect/>
          </a:stretch>
        </p:blipFill>
        <p:spPr>
          <a:xfrm>
            <a:off x="2381955" y="643466"/>
            <a:ext cx="7428089" cy="5571067"/>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2737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578</Words>
  <Application>Microsoft Office PowerPoint</Application>
  <PresentationFormat>Widescreen</PresentationFormat>
  <Paragraphs>37</Paragraphs>
  <Slides>13</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Garamond</vt:lpstr>
      <vt:lpstr>Verdana</vt:lpstr>
      <vt:lpstr>office theme</vt:lpstr>
      <vt:lpstr>TeleviZen</vt:lpstr>
      <vt:lpstr>An Overview  A look on current Scenario </vt:lpstr>
      <vt:lpstr>Statistics of streaming app users from US</vt:lpstr>
      <vt:lpstr>Statistics of streaming app users from UK</vt:lpstr>
      <vt:lpstr>Statistics of streaming app users from China</vt:lpstr>
      <vt:lpstr>Market Share of streaming apps in India</vt:lpstr>
      <vt:lpstr>Time spent watching an online series in one sitting among binge-viewers worldwide as of August 2019, by gender</vt:lpstr>
      <vt:lpstr>PowerPoint Presentation</vt:lpstr>
      <vt:lpstr>PowerPoint Presentation</vt:lpstr>
      <vt:lpstr>Features and Need for Digital Wellbeing App</vt:lpstr>
      <vt:lpstr>App for Television </vt:lpstr>
      <vt:lpstr>Companion App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DINESH - [CB.EN.U4CCE20019]</cp:lastModifiedBy>
  <cp:revision>421</cp:revision>
  <dcterms:created xsi:type="dcterms:W3CDTF">2021-07-18T05:15:55Z</dcterms:created>
  <dcterms:modified xsi:type="dcterms:W3CDTF">2021-07-18T10:24:05Z</dcterms:modified>
</cp:coreProperties>
</file>