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66326" y="0"/>
            <a:ext cx="1228725" cy="6858000"/>
          </a:xfrm>
          <a:custGeom>
            <a:avLst/>
            <a:gdLst/>
            <a:ahLst/>
            <a:cxnLst/>
            <a:rect l="l" t="t" r="r" b="b"/>
            <a:pathLst>
              <a:path w="1228725" h="6858000">
                <a:moveTo>
                  <a:pt x="1228572" y="6858000"/>
                </a:moveTo>
                <a:lnTo>
                  <a:pt x="1219050" y="6858000"/>
                </a:lnTo>
                <a:lnTo>
                  <a:pt x="0" y="1358"/>
                </a:lnTo>
                <a:lnTo>
                  <a:pt x="0" y="0"/>
                </a:lnTo>
                <a:lnTo>
                  <a:pt x="9426" y="0"/>
                </a:lnTo>
                <a:lnTo>
                  <a:pt x="1228572" y="6857161"/>
                </a:lnTo>
                <a:lnTo>
                  <a:pt x="1228572" y="685800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0543" y="3676929"/>
            <a:ext cx="4772025" cy="3181350"/>
          </a:xfrm>
          <a:custGeom>
            <a:avLst/>
            <a:gdLst/>
            <a:ahLst/>
            <a:cxnLst/>
            <a:rect l="l" t="t" r="r" b="b"/>
            <a:pathLst>
              <a:path w="4772025" h="3181350">
                <a:moveTo>
                  <a:pt x="13311" y="3181070"/>
                </a:moveTo>
                <a:lnTo>
                  <a:pt x="0" y="3181070"/>
                </a:lnTo>
                <a:lnTo>
                  <a:pt x="155" y="3179737"/>
                </a:lnTo>
                <a:lnTo>
                  <a:pt x="4765639" y="762"/>
                </a:lnTo>
                <a:lnTo>
                  <a:pt x="4768801" y="0"/>
                </a:lnTo>
                <a:lnTo>
                  <a:pt x="4770389" y="457"/>
                </a:lnTo>
                <a:lnTo>
                  <a:pt x="4771456" y="1239"/>
                </a:lnTo>
                <a:lnTo>
                  <a:pt x="4771456" y="8176"/>
                </a:lnTo>
                <a:lnTo>
                  <a:pt x="4770922" y="8686"/>
                </a:lnTo>
                <a:lnTo>
                  <a:pt x="13311" y="31810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477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7" y="6858000"/>
                </a:moveTo>
                <a:lnTo>
                  <a:pt x="0" y="6858000"/>
                </a:lnTo>
                <a:lnTo>
                  <a:pt x="2043160" y="0"/>
                </a:lnTo>
                <a:lnTo>
                  <a:pt x="3007347" y="0"/>
                </a:lnTo>
                <a:lnTo>
                  <a:pt x="3007347" y="6858000"/>
                </a:lnTo>
                <a:close/>
              </a:path>
            </a:pathLst>
          </a:custGeom>
          <a:solidFill>
            <a:srgbClr val="90C225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846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153" y="6858000"/>
                </a:moveTo>
                <a:lnTo>
                  <a:pt x="1208060" y="6858000"/>
                </a:lnTo>
                <a:lnTo>
                  <a:pt x="0" y="0"/>
                </a:lnTo>
                <a:lnTo>
                  <a:pt x="2587153" y="0"/>
                </a:lnTo>
                <a:lnTo>
                  <a:pt x="2587153" y="685800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3810000"/>
                </a:moveTo>
                <a:lnTo>
                  <a:pt x="0" y="3810000"/>
                </a:lnTo>
                <a:lnTo>
                  <a:pt x="3259835" y="0"/>
                </a:lnTo>
                <a:lnTo>
                  <a:pt x="3259835" y="3810000"/>
                </a:lnTo>
                <a:close/>
              </a:path>
            </a:pathLst>
          </a:custGeom>
          <a:solidFill>
            <a:srgbClr val="539F20">
              <a:alpha val="72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35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68" y="6858000"/>
                </a:moveTo>
                <a:lnTo>
                  <a:pt x="2467890" y="6858000"/>
                </a:lnTo>
                <a:lnTo>
                  <a:pt x="0" y="0"/>
                </a:lnTo>
                <a:lnTo>
                  <a:pt x="2851468" y="0"/>
                </a:lnTo>
                <a:lnTo>
                  <a:pt x="2851468" y="6858000"/>
                </a:lnTo>
                <a:close/>
              </a:path>
            </a:pathLst>
          </a:custGeom>
          <a:solidFill>
            <a:srgbClr val="3E7818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733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1" y="6858000"/>
                </a:moveTo>
                <a:lnTo>
                  <a:pt x="0" y="6858000"/>
                </a:lnTo>
                <a:lnTo>
                  <a:pt x="1018554" y="0"/>
                </a:lnTo>
                <a:lnTo>
                  <a:pt x="1290091" y="0"/>
                </a:lnTo>
                <a:lnTo>
                  <a:pt x="1290091" y="6858000"/>
                </a:lnTo>
                <a:close/>
              </a:path>
            </a:pathLst>
          </a:custGeom>
          <a:solidFill>
            <a:srgbClr val="C0E374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288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537" y="6858000"/>
                </a:moveTo>
                <a:lnTo>
                  <a:pt x="1108087" y="6858000"/>
                </a:lnTo>
                <a:lnTo>
                  <a:pt x="0" y="0"/>
                </a:lnTo>
                <a:lnTo>
                  <a:pt x="1248537" y="0"/>
                </a:lnTo>
                <a:lnTo>
                  <a:pt x="1248537" y="6858000"/>
                </a:lnTo>
                <a:close/>
              </a:path>
            </a:pathLst>
          </a:custGeom>
          <a:solidFill>
            <a:srgbClr val="90C225">
              <a:alpha val="6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3267455"/>
                </a:moveTo>
                <a:lnTo>
                  <a:pt x="0" y="3267455"/>
                </a:lnTo>
                <a:lnTo>
                  <a:pt x="1816607" y="0"/>
                </a:lnTo>
                <a:lnTo>
                  <a:pt x="1816607" y="3267455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448056" y="2845308"/>
                </a:moveTo>
                <a:lnTo>
                  <a:pt x="0" y="2845308"/>
                </a:lnTo>
                <a:lnTo>
                  <a:pt x="0" y="0"/>
                </a:lnTo>
                <a:lnTo>
                  <a:pt x="448056" y="2845308"/>
                </a:lnTo>
                <a:close/>
              </a:path>
            </a:pathLst>
          </a:custGeom>
          <a:solidFill>
            <a:srgbClr val="90C225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66326" y="0"/>
            <a:ext cx="1228725" cy="6858000"/>
          </a:xfrm>
          <a:custGeom>
            <a:avLst/>
            <a:gdLst/>
            <a:ahLst/>
            <a:cxnLst/>
            <a:rect l="l" t="t" r="r" b="b"/>
            <a:pathLst>
              <a:path w="1228725" h="6858000">
                <a:moveTo>
                  <a:pt x="1228572" y="6858000"/>
                </a:moveTo>
                <a:lnTo>
                  <a:pt x="1219050" y="6858000"/>
                </a:lnTo>
                <a:lnTo>
                  <a:pt x="0" y="1358"/>
                </a:lnTo>
                <a:lnTo>
                  <a:pt x="0" y="0"/>
                </a:lnTo>
                <a:lnTo>
                  <a:pt x="9426" y="0"/>
                </a:lnTo>
                <a:lnTo>
                  <a:pt x="1228572" y="6857161"/>
                </a:lnTo>
                <a:lnTo>
                  <a:pt x="1228572" y="685800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0543" y="3676929"/>
            <a:ext cx="4772025" cy="3181350"/>
          </a:xfrm>
          <a:custGeom>
            <a:avLst/>
            <a:gdLst/>
            <a:ahLst/>
            <a:cxnLst/>
            <a:rect l="l" t="t" r="r" b="b"/>
            <a:pathLst>
              <a:path w="4772025" h="3181350">
                <a:moveTo>
                  <a:pt x="13311" y="3181070"/>
                </a:moveTo>
                <a:lnTo>
                  <a:pt x="0" y="3181070"/>
                </a:lnTo>
                <a:lnTo>
                  <a:pt x="155" y="3179737"/>
                </a:lnTo>
                <a:lnTo>
                  <a:pt x="4765639" y="762"/>
                </a:lnTo>
                <a:lnTo>
                  <a:pt x="4768801" y="0"/>
                </a:lnTo>
                <a:lnTo>
                  <a:pt x="4770389" y="457"/>
                </a:lnTo>
                <a:lnTo>
                  <a:pt x="4771456" y="1239"/>
                </a:lnTo>
                <a:lnTo>
                  <a:pt x="4771456" y="8176"/>
                </a:lnTo>
                <a:lnTo>
                  <a:pt x="4770922" y="8686"/>
                </a:lnTo>
                <a:lnTo>
                  <a:pt x="13311" y="318107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477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7" y="6858000"/>
                </a:moveTo>
                <a:lnTo>
                  <a:pt x="0" y="6858000"/>
                </a:lnTo>
                <a:lnTo>
                  <a:pt x="2043160" y="0"/>
                </a:lnTo>
                <a:lnTo>
                  <a:pt x="3007347" y="0"/>
                </a:lnTo>
                <a:lnTo>
                  <a:pt x="3007347" y="6858000"/>
                </a:lnTo>
                <a:close/>
              </a:path>
            </a:pathLst>
          </a:custGeom>
          <a:solidFill>
            <a:srgbClr val="90C225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846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153" y="6858000"/>
                </a:moveTo>
                <a:lnTo>
                  <a:pt x="1208060" y="6858000"/>
                </a:lnTo>
                <a:lnTo>
                  <a:pt x="0" y="0"/>
                </a:lnTo>
                <a:lnTo>
                  <a:pt x="2587153" y="0"/>
                </a:lnTo>
                <a:lnTo>
                  <a:pt x="2587153" y="685800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3810000"/>
                </a:moveTo>
                <a:lnTo>
                  <a:pt x="0" y="3810000"/>
                </a:lnTo>
                <a:lnTo>
                  <a:pt x="3259835" y="0"/>
                </a:lnTo>
                <a:lnTo>
                  <a:pt x="3259835" y="3810000"/>
                </a:lnTo>
                <a:close/>
              </a:path>
            </a:pathLst>
          </a:custGeom>
          <a:solidFill>
            <a:srgbClr val="539F20">
              <a:alpha val="72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356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468" y="6858000"/>
                </a:moveTo>
                <a:lnTo>
                  <a:pt x="2467890" y="6858000"/>
                </a:lnTo>
                <a:lnTo>
                  <a:pt x="0" y="0"/>
                </a:lnTo>
                <a:lnTo>
                  <a:pt x="2851468" y="0"/>
                </a:lnTo>
                <a:lnTo>
                  <a:pt x="2851468" y="6858000"/>
                </a:lnTo>
                <a:close/>
              </a:path>
            </a:pathLst>
          </a:custGeom>
          <a:solidFill>
            <a:srgbClr val="3E7818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733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1" y="6858000"/>
                </a:moveTo>
                <a:lnTo>
                  <a:pt x="0" y="6858000"/>
                </a:lnTo>
                <a:lnTo>
                  <a:pt x="1018554" y="0"/>
                </a:lnTo>
                <a:lnTo>
                  <a:pt x="1290091" y="0"/>
                </a:lnTo>
                <a:lnTo>
                  <a:pt x="1290091" y="6858000"/>
                </a:lnTo>
                <a:close/>
              </a:path>
            </a:pathLst>
          </a:custGeom>
          <a:solidFill>
            <a:srgbClr val="C0E374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288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537" y="6858000"/>
                </a:moveTo>
                <a:lnTo>
                  <a:pt x="1108087" y="6858000"/>
                </a:lnTo>
                <a:lnTo>
                  <a:pt x="0" y="0"/>
                </a:lnTo>
                <a:lnTo>
                  <a:pt x="1248537" y="0"/>
                </a:lnTo>
                <a:lnTo>
                  <a:pt x="1248537" y="6858000"/>
                </a:lnTo>
                <a:close/>
              </a:path>
            </a:pathLst>
          </a:custGeom>
          <a:solidFill>
            <a:srgbClr val="90C225">
              <a:alpha val="6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3267455"/>
                </a:moveTo>
                <a:lnTo>
                  <a:pt x="0" y="3267455"/>
                </a:lnTo>
                <a:lnTo>
                  <a:pt x="1816607" y="0"/>
                </a:lnTo>
                <a:lnTo>
                  <a:pt x="1816607" y="3267455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6882" y="1686242"/>
            <a:ext cx="6198235" cy="221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96882" y="1686242"/>
            <a:ext cx="6198235" cy="221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0" y="5666232"/>
                </a:moveTo>
                <a:lnTo>
                  <a:pt x="0" y="0"/>
                </a:lnTo>
                <a:lnTo>
                  <a:pt x="842772" y="0"/>
                </a:lnTo>
                <a:lnTo>
                  <a:pt x="0" y="5666232"/>
                </a:lnTo>
                <a:close/>
              </a:path>
            </a:pathLst>
          </a:custGeom>
          <a:solidFill>
            <a:srgbClr val="90C225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92985" algn="ctr">
              <a:lnSpc>
                <a:spcPts val="5685"/>
              </a:lnSpc>
              <a:spcBef>
                <a:spcPts val="95"/>
              </a:spcBef>
            </a:pPr>
            <a:r>
              <a:rPr dirty="0"/>
              <a:t>TKIDEC064</a:t>
            </a:r>
          </a:p>
          <a:p>
            <a:pPr marL="1685925" marR="5080" indent="-852805">
              <a:lnSpc>
                <a:spcPts val="5880"/>
              </a:lnSpc>
            </a:pPr>
            <a:r>
              <a:rPr spc="-75" dirty="0">
                <a:latin typeface="Cambria"/>
                <a:cs typeface="Cambria"/>
              </a:rPr>
              <a:t>Develop</a:t>
            </a:r>
            <a:r>
              <a:rPr spc="9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a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Bluetooth </a:t>
            </a:r>
            <a:r>
              <a:rPr spc="-1060" dirty="0">
                <a:latin typeface="Cambria"/>
                <a:cs typeface="Cambria"/>
              </a:rPr>
              <a:t> </a:t>
            </a:r>
            <a:r>
              <a:rPr spc="-80" dirty="0">
                <a:latin typeface="Cambria"/>
                <a:cs typeface="Cambria"/>
              </a:rPr>
              <a:t>Controlled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spc="45" dirty="0">
                <a:latin typeface="Cambria"/>
                <a:cs typeface="Cambria"/>
              </a:rPr>
              <a:t>Robot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30452" y="3948429"/>
            <a:ext cx="1764664" cy="8280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00"/>
              </a:spcBef>
            </a:pPr>
            <a:r>
              <a:rPr sz="1800" spc="-5" dirty="0">
                <a:solidFill>
                  <a:srgbClr val="808080"/>
                </a:solidFill>
                <a:latin typeface="Trebuchet MS"/>
                <a:cs typeface="Trebuchet MS"/>
              </a:rPr>
              <a:t>-DINESH</a:t>
            </a:r>
            <a:r>
              <a:rPr sz="1800" spc="-130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808080"/>
                </a:solidFill>
                <a:latin typeface="Trebuchet MS"/>
                <a:cs typeface="Trebuchet MS"/>
              </a:rPr>
              <a:t>ARJUN</a:t>
            </a:r>
            <a:r>
              <a:rPr sz="1800" spc="-40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808080"/>
                </a:solidFill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000"/>
              </a:spcBef>
            </a:pPr>
            <a:r>
              <a:rPr sz="1800" spc="-25" dirty="0">
                <a:solidFill>
                  <a:srgbClr val="808080"/>
                </a:solidFill>
                <a:latin typeface="Trebuchet MS"/>
                <a:cs typeface="Trebuchet MS"/>
              </a:rPr>
              <a:t>-VARSHINI</a:t>
            </a:r>
            <a:r>
              <a:rPr sz="1800" spc="-90" dirty="0">
                <a:solidFill>
                  <a:srgbClr val="80808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808080"/>
                </a:solidFill>
                <a:latin typeface="Trebuchet MS"/>
                <a:cs typeface="Trebuchet MS"/>
              </a:rPr>
              <a:t>PJ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448056" y="2845308"/>
                </a:moveTo>
                <a:lnTo>
                  <a:pt x="0" y="2845308"/>
                </a:lnTo>
                <a:lnTo>
                  <a:pt x="0" y="0"/>
                </a:lnTo>
                <a:lnTo>
                  <a:pt x="448056" y="2845308"/>
                </a:lnTo>
                <a:close/>
              </a:path>
            </a:pathLst>
          </a:custGeom>
          <a:solidFill>
            <a:srgbClr val="90C225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21664"/>
            <a:ext cx="196088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A</a:t>
            </a:r>
            <a:r>
              <a:rPr sz="2800" b="1" dirty="0">
                <a:latin typeface="Times New Roman"/>
                <a:cs typeface="Times New Roman"/>
              </a:rPr>
              <a:t>B</a:t>
            </a:r>
            <a:r>
              <a:rPr sz="2800" b="1" spc="-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RACT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602" y="1624012"/>
            <a:ext cx="7874000" cy="17780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marR="5080" indent="-342900">
              <a:lnSpc>
                <a:spcPts val="1939"/>
              </a:lnSpc>
              <a:spcBef>
                <a:spcPts val="34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Bluetooth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Controlled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Robot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focuses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on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developing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robot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be </a:t>
            </a:r>
            <a:r>
              <a:rPr sz="1800" spc="-43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controlled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wirelessly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Bluetooth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technology.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robot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equipped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Bluetooth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module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enables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communication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mobile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device.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Users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can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robot's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movements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through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dedicated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application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installed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their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mobile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device.</a:t>
            </a:r>
            <a:r>
              <a:rPr sz="1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aims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provide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user-friendly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convenient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interface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for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controlling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robot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remotely,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expanding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capabilities </a:t>
            </a:r>
            <a:r>
              <a:rPr sz="180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imes New Roman"/>
                <a:cs typeface="Times New Roman"/>
              </a:rPr>
              <a:t>enhancing its </a:t>
            </a:r>
            <a:r>
              <a:rPr sz="1800" spc="-15" dirty="0">
                <a:solidFill>
                  <a:srgbClr val="404040"/>
                </a:solidFill>
                <a:latin typeface="Times New Roman"/>
                <a:cs typeface="Times New Roman"/>
              </a:rPr>
              <a:t>versatility.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0" y="3739896"/>
              <a:ext cx="3651504" cy="25694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448056" y="2845308"/>
                </a:moveTo>
                <a:lnTo>
                  <a:pt x="0" y="2845308"/>
                </a:lnTo>
                <a:lnTo>
                  <a:pt x="0" y="0"/>
                </a:lnTo>
                <a:lnTo>
                  <a:pt x="448056" y="2845308"/>
                </a:lnTo>
                <a:close/>
              </a:path>
            </a:pathLst>
          </a:custGeom>
          <a:solidFill>
            <a:srgbClr val="90C225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24204"/>
            <a:ext cx="398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rebuchet MS"/>
                <a:cs typeface="Trebuchet MS"/>
              </a:rPr>
              <a:t>COMPONENTS</a:t>
            </a:r>
            <a:r>
              <a:rPr sz="3600" spc="-6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USED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602" y="2057717"/>
            <a:ext cx="3539490" cy="27076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ARDUINO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BATTERY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BREADBOARD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BLUETOOH</a:t>
            </a:r>
            <a:r>
              <a:rPr sz="18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MODULE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DC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3-6V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GEAR 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MOTOR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PLASTIC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TIRE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WHEEL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JUMPER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WIRES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3992" y="2161032"/>
              <a:ext cx="3058668" cy="28468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6071" y="2161032"/>
              <a:ext cx="2651760" cy="32400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448056" y="2845308"/>
                </a:moveTo>
                <a:lnTo>
                  <a:pt x="0" y="2845308"/>
                </a:lnTo>
                <a:lnTo>
                  <a:pt x="0" y="0"/>
                </a:lnTo>
                <a:lnTo>
                  <a:pt x="448056" y="2845308"/>
                </a:lnTo>
                <a:close/>
              </a:path>
            </a:pathLst>
          </a:custGeom>
          <a:solidFill>
            <a:srgbClr val="90C225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07377"/>
            <a:ext cx="234505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Times New Roman"/>
                <a:cs typeface="Times New Roman"/>
              </a:rPr>
              <a:t>BLUE</a:t>
            </a:r>
            <a:r>
              <a:rPr sz="3200" b="1" spc="-65" dirty="0">
                <a:latin typeface="Times New Roman"/>
                <a:cs typeface="Times New Roman"/>
              </a:rPr>
              <a:t>T</a:t>
            </a:r>
            <a:r>
              <a:rPr sz="3200" b="1" spc="-5" dirty="0">
                <a:latin typeface="Times New Roman"/>
                <a:cs typeface="Times New Roman"/>
              </a:rPr>
              <a:t>OO</a:t>
            </a:r>
            <a:r>
              <a:rPr sz="3200" b="1" dirty="0">
                <a:latin typeface="Times New Roman"/>
                <a:cs typeface="Times New Roman"/>
              </a:rPr>
              <a:t>H  </a:t>
            </a:r>
            <a:r>
              <a:rPr sz="3200" b="1" spc="-5" dirty="0">
                <a:latin typeface="Times New Roman"/>
                <a:cs typeface="Times New Roman"/>
              </a:rPr>
              <a:t>MODULE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0947" y="1854707"/>
            <a:ext cx="3265932" cy="27706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602" y="1692910"/>
            <a:ext cx="4696460" cy="2950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HC-05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Bluetooth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module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designed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transparent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wireless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serial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communication.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600" spc="-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pre-configured</a:t>
            </a:r>
            <a:r>
              <a:rPr sz="16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6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slave</a:t>
            </a:r>
            <a:r>
              <a:rPr sz="16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Bluetooth</a:t>
            </a:r>
            <a:r>
              <a:rPr sz="16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device.</a:t>
            </a:r>
            <a:r>
              <a:rPr sz="1600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Once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paired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master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Bluetooth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device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PC,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smart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phones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tablet,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operation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becomes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transparent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user.</a:t>
            </a:r>
            <a:r>
              <a:rPr sz="16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received </a:t>
            </a:r>
            <a:r>
              <a:rPr sz="1600" spc="-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sz="16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serial</a:t>
            </a:r>
            <a:r>
              <a:rPr sz="16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sz="1600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60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immediately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transmitted</a:t>
            </a:r>
            <a:r>
              <a:rPr sz="16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sz="16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404040"/>
                </a:solidFill>
                <a:latin typeface="Trebuchet MS"/>
                <a:cs typeface="Trebuchet MS"/>
              </a:rPr>
              <a:t>air.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module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receives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wireless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data,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sent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out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serial interface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exactly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received.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user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specific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Bluetooth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module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needed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at </a:t>
            </a:r>
            <a:r>
              <a:rPr sz="1600" spc="-4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user microcontroller program.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448056" y="2845308"/>
                </a:moveTo>
                <a:lnTo>
                  <a:pt x="0" y="2845308"/>
                </a:lnTo>
                <a:lnTo>
                  <a:pt x="0" y="0"/>
                </a:lnTo>
                <a:lnTo>
                  <a:pt x="448056" y="2845308"/>
                </a:lnTo>
                <a:close/>
              </a:path>
            </a:pathLst>
          </a:custGeom>
          <a:solidFill>
            <a:srgbClr val="90C225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1477010"/>
            <a:ext cx="2321560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METHADOLOGY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602" y="2161856"/>
            <a:ext cx="4805998" cy="24743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Assemble the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mechanical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structure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robot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pc="-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connect the motors to the</a:t>
            </a:r>
            <a:r>
              <a:rPr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Arduino board.</a:t>
            </a:r>
            <a:endParaRPr dirty="0">
              <a:latin typeface="Times New Roman"/>
              <a:cs typeface="Times New Roman"/>
            </a:endParaRPr>
          </a:p>
          <a:p>
            <a:pPr marL="12700" marR="432434">
              <a:lnSpc>
                <a:spcPts val="1510"/>
              </a:lnSpc>
              <a:spcBef>
                <a:spcPts val="1000"/>
              </a:spcBef>
            </a:pP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Establish the power supply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 by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 connecting the </a:t>
            </a:r>
            <a:r>
              <a:rPr spc="-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batter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 t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 th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Arduin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 an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 motors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  <a:p>
            <a:pPr marL="12700" marR="196850">
              <a:lnSpc>
                <a:spcPts val="1510"/>
              </a:lnSpc>
              <a:spcBef>
                <a:spcPts val="1000"/>
              </a:spcBef>
            </a:pP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Integrate the Bluetooth module with the Arduino </a:t>
            </a:r>
            <a:r>
              <a:rPr spc="-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wireless communication.</a:t>
            </a:r>
            <a:endParaRPr dirty="0">
              <a:latin typeface="Times New Roman"/>
              <a:cs typeface="Times New Roman"/>
            </a:endParaRPr>
          </a:p>
          <a:p>
            <a:pPr marL="12700" marR="306705">
              <a:lnSpc>
                <a:spcPts val="1510"/>
              </a:lnSpc>
              <a:spcBef>
                <a:spcPts val="1000"/>
              </a:spcBef>
            </a:pP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Develop the Arduino code to receive Bluetooth </a:t>
            </a:r>
            <a:r>
              <a:rPr spc="-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commands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</a:t>
            </a:r>
            <a:r>
              <a:rPr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motors</a:t>
            </a:r>
            <a:r>
              <a:rPr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404040"/>
                </a:solidFill>
                <a:latin typeface="Times New Roman"/>
                <a:cs typeface="Times New Roman"/>
              </a:rPr>
              <a:t>accordingly.</a:t>
            </a:r>
            <a:endParaRPr dirty="0">
              <a:latin typeface="Times New Roman"/>
              <a:cs typeface="Times New Roman"/>
            </a:endParaRPr>
          </a:p>
          <a:p>
            <a:pPr marL="12700" marR="448945">
              <a:lnSpc>
                <a:spcPts val="1510"/>
              </a:lnSpc>
              <a:spcBef>
                <a:spcPts val="1000"/>
              </a:spcBef>
            </a:pP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Use the breadboard for circuit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connections, 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ensuring proper wiring</a:t>
            </a:r>
            <a:r>
              <a:rPr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404040"/>
                </a:solidFill>
                <a:latin typeface="Times New Roman"/>
                <a:cs typeface="Times New Roman"/>
              </a:rPr>
              <a:t>between components.</a:t>
            </a:r>
            <a:endParaRPr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1021079"/>
              <a:ext cx="3253740" cy="32461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14679"/>
            <a:ext cx="2947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FLOW</a:t>
            </a:r>
            <a:r>
              <a:rPr sz="3600" spc="-130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CHART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600" y="1453895"/>
              <a:ext cx="7359396" cy="50307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448056" y="2845308"/>
                </a:moveTo>
                <a:lnTo>
                  <a:pt x="0" y="2845308"/>
                </a:lnTo>
                <a:lnTo>
                  <a:pt x="0" y="0"/>
                </a:lnTo>
                <a:lnTo>
                  <a:pt x="448056" y="2845308"/>
                </a:lnTo>
                <a:close/>
              </a:path>
            </a:pathLst>
          </a:custGeom>
          <a:solidFill>
            <a:srgbClr val="90C225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879474"/>
            <a:ext cx="35356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Times New Roman"/>
                <a:cs typeface="Times New Roman"/>
              </a:rPr>
              <a:t>WORKING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MODEL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602" y="1499361"/>
            <a:ext cx="7066915" cy="446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3590">
              <a:lnSpc>
                <a:spcPct val="159500"/>
              </a:lnSpc>
              <a:spcBef>
                <a:spcPts val="100"/>
              </a:spcBef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Robot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chassis:</a:t>
            </a:r>
            <a:r>
              <a:rPr sz="16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physical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structure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robot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houses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components. </a:t>
            </a:r>
            <a:r>
              <a:rPr sz="1600" spc="-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Motors: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DC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motors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servo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motors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provide the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robot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ability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move.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Motor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driver:</a:t>
            </a:r>
            <a:r>
              <a:rPr sz="16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electronic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circuit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controls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motors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based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on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input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signals.</a:t>
            </a:r>
            <a:endParaRPr sz="1600" dirty="0">
              <a:latin typeface="Times New Roman"/>
              <a:cs typeface="Times New Roman"/>
            </a:endParaRPr>
          </a:p>
          <a:p>
            <a:pPr marL="12700" marR="145415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Microcontroller: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programmable microcontroller such as Arduino or Raspberry Pi to control the </a:t>
            </a:r>
            <a:r>
              <a:rPr sz="1600" spc="-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robot's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functions.</a:t>
            </a:r>
            <a:endParaRPr sz="16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Bluetooth module: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Bluetooth module such as HC-05 or HC-06 to establish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wireless connection </a:t>
            </a:r>
            <a:r>
              <a:rPr sz="1600" spc="-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between the robot and the controlling device.</a:t>
            </a:r>
            <a:endParaRPr sz="1600" dirty="0">
              <a:latin typeface="Times New Roman"/>
              <a:cs typeface="Times New Roman"/>
            </a:endParaRPr>
          </a:p>
          <a:p>
            <a:pPr marL="12700" marR="1172845">
              <a:lnSpc>
                <a:spcPct val="159500"/>
              </a:lnSpc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Power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supply: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Batteries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a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power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source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provide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electrical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power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robot. </a:t>
            </a:r>
            <a:r>
              <a:rPr sz="1600" spc="-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Wheels:</a:t>
            </a:r>
            <a:r>
              <a:rPr sz="16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Wheels or tracks for the robot's movement.</a:t>
            </a:r>
            <a:endParaRPr sz="1600" dirty="0">
              <a:latin typeface="Times New Roman"/>
              <a:cs typeface="Times New Roman"/>
            </a:endParaRPr>
          </a:p>
          <a:p>
            <a:pPr marL="12700" marR="302260">
              <a:lnSpc>
                <a:spcPct val="100000"/>
              </a:lnSpc>
              <a:spcBef>
                <a:spcPts val="1000"/>
              </a:spcBef>
            </a:pP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Additional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sensors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(optional):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Depending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on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your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requirements,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may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include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additional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sensors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such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ultrasonic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sensors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line-following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sensors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obstacle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detection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or </a:t>
            </a:r>
            <a:r>
              <a:rPr sz="1600" spc="-3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line-following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capabilities.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-74930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238" y="831214"/>
            <a:ext cx="2644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Times New Roman"/>
                <a:cs typeface="Times New Roman"/>
              </a:rPr>
              <a:t>CONCLUSION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1238" y="1814323"/>
            <a:ext cx="4057650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conclusion,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building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Bluetooth-controlled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robot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provides an 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engaging opportunity to develop mechanical, electrical, and 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programming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skills.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assembling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the robot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chassis,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integrating 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motors,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 motor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driver,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and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microcontroller,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and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incorporating a </a:t>
            </a:r>
            <a:r>
              <a:rPr sz="1600" spc="-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Bluetooth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module,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wireless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control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established.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With 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proper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programming,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robot's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movements</a:t>
            </a:r>
            <a:r>
              <a:rPr sz="16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controlled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via </a:t>
            </a:r>
            <a:r>
              <a:rPr sz="1600" spc="-2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Bluetooth-enabled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device.</a:t>
            </a:r>
            <a:r>
              <a:rPr sz="16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allows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customization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by adding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sensors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and expanding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functionalities.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It provides 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valuable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hands-on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experience in robotics and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wireless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 communication.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Overall,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building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Bluetooth-controlled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robot</a:t>
            </a:r>
            <a:r>
              <a:rPr sz="16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is 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rewarding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6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fosters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learning,</a:t>
            </a:r>
            <a:r>
              <a:rPr sz="16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problem-solving,</a:t>
            </a:r>
            <a:r>
              <a:rPr sz="16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6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sets</a:t>
            </a:r>
            <a:r>
              <a:rPr sz="16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foundation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further exploration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field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sz="1600" spc="-5" dirty="0">
                <a:solidFill>
                  <a:srgbClr val="404040"/>
                </a:solidFill>
                <a:latin typeface="Times New Roman"/>
                <a:cs typeface="Times New Roman"/>
              </a:rPr>
              <a:t>robotics.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-381000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500" y="2196084"/>
              <a:ext cx="4130040" cy="32613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6970" y="3228975"/>
            <a:ext cx="36017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90C225"/>
                </a:solidFill>
                <a:latin typeface="Trebuchet MS"/>
                <a:cs typeface="Trebuchet MS"/>
              </a:rPr>
              <a:t>THANK</a:t>
            </a:r>
            <a:r>
              <a:rPr sz="5400" spc="-190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5400" dirty="0">
                <a:solidFill>
                  <a:srgbClr val="90C225"/>
                </a:solidFill>
                <a:latin typeface="Trebuchet MS"/>
                <a:cs typeface="Trebuchet MS"/>
              </a:rPr>
              <a:t>YOU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567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Black</vt:lpstr>
      <vt:lpstr>Calibri</vt:lpstr>
      <vt:lpstr>Cambria</vt:lpstr>
      <vt:lpstr>Lucida Sans Unicode</vt:lpstr>
      <vt:lpstr>Times New Roman</vt:lpstr>
      <vt:lpstr>Trebuchet MS</vt:lpstr>
      <vt:lpstr>Office Theme</vt:lpstr>
      <vt:lpstr>PowerPoint Presentation</vt:lpstr>
      <vt:lpstr>ABSTRACT</vt:lpstr>
      <vt:lpstr>COMPONENTS USED</vt:lpstr>
      <vt:lpstr>BLUETOOH  MODULE</vt:lpstr>
      <vt:lpstr>METHADOLOGY</vt:lpstr>
      <vt:lpstr>FLOW CHART</vt:lpstr>
      <vt:lpstr>WORKING MODEL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Dinesh Arjun P</cp:lastModifiedBy>
  <cp:revision>3</cp:revision>
  <dcterms:created xsi:type="dcterms:W3CDTF">2023-05-23T06:05:34Z</dcterms:created>
  <dcterms:modified xsi:type="dcterms:W3CDTF">2023-05-23T06:30:56Z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2023-05-23T00:00:00Z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2023-05-23T00:00:00Z</vt:filetime>
  </property>
</Properties>
</file>