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  <p:sldId id="282" r:id="rId5"/>
    <p:sldId id="266" r:id="rId6"/>
    <p:sldId id="267" r:id="rId7"/>
    <p:sldId id="276" r:id="rId8"/>
    <p:sldId id="270" r:id="rId9"/>
    <p:sldId id="283" r:id="rId10"/>
    <p:sldId id="275" r:id="rId11"/>
    <p:sldId id="274" r:id="rId12"/>
    <p:sldId id="279" r:id="rId13"/>
    <p:sldId id="278" r:id="rId14"/>
    <p:sldId id="286" r:id="rId15"/>
    <p:sldId id="272" r:id="rId16"/>
    <p:sldId id="284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7" autoAdjust="0"/>
  </p:normalViewPr>
  <p:slideViewPr>
    <p:cSldViewPr>
      <p:cViewPr>
        <p:scale>
          <a:sx n="106" d="100"/>
          <a:sy n="106" d="100"/>
        </p:scale>
        <p:origin x="198" y="-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BD12-B055-4975-AC0B-C689D7F9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1138" y="1824768"/>
            <a:ext cx="5181600" cy="2889114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3700" dirty="0"/>
              <a:t>Movie Success Prediction</a:t>
            </a:r>
            <a:br>
              <a:rPr lang="en-IN" sz="3700" dirty="0"/>
            </a:br>
            <a:r>
              <a:rPr lang="en-IN" sz="1400" dirty="0"/>
              <a:t>Social Network Analysis |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A2A39-1339-44D8-8FFD-0E85BED7F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970" y="4750893"/>
            <a:ext cx="3483937" cy="1147863"/>
          </a:xfrm>
        </p:spPr>
        <p:txBody>
          <a:bodyPr anchor="t">
            <a:normAutofit/>
          </a:bodyPr>
          <a:lstStyle/>
          <a:p>
            <a:pPr algn="l"/>
            <a:r>
              <a:rPr lang="en-IN" sz="1700"/>
              <a:t>Project - 2</a:t>
            </a:r>
          </a:p>
          <a:p>
            <a:pPr algn="l"/>
            <a:r>
              <a:rPr lang="en-IN" sz="1700"/>
              <a:t>Dinesh Kumar Padmanabhan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75627CAE-CE81-4A00-B67C-9CA297A1C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23" r="15260" b="-2"/>
          <a:stretch/>
        </p:blipFill>
        <p:spPr>
          <a:xfrm>
            <a:off x="20" y="10"/>
            <a:ext cx="4518095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4379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926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A2A39-1339-44D8-8FFD-0E85BED7F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521" y="5815698"/>
            <a:ext cx="6858000" cy="420001"/>
          </a:xfrm>
        </p:spPr>
        <p:txBody>
          <a:bodyPr>
            <a:normAutofit/>
          </a:bodyPr>
          <a:lstStyle/>
          <a:p>
            <a:endParaRPr lang="en-IN" sz="1700">
              <a:solidFill>
                <a:srgbClr val="E7E6E6"/>
              </a:solidFill>
            </a:endParaRPr>
          </a:p>
          <a:p>
            <a:pPr marL="285750" indent="-285750">
              <a:buFontTx/>
              <a:buChar char="-"/>
            </a:pPr>
            <a:endParaRPr lang="en-IN" sz="1700">
              <a:solidFill>
                <a:srgbClr val="E7E6E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9F8C1-EB2E-4949-8353-B99F88EF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1375212"/>
            <a:ext cx="2569206" cy="1862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6743D9-12B6-4A23-8984-0549A1534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296" y="1440708"/>
            <a:ext cx="2574993" cy="1731682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505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17EA2A4-3A3C-4719-9D6F-FAFD9903B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293" y="1372307"/>
            <a:ext cx="2567937" cy="1913112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A19B547-C4B0-4C93-940C-3CB81346142E}"/>
              </a:ext>
            </a:extLst>
          </p:cNvPr>
          <p:cNvSpPr txBox="1">
            <a:spLocks/>
          </p:cNvSpPr>
          <p:nvPr/>
        </p:nvSpPr>
        <p:spPr>
          <a:xfrm>
            <a:off x="127343" y="6237958"/>
            <a:ext cx="8889304" cy="471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1800" i="1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DB04035-DF57-4047-9E53-D8112505BD45}"/>
              </a:ext>
            </a:extLst>
          </p:cNvPr>
          <p:cNvSpPr txBox="1">
            <a:spLocks/>
          </p:cNvSpPr>
          <p:nvPr/>
        </p:nvSpPr>
        <p:spPr>
          <a:xfrm>
            <a:off x="127562" y="606789"/>
            <a:ext cx="4842855" cy="2669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20CCF-ACE6-4E86-84D6-FB2CEB1AE027}"/>
              </a:ext>
            </a:extLst>
          </p:cNvPr>
          <p:cNvSpPr/>
          <p:nvPr/>
        </p:nvSpPr>
        <p:spPr>
          <a:xfrm>
            <a:off x="3318880" y="5065974"/>
            <a:ext cx="233243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MOVIES DISTRIBUTION</a:t>
            </a:r>
          </a:p>
        </p:txBody>
      </p:sp>
    </p:spTree>
    <p:extLst>
      <p:ext uri="{BB962C8B-B14F-4D97-AF65-F5344CB8AC3E}">
        <p14:creationId xmlns:p14="http://schemas.microsoft.com/office/powerpoint/2010/main" val="15410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3D4C05-C30B-4ABA-B0D2-92FCD175FF8F}"/>
              </a:ext>
            </a:extLst>
          </p:cNvPr>
          <p:cNvSpPr/>
          <p:nvPr/>
        </p:nvSpPr>
        <p:spPr>
          <a:xfrm>
            <a:off x="6014464" y="481264"/>
            <a:ext cx="2776688" cy="3907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TOP 10 Directors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84E7D4-A2F5-41A9-A4AE-B84BD1346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650992" cy="6858000"/>
          </a:xfrm>
          <a:prstGeom prst="rect">
            <a:avLst/>
          </a:prstGeom>
          <a:solidFill>
            <a:srgbClr val="42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2531D6-F318-49BD-859A-0B2B71594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749" y="481264"/>
            <a:ext cx="2405420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D50FAA-8783-453A-8F55-A9475D476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99" y="970203"/>
            <a:ext cx="2168028" cy="191882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3A78525-353D-47EB-B839-E380DBD7D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85820" y="481264"/>
            <a:ext cx="2405419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75627CAE-CE81-4A00-B67C-9CA297A1C1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9" r="4186" b="-2"/>
          <a:stretch/>
        </p:blipFill>
        <p:spPr>
          <a:xfrm>
            <a:off x="3006470" y="678463"/>
            <a:ext cx="2164119" cy="250230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436C932-B8B8-4A70-8A0D-1A4AD0A9F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8000" y="3538308"/>
            <a:ext cx="2413239" cy="28624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C02EF0-A4FD-4E04-894A-FE49FDC21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650" y="4190672"/>
            <a:ext cx="2171939" cy="1536646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AD82C0-24F3-4083-849D-D28117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0835" y="4459986"/>
            <a:ext cx="2468880" cy="0"/>
          </a:xfrm>
          <a:prstGeom prst="line">
            <a:avLst/>
          </a:prstGeom>
          <a:ln w="19050">
            <a:solidFill>
              <a:srgbClr val="425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EC760C0-2D8A-4DE5-9990-FA96D59E5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749" y="3538308"/>
            <a:ext cx="2405420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F02783-C604-4C75-ABA4-5FBA62B3D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01" y="4446753"/>
            <a:ext cx="2183427" cy="10043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A19B547-C4B0-4C93-940C-3CB81346142E}"/>
              </a:ext>
            </a:extLst>
          </p:cNvPr>
          <p:cNvSpPr txBox="1">
            <a:spLocks/>
          </p:cNvSpPr>
          <p:nvPr/>
        </p:nvSpPr>
        <p:spPr>
          <a:xfrm>
            <a:off x="127343" y="6237958"/>
            <a:ext cx="8889304" cy="471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19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3D4C05-C30B-4ABA-B0D2-92FCD175FF8F}"/>
              </a:ext>
            </a:extLst>
          </p:cNvPr>
          <p:cNvSpPr/>
          <p:nvPr/>
        </p:nvSpPr>
        <p:spPr>
          <a:xfrm>
            <a:off x="6014464" y="481264"/>
            <a:ext cx="2776688" cy="3907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TOP 10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Actors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584E7D4-A2F5-41A9-A4AE-B84BD1346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650992" cy="6858000"/>
          </a:xfrm>
          <a:prstGeom prst="rect">
            <a:avLst/>
          </a:prstGeom>
          <a:solidFill>
            <a:srgbClr val="3B4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2531D6-F318-49BD-859A-0B2B71594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749" y="481264"/>
            <a:ext cx="2405420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B67C8E-6E90-4914-8F3A-165402185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7" r="2" b="2"/>
          <a:stretch/>
        </p:blipFill>
        <p:spPr>
          <a:xfrm>
            <a:off x="480399" y="1056393"/>
            <a:ext cx="2168028" cy="1746449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3A78525-353D-47EB-B839-E380DBD7D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85820" y="481264"/>
            <a:ext cx="2405419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75627CAE-CE81-4A00-B67C-9CA297A1C1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04" b="43550"/>
          <a:stretch/>
        </p:blipFill>
        <p:spPr>
          <a:xfrm>
            <a:off x="3006470" y="1335895"/>
            <a:ext cx="2164119" cy="1187445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6436C932-B8B8-4A70-8A0D-1A4AD0A9F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8000" y="3538308"/>
            <a:ext cx="2413239" cy="28624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36191-6F9E-45FC-A669-84E977B528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3" r="2209" b="-3"/>
          <a:stretch/>
        </p:blipFill>
        <p:spPr>
          <a:xfrm>
            <a:off x="2998650" y="4132343"/>
            <a:ext cx="2171939" cy="1653303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2AD82C0-24F3-4083-849D-D28117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0835" y="4459986"/>
            <a:ext cx="2468880" cy="0"/>
          </a:xfrm>
          <a:prstGeom prst="line">
            <a:avLst/>
          </a:prstGeom>
          <a:ln w="19050">
            <a:solidFill>
              <a:srgbClr val="3B4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EC760C0-2D8A-4DE5-9990-FA96D59E5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749" y="3538308"/>
            <a:ext cx="2405420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CDE69-5DD1-448C-A1CF-5670446D3B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554"/>
          <a:stretch/>
        </p:blipFill>
        <p:spPr>
          <a:xfrm>
            <a:off x="465001" y="4409200"/>
            <a:ext cx="2183427" cy="107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1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90ADE573-E2AA-48BC-B30C-A0C6D76C0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322" b="-4"/>
          <a:stretch/>
        </p:blipFill>
        <p:spPr>
          <a:xfrm>
            <a:off x="20" y="-6235"/>
            <a:ext cx="244153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38FB3A-A2B2-4707-BFE4-381A257B3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11" b="2910"/>
          <a:stretch/>
        </p:blipFill>
        <p:spPr>
          <a:xfrm>
            <a:off x="5536407" y="10"/>
            <a:ext cx="3607593" cy="250182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1A55672-7C2D-4524-B7FB-27D057D1B4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280" b="-4"/>
          <a:stretch/>
        </p:blipFill>
        <p:spPr>
          <a:xfrm>
            <a:off x="3506652" y="-6235"/>
            <a:ext cx="2758363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33142D6-6057-44E8-A3F5-4299A547E7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26" b="1"/>
          <a:stretch/>
        </p:blipFill>
        <p:spPr>
          <a:xfrm>
            <a:off x="20" y="2660089"/>
            <a:ext cx="5341873" cy="4197911"/>
          </a:xfrm>
          <a:custGeom>
            <a:avLst/>
            <a:gdLst/>
            <a:ahLst/>
            <a:cxnLst/>
            <a:rect l="l" t="t" r="r" b="b"/>
            <a:pathLst>
              <a:path w="7122523" h="4197911">
                <a:moveTo>
                  <a:pt x="0" y="0"/>
                </a:moveTo>
                <a:lnTo>
                  <a:pt x="7122523" y="0"/>
                </a:lnTo>
                <a:lnTo>
                  <a:pt x="5177382" y="4197911"/>
                </a:lnTo>
                <a:lnTo>
                  <a:pt x="5171159" y="4197911"/>
                </a:lnTo>
                <a:lnTo>
                  <a:pt x="3981368" y="4197911"/>
                </a:lnTo>
                <a:lnTo>
                  <a:pt x="2331323" y="4197911"/>
                </a:lnTo>
                <a:lnTo>
                  <a:pt x="0" y="4197911"/>
                </a:lnTo>
                <a:close/>
              </a:path>
            </a:pathLst>
          </a:custGeom>
        </p:spPr>
      </p:pic>
      <p:sp>
        <p:nvSpPr>
          <p:cNvPr id="74" name="Freeform 43">
            <a:extLst>
              <a:ext uri="{FF2B5EF4-FFF2-40B4-BE49-F238E27FC236}">
                <a16:creationId xmlns:a16="http://schemas.microsoft.com/office/drawing/2014/main" id="{AAD8F19F-4A55-467B-BED0-8837659A9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14787" y="2660089"/>
            <a:ext cx="5129213" cy="4197911"/>
          </a:xfrm>
          <a:custGeom>
            <a:avLst/>
            <a:gdLst>
              <a:gd name="connsiteX0" fmla="*/ 4893809 w 6838950"/>
              <a:gd name="connsiteY0" fmla="*/ 0 h 4197911"/>
              <a:gd name="connsiteX1" fmla="*/ 4887586 w 6838950"/>
              <a:gd name="connsiteY1" fmla="*/ 0 h 4197911"/>
              <a:gd name="connsiteX2" fmla="*/ 3697795 w 6838950"/>
              <a:gd name="connsiteY2" fmla="*/ 0 h 4197911"/>
              <a:gd name="connsiteX3" fmla="*/ 2047750 w 6838950"/>
              <a:gd name="connsiteY3" fmla="*/ 0 h 4197911"/>
              <a:gd name="connsiteX4" fmla="*/ 0 w 6838950"/>
              <a:gd name="connsiteY4" fmla="*/ 0 h 4197911"/>
              <a:gd name="connsiteX5" fmla="*/ 0 w 6838950"/>
              <a:gd name="connsiteY5" fmla="*/ 4197911 h 4197911"/>
              <a:gd name="connsiteX6" fmla="*/ 6838950 w 6838950"/>
              <a:gd name="connsiteY6" fmla="*/ 4197911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8950" h="4197911">
                <a:moveTo>
                  <a:pt x="4893809" y="0"/>
                </a:moveTo>
                <a:lnTo>
                  <a:pt x="4887586" y="0"/>
                </a:lnTo>
                <a:lnTo>
                  <a:pt x="3697795" y="0"/>
                </a:lnTo>
                <a:lnTo>
                  <a:pt x="2047750" y="0"/>
                </a:lnTo>
                <a:lnTo>
                  <a:pt x="0" y="0"/>
                </a:lnTo>
                <a:lnTo>
                  <a:pt x="0" y="4197911"/>
                </a:lnTo>
                <a:lnTo>
                  <a:pt x="6838950" y="4197911"/>
                </a:lnTo>
                <a:close/>
              </a:path>
            </a:pathLst>
          </a:custGeom>
          <a:solidFill>
            <a:srgbClr val="4C5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DD155C-8D03-4064-AB29-82E47A428426}"/>
              </a:ext>
            </a:extLst>
          </p:cNvPr>
          <p:cNvSpPr/>
          <p:nvPr/>
        </p:nvSpPr>
        <p:spPr>
          <a:xfrm>
            <a:off x="4964373" y="4189864"/>
            <a:ext cx="3748015" cy="216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CAST &amp; CREW FB LIKES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A2A39-1339-44D8-8FFD-0E85BED7F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407" y="3304307"/>
            <a:ext cx="3175981" cy="8266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1542F8C-2AB0-4ABE-9FC2-8E437B2026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8297" b="-3"/>
          <a:stretch/>
        </p:blipFill>
        <p:spPr>
          <a:xfrm>
            <a:off x="1696476" y="10"/>
            <a:ext cx="2545457" cy="250283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A19B547-C4B0-4C93-940C-3CB81346142E}"/>
              </a:ext>
            </a:extLst>
          </p:cNvPr>
          <p:cNvSpPr txBox="1">
            <a:spLocks/>
          </p:cNvSpPr>
          <p:nvPr/>
        </p:nvSpPr>
        <p:spPr>
          <a:xfrm>
            <a:off x="127343" y="6237958"/>
            <a:ext cx="8889304" cy="471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04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44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95918" y="4577975"/>
            <a:ext cx="5654511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DD155C-8D03-4064-AB29-82E47A428426}"/>
              </a:ext>
            </a:extLst>
          </p:cNvPr>
          <p:cNvSpPr/>
          <p:nvPr/>
        </p:nvSpPr>
        <p:spPr>
          <a:xfrm>
            <a:off x="3452601" y="4741948"/>
            <a:ext cx="5122140" cy="8620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FB LIKES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A2A39-1339-44D8-8FFD-0E85BED7F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01" y="5839017"/>
            <a:ext cx="5122140" cy="40374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sz="1600" kern="1200">
              <a:solidFill>
                <a:srgbClr val="E7E6E6"/>
              </a:solidFill>
              <a:latin typeface="+mn-lt"/>
              <a:ea typeface="+mn-ea"/>
              <a:cs typeface="+mn-cs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sz="1600" kern="1200">
              <a:solidFill>
                <a:srgbClr val="E7E6E6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92D88-2657-48C6-B6AC-B4F75CC49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80" y="740602"/>
            <a:ext cx="2845104" cy="32735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4C105A-AC24-411C-ADF1-AACF336E0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219" y="632766"/>
            <a:ext cx="2848177" cy="1388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24C3B5-F1B8-45A7-B536-166D7D1A9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759" y="2422097"/>
            <a:ext cx="2151821" cy="2013804"/>
          </a:xfrm>
          <a:prstGeom prst="rect">
            <a:avLst/>
          </a:prstGeom>
        </p:spPr>
      </p:pic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75627CAE-CE81-4A00-B67C-9CA297A1C1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49" r="4186" b="-2"/>
          <a:stretch/>
        </p:blipFill>
        <p:spPr>
          <a:xfrm>
            <a:off x="6064632" y="730581"/>
            <a:ext cx="2848488" cy="3293625"/>
          </a:xfrm>
          <a:prstGeom prst="rect">
            <a:avLst/>
          </a:prstGeom>
        </p:spPr>
      </p:pic>
      <p:cxnSp>
        <p:nvCxnSpPr>
          <p:cNvPr id="58" name="Straight Connector 46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39950" y="5694097"/>
            <a:ext cx="41148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F38FB3A-A2B2-4707-BFE4-381A257B3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199" y="4525715"/>
            <a:ext cx="2327431" cy="201055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A19B547-C4B0-4C93-940C-3CB81346142E}"/>
              </a:ext>
            </a:extLst>
          </p:cNvPr>
          <p:cNvSpPr txBox="1">
            <a:spLocks/>
          </p:cNvSpPr>
          <p:nvPr/>
        </p:nvSpPr>
        <p:spPr>
          <a:xfrm>
            <a:off x="127343" y="6237958"/>
            <a:ext cx="8889304" cy="471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1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DB04035-DF57-4047-9E53-D8112505BD45}"/>
              </a:ext>
            </a:extLst>
          </p:cNvPr>
          <p:cNvSpPr txBox="1">
            <a:spLocks/>
          </p:cNvSpPr>
          <p:nvPr/>
        </p:nvSpPr>
        <p:spPr>
          <a:xfrm>
            <a:off x="409763" y="433545"/>
            <a:ext cx="8354890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700" dirty="0">
                <a:solidFill>
                  <a:srgbClr val="FFFFFF"/>
                </a:solidFill>
              </a:rPr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A2A39-1339-44D8-8FFD-0E85BED7F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08" y="1645723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700">
              <a:solidFill>
                <a:srgbClr val="E3754D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700">
              <a:solidFill>
                <a:srgbClr val="E3754D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75627CAE-CE81-4A00-B67C-9CA297A1C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9" r="4186" b="-2"/>
          <a:stretch/>
        </p:blipFill>
        <p:spPr>
          <a:xfrm>
            <a:off x="565968" y="2426818"/>
            <a:ext cx="3457351" cy="3997637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5806BB2-9262-4AB8-A674-1F311C0D8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804" y="2978114"/>
            <a:ext cx="4091938" cy="289504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A19B547-C4B0-4C93-940C-3CB81346142E}"/>
              </a:ext>
            </a:extLst>
          </p:cNvPr>
          <p:cNvSpPr txBox="1">
            <a:spLocks/>
          </p:cNvSpPr>
          <p:nvPr/>
        </p:nvSpPr>
        <p:spPr>
          <a:xfrm>
            <a:off x="127343" y="6237958"/>
            <a:ext cx="8889304" cy="471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1800" i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075A331-2013-4063-9AAD-E9F7355A7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20037"/>
              </p:ext>
            </p:extLst>
          </p:nvPr>
        </p:nvGraphicFramePr>
        <p:xfrm>
          <a:off x="867480" y="4840187"/>
          <a:ext cx="2854325" cy="1030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146460571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369256699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53712222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 square Error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extLst>
                  <a:ext uri="{0D108BD9-81ED-4DB2-BD59-A6C34878D82A}">
                    <a16:rowId xmlns:a16="http://schemas.microsoft.com/office/drawing/2014/main" val="30010220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0.008502452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extLst>
                  <a:ext uri="{0D108BD9-81ED-4DB2-BD59-A6C34878D82A}">
                    <a16:rowId xmlns:a16="http://schemas.microsoft.com/office/drawing/2014/main" val="310129728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0.009543997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extLst>
                  <a:ext uri="{0D108BD9-81ED-4DB2-BD59-A6C34878D82A}">
                    <a16:rowId xmlns:a16="http://schemas.microsoft.com/office/drawing/2014/main" val="32177289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0.008021885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extLst>
                  <a:ext uri="{0D108BD9-81ED-4DB2-BD59-A6C34878D82A}">
                    <a16:rowId xmlns:a16="http://schemas.microsoft.com/office/drawing/2014/main" val="24487650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0.007549562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extLst>
                  <a:ext uri="{0D108BD9-81ED-4DB2-BD59-A6C34878D82A}">
                    <a16:rowId xmlns:a16="http://schemas.microsoft.com/office/drawing/2014/main" val="2662939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644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DB04035-DF57-4047-9E53-D8112505BD45}"/>
              </a:ext>
            </a:extLst>
          </p:cNvPr>
          <p:cNvSpPr txBox="1">
            <a:spLocks/>
          </p:cNvSpPr>
          <p:nvPr/>
        </p:nvSpPr>
        <p:spPr>
          <a:xfrm>
            <a:off x="409763" y="433545"/>
            <a:ext cx="8354890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700">
                <a:solidFill>
                  <a:srgbClr val="FFFFFF"/>
                </a:solidFill>
              </a:rPr>
              <a:t>Support Vector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A2A39-1339-44D8-8FFD-0E85BED7F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08" y="1645723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700">
              <a:solidFill>
                <a:srgbClr val="FE8459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700">
              <a:solidFill>
                <a:srgbClr val="FE8459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75627CAE-CE81-4A00-B67C-9CA297A1C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9" r="4186" b="-2"/>
          <a:stretch/>
        </p:blipFill>
        <p:spPr>
          <a:xfrm>
            <a:off x="565968" y="2426818"/>
            <a:ext cx="3457351" cy="3997637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CB11F3E-BDD5-45FD-B810-3342C3FE2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804" y="2916735"/>
            <a:ext cx="4091938" cy="301780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A19B547-C4B0-4C93-940C-3CB81346142E}"/>
              </a:ext>
            </a:extLst>
          </p:cNvPr>
          <p:cNvSpPr txBox="1">
            <a:spLocks/>
          </p:cNvSpPr>
          <p:nvPr/>
        </p:nvSpPr>
        <p:spPr>
          <a:xfrm>
            <a:off x="127343" y="6237958"/>
            <a:ext cx="8889304" cy="471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1800" i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365331-DDD2-4CAF-807A-88CD25857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96304"/>
              </p:ext>
            </p:extLst>
          </p:nvPr>
        </p:nvGraphicFramePr>
        <p:xfrm>
          <a:off x="867480" y="5163415"/>
          <a:ext cx="2854325" cy="1030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8414276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5188729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83600643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 square Error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extLst>
                  <a:ext uri="{0D108BD9-81ED-4DB2-BD59-A6C34878D82A}">
                    <a16:rowId xmlns:a16="http://schemas.microsoft.com/office/drawing/2014/main" val="3538056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0.008111651111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extLst>
                  <a:ext uri="{0D108BD9-81ED-4DB2-BD59-A6C34878D82A}">
                    <a16:rowId xmlns:a16="http://schemas.microsoft.com/office/drawing/2014/main" val="25865156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0.007866169099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extLst>
                  <a:ext uri="{0D108BD9-81ED-4DB2-BD59-A6C34878D82A}">
                    <a16:rowId xmlns:a16="http://schemas.microsoft.com/office/drawing/2014/main" val="26546405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0.008641616781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extLst>
                  <a:ext uri="{0D108BD9-81ED-4DB2-BD59-A6C34878D82A}">
                    <a16:rowId xmlns:a16="http://schemas.microsoft.com/office/drawing/2014/main" val="25431131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0.008390560137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extLst>
                  <a:ext uri="{0D108BD9-81ED-4DB2-BD59-A6C34878D82A}">
                    <a16:rowId xmlns:a16="http://schemas.microsoft.com/office/drawing/2014/main" val="561290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708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72944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8CE98718-DB35-4BCB-97E8-481B304A9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27" r="6364" b="-2"/>
          <a:stretch/>
        </p:blipFill>
        <p:spPr>
          <a:xfrm>
            <a:off x="3490722" y="10"/>
            <a:ext cx="5653278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DFCB58-4F51-49C2-84F8-A8D367A0B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040" y="2857500"/>
            <a:ext cx="3962400" cy="223837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AC33328-E711-43D3-B243-FA47E323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2438400" cy="4821237"/>
          </a:xfrm>
        </p:spPr>
        <p:txBody>
          <a:bodyPr>
            <a:normAutofit/>
          </a:bodyPr>
          <a:lstStyle/>
          <a:p>
            <a:br>
              <a:rPr lang="en-IN" sz="2400" dirty="0">
                <a:solidFill>
                  <a:schemeClr val="bg1"/>
                </a:solidFill>
              </a:rPr>
            </a:br>
            <a:br>
              <a:rPr lang="en-IN" sz="2400" dirty="0">
                <a:solidFill>
                  <a:schemeClr val="bg1"/>
                </a:solidFill>
              </a:rPr>
            </a:br>
            <a:endParaRPr lang="en-IN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F23CFC-601B-45AB-B922-819EAD9CEFD8}"/>
              </a:ext>
            </a:extLst>
          </p:cNvPr>
          <p:cNvSpPr txBox="1">
            <a:spLocks/>
          </p:cNvSpPr>
          <p:nvPr/>
        </p:nvSpPr>
        <p:spPr>
          <a:xfrm>
            <a:off x="151750" y="2133909"/>
            <a:ext cx="3554290" cy="1102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700" dirty="0">
                <a:solidFill>
                  <a:srgbClr val="FFFF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8627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EBD12-B055-4975-AC0B-C689D7F9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92" y="4525347"/>
            <a:ext cx="5204792" cy="1737360"/>
          </a:xfrm>
        </p:spPr>
        <p:txBody>
          <a:bodyPr anchor="ctr">
            <a:normAutofit/>
          </a:bodyPr>
          <a:lstStyle/>
          <a:p>
            <a:pPr algn="r"/>
            <a:r>
              <a:rPr lang="en-IN" dirty="0"/>
              <a:t>Screenplay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A2A39-1339-44D8-8FFD-0E85BED7F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8071" y="4525347"/>
            <a:ext cx="2408466" cy="1737360"/>
          </a:xfrm>
        </p:spPr>
        <p:txBody>
          <a:bodyPr anchor="ctr">
            <a:normAutofit fontScale="85000" lnSpcReduction="20000"/>
          </a:bodyPr>
          <a:lstStyle/>
          <a:p>
            <a:pPr marL="285750" indent="-285750" algn="l">
              <a:lnSpc>
                <a:spcPct val="90000"/>
              </a:lnSpc>
              <a:buFontTx/>
              <a:buChar char="-"/>
            </a:pPr>
            <a:endParaRPr lang="en-IN" sz="1000" dirty="0"/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IN" sz="1600" dirty="0"/>
              <a:t>Domain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IN" sz="1600" dirty="0"/>
              <a:t>SMART Questions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IN" sz="1600" dirty="0"/>
              <a:t>Problem Statement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IN" sz="1600" dirty="0"/>
              <a:t>Dataset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IN" sz="1600" dirty="0"/>
              <a:t>Data Wrangling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IN" sz="1600" dirty="0"/>
              <a:t>Story Telling (Analysis)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IN" sz="1600" dirty="0"/>
              <a:t>Modelling 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IN" sz="1600" dirty="0"/>
              <a:t>The End (Conclusion)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endParaRPr lang="en-IN" sz="1000" dirty="0"/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endParaRPr lang="en-IN" sz="10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620480"/>
            <a:ext cx="168285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0" y="2466604"/>
            <a:ext cx="721797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1" y="2327988"/>
            <a:ext cx="220272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75627CAE-CE81-4A00-B67C-9CA297A1C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3"/>
          <a:stretch/>
        </p:blipFill>
        <p:spPr>
          <a:xfrm>
            <a:off x="4869084" y="10"/>
            <a:ext cx="4274916" cy="4059234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0294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14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6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75627CAE-CE81-4A00-B67C-9CA297A1C1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849" r="4186" b="-2"/>
          <a:stretch/>
        </p:blipFill>
        <p:spPr>
          <a:xfrm>
            <a:off x="3212926" y="10"/>
            <a:ext cx="5931074" cy="6857992"/>
          </a:xfrm>
          <a:prstGeom prst="rect">
            <a:avLst/>
          </a:prstGeom>
        </p:spPr>
      </p:pic>
      <p:sp>
        <p:nvSpPr>
          <p:cNvPr id="33" name="Rectangle 28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EBD12-B055-4975-AC0B-C689D7F9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231" y="3865369"/>
            <a:ext cx="4842855" cy="1894622"/>
          </a:xfrm>
        </p:spPr>
        <p:txBody>
          <a:bodyPr>
            <a:normAutofit fontScale="90000"/>
          </a:bodyPr>
          <a:lstStyle/>
          <a:p>
            <a:pPr algn="l"/>
            <a:br>
              <a:rPr lang="en-IN" sz="3200" dirty="0">
                <a:solidFill>
                  <a:schemeClr val="bg1"/>
                </a:solidFill>
              </a:rPr>
            </a:br>
            <a:br>
              <a:rPr lang="en-IN" sz="3200" dirty="0">
                <a:solidFill>
                  <a:schemeClr val="bg1"/>
                </a:solidFill>
              </a:rPr>
            </a:br>
            <a:br>
              <a:rPr lang="en-IN" sz="3200" dirty="0">
                <a:solidFill>
                  <a:schemeClr val="bg1"/>
                </a:solidFill>
              </a:rPr>
            </a:br>
            <a:br>
              <a:rPr lang="en-IN" sz="3200" dirty="0">
                <a:solidFill>
                  <a:schemeClr val="bg1"/>
                </a:solidFill>
              </a:rPr>
            </a:br>
            <a:endParaRPr lang="en-IN" sz="32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6438" y="3681408"/>
            <a:ext cx="895111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A19B547-C4B0-4C93-940C-3CB81346142E}"/>
              </a:ext>
            </a:extLst>
          </p:cNvPr>
          <p:cNvSpPr txBox="1">
            <a:spLocks/>
          </p:cNvSpPr>
          <p:nvPr/>
        </p:nvSpPr>
        <p:spPr>
          <a:xfrm>
            <a:off x="127343" y="6237958"/>
            <a:ext cx="8889304" cy="471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1800" i="1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DB04035-DF57-4047-9E53-D8112505BD45}"/>
              </a:ext>
            </a:extLst>
          </p:cNvPr>
          <p:cNvSpPr txBox="1">
            <a:spLocks/>
          </p:cNvSpPr>
          <p:nvPr/>
        </p:nvSpPr>
        <p:spPr>
          <a:xfrm>
            <a:off x="304800" y="663527"/>
            <a:ext cx="4842855" cy="5864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lang="en-IN" sz="3600" dirty="0">
                <a:solidFill>
                  <a:schemeClr val="bg1"/>
                </a:solidFill>
                <a:latin typeface="+mj-lt"/>
              </a:rPr>
              <a:t>DOMAIN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134E1-E341-4ACD-9C1B-27DAEE013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88" y="1341968"/>
            <a:ext cx="3171825" cy="2181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072AEA-87D9-4F15-85A6-9FD8BA97439F}"/>
              </a:ext>
            </a:extLst>
          </p:cNvPr>
          <p:cNvSpPr/>
          <p:nvPr/>
        </p:nvSpPr>
        <p:spPr>
          <a:xfrm>
            <a:off x="304800" y="4119560"/>
            <a:ext cx="79482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Film Industry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Largest markets by box office revenue ? </a:t>
            </a:r>
          </a:p>
          <a:p>
            <a:r>
              <a:rPr lang="en-IN" sz="1600" dirty="0">
                <a:solidFill>
                  <a:schemeClr val="bg1"/>
                </a:solidFill>
              </a:rPr>
              <a:t>United States (2018)</a:t>
            </a:r>
          </a:p>
        </p:txBody>
      </p:sp>
    </p:spTree>
    <p:extLst>
      <p:ext uri="{BB962C8B-B14F-4D97-AF65-F5344CB8AC3E}">
        <p14:creationId xmlns:p14="http://schemas.microsoft.com/office/powerpoint/2010/main" val="305516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DB04035-DF57-4047-9E53-D8112505BD45}"/>
              </a:ext>
            </a:extLst>
          </p:cNvPr>
          <p:cNvSpPr txBox="1">
            <a:spLocks/>
          </p:cNvSpPr>
          <p:nvPr/>
        </p:nvSpPr>
        <p:spPr>
          <a:xfrm>
            <a:off x="442170" y="856180"/>
            <a:ext cx="3420438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3500"/>
              <a:t>SMART QUESTIONS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7DC8CD2-7D54-4B27-A384-8C9F038D0BCE}"/>
              </a:ext>
            </a:extLst>
          </p:cNvPr>
          <p:cNvSpPr txBox="1">
            <a:spLocks/>
          </p:cNvSpPr>
          <p:nvPr/>
        </p:nvSpPr>
        <p:spPr>
          <a:xfrm>
            <a:off x="443039" y="2330505"/>
            <a:ext cx="3419569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+mn-lt"/>
                <a:ea typeface="+mn-ea"/>
                <a:cs typeface="+mn-cs"/>
              </a:rPr>
              <a:t>1: Popularity Over Years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latin typeface="+mn-lt"/>
              <a:ea typeface="+mn-ea"/>
              <a:cs typeface="+mn-cs"/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+mn-lt"/>
                <a:ea typeface="+mn-ea"/>
                <a:cs typeface="+mn-cs"/>
              </a:rPr>
              <a:t>2: What kinds of properties are associated with movies that have high popularity?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latin typeface="+mn-lt"/>
              <a:ea typeface="+mn-ea"/>
              <a:cs typeface="+mn-cs"/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+mn-lt"/>
                <a:ea typeface="+mn-ea"/>
                <a:cs typeface="+mn-cs"/>
              </a:rPr>
              <a:t>3: Number of movies released year by year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latin typeface="+mn-lt"/>
              <a:ea typeface="+mn-ea"/>
              <a:cs typeface="+mn-cs"/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+mn-lt"/>
                <a:ea typeface="+mn-ea"/>
                <a:cs typeface="+mn-cs"/>
              </a:rPr>
              <a:t>4: Presence of “rich insights” in social networks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latin typeface="+mn-lt"/>
              <a:ea typeface="+mn-ea"/>
              <a:cs typeface="+mn-cs"/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latin typeface="+mn-lt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75627CAE-CE81-4A00-B67C-9CA297A1C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49" r="9087"/>
          <a:stretch/>
        </p:blipFill>
        <p:spPr>
          <a:xfrm>
            <a:off x="4483341" y="799352"/>
            <a:ext cx="4069057" cy="525929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A19B547-C4B0-4C93-940C-3CB81346142E}"/>
              </a:ext>
            </a:extLst>
          </p:cNvPr>
          <p:cNvSpPr txBox="1">
            <a:spLocks/>
          </p:cNvSpPr>
          <p:nvPr/>
        </p:nvSpPr>
        <p:spPr>
          <a:xfrm>
            <a:off x="127343" y="6237958"/>
            <a:ext cx="8889304" cy="471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11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6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75627CAE-CE81-4A00-B67C-9CA297A1C1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849" r="4186" b="-2"/>
          <a:stretch/>
        </p:blipFill>
        <p:spPr>
          <a:xfrm>
            <a:off x="3228595" y="8"/>
            <a:ext cx="5931074" cy="6857992"/>
          </a:xfrm>
          <a:prstGeom prst="rect">
            <a:avLst/>
          </a:prstGeom>
        </p:spPr>
      </p:pic>
      <p:sp>
        <p:nvSpPr>
          <p:cNvPr id="33" name="Rectangle 28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6438" y="3681408"/>
            <a:ext cx="895111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A19B547-C4B0-4C93-940C-3CB81346142E}"/>
              </a:ext>
            </a:extLst>
          </p:cNvPr>
          <p:cNvSpPr txBox="1">
            <a:spLocks/>
          </p:cNvSpPr>
          <p:nvPr/>
        </p:nvSpPr>
        <p:spPr>
          <a:xfrm>
            <a:off x="127343" y="6237958"/>
            <a:ext cx="8889304" cy="471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1800" i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3D4C05-C30B-4ABA-B0D2-92FCD175FF8F}"/>
              </a:ext>
            </a:extLst>
          </p:cNvPr>
          <p:cNvSpPr/>
          <p:nvPr/>
        </p:nvSpPr>
        <p:spPr>
          <a:xfrm>
            <a:off x="153688" y="556095"/>
            <a:ext cx="7391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+mj-lt"/>
              </a:rPr>
              <a:t>Existing Models</a:t>
            </a:r>
            <a:br>
              <a:rPr lang="en-IN" sz="1600" dirty="0">
                <a:solidFill>
                  <a:schemeClr val="bg1"/>
                </a:solidFill>
                <a:latin typeface="+mj-lt"/>
              </a:rPr>
            </a:br>
            <a:r>
              <a:rPr lang="en-IN" sz="1600" dirty="0">
                <a:solidFill>
                  <a:schemeClr val="bg1"/>
                </a:solidFill>
                <a:latin typeface="+mj-lt"/>
              </a:rPr>
              <a:t>	Internet Movie DB (IMDB.COM)</a:t>
            </a:r>
            <a:br>
              <a:rPr lang="en-IN" sz="1600" dirty="0">
                <a:solidFill>
                  <a:schemeClr val="bg1"/>
                </a:solidFill>
                <a:latin typeface="+mj-lt"/>
              </a:rPr>
            </a:br>
            <a:r>
              <a:rPr lang="en-IN" sz="1600" dirty="0">
                <a:solidFill>
                  <a:schemeClr val="bg1"/>
                </a:solidFill>
                <a:latin typeface="+mj-lt"/>
              </a:rPr>
              <a:t>	BoxOfficeMojo.COM</a:t>
            </a:r>
          </a:p>
          <a:p>
            <a:endParaRPr lang="en-IN" sz="1600" dirty="0">
              <a:solidFill>
                <a:schemeClr val="bg1"/>
              </a:solidFill>
              <a:latin typeface="+mj-lt"/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Problem Definition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The Hypothesis:</a:t>
            </a:r>
          </a:p>
          <a:p>
            <a:r>
              <a:rPr lang="en-IN" sz="1600" dirty="0">
                <a:solidFill>
                  <a:schemeClr val="bg1"/>
                </a:solidFill>
              </a:rPr>
              <a:t>“A Movie Well Talked About is Well Watched”</a:t>
            </a:r>
          </a:p>
          <a:p>
            <a:r>
              <a:rPr lang="en-IN" sz="1600" dirty="0">
                <a:solidFill>
                  <a:schemeClr val="bg1"/>
                </a:solidFill>
              </a:rPr>
              <a:t>Pre-release buzz- a success factor</a:t>
            </a:r>
          </a:p>
          <a:p>
            <a:br>
              <a:rPr lang="en-IN" sz="1600" dirty="0">
                <a:solidFill>
                  <a:schemeClr val="bg1"/>
                </a:solidFill>
                <a:latin typeface="+mj-lt"/>
              </a:rPr>
            </a:br>
            <a:endParaRPr lang="en-IN" sz="1600" dirty="0">
              <a:solidFill>
                <a:schemeClr val="bg1"/>
              </a:solidFill>
              <a:latin typeface="+mj-lt"/>
            </a:endParaRPr>
          </a:p>
          <a:p>
            <a:pPr algn="ctr"/>
            <a:endParaRPr lang="en-IN" sz="1600" dirty="0">
              <a:solidFill>
                <a:schemeClr val="bg1"/>
              </a:solidFill>
              <a:latin typeface="+mj-lt"/>
            </a:endParaRPr>
          </a:p>
          <a:p>
            <a:endParaRPr lang="en-IN" sz="1600" dirty="0">
              <a:solidFill>
                <a:schemeClr val="bg1"/>
              </a:solidFill>
              <a:latin typeface="+mj-lt"/>
            </a:endParaRPr>
          </a:p>
          <a:p>
            <a:endParaRPr lang="en-IN" dirty="0">
              <a:solidFill>
                <a:schemeClr val="bg1"/>
              </a:solidFill>
              <a:latin typeface="+mj-lt"/>
            </a:endParaRPr>
          </a:p>
          <a:p>
            <a:endParaRPr lang="en-IN" dirty="0">
              <a:solidFill>
                <a:schemeClr val="bg1"/>
              </a:solidFill>
              <a:latin typeface="+mj-lt"/>
            </a:endParaRPr>
          </a:p>
          <a:p>
            <a:endParaRPr lang="en-IN" dirty="0">
              <a:solidFill>
                <a:schemeClr val="bg1"/>
              </a:solidFill>
              <a:latin typeface="+mj-lt"/>
            </a:endParaRPr>
          </a:p>
          <a:p>
            <a:endParaRPr lang="en-I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584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6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75627CAE-CE81-4A00-B67C-9CA297A1C1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849" r="4186" b="-2"/>
          <a:stretch/>
        </p:blipFill>
        <p:spPr>
          <a:xfrm>
            <a:off x="3228595" y="7019"/>
            <a:ext cx="5931074" cy="6857992"/>
          </a:xfrm>
          <a:prstGeom prst="rect">
            <a:avLst/>
          </a:prstGeom>
        </p:spPr>
      </p:pic>
      <p:sp>
        <p:nvSpPr>
          <p:cNvPr id="33" name="Rectangle 28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6438" y="3681408"/>
            <a:ext cx="895111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A19B547-C4B0-4C93-940C-3CB81346142E}"/>
              </a:ext>
            </a:extLst>
          </p:cNvPr>
          <p:cNvSpPr txBox="1">
            <a:spLocks/>
          </p:cNvSpPr>
          <p:nvPr/>
        </p:nvSpPr>
        <p:spPr>
          <a:xfrm>
            <a:off x="127343" y="6237958"/>
            <a:ext cx="8889304" cy="471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1800" i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3D4C05-C30B-4ABA-B0D2-92FCD175FF8F}"/>
              </a:ext>
            </a:extLst>
          </p:cNvPr>
          <p:cNvSpPr/>
          <p:nvPr/>
        </p:nvSpPr>
        <p:spPr>
          <a:xfrm>
            <a:off x="153688" y="556095"/>
            <a:ext cx="7383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solidFill>
                <a:schemeClr val="bg1"/>
              </a:solidFill>
              <a:latin typeface="+mj-lt"/>
            </a:endParaRPr>
          </a:p>
          <a:p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9B7814-A36C-4B31-B08B-29955F380941}"/>
              </a:ext>
            </a:extLst>
          </p:cNvPr>
          <p:cNvSpPr/>
          <p:nvPr/>
        </p:nvSpPr>
        <p:spPr>
          <a:xfrm>
            <a:off x="111675" y="3740506"/>
            <a:ext cx="2936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solidFill>
                <a:schemeClr val="bg1"/>
              </a:solidFill>
              <a:latin typeface="+mj-lt"/>
            </a:endParaRPr>
          </a:p>
          <a:p>
            <a:endParaRPr lang="en-IN" sz="2400" dirty="0">
              <a:solidFill>
                <a:schemeClr val="bg1"/>
              </a:solidFill>
              <a:latin typeface="+mj-lt"/>
            </a:endParaRPr>
          </a:p>
          <a:p>
            <a:endParaRPr lang="en-IN" sz="24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BE4AC-2455-4F6E-9842-0A8029044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237975"/>
            <a:ext cx="4402285" cy="496714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6C3F2FE-8C16-44FE-8A2C-C4A8B0BFBC48}"/>
              </a:ext>
            </a:extLst>
          </p:cNvPr>
          <p:cNvSpPr txBox="1">
            <a:spLocks/>
          </p:cNvSpPr>
          <p:nvPr/>
        </p:nvSpPr>
        <p:spPr>
          <a:xfrm>
            <a:off x="234202" y="640012"/>
            <a:ext cx="8889304" cy="471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272438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383B190-6BFB-422F-B667-06B7B25F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531267" y="3509963"/>
            <a:ext cx="5319162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57962F-F7D8-4C3B-8AB8-1921ABEF8C81}"/>
              </a:ext>
            </a:extLst>
          </p:cNvPr>
          <p:cNvSpPr/>
          <p:nvPr/>
        </p:nvSpPr>
        <p:spPr>
          <a:xfrm>
            <a:off x="3766365" y="3812954"/>
            <a:ext cx="4848966" cy="1516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A2A39-1339-44D8-8FFD-0E85BED7F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6365" y="5550568"/>
            <a:ext cx="4848965" cy="602551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sz="1700" kern="1200">
              <a:solidFill>
                <a:srgbClr val="E7E6E6"/>
              </a:solidFill>
              <a:latin typeface="+mn-lt"/>
              <a:ea typeface="+mn-ea"/>
              <a:cs typeface="+mn-cs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sz="1700" kern="1200">
              <a:solidFill>
                <a:srgbClr val="E7E6E6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608607-D1B9-4D1C-9F87-E8A9E1719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88"/>
          <a:stretch/>
        </p:blipFill>
        <p:spPr>
          <a:xfrm>
            <a:off x="238226" y="299363"/>
            <a:ext cx="3120339" cy="3049204"/>
          </a:xfrm>
          <a:prstGeom prst="rect">
            <a:avLst/>
          </a:prstGeom>
        </p:spPr>
      </p:pic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75627CAE-CE81-4A00-B67C-9CA297A1C1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76" r="1" b="43222"/>
          <a:stretch/>
        </p:blipFill>
        <p:spPr>
          <a:xfrm>
            <a:off x="3490722" y="299363"/>
            <a:ext cx="5412813" cy="3008188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28E597-4AF8-4D69-A9AB-A1EDC6156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53715" y="5443086"/>
            <a:ext cx="48006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30D47A3-FBF4-4A68-B9AF-F5E7B57900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25" r="806" b="-4"/>
          <a:stretch/>
        </p:blipFill>
        <p:spPr>
          <a:xfrm>
            <a:off x="238226" y="3509433"/>
            <a:ext cx="3120339" cy="302683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A19B547-C4B0-4C93-940C-3CB81346142E}"/>
              </a:ext>
            </a:extLst>
          </p:cNvPr>
          <p:cNvSpPr txBox="1">
            <a:spLocks/>
          </p:cNvSpPr>
          <p:nvPr/>
        </p:nvSpPr>
        <p:spPr>
          <a:xfrm>
            <a:off x="127343" y="6237958"/>
            <a:ext cx="8889304" cy="471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4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AB1793-0B7A-481B-B896-22470BD28E4A}"/>
              </a:ext>
            </a:extLst>
          </p:cNvPr>
          <p:cNvSpPr/>
          <p:nvPr/>
        </p:nvSpPr>
        <p:spPr>
          <a:xfrm>
            <a:off x="837373" y="655128"/>
            <a:ext cx="3460439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CORRELATION ANALYSIS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5228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533" y="73152"/>
            <a:ext cx="884223" cy="232963"/>
            <a:chOff x="7763256" y="73152"/>
            <a:chExt cx="1178966" cy="232963"/>
          </a:xfrm>
        </p:grpSpPr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DC1AE81-18DF-4468-B69F-825A8E462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5" y="165311"/>
            <a:ext cx="4190207" cy="2937122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455228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75627CAE-CE81-4A00-B67C-9CA297A1C1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9" r="4186" b="-2"/>
          <a:stretch/>
        </p:blipFill>
        <p:spPr>
          <a:xfrm>
            <a:off x="1162716" y="3315854"/>
            <a:ext cx="2988580" cy="34556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A19B547-C4B0-4C93-940C-3CB81346142E}"/>
              </a:ext>
            </a:extLst>
          </p:cNvPr>
          <p:cNvSpPr txBox="1">
            <a:spLocks/>
          </p:cNvSpPr>
          <p:nvPr/>
        </p:nvSpPr>
        <p:spPr>
          <a:xfrm>
            <a:off x="127343" y="6237958"/>
            <a:ext cx="8889304" cy="471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1800" i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1C4F41-D7EA-4236-9800-8258C06C2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5" y="3106020"/>
            <a:ext cx="43148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4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31A0D6-5FF4-4566-80F6-AC5F1CD70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67"/>
          <a:stretch/>
        </p:blipFill>
        <p:spPr>
          <a:xfrm>
            <a:off x="20" y="10"/>
            <a:ext cx="4571980" cy="3428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384995-9DBC-4E79-81D0-68D2B12AAB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3" b="4"/>
          <a:stretch/>
        </p:blipFill>
        <p:spPr>
          <a:xfrm>
            <a:off x="4572000" y="10"/>
            <a:ext cx="4572000" cy="3428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64DAB5-7A2D-4E00-B75A-03114FB800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98" b="-2"/>
          <a:stretch/>
        </p:blipFill>
        <p:spPr>
          <a:xfrm>
            <a:off x="20" y="3429000"/>
            <a:ext cx="4571980" cy="3429000"/>
          </a:xfrm>
          <a:prstGeom prst="rect">
            <a:avLst/>
          </a:prstGeom>
        </p:spPr>
      </p:pic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75627CAE-CE81-4A00-B67C-9CA297A1C1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" b="30228"/>
          <a:stretch/>
        </p:blipFill>
        <p:spPr>
          <a:xfrm>
            <a:off x="4572000" y="3429000"/>
            <a:ext cx="4572000" cy="3429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885915" y="2164437"/>
            <a:ext cx="3372170" cy="2529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AB1793-0B7A-481B-B896-22470BD28E4A}"/>
              </a:ext>
            </a:extLst>
          </p:cNvPr>
          <p:cNvSpPr/>
          <p:nvPr/>
        </p:nvSpPr>
        <p:spPr>
          <a:xfrm>
            <a:off x="3215143" y="2761554"/>
            <a:ext cx="2713713" cy="1345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SCATTER PLOTS</a:t>
            </a: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447277" y="1835459"/>
            <a:ext cx="4249446" cy="3187083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A19B547-C4B0-4C93-940C-3CB81346142E}"/>
              </a:ext>
            </a:extLst>
          </p:cNvPr>
          <p:cNvSpPr txBox="1">
            <a:spLocks/>
          </p:cNvSpPr>
          <p:nvPr/>
        </p:nvSpPr>
        <p:spPr>
          <a:xfrm>
            <a:off x="127343" y="6237958"/>
            <a:ext cx="8889304" cy="471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38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151</Words>
  <Application>Microsoft Office PowerPoint</Application>
  <PresentationFormat>On-screen Show (4:3)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Movie Success Prediction Social Network Analysis | Regression</vt:lpstr>
      <vt:lpstr>Screenplay</vt:lpstr>
      <vt:lpstr>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Success Prediction Social Network Analysis | Regression</dc:title>
  <dc:creator>nsreedharan@live.com</dc:creator>
  <cp:lastModifiedBy>nsreedharan@live.com</cp:lastModifiedBy>
  <cp:revision>9</cp:revision>
  <dcterms:created xsi:type="dcterms:W3CDTF">2020-04-22T21:34:12Z</dcterms:created>
  <dcterms:modified xsi:type="dcterms:W3CDTF">2020-04-23T00:10:45Z</dcterms:modified>
</cp:coreProperties>
</file>