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6"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07D4BD-5F4B-4B38-8560-D0816F89C949}" v="1036" dt="2021-02-28T10:56:26.0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8" d="100"/>
          <a:sy n="78" d="100"/>
        </p:scale>
        <p:origin x="2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BCC479F-37DC-4A1F-BE4F-0D34E5A54B2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0FDF892-BCD3-43CE-9E11-E06384201801}">
      <dgm:prSet/>
      <dgm:spPr/>
      <dgm:t>
        <a:bodyPr/>
        <a:lstStyle/>
        <a:p>
          <a:r>
            <a:rPr lang="en-US"/>
            <a:t>Eclipse (IDE latest version)</a:t>
          </a:r>
        </a:p>
      </dgm:t>
    </dgm:pt>
    <dgm:pt modelId="{3ABB8977-8326-4579-B79A-D90F3BDB71B4}" type="parTrans" cxnId="{E3CBBC90-DD46-4F0A-AC15-DBB3693C93E8}">
      <dgm:prSet/>
      <dgm:spPr/>
      <dgm:t>
        <a:bodyPr/>
        <a:lstStyle/>
        <a:p>
          <a:endParaRPr lang="en-US"/>
        </a:p>
      </dgm:t>
    </dgm:pt>
    <dgm:pt modelId="{3AA3171D-1B2C-4487-89AB-0BA5E53A8D76}" type="sibTrans" cxnId="{E3CBBC90-DD46-4F0A-AC15-DBB3693C93E8}">
      <dgm:prSet/>
      <dgm:spPr/>
      <dgm:t>
        <a:bodyPr/>
        <a:lstStyle/>
        <a:p>
          <a:endParaRPr lang="en-US"/>
        </a:p>
      </dgm:t>
    </dgm:pt>
    <dgm:pt modelId="{1E76E0A9-8470-4097-9F35-A3FFCF39710B}">
      <dgm:prSet/>
      <dgm:spPr/>
      <dgm:t>
        <a:bodyPr/>
        <a:lstStyle/>
        <a:p>
          <a:r>
            <a:rPr lang="en-US"/>
            <a:t>Window builder package - we have used this to simplify our code to make it easier to interpret and create the GUI</a:t>
          </a:r>
        </a:p>
      </dgm:t>
    </dgm:pt>
    <dgm:pt modelId="{63BE336E-5F62-4E20-B8D8-A29D7378FE90}" type="parTrans" cxnId="{5E06C67B-0E30-4E77-917B-E95199969065}">
      <dgm:prSet/>
      <dgm:spPr/>
      <dgm:t>
        <a:bodyPr/>
        <a:lstStyle/>
        <a:p>
          <a:endParaRPr lang="en-US"/>
        </a:p>
      </dgm:t>
    </dgm:pt>
    <dgm:pt modelId="{6CC67486-E8B3-446E-8B6B-066DEC21C67D}" type="sibTrans" cxnId="{5E06C67B-0E30-4E77-917B-E95199969065}">
      <dgm:prSet/>
      <dgm:spPr/>
      <dgm:t>
        <a:bodyPr/>
        <a:lstStyle/>
        <a:p>
          <a:endParaRPr lang="en-US"/>
        </a:p>
      </dgm:t>
    </dgm:pt>
    <dgm:pt modelId="{52A9959F-2825-47B8-AC52-9AEB4F51D57E}" type="pres">
      <dgm:prSet presAssocID="{3BCC479F-37DC-4A1F-BE4F-0D34E5A54B20}" presName="root" presStyleCnt="0">
        <dgm:presLayoutVars>
          <dgm:dir/>
          <dgm:resizeHandles val="exact"/>
        </dgm:presLayoutVars>
      </dgm:prSet>
      <dgm:spPr/>
    </dgm:pt>
    <dgm:pt modelId="{F347F162-7DA1-4266-B054-2877304820F8}" type="pres">
      <dgm:prSet presAssocID="{60FDF892-BCD3-43CE-9E11-E06384201801}" presName="compNode" presStyleCnt="0"/>
      <dgm:spPr/>
    </dgm:pt>
    <dgm:pt modelId="{12001831-DAE5-4C17-8031-D01B828D4631}" type="pres">
      <dgm:prSet presAssocID="{60FDF892-BCD3-43CE-9E11-E06384201801}" presName="bgRect" presStyleLbl="bgShp" presStyleIdx="0" presStyleCnt="2"/>
      <dgm:spPr/>
    </dgm:pt>
    <dgm:pt modelId="{BB13DC64-A9EF-48B9-8742-A259A08259FF}" type="pres">
      <dgm:prSet presAssocID="{60FDF892-BCD3-43CE-9E11-E063842018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99B24B5D-650D-47DB-BF82-8456496CE637}" type="pres">
      <dgm:prSet presAssocID="{60FDF892-BCD3-43CE-9E11-E06384201801}" presName="spaceRect" presStyleCnt="0"/>
      <dgm:spPr/>
    </dgm:pt>
    <dgm:pt modelId="{66C0971A-81A3-4013-9B52-9A3D9B812888}" type="pres">
      <dgm:prSet presAssocID="{60FDF892-BCD3-43CE-9E11-E06384201801}" presName="parTx" presStyleLbl="revTx" presStyleIdx="0" presStyleCnt="2">
        <dgm:presLayoutVars>
          <dgm:chMax val="0"/>
          <dgm:chPref val="0"/>
        </dgm:presLayoutVars>
      </dgm:prSet>
      <dgm:spPr/>
    </dgm:pt>
    <dgm:pt modelId="{6B510DA4-E069-4868-B89C-2A798075B7A6}" type="pres">
      <dgm:prSet presAssocID="{3AA3171D-1B2C-4487-89AB-0BA5E53A8D76}" presName="sibTrans" presStyleCnt="0"/>
      <dgm:spPr/>
    </dgm:pt>
    <dgm:pt modelId="{94584730-506C-44DA-BE90-F7ABA119E0F8}" type="pres">
      <dgm:prSet presAssocID="{1E76E0A9-8470-4097-9F35-A3FFCF39710B}" presName="compNode" presStyleCnt="0"/>
      <dgm:spPr/>
    </dgm:pt>
    <dgm:pt modelId="{91D7321E-3B0E-49EF-B1E5-30BF063A584A}" type="pres">
      <dgm:prSet presAssocID="{1E76E0A9-8470-4097-9F35-A3FFCF39710B}" presName="bgRect" presStyleLbl="bgShp" presStyleIdx="1" presStyleCnt="2"/>
      <dgm:spPr/>
    </dgm:pt>
    <dgm:pt modelId="{AF870EA1-CC61-4394-8ACD-2F00DBCEA525}" type="pres">
      <dgm:prSet presAssocID="{1E76E0A9-8470-4097-9F35-A3FFCF3971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E3EBDD8A-D673-42B6-BD4E-FB8FF930C134}" type="pres">
      <dgm:prSet presAssocID="{1E76E0A9-8470-4097-9F35-A3FFCF39710B}" presName="spaceRect" presStyleCnt="0"/>
      <dgm:spPr/>
    </dgm:pt>
    <dgm:pt modelId="{42F80ED1-FC84-40F0-8AC1-89E243F5387B}" type="pres">
      <dgm:prSet presAssocID="{1E76E0A9-8470-4097-9F35-A3FFCF39710B}" presName="parTx" presStyleLbl="revTx" presStyleIdx="1" presStyleCnt="2">
        <dgm:presLayoutVars>
          <dgm:chMax val="0"/>
          <dgm:chPref val="0"/>
        </dgm:presLayoutVars>
      </dgm:prSet>
      <dgm:spPr/>
    </dgm:pt>
  </dgm:ptLst>
  <dgm:cxnLst>
    <dgm:cxn modelId="{D484BD0E-552A-446A-B94C-A91ADE222581}" type="presOf" srcId="{3BCC479F-37DC-4A1F-BE4F-0D34E5A54B20}" destId="{52A9959F-2825-47B8-AC52-9AEB4F51D57E}" srcOrd="0" destOrd="0" presId="urn:microsoft.com/office/officeart/2018/2/layout/IconVerticalSolidList"/>
    <dgm:cxn modelId="{5E06C67B-0E30-4E77-917B-E95199969065}" srcId="{3BCC479F-37DC-4A1F-BE4F-0D34E5A54B20}" destId="{1E76E0A9-8470-4097-9F35-A3FFCF39710B}" srcOrd="1" destOrd="0" parTransId="{63BE336E-5F62-4E20-B8D8-A29D7378FE90}" sibTransId="{6CC67486-E8B3-446E-8B6B-066DEC21C67D}"/>
    <dgm:cxn modelId="{CFDB338D-06DC-4CE4-9AEC-767867E9C448}" type="presOf" srcId="{1E76E0A9-8470-4097-9F35-A3FFCF39710B}" destId="{42F80ED1-FC84-40F0-8AC1-89E243F5387B}" srcOrd="0" destOrd="0" presId="urn:microsoft.com/office/officeart/2018/2/layout/IconVerticalSolidList"/>
    <dgm:cxn modelId="{E3CBBC90-DD46-4F0A-AC15-DBB3693C93E8}" srcId="{3BCC479F-37DC-4A1F-BE4F-0D34E5A54B20}" destId="{60FDF892-BCD3-43CE-9E11-E06384201801}" srcOrd="0" destOrd="0" parTransId="{3ABB8977-8326-4579-B79A-D90F3BDB71B4}" sibTransId="{3AA3171D-1B2C-4487-89AB-0BA5E53A8D76}"/>
    <dgm:cxn modelId="{FA79FAA3-BE9E-459D-953B-F3C91F6BA1E7}" type="presOf" srcId="{60FDF892-BCD3-43CE-9E11-E06384201801}" destId="{66C0971A-81A3-4013-9B52-9A3D9B812888}" srcOrd="0" destOrd="0" presId="urn:microsoft.com/office/officeart/2018/2/layout/IconVerticalSolidList"/>
    <dgm:cxn modelId="{1C3AB735-FE2D-4F18-9D25-881B051C72BB}" type="presParOf" srcId="{52A9959F-2825-47B8-AC52-9AEB4F51D57E}" destId="{F347F162-7DA1-4266-B054-2877304820F8}" srcOrd="0" destOrd="0" presId="urn:microsoft.com/office/officeart/2018/2/layout/IconVerticalSolidList"/>
    <dgm:cxn modelId="{22F63B9C-4586-42EC-A8D3-1C26523AA755}" type="presParOf" srcId="{F347F162-7DA1-4266-B054-2877304820F8}" destId="{12001831-DAE5-4C17-8031-D01B828D4631}" srcOrd="0" destOrd="0" presId="urn:microsoft.com/office/officeart/2018/2/layout/IconVerticalSolidList"/>
    <dgm:cxn modelId="{484954D5-8866-4AFC-9146-7471C3420BEA}" type="presParOf" srcId="{F347F162-7DA1-4266-B054-2877304820F8}" destId="{BB13DC64-A9EF-48B9-8742-A259A08259FF}" srcOrd="1" destOrd="0" presId="urn:microsoft.com/office/officeart/2018/2/layout/IconVerticalSolidList"/>
    <dgm:cxn modelId="{85169180-D376-4B29-AFFF-74DB0B8CBEDD}" type="presParOf" srcId="{F347F162-7DA1-4266-B054-2877304820F8}" destId="{99B24B5D-650D-47DB-BF82-8456496CE637}" srcOrd="2" destOrd="0" presId="urn:microsoft.com/office/officeart/2018/2/layout/IconVerticalSolidList"/>
    <dgm:cxn modelId="{AF59A462-D6CD-4DF8-86CA-43C6E88899A1}" type="presParOf" srcId="{F347F162-7DA1-4266-B054-2877304820F8}" destId="{66C0971A-81A3-4013-9B52-9A3D9B812888}" srcOrd="3" destOrd="0" presId="urn:microsoft.com/office/officeart/2018/2/layout/IconVerticalSolidList"/>
    <dgm:cxn modelId="{27396666-E004-4CA6-8F18-33CF5C83BA8A}" type="presParOf" srcId="{52A9959F-2825-47B8-AC52-9AEB4F51D57E}" destId="{6B510DA4-E069-4868-B89C-2A798075B7A6}" srcOrd="1" destOrd="0" presId="urn:microsoft.com/office/officeart/2018/2/layout/IconVerticalSolidList"/>
    <dgm:cxn modelId="{6438A9EB-4871-460A-B2ED-26C18604F5B5}" type="presParOf" srcId="{52A9959F-2825-47B8-AC52-9AEB4F51D57E}" destId="{94584730-506C-44DA-BE90-F7ABA119E0F8}" srcOrd="2" destOrd="0" presId="urn:microsoft.com/office/officeart/2018/2/layout/IconVerticalSolidList"/>
    <dgm:cxn modelId="{47DF3495-E282-4012-A420-90A41D6E40BC}" type="presParOf" srcId="{94584730-506C-44DA-BE90-F7ABA119E0F8}" destId="{91D7321E-3B0E-49EF-B1E5-30BF063A584A}" srcOrd="0" destOrd="0" presId="urn:microsoft.com/office/officeart/2018/2/layout/IconVerticalSolidList"/>
    <dgm:cxn modelId="{6B5F37EE-68FE-496B-A867-50F60DB9A945}" type="presParOf" srcId="{94584730-506C-44DA-BE90-F7ABA119E0F8}" destId="{AF870EA1-CC61-4394-8ACD-2F00DBCEA525}" srcOrd="1" destOrd="0" presId="urn:microsoft.com/office/officeart/2018/2/layout/IconVerticalSolidList"/>
    <dgm:cxn modelId="{B0195408-E900-4D50-9968-A0B2D43E5DAC}" type="presParOf" srcId="{94584730-506C-44DA-BE90-F7ABA119E0F8}" destId="{E3EBDD8A-D673-42B6-BD4E-FB8FF930C134}" srcOrd="2" destOrd="0" presId="urn:microsoft.com/office/officeart/2018/2/layout/IconVerticalSolidList"/>
    <dgm:cxn modelId="{C742324D-1267-4EAB-8B1F-F963908572D8}" type="presParOf" srcId="{94584730-506C-44DA-BE90-F7ABA119E0F8}" destId="{42F80ED1-FC84-40F0-8AC1-89E243F538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76BE3F-8AB6-4B7E-9C93-116F2DA20BC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953A172-C4A8-4C08-AFE7-1088C2338F13}">
      <dgm:prSet/>
      <dgm:spPr/>
      <dgm:t>
        <a:bodyPr/>
        <a:lstStyle/>
        <a:p>
          <a:r>
            <a:rPr lang="en-US"/>
            <a:t>Inheritance: this can be realized by looking at UML diagram or the division and extension of classes.</a:t>
          </a:r>
        </a:p>
      </dgm:t>
    </dgm:pt>
    <dgm:pt modelId="{F6D95429-7459-4FE4-94E6-139CA3F58F3C}" type="parTrans" cxnId="{4BFE38CB-2C39-41F0-9D53-583348655748}">
      <dgm:prSet/>
      <dgm:spPr/>
      <dgm:t>
        <a:bodyPr/>
        <a:lstStyle/>
        <a:p>
          <a:endParaRPr lang="en-US"/>
        </a:p>
      </dgm:t>
    </dgm:pt>
    <dgm:pt modelId="{2BDBD3C9-8D5F-403D-8F8E-CE817313E206}" type="sibTrans" cxnId="{4BFE38CB-2C39-41F0-9D53-583348655748}">
      <dgm:prSet/>
      <dgm:spPr/>
      <dgm:t>
        <a:bodyPr/>
        <a:lstStyle/>
        <a:p>
          <a:endParaRPr lang="en-US"/>
        </a:p>
      </dgm:t>
    </dgm:pt>
    <dgm:pt modelId="{C75193AA-ADCD-499D-8793-08D28015C5A6}">
      <dgm:prSet/>
      <dgm:spPr/>
      <dgm:t>
        <a:bodyPr/>
        <a:lstStyle/>
        <a:p>
          <a:r>
            <a:rPr lang="en-US"/>
            <a:t>Polymorphism: we are overloading two methods repeatedly to achieve all functionalities.</a:t>
          </a:r>
        </a:p>
      </dgm:t>
    </dgm:pt>
    <dgm:pt modelId="{697183C9-84F3-4F11-B137-B8B09C72025E}" type="parTrans" cxnId="{D89612F4-BE5A-4EDE-9F5C-D80688A9AC73}">
      <dgm:prSet/>
      <dgm:spPr/>
      <dgm:t>
        <a:bodyPr/>
        <a:lstStyle/>
        <a:p>
          <a:endParaRPr lang="en-US"/>
        </a:p>
      </dgm:t>
    </dgm:pt>
    <dgm:pt modelId="{7ADCEE1B-EEE6-4351-9E49-4D8B4BF18F00}" type="sibTrans" cxnId="{D89612F4-BE5A-4EDE-9F5C-D80688A9AC73}">
      <dgm:prSet/>
      <dgm:spPr/>
      <dgm:t>
        <a:bodyPr/>
        <a:lstStyle/>
        <a:p>
          <a:endParaRPr lang="en-US"/>
        </a:p>
      </dgm:t>
    </dgm:pt>
    <dgm:pt modelId="{D26AEE1B-E992-42F2-99C5-22FB012C08CF}" type="pres">
      <dgm:prSet presAssocID="{F276BE3F-8AB6-4B7E-9C93-116F2DA20BC2}" presName="root" presStyleCnt="0">
        <dgm:presLayoutVars>
          <dgm:dir/>
          <dgm:resizeHandles val="exact"/>
        </dgm:presLayoutVars>
      </dgm:prSet>
      <dgm:spPr/>
    </dgm:pt>
    <dgm:pt modelId="{856EC7F7-7D9E-4F1E-8155-F86F66E32173}" type="pres">
      <dgm:prSet presAssocID="{0953A172-C4A8-4C08-AFE7-1088C2338F13}" presName="compNode" presStyleCnt="0"/>
      <dgm:spPr/>
    </dgm:pt>
    <dgm:pt modelId="{FBD027DF-24A9-4B4A-B885-4BD5BE32EE2A}" type="pres">
      <dgm:prSet presAssocID="{0953A172-C4A8-4C08-AFE7-1088C2338F13}" presName="bgRect" presStyleLbl="bgShp" presStyleIdx="0" presStyleCnt="2"/>
      <dgm:spPr/>
    </dgm:pt>
    <dgm:pt modelId="{D033BB01-F4E6-43D7-BFBA-A1B58050960D}" type="pres">
      <dgm:prSet presAssocID="{0953A172-C4A8-4C08-AFE7-1088C2338F1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1FA6BF1D-455D-4FE5-ADAB-385C334A0E02}" type="pres">
      <dgm:prSet presAssocID="{0953A172-C4A8-4C08-AFE7-1088C2338F13}" presName="spaceRect" presStyleCnt="0"/>
      <dgm:spPr/>
    </dgm:pt>
    <dgm:pt modelId="{60CCABF3-3583-4328-BD36-CF7EF3049D52}" type="pres">
      <dgm:prSet presAssocID="{0953A172-C4A8-4C08-AFE7-1088C2338F13}" presName="parTx" presStyleLbl="revTx" presStyleIdx="0" presStyleCnt="2">
        <dgm:presLayoutVars>
          <dgm:chMax val="0"/>
          <dgm:chPref val="0"/>
        </dgm:presLayoutVars>
      </dgm:prSet>
      <dgm:spPr/>
    </dgm:pt>
    <dgm:pt modelId="{63EE384F-5703-4A69-A750-0D7D15F41279}" type="pres">
      <dgm:prSet presAssocID="{2BDBD3C9-8D5F-403D-8F8E-CE817313E206}" presName="sibTrans" presStyleCnt="0"/>
      <dgm:spPr/>
    </dgm:pt>
    <dgm:pt modelId="{0602264E-D62F-40A0-AD03-0D04047BC4A2}" type="pres">
      <dgm:prSet presAssocID="{C75193AA-ADCD-499D-8793-08D28015C5A6}" presName="compNode" presStyleCnt="0"/>
      <dgm:spPr/>
    </dgm:pt>
    <dgm:pt modelId="{A48908AF-D6BE-4E84-BED3-28B0DB5EDAC3}" type="pres">
      <dgm:prSet presAssocID="{C75193AA-ADCD-499D-8793-08D28015C5A6}" presName="bgRect" presStyleLbl="bgShp" presStyleIdx="1" presStyleCnt="2"/>
      <dgm:spPr/>
    </dgm:pt>
    <dgm:pt modelId="{2EA0C8AF-D09B-4460-AE7A-EEB7A34C31A2}" type="pres">
      <dgm:prSet presAssocID="{C75193AA-ADCD-499D-8793-08D28015C5A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5EBEB314-3383-4299-8F9D-BA30CDCB5BC5}" type="pres">
      <dgm:prSet presAssocID="{C75193AA-ADCD-499D-8793-08D28015C5A6}" presName="spaceRect" presStyleCnt="0"/>
      <dgm:spPr/>
    </dgm:pt>
    <dgm:pt modelId="{730D226D-DD91-4BE7-8545-E60B5DF871B2}" type="pres">
      <dgm:prSet presAssocID="{C75193AA-ADCD-499D-8793-08D28015C5A6}" presName="parTx" presStyleLbl="revTx" presStyleIdx="1" presStyleCnt="2">
        <dgm:presLayoutVars>
          <dgm:chMax val="0"/>
          <dgm:chPref val="0"/>
        </dgm:presLayoutVars>
      </dgm:prSet>
      <dgm:spPr/>
    </dgm:pt>
  </dgm:ptLst>
  <dgm:cxnLst>
    <dgm:cxn modelId="{A4242316-164C-4321-8017-457101DC3EDB}" type="presOf" srcId="{F276BE3F-8AB6-4B7E-9C93-116F2DA20BC2}" destId="{D26AEE1B-E992-42F2-99C5-22FB012C08CF}" srcOrd="0" destOrd="0" presId="urn:microsoft.com/office/officeart/2018/2/layout/IconVerticalSolidList"/>
    <dgm:cxn modelId="{BCFF421A-7191-4CD7-8574-6D30D0A4B9C8}" type="presOf" srcId="{0953A172-C4A8-4C08-AFE7-1088C2338F13}" destId="{60CCABF3-3583-4328-BD36-CF7EF3049D52}" srcOrd="0" destOrd="0" presId="urn:microsoft.com/office/officeart/2018/2/layout/IconVerticalSolidList"/>
    <dgm:cxn modelId="{D519A635-C1AE-4B76-98AC-029EBD751007}" type="presOf" srcId="{C75193AA-ADCD-499D-8793-08D28015C5A6}" destId="{730D226D-DD91-4BE7-8545-E60B5DF871B2}" srcOrd="0" destOrd="0" presId="urn:microsoft.com/office/officeart/2018/2/layout/IconVerticalSolidList"/>
    <dgm:cxn modelId="{4BFE38CB-2C39-41F0-9D53-583348655748}" srcId="{F276BE3F-8AB6-4B7E-9C93-116F2DA20BC2}" destId="{0953A172-C4A8-4C08-AFE7-1088C2338F13}" srcOrd="0" destOrd="0" parTransId="{F6D95429-7459-4FE4-94E6-139CA3F58F3C}" sibTransId="{2BDBD3C9-8D5F-403D-8F8E-CE817313E206}"/>
    <dgm:cxn modelId="{D89612F4-BE5A-4EDE-9F5C-D80688A9AC73}" srcId="{F276BE3F-8AB6-4B7E-9C93-116F2DA20BC2}" destId="{C75193AA-ADCD-499D-8793-08D28015C5A6}" srcOrd="1" destOrd="0" parTransId="{697183C9-84F3-4F11-B137-B8B09C72025E}" sibTransId="{7ADCEE1B-EEE6-4351-9E49-4D8B4BF18F00}"/>
    <dgm:cxn modelId="{9FE820FD-5A36-4422-BB46-05AA8305BD54}" type="presParOf" srcId="{D26AEE1B-E992-42F2-99C5-22FB012C08CF}" destId="{856EC7F7-7D9E-4F1E-8155-F86F66E32173}" srcOrd="0" destOrd="0" presId="urn:microsoft.com/office/officeart/2018/2/layout/IconVerticalSolidList"/>
    <dgm:cxn modelId="{720FDC06-328C-46E5-BEF9-F010E33CDC6A}" type="presParOf" srcId="{856EC7F7-7D9E-4F1E-8155-F86F66E32173}" destId="{FBD027DF-24A9-4B4A-B885-4BD5BE32EE2A}" srcOrd="0" destOrd="0" presId="urn:microsoft.com/office/officeart/2018/2/layout/IconVerticalSolidList"/>
    <dgm:cxn modelId="{B6D5F43D-68EA-4562-99C8-A394EA5398EC}" type="presParOf" srcId="{856EC7F7-7D9E-4F1E-8155-F86F66E32173}" destId="{D033BB01-F4E6-43D7-BFBA-A1B58050960D}" srcOrd="1" destOrd="0" presId="urn:microsoft.com/office/officeart/2018/2/layout/IconVerticalSolidList"/>
    <dgm:cxn modelId="{F36875AA-822C-4133-A772-26CC3B9E5089}" type="presParOf" srcId="{856EC7F7-7D9E-4F1E-8155-F86F66E32173}" destId="{1FA6BF1D-455D-4FE5-ADAB-385C334A0E02}" srcOrd="2" destOrd="0" presId="urn:microsoft.com/office/officeart/2018/2/layout/IconVerticalSolidList"/>
    <dgm:cxn modelId="{C2B67ED7-D31B-4315-80EA-3D19F352868B}" type="presParOf" srcId="{856EC7F7-7D9E-4F1E-8155-F86F66E32173}" destId="{60CCABF3-3583-4328-BD36-CF7EF3049D52}" srcOrd="3" destOrd="0" presId="urn:microsoft.com/office/officeart/2018/2/layout/IconVerticalSolidList"/>
    <dgm:cxn modelId="{DC2116A3-DEAB-4CD6-9B3A-F1D7637DA4E6}" type="presParOf" srcId="{D26AEE1B-E992-42F2-99C5-22FB012C08CF}" destId="{63EE384F-5703-4A69-A750-0D7D15F41279}" srcOrd="1" destOrd="0" presId="urn:microsoft.com/office/officeart/2018/2/layout/IconVerticalSolidList"/>
    <dgm:cxn modelId="{20F2A19E-C318-48EE-B189-DAD5B659FDA1}" type="presParOf" srcId="{D26AEE1B-E992-42F2-99C5-22FB012C08CF}" destId="{0602264E-D62F-40A0-AD03-0D04047BC4A2}" srcOrd="2" destOrd="0" presId="urn:microsoft.com/office/officeart/2018/2/layout/IconVerticalSolidList"/>
    <dgm:cxn modelId="{8E40D4DE-B395-4266-825B-0D3BC2304865}" type="presParOf" srcId="{0602264E-D62F-40A0-AD03-0D04047BC4A2}" destId="{A48908AF-D6BE-4E84-BED3-28B0DB5EDAC3}" srcOrd="0" destOrd="0" presId="urn:microsoft.com/office/officeart/2018/2/layout/IconVerticalSolidList"/>
    <dgm:cxn modelId="{4BC144C6-32D8-47A9-9766-5C66EFDB6799}" type="presParOf" srcId="{0602264E-D62F-40A0-AD03-0D04047BC4A2}" destId="{2EA0C8AF-D09B-4460-AE7A-EEB7A34C31A2}" srcOrd="1" destOrd="0" presId="urn:microsoft.com/office/officeart/2018/2/layout/IconVerticalSolidList"/>
    <dgm:cxn modelId="{BFE26B58-730F-4E07-A004-E89DA50DCD94}" type="presParOf" srcId="{0602264E-D62F-40A0-AD03-0D04047BC4A2}" destId="{5EBEB314-3383-4299-8F9D-BA30CDCB5BC5}" srcOrd="2" destOrd="0" presId="urn:microsoft.com/office/officeart/2018/2/layout/IconVerticalSolidList"/>
    <dgm:cxn modelId="{5F59E912-BB55-41D1-B972-C9EEF798BC25}" type="presParOf" srcId="{0602264E-D62F-40A0-AD03-0D04047BC4A2}" destId="{730D226D-DD91-4BE7-8545-E60B5DF871B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01831-DAE5-4C17-8031-D01B828D4631}">
      <dsp:nvSpPr>
        <dsp:cNvPr id="0" name=""/>
        <dsp:cNvSpPr/>
      </dsp:nvSpPr>
      <dsp:spPr>
        <a:xfrm>
          <a:off x="0" y="849991"/>
          <a:ext cx="5906181" cy="15692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13DC64-A9EF-48B9-8742-A259A08259FF}">
      <dsp:nvSpPr>
        <dsp:cNvPr id="0" name=""/>
        <dsp:cNvSpPr/>
      </dsp:nvSpPr>
      <dsp:spPr>
        <a:xfrm>
          <a:off x="474687" y="1203065"/>
          <a:ext cx="863068" cy="8630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C0971A-81A3-4013-9B52-9A3D9B812888}">
      <dsp:nvSpPr>
        <dsp:cNvPr id="0" name=""/>
        <dsp:cNvSpPr/>
      </dsp:nvSpPr>
      <dsp:spPr>
        <a:xfrm>
          <a:off x="1812443" y="849991"/>
          <a:ext cx="4093737" cy="1569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75" tIns="166075" rIns="166075" bIns="166075" numCol="1" spcCol="1270" anchor="ctr" anchorCtr="0">
          <a:noAutofit/>
        </a:bodyPr>
        <a:lstStyle/>
        <a:p>
          <a:pPr marL="0" lvl="0" indent="0" algn="l" defTabSz="977900">
            <a:lnSpc>
              <a:spcPct val="90000"/>
            </a:lnSpc>
            <a:spcBef>
              <a:spcPct val="0"/>
            </a:spcBef>
            <a:spcAft>
              <a:spcPct val="35000"/>
            </a:spcAft>
            <a:buNone/>
          </a:pPr>
          <a:r>
            <a:rPr lang="en-US" sz="2200" kern="1200"/>
            <a:t>Eclipse (IDE latest version)</a:t>
          </a:r>
        </a:p>
      </dsp:txBody>
      <dsp:txXfrm>
        <a:off x="1812443" y="849991"/>
        <a:ext cx="4093737" cy="1569215"/>
      </dsp:txXfrm>
    </dsp:sp>
    <dsp:sp modelId="{91D7321E-3B0E-49EF-B1E5-30BF063A584A}">
      <dsp:nvSpPr>
        <dsp:cNvPr id="0" name=""/>
        <dsp:cNvSpPr/>
      </dsp:nvSpPr>
      <dsp:spPr>
        <a:xfrm>
          <a:off x="0" y="2811510"/>
          <a:ext cx="5906181" cy="156921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870EA1-CC61-4394-8ACD-2F00DBCEA525}">
      <dsp:nvSpPr>
        <dsp:cNvPr id="0" name=""/>
        <dsp:cNvSpPr/>
      </dsp:nvSpPr>
      <dsp:spPr>
        <a:xfrm>
          <a:off x="474687" y="3164584"/>
          <a:ext cx="863068" cy="8630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F80ED1-FC84-40F0-8AC1-89E243F5387B}">
      <dsp:nvSpPr>
        <dsp:cNvPr id="0" name=""/>
        <dsp:cNvSpPr/>
      </dsp:nvSpPr>
      <dsp:spPr>
        <a:xfrm>
          <a:off x="1812443" y="2811510"/>
          <a:ext cx="4093737" cy="1569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75" tIns="166075" rIns="166075" bIns="166075" numCol="1" spcCol="1270" anchor="ctr" anchorCtr="0">
          <a:noAutofit/>
        </a:bodyPr>
        <a:lstStyle/>
        <a:p>
          <a:pPr marL="0" lvl="0" indent="0" algn="l" defTabSz="977900">
            <a:lnSpc>
              <a:spcPct val="90000"/>
            </a:lnSpc>
            <a:spcBef>
              <a:spcPct val="0"/>
            </a:spcBef>
            <a:spcAft>
              <a:spcPct val="35000"/>
            </a:spcAft>
            <a:buNone/>
          </a:pPr>
          <a:r>
            <a:rPr lang="en-US" sz="2200" kern="1200"/>
            <a:t>Window builder package - we have used this to simplify our code to make it easier to interpret and create the GUI</a:t>
          </a:r>
        </a:p>
      </dsp:txBody>
      <dsp:txXfrm>
        <a:off x="1812443" y="2811510"/>
        <a:ext cx="4093737" cy="15692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D027DF-24A9-4B4A-B885-4BD5BE32EE2A}">
      <dsp:nvSpPr>
        <dsp:cNvPr id="0" name=""/>
        <dsp:cNvSpPr/>
      </dsp:nvSpPr>
      <dsp:spPr>
        <a:xfrm>
          <a:off x="0" y="849991"/>
          <a:ext cx="5906181" cy="15692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33BB01-F4E6-43D7-BFBA-A1B58050960D}">
      <dsp:nvSpPr>
        <dsp:cNvPr id="0" name=""/>
        <dsp:cNvSpPr/>
      </dsp:nvSpPr>
      <dsp:spPr>
        <a:xfrm>
          <a:off x="474687" y="1203065"/>
          <a:ext cx="863068" cy="8630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CCABF3-3583-4328-BD36-CF7EF3049D52}">
      <dsp:nvSpPr>
        <dsp:cNvPr id="0" name=""/>
        <dsp:cNvSpPr/>
      </dsp:nvSpPr>
      <dsp:spPr>
        <a:xfrm>
          <a:off x="1812443" y="849991"/>
          <a:ext cx="4093737" cy="1569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75" tIns="166075" rIns="166075" bIns="166075" numCol="1" spcCol="1270" anchor="ctr" anchorCtr="0">
          <a:noAutofit/>
        </a:bodyPr>
        <a:lstStyle/>
        <a:p>
          <a:pPr marL="0" lvl="0" indent="0" algn="l" defTabSz="977900">
            <a:lnSpc>
              <a:spcPct val="90000"/>
            </a:lnSpc>
            <a:spcBef>
              <a:spcPct val="0"/>
            </a:spcBef>
            <a:spcAft>
              <a:spcPct val="35000"/>
            </a:spcAft>
            <a:buNone/>
          </a:pPr>
          <a:r>
            <a:rPr lang="en-US" sz="2200" kern="1200"/>
            <a:t>Inheritance: this can be realized by looking at UML diagram or the division and extension of classes.</a:t>
          </a:r>
        </a:p>
      </dsp:txBody>
      <dsp:txXfrm>
        <a:off x="1812443" y="849991"/>
        <a:ext cx="4093737" cy="1569215"/>
      </dsp:txXfrm>
    </dsp:sp>
    <dsp:sp modelId="{A48908AF-D6BE-4E84-BED3-28B0DB5EDAC3}">
      <dsp:nvSpPr>
        <dsp:cNvPr id="0" name=""/>
        <dsp:cNvSpPr/>
      </dsp:nvSpPr>
      <dsp:spPr>
        <a:xfrm>
          <a:off x="0" y="2811510"/>
          <a:ext cx="5906181" cy="156921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A0C8AF-D09B-4460-AE7A-EEB7A34C31A2}">
      <dsp:nvSpPr>
        <dsp:cNvPr id="0" name=""/>
        <dsp:cNvSpPr/>
      </dsp:nvSpPr>
      <dsp:spPr>
        <a:xfrm>
          <a:off x="474687" y="3164584"/>
          <a:ext cx="863068" cy="8630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0D226D-DD91-4BE7-8545-E60B5DF871B2}">
      <dsp:nvSpPr>
        <dsp:cNvPr id="0" name=""/>
        <dsp:cNvSpPr/>
      </dsp:nvSpPr>
      <dsp:spPr>
        <a:xfrm>
          <a:off x="1812443" y="2811510"/>
          <a:ext cx="4093737" cy="1569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75" tIns="166075" rIns="166075" bIns="166075" numCol="1" spcCol="1270" anchor="ctr" anchorCtr="0">
          <a:noAutofit/>
        </a:bodyPr>
        <a:lstStyle/>
        <a:p>
          <a:pPr marL="0" lvl="0" indent="0" algn="l" defTabSz="977900">
            <a:lnSpc>
              <a:spcPct val="90000"/>
            </a:lnSpc>
            <a:spcBef>
              <a:spcPct val="0"/>
            </a:spcBef>
            <a:spcAft>
              <a:spcPct val="35000"/>
            </a:spcAft>
            <a:buNone/>
          </a:pPr>
          <a:r>
            <a:rPr lang="en-US" sz="2200" kern="1200"/>
            <a:t>Polymorphism: we are overloading two methods repeatedly to achieve all functionalities.</a:t>
          </a:r>
        </a:p>
      </dsp:txBody>
      <dsp:txXfrm>
        <a:off x="1812443" y="2811510"/>
        <a:ext cx="4093737" cy="15692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2021-03-01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47385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2021-03-01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8207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2021-03-01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02807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2021-03-01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11703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2021-03-01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004492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2021-03-01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13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2021-03-01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66848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2021-03-01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1830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2021-03-01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81710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2021-03-01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791788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2021-03-01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3945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2021-03-01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3464895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18" r:id="rId5"/>
    <p:sldLayoutId id="2147483713"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gif"/></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amritavishwavidyapeetham-my.sharepoint.com/:f:/g/personal/aieb_29621_cb_students_amrita_edu/EhbpmkwYhPxGigrjqXp-j08BoEX5bmtVkJamb32OUrc_JA?e=rpkWK5"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3" descr="A white 3D rendering of triangles as background">
            <a:extLst>
              <a:ext uri="{FF2B5EF4-FFF2-40B4-BE49-F238E27FC236}">
                <a16:creationId xmlns:a16="http://schemas.microsoft.com/office/drawing/2014/main" id="{672CEBFE-2AF0-4FC9-B131-3121B18D8225}"/>
              </a:ext>
            </a:extLst>
          </p:cNvPr>
          <p:cNvPicPr>
            <a:picLocks noChangeAspect="1"/>
          </p:cNvPicPr>
          <p:nvPr/>
        </p:nvPicPr>
        <p:blipFill rotWithShape="1">
          <a:blip r:embed="rId2"/>
          <a:srcRect t="15605" r="-2" b="-2"/>
          <a:stretch/>
        </p:blipFill>
        <p:spPr>
          <a:xfrm>
            <a:off x="20" y="-839"/>
            <a:ext cx="12191980" cy="6858000"/>
          </a:xfrm>
          <a:prstGeom prst="rect">
            <a:avLst/>
          </a:prstGeom>
        </p:spPr>
      </p:pic>
      <p:sp useBgFill="1">
        <p:nvSpPr>
          <p:cNvPr id="6"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p:cNvSpPr>
            <a:spLocks noGrp="1"/>
          </p:cNvSpPr>
          <p:nvPr>
            <p:ph type="ctrTitle"/>
          </p:nvPr>
        </p:nvSpPr>
        <p:spPr>
          <a:xfrm>
            <a:off x="1771132" y="2005538"/>
            <a:ext cx="8649738" cy="1628775"/>
          </a:xfrm>
        </p:spPr>
        <p:txBody>
          <a:bodyPr>
            <a:noAutofit/>
          </a:bodyPr>
          <a:lstStyle/>
          <a:p>
            <a:r>
              <a:rPr lang="en-US" sz="4800">
                <a:latin typeface="Algerian"/>
                <a:ea typeface="+mj-lt"/>
                <a:cs typeface="+mj-lt"/>
              </a:rPr>
              <a:t>19AIE105_Object Oriented Programming</a:t>
            </a:r>
          </a:p>
        </p:txBody>
      </p:sp>
      <p:sp>
        <p:nvSpPr>
          <p:cNvPr id="3" name="Subtitle 2"/>
          <p:cNvSpPr>
            <a:spLocks noGrp="1"/>
          </p:cNvSpPr>
          <p:nvPr>
            <p:ph type="subTitle" idx="1"/>
          </p:nvPr>
        </p:nvSpPr>
        <p:spPr>
          <a:xfrm>
            <a:off x="1771130" y="3777187"/>
            <a:ext cx="8652788" cy="504826"/>
          </a:xfrm>
        </p:spPr>
        <p:txBody>
          <a:bodyPr vert="horz" lIns="91440" tIns="45720" rIns="91440" bIns="45720" rtlCol="0" anchor="t">
            <a:normAutofit/>
          </a:bodyPr>
          <a:lstStyle/>
          <a:p>
            <a:r>
              <a:rPr lang="en-US" sz="2400" dirty="0">
                <a:latin typeface="Algerian"/>
                <a:ea typeface="+mn-lt"/>
                <a:cs typeface="+mn-lt"/>
              </a:rPr>
              <a:t>PROJECT TOPIC: SCIENTIFIC CALCULATOR</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19047A4-21CF-40DD-AA0B-B1B1B9A10B45}"/>
              </a:ext>
            </a:extLst>
          </p:cNvPr>
          <p:cNvSpPr txBox="1"/>
          <p:nvPr/>
        </p:nvSpPr>
        <p:spPr>
          <a:xfrm>
            <a:off x="4724400" y="459105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Algerian"/>
              </a:rPr>
              <a:t>GROUP : 7</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4" name="Picture 4" descr="Graphical user interface, application, PowerPoint&#10;&#10;Description automatically generated">
            <a:extLst>
              <a:ext uri="{FF2B5EF4-FFF2-40B4-BE49-F238E27FC236}">
                <a16:creationId xmlns:a16="http://schemas.microsoft.com/office/drawing/2014/main" id="{54988CCC-CF6A-4DCC-8197-2F911D25E759}"/>
              </a:ext>
            </a:extLst>
          </p:cNvPr>
          <p:cNvPicPr>
            <a:picLocks noChangeAspect="1"/>
          </p:cNvPicPr>
          <p:nvPr/>
        </p:nvPicPr>
        <p:blipFill>
          <a:blip r:embed="rId2"/>
          <a:stretch>
            <a:fillRect/>
          </a:stretch>
        </p:blipFill>
        <p:spPr>
          <a:xfrm>
            <a:off x="1532704" y="1206900"/>
            <a:ext cx="3759542" cy="4462365"/>
          </a:xfrm>
          <a:prstGeom prst="rect">
            <a:avLst/>
          </a:prstGeom>
        </p:spPr>
      </p:pic>
      <p:sp>
        <p:nvSpPr>
          <p:cNvPr id="3" name="Content Placeholder 2">
            <a:extLst>
              <a:ext uri="{FF2B5EF4-FFF2-40B4-BE49-F238E27FC236}">
                <a16:creationId xmlns:a16="http://schemas.microsoft.com/office/drawing/2014/main" id="{22917E1F-B511-4027-B8CD-ACB50E473CDA}"/>
              </a:ext>
            </a:extLst>
          </p:cNvPr>
          <p:cNvSpPr>
            <a:spLocks noGrp="1"/>
          </p:cNvSpPr>
          <p:nvPr>
            <p:ph idx="1"/>
          </p:nvPr>
        </p:nvSpPr>
        <p:spPr>
          <a:xfrm>
            <a:off x="6556704" y="889814"/>
            <a:ext cx="4957554" cy="4349105"/>
          </a:xfrm>
        </p:spPr>
        <p:txBody>
          <a:bodyPr vert="horz" lIns="91440" tIns="45720" rIns="91440" bIns="45720" rtlCol="0" anchor="t">
            <a:noAutofit/>
          </a:bodyPr>
          <a:lstStyle/>
          <a:p>
            <a:r>
              <a:rPr lang="en-US" sz="2800" dirty="0">
                <a:ea typeface="+mn-lt"/>
                <a:cs typeface="+mn-lt"/>
              </a:rPr>
              <a:t>We can see from the above image that when the off button is selected the on button is automatically unselected. We can also see that the state of the input buttons (0 to 9) is inactive. Vise-versa when on button is selected.</a:t>
            </a:r>
          </a:p>
        </p:txBody>
      </p:sp>
    </p:spTree>
    <p:extLst>
      <p:ext uri="{BB962C8B-B14F-4D97-AF65-F5344CB8AC3E}">
        <p14:creationId xmlns:p14="http://schemas.microsoft.com/office/powerpoint/2010/main" val="238769103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0" name="Rectangle 29">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83EA42A7-C3E1-4B0D-9746-70D030B82188}"/>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4800" cap="all" spc="-100">
                <a:solidFill>
                  <a:schemeClr val="bg1"/>
                </a:solidFill>
              </a:rPr>
              <a:t>Java code:</a:t>
            </a:r>
          </a:p>
        </p:txBody>
      </p:sp>
      <p:sp>
        <p:nvSpPr>
          <p:cNvPr id="32" name="Rectangle 31">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4" descr="Text&#10;&#10;Description automatically generated">
            <a:extLst>
              <a:ext uri="{FF2B5EF4-FFF2-40B4-BE49-F238E27FC236}">
                <a16:creationId xmlns:a16="http://schemas.microsoft.com/office/drawing/2014/main" id="{6261E0C0-7CDA-4E36-A62F-88059E00C0C5}"/>
              </a:ext>
            </a:extLst>
          </p:cNvPr>
          <p:cNvPicPr>
            <a:picLocks noGrp="1" noChangeAspect="1"/>
          </p:cNvPicPr>
          <p:nvPr>
            <p:ph idx="1"/>
          </p:nvPr>
        </p:nvPicPr>
        <p:blipFill>
          <a:blip r:embed="rId3"/>
          <a:stretch>
            <a:fillRect/>
          </a:stretch>
        </p:blipFill>
        <p:spPr>
          <a:xfrm>
            <a:off x="6229561" y="-48656"/>
            <a:ext cx="5960257" cy="6952186"/>
          </a:xfrm>
          <a:prstGeom prst="rect">
            <a:avLst/>
          </a:prstGeom>
        </p:spPr>
      </p:pic>
    </p:spTree>
    <p:extLst>
      <p:ext uri="{BB962C8B-B14F-4D97-AF65-F5344CB8AC3E}">
        <p14:creationId xmlns:p14="http://schemas.microsoft.com/office/powerpoint/2010/main" val="4280423231"/>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981855-99AF-421A-89DF-2308FAA47852}"/>
              </a:ext>
            </a:extLst>
          </p:cNvPr>
          <p:cNvSpPr>
            <a:spLocks noGrp="1"/>
          </p:cNvSpPr>
          <p:nvPr>
            <p:ph idx="1"/>
          </p:nvPr>
        </p:nvSpPr>
        <p:spPr>
          <a:xfrm>
            <a:off x="634621" y="5424075"/>
            <a:ext cx="11059235" cy="1302043"/>
          </a:xfrm>
        </p:spPr>
        <p:txBody>
          <a:bodyPr vert="horz" lIns="91440" tIns="45720" rIns="91440" bIns="45720" rtlCol="0" anchor="t">
            <a:normAutofit/>
          </a:bodyPr>
          <a:lstStyle/>
          <a:p>
            <a:r>
              <a:rPr lang="en-US" sz="2400" dirty="0">
                <a:ea typeface="+mn-lt"/>
                <a:cs typeface="+mn-lt"/>
              </a:rPr>
              <a:t>2.clear all: this button is used to clear the previous input if any was given and if not to ensure that previous commands won't affect the current calculation.</a:t>
            </a:r>
          </a:p>
        </p:txBody>
      </p:sp>
      <p:pic>
        <p:nvPicPr>
          <p:cNvPr id="4" name="Picture 4" descr="Graphical user interface, application&#10;&#10;Description automatically generated">
            <a:extLst>
              <a:ext uri="{FF2B5EF4-FFF2-40B4-BE49-F238E27FC236}">
                <a16:creationId xmlns:a16="http://schemas.microsoft.com/office/drawing/2014/main" id="{3E89BA79-0134-4F72-A0F1-615567379AF4}"/>
              </a:ext>
            </a:extLst>
          </p:cNvPr>
          <p:cNvPicPr>
            <a:picLocks noChangeAspect="1"/>
          </p:cNvPicPr>
          <p:nvPr/>
        </p:nvPicPr>
        <p:blipFill>
          <a:blip r:embed="rId2"/>
          <a:stretch>
            <a:fillRect/>
          </a:stretch>
        </p:blipFill>
        <p:spPr>
          <a:xfrm>
            <a:off x="1187355" y="496615"/>
            <a:ext cx="4380931" cy="4727459"/>
          </a:xfrm>
          <a:prstGeom prst="rect">
            <a:avLst/>
          </a:prstGeom>
        </p:spPr>
      </p:pic>
      <p:pic>
        <p:nvPicPr>
          <p:cNvPr id="5" name="Picture 5" descr="Graphical user interface, application, PowerPoint&#10;&#10;Description automatically generated">
            <a:extLst>
              <a:ext uri="{FF2B5EF4-FFF2-40B4-BE49-F238E27FC236}">
                <a16:creationId xmlns:a16="http://schemas.microsoft.com/office/drawing/2014/main" id="{468D8827-52B6-493E-8D63-66ECD762BDE0}"/>
              </a:ext>
            </a:extLst>
          </p:cNvPr>
          <p:cNvPicPr>
            <a:picLocks noChangeAspect="1"/>
          </p:cNvPicPr>
          <p:nvPr/>
        </p:nvPicPr>
        <p:blipFill>
          <a:blip r:embed="rId3"/>
          <a:stretch>
            <a:fillRect/>
          </a:stretch>
        </p:blipFill>
        <p:spPr>
          <a:xfrm>
            <a:off x="6623713" y="495340"/>
            <a:ext cx="4506035" cy="4730006"/>
          </a:xfrm>
          <a:prstGeom prst="rect">
            <a:avLst/>
          </a:prstGeom>
        </p:spPr>
      </p:pic>
    </p:spTree>
    <p:extLst>
      <p:ext uri="{BB962C8B-B14F-4D97-AF65-F5344CB8AC3E}">
        <p14:creationId xmlns:p14="http://schemas.microsoft.com/office/powerpoint/2010/main" val="141641753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845D1-D2B5-4FF4-B2B8-EA805AA88007}"/>
              </a:ext>
            </a:extLst>
          </p:cNvPr>
          <p:cNvSpPr>
            <a:spLocks noGrp="1"/>
          </p:cNvSpPr>
          <p:nvPr>
            <p:ph type="title"/>
          </p:nvPr>
        </p:nvSpPr>
        <p:spPr/>
        <p:txBody>
          <a:bodyPr/>
          <a:lstStyle/>
          <a:p>
            <a:r>
              <a:rPr lang="en-US">
                <a:ea typeface="+mj-lt"/>
                <a:cs typeface="+mj-lt"/>
              </a:rPr>
              <a:t>Java code:</a:t>
            </a:r>
          </a:p>
        </p:txBody>
      </p:sp>
      <p:pic>
        <p:nvPicPr>
          <p:cNvPr id="4" name="Picture 4" descr="A picture containing table&#10;&#10;Description automatically generated">
            <a:extLst>
              <a:ext uri="{FF2B5EF4-FFF2-40B4-BE49-F238E27FC236}">
                <a16:creationId xmlns:a16="http://schemas.microsoft.com/office/drawing/2014/main" id="{9DBA76E8-1283-48B4-83B5-D6D9DA8A35ED}"/>
              </a:ext>
            </a:extLst>
          </p:cNvPr>
          <p:cNvPicPr>
            <a:picLocks noGrp="1" noChangeAspect="1"/>
          </p:cNvPicPr>
          <p:nvPr>
            <p:ph idx="1"/>
          </p:nvPr>
        </p:nvPicPr>
        <p:blipFill>
          <a:blip r:embed="rId2"/>
          <a:stretch>
            <a:fillRect/>
          </a:stretch>
        </p:blipFill>
        <p:spPr>
          <a:xfrm>
            <a:off x="4138258" y="2406976"/>
            <a:ext cx="3403694" cy="2150091"/>
          </a:xfrm>
        </p:spPr>
      </p:pic>
    </p:spTree>
    <p:extLst>
      <p:ext uri="{BB962C8B-B14F-4D97-AF65-F5344CB8AC3E}">
        <p14:creationId xmlns:p14="http://schemas.microsoft.com/office/powerpoint/2010/main" val="134895342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8" name="Rectangle 17">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4" name="Picture 4" descr="Graphical user interface, application&#10;&#10;Description automatically generated">
            <a:extLst>
              <a:ext uri="{FF2B5EF4-FFF2-40B4-BE49-F238E27FC236}">
                <a16:creationId xmlns:a16="http://schemas.microsoft.com/office/drawing/2014/main" id="{F91EACF4-A739-40EE-970D-9FF1F6055D1C}"/>
              </a:ext>
            </a:extLst>
          </p:cNvPr>
          <p:cNvPicPr>
            <a:picLocks noChangeAspect="1"/>
          </p:cNvPicPr>
          <p:nvPr/>
        </p:nvPicPr>
        <p:blipFill>
          <a:blip r:embed="rId2"/>
          <a:stretch>
            <a:fillRect/>
          </a:stretch>
        </p:blipFill>
        <p:spPr>
          <a:xfrm>
            <a:off x="1515970" y="1206900"/>
            <a:ext cx="3793010" cy="4462365"/>
          </a:xfrm>
          <a:prstGeom prst="rect">
            <a:avLst/>
          </a:prstGeom>
        </p:spPr>
      </p:pic>
      <p:sp>
        <p:nvSpPr>
          <p:cNvPr id="3" name="Content Placeholder 2">
            <a:extLst>
              <a:ext uri="{FF2B5EF4-FFF2-40B4-BE49-F238E27FC236}">
                <a16:creationId xmlns:a16="http://schemas.microsoft.com/office/drawing/2014/main" id="{B8416D40-039E-4623-A033-0027B6E77AC0}"/>
              </a:ext>
            </a:extLst>
          </p:cNvPr>
          <p:cNvSpPr>
            <a:spLocks noGrp="1"/>
          </p:cNvSpPr>
          <p:nvPr>
            <p:ph idx="1"/>
          </p:nvPr>
        </p:nvSpPr>
        <p:spPr>
          <a:xfrm>
            <a:off x="6579450" y="764711"/>
            <a:ext cx="4957554" cy="5270328"/>
          </a:xfrm>
        </p:spPr>
        <p:txBody>
          <a:bodyPr vert="horz" lIns="91440" tIns="45720" rIns="91440" bIns="45720" rtlCol="0" anchor="t">
            <a:noAutofit/>
          </a:bodyPr>
          <a:lstStyle/>
          <a:p>
            <a:r>
              <a:rPr lang="en-US" sz="3200" dirty="0">
                <a:ea typeface="+mn-lt"/>
                <a:cs typeface="+mn-lt"/>
              </a:rPr>
              <a:t>3.e and π: these buttons are used for some essential constant values that are most commonly used in calculations. Adding these as buttons allows the user to be faster in calculations.</a:t>
            </a:r>
          </a:p>
        </p:txBody>
      </p:sp>
    </p:spTree>
    <p:extLst>
      <p:ext uri="{BB962C8B-B14F-4D97-AF65-F5344CB8AC3E}">
        <p14:creationId xmlns:p14="http://schemas.microsoft.com/office/powerpoint/2010/main" val="357215984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2819-EDC2-40BF-91AA-27C74CDAD939}"/>
              </a:ext>
            </a:extLst>
          </p:cNvPr>
          <p:cNvSpPr>
            <a:spLocks noGrp="1"/>
          </p:cNvSpPr>
          <p:nvPr>
            <p:ph type="title"/>
          </p:nvPr>
        </p:nvSpPr>
        <p:spPr>
          <a:xfrm>
            <a:off x="5979994" y="517490"/>
            <a:ext cx="10058400" cy="1371600"/>
          </a:xfrm>
        </p:spPr>
        <p:txBody>
          <a:bodyPr/>
          <a:lstStyle/>
          <a:p>
            <a:r>
              <a:rPr lang="en-US">
                <a:ea typeface="+mj-lt"/>
                <a:cs typeface="+mj-lt"/>
              </a:rPr>
              <a:t>Java code</a:t>
            </a:r>
          </a:p>
        </p:txBody>
      </p:sp>
      <p:pic>
        <p:nvPicPr>
          <p:cNvPr id="4" name="Picture 4" descr="Graphical user interface, application, PowerPoint&#10;&#10;Description automatically generated">
            <a:extLst>
              <a:ext uri="{FF2B5EF4-FFF2-40B4-BE49-F238E27FC236}">
                <a16:creationId xmlns:a16="http://schemas.microsoft.com/office/drawing/2014/main" id="{CC704012-EEA2-4635-BDCC-104393EE0704}"/>
              </a:ext>
            </a:extLst>
          </p:cNvPr>
          <p:cNvPicPr>
            <a:picLocks noGrp="1" noChangeAspect="1"/>
          </p:cNvPicPr>
          <p:nvPr>
            <p:ph idx="1"/>
          </p:nvPr>
        </p:nvPicPr>
        <p:blipFill>
          <a:blip r:embed="rId2"/>
          <a:stretch>
            <a:fillRect/>
          </a:stretch>
        </p:blipFill>
        <p:spPr>
          <a:xfrm>
            <a:off x="562426" y="465389"/>
            <a:ext cx="5050757" cy="5930906"/>
          </a:xfrm>
        </p:spPr>
      </p:pic>
      <p:pic>
        <p:nvPicPr>
          <p:cNvPr id="5" name="Picture 5">
            <a:extLst>
              <a:ext uri="{FF2B5EF4-FFF2-40B4-BE49-F238E27FC236}">
                <a16:creationId xmlns:a16="http://schemas.microsoft.com/office/drawing/2014/main" id="{EE36789B-D10E-438F-BA51-7355805621D8}"/>
              </a:ext>
            </a:extLst>
          </p:cNvPr>
          <p:cNvPicPr>
            <a:picLocks noChangeAspect="1"/>
          </p:cNvPicPr>
          <p:nvPr/>
        </p:nvPicPr>
        <p:blipFill>
          <a:blip r:embed="rId3"/>
          <a:stretch>
            <a:fillRect/>
          </a:stretch>
        </p:blipFill>
        <p:spPr>
          <a:xfrm>
            <a:off x="5843375" y="2078441"/>
            <a:ext cx="5463937" cy="1188491"/>
          </a:xfrm>
          <a:prstGeom prst="rect">
            <a:avLst/>
          </a:prstGeom>
        </p:spPr>
      </p:pic>
      <p:pic>
        <p:nvPicPr>
          <p:cNvPr id="6" name="Picture 6">
            <a:extLst>
              <a:ext uri="{FF2B5EF4-FFF2-40B4-BE49-F238E27FC236}">
                <a16:creationId xmlns:a16="http://schemas.microsoft.com/office/drawing/2014/main" id="{1396FF28-0E66-43CE-9847-9B4BCDA026BE}"/>
              </a:ext>
            </a:extLst>
          </p:cNvPr>
          <p:cNvPicPr>
            <a:picLocks noChangeAspect="1"/>
          </p:cNvPicPr>
          <p:nvPr/>
        </p:nvPicPr>
        <p:blipFill>
          <a:blip r:embed="rId4"/>
          <a:stretch>
            <a:fillRect/>
          </a:stretch>
        </p:blipFill>
        <p:spPr>
          <a:xfrm>
            <a:off x="5981700" y="3314700"/>
            <a:ext cx="228600" cy="228600"/>
          </a:xfrm>
          <a:prstGeom prst="rect">
            <a:avLst/>
          </a:prstGeom>
        </p:spPr>
      </p:pic>
      <p:sp>
        <p:nvSpPr>
          <p:cNvPr id="7" name="TextBox 6">
            <a:extLst>
              <a:ext uri="{FF2B5EF4-FFF2-40B4-BE49-F238E27FC236}">
                <a16:creationId xmlns:a16="http://schemas.microsoft.com/office/drawing/2014/main" id="{8AD4EF19-8C00-4C4F-9BC2-7E7E9D33FDFE}"/>
              </a:ext>
            </a:extLst>
          </p:cNvPr>
          <p:cNvSpPr txBox="1"/>
          <p:nvPr/>
        </p:nvSpPr>
        <p:spPr>
          <a:xfrm>
            <a:off x="8363803" y="342786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p>
        </p:txBody>
      </p:sp>
      <p:pic>
        <p:nvPicPr>
          <p:cNvPr id="8" name="Picture 8">
            <a:extLst>
              <a:ext uri="{FF2B5EF4-FFF2-40B4-BE49-F238E27FC236}">
                <a16:creationId xmlns:a16="http://schemas.microsoft.com/office/drawing/2014/main" id="{F2F3984F-A7E8-4515-9E89-89D63A016EEF}"/>
              </a:ext>
            </a:extLst>
          </p:cNvPr>
          <p:cNvPicPr>
            <a:picLocks noChangeAspect="1"/>
          </p:cNvPicPr>
          <p:nvPr/>
        </p:nvPicPr>
        <p:blipFill>
          <a:blip r:embed="rId5"/>
          <a:stretch>
            <a:fillRect/>
          </a:stretch>
        </p:blipFill>
        <p:spPr>
          <a:xfrm>
            <a:off x="5843376" y="4080112"/>
            <a:ext cx="5463936" cy="1188492"/>
          </a:xfrm>
          <a:prstGeom prst="rect">
            <a:avLst/>
          </a:prstGeom>
        </p:spPr>
      </p:pic>
    </p:spTree>
    <p:extLst>
      <p:ext uri="{BB962C8B-B14F-4D97-AF65-F5344CB8AC3E}">
        <p14:creationId xmlns:p14="http://schemas.microsoft.com/office/powerpoint/2010/main" val="304214432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4" name="Picture 4" descr="Graphical user interface, application&#10;&#10;Description automatically generated">
            <a:extLst>
              <a:ext uri="{FF2B5EF4-FFF2-40B4-BE49-F238E27FC236}">
                <a16:creationId xmlns:a16="http://schemas.microsoft.com/office/drawing/2014/main" id="{41B562E6-1F15-44AF-817D-CC27DDB045C4}"/>
              </a:ext>
            </a:extLst>
          </p:cNvPr>
          <p:cNvPicPr>
            <a:picLocks noChangeAspect="1"/>
          </p:cNvPicPr>
          <p:nvPr/>
        </p:nvPicPr>
        <p:blipFill>
          <a:blip r:embed="rId2"/>
          <a:stretch>
            <a:fillRect/>
          </a:stretch>
        </p:blipFill>
        <p:spPr>
          <a:xfrm>
            <a:off x="1521548" y="1206900"/>
            <a:ext cx="3781854" cy="4462365"/>
          </a:xfrm>
          <a:prstGeom prst="rect">
            <a:avLst/>
          </a:prstGeom>
        </p:spPr>
      </p:pic>
      <p:sp>
        <p:nvSpPr>
          <p:cNvPr id="3" name="Content Placeholder 2">
            <a:extLst>
              <a:ext uri="{FF2B5EF4-FFF2-40B4-BE49-F238E27FC236}">
                <a16:creationId xmlns:a16="http://schemas.microsoft.com/office/drawing/2014/main" id="{99955AC3-5043-42D6-B28E-373E72E3116B}"/>
              </a:ext>
            </a:extLst>
          </p:cNvPr>
          <p:cNvSpPr>
            <a:spLocks noGrp="1"/>
          </p:cNvSpPr>
          <p:nvPr>
            <p:ph idx="1"/>
          </p:nvPr>
        </p:nvSpPr>
        <p:spPr>
          <a:xfrm>
            <a:off x="6579450" y="719218"/>
            <a:ext cx="4957554" cy="5315821"/>
          </a:xfrm>
        </p:spPr>
        <p:txBody>
          <a:bodyPr vert="horz" lIns="91440" tIns="45720" rIns="91440" bIns="45720" rtlCol="0" anchor="t">
            <a:noAutofit/>
          </a:bodyPr>
          <a:lstStyle/>
          <a:p>
            <a:r>
              <a:rPr lang="en-US" sz="3600" dirty="0">
                <a:ea typeface="+mn-lt"/>
                <a:cs typeface="+mn-lt"/>
              </a:rPr>
              <a:t>4.rand: this button is used to randomly generate real number values between 0 and 1. This can be used when we required to factor random possibilities during calculations.</a:t>
            </a:r>
          </a:p>
        </p:txBody>
      </p:sp>
    </p:spTree>
    <p:extLst>
      <p:ext uri="{BB962C8B-B14F-4D97-AF65-F5344CB8AC3E}">
        <p14:creationId xmlns:p14="http://schemas.microsoft.com/office/powerpoint/2010/main" val="102258861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0D15-31EB-44D9-9210-EB15EE9C9BEF}"/>
              </a:ext>
            </a:extLst>
          </p:cNvPr>
          <p:cNvSpPr>
            <a:spLocks noGrp="1"/>
          </p:cNvSpPr>
          <p:nvPr>
            <p:ph type="title"/>
          </p:nvPr>
        </p:nvSpPr>
        <p:spPr/>
        <p:txBody>
          <a:bodyPr/>
          <a:lstStyle/>
          <a:p>
            <a:r>
              <a:rPr lang="en-US">
                <a:ea typeface="+mj-lt"/>
                <a:cs typeface="+mj-lt"/>
              </a:rPr>
              <a:t>Java code:</a:t>
            </a:r>
          </a:p>
        </p:txBody>
      </p:sp>
      <p:pic>
        <p:nvPicPr>
          <p:cNvPr id="4" name="Picture 4">
            <a:extLst>
              <a:ext uri="{FF2B5EF4-FFF2-40B4-BE49-F238E27FC236}">
                <a16:creationId xmlns:a16="http://schemas.microsoft.com/office/drawing/2014/main" id="{3735F7C0-1C59-40F7-B175-5F61B3178975}"/>
              </a:ext>
            </a:extLst>
          </p:cNvPr>
          <p:cNvPicPr>
            <a:picLocks noGrp="1" noChangeAspect="1"/>
          </p:cNvPicPr>
          <p:nvPr>
            <p:ph idx="1"/>
          </p:nvPr>
        </p:nvPicPr>
        <p:blipFill>
          <a:blip r:embed="rId2"/>
          <a:stretch>
            <a:fillRect/>
          </a:stretch>
        </p:blipFill>
        <p:spPr>
          <a:xfrm>
            <a:off x="3429569" y="3017784"/>
            <a:ext cx="5344235" cy="826116"/>
          </a:xfrm>
        </p:spPr>
      </p:pic>
    </p:spTree>
    <p:extLst>
      <p:ext uri="{BB962C8B-B14F-4D97-AF65-F5344CB8AC3E}">
        <p14:creationId xmlns:p14="http://schemas.microsoft.com/office/powerpoint/2010/main" val="354902403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application&#10;&#10;Description automatically generated">
            <a:extLst>
              <a:ext uri="{FF2B5EF4-FFF2-40B4-BE49-F238E27FC236}">
                <a16:creationId xmlns:a16="http://schemas.microsoft.com/office/drawing/2014/main" id="{37A32209-AA98-4380-B5BF-78F0FC63E3D6}"/>
              </a:ext>
            </a:extLst>
          </p:cNvPr>
          <p:cNvPicPr>
            <a:picLocks noChangeAspect="1"/>
          </p:cNvPicPr>
          <p:nvPr/>
        </p:nvPicPr>
        <p:blipFill>
          <a:blip r:embed="rId2"/>
          <a:stretch>
            <a:fillRect/>
          </a:stretch>
        </p:blipFill>
        <p:spPr>
          <a:xfrm>
            <a:off x="1442558" y="-4803"/>
            <a:ext cx="3748707" cy="4470871"/>
          </a:xfrm>
          <a:prstGeom prst="rect">
            <a:avLst/>
          </a:prstGeom>
        </p:spPr>
      </p:pic>
      <p:pic>
        <p:nvPicPr>
          <p:cNvPr id="4" name="Picture 4" descr="Graphical user interface, application&#10;&#10;Description automatically generated">
            <a:extLst>
              <a:ext uri="{FF2B5EF4-FFF2-40B4-BE49-F238E27FC236}">
                <a16:creationId xmlns:a16="http://schemas.microsoft.com/office/drawing/2014/main" id="{410F9CF0-3783-4F6A-825B-006FE69C676D}"/>
              </a:ext>
            </a:extLst>
          </p:cNvPr>
          <p:cNvPicPr>
            <a:picLocks noGrp="1" noChangeAspect="1"/>
          </p:cNvPicPr>
          <p:nvPr>
            <p:ph idx="1"/>
          </p:nvPr>
        </p:nvPicPr>
        <p:blipFill>
          <a:blip r:embed="rId3"/>
          <a:stretch>
            <a:fillRect/>
          </a:stretch>
        </p:blipFill>
        <p:spPr>
          <a:xfrm>
            <a:off x="7006764" y="52673"/>
            <a:ext cx="3736652" cy="4412787"/>
          </a:xfrm>
          <a:prstGeom prst="rect">
            <a:avLst/>
          </a:prstGeom>
        </p:spPr>
      </p:pic>
      <p:sp>
        <p:nvSpPr>
          <p:cNvPr id="25" name="Rectangle 24">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6119"/>
            <a:ext cx="12192000" cy="2251881"/>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29" name="Rectangle 28">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E1BD7AE6-E852-4EB5-B7D0-AF096449D5CC}"/>
              </a:ext>
            </a:extLst>
          </p:cNvPr>
          <p:cNvSpPr>
            <a:spLocks noGrp="1"/>
          </p:cNvSpPr>
          <p:nvPr>
            <p:ph type="title"/>
          </p:nvPr>
        </p:nvSpPr>
        <p:spPr>
          <a:xfrm>
            <a:off x="372723" y="4695229"/>
            <a:ext cx="11439414" cy="1943767"/>
          </a:xfrm>
        </p:spPr>
        <p:txBody>
          <a:bodyPr vert="horz" lIns="91440" tIns="45720" rIns="91440" bIns="45720" rtlCol="0" anchor="ctr">
            <a:normAutofit/>
          </a:bodyPr>
          <a:lstStyle/>
          <a:p>
            <a:pPr marL="285750" indent="-285750">
              <a:lnSpc>
                <a:spcPct val="110000"/>
              </a:lnSpc>
              <a:spcBef>
                <a:spcPts val="900"/>
              </a:spcBef>
              <a:buFont typeface="Arial"/>
              <a:buChar char="•"/>
            </a:pPr>
            <a:r>
              <a:rPr lang="en-US" sz="2000" cap="all" spc="-100">
                <a:ea typeface="+mj-lt"/>
                <a:cs typeface="+mj-lt"/>
              </a:rPr>
              <a:t>5.sin, cos and tan: these three buttons are used to perform basic trigonometric functions. The values given for calculating are considered in degrees.</a:t>
            </a:r>
          </a:p>
          <a:p>
            <a:pPr marL="285750" indent="-285750">
              <a:lnSpc>
                <a:spcPct val="110000"/>
              </a:lnSpc>
              <a:spcBef>
                <a:spcPts val="900"/>
              </a:spcBef>
              <a:buFont typeface="Arial"/>
              <a:buChar char="•"/>
            </a:pPr>
            <a:r>
              <a:rPr lang="en-US" sz="2200" cap="all" spc="-100">
                <a:ea typeface="+mj-lt"/>
                <a:cs typeface="+mj-lt"/>
              </a:rPr>
              <a:t>6.sini, Cosi and tani: these three buttons are corresponding inverse functions of the trigonometric functions</a:t>
            </a:r>
            <a:endParaRPr lang="en-US" sz="2200"/>
          </a:p>
        </p:txBody>
      </p:sp>
      <p:cxnSp>
        <p:nvCxnSpPr>
          <p:cNvPr id="31" name="Straight Connector 30">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790419"/>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17DBF84D-B6F7-4FF1-96FA-6EE0D5784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A0D604F-D992-4E7E-AC12-BB9ABEB6D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DD44EBC-15A8-4F99-B14E-6F1F43AEA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8" name="Rectangle 27">
            <a:extLst>
              <a:ext uri="{FF2B5EF4-FFF2-40B4-BE49-F238E27FC236}">
                <a16:creationId xmlns:a16="http://schemas.microsoft.com/office/drawing/2014/main" id="{DD5BDE09-E6AA-45EF-AD90-C3B69748C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81A00ABE-FA14-4C41-BA40-EB7268E99395}"/>
              </a:ext>
            </a:extLst>
          </p:cNvPr>
          <p:cNvSpPr>
            <a:spLocks noGrp="1"/>
          </p:cNvSpPr>
          <p:nvPr>
            <p:ph type="title"/>
          </p:nvPr>
        </p:nvSpPr>
        <p:spPr>
          <a:xfrm>
            <a:off x="1243632" y="1559768"/>
            <a:ext cx="5068568" cy="3135379"/>
          </a:xfrm>
        </p:spPr>
        <p:txBody>
          <a:bodyPr vert="horz" lIns="91440" tIns="45720" rIns="91440" bIns="45720" rtlCol="0" anchor="ctr">
            <a:normAutofit/>
          </a:bodyPr>
          <a:lstStyle/>
          <a:p>
            <a:pPr algn="ctr">
              <a:lnSpc>
                <a:spcPct val="83000"/>
              </a:lnSpc>
            </a:pPr>
            <a:r>
              <a:rPr lang="en-US" sz="6000" cap="all" spc="-100"/>
              <a:t>Java code:</a:t>
            </a:r>
          </a:p>
        </p:txBody>
      </p:sp>
      <p:sp>
        <p:nvSpPr>
          <p:cNvPr id="30" name="Rectangle 29">
            <a:extLst>
              <a:ext uri="{FF2B5EF4-FFF2-40B4-BE49-F238E27FC236}">
                <a16:creationId xmlns:a16="http://schemas.microsoft.com/office/drawing/2014/main" id="{66121546-1A95-4587-8842-664C6813A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29917919-FE20-47BF-BF4E-3E407660FD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B6C2F95-6201-4319-923C-08F54EB958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CD89C19-CEAF-435B-A08F-CD0FA5A076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2D28E65F-0327-4FCA-935F-5E3DE9F1E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055" y="0"/>
            <a:ext cx="4636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DB5255DD-EBCB-44F4-AB2C-7F771E142CA4}"/>
              </a:ext>
            </a:extLst>
          </p:cNvPr>
          <p:cNvPicPr>
            <a:picLocks noGrp="1" noChangeAspect="1"/>
          </p:cNvPicPr>
          <p:nvPr>
            <p:ph idx="1"/>
          </p:nvPr>
        </p:nvPicPr>
        <p:blipFill>
          <a:blip r:embed="rId2"/>
          <a:stretch>
            <a:fillRect/>
          </a:stretch>
        </p:blipFill>
        <p:spPr>
          <a:xfrm>
            <a:off x="7552650" y="3185"/>
            <a:ext cx="4639992" cy="6918757"/>
          </a:xfrm>
          <a:prstGeom prst="rect">
            <a:avLst/>
          </a:prstGeom>
        </p:spPr>
      </p:pic>
    </p:spTree>
    <p:extLst>
      <p:ext uri="{BB962C8B-B14F-4D97-AF65-F5344CB8AC3E}">
        <p14:creationId xmlns:p14="http://schemas.microsoft.com/office/powerpoint/2010/main" val="427954636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ectangle 56">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B05CB107-ECA4-4B3A-89AC-6D66A9BBDD46}"/>
              </a:ext>
            </a:extLst>
          </p:cNvPr>
          <p:cNvSpPr>
            <a:spLocks noGrp="1"/>
          </p:cNvSpPr>
          <p:nvPr>
            <p:ph type="title"/>
          </p:nvPr>
        </p:nvSpPr>
        <p:spPr>
          <a:xfrm>
            <a:off x="1066800" y="642594"/>
            <a:ext cx="10058400" cy="1371600"/>
          </a:xfrm>
        </p:spPr>
        <p:txBody>
          <a:bodyPr vert="horz" lIns="91440" tIns="45720" rIns="91440" bIns="45720" rtlCol="0">
            <a:normAutofit/>
          </a:bodyPr>
          <a:lstStyle/>
          <a:p>
            <a:pPr algn="ctr"/>
            <a:r>
              <a:rPr lang="en-US" cap="all" spc="-100"/>
              <a:t>Team members:</a:t>
            </a:r>
          </a:p>
        </p:txBody>
      </p:sp>
      <p:graphicFrame>
        <p:nvGraphicFramePr>
          <p:cNvPr id="5" name="Content Placeholder 4">
            <a:extLst>
              <a:ext uri="{FF2B5EF4-FFF2-40B4-BE49-F238E27FC236}">
                <a16:creationId xmlns:a16="http://schemas.microsoft.com/office/drawing/2014/main" id="{113B99ED-830A-4D3B-84F8-6DD6A6DEF863}"/>
              </a:ext>
            </a:extLst>
          </p:cNvPr>
          <p:cNvGraphicFramePr>
            <a:graphicFrameLocks noGrp="1"/>
          </p:cNvGraphicFramePr>
          <p:nvPr>
            <p:ph idx="1"/>
            <p:extLst>
              <p:ext uri="{D42A27DB-BD31-4B8C-83A1-F6EECF244321}">
                <p14:modId xmlns:p14="http://schemas.microsoft.com/office/powerpoint/2010/main" val="1534995004"/>
              </p:ext>
            </p:extLst>
          </p:nvPr>
        </p:nvGraphicFramePr>
        <p:xfrm>
          <a:off x="1066800" y="2317096"/>
          <a:ext cx="10058401" cy="3711547"/>
        </p:xfrm>
        <a:graphic>
          <a:graphicData uri="http://schemas.openxmlformats.org/drawingml/2006/table">
            <a:tbl>
              <a:tblPr firstRow="1" bandRow="1">
                <a:noFill/>
                <a:tableStyleId>{5C22544A-7EE6-4342-B048-85BDC9FD1C3A}</a:tableStyleId>
              </a:tblPr>
              <a:tblGrid>
                <a:gridCol w="4147471">
                  <a:extLst>
                    <a:ext uri="{9D8B030D-6E8A-4147-A177-3AD203B41FA5}">
                      <a16:colId xmlns:a16="http://schemas.microsoft.com/office/drawing/2014/main" val="3815267569"/>
                    </a:ext>
                  </a:extLst>
                </a:gridCol>
                <a:gridCol w="5910930">
                  <a:extLst>
                    <a:ext uri="{9D8B030D-6E8A-4147-A177-3AD203B41FA5}">
                      <a16:colId xmlns:a16="http://schemas.microsoft.com/office/drawing/2014/main" val="3903344154"/>
                    </a:ext>
                  </a:extLst>
                </a:gridCol>
              </a:tblGrid>
              <a:tr h="964960">
                <a:tc>
                  <a:txBody>
                    <a:bodyPr/>
                    <a:lstStyle/>
                    <a:p>
                      <a:pPr algn="l" rtl="0" fontAlgn="base"/>
                      <a:r>
                        <a:rPr lang="en-US" sz="2600" b="0" cap="none" spc="60">
                          <a:solidFill>
                            <a:schemeClr val="bg1"/>
                          </a:solidFill>
                          <a:effectLst/>
                        </a:rPr>
                        <a:t>AIEA.12026  </a:t>
                      </a:r>
                      <a:endParaRPr lang="en-US" sz="2600" b="0" i="0" cap="none" spc="60">
                        <a:solidFill>
                          <a:schemeClr val="bg1"/>
                        </a:solidFill>
                        <a:effectLst/>
                      </a:endParaRPr>
                    </a:p>
                  </a:txBody>
                  <a:tcPr marL="168889" marR="471770" marT="148292" marB="361907" anchor="ctr">
                    <a:lnL w="12700" cmpd="sng">
                      <a:noFill/>
                      <a:prstDash val="solid"/>
                    </a:lnL>
                    <a:lnR w="12700" cmpd="sng">
                      <a:noFill/>
                      <a:prstDash val="solid"/>
                    </a:lnR>
                    <a:lnT w="19050" cap="flat" cmpd="sng" algn="ctr">
                      <a:noFill/>
                      <a:prstDash val="solid"/>
                    </a:lnT>
                    <a:lnB w="12700" cmpd="sng">
                      <a:noFill/>
                      <a:prstDash val="solid"/>
                    </a:lnB>
                    <a:solidFill>
                      <a:schemeClr val="accent1"/>
                    </a:solidFill>
                  </a:tcPr>
                </a:tc>
                <a:tc>
                  <a:txBody>
                    <a:bodyPr/>
                    <a:lstStyle/>
                    <a:p>
                      <a:pPr algn="l" rtl="0" fontAlgn="base"/>
                      <a:r>
                        <a:rPr lang="en-US" sz="2600" b="0" cap="none" spc="60">
                          <a:solidFill>
                            <a:schemeClr val="bg1"/>
                          </a:solidFill>
                          <a:effectLst/>
                        </a:rPr>
                        <a:t>[Dinesh Kumar M R] </a:t>
                      </a:r>
                      <a:endParaRPr lang="en-US" sz="2600" b="0" i="0" cap="none" spc="60">
                        <a:solidFill>
                          <a:schemeClr val="bg1"/>
                        </a:solidFill>
                        <a:effectLst/>
                      </a:endParaRPr>
                    </a:p>
                  </a:txBody>
                  <a:tcPr marL="168889" marR="471770" marT="148292" marB="361907" anchor="ctr">
                    <a:lnL w="12700" cmpd="sng">
                      <a:noFill/>
                      <a:prstDash val="solid"/>
                    </a:lnL>
                    <a:lnR w="12700" cmpd="sng">
                      <a:noFill/>
                      <a:prstDash val="solid"/>
                    </a:lnR>
                    <a:lnT w="19050" cap="flat" cmpd="sng" algn="ctr">
                      <a:noFill/>
                      <a:prstDash val="solid"/>
                    </a:lnT>
                    <a:lnB w="12700" cmpd="sng">
                      <a:noFill/>
                      <a:prstDash val="solid"/>
                    </a:lnB>
                    <a:solidFill>
                      <a:schemeClr val="accent1"/>
                    </a:solidFill>
                  </a:tcPr>
                </a:tc>
                <a:extLst>
                  <a:ext uri="{0D108BD9-81ED-4DB2-BD59-A6C34878D82A}">
                    <a16:rowId xmlns:a16="http://schemas.microsoft.com/office/drawing/2014/main" val="4286220322"/>
                  </a:ext>
                </a:extLst>
              </a:tr>
              <a:tr h="915529">
                <a:tc>
                  <a:txBody>
                    <a:bodyPr/>
                    <a:lstStyle/>
                    <a:p>
                      <a:pPr algn="l" rtl="0" fontAlgn="base"/>
                      <a:r>
                        <a:rPr lang="en-US" sz="2300" cap="none" spc="0">
                          <a:solidFill>
                            <a:schemeClr val="tx1"/>
                          </a:solidFill>
                          <a:effectLst/>
                        </a:rPr>
                        <a:t>AIEB.29621 </a:t>
                      </a:r>
                      <a:endParaRPr lang="en-US" sz="2300" b="0" i="0" cap="none" spc="0">
                        <a:solidFill>
                          <a:schemeClr val="tx1"/>
                        </a:solidFill>
                        <a:effectLst/>
                      </a:endParaRPr>
                    </a:p>
                  </a:txBody>
                  <a:tcPr marL="168889" marR="471770" marT="148292" marB="361907"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rtl="0" fontAlgn="base"/>
                      <a:r>
                        <a:rPr lang="en-US" sz="2300" cap="none" spc="0">
                          <a:solidFill>
                            <a:schemeClr val="tx1"/>
                          </a:solidFill>
                          <a:effectLst/>
                        </a:rPr>
                        <a:t> [Divi Eswar Chowdary] </a:t>
                      </a:r>
                      <a:endParaRPr lang="en-US" sz="2300" b="0" i="0" cap="none" spc="0">
                        <a:solidFill>
                          <a:schemeClr val="tx1"/>
                        </a:solidFill>
                        <a:effectLst/>
                      </a:endParaRPr>
                    </a:p>
                  </a:txBody>
                  <a:tcPr marL="168889" marR="471770" marT="148292" marB="361907"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215399572"/>
                  </a:ext>
                </a:extLst>
              </a:tr>
              <a:tr h="915529">
                <a:tc>
                  <a:txBody>
                    <a:bodyPr/>
                    <a:lstStyle/>
                    <a:p>
                      <a:pPr algn="l" rtl="0" fontAlgn="base"/>
                      <a:r>
                        <a:rPr lang="en-US" sz="2300" cap="none" spc="0">
                          <a:solidFill>
                            <a:schemeClr val="tx1"/>
                          </a:solidFill>
                          <a:effectLst/>
                        </a:rPr>
                        <a:t>AIEB.35658  </a:t>
                      </a:r>
                      <a:endParaRPr lang="en-US" sz="2300" b="0" i="0" cap="none" spc="0">
                        <a:solidFill>
                          <a:schemeClr val="tx1"/>
                        </a:solidFill>
                        <a:effectLst/>
                      </a:endParaRPr>
                    </a:p>
                  </a:txBody>
                  <a:tcPr marL="168889" marR="471770" marT="148292" marB="361907"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rtl="0" fontAlgn="base"/>
                      <a:r>
                        <a:rPr lang="en-US" sz="2300" cap="none" spc="0">
                          <a:solidFill>
                            <a:schemeClr val="tx1"/>
                          </a:solidFill>
                          <a:effectLst/>
                        </a:rPr>
                        <a:t>[</a:t>
                      </a:r>
                      <a:r>
                        <a:rPr lang="en-US" sz="2300" cap="none" spc="0" err="1">
                          <a:solidFill>
                            <a:schemeClr val="tx1"/>
                          </a:solidFill>
                          <a:effectLst/>
                        </a:rPr>
                        <a:t>Dabbara</a:t>
                      </a:r>
                      <a:r>
                        <a:rPr lang="en-US" sz="2300" cap="none" spc="0">
                          <a:solidFill>
                            <a:schemeClr val="tx1"/>
                          </a:solidFill>
                          <a:effectLst/>
                        </a:rPr>
                        <a:t> Harsha] </a:t>
                      </a:r>
                      <a:endParaRPr lang="en-US" sz="2300" b="0" i="0" cap="none" spc="0">
                        <a:solidFill>
                          <a:schemeClr val="tx1"/>
                        </a:solidFill>
                        <a:effectLst/>
                      </a:endParaRPr>
                    </a:p>
                  </a:txBody>
                  <a:tcPr marL="168889" marR="471770" marT="148292" marB="361907"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113666170"/>
                  </a:ext>
                </a:extLst>
              </a:tr>
              <a:tr h="915529">
                <a:tc>
                  <a:txBody>
                    <a:bodyPr/>
                    <a:lstStyle/>
                    <a:p>
                      <a:pPr algn="l" rtl="0" fontAlgn="base"/>
                      <a:r>
                        <a:rPr lang="en-US" sz="2300" cap="none" spc="0">
                          <a:solidFill>
                            <a:schemeClr val="tx1"/>
                          </a:solidFill>
                          <a:effectLst/>
                        </a:rPr>
                        <a:t>AIEB.23682  </a:t>
                      </a:r>
                      <a:endParaRPr lang="en-US" sz="2300" b="0" i="0" cap="none" spc="0">
                        <a:solidFill>
                          <a:schemeClr val="tx1"/>
                        </a:solidFill>
                        <a:effectLst/>
                      </a:endParaRPr>
                    </a:p>
                  </a:txBody>
                  <a:tcPr marL="168889" marR="471770" marT="148292" marB="361907" anchor="b">
                    <a:lnL w="12700" cmpd="sng">
                      <a:noFill/>
                      <a:prstDash val="solid"/>
                    </a:lnL>
                    <a:lnR w="12700" cmpd="sng">
                      <a:noFill/>
                      <a:prstDash val="solid"/>
                    </a:lnR>
                    <a:lnT w="12700" cmpd="sng">
                      <a:noFill/>
                      <a:prstDash val="solid"/>
                    </a:lnT>
                    <a:lnB w="12700" cmpd="sng">
                      <a:noFill/>
                      <a:prstDash val="solid"/>
                    </a:lnB>
                    <a:noFill/>
                  </a:tcPr>
                </a:tc>
                <a:tc>
                  <a:txBody>
                    <a:bodyPr/>
                    <a:lstStyle/>
                    <a:p>
                      <a:pPr algn="l" rtl="0" fontAlgn="base"/>
                      <a:r>
                        <a:rPr lang="en-US" sz="2300" cap="none" spc="0">
                          <a:solidFill>
                            <a:schemeClr val="tx1"/>
                          </a:solidFill>
                          <a:effectLst/>
                        </a:rPr>
                        <a:t>[B.E. Pranav Kumar] </a:t>
                      </a:r>
                      <a:endParaRPr lang="en-US" sz="2300" b="0" i="0" cap="none" spc="0">
                        <a:solidFill>
                          <a:schemeClr val="tx1"/>
                        </a:solidFill>
                        <a:effectLst/>
                      </a:endParaRPr>
                    </a:p>
                  </a:txBody>
                  <a:tcPr marL="168889" marR="471770" marT="148292" marB="361907"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04437257"/>
                  </a:ext>
                </a:extLst>
              </a:tr>
            </a:tbl>
          </a:graphicData>
        </a:graphic>
      </p:graphicFrame>
    </p:spTree>
    <p:extLst>
      <p:ext uri="{BB962C8B-B14F-4D97-AF65-F5344CB8AC3E}">
        <p14:creationId xmlns:p14="http://schemas.microsoft.com/office/powerpoint/2010/main" val="143390254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4" name="Picture 4" descr="Graphical user interface, application&#10;&#10;Description automatically generated">
            <a:extLst>
              <a:ext uri="{FF2B5EF4-FFF2-40B4-BE49-F238E27FC236}">
                <a16:creationId xmlns:a16="http://schemas.microsoft.com/office/drawing/2014/main" id="{0FC9205D-00C4-482F-B8A3-A2F7BF4026F6}"/>
              </a:ext>
            </a:extLst>
          </p:cNvPr>
          <p:cNvPicPr>
            <a:picLocks noChangeAspect="1"/>
          </p:cNvPicPr>
          <p:nvPr/>
        </p:nvPicPr>
        <p:blipFill>
          <a:blip r:embed="rId2"/>
          <a:stretch>
            <a:fillRect/>
          </a:stretch>
        </p:blipFill>
        <p:spPr>
          <a:xfrm>
            <a:off x="1510392" y="1206900"/>
            <a:ext cx="3804165" cy="4462365"/>
          </a:xfrm>
          <a:prstGeom prst="rect">
            <a:avLst/>
          </a:prstGeom>
        </p:spPr>
      </p:pic>
      <p:sp>
        <p:nvSpPr>
          <p:cNvPr id="3" name="Content Placeholder 2">
            <a:extLst>
              <a:ext uri="{FF2B5EF4-FFF2-40B4-BE49-F238E27FC236}">
                <a16:creationId xmlns:a16="http://schemas.microsoft.com/office/drawing/2014/main" id="{F9DC771B-0D8F-436B-9B1A-6DF856CAB47A}"/>
              </a:ext>
            </a:extLst>
          </p:cNvPr>
          <p:cNvSpPr>
            <a:spLocks noGrp="1"/>
          </p:cNvSpPr>
          <p:nvPr>
            <p:ph idx="1"/>
          </p:nvPr>
        </p:nvSpPr>
        <p:spPr>
          <a:xfrm>
            <a:off x="6579450" y="719218"/>
            <a:ext cx="4957554" cy="5315821"/>
          </a:xfrm>
        </p:spPr>
        <p:txBody>
          <a:bodyPr vert="horz" lIns="91440" tIns="45720" rIns="91440" bIns="45720" rtlCol="0" anchor="t">
            <a:normAutofit/>
          </a:bodyPr>
          <a:lstStyle/>
          <a:p>
            <a:r>
              <a:rPr lang="en-US" sz="4000" dirty="0">
                <a:ea typeface="+mn-lt"/>
                <a:cs typeface="+mn-lt"/>
              </a:rPr>
              <a:t>7.power functions: square root, x^2 square, x^3cube ,</a:t>
            </a:r>
            <a:r>
              <a:rPr lang="en-US" sz="4000" dirty="0" err="1">
                <a:ea typeface="+mn-lt"/>
                <a:cs typeface="+mn-lt"/>
              </a:rPr>
              <a:t>x^y</a:t>
            </a:r>
            <a:r>
              <a:rPr lang="en-US" sz="4000" dirty="0">
                <a:ea typeface="+mn-lt"/>
                <a:cs typeface="+mn-lt"/>
              </a:rPr>
              <a:t> power value y, factorial. are certain other common functions.</a:t>
            </a:r>
          </a:p>
        </p:txBody>
      </p:sp>
    </p:spTree>
    <p:extLst>
      <p:ext uri="{BB962C8B-B14F-4D97-AF65-F5344CB8AC3E}">
        <p14:creationId xmlns:p14="http://schemas.microsoft.com/office/powerpoint/2010/main" val="81505555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A488952-97B7-41CF-8318-AE8563E68102}"/>
              </a:ext>
            </a:extLst>
          </p:cNvPr>
          <p:cNvPicPr>
            <a:picLocks noGrp="1" noChangeAspect="1"/>
          </p:cNvPicPr>
          <p:nvPr>
            <p:ph idx="1"/>
          </p:nvPr>
        </p:nvPicPr>
        <p:blipFill>
          <a:blip r:embed="rId2"/>
          <a:stretch>
            <a:fillRect/>
          </a:stretch>
        </p:blipFill>
        <p:spPr>
          <a:xfrm>
            <a:off x="4362450" y="548250"/>
            <a:ext cx="3467099" cy="5765183"/>
          </a:xfrm>
        </p:spPr>
      </p:pic>
    </p:spTree>
    <p:extLst>
      <p:ext uri="{BB962C8B-B14F-4D97-AF65-F5344CB8AC3E}">
        <p14:creationId xmlns:p14="http://schemas.microsoft.com/office/powerpoint/2010/main" val="253072192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0F67FF6B-E182-4681-9C7D-1BDD6091B6F7}"/>
              </a:ext>
            </a:extLst>
          </p:cNvPr>
          <p:cNvPicPr>
            <a:picLocks noGrp="1" noChangeAspect="1"/>
          </p:cNvPicPr>
          <p:nvPr>
            <p:ph idx="1"/>
          </p:nvPr>
        </p:nvPicPr>
        <p:blipFill>
          <a:blip r:embed="rId2"/>
          <a:stretch>
            <a:fillRect/>
          </a:stretch>
        </p:blipFill>
        <p:spPr>
          <a:xfrm>
            <a:off x="1545182" y="4397843"/>
            <a:ext cx="9113008" cy="1330088"/>
          </a:xfrm>
        </p:spPr>
      </p:pic>
      <p:pic>
        <p:nvPicPr>
          <p:cNvPr id="5" name="Picture 5">
            <a:extLst>
              <a:ext uri="{FF2B5EF4-FFF2-40B4-BE49-F238E27FC236}">
                <a16:creationId xmlns:a16="http://schemas.microsoft.com/office/drawing/2014/main" id="{F76C47D1-F452-45B1-B364-F9F4F2138104}"/>
              </a:ext>
            </a:extLst>
          </p:cNvPr>
          <p:cNvPicPr>
            <a:picLocks noChangeAspect="1"/>
          </p:cNvPicPr>
          <p:nvPr/>
        </p:nvPicPr>
        <p:blipFill>
          <a:blip r:embed="rId3"/>
          <a:stretch>
            <a:fillRect/>
          </a:stretch>
        </p:blipFill>
        <p:spPr>
          <a:xfrm>
            <a:off x="3375617" y="1260001"/>
            <a:ext cx="5452138" cy="2609281"/>
          </a:xfrm>
          <a:prstGeom prst="rect">
            <a:avLst/>
          </a:prstGeom>
        </p:spPr>
      </p:pic>
    </p:spTree>
    <p:extLst>
      <p:ext uri="{BB962C8B-B14F-4D97-AF65-F5344CB8AC3E}">
        <p14:creationId xmlns:p14="http://schemas.microsoft.com/office/powerpoint/2010/main" val="1315858520"/>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4" name="Picture 4" descr="Graphical user interface, application&#10;&#10;Description automatically generated">
            <a:extLst>
              <a:ext uri="{FF2B5EF4-FFF2-40B4-BE49-F238E27FC236}">
                <a16:creationId xmlns:a16="http://schemas.microsoft.com/office/drawing/2014/main" id="{1C7F1927-E23C-420C-99E4-1C2642CBD946}"/>
              </a:ext>
            </a:extLst>
          </p:cNvPr>
          <p:cNvPicPr>
            <a:picLocks noChangeAspect="1"/>
          </p:cNvPicPr>
          <p:nvPr/>
        </p:nvPicPr>
        <p:blipFill>
          <a:blip r:embed="rId2"/>
          <a:stretch>
            <a:fillRect/>
          </a:stretch>
        </p:blipFill>
        <p:spPr>
          <a:xfrm>
            <a:off x="1521548" y="1206900"/>
            <a:ext cx="3781854" cy="4462365"/>
          </a:xfrm>
          <a:prstGeom prst="rect">
            <a:avLst/>
          </a:prstGeom>
        </p:spPr>
      </p:pic>
      <p:sp>
        <p:nvSpPr>
          <p:cNvPr id="3" name="Content Placeholder 2">
            <a:extLst>
              <a:ext uri="{FF2B5EF4-FFF2-40B4-BE49-F238E27FC236}">
                <a16:creationId xmlns:a16="http://schemas.microsoft.com/office/drawing/2014/main" id="{A7475B8D-7254-4054-AE06-994E26ED47BC}"/>
              </a:ext>
            </a:extLst>
          </p:cNvPr>
          <p:cNvSpPr>
            <a:spLocks noGrp="1"/>
          </p:cNvSpPr>
          <p:nvPr>
            <p:ph idx="1"/>
          </p:nvPr>
        </p:nvSpPr>
        <p:spPr>
          <a:xfrm>
            <a:off x="6579450" y="992173"/>
            <a:ext cx="4957554" cy="5042866"/>
          </a:xfrm>
        </p:spPr>
        <p:txBody>
          <a:bodyPr vert="horz" lIns="91440" tIns="45720" rIns="91440" bIns="45720" rtlCol="0" anchor="t">
            <a:normAutofit/>
          </a:bodyPr>
          <a:lstStyle/>
          <a:p>
            <a:r>
              <a:rPr lang="en-US" sz="5400" dirty="0">
                <a:ea typeface="+mn-lt"/>
                <a:cs typeface="+mn-lt"/>
              </a:rPr>
              <a:t>8.exponential functions: this is another common function.</a:t>
            </a:r>
          </a:p>
        </p:txBody>
      </p:sp>
    </p:spTree>
    <p:extLst>
      <p:ext uri="{BB962C8B-B14F-4D97-AF65-F5344CB8AC3E}">
        <p14:creationId xmlns:p14="http://schemas.microsoft.com/office/powerpoint/2010/main" val="263355908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6CDF-9414-42EA-9A52-D324052281AE}"/>
              </a:ext>
            </a:extLst>
          </p:cNvPr>
          <p:cNvSpPr>
            <a:spLocks noGrp="1"/>
          </p:cNvSpPr>
          <p:nvPr>
            <p:ph type="title"/>
          </p:nvPr>
        </p:nvSpPr>
        <p:spPr/>
        <p:txBody>
          <a:bodyPr/>
          <a:lstStyle/>
          <a:p>
            <a:r>
              <a:rPr lang="en-US">
                <a:ea typeface="+mj-lt"/>
                <a:cs typeface="+mj-lt"/>
              </a:rPr>
              <a:t>Java code:</a:t>
            </a:r>
            <a:endParaRPr lang="en-US"/>
          </a:p>
          <a:p>
            <a:endParaRPr lang="en-US"/>
          </a:p>
        </p:txBody>
      </p:sp>
      <p:pic>
        <p:nvPicPr>
          <p:cNvPr id="4" name="Picture 4">
            <a:extLst>
              <a:ext uri="{FF2B5EF4-FFF2-40B4-BE49-F238E27FC236}">
                <a16:creationId xmlns:a16="http://schemas.microsoft.com/office/drawing/2014/main" id="{BC073F58-E952-43D2-98DA-EDD05410C962}"/>
              </a:ext>
            </a:extLst>
          </p:cNvPr>
          <p:cNvPicPr>
            <a:picLocks noGrp="1" noChangeAspect="1"/>
          </p:cNvPicPr>
          <p:nvPr>
            <p:ph idx="1"/>
          </p:nvPr>
        </p:nvPicPr>
        <p:blipFill>
          <a:blip r:embed="rId2"/>
          <a:stretch>
            <a:fillRect/>
          </a:stretch>
        </p:blipFill>
        <p:spPr>
          <a:xfrm>
            <a:off x="3405045" y="2742697"/>
            <a:ext cx="5381909" cy="1364918"/>
          </a:xfrm>
        </p:spPr>
      </p:pic>
    </p:spTree>
    <p:extLst>
      <p:ext uri="{BB962C8B-B14F-4D97-AF65-F5344CB8AC3E}">
        <p14:creationId xmlns:p14="http://schemas.microsoft.com/office/powerpoint/2010/main" val="327487875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7" name="Rectangle 10">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4" name="Picture 4" descr="Graphical user interface, application&#10;&#10;Description automatically generated">
            <a:extLst>
              <a:ext uri="{FF2B5EF4-FFF2-40B4-BE49-F238E27FC236}">
                <a16:creationId xmlns:a16="http://schemas.microsoft.com/office/drawing/2014/main" id="{BC0C7E81-A265-49CD-869B-B5B60B1EB887}"/>
              </a:ext>
            </a:extLst>
          </p:cNvPr>
          <p:cNvPicPr>
            <a:picLocks noChangeAspect="1"/>
          </p:cNvPicPr>
          <p:nvPr/>
        </p:nvPicPr>
        <p:blipFill>
          <a:blip r:embed="rId2"/>
          <a:stretch>
            <a:fillRect/>
          </a:stretch>
        </p:blipFill>
        <p:spPr>
          <a:xfrm>
            <a:off x="1515970" y="1206900"/>
            <a:ext cx="3793010" cy="4462365"/>
          </a:xfrm>
          <a:prstGeom prst="rect">
            <a:avLst/>
          </a:prstGeom>
        </p:spPr>
      </p:pic>
      <p:sp>
        <p:nvSpPr>
          <p:cNvPr id="3" name="Content Placeholder 2">
            <a:extLst>
              <a:ext uri="{FF2B5EF4-FFF2-40B4-BE49-F238E27FC236}">
                <a16:creationId xmlns:a16="http://schemas.microsoft.com/office/drawing/2014/main" id="{9E03CD50-1E95-4739-8634-D9660976CFD0}"/>
              </a:ext>
            </a:extLst>
          </p:cNvPr>
          <p:cNvSpPr>
            <a:spLocks noGrp="1"/>
          </p:cNvSpPr>
          <p:nvPr>
            <p:ph idx="1"/>
          </p:nvPr>
        </p:nvSpPr>
        <p:spPr>
          <a:xfrm>
            <a:off x="6579450" y="719218"/>
            <a:ext cx="4957554" cy="5315821"/>
          </a:xfrm>
        </p:spPr>
        <p:txBody>
          <a:bodyPr vert="horz" lIns="91440" tIns="45720" rIns="91440" bIns="45720" rtlCol="0" anchor="t">
            <a:normAutofit/>
          </a:bodyPr>
          <a:lstStyle/>
          <a:p>
            <a:r>
              <a:rPr lang="en-US" sz="4000" dirty="0">
                <a:ea typeface="+mn-lt"/>
                <a:cs typeface="+mn-lt"/>
              </a:rPr>
              <a:t>9. logarithms: two buttons ln and log are logarithmic functions with bases e and 10 respectively.</a:t>
            </a:r>
          </a:p>
        </p:txBody>
      </p:sp>
    </p:spTree>
    <p:extLst>
      <p:ext uri="{BB962C8B-B14F-4D97-AF65-F5344CB8AC3E}">
        <p14:creationId xmlns:p14="http://schemas.microsoft.com/office/powerpoint/2010/main" val="378309867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CA2E-E3A6-472C-B555-6ACF26A075FD}"/>
              </a:ext>
            </a:extLst>
          </p:cNvPr>
          <p:cNvSpPr>
            <a:spLocks noGrp="1"/>
          </p:cNvSpPr>
          <p:nvPr>
            <p:ph type="title"/>
          </p:nvPr>
        </p:nvSpPr>
        <p:spPr/>
        <p:txBody>
          <a:bodyPr/>
          <a:lstStyle/>
          <a:p>
            <a:r>
              <a:rPr lang="en-US">
                <a:ea typeface="+mj-lt"/>
                <a:cs typeface="+mj-lt"/>
              </a:rPr>
              <a:t>Java code:</a:t>
            </a:r>
          </a:p>
        </p:txBody>
      </p:sp>
      <p:pic>
        <p:nvPicPr>
          <p:cNvPr id="4" name="Picture 4" descr="A picture containing text&#10;&#10;Description automatically generated">
            <a:extLst>
              <a:ext uri="{FF2B5EF4-FFF2-40B4-BE49-F238E27FC236}">
                <a16:creationId xmlns:a16="http://schemas.microsoft.com/office/drawing/2014/main" id="{50D11A0D-04E4-48D1-AC01-D2A45EF4B022}"/>
              </a:ext>
            </a:extLst>
          </p:cNvPr>
          <p:cNvPicPr>
            <a:picLocks noGrp="1" noChangeAspect="1"/>
          </p:cNvPicPr>
          <p:nvPr>
            <p:ph idx="1"/>
          </p:nvPr>
        </p:nvPicPr>
        <p:blipFill rotWithShape="1">
          <a:blip r:embed="rId2"/>
          <a:srcRect t="2897"/>
          <a:stretch/>
        </p:blipFill>
        <p:spPr>
          <a:xfrm>
            <a:off x="3645943" y="2014194"/>
            <a:ext cx="5252682" cy="4010647"/>
          </a:xfrm>
        </p:spPr>
      </p:pic>
    </p:spTree>
    <p:extLst>
      <p:ext uri="{BB962C8B-B14F-4D97-AF65-F5344CB8AC3E}">
        <p14:creationId xmlns:p14="http://schemas.microsoft.com/office/powerpoint/2010/main" val="359019486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4" name="Picture 4" descr="Graphical user interface, application&#10;&#10;Description automatically generated">
            <a:extLst>
              <a:ext uri="{FF2B5EF4-FFF2-40B4-BE49-F238E27FC236}">
                <a16:creationId xmlns:a16="http://schemas.microsoft.com/office/drawing/2014/main" id="{41342F03-E85C-4A90-AFF9-1B3774D107D7}"/>
              </a:ext>
            </a:extLst>
          </p:cNvPr>
          <p:cNvPicPr>
            <a:picLocks noChangeAspect="1"/>
          </p:cNvPicPr>
          <p:nvPr/>
        </p:nvPicPr>
        <p:blipFill>
          <a:blip r:embed="rId2"/>
          <a:stretch>
            <a:fillRect/>
          </a:stretch>
        </p:blipFill>
        <p:spPr>
          <a:xfrm>
            <a:off x="1515970" y="1206900"/>
            <a:ext cx="3793010" cy="4462365"/>
          </a:xfrm>
          <a:prstGeom prst="rect">
            <a:avLst/>
          </a:prstGeom>
        </p:spPr>
      </p:pic>
      <p:sp>
        <p:nvSpPr>
          <p:cNvPr id="3" name="Content Placeholder 2">
            <a:extLst>
              <a:ext uri="{FF2B5EF4-FFF2-40B4-BE49-F238E27FC236}">
                <a16:creationId xmlns:a16="http://schemas.microsoft.com/office/drawing/2014/main" id="{DBBAC150-000A-47DF-87C9-D25BC9126FF8}"/>
              </a:ext>
            </a:extLst>
          </p:cNvPr>
          <p:cNvSpPr>
            <a:spLocks noGrp="1"/>
          </p:cNvSpPr>
          <p:nvPr>
            <p:ph idx="1"/>
          </p:nvPr>
        </p:nvSpPr>
        <p:spPr>
          <a:xfrm>
            <a:off x="6579450" y="719218"/>
            <a:ext cx="4957554" cy="5315821"/>
          </a:xfrm>
        </p:spPr>
        <p:txBody>
          <a:bodyPr vert="horz" lIns="91440" tIns="45720" rIns="91440" bIns="45720" rtlCol="0" anchor="t">
            <a:noAutofit/>
          </a:bodyPr>
          <a:lstStyle/>
          <a:p>
            <a:r>
              <a:rPr lang="en-US" sz="4000" dirty="0">
                <a:ea typeface="+mn-lt"/>
                <a:cs typeface="+mn-lt"/>
              </a:rPr>
              <a:t>10.arithmetic functions: these are basic functions that are present in every calculator.</a:t>
            </a:r>
          </a:p>
        </p:txBody>
      </p:sp>
    </p:spTree>
    <p:extLst>
      <p:ext uri="{BB962C8B-B14F-4D97-AF65-F5344CB8AC3E}">
        <p14:creationId xmlns:p14="http://schemas.microsoft.com/office/powerpoint/2010/main" val="210070879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CC09A-560A-42DD-92CA-7DCE64A91FCC}"/>
              </a:ext>
            </a:extLst>
          </p:cNvPr>
          <p:cNvSpPr>
            <a:spLocks noGrp="1"/>
          </p:cNvSpPr>
          <p:nvPr>
            <p:ph type="title"/>
          </p:nvPr>
        </p:nvSpPr>
        <p:spPr/>
        <p:txBody>
          <a:bodyPr/>
          <a:lstStyle/>
          <a:p>
            <a:r>
              <a:rPr lang="en-US">
                <a:ea typeface="+mj-lt"/>
                <a:cs typeface="+mj-lt"/>
              </a:rPr>
              <a:t>Java code:</a:t>
            </a:r>
          </a:p>
        </p:txBody>
      </p:sp>
      <p:pic>
        <p:nvPicPr>
          <p:cNvPr id="4" name="Picture 4" descr="Text&#10;&#10;Description automatically generated">
            <a:extLst>
              <a:ext uri="{FF2B5EF4-FFF2-40B4-BE49-F238E27FC236}">
                <a16:creationId xmlns:a16="http://schemas.microsoft.com/office/drawing/2014/main" id="{71DCA1B8-1683-4281-AB5C-D0BD29CA1F29}"/>
              </a:ext>
            </a:extLst>
          </p:cNvPr>
          <p:cNvPicPr>
            <a:picLocks noGrp="1" noChangeAspect="1"/>
          </p:cNvPicPr>
          <p:nvPr>
            <p:ph idx="1"/>
          </p:nvPr>
        </p:nvPicPr>
        <p:blipFill>
          <a:blip r:embed="rId2"/>
          <a:stretch>
            <a:fillRect/>
          </a:stretch>
        </p:blipFill>
        <p:spPr>
          <a:xfrm>
            <a:off x="4827382" y="454017"/>
            <a:ext cx="3606311" cy="5965026"/>
          </a:xfrm>
        </p:spPr>
      </p:pic>
    </p:spTree>
    <p:extLst>
      <p:ext uri="{BB962C8B-B14F-4D97-AF65-F5344CB8AC3E}">
        <p14:creationId xmlns:p14="http://schemas.microsoft.com/office/powerpoint/2010/main" val="1225998273"/>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5" name="Picture 5" descr="Graphical user interface, application, PowerPoint&#10;&#10;Description automatically generated">
            <a:extLst>
              <a:ext uri="{FF2B5EF4-FFF2-40B4-BE49-F238E27FC236}">
                <a16:creationId xmlns:a16="http://schemas.microsoft.com/office/drawing/2014/main" id="{A011B799-C7B6-4C64-98CE-CFECDCC46056}"/>
              </a:ext>
            </a:extLst>
          </p:cNvPr>
          <p:cNvPicPr>
            <a:picLocks noChangeAspect="1"/>
          </p:cNvPicPr>
          <p:nvPr/>
        </p:nvPicPr>
        <p:blipFill>
          <a:blip r:embed="rId2"/>
          <a:stretch>
            <a:fillRect/>
          </a:stretch>
        </p:blipFill>
        <p:spPr>
          <a:xfrm>
            <a:off x="1538282" y="1206900"/>
            <a:ext cx="3748386" cy="4462365"/>
          </a:xfrm>
          <a:prstGeom prst="rect">
            <a:avLst/>
          </a:prstGeom>
        </p:spPr>
      </p:pic>
      <p:sp>
        <p:nvSpPr>
          <p:cNvPr id="3" name="Content Placeholder 2">
            <a:extLst>
              <a:ext uri="{FF2B5EF4-FFF2-40B4-BE49-F238E27FC236}">
                <a16:creationId xmlns:a16="http://schemas.microsoft.com/office/drawing/2014/main" id="{4406C0C7-B299-4DCC-9217-49FE16FE06BC}"/>
              </a:ext>
            </a:extLst>
          </p:cNvPr>
          <p:cNvSpPr>
            <a:spLocks noGrp="1"/>
          </p:cNvSpPr>
          <p:nvPr>
            <p:ph idx="1"/>
          </p:nvPr>
        </p:nvSpPr>
        <p:spPr>
          <a:xfrm>
            <a:off x="6579450" y="719218"/>
            <a:ext cx="4957554" cy="5315821"/>
          </a:xfrm>
        </p:spPr>
        <p:txBody>
          <a:bodyPr vert="horz" lIns="91440" tIns="45720" rIns="91440" bIns="45720" rtlCol="0" anchor="t">
            <a:normAutofit/>
          </a:bodyPr>
          <a:lstStyle/>
          <a:p>
            <a:r>
              <a:rPr lang="en-US" sz="4000" dirty="0">
                <a:ea typeface="+mn-lt"/>
                <a:cs typeface="+mn-lt"/>
              </a:rPr>
              <a:t>11. Backspace: removes the last entered digit.</a:t>
            </a:r>
          </a:p>
        </p:txBody>
      </p:sp>
    </p:spTree>
    <p:extLst>
      <p:ext uri="{BB962C8B-B14F-4D97-AF65-F5344CB8AC3E}">
        <p14:creationId xmlns:p14="http://schemas.microsoft.com/office/powerpoint/2010/main" val="71479501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08E440-7F20-47DE-9C2C-27FAB8F95D08}"/>
              </a:ext>
            </a:extLst>
          </p:cNvPr>
          <p:cNvPicPr>
            <a:picLocks noChangeAspect="1"/>
          </p:cNvPicPr>
          <p:nvPr/>
        </p:nvPicPr>
        <p:blipFill rotWithShape="1">
          <a:blip r:embed="rId2"/>
          <a:srcRect t="8570" b="12758"/>
          <a:stretch/>
        </p:blipFill>
        <p:spPr>
          <a:xfrm>
            <a:off x="20" y="10"/>
            <a:ext cx="12191980" cy="6857990"/>
          </a:xfrm>
          <a:prstGeom prst="rect">
            <a:avLst/>
          </a:prstGeom>
        </p:spPr>
      </p:pic>
      <p:sp useBgFill="1">
        <p:nvSpPr>
          <p:cNvPr id="18" name="Rectangle 17">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0" name="Rectangle 19">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FBA19A8-78A3-4B2F-AA24-B61585DF074D}"/>
              </a:ext>
            </a:extLst>
          </p:cNvPr>
          <p:cNvSpPr>
            <a:spLocks noGrp="1"/>
          </p:cNvSpPr>
          <p:nvPr>
            <p:ph type="ctrTitle"/>
          </p:nvPr>
        </p:nvSpPr>
        <p:spPr>
          <a:xfrm>
            <a:off x="1875516" y="1266633"/>
            <a:ext cx="8649738" cy="2590800"/>
          </a:xfrm>
        </p:spPr>
        <p:txBody>
          <a:bodyPr>
            <a:normAutofit/>
          </a:bodyPr>
          <a:lstStyle/>
          <a:p>
            <a:r>
              <a:rPr lang="en-US" sz="6300">
                <a:ea typeface="+mj-lt"/>
                <a:cs typeface="+mj-lt"/>
              </a:rPr>
              <a:t>Acknowledgement</a:t>
            </a:r>
          </a:p>
        </p:txBody>
      </p:sp>
      <p:sp>
        <p:nvSpPr>
          <p:cNvPr id="3" name="Subtitle 2">
            <a:extLst>
              <a:ext uri="{FF2B5EF4-FFF2-40B4-BE49-F238E27FC236}">
                <a16:creationId xmlns:a16="http://schemas.microsoft.com/office/drawing/2014/main" id="{07B58827-E1B2-4D94-BD82-275B21B4EEF8}"/>
              </a:ext>
            </a:extLst>
          </p:cNvPr>
          <p:cNvSpPr>
            <a:spLocks noGrp="1"/>
          </p:cNvSpPr>
          <p:nvPr>
            <p:ph type="subTitle" idx="1"/>
          </p:nvPr>
        </p:nvSpPr>
        <p:spPr>
          <a:xfrm>
            <a:off x="1781569" y="2980610"/>
            <a:ext cx="8642350" cy="1281831"/>
          </a:xfrm>
        </p:spPr>
        <p:txBody>
          <a:bodyPr vert="horz" lIns="91440" tIns="45720" rIns="91440" bIns="45720" rtlCol="0" anchor="t">
            <a:noAutofit/>
          </a:bodyPr>
          <a:lstStyle/>
          <a:p>
            <a:pPr>
              <a:lnSpc>
                <a:spcPct val="100000"/>
              </a:lnSpc>
              <a:spcAft>
                <a:spcPts val="600"/>
              </a:spcAft>
            </a:pPr>
            <a:r>
              <a:rPr lang="en-US" sz="2400" dirty="0">
                <a:ea typeface="+mn-lt"/>
                <a:cs typeface="+mn-lt"/>
              </a:rPr>
              <a:t>We would like to express our special thanks of gratitude to our teacher Dr. </a:t>
            </a:r>
            <a:r>
              <a:rPr lang="en-US" sz="2400" dirty="0" err="1">
                <a:ea typeface="+mn-lt"/>
                <a:cs typeface="+mn-lt"/>
              </a:rPr>
              <a:t>Sachin</a:t>
            </a:r>
            <a:r>
              <a:rPr lang="en-US" sz="2400" dirty="0">
                <a:ea typeface="+mn-lt"/>
                <a:cs typeface="+mn-lt"/>
              </a:rPr>
              <a:t> Kumar who gave us the golden opportunity to do this wonderful project on the topic (Scientific Calculator), which also helped us in doing a lot of Research and we came to know about so many new things. We are thankful for the opportunity given</a:t>
            </a:r>
            <a:r>
              <a:rPr lang="en-US" sz="700" dirty="0">
                <a:ea typeface="+mn-lt"/>
                <a:cs typeface="+mn-lt"/>
              </a:rPr>
              <a:t>.</a:t>
            </a:r>
          </a:p>
        </p:txBody>
      </p:sp>
      <p:sp>
        <p:nvSpPr>
          <p:cNvPr id="22" name="Rectangle 21">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327451"/>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CEA-627A-4630-95BD-54254A3F1BEC}"/>
              </a:ext>
            </a:extLst>
          </p:cNvPr>
          <p:cNvSpPr>
            <a:spLocks noGrp="1"/>
          </p:cNvSpPr>
          <p:nvPr>
            <p:ph type="title"/>
          </p:nvPr>
        </p:nvSpPr>
        <p:spPr/>
        <p:txBody>
          <a:bodyPr/>
          <a:lstStyle/>
          <a:p>
            <a:pPr algn="ctr"/>
            <a:endParaRPr lang="en-US" i="1">
              <a:ea typeface="+mj-lt"/>
              <a:cs typeface="+mj-lt"/>
            </a:endParaRPr>
          </a:p>
          <a:p>
            <a:r>
              <a:rPr lang="en-US">
                <a:ea typeface="+mj-lt"/>
                <a:cs typeface="+mj-lt"/>
              </a:rPr>
              <a:t>Java code:</a:t>
            </a:r>
          </a:p>
          <a:p>
            <a:endParaRPr lang="en-US"/>
          </a:p>
        </p:txBody>
      </p:sp>
      <p:pic>
        <p:nvPicPr>
          <p:cNvPr id="4" name="Picture 4" descr="Text&#10;&#10;Description automatically generated">
            <a:extLst>
              <a:ext uri="{FF2B5EF4-FFF2-40B4-BE49-F238E27FC236}">
                <a16:creationId xmlns:a16="http://schemas.microsoft.com/office/drawing/2014/main" id="{1A02D108-F7AE-4F24-9951-2AC3FB670A1D}"/>
              </a:ext>
            </a:extLst>
          </p:cNvPr>
          <p:cNvPicPr>
            <a:picLocks noGrp="1" noChangeAspect="1"/>
          </p:cNvPicPr>
          <p:nvPr>
            <p:ph idx="1"/>
          </p:nvPr>
        </p:nvPicPr>
        <p:blipFill>
          <a:blip r:embed="rId2"/>
          <a:stretch>
            <a:fillRect/>
          </a:stretch>
        </p:blipFill>
        <p:spPr>
          <a:xfrm>
            <a:off x="2850605" y="2555608"/>
            <a:ext cx="6502163" cy="1739094"/>
          </a:xfrm>
        </p:spPr>
      </p:pic>
    </p:spTree>
    <p:extLst>
      <p:ext uri="{BB962C8B-B14F-4D97-AF65-F5344CB8AC3E}">
        <p14:creationId xmlns:p14="http://schemas.microsoft.com/office/powerpoint/2010/main" val="1416471382"/>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8" name="Rectangle 17">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11" name="Picture 11" descr="Graphical user interface, application&#10;&#10;Description automatically generated">
            <a:extLst>
              <a:ext uri="{FF2B5EF4-FFF2-40B4-BE49-F238E27FC236}">
                <a16:creationId xmlns:a16="http://schemas.microsoft.com/office/drawing/2014/main" id="{09226B80-AA2D-445E-901D-639B3E3C9388}"/>
              </a:ext>
            </a:extLst>
          </p:cNvPr>
          <p:cNvPicPr>
            <a:picLocks noChangeAspect="1"/>
          </p:cNvPicPr>
          <p:nvPr/>
        </p:nvPicPr>
        <p:blipFill>
          <a:blip r:embed="rId2"/>
          <a:stretch>
            <a:fillRect/>
          </a:stretch>
        </p:blipFill>
        <p:spPr>
          <a:xfrm>
            <a:off x="1527126" y="1206900"/>
            <a:ext cx="3770697" cy="4462365"/>
          </a:xfrm>
          <a:prstGeom prst="rect">
            <a:avLst/>
          </a:prstGeom>
        </p:spPr>
      </p:pic>
      <p:sp>
        <p:nvSpPr>
          <p:cNvPr id="3" name="Content Placeholder 2">
            <a:extLst>
              <a:ext uri="{FF2B5EF4-FFF2-40B4-BE49-F238E27FC236}">
                <a16:creationId xmlns:a16="http://schemas.microsoft.com/office/drawing/2014/main" id="{4F57D1FB-E387-43A9-BCF6-ADDDB2866B71}"/>
              </a:ext>
            </a:extLst>
          </p:cNvPr>
          <p:cNvSpPr>
            <a:spLocks noGrp="1"/>
          </p:cNvSpPr>
          <p:nvPr>
            <p:ph idx="1"/>
          </p:nvPr>
        </p:nvSpPr>
        <p:spPr>
          <a:xfrm>
            <a:off x="6579450" y="719218"/>
            <a:ext cx="4957554" cy="5315821"/>
          </a:xfrm>
        </p:spPr>
        <p:txBody>
          <a:bodyPr vert="horz" lIns="91440" tIns="45720" rIns="91440" bIns="45720" rtlCol="0" anchor="t">
            <a:normAutofit/>
          </a:bodyPr>
          <a:lstStyle/>
          <a:p>
            <a:r>
              <a:rPr lang="en-US" sz="3200" dirty="0">
                <a:ea typeface="+mn-lt"/>
                <a:cs typeface="+mn-lt"/>
              </a:rPr>
              <a:t>12. Converter: this section contains a drop box with which we can select some basic conversions.</a:t>
            </a:r>
          </a:p>
        </p:txBody>
      </p:sp>
    </p:spTree>
    <p:extLst>
      <p:ext uri="{BB962C8B-B14F-4D97-AF65-F5344CB8AC3E}">
        <p14:creationId xmlns:p14="http://schemas.microsoft.com/office/powerpoint/2010/main" val="4002887777"/>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2463-2AD6-4F4E-B16D-F7C49EA48F68}"/>
              </a:ext>
            </a:extLst>
          </p:cNvPr>
          <p:cNvSpPr>
            <a:spLocks noGrp="1"/>
          </p:cNvSpPr>
          <p:nvPr>
            <p:ph type="title"/>
          </p:nvPr>
        </p:nvSpPr>
        <p:spPr/>
        <p:txBody>
          <a:bodyPr/>
          <a:lstStyle/>
          <a:p>
            <a:r>
              <a:rPr lang="en-US">
                <a:ea typeface="+mj-lt"/>
                <a:cs typeface="+mj-lt"/>
              </a:rPr>
              <a:t>Java code:</a:t>
            </a:r>
          </a:p>
        </p:txBody>
      </p:sp>
      <p:pic>
        <p:nvPicPr>
          <p:cNvPr id="4" name="Picture 4" descr="Graphical user interface, text, application, email&#10;&#10;Description automatically generated">
            <a:extLst>
              <a:ext uri="{FF2B5EF4-FFF2-40B4-BE49-F238E27FC236}">
                <a16:creationId xmlns:a16="http://schemas.microsoft.com/office/drawing/2014/main" id="{DA310921-037A-4AD5-86AF-4F593BA7D41A}"/>
              </a:ext>
            </a:extLst>
          </p:cNvPr>
          <p:cNvPicPr>
            <a:picLocks noGrp="1" noChangeAspect="1"/>
          </p:cNvPicPr>
          <p:nvPr>
            <p:ph idx="1"/>
          </p:nvPr>
        </p:nvPicPr>
        <p:blipFill>
          <a:blip r:embed="rId2"/>
          <a:stretch>
            <a:fillRect/>
          </a:stretch>
        </p:blipFill>
        <p:spPr>
          <a:xfrm>
            <a:off x="1064597" y="2006428"/>
            <a:ext cx="10062806" cy="4043007"/>
          </a:xfrm>
        </p:spPr>
      </p:pic>
    </p:spTree>
    <p:extLst>
      <p:ext uri="{BB962C8B-B14F-4D97-AF65-F5344CB8AC3E}">
        <p14:creationId xmlns:p14="http://schemas.microsoft.com/office/powerpoint/2010/main" val="4166516761"/>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4" name="Picture 4" descr="Graphical user interface, application, PowerPoint&#10;&#10;Description automatically generated">
            <a:extLst>
              <a:ext uri="{FF2B5EF4-FFF2-40B4-BE49-F238E27FC236}">
                <a16:creationId xmlns:a16="http://schemas.microsoft.com/office/drawing/2014/main" id="{17B68863-2B4C-41EE-84A2-5AB6AEC5130F}"/>
              </a:ext>
            </a:extLst>
          </p:cNvPr>
          <p:cNvPicPr>
            <a:picLocks noChangeAspect="1"/>
          </p:cNvPicPr>
          <p:nvPr/>
        </p:nvPicPr>
        <p:blipFill>
          <a:blip r:embed="rId2"/>
          <a:stretch>
            <a:fillRect/>
          </a:stretch>
        </p:blipFill>
        <p:spPr>
          <a:xfrm>
            <a:off x="1532704" y="1206900"/>
            <a:ext cx="3759542" cy="4462365"/>
          </a:xfrm>
          <a:prstGeom prst="rect">
            <a:avLst/>
          </a:prstGeom>
        </p:spPr>
      </p:pic>
      <p:sp>
        <p:nvSpPr>
          <p:cNvPr id="3" name="Content Placeholder 2">
            <a:extLst>
              <a:ext uri="{FF2B5EF4-FFF2-40B4-BE49-F238E27FC236}">
                <a16:creationId xmlns:a16="http://schemas.microsoft.com/office/drawing/2014/main" id="{85734399-4C0F-4252-B87E-DDD06E2C42F8}"/>
              </a:ext>
            </a:extLst>
          </p:cNvPr>
          <p:cNvSpPr>
            <a:spLocks noGrp="1"/>
          </p:cNvSpPr>
          <p:nvPr>
            <p:ph idx="1"/>
          </p:nvPr>
        </p:nvSpPr>
        <p:spPr>
          <a:xfrm>
            <a:off x="6579450" y="719218"/>
            <a:ext cx="4957554" cy="5315821"/>
          </a:xfrm>
        </p:spPr>
        <p:txBody>
          <a:bodyPr vert="horz" lIns="91440" tIns="45720" rIns="91440" bIns="45720" rtlCol="0" anchor="t">
            <a:normAutofit/>
          </a:bodyPr>
          <a:lstStyle/>
          <a:p>
            <a:r>
              <a:rPr lang="en-US" sz="2400" dirty="0">
                <a:ea typeface="+mn-lt"/>
                <a:cs typeface="+mn-lt"/>
              </a:rPr>
              <a:t>13.step, modulus and inverse: predefined functions</a:t>
            </a:r>
          </a:p>
        </p:txBody>
      </p:sp>
    </p:spTree>
    <p:extLst>
      <p:ext uri="{BB962C8B-B14F-4D97-AF65-F5344CB8AC3E}">
        <p14:creationId xmlns:p14="http://schemas.microsoft.com/office/powerpoint/2010/main" val="3327637203"/>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D7F0-4358-4FA7-9E88-DB07946ABBE5}"/>
              </a:ext>
            </a:extLst>
          </p:cNvPr>
          <p:cNvSpPr>
            <a:spLocks noGrp="1"/>
          </p:cNvSpPr>
          <p:nvPr>
            <p:ph type="title"/>
          </p:nvPr>
        </p:nvSpPr>
        <p:spPr/>
        <p:txBody>
          <a:bodyPr/>
          <a:lstStyle/>
          <a:p>
            <a:r>
              <a:rPr lang="en-US">
                <a:ea typeface="+mj-lt"/>
                <a:cs typeface="+mj-lt"/>
              </a:rPr>
              <a:t>Java code:</a:t>
            </a:r>
          </a:p>
        </p:txBody>
      </p:sp>
      <p:pic>
        <p:nvPicPr>
          <p:cNvPr id="4" name="Picture 4" descr="Text&#10;&#10;Description automatically generated">
            <a:extLst>
              <a:ext uri="{FF2B5EF4-FFF2-40B4-BE49-F238E27FC236}">
                <a16:creationId xmlns:a16="http://schemas.microsoft.com/office/drawing/2014/main" id="{58C61E40-47FD-4E47-A0F4-FF7E3CFA5B6B}"/>
              </a:ext>
            </a:extLst>
          </p:cNvPr>
          <p:cNvPicPr>
            <a:picLocks noGrp="1" noChangeAspect="1"/>
          </p:cNvPicPr>
          <p:nvPr>
            <p:ph idx="1"/>
          </p:nvPr>
        </p:nvPicPr>
        <p:blipFill>
          <a:blip r:embed="rId2"/>
          <a:stretch>
            <a:fillRect/>
          </a:stretch>
        </p:blipFill>
        <p:spPr>
          <a:xfrm>
            <a:off x="4146645" y="1949847"/>
            <a:ext cx="3898710" cy="2961990"/>
          </a:xfrm>
        </p:spPr>
      </p:pic>
    </p:spTree>
    <p:extLst>
      <p:ext uri="{BB962C8B-B14F-4D97-AF65-F5344CB8AC3E}">
        <p14:creationId xmlns:p14="http://schemas.microsoft.com/office/powerpoint/2010/main" val="962480123"/>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7B57-67F4-44B8-A6DE-496BF7515220}"/>
              </a:ext>
            </a:extLst>
          </p:cNvPr>
          <p:cNvSpPr>
            <a:spLocks noGrp="1"/>
          </p:cNvSpPr>
          <p:nvPr>
            <p:ph type="title"/>
          </p:nvPr>
        </p:nvSpPr>
        <p:spPr/>
        <p:txBody>
          <a:bodyPr/>
          <a:lstStyle/>
          <a:p>
            <a:r>
              <a:rPr lang="en-US">
                <a:ea typeface="+mj-lt"/>
                <a:cs typeface="+mj-lt"/>
              </a:rPr>
              <a:t>Some observations:</a:t>
            </a:r>
          </a:p>
        </p:txBody>
      </p:sp>
      <p:sp>
        <p:nvSpPr>
          <p:cNvPr id="3" name="Content Placeholder 2">
            <a:extLst>
              <a:ext uri="{FF2B5EF4-FFF2-40B4-BE49-F238E27FC236}">
                <a16:creationId xmlns:a16="http://schemas.microsoft.com/office/drawing/2014/main" id="{78878623-B247-46ED-859B-E1EB8473EABD}"/>
              </a:ext>
            </a:extLst>
          </p:cNvPr>
          <p:cNvSpPr>
            <a:spLocks noGrp="1"/>
          </p:cNvSpPr>
          <p:nvPr>
            <p:ph idx="1"/>
          </p:nvPr>
        </p:nvSpPr>
        <p:spPr/>
        <p:txBody>
          <a:bodyPr vert="horz" lIns="91440" tIns="45720" rIns="91440" bIns="45720" rtlCol="0" anchor="t">
            <a:normAutofit/>
          </a:bodyPr>
          <a:lstStyle/>
          <a:p>
            <a:r>
              <a:rPr lang="en-US" sz="2400" dirty="0">
                <a:ea typeface="+mn-lt"/>
                <a:cs typeface="+mn-lt"/>
              </a:rPr>
              <a:t>This calculator contains two display outputs rather than one, the first text box is used to show the process undertaken to find the output and the second text box displays the result alone.</a:t>
            </a:r>
          </a:p>
          <a:p>
            <a:pPr>
              <a:buClr>
                <a:srgbClr val="262626"/>
              </a:buClr>
            </a:pPr>
            <a:r>
              <a:rPr lang="en-US" sz="2400" dirty="0">
                <a:ea typeface="+mn-lt"/>
                <a:cs typeface="+mn-lt"/>
              </a:rPr>
              <a:t>We have divided the calculator into different zones and each zone contains a separate set of related functions. This makes it more user friendly.</a:t>
            </a:r>
          </a:p>
          <a:p>
            <a:pPr>
              <a:buClr>
                <a:srgbClr val="262626"/>
              </a:buClr>
            </a:pPr>
            <a:r>
              <a:rPr lang="en-US" sz="2400" dirty="0">
                <a:ea typeface="+mn-lt"/>
                <a:cs typeface="+mn-lt"/>
              </a:rPr>
              <a:t>When the calculator is in off state only the input buttons are switched off not all operations.</a:t>
            </a:r>
          </a:p>
          <a:p>
            <a:pPr>
              <a:buClr>
                <a:srgbClr val="262626"/>
              </a:buClr>
            </a:pPr>
            <a:endParaRPr lang="en-US" dirty="0"/>
          </a:p>
        </p:txBody>
      </p:sp>
    </p:spTree>
    <p:extLst>
      <p:ext uri="{BB962C8B-B14F-4D97-AF65-F5344CB8AC3E}">
        <p14:creationId xmlns:p14="http://schemas.microsoft.com/office/powerpoint/2010/main" val="14715978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303EC126-BDF9-4A81-88A3-8E8A603DC8AB}"/>
              </a:ext>
            </a:extLst>
          </p:cNvPr>
          <p:cNvSpPr>
            <a:spLocks noGrp="1"/>
          </p:cNvSpPr>
          <p:nvPr>
            <p:ph type="title"/>
          </p:nvPr>
        </p:nvSpPr>
        <p:spPr>
          <a:xfrm>
            <a:off x="573409" y="559477"/>
            <a:ext cx="3765200" cy="5709931"/>
          </a:xfrm>
        </p:spPr>
        <p:txBody>
          <a:bodyPr>
            <a:normAutofit/>
          </a:bodyPr>
          <a:lstStyle/>
          <a:p>
            <a:pPr algn="ctr"/>
            <a:r>
              <a:rPr lang="en-US">
                <a:ea typeface="+mj-lt"/>
                <a:cs typeface="+mj-lt"/>
              </a:rPr>
              <a:t>OOPS concepts used:</a:t>
            </a:r>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D74EA120-94EB-4264-83FB-3E2388E3EE06}"/>
              </a:ext>
            </a:extLst>
          </p:cNvPr>
          <p:cNvGraphicFramePr>
            <a:graphicFrameLocks noGrp="1"/>
          </p:cNvGraphicFramePr>
          <p:nvPr>
            <p:ph idx="1"/>
            <p:extLst>
              <p:ext uri="{D42A27DB-BD31-4B8C-83A1-F6EECF244321}">
                <p14:modId xmlns:p14="http://schemas.microsoft.com/office/powerpoint/2010/main" val="2874232892"/>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3497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37FB-EE6C-43C5-BB2D-196974C13479}"/>
              </a:ext>
            </a:extLst>
          </p:cNvPr>
          <p:cNvSpPr>
            <a:spLocks noGrp="1"/>
          </p:cNvSpPr>
          <p:nvPr>
            <p:ph type="title"/>
          </p:nvPr>
        </p:nvSpPr>
        <p:spPr/>
        <p:txBody>
          <a:bodyPr/>
          <a:lstStyle/>
          <a:p>
            <a:r>
              <a:rPr lang="en-US">
                <a:ea typeface="+mj-lt"/>
                <a:cs typeface="+mj-lt"/>
              </a:rPr>
              <a:t>Conclusion:</a:t>
            </a:r>
            <a:endParaRPr lang="en-US"/>
          </a:p>
        </p:txBody>
      </p:sp>
      <p:sp>
        <p:nvSpPr>
          <p:cNvPr id="3" name="Content Placeholder 2">
            <a:extLst>
              <a:ext uri="{FF2B5EF4-FFF2-40B4-BE49-F238E27FC236}">
                <a16:creationId xmlns:a16="http://schemas.microsoft.com/office/drawing/2014/main" id="{EA64E4C8-8F3A-426F-AA00-E9FC9032DE7A}"/>
              </a:ext>
            </a:extLst>
          </p:cNvPr>
          <p:cNvSpPr>
            <a:spLocks noGrp="1"/>
          </p:cNvSpPr>
          <p:nvPr>
            <p:ph idx="1"/>
          </p:nvPr>
        </p:nvSpPr>
        <p:spPr/>
        <p:txBody>
          <a:bodyPr/>
          <a:lstStyle/>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 offers the real possibility that most programs can be written in a type-safe language. However, for Java to be broadly useful, it needs to have more expressive power than it does at present.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addresses one of the areas where more power is needed. It extends Java with a mechanism for parametric polymorphism, which allows the definition and implementation of generic abstractions. This gives a complete design for the extended language. The proposed extension is small and conservative and the project discusses the rationale for many of our decisions. The extension does have some impact on other parts of Java, especially Java arrays, OOPS concepts and the Java class library.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77504027"/>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6CD4-0F7B-4CB3-88AA-33CCB78957DE}"/>
              </a:ext>
            </a:extLst>
          </p:cNvPr>
          <p:cNvSpPr>
            <a:spLocks noGrp="1"/>
          </p:cNvSpPr>
          <p:nvPr>
            <p:ph type="title"/>
          </p:nvPr>
        </p:nvSpPr>
        <p:spPr/>
        <p:txBody>
          <a:bodyPr/>
          <a:lstStyle/>
          <a:p>
            <a:r>
              <a:rPr lang="en-US" dirty="0"/>
              <a:t>For project Related Files/Code</a:t>
            </a:r>
          </a:p>
        </p:txBody>
      </p:sp>
      <p:sp>
        <p:nvSpPr>
          <p:cNvPr id="3" name="Content Placeholder 2">
            <a:extLst>
              <a:ext uri="{FF2B5EF4-FFF2-40B4-BE49-F238E27FC236}">
                <a16:creationId xmlns:a16="http://schemas.microsoft.com/office/drawing/2014/main" id="{ED9F3A4C-4970-421E-8CE2-26124BBC8F34}"/>
              </a:ext>
            </a:extLst>
          </p:cNvPr>
          <p:cNvSpPr>
            <a:spLocks noGrp="1"/>
          </p:cNvSpPr>
          <p:nvPr>
            <p:ph idx="1"/>
          </p:nvPr>
        </p:nvSpPr>
        <p:spPr/>
        <p:txBody>
          <a:bodyPr/>
          <a:lstStyle/>
          <a:p>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https://amritavishwavidyapeetham-my.sharepoint.com/:f:/g/personal/aieb_29621_cb_students_amrita_edu/EhbpmkwYhPxGigrjqXp-j08BoEX5bmtVkJamb32OUrc_JA?e=rpkWK5</a:t>
            </a:r>
            <a:endParaRPr lang="en-US" dirty="0"/>
          </a:p>
        </p:txBody>
      </p:sp>
    </p:spTree>
    <p:extLst>
      <p:ext uri="{BB962C8B-B14F-4D97-AF65-F5344CB8AC3E}">
        <p14:creationId xmlns:p14="http://schemas.microsoft.com/office/powerpoint/2010/main" val="730158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on clear background">
            <a:extLst>
              <a:ext uri="{FF2B5EF4-FFF2-40B4-BE49-F238E27FC236}">
                <a16:creationId xmlns:a16="http://schemas.microsoft.com/office/drawing/2014/main" id="{FEDDE3C0-5A52-459E-99A0-BE89B70C674A}"/>
              </a:ext>
            </a:extLst>
          </p:cNvPr>
          <p:cNvPicPr>
            <a:picLocks noChangeAspect="1"/>
          </p:cNvPicPr>
          <p:nvPr/>
        </p:nvPicPr>
        <p:blipFill rotWithShape="1">
          <a:blip r:embed="rId2">
            <a:alphaModFix amt="45000"/>
          </a:blip>
          <a:srcRect r="-2" b="15726"/>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B570B97C-14FA-429D-BB6B-DE3BBC7C273B}"/>
              </a:ext>
            </a:extLst>
          </p:cNvPr>
          <p:cNvSpPr>
            <a:spLocks noGrp="1"/>
          </p:cNvSpPr>
          <p:nvPr>
            <p:ph type="title"/>
          </p:nvPr>
        </p:nvSpPr>
        <p:spPr>
          <a:xfrm>
            <a:off x="1769532" y="2091263"/>
            <a:ext cx="8652938" cy="2461504"/>
          </a:xfrm>
        </p:spPr>
        <p:txBody>
          <a:bodyPr vert="horz" lIns="91440" tIns="45720" rIns="91440" bIns="45720" rtlCol="0" anchor="ctr">
            <a:normAutofit/>
          </a:bodyPr>
          <a:lstStyle/>
          <a:p>
            <a:pPr algn="ctr">
              <a:lnSpc>
                <a:spcPct val="83000"/>
              </a:lnSpc>
            </a:pPr>
            <a:r>
              <a:rPr lang="en-US" sz="6800" cap="all" spc="-100"/>
              <a:t>Thank you</a:t>
            </a:r>
          </a:p>
        </p:txBody>
      </p:sp>
      <p:sp>
        <p:nvSpPr>
          <p:cNvPr id="27" name="Rectangle 26">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958255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EF83A283-E546-44AF-9CEE-7C5EA258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7">
            <a:extLst>
              <a:ext uri="{FF2B5EF4-FFF2-40B4-BE49-F238E27FC236}">
                <a16:creationId xmlns:a16="http://schemas.microsoft.com/office/drawing/2014/main" id="{919999D7-48EA-4DE8-99D3-564691927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7744" y="237744"/>
            <a:ext cx="7507245"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BBD1375-861C-4B6E-A9E6-A418A2FF6FAE}"/>
              </a:ext>
            </a:extLst>
          </p:cNvPr>
          <p:cNvSpPr>
            <a:spLocks noGrp="1"/>
          </p:cNvSpPr>
          <p:nvPr>
            <p:ph type="title"/>
          </p:nvPr>
        </p:nvSpPr>
        <p:spPr>
          <a:xfrm>
            <a:off x="847803" y="99799"/>
            <a:ext cx="6281928" cy="1744183"/>
          </a:xfrm>
        </p:spPr>
        <p:txBody>
          <a:bodyPr>
            <a:normAutofit/>
          </a:bodyPr>
          <a:lstStyle/>
          <a:p>
            <a:endParaRPr lang="en-US">
              <a:ea typeface="+mj-lt"/>
              <a:cs typeface="+mj-lt"/>
            </a:endParaRPr>
          </a:p>
          <a:p>
            <a:r>
              <a:rPr lang="en-US" dirty="0">
                <a:ea typeface="+mj-lt"/>
                <a:cs typeface="+mj-lt"/>
              </a:rPr>
              <a:t>Introduction</a:t>
            </a:r>
          </a:p>
          <a:p>
            <a:endParaRPr lang="en-US"/>
          </a:p>
        </p:txBody>
      </p:sp>
      <p:sp>
        <p:nvSpPr>
          <p:cNvPr id="3" name="Content Placeholder 2">
            <a:extLst>
              <a:ext uri="{FF2B5EF4-FFF2-40B4-BE49-F238E27FC236}">
                <a16:creationId xmlns:a16="http://schemas.microsoft.com/office/drawing/2014/main" id="{221CBA38-0052-4A7F-995E-736A00D4F894}"/>
              </a:ext>
            </a:extLst>
          </p:cNvPr>
          <p:cNvSpPr>
            <a:spLocks noGrp="1"/>
          </p:cNvSpPr>
          <p:nvPr>
            <p:ph idx="1"/>
          </p:nvPr>
        </p:nvSpPr>
        <p:spPr>
          <a:xfrm>
            <a:off x="847803" y="1530639"/>
            <a:ext cx="6281928" cy="4953249"/>
          </a:xfrm>
        </p:spPr>
        <p:txBody>
          <a:bodyPr vert="horz" lIns="91440" tIns="45720" rIns="91440" bIns="45720" rtlCol="0" anchor="t">
            <a:normAutofit lnSpcReduction="10000"/>
          </a:bodyPr>
          <a:lstStyle/>
          <a:p>
            <a:pPr>
              <a:lnSpc>
                <a:spcPct val="100000"/>
              </a:lnSpc>
            </a:pPr>
            <a:r>
              <a:rPr lang="en-US" sz="1600" dirty="0">
                <a:ea typeface="+mn-lt"/>
                <a:cs typeface="+mn-lt"/>
              </a:rPr>
              <a:t>Humans naturally use tools and devices to make our work easier, same follows in the field of mathematics. As long back as 2nd century B.C we created basic devices like abacus which made interpretation and memory of intermediate steps in arithmetic calculations easier. With time our understanding of surrounding objects grew and so their creative applications enabled creation of new and better technologies. During the 1960s the first solid-state electronic calculator was created. An electronic calculator is typically a portable electronic device used to perform calculations, ranging from basic arithmetic to complex mathematics. Today, these kinds of calculators are available to the general public from vendors to accountants who perform basic mathematics in their day-to-day life, but the scientific and academic communities require a higher degree of mathematical computations to better aid them, to accommodate for their need additional features were added to them and they were termed as scientific calculators. Some of the features distinct to scientific calculators are logarithms, trigonometric functions, exponential functions. Extra features are unique to the need of customers or the company.</a:t>
            </a:r>
          </a:p>
        </p:txBody>
      </p:sp>
      <p:sp>
        <p:nvSpPr>
          <p:cNvPr id="25" name="Rectangle 29">
            <a:extLst>
              <a:ext uri="{FF2B5EF4-FFF2-40B4-BE49-F238E27FC236}">
                <a16:creationId xmlns:a16="http://schemas.microsoft.com/office/drawing/2014/main" id="{2EA0FEA3-230A-48E7-B24C-D648EA34C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46" y="374904"/>
            <a:ext cx="7178040" cy="6108192"/>
          </a:xfrm>
          <a:prstGeom prst="rect">
            <a:avLst/>
          </a:prstGeom>
          <a:noFill/>
          <a:ln w="6350" cap="sq" cmpd="sng" algn="ctr">
            <a:solidFill>
              <a:schemeClr val="tx1">
                <a:lumMod val="75000"/>
                <a:lumOff val="25000"/>
              </a:schemeClr>
            </a:solidFill>
            <a:prstDash val="solid"/>
            <a:miter lim="800000"/>
          </a:ln>
          <a:effectLst/>
        </p:spPr>
      </p:sp>
      <p:pic>
        <p:nvPicPr>
          <p:cNvPr id="4" name="Picture 4">
            <a:extLst>
              <a:ext uri="{FF2B5EF4-FFF2-40B4-BE49-F238E27FC236}">
                <a16:creationId xmlns:a16="http://schemas.microsoft.com/office/drawing/2014/main" id="{A20F9E70-6572-47E8-B55C-4930F154E877}"/>
              </a:ext>
            </a:extLst>
          </p:cNvPr>
          <p:cNvPicPr>
            <a:picLocks noChangeAspect="1"/>
          </p:cNvPicPr>
          <p:nvPr/>
        </p:nvPicPr>
        <p:blipFill rotWithShape="1">
          <a:blip r:embed="rId2"/>
          <a:srcRect l="31693" r="33510" b="-1"/>
          <a:stretch/>
        </p:blipFill>
        <p:spPr>
          <a:xfrm>
            <a:off x="7833571" y="237744"/>
            <a:ext cx="2024804" cy="3217773"/>
          </a:xfrm>
          <a:prstGeom prst="rect">
            <a:avLst/>
          </a:prstGeom>
        </p:spPr>
      </p:pic>
      <p:pic>
        <p:nvPicPr>
          <p:cNvPr id="6" name="Picture 7">
            <a:extLst>
              <a:ext uri="{FF2B5EF4-FFF2-40B4-BE49-F238E27FC236}">
                <a16:creationId xmlns:a16="http://schemas.microsoft.com/office/drawing/2014/main" id="{93AC12B8-7C13-4E32-B543-5498B77C6734}"/>
              </a:ext>
            </a:extLst>
          </p:cNvPr>
          <p:cNvPicPr>
            <a:picLocks noChangeAspect="1"/>
          </p:cNvPicPr>
          <p:nvPr/>
        </p:nvPicPr>
        <p:blipFill rotWithShape="1">
          <a:blip r:embed="rId3"/>
          <a:srcRect r="4" b="12360"/>
          <a:stretch/>
        </p:blipFill>
        <p:spPr>
          <a:xfrm>
            <a:off x="9004648" y="3400566"/>
            <a:ext cx="2019300" cy="3217773"/>
          </a:xfrm>
          <a:prstGeom prst="rect">
            <a:avLst/>
          </a:prstGeom>
        </p:spPr>
      </p:pic>
      <p:pic>
        <p:nvPicPr>
          <p:cNvPr id="5" name="Picture 5" descr="A picture containing text, calculator, electronics, black&#10;&#10;Description automatically generated">
            <a:extLst>
              <a:ext uri="{FF2B5EF4-FFF2-40B4-BE49-F238E27FC236}">
                <a16:creationId xmlns:a16="http://schemas.microsoft.com/office/drawing/2014/main" id="{F379B1C3-67C6-4961-9C7F-FFEA982E592C}"/>
              </a:ext>
            </a:extLst>
          </p:cNvPr>
          <p:cNvPicPr>
            <a:picLocks noChangeAspect="1"/>
          </p:cNvPicPr>
          <p:nvPr/>
        </p:nvPicPr>
        <p:blipFill rotWithShape="1">
          <a:blip r:embed="rId4"/>
          <a:srcRect t="18653" r="-4" b="9037"/>
          <a:stretch/>
        </p:blipFill>
        <p:spPr>
          <a:xfrm>
            <a:off x="9858614" y="297884"/>
            <a:ext cx="2323993" cy="2992536"/>
          </a:xfrm>
          <a:prstGeom prst="rect">
            <a:avLst/>
          </a:prstGeom>
        </p:spPr>
      </p:pic>
    </p:spTree>
    <p:extLst>
      <p:ext uri="{BB962C8B-B14F-4D97-AF65-F5344CB8AC3E}">
        <p14:creationId xmlns:p14="http://schemas.microsoft.com/office/powerpoint/2010/main" val="39038884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C13AEB2-5F2E-486F-8846-511B78D7CCDC}"/>
              </a:ext>
            </a:extLst>
          </p:cNvPr>
          <p:cNvSpPr>
            <a:spLocks noGrp="1"/>
          </p:cNvSpPr>
          <p:nvPr>
            <p:ph type="title"/>
          </p:nvPr>
        </p:nvSpPr>
        <p:spPr>
          <a:xfrm>
            <a:off x="676240" y="875324"/>
            <a:ext cx="3536510" cy="5093520"/>
          </a:xfrm>
        </p:spPr>
        <p:txBody>
          <a:bodyPr>
            <a:normAutofit/>
          </a:bodyPr>
          <a:lstStyle/>
          <a:p>
            <a:pPr algn="ctr"/>
            <a:r>
              <a:rPr lang="en-US" sz="4400" dirty="0">
                <a:solidFill>
                  <a:schemeClr val="tx1"/>
                </a:solidFill>
                <a:ea typeface="+mj-lt"/>
                <a:cs typeface="+mj-lt"/>
              </a:rPr>
              <a:t>Aim</a:t>
            </a:r>
          </a:p>
        </p:txBody>
      </p:sp>
      <p:sp>
        <p:nvSpPr>
          <p:cNvPr id="3" name="Content Placeholder 2">
            <a:extLst>
              <a:ext uri="{FF2B5EF4-FFF2-40B4-BE49-F238E27FC236}">
                <a16:creationId xmlns:a16="http://schemas.microsoft.com/office/drawing/2014/main" id="{BE84DACA-DC1A-42F6-8D7B-7B009D16C8DC}"/>
              </a:ext>
            </a:extLst>
          </p:cNvPr>
          <p:cNvSpPr>
            <a:spLocks noGrp="1"/>
          </p:cNvSpPr>
          <p:nvPr>
            <p:ph idx="1"/>
          </p:nvPr>
        </p:nvSpPr>
        <p:spPr>
          <a:xfrm>
            <a:off x="5478124" y="559477"/>
            <a:ext cx="5647076" cy="5475563"/>
          </a:xfrm>
        </p:spPr>
        <p:txBody>
          <a:bodyPr vert="horz" lIns="91440" tIns="45720" rIns="91440" bIns="45720" rtlCol="0" anchor="ctr">
            <a:normAutofit/>
          </a:bodyPr>
          <a:lstStyle/>
          <a:p>
            <a:r>
              <a:rPr lang="en-US" sz="2000">
                <a:ea typeface="+mn-lt"/>
                <a:cs typeface="+mn-lt"/>
              </a:rPr>
              <a:t>We intend to create a digital scientific calculator with a GUI (graphical user interphase) which is coded based on the object-oriented programing concepts in java.</a:t>
            </a:r>
          </a:p>
        </p:txBody>
      </p:sp>
    </p:spTree>
    <p:extLst>
      <p:ext uri="{BB962C8B-B14F-4D97-AF65-F5344CB8AC3E}">
        <p14:creationId xmlns:p14="http://schemas.microsoft.com/office/powerpoint/2010/main" val="246613390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FDA273FA-1B60-4930-AC4C-134988D3C7DC}"/>
              </a:ext>
            </a:extLst>
          </p:cNvPr>
          <p:cNvSpPr>
            <a:spLocks noGrp="1"/>
          </p:cNvSpPr>
          <p:nvPr>
            <p:ph type="title"/>
          </p:nvPr>
        </p:nvSpPr>
        <p:spPr>
          <a:xfrm>
            <a:off x="573409" y="559477"/>
            <a:ext cx="3765200" cy="5709931"/>
          </a:xfrm>
        </p:spPr>
        <p:txBody>
          <a:bodyPr>
            <a:normAutofit/>
          </a:bodyPr>
          <a:lstStyle/>
          <a:p>
            <a:pPr algn="ctr"/>
            <a:r>
              <a:rPr lang="en-US">
                <a:ea typeface="+mj-lt"/>
                <a:cs typeface="+mj-lt"/>
              </a:rPr>
              <a:t>Materials required:</a:t>
            </a:r>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1908631B-DFAB-4F93-AC40-745C61D767B5}"/>
              </a:ext>
            </a:extLst>
          </p:cNvPr>
          <p:cNvGraphicFramePr>
            <a:graphicFrameLocks noGrp="1"/>
          </p:cNvGraphicFramePr>
          <p:nvPr>
            <p:ph idx="1"/>
            <p:extLst>
              <p:ext uri="{D42A27DB-BD31-4B8C-83A1-F6EECF244321}">
                <p14:modId xmlns:p14="http://schemas.microsoft.com/office/powerpoint/2010/main" val="4013697359"/>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074038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Diagram&#10;&#10;Description automatically generated">
            <a:extLst>
              <a:ext uri="{FF2B5EF4-FFF2-40B4-BE49-F238E27FC236}">
                <a16:creationId xmlns:a16="http://schemas.microsoft.com/office/drawing/2014/main" id="{F32F3FFD-D380-44DB-A16A-F5EC9C9D2DAB}"/>
              </a:ext>
            </a:extLst>
          </p:cNvPr>
          <p:cNvPicPr>
            <a:picLocks noChangeAspect="1"/>
          </p:cNvPicPr>
          <p:nvPr/>
        </p:nvPicPr>
        <p:blipFill>
          <a:blip r:embed="rId2"/>
          <a:stretch>
            <a:fillRect/>
          </a:stretch>
        </p:blipFill>
        <p:spPr>
          <a:xfrm>
            <a:off x="551351" y="282889"/>
            <a:ext cx="10990532" cy="3895825"/>
          </a:xfrm>
          <a:prstGeom prst="rect">
            <a:avLst/>
          </a:prstGeom>
        </p:spPr>
      </p:pic>
      <p:sp>
        <p:nvSpPr>
          <p:cNvPr id="48" name="Rectangle 47">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3A3B54"/>
          </a:solidFill>
          <a:ln w="6350" cap="flat" cmpd="sng" algn="ctr">
            <a:noFill/>
            <a:prstDash val="solid"/>
          </a:ln>
          <a:effectLst>
            <a:outerShdw blurRad="50800" algn="ctr" rotWithShape="0">
              <a:prstClr val="black">
                <a:alpha val="66000"/>
              </a:prstClr>
            </a:outerShdw>
            <a:softEdge rad="0"/>
          </a:effectLst>
        </p:spPr>
      </p:sp>
      <p:sp>
        <p:nvSpPr>
          <p:cNvPr id="50" name="Rectangle 49">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61FBBF13-FE66-41EB-AB7A-F8960EAA5A5E}"/>
              </a:ext>
            </a:extLst>
          </p:cNvPr>
          <p:cNvSpPr>
            <a:spLocks noGrp="1"/>
          </p:cNvSpPr>
          <p:nvPr>
            <p:ph type="title"/>
          </p:nvPr>
        </p:nvSpPr>
        <p:spPr>
          <a:xfrm>
            <a:off x="904042" y="4673346"/>
            <a:ext cx="4942542" cy="1371600"/>
          </a:xfrm>
        </p:spPr>
        <p:txBody>
          <a:bodyPr vert="horz" lIns="91440" tIns="45720" rIns="91440" bIns="45720" rtlCol="0">
            <a:normAutofit/>
          </a:bodyPr>
          <a:lstStyle/>
          <a:p>
            <a:pPr algn="ctr"/>
            <a:r>
              <a:rPr lang="en-US" sz="4400" cap="all" spc="-100" dirty="0">
                <a:solidFill>
                  <a:schemeClr val="tx1"/>
                </a:solidFill>
              </a:rPr>
              <a:t>Approach </a:t>
            </a:r>
            <a:endParaRPr lang="en-US" dirty="0">
              <a:solidFill>
                <a:schemeClr val="tx1"/>
              </a:solidFill>
            </a:endParaRPr>
          </a:p>
        </p:txBody>
      </p:sp>
      <p:cxnSp>
        <p:nvCxnSpPr>
          <p:cNvPr id="52" name="Straight Connector 51">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8A9D72D-0632-407F-8DA1-360A2AF55979}"/>
              </a:ext>
            </a:extLst>
          </p:cNvPr>
          <p:cNvSpPr>
            <a:spLocks noGrp="1"/>
          </p:cNvSpPr>
          <p:nvPr>
            <p:ph idx="1"/>
          </p:nvPr>
        </p:nvSpPr>
        <p:spPr>
          <a:xfrm>
            <a:off x="6319496" y="4631593"/>
            <a:ext cx="4978899" cy="1444718"/>
          </a:xfrm>
        </p:spPr>
        <p:txBody>
          <a:bodyPr vert="horz" lIns="91440" tIns="45720" rIns="91440" bIns="45720" rtlCol="0" anchor="ctr">
            <a:normAutofit/>
          </a:bodyPr>
          <a:lstStyle/>
          <a:p>
            <a:pPr marL="0" indent="0">
              <a:spcBef>
                <a:spcPts val="0"/>
              </a:spcBef>
              <a:spcAft>
                <a:spcPts val="600"/>
              </a:spcAft>
              <a:buNone/>
            </a:pPr>
            <a:r>
              <a:rPr lang="en-US" spc="80"/>
              <a:t>The following UML diagram shows the relationship between the classes we have used.</a:t>
            </a:r>
          </a:p>
        </p:txBody>
      </p:sp>
    </p:spTree>
    <p:extLst>
      <p:ext uri="{BB962C8B-B14F-4D97-AF65-F5344CB8AC3E}">
        <p14:creationId xmlns:p14="http://schemas.microsoft.com/office/powerpoint/2010/main" val="4137127324"/>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3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4">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2" name="Rectangle 36">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4" name="Rectangle 38">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6" name="Group 4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2" name="Straight Connector 41">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8" name="Rectangle 45">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47">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A53C4554-AC8C-4784-BB9D-ED70245D0E31}"/>
              </a:ext>
            </a:extLst>
          </p:cNvPr>
          <p:cNvPicPr>
            <a:picLocks noChangeAspect="1"/>
          </p:cNvPicPr>
          <p:nvPr/>
        </p:nvPicPr>
        <p:blipFill rotWithShape="1">
          <a:blip r:embed="rId2">
            <a:alphaModFix/>
          </a:blip>
          <a:srcRect t="7017" b="8713"/>
          <a:stretch/>
        </p:blipFill>
        <p:spPr>
          <a:xfrm>
            <a:off x="20" y="10"/>
            <a:ext cx="12191980" cy="6857990"/>
          </a:xfrm>
          <a:prstGeom prst="rect">
            <a:avLst/>
          </a:prstGeom>
        </p:spPr>
      </p:pic>
      <p:sp>
        <p:nvSpPr>
          <p:cNvPr id="45" name="Rectangle 49">
            <a:extLst>
              <a:ext uri="{FF2B5EF4-FFF2-40B4-BE49-F238E27FC236}">
                <a16:creationId xmlns:a16="http://schemas.microsoft.com/office/drawing/2014/main" id="{BCFF10A9-48A8-49DE-BCC0-36CD4D61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9" y="1267730"/>
            <a:ext cx="9576262" cy="43079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9E6EC7A-73F0-4AA6-8CCE-7492D8F65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8" y="1267730"/>
            <a:ext cx="9576262" cy="4307950"/>
          </a:xfrm>
          <a:prstGeom prst="rect">
            <a:avLst/>
          </a:prstGeom>
          <a:solidFill>
            <a:srgbClr val="03D4E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ECB2D625-610D-4F7B-AC06-F202BDB5C29C}"/>
              </a:ext>
            </a:extLst>
          </p:cNvPr>
          <p:cNvSpPr>
            <a:spLocks noGrp="1"/>
          </p:cNvSpPr>
          <p:nvPr>
            <p:ph type="title"/>
          </p:nvPr>
        </p:nvSpPr>
        <p:spPr>
          <a:xfrm>
            <a:off x="1769532" y="2091263"/>
            <a:ext cx="8652938" cy="2461504"/>
          </a:xfrm>
        </p:spPr>
        <p:txBody>
          <a:bodyPr vert="horz" lIns="91440" tIns="45720" rIns="91440" bIns="45720" rtlCol="0" anchor="ctr">
            <a:normAutofit/>
          </a:bodyPr>
          <a:lstStyle/>
          <a:p>
            <a:pPr algn="ctr">
              <a:lnSpc>
                <a:spcPct val="83000"/>
              </a:lnSpc>
            </a:pPr>
            <a:r>
              <a:rPr lang="en-US" sz="6800" cap="all" spc="-100"/>
              <a:t>Algorithm and Code</a:t>
            </a:r>
          </a:p>
        </p:txBody>
      </p:sp>
      <p:sp>
        <p:nvSpPr>
          <p:cNvPr id="3" name="Content Placeholder 2">
            <a:extLst>
              <a:ext uri="{FF2B5EF4-FFF2-40B4-BE49-F238E27FC236}">
                <a16:creationId xmlns:a16="http://schemas.microsoft.com/office/drawing/2014/main" id="{DBE3D5DD-E047-4830-92A6-54E474757C1B}"/>
              </a:ext>
            </a:extLst>
          </p:cNvPr>
          <p:cNvSpPr>
            <a:spLocks noGrp="1"/>
          </p:cNvSpPr>
          <p:nvPr>
            <p:ph idx="1"/>
          </p:nvPr>
        </p:nvSpPr>
        <p:spPr>
          <a:xfrm>
            <a:off x="1769532" y="4623127"/>
            <a:ext cx="8655200" cy="457201"/>
          </a:xfrm>
        </p:spPr>
        <p:txBody>
          <a:bodyPr vert="horz" lIns="91440" tIns="45720" rIns="91440" bIns="45720" rtlCol="0">
            <a:normAutofit/>
          </a:bodyPr>
          <a:lstStyle/>
          <a:p>
            <a:pPr marL="0" indent="0" algn="ctr">
              <a:lnSpc>
                <a:spcPct val="100000"/>
              </a:lnSpc>
              <a:spcBef>
                <a:spcPts val="0"/>
              </a:spcBef>
              <a:spcAft>
                <a:spcPts val="600"/>
              </a:spcAft>
              <a:buNone/>
            </a:pPr>
            <a:r>
              <a:rPr lang="en-US" sz="1800" spc="80"/>
              <a:t>Functionalities in our calculator</a:t>
            </a:r>
          </a:p>
        </p:txBody>
      </p:sp>
      <p:sp>
        <p:nvSpPr>
          <p:cNvPr id="56" name="Rectangle 55">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2128268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20" name="Rectangle 19">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4" name="Picture 4" descr="Graphical user interface, application, PowerPoint&#10;&#10;Description automatically generated">
            <a:extLst>
              <a:ext uri="{FF2B5EF4-FFF2-40B4-BE49-F238E27FC236}">
                <a16:creationId xmlns:a16="http://schemas.microsoft.com/office/drawing/2014/main" id="{69A3111B-63F4-40C0-B12D-A55F40BE2BC3}"/>
              </a:ext>
            </a:extLst>
          </p:cNvPr>
          <p:cNvPicPr>
            <a:picLocks noChangeAspect="1"/>
          </p:cNvPicPr>
          <p:nvPr/>
        </p:nvPicPr>
        <p:blipFill rotWithShape="1">
          <a:blip r:embed="rId2"/>
          <a:srcRect r="-1" b="9616"/>
          <a:stretch/>
        </p:blipFill>
        <p:spPr>
          <a:xfrm>
            <a:off x="1332693" y="1206900"/>
            <a:ext cx="4159563" cy="4462365"/>
          </a:xfrm>
          <a:prstGeom prst="rect">
            <a:avLst/>
          </a:prstGeom>
        </p:spPr>
      </p:pic>
      <p:sp>
        <p:nvSpPr>
          <p:cNvPr id="3" name="Content Placeholder 2">
            <a:extLst>
              <a:ext uri="{FF2B5EF4-FFF2-40B4-BE49-F238E27FC236}">
                <a16:creationId xmlns:a16="http://schemas.microsoft.com/office/drawing/2014/main" id="{CF85271A-E750-40EF-8991-8A1CD2B14E9E}"/>
              </a:ext>
            </a:extLst>
          </p:cNvPr>
          <p:cNvSpPr>
            <a:spLocks noGrp="1"/>
          </p:cNvSpPr>
          <p:nvPr>
            <p:ph idx="1"/>
          </p:nvPr>
        </p:nvSpPr>
        <p:spPr>
          <a:xfrm>
            <a:off x="6170017" y="628232"/>
            <a:ext cx="5469345" cy="5031493"/>
          </a:xfrm>
        </p:spPr>
        <p:txBody>
          <a:bodyPr vert="horz" lIns="91440" tIns="45720" rIns="91440" bIns="45720" rtlCol="0" anchor="t">
            <a:noAutofit/>
          </a:bodyPr>
          <a:lstStyle/>
          <a:p>
            <a:pPr>
              <a:buClr>
                <a:srgbClr val="262626"/>
              </a:buClr>
            </a:pPr>
            <a:r>
              <a:rPr lang="en-US" sz="2800" dirty="0">
                <a:ea typeface="+mn-lt"/>
                <a:cs typeface="+mn-lt"/>
              </a:rPr>
              <a:t>1.On/Off: we can control the state of the device with these two </a:t>
            </a:r>
            <a:r>
              <a:rPr lang="en-US" sz="2800" dirty="0" err="1">
                <a:ea typeface="+mn-lt"/>
                <a:cs typeface="+mn-lt"/>
              </a:rPr>
              <a:t>buttons.The</a:t>
            </a:r>
            <a:r>
              <a:rPr lang="en-US" sz="2800" dirty="0">
                <a:ea typeface="+mn-lt"/>
                <a:cs typeface="+mn-lt"/>
              </a:rPr>
              <a:t> calculator cannot exhibit two states at the same time and this functionality is achieve by using a pair of grouped radio buttons. These kinds of buttons are group complimentary I.e., only one given button of the group can be active at a given time.</a:t>
            </a:r>
            <a:endParaRPr lang="en-US" sz="2800"/>
          </a:p>
          <a:p>
            <a:pPr>
              <a:buClr>
                <a:srgbClr val="262626"/>
              </a:buClr>
            </a:pPr>
            <a:endParaRPr lang="en-US" dirty="0"/>
          </a:p>
        </p:txBody>
      </p:sp>
    </p:spTree>
    <p:extLst>
      <p:ext uri="{BB962C8B-B14F-4D97-AF65-F5344CB8AC3E}">
        <p14:creationId xmlns:p14="http://schemas.microsoft.com/office/powerpoint/2010/main" val="1897096553"/>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office theme</Template>
  <TotalTime>13</TotalTime>
  <Words>1094</Words>
  <Application>Microsoft Office PowerPoint</Application>
  <PresentationFormat>Widescreen</PresentationFormat>
  <Paragraphs>66</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Algerian</vt:lpstr>
      <vt:lpstr>Arial</vt:lpstr>
      <vt:lpstr>Avenir Next LT Pro</vt:lpstr>
      <vt:lpstr>Avenir Next LT Pro Light</vt:lpstr>
      <vt:lpstr>Calibri</vt:lpstr>
      <vt:lpstr>Garamond</vt:lpstr>
      <vt:lpstr>Times New Roman</vt:lpstr>
      <vt:lpstr>SavonVTI</vt:lpstr>
      <vt:lpstr>19AIE105_Object Oriented Programming</vt:lpstr>
      <vt:lpstr>Team members:</vt:lpstr>
      <vt:lpstr>Acknowledgement</vt:lpstr>
      <vt:lpstr> Introduction </vt:lpstr>
      <vt:lpstr>Aim</vt:lpstr>
      <vt:lpstr>Materials required:</vt:lpstr>
      <vt:lpstr>Approach </vt:lpstr>
      <vt:lpstr>Algorithm and Code</vt:lpstr>
      <vt:lpstr>PowerPoint Presentation</vt:lpstr>
      <vt:lpstr>PowerPoint Presentation</vt:lpstr>
      <vt:lpstr>Java code:</vt:lpstr>
      <vt:lpstr>PowerPoint Presentation</vt:lpstr>
      <vt:lpstr>Java code:</vt:lpstr>
      <vt:lpstr>PowerPoint Presentation</vt:lpstr>
      <vt:lpstr>Java code</vt:lpstr>
      <vt:lpstr>PowerPoint Presentation</vt:lpstr>
      <vt:lpstr>Java code:</vt:lpstr>
      <vt:lpstr>5.sin, cos and tan: these three buttons are used to perform basic trigonometric functions. The values given for calculating are considered in degrees. 6.sini, Cosi and tani: these three buttons are corresponding inverse functions of the trigonometric functions</vt:lpstr>
      <vt:lpstr>Java code:</vt:lpstr>
      <vt:lpstr>PowerPoint Presentation</vt:lpstr>
      <vt:lpstr>PowerPoint Presentation</vt:lpstr>
      <vt:lpstr>PowerPoint Presentation</vt:lpstr>
      <vt:lpstr>PowerPoint Presentation</vt:lpstr>
      <vt:lpstr>Java code: </vt:lpstr>
      <vt:lpstr>PowerPoint Presentation</vt:lpstr>
      <vt:lpstr>Java code:</vt:lpstr>
      <vt:lpstr>PowerPoint Presentation</vt:lpstr>
      <vt:lpstr>Java code:</vt:lpstr>
      <vt:lpstr>PowerPoint Presentation</vt:lpstr>
      <vt:lpstr> Java code: </vt:lpstr>
      <vt:lpstr>PowerPoint Presentation</vt:lpstr>
      <vt:lpstr>Java code:</vt:lpstr>
      <vt:lpstr>PowerPoint Presentation</vt:lpstr>
      <vt:lpstr>Java code:</vt:lpstr>
      <vt:lpstr>Some observations:</vt:lpstr>
      <vt:lpstr>OOPS concepts used:</vt:lpstr>
      <vt:lpstr>Conclusion:</vt:lpstr>
      <vt:lpstr>For project Related Files/Code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Eswar Divi</cp:lastModifiedBy>
  <cp:revision>318</cp:revision>
  <dcterms:created xsi:type="dcterms:W3CDTF">2021-02-28T09:43:05Z</dcterms:created>
  <dcterms:modified xsi:type="dcterms:W3CDTF">2021-03-01T03:14:55Z</dcterms:modified>
</cp:coreProperties>
</file>