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4"/>
  </p:notesMasterIdLst>
  <p:handoutMasterIdLst>
    <p:handoutMasterId r:id="rId15"/>
  </p:handoutMasterIdLst>
  <p:sldIdLst>
    <p:sldId id="267" r:id="rId5"/>
    <p:sldId id="278" r:id="rId6"/>
    <p:sldId id="280" r:id="rId7"/>
    <p:sldId id="281" r:id="rId8"/>
    <p:sldId id="271" r:id="rId9"/>
    <p:sldId id="272" r:id="rId10"/>
    <p:sldId id="273" r:id="rId11"/>
    <p:sldId id="282" r:id="rId12"/>
    <p:sldId id="283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300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7/8/2020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7/8/2020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7/8/2020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7/8/2020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7/8/2020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7/8/2020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7/8/2020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7/8/2020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7/8/2020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7/8/2020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7/8/2020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7/8/2020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7/8/2020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7/8/2020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1" y="2031524"/>
            <a:ext cx="9435241" cy="162559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</a:t>
            </a:r>
            <a:r>
              <a:rPr lang="en-US" sz="3100" b="1" dirty="0"/>
              <a:t>IBM Applied Data Science Capstone </a:t>
            </a:r>
            <a:br>
              <a:rPr lang="en-US" sz="3100" dirty="0"/>
            </a:br>
            <a:r>
              <a:rPr lang="en-US" sz="3100" b="1" dirty="0"/>
              <a:t>Predicting the Best Location to Open a New Indian Restaurant in New Delhi, India 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1" y="3886200"/>
            <a:ext cx="9429931" cy="991077"/>
          </a:xfrm>
        </p:spPr>
        <p:txBody>
          <a:bodyPr/>
          <a:lstStyle/>
          <a:p>
            <a:r>
              <a:rPr lang="en-US" dirty="0"/>
              <a:t>By: Dinesh Ogirala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2" y="838200"/>
            <a:ext cx="9751060" cy="1168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Predicting the Best Location to Open a New Indian Restaurant in New Delhi, India </a:t>
            </a:r>
            <a:br>
              <a:rPr lang="en-US" dirty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</a:t>
            </a:r>
            <a:r>
              <a:rPr lang="en-US" dirty="0" err="1"/>
              <a:t>dataframe</a:t>
            </a:r>
            <a:r>
              <a:rPr lang="en-US" dirty="0"/>
              <a:t> of neighborhoods in Delhi, India by Web scraping the data from Wikipedia page.</a:t>
            </a:r>
          </a:p>
          <a:p>
            <a:r>
              <a:rPr lang="en-US" dirty="0"/>
              <a:t>Get the geographical coordinates of the neighborhoods</a:t>
            </a:r>
          </a:p>
          <a:p>
            <a:r>
              <a:rPr lang="en-US" dirty="0"/>
              <a:t>Obtain the venue data for the neighborhoods from Foursquare API</a:t>
            </a:r>
          </a:p>
          <a:p>
            <a:r>
              <a:rPr lang="en-US" dirty="0"/>
              <a:t>Explore and cluster the neighborhoods</a:t>
            </a:r>
          </a:p>
          <a:p>
            <a:r>
              <a:rPr lang="en-US" dirty="0"/>
              <a:t>Select the best cluster to open a new Indian Restaurant</a:t>
            </a: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2D7597-2C48-4D51-B501-6EA6B991B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2" y="1803400"/>
            <a:ext cx="8533129" cy="4267200"/>
          </a:xfrm>
        </p:spPr>
        <p:txBody>
          <a:bodyPr/>
          <a:lstStyle/>
          <a:p>
            <a:r>
              <a:rPr lang="en-US" dirty="0"/>
              <a:t>The location of the Restaurant is one of the most important decisions that will determine whether it will be a success or a failure. </a:t>
            </a:r>
          </a:p>
          <a:p>
            <a:r>
              <a:rPr lang="en-US" dirty="0"/>
              <a:t>Opening Restaurants allows property developers to earn consistent rental income.</a:t>
            </a:r>
          </a:p>
          <a:p>
            <a:r>
              <a:rPr lang="en-US" dirty="0"/>
              <a:t>For retailers, the central location and the large crowd at the Restaurant provides a great distribution channel to market their products and services </a:t>
            </a:r>
          </a:p>
        </p:txBody>
      </p:sp>
    </p:spTree>
    <p:extLst>
      <p:ext uri="{BB962C8B-B14F-4D97-AF65-F5344CB8AC3E}">
        <p14:creationId xmlns:p14="http://schemas.microsoft.com/office/powerpoint/2010/main" val="29080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Problem 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218882" y="1803400"/>
            <a:ext cx="8456929" cy="4267200"/>
          </a:xfrm>
        </p:spPr>
        <p:txBody>
          <a:bodyPr>
            <a:normAutofit/>
          </a:bodyPr>
          <a:lstStyle/>
          <a:p>
            <a:r>
              <a:rPr lang="en-US" dirty="0"/>
              <a:t>Objective of this capstone project is to analyze and select the best locations in the city of New Delhi, India.</a:t>
            </a:r>
          </a:p>
          <a:p>
            <a:r>
              <a:rPr lang="en-US" dirty="0"/>
              <a:t>This project aims to provide solutions to answer the business question: In the city of New Delhi, India, if a property developer is looking to open a new Restaurant, where would you recommend that they open it? </a:t>
            </a:r>
          </a:p>
        </p:txBody>
      </p:sp>
    </p:spTree>
    <p:extLst>
      <p:ext uri="{BB962C8B-B14F-4D97-AF65-F5344CB8AC3E}">
        <p14:creationId xmlns:p14="http://schemas.microsoft.com/office/powerpoint/2010/main" val="35072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666" y="1752600"/>
            <a:ext cx="9350546" cy="43180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List of neighborhoods in New Delhi. This defines the scope of this project, which is confined to the city of New Delhi, the capital city of India. </a:t>
            </a:r>
          </a:p>
          <a:p>
            <a:endParaRPr lang="en-US" dirty="0"/>
          </a:p>
          <a:p>
            <a:r>
              <a:rPr lang="en-US" dirty="0"/>
              <a:t>Latitude and longitude coordinates of those neighborhoods. This is required to plot the map and to get the venue data. </a:t>
            </a:r>
          </a:p>
          <a:p>
            <a:endParaRPr lang="en-US" dirty="0"/>
          </a:p>
          <a:p>
            <a:r>
              <a:rPr lang="en-US" dirty="0"/>
              <a:t>Venue data, particularly data related to restaurants. I will use this data to perform clustering on the neighborhoods.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Extraction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F2ECDA-D1D2-4645-BB40-B351E946771C}"/>
              </a:ext>
            </a:extLst>
          </p:cNvPr>
          <p:cNvSpPr txBox="1"/>
          <p:nvPr/>
        </p:nvSpPr>
        <p:spPr>
          <a:xfrm>
            <a:off x="1218883" y="1892300"/>
            <a:ext cx="88379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Wikipedia page (https://en.wikipedia.org/wiki/Neighbourhoods_of_Delhi) contains a list of neighborhoods in New Delhi, with a total of 9 neighborhoods.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Web scraping techniques to extract the data from the Wikipedia page, with the help of Python requests and beautifulsoup packages.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used Foursquare API to get the venue data for those neighborhoods.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project that will make use of many data science skills, from Web scraping (Wikipedia), working with API (Foursquare), data cleaning, data wrangling, to machine learning (K-means clustering) and map visualization (Folium). </a:t>
            </a:r>
          </a:p>
        </p:txBody>
      </p:sp>
    </p:spTree>
    <p:extLst>
      <p:ext uri="{BB962C8B-B14F-4D97-AF65-F5344CB8AC3E}">
        <p14:creationId xmlns:p14="http://schemas.microsoft.com/office/powerpoint/2010/main" val="38198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7D8B-3339-42E0-BDF6-16D7920E180D}"/>
              </a:ext>
            </a:extLst>
          </p:cNvPr>
          <p:cNvSpPr txBox="1">
            <a:spLocks/>
          </p:cNvSpPr>
          <p:nvPr/>
        </p:nvSpPr>
        <p:spPr>
          <a:xfrm>
            <a:off x="1218882" y="762000"/>
            <a:ext cx="9751060" cy="1168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Methodology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3EBBA-07FC-42E6-92FD-98AD4058C8D0}"/>
              </a:ext>
            </a:extLst>
          </p:cNvPr>
          <p:cNvSpPr txBox="1"/>
          <p:nvPr/>
        </p:nvSpPr>
        <p:spPr>
          <a:xfrm>
            <a:off x="1218883" y="1892300"/>
            <a:ext cx="88379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populated the data into a pandas Data Frame and then visualize the neighborhoods in a map using Folium package.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Foursquare API to get the top 200 venues that are within a radius of 5000 meters. I used Foursquare API to get the venue data for those neighborhoods.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Analyzed each neighborhood by grouping the rows by neighborhood and taking the mean of the frequency of occurrence of each venue category.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clustered the neighborhoods into 3 clusters based on their frequency of occurrence for “Indian Restaurants” </a:t>
            </a:r>
          </a:p>
        </p:txBody>
      </p:sp>
    </p:spTree>
    <p:extLst>
      <p:ext uri="{BB962C8B-B14F-4D97-AF65-F5344CB8AC3E}">
        <p14:creationId xmlns:p14="http://schemas.microsoft.com/office/powerpoint/2010/main" val="26238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8837929" cy="42672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results from the k-means clustering show that we can categorize the neighborhoods into 3 clusters based on the frequency of occurrence for “Indian Restaurants”, </a:t>
            </a:r>
          </a:p>
          <a:p>
            <a:r>
              <a:rPr lang="en-US" dirty="0"/>
              <a:t>Cluster 0: Neighborhoods with moderate number of restaurants. </a:t>
            </a:r>
          </a:p>
          <a:p>
            <a:r>
              <a:rPr lang="en-US" dirty="0"/>
              <a:t>Cluster 1: Neighborhoods with low number to no existence of restaurants. </a:t>
            </a:r>
          </a:p>
          <a:p>
            <a:r>
              <a:rPr lang="en-US" dirty="0"/>
              <a:t>Cluster 2: Neighborhoods with high concentration of restaurants. </a:t>
            </a:r>
          </a:p>
          <a:p>
            <a:pPr marL="0" indent="0">
              <a:buNone/>
            </a:pPr>
            <a:r>
              <a:rPr lang="en-US" dirty="0"/>
              <a:t>The results of the clustering are visualized in the map(Using the code) with cluster 0 in red color, cluster 1 in purple color, and cluster 2 in mint green color. </a:t>
            </a:r>
          </a:p>
        </p:txBody>
      </p:sp>
    </p:spTree>
    <p:extLst>
      <p:ext uri="{BB962C8B-B14F-4D97-AF65-F5344CB8AC3E}">
        <p14:creationId xmlns:p14="http://schemas.microsoft.com/office/powerpoint/2010/main" val="423777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219200"/>
            <a:ext cx="9751060" cy="2667000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7676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98</TotalTime>
  <Words>608</Words>
  <Application>Microsoft Office PowerPoint</Application>
  <PresentationFormat>Custom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Constantia</vt:lpstr>
      <vt:lpstr>Books Classic 16x9</vt:lpstr>
      <vt:lpstr>  IBM Applied Data Science Capstone  Predicting the Best Location to Open a New Indian Restaurant in New Delhi, India  </vt:lpstr>
      <vt:lpstr>Predicting the Best Location to Open a New Indian Restaurant in New Delhi, India  </vt:lpstr>
      <vt:lpstr>Introduction</vt:lpstr>
      <vt:lpstr>Business Problem </vt:lpstr>
      <vt:lpstr>Data </vt:lpstr>
      <vt:lpstr>Data Extraction </vt:lpstr>
      <vt:lpstr>PowerPoint Presentation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Applied Data Science Capstone  Predicting the Best Location to Open a New Indian Restaurant in New Delhi, India</dc:title>
  <dc:creator>Dinesh Ogirala</dc:creator>
  <cp:lastModifiedBy>Dinesh Ogirala</cp:lastModifiedBy>
  <cp:revision>2</cp:revision>
  <dcterms:created xsi:type="dcterms:W3CDTF">2020-07-08T22:15:46Z</dcterms:created>
  <dcterms:modified xsi:type="dcterms:W3CDTF">2020-07-08T23:56:54Z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