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2" r:id="rId6"/>
    <p:sldId id="263" r:id="rId7"/>
    <p:sldId id="264" r:id="rId8"/>
    <p:sldId id="265" r:id="rId9"/>
    <p:sldId id="266" r:id="rId10"/>
    <p:sldId id="267" r:id="rId11"/>
    <p:sldId id="268" r:id="rId12"/>
    <p:sldId id="269" r:id="rId13"/>
    <p:sldId id="270" r:id="rId14"/>
    <p:sldId id="271" r:id="rId15"/>
    <p:sldId id="275"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CAA7AE-ABAF-4EFE-B627-1D38A11140BA}">
          <p14:sldIdLst>
            <p14:sldId id="257"/>
            <p14:sldId id="258"/>
            <p14:sldId id="259"/>
            <p14:sldId id="260"/>
            <p14:sldId id="262"/>
            <p14:sldId id="263"/>
            <p14:sldId id="264"/>
            <p14:sldId id="265"/>
            <p14:sldId id="266"/>
            <p14:sldId id="267"/>
            <p14:sldId id="268"/>
            <p14:sldId id="269"/>
            <p14:sldId id="270"/>
            <p14:sldId id="271"/>
            <p14:sldId id="275"/>
          </p14:sldIdLst>
        </p14:section>
        <p14:section name="Untitled Section" id="{60D52E56-3FAC-4946-BC65-88255BF6AF7B}">
          <p14:sldIdLst>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4" d="100"/>
          <a:sy n="94" d="100"/>
        </p:scale>
        <p:origin x="19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43398" y="2596037"/>
            <a:ext cx="6096000" cy="1754326"/>
          </a:xfrm>
          <a:prstGeom prst="rect">
            <a:avLst/>
          </a:prstGeom>
        </p:spPr>
        <p:txBody>
          <a:bodyPr>
            <a:spAutoFit/>
          </a:bodyPr>
          <a:lstStyle/>
          <a:p>
            <a:r>
              <a:rPr lang="en-US" sz="3600" b="1" u="sng" dirty="0">
                <a:latin typeface="Times New Roman" panose="02020603050405020304" pitchFamily="18" charset="0"/>
                <a:ea typeface="Book Antiqua" panose="02040602050305030304" pitchFamily="18" charset="0"/>
                <a:cs typeface="Times New Roman" panose="02020603050405020304" pitchFamily="18" charset="0"/>
              </a:rPr>
              <a:t>FACE AUTHENTICATION USING DEEP LEARNING ON WEB BASED</a:t>
            </a:r>
            <a:endParaRPr lang="en-IN" sz="36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9563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a:t>
            </a:r>
            <a:endParaRPr lang="en-IN" dirty="0"/>
          </a:p>
        </p:txBody>
      </p:sp>
      <p:sp>
        <p:nvSpPr>
          <p:cNvPr id="3" name="Content Placeholder 2"/>
          <p:cNvSpPr>
            <a:spLocks noGrp="1"/>
          </p:cNvSpPr>
          <p:nvPr>
            <p:ph idx="1"/>
          </p:nvPr>
        </p:nvSpPr>
        <p:spPr/>
        <p:txBody>
          <a:bodyPr/>
          <a:lstStyle/>
          <a:p>
            <a:r>
              <a:rPr lang="en-IN" b="1" dirty="0"/>
              <a:t>Face detection and recognition application for Android</a:t>
            </a:r>
          </a:p>
          <a:p>
            <a:r>
              <a:rPr lang="en-IN" b="1" dirty="0"/>
              <a:t>AUTHOR:  </a:t>
            </a:r>
            <a:r>
              <a:rPr lang="en-IN" dirty="0"/>
              <a:t>Monica </a:t>
            </a:r>
            <a:r>
              <a:rPr lang="en-IN" dirty="0" err="1"/>
              <a:t>Chillaron</a:t>
            </a:r>
            <a:r>
              <a:rPr lang="en-IN" dirty="0"/>
              <a:t>, Larisa </a:t>
            </a:r>
            <a:r>
              <a:rPr lang="en-IN" dirty="0" err="1"/>
              <a:t>Dunai</a:t>
            </a:r>
            <a:r>
              <a:rPr lang="en-IN" dirty="0"/>
              <a:t>, Guillermo </a:t>
            </a:r>
            <a:r>
              <a:rPr lang="en-IN" dirty="0" err="1"/>
              <a:t>Peris</a:t>
            </a:r>
            <a:r>
              <a:rPr lang="en-IN" dirty="0"/>
              <a:t> </a:t>
            </a:r>
            <a:r>
              <a:rPr lang="en-IN" dirty="0" err="1"/>
              <a:t>Fajarnes</a:t>
            </a:r>
            <a:r>
              <a:rPr lang="en-IN" dirty="0"/>
              <a:t>, Ismael </a:t>
            </a:r>
            <a:r>
              <a:rPr lang="en-IN" dirty="0" err="1"/>
              <a:t>Lengua</a:t>
            </a:r>
            <a:r>
              <a:rPr lang="en-IN" dirty="0"/>
              <a:t> </a:t>
            </a:r>
            <a:r>
              <a:rPr lang="en-IN" dirty="0" err="1"/>
              <a:t>Lengua</a:t>
            </a:r>
            <a:endParaRPr lang="en-IN" dirty="0"/>
          </a:p>
          <a:p>
            <a:r>
              <a:rPr lang="en-IN" dirty="0"/>
              <a:t>development of a face detection and recognition application developed into Raspberry Pi and Android. The application connects with the Raspberry Pi by Bluetooth </a:t>
            </a:r>
            <a:r>
              <a:rPr lang="en-IN" dirty="0" err="1" smtClean="0"/>
              <a:t>protocols</a:t>
            </a:r>
            <a:r>
              <a:rPr lang="en-IN" dirty="0" err="1"/>
              <a:t>The</a:t>
            </a:r>
            <a:r>
              <a:rPr lang="en-IN" dirty="0"/>
              <a:t> object detection is based on boosted cascade while the face recognition is based on </a:t>
            </a:r>
            <a:r>
              <a:rPr lang="en-IN" dirty="0" err="1"/>
              <a:t>Eigenfaces</a:t>
            </a:r>
            <a:endParaRPr lang="en-IN" dirty="0"/>
          </a:p>
        </p:txBody>
      </p:sp>
    </p:spTree>
    <p:extLst>
      <p:ext uri="{BB962C8B-B14F-4D97-AF65-F5344CB8AC3E}">
        <p14:creationId xmlns:p14="http://schemas.microsoft.com/office/powerpoint/2010/main" val="2692871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a:t>
            </a:r>
            <a:endParaRPr lang="en-IN" dirty="0"/>
          </a:p>
        </p:txBody>
      </p:sp>
      <p:sp>
        <p:nvSpPr>
          <p:cNvPr id="3" name="Content Placeholder 2"/>
          <p:cNvSpPr>
            <a:spLocks noGrp="1"/>
          </p:cNvSpPr>
          <p:nvPr>
            <p:ph idx="1"/>
          </p:nvPr>
        </p:nvSpPr>
        <p:spPr/>
        <p:txBody>
          <a:bodyPr/>
          <a:lstStyle/>
          <a:p>
            <a:r>
              <a:rPr lang="en-IN" b="1" dirty="0" smtClean="0"/>
              <a:t> </a:t>
            </a:r>
            <a:r>
              <a:rPr lang="en-IN" b="1" dirty="0"/>
              <a:t>Face Detection and Recognition Method Based on Skin </a:t>
            </a:r>
            <a:r>
              <a:rPr lang="en-IN" b="1" dirty="0" err="1"/>
              <a:t>Color</a:t>
            </a:r>
            <a:r>
              <a:rPr lang="en-IN" b="1" dirty="0"/>
              <a:t> and Depth </a:t>
            </a:r>
            <a:r>
              <a:rPr lang="en-IN" b="1" dirty="0" smtClean="0"/>
              <a:t>Information</a:t>
            </a:r>
          </a:p>
          <a:p>
            <a:r>
              <a:rPr lang="en-IN" b="1" dirty="0"/>
              <a:t>AUTHOR: </a:t>
            </a:r>
            <a:r>
              <a:rPr lang="en-IN" dirty="0" err="1"/>
              <a:t>Junfeng</a:t>
            </a:r>
            <a:r>
              <a:rPr lang="en-IN" dirty="0"/>
              <a:t> </a:t>
            </a:r>
            <a:r>
              <a:rPr lang="en-IN" dirty="0" err="1"/>
              <a:t>QianˈShiwei</a:t>
            </a:r>
            <a:r>
              <a:rPr lang="en-IN" dirty="0"/>
              <a:t> </a:t>
            </a:r>
            <a:r>
              <a:rPr lang="en-IN" dirty="0" err="1"/>
              <a:t>MaˈZhonghua</a:t>
            </a:r>
            <a:r>
              <a:rPr lang="en-IN" dirty="0"/>
              <a:t> </a:t>
            </a:r>
            <a:r>
              <a:rPr lang="en-IN" dirty="0" err="1"/>
              <a:t>HaoˈYujie</a:t>
            </a:r>
            <a:r>
              <a:rPr lang="en-IN" dirty="0"/>
              <a:t> </a:t>
            </a:r>
            <a:r>
              <a:rPr lang="en-IN" dirty="0" err="1"/>
              <a:t>Shen</a:t>
            </a:r>
            <a:endParaRPr lang="en-IN" dirty="0"/>
          </a:p>
          <a:p>
            <a:r>
              <a:rPr lang="en-IN" dirty="0"/>
              <a:t>An improved face detection and recognition method based on information of skin </a:t>
            </a:r>
            <a:r>
              <a:rPr lang="en-IN" dirty="0" err="1"/>
              <a:t>color</a:t>
            </a:r>
            <a:r>
              <a:rPr lang="en-IN" dirty="0"/>
              <a:t> and depth obtained by binocular vision system was proposed in this paper. With this method, the face area was detected firstly by using </a:t>
            </a:r>
            <a:r>
              <a:rPr lang="en-IN" dirty="0" err="1"/>
              <a:t>Adaboost</a:t>
            </a:r>
            <a:r>
              <a:rPr lang="en-IN" dirty="0"/>
              <a:t> algorithm. Afterwards, the real face was distinguished from fake one by using the skin </a:t>
            </a:r>
            <a:r>
              <a:rPr lang="en-IN" dirty="0" err="1"/>
              <a:t>color</a:t>
            </a:r>
            <a:r>
              <a:rPr lang="en-IN" dirty="0"/>
              <a:t> information and the depth data. </a:t>
            </a:r>
            <a:endParaRPr lang="en-IN" b="1" dirty="0"/>
          </a:p>
        </p:txBody>
      </p:sp>
    </p:spTree>
    <p:extLst>
      <p:ext uri="{BB962C8B-B14F-4D97-AF65-F5344CB8AC3E}">
        <p14:creationId xmlns:p14="http://schemas.microsoft.com/office/powerpoint/2010/main" val="2656206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a:t>
            </a:r>
            <a:endParaRPr lang="en-IN" dirty="0"/>
          </a:p>
        </p:txBody>
      </p:sp>
      <p:sp>
        <p:nvSpPr>
          <p:cNvPr id="3" name="Content Placeholder 2"/>
          <p:cNvSpPr>
            <a:spLocks noGrp="1"/>
          </p:cNvSpPr>
          <p:nvPr>
            <p:ph idx="1"/>
          </p:nvPr>
        </p:nvSpPr>
        <p:spPr/>
        <p:txBody>
          <a:bodyPr/>
          <a:lstStyle/>
          <a:p>
            <a:r>
              <a:rPr lang="en-IN" b="1" dirty="0" err="1"/>
              <a:t>Matlab</a:t>
            </a:r>
            <a:r>
              <a:rPr lang="en-IN" b="1" dirty="0"/>
              <a:t> Simulation of Algorithms for Face Detection in Video </a:t>
            </a:r>
            <a:r>
              <a:rPr lang="en-IN" b="1" dirty="0" err="1" smtClean="0"/>
              <a:t>Surveillanc</a:t>
            </a:r>
            <a:endParaRPr lang="en-IN" b="1" dirty="0" smtClean="0"/>
          </a:p>
          <a:p>
            <a:r>
              <a:rPr lang="en-IN" b="1" dirty="0"/>
              <a:t>AUTHOR:   Cristian </a:t>
            </a:r>
            <a:r>
              <a:rPr lang="en-IN" b="1" dirty="0" err="1"/>
              <a:t>sanchez</a:t>
            </a:r>
            <a:r>
              <a:rPr lang="en-IN" b="1" dirty="0"/>
              <a:t>, Diana Martinez-</a:t>
            </a:r>
            <a:r>
              <a:rPr lang="en-IN" b="1" dirty="0" err="1"/>
              <a:t>Mosquera</a:t>
            </a:r>
            <a:r>
              <a:rPr lang="en-IN" b="1" dirty="0"/>
              <a:t>, Rosa Navarrete</a:t>
            </a:r>
            <a:endParaRPr lang="en-IN" dirty="0"/>
          </a:p>
          <a:p>
            <a:r>
              <a:rPr lang="en-IN" dirty="0"/>
              <a:t>facial detection, there are a series of algorithms that allow the face to be extracted in a video image, among which are the Viola &amp; Jones waterfall method and the method by geometric models using the </a:t>
            </a:r>
            <a:r>
              <a:rPr lang="en-IN" dirty="0" err="1"/>
              <a:t>Hausdorff</a:t>
            </a:r>
            <a:r>
              <a:rPr lang="en-IN" dirty="0"/>
              <a:t> distance. In this article, both algorithms are theoretically </a:t>
            </a:r>
            <a:r>
              <a:rPr lang="en-IN" dirty="0" err="1"/>
              <a:t>analyzed</a:t>
            </a:r>
            <a:r>
              <a:rPr lang="en-IN" dirty="0"/>
              <a:t> and the best one is determined by efficiency and resource </a:t>
            </a:r>
            <a:r>
              <a:rPr lang="en-IN" dirty="0" smtClean="0"/>
              <a:t>optimization.</a:t>
            </a:r>
          </a:p>
          <a:p>
            <a:r>
              <a:rPr lang="en-IN" dirty="0"/>
              <a:t>The images obtained, using a digital camera in the 13 scenarios, have been </a:t>
            </a:r>
            <a:r>
              <a:rPr lang="en-IN" dirty="0" err="1"/>
              <a:t>analyzed</a:t>
            </a:r>
            <a:r>
              <a:rPr lang="en-IN" dirty="0"/>
              <a:t> using </a:t>
            </a:r>
            <a:r>
              <a:rPr lang="en-IN" dirty="0" err="1"/>
              <a:t>Matlab</a:t>
            </a:r>
            <a:r>
              <a:rPr lang="en-IN" dirty="0"/>
              <a:t> code of the Viola &amp; Jones and Viola &amp; Jones algorithm combined with the </a:t>
            </a:r>
            <a:r>
              <a:rPr lang="en-IN" dirty="0" err="1"/>
              <a:t>Kanade</a:t>
            </a:r>
            <a:r>
              <a:rPr lang="en-IN" dirty="0"/>
              <a:t>-Lucas-</a:t>
            </a:r>
            <a:r>
              <a:rPr lang="en-IN" dirty="0" err="1"/>
              <a:t>Tomasi</a:t>
            </a:r>
            <a:r>
              <a:rPr lang="en-IN" dirty="0"/>
              <a:t> algorithm to add the feature of completing the tracking of a single object.</a:t>
            </a:r>
            <a:endParaRPr lang="en-IN" b="1" dirty="0"/>
          </a:p>
        </p:txBody>
      </p:sp>
    </p:spTree>
    <p:extLst>
      <p:ext uri="{BB962C8B-B14F-4D97-AF65-F5344CB8AC3E}">
        <p14:creationId xmlns:p14="http://schemas.microsoft.com/office/powerpoint/2010/main" val="3126651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a:t>
            </a:r>
            <a:endParaRPr lang="en-IN" dirty="0"/>
          </a:p>
        </p:txBody>
      </p:sp>
      <p:sp>
        <p:nvSpPr>
          <p:cNvPr id="3" name="Content Placeholder 2"/>
          <p:cNvSpPr>
            <a:spLocks noGrp="1"/>
          </p:cNvSpPr>
          <p:nvPr>
            <p:ph idx="1"/>
          </p:nvPr>
        </p:nvSpPr>
        <p:spPr/>
        <p:txBody>
          <a:bodyPr/>
          <a:lstStyle/>
          <a:p>
            <a:r>
              <a:rPr lang="en-IN" b="1" dirty="0"/>
              <a:t>People Count Estimation Using Hybrid Face Detection </a:t>
            </a:r>
            <a:r>
              <a:rPr lang="en-IN" b="1" dirty="0" smtClean="0"/>
              <a:t>Method</a:t>
            </a:r>
          </a:p>
          <a:p>
            <a:r>
              <a:rPr lang="en-IN" b="1" dirty="0"/>
              <a:t>AUTHOR: </a:t>
            </a:r>
            <a:r>
              <a:rPr lang="en-IN" dirty="0" err="1"/>
              <a:t>Neethu</a:t>
            </a:r>
            <a:r>
              <a:rPr lang="en-IN" dirty="0"/>
              <a:t> A, </a:t>
            </a:r>
            <a:r>
              <a:rPr lang="en-IN" dirty="0" err="1"/>
              <a:t>Athi</a:t>
            </a:r>
            <a:r>
              <a:rPr lang="en-IN" dirty="0"/>
              <a:t> Narayanan S, Kamal </a:t>
            </a:r>
            <a:r>
              <a:rPr lang="en-IN" dirty="0" err="1"/>
              <a:t>Bijlani</a:t>
            </a:r>
            <a:endParaRPr lang="en-IN" dirty="0"/>
          </a:p>
          <a:p>
            <a:r>
              <a:rPr lang="en-IN" dirty="0"/>
              <a:t>Face detection techniques are widely used to count the presence of people in an image. In this paper we present a hybrid face detection method for people count by combining three efficient face detection methods - Normalized Pixel Difference (NPD) , </a:t>
            </a:r>
            <a:r>
              <a:rPr lang="en-IN" dirty="0" err="1"/>
              <a:t>haar</a:t>
            </a:r>
            <a:r>
              <a:rPr lang="en-IN" dirty="0"/>
              <a:t> classifier and </a:t>
            </a:r>
            <a:r>
              <a:rPr lang="en-IN" dirty="0" err="1"/>
              <a:t>haar</a:t>
            </a:r>
            <a:r>
              <a:rPr lang="en-IN" dirty="0"/>
              <a:t> classifier for profile face. NPD is a scale invariant method and its performance is good in difficult backgrounds and low illuminations. A combination of these three face detectors are used in order to improve the accuracy and to reduce false detections. </a:t>
            </a:r>
            <a:endParaRPr lang="en-IN" b="1" dirty="0"/>
          </a:p>
        </p:txBody>
      </p:sp>
    </p:spTree>
    <p:extLst>
      <p:ext uri="{BB962C8B-B14F-4D97-AF65-F5344CB8AC3E}">
        <p14:creationId xmlns:p14="http://schemas.microsoft.com/office/powerpoint/2010/main" val="691650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a:t>
            </a:r>
            <a:endParaRPr lang="en-IN" dirty="0"/>
          </a:p>
        </p:txBody>
      </p:sp>
      <p:sp>
        <p:nvSpPr>
          <p:cNvPr id="3" name="Content Placeholder 2"/>
          <p:cNvSpPr>
            <a:spLocks noGrp="1"/>
          </p:cNvSpPr>
          <p:nvPr>
            <p:ph idx="1"/>
          </p:nvPr>
        </p:nvSpPr>
        <p:spPr/>
        <p:txBody>
          <a:bodyPr/>
          <a:lstStyle/>
          <a:p>
            <a:r>
              <a:rPr lang="en-IN" b="1" dirty="0"/>
              <a:t>Spoofing Face Detection based on Spatial and Temporal Features </a:t>
            </a:r>
            <a:r>
              <a:rPr lang="en-IN" b="1" dirty="0" smtClean="0"/>
              <a:t>Analysis</a:t>
            </a:r>
          </a:p>
          <a:p>
            <a:r>
              <a:rPr lang="en-IN" b="1" dirty="0"/>
              <a:t>AUTHOR: </a:t>
            </a:r>
            <a:r>
              <a:rPr lang="en-IN" dirty="0"/>
              <a:t>Chin-</a:t>
            </a:r>
            <a:r>
              <a:rPr lang="en-IN" dirty="0" err="1"/>
              <a:t>Lun</a:t>
            </a:r>
            <a:r>
              <a:rPr lang="en-IN" dirty="0"/>
              <a:t> Lai , Jun-</a:t>
            </a:r>
            <a:r>
              <a:rPr lang="en-IN" dirty="0" err="1"/>
              <a:t>Horng</a:t>
            </a:r>
            <a:r>
              <a:rPr lang="en-IN" dirty="0"/>
              <a:t> Chen, Jing-Ying Hsu, </a:t>
            </a:r>
            <a:r>
              <a:rPr lang="en-IN" dirty="0" err="1"/>
              <a:t>Chih</a:t>
            </a:r>
            <a:r>
              <a:rPr lang="en-IN" dirty="0"/>
              <a:t>-Hong Chu</a:t>
            </a:r>
          </a:p>
          <a:p>
            <a:r>
              <a:rPr lang="en-IN" dirty="0"/>
              <a:t>proposed to increase the reliability of face recognition systems. Via the simple spatial-temporal spectral analysis and border edge detection, people with fake face as the recognition system input will be pick out efficiently and effectively. Experimental results show that the proposed method is competitive and practical to be implemented in the portable </a:t>
            </a:r>
            <a:r>
              <a:rPr lang="en-IN" dirty="0" err="1"/>
              <a:t>equipments</a:t>
            </a:r>
            <a:r>
              <a:rPr lang="en-IN" dirty="0"/>
              <a:t> with face recognition function </a:t>
            </a:r>
            <a:endParaRPr lang="en-IN" b="1" dirty="0"/>
          </a:p>
          <a:p>
            <a:endParaRPr lang="en-IN" dirty="0"/>
          </a:p>
        </p:txBody>
      </p:sp>
    </p:spTree>
    <p:extLst>
      <p:ext uri="{BB962C8B-B14F-4D97-AF65-F5344CB8AC3E}">
        <p14:creationId xmlns:p14="http://schemas.microsoft.com/office/powerpoint/2010/main" val="945018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19597" y="760651"/>
            <a:ext cx="6959150" cy="5215530"/>
          </a:xfrm>
          <a:prstGeom prst="rect">
            <a:avLst/>
          </a:prstGeom>
        </p:spPr>
        <p:txBody>
          <a:bodyPr wrap="square">
            <a:spAutoFit/>
          </a:bodyPr>
          <a:lstStyle/>
          <a:p>
            <a:pPr>
              <a:lnSpc>
                <a:spcPct val="107000"/>
              </a:lnSpc>
              <a:spcAft>
                <a:spcPts val="800"/>
              </a:spcAft>
            </a:pPr>
            <a:r>
              <a:rPr lang="en-US" b="1" dirty="0" err="1" smtClean="0">
                <a:latin typeface="+mj-lt"/>
                <a:ea typeface="Calibri" panose="020F0502020204030204" pitchFamily="34" charset="0"/>
                <a:cs typeface="Times New Roman" panose="02020603050405020304" pitchFamily="18" charset="0"/>
              </a:rPr>
              <a:t>Liveness</a:t>
            </a:r>
            <a:r>
              <a:rPr lang="en-US" b="1" dirty="0" smtClean="0">
                <a:latin typeface="+mj-lt"/>
                <a:ea typeface="Calibri" panose="020F0502020204030204" pitchFamily="34" charset="0"/>
                <a:cs typeface="Times New Roman" panose="02020603050405020304" pitchFamily="18" charset="0"/>
              </a:rPr>
              <a:t> detection</a:t>
            </a:r>
            <a:endParaRPr lang="en-US" dirty="0">
              <a:latin typeface="+mj-lt"/>
              <a:ea typeface="Calibri" panose="020F0502020204030204" pitchFamily="34" charset="0"/>
              <a:cs typeface="Times New Roman" panose="02020603050405020304" pitchFamily="18" charset="0"/>
            </a:endParaRPr>
          </a:p>
          <a:p>
            <a:pPr algn="just">
              <a:lnSpc>
                <a:spcPct val="107000"/>
              </a:lnSpc>
              <a:spcAft>
                <a:spcPts val="800"/>
              </a:spcAft>
            </a:pPr>
            <a:r>
              <a:rPr lang="en-US" b="1" dirty="0">
                <a:latin typeface="+mj-lt"/>
                <a:ea typeface="Calibri" panose="020F0502020204030204" pitchFamily="34" charset="0"/>
                <a:cs typeface="Times New Roman" panose="02020603050405020304" pitchFamily="18" charset="0"/>
              </a:rPr>
              <a:t>            </a:t>
            </a:r>
            <a:r>
              <a:rPr lang="en-US" dirty="0" err="1">
                <a:latin typeface="+mj-lt"/>
                <a:cs typeface="Times New Roman" panose="02020603050405020304" pitchFamily="18" charset="0"/>
              </a:rPr>
              <a:t>liveness</a:t>
            </a:r>
            <a:r>
              <a:rPr lang="en-US" dirty="0">
                <a:latin typeface="+mj-lt"/>
                <a:cs typeface="Times New Roman" panose="02020603050405020304" pitchFamily="18" charset="0"/>
              </a:rPr>
              <a:t> detector capable of spotting fake faces and performing anti-face spoofing in face recognition systems</a:t>
            </a:r>
            <a:r>
              <a:rPr lang="en-US" dirty="0" smtClean="0">
                <a:latin typeface="+mj-lt"/>
                <a:cs typeface="Times New Roman" panose="02020603050405020304" pitchFamily="18" charset="0"/>
              </a:rPr>
              <a:t>.</a:t>
            </a:r>
            <a:r>
              <a:rPr lang="en-US" b="1" dirty="0" smtClean="0">
                <a:solidFill>
                  <a:srgbClr val="222222"/>
                </a:solidFill>
                <a:latin typeface="+mj-lt"/>
                <a:ea typeface="Calibri" panose="020F0502020204030204" pitchFamily="34" charset="0"/>
                <a:cs typeface="Times New Roman" panose="02020603050405020304" pitchFamily="18" charset="0"/>
              </a:rPr>
              <a:t> </a:t>
            </a:r>
          </a:p>
          <a:p>
            <a:pPr algn="just">
              <a:lnSpc>
                <a:spcPct val="107000"/>
              </a:lnSpc>
              <a:spcAft>
                <a:spcPts val="800"/>
              </a:spcAft>
            </a:pPr>
            <a:endParaRPr lang="en-US" b="1" dirty="0">
              <a:solidFill>
                <a:srgbClr val="222222"/>
              </a:solidFill>
              <a:latin typeface="+mj-lt"/>
              <a:ea typeface="Calibri" panose="020F0502020204030204" pitchFamily="34" charset="0"/>
              <a:cs typeface="Times New Roman" panose="02020603050405020304" pitchFamily="18" charset="0"/>
            </a:endParaRPr>
          </a:p>
          <a:p>
            <a:r>
              <a:rPr lang="en-IN" b="1" dirty="0">
                <a:latin typeface="+mj-lt"/>
                <a:cs typeface="Times New Roman" panose="02020603050405020304" pitchFamily="18" charset="0"/>
              </a:rPr>
              <a:t>SSD </a:t>
            </a:r>
            <a:r>
              <a:rPr lang="en-IN" b="1" dirty="0" err="1">
                <a:latin typeface="+mj-lt"/>
                <a:cs typeface="Times New Roman" panose="02020603050405020304" pitchFamily="18" charset="0"/>
              </a:rPr>
              <a:t>Mobilenet</a:t>
            </a:r>
            <a:r>
              <a:rPr lang="en-IN" b="1" dirty="0">
                <a:latin typeface="+mj-lt"/>
                <a:cs typeface="Times New Roman" panose="02020603050405020304" pitchFamily="18" charset="0"/>
              </a:rPr>
              <a:t> V1</a:t>
            </a:r>
          </a:p>
          <a:p>
            <a:pPr algn="just">
              <a:lnSpc>
                <a:spcPct val="107000"/>
              </a:lnSpc>
              <a:spcAft>
                <a:spcPts val="800"/>
              </a:spcAft>
            </a:pPr>
            <a:r>
              <a:rPr lang="en-US" b="1" dirty="0" smtClean="0">
                <a:solidFill>
                  <a:srgbClr val="222222"/>
                </a:solidFill>
                <a:latin typeface="+mj-lt"/>
                <a:ea typeface="Calibri" panose="020F0502020204030204" pitchFamily="34" charset="0"/>
                <a:cs typeface="Times New Roman" panose="02020603050405020304" pitchFamily="18" charset="0"/>
              </a:rPr>
              <a:t>            </a:t>
            </a:r>
            <a:r>
              <a:rPr lang="en-US" dirty="0">
                <a:latin typeface="+mj-lt"/>
                <a:cs typeface="Times New Roman" panose="02020603050405020304" pitchFamily="18" charset="0"/>
              </a:rPr>
              <a:t>Single Shot </a:t>
            </a:r>
            <a:r>
              <a:rPr lang="en-US" dirty="0" err="1">
                <a:latin typeface="+mj-lt"/>
                <a:cs typeface="Times New Roman" panose="02020603050405020304" pitchFamily="18" charset="0"/>
              </a:rPr>
              <a:t>Multibox</a:t>
            </a:r>
            <a:r>
              <a:rPr lang="en-US" dirty="0">
                <a:latin typeface="+mj-lt"/>
                <a:cs typeface="Times New Roman" panose="02020603050405020304" pitchFamily="18" charset="0"/>
              </a:rPr>
              <a:t> </a:t>
            </a:r>
            <a:r>
              <a:rPr lang="en-US" dirty="0" smtClean="0">
                <a:latin typeface="+mj-lt"/>
                <a:cs typeface="Times New Roman" panose="02020603050405020304" pitchFamily="18" charset="0"/>
              </a:rPr>
              <a:t>Detector </a:t>
            </a:r>
            <a:r>
              <a:rPr lang="en-US" dirty="0">
                <a:latin typeface="+mj-lt"/>
                <a:cs typeface="Times New Roman" panose="02020603050405020304" pitchFamily="18" charset="0"/>
              </a:rPr>
              <a:t>based on MobileNetV1. The neural net will compute the locations of each face in an image and will return the bounding boxes together with it's probability for each face. </a:t>
            </a:r>
            <a:endParaRPr lang="en-US" dirty="0" smtClean="0">
              <a:latin typeface="+mj-lt"/>
              <a:cs typeface="Times New Roman" panose="02020603050405020304" pitchFamily="18" charset="0"/>
            </a:endParaRPr>
          </a:p>
          <a:p>
            <a:pPr algn="just">
              <a:lnSpc>
                <a:spcPct val="107000"/>
              </a:lnSpc>
              <a:spcAft>
                <a:spcPts val="800"/>
              </a:spcAft>
            </a:pPr>
            <a:r>
              <a:rPr lang="en-US" b="1" dirty="0">
                <a:latin typeface="+mj-lt"/>
                <a:cs typeface="Times New Roman" panose="02020603050405020304" pitchFamily="18" charset="0"/>
              </a:rPr>
              <a:t>68 Point Face Landmark </a:t>
            </a:r>
            <a:r>
              <a:rPr lang="en-US" b="1" dirty="0" smtClean="0">
                <a:latin typeface="+mj-lt"/>
                <a:cs typeface="Times New Roman" panose="02020603050405020304" pitchFamily="18" charset="0"/>
              </a:rPr>
              <a:t>Detection</a:t>
            </a:r>
          </a:p>
          <a:p>
            <a:pPr algn="just">
              <a:lnSpc>
                <a:spcPct val="107000"/>
              </a:lnSpc>
              <a:spcAft>
                <a:spcPts val="800"/>
              </a:spcAft>
            </a:pPr>
            <a:r>
              <a:rPr lang="en-US" dirty="0">
                <a:latin typeface="+mj-lt"/>
                <a:cs typeface="Times New Roman" panose="02020603050405020304" pitchFamily="18" charset="0"/>
              </a:rPr>
              <a:t>After face detection, we can furthermore predict the facial </a:t>
            </a:r>
            <a:r>
              <a:rPr lang="en-US" dirty="0" smtClean="0">
                <a:latin typeface="+mj-lt"/>
                <a:cs typeface="Times New Roman" panose="02020603050405020304" pitchFamily="18" charset="0"/>
              </a:rPr>
              <a:t>landmarks </a:t>
            </a:r>
            <a:r>
              <a:rPr lang="en-US" dirty="0">
                <a:latin typeface="+mj-lt"/>
                <a:cs typeface="Times New Roman" panose="02020603050405020304" pitchFamily="18" charset="0"/>
              </a:rPr>
              <a:t>implements a very lightweight and fast, yet accurate 68 point face landmark detector.</a:t>
            </a:r>
          </a:p>
          <a:p>
            <a:pPr algn="just">
              <a:lnSpc>
                <a:spcPct val="107000"/>
              </a:lnSpc>
              <a:spcAft>
                <a:spcPts val="800"/>
              </a:spcAft>
            </a:pPr>
            <a:endParaRPr lang="en-US" dirty="0" smtClean="0">
              <a:latin typeface="+mj-lt"/>
              <a:cs typeface="Times New Roman" panose="02020603050405020304" pitchFamily="18" charset="0"/>
            </a:endParaRPr>
          </a:p>
          <a:p>
            <a:pPr algn="just">
              <a:lnSpc>
                <a:spcPct val="107000"/>
              </a:lnSpc>
              <a:spcAft>
                <a:spcPts val="800"/>
              </a:spcAft>
            </a:pPr>
            <a:endParaRPr lang="en-US" dirty="0" smtClean="0">
              <a:solidFill>
                <a:srgbClr val="222222"/>
              </a:solidFill>
              <a:latin typeface="+mj-lt"/>
              <a:ea typeface="Calibri" panose="020F0502020204030204" pitchFamily="34" charset="0"/>
            </a:endParaRPr>
          </a:p>
        </p:txBody>
      </p:sp>
    </p:spTree>
    <p:extLst>
      <p:ext uri="{BB962C8B-B14F-4D97-AF65-F5344CB8AC3E}">
        <p14:creationId xmlns:p14="http://schemas.microsoft.com/office/powerpoint/2010/main" val="467381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Flow Diagram </a:t>
            </a:r>
            <a:r>
              <a:rPr lang="en-IN" dirty="0"/>
              <a:t/>
            </a:r>
            <a:br>
              <a:rPr lang="en-IN" dirty="0"/>
            </a:br>
            <a:endParaRPr lang="en-IN" dirty="0"/>
          </a:p>
        </p:txBody>
      </p:sp>
      <p:pic>
        <p:nvPicPr>
          <p:cNvPr id="4" name="Content Placeholder 3"/>
          <p:cNvPicPr>
            <a:picLocks noGrp="1" noChangeAspect="1"/>
          </p:cNvPicPr>
          <p:nvPr>
            <p:ph idx="1"/>
          </p:nvPr>
        </p:nvPicPr>
        <p:blipFill>
          <a:blip r:embed="rId2"/>
          <a:stretch>
            <a:fillRect/>
          </a:stretch>
        </p:blipFill>
        <p:spPr>
          <a:xfrm>
            <a:off x="2929317" y="1930400"/>
            <a:ext cx="3857847" cy="4443257"/>
          </a:xfrm>
          <a:prstGeom prst="rect">
            <a:avLst/>
          </a:prstGeom>
        </p:spPr>
      </p:pic>
    </p:spTree>
    <p:extLst>
      <p:ext uri="{BB962C8B-B14F-4D97-AF65-F5344CB8AC3E}">
        <p14:creationId xmlns:p14="http://schemas.microsoft.com/office/powerpoint/2010/main" val="3368890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ea typeface="Calibri" panose="020F0502020204030204" pitchFamily="34" charset="0"/>
                <a:cs typeface="Times New Roman" panose="02020603050405020304" pitchFamily="18" charset="0"/>
              </a:rPr>
              <a:t>References:</a:t>
            </a:r>
            <a:r>
              <a:rPr lang="en-US" dirty="0">
                <a:latin typeface="Times New Roman" panose="02020603050405020304" pitchFamily="18" charset="0"/>
                <a:ea typeface="Calibri" panose="020F0502020204030204" pitchFamily="34" charset="0"/>
                <a:cs typeface="Times New Roman" panose="02020603050405020304" pitchFamily="18" charset="0"/>
              </a:rPr>
              <a:t/>
            </a:r>
            <a:br>
              <a:rPr lang="en-US" dirty="0">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p:cNvSpPr>
            <a:spLocks noGrp="1"/>
          </p:cNvSpPr>
          <p:nvPr>
            <p:ph idx="1"/>
          </p:nvPr>
        </p:nvSpPr>
        <p:spPr/>
        <p:txBody>
          <a:bodyPr/>
          <a:lstStyle/>
          <a:p>
            <a:r>
              <a:rPr lang="en-IN" sz="1400" dirty="0" smtClean="0">
                <a:latin typeface="Times New Roman" panose="02020603050405020304" pitchFamily="18" charset="0"/>
                <a:cs typeface="Times New Roman" panose="02020603050405020304" pitchFamily="18" charset="0"/>
              </a:rPr>
              <a:t>[1] </a:t>
            </a:r>
            <a:r>
              <a:rPr lang="en-IN" sz="1400" dirty="0" err="1">
                <a:latin typeface="Times New Roman" panose="02020603050405020304" pitchFamily="18" charset="0"/>
                <a:cs typeface="Times New Roman" panose="02020603050405020304" pitchFamily="18" charset="0"/>
              </a:rPr>
              <a:t>Varadharajan</a:t>
            </a:r>
            <a:r>
              <a:rPr lang="en-IN" sz="1400" dirty="0">
                <a:latin typeface="Times New Roman" panose="02020603050405020304" pitchFamily="18" charset="0"/>
                <a:cs typeface="Times New Roman" panose="02020603050405020304" pitchFamily="18" charset="0"/>
              </a:rPr>
              <a:t>, E., et al. "Automatic attendance management system using face detection." </a:t>
            </a:r>
            <a:r>
              <a:rPr lang="en-IN" sz="1400" i="1" dirty="0">
                <a:latin typeface="Times New Roman" panose="02020603050405020304" pitchFamily="18" charset="0"/>
                <a:cs typeface="Times New Roman" panose="02020603050405020304" pitchFamily="18" charset="0"/>
              </a:rPr>
              <a:t>2016 Online International Conference on Green Engineering and Technologies (IC-GET)</a:t>
            </a:r>
            <a:r>
              <a:rPr lang="en-IN" sz="1400" dirty="0">
                <a:latin typeface="Times New Roman" panose="02020603050405020304" pitchFamily="18" charset="0"/>
                <a:cs typeface="Times New Roman" panose="02020603050405020304" pitchFamily="18" charset="0"/>
              </a:rPr>
              <a:t>. IEEE, 2016</a:t>
            </a:r>
            <a:r>
              <a:rPr lang="en-IN" sz="1400" dirty="0" smtClean="0">
                <a:latin typeface="Times New Roman" panose="02020603050405020304" pitchFamily="18" charset="0"/>
                <a:cs typeface="Times New Roman" panose="02020603050405020304" pitchFamily="18" charset="0"/>
              </a:rPr>
              <a:t>.</a:t>
            </a:r>
          </a:p>
          <a:p>
            <a:r>
              <a:rPr lang="en-IN" sz="1400" dirty="0" smtClean="0">
                <a:latin typeface="Times New Roman" panose="02020603050405020304" pitchFamily="18" charset="0"/>
                <a:cs typeface="Times New Roman" panose="02020603050405020304" pitchFamily="18" charset="0"/>
              </a:rPr>
              <a:t>[2] </a:t>
            </a:r>
            <a:r>
              <a:rPr lang="en-IN" sz="1400" dirty="0" err="1">
                <a:latin typeface="Times New Roman" panose="02020603050405020304" pitchFamily="18" charset="0"/>
                <a:cs typeface="Times New Roman" panose="02020603050405020304" pitchFamily="18" charset="0"/>
              </a:rPr>
              <a:t>Belahcene</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Mebarka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Ammar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Chouchane</a:t>
            </a:r>
            <a:r>
              <a:rPr lang="en-IN" sz="1400" dirty="0">
                <a:latin typeface="Times New Roman" panose="02020603050405020304" pitchFamily="18" charset="0"/>
                <a:cs typeface="Times New Roman" panose="02020603050405020304" pitchFamily="18" charset="0"/>
              </a:rPr>
              <a:t>, and Nadia </a:t>
            </a:r>
            <a:r>
              <a:rPr lang="en-IN" sz="1400" dirty="0" err="1">
                <a:latin typeface="Times New Roman" panose="02020603050405020304" pitchFamily="18" charset="0"/>
                <a:cs typeface="Times New Roman" panose="02020603050405020304" pitchFamily="18" charset="0"/>
              </a:rPr>
              <a:t>Mokhtari</a:t>
            </a:r>
            <a:r>
              <a:rPr lang="en-IN" sz="1400" dirty="0">
                <a:latin typeface="Times New Roman" panose="02020603050405020304" pitchFamily="18" charset="0"/>
                <a:cs typeface="Times New Roman" panose="02020603050405020304" pitchFamily="18" charset="0"/>
              </a:rPr>
              <a:t>. "2D and 3D face recognition based on IPC detection and patch of interest regions." </a:t>
            </a:r>
            <a:r>
              <a:rPr lang="en-IN" sz="1400" i="1" dirty="0">
                <a:latin typeface="Times New Roman" panose="02020603050405020304" pitchFamily="18" charset="0"/>
                <a:cs typeface="Times New Roman" panose="02020603050405020304" pitchFamily="18" charset="0"/>
              </a:rPr>
              <a:t>2014 International Conference on Connected Vehicles and Expo (ICCVE)</a:t>
            </a:r>
            <a:r>
              <a:rPr lang="en-IN" sz="1400" dirty="0">
                <a:latin typeface="Times New Roman" panose="02020603050405020304" pitchFamily="18" charset="0"/>
                <a:cs typeface="Times New Roman" panose="02020603050405020304" pitchFamily="18" charset="0"/>
              </a:rPr>
              <a:t>. IEEE, 2014</a:t>
            </a:r>
            <a:r>
              <a:rPr lang="en-IN" sz="1400" dirty="0" smtClean="0">
                <a:latin typeface="Times New Roman" panose="02020603050405020304" pitchFamily="18" charset="0"/>
                <a:cs typeface="Times New Roman" panose="02020603050405020304" pitchFamily="18" charset="0"/>
              </a:rPr>
              <a:t>.</a:t>
            </a:r>
          </a:p>
          <a:p>
            <a:r>
              <a:rPr lang="en-IN" sz="1400" dirty="0" smtClean="0">
                <a:latin typeface="Times New Roman" panose="02020603050405020304" pitchFamily="18" charset="0"/>
                <a:cs typeface="Times New Roman" panose="02020603050405020304" pitchFamily="18" charset="0"/>
              </a:rPr>
              <a:t>[3] </a:t>
            </a:r>
            <a:r>
              <a:rPr lang="en-IN" sz="1400" dirty="0">
                <a:latin typeface="Times New Roman" panose="02020603050405020304" pitchFamily="18" charset="0"/>
                <a:cs typeface="Times New Roman" panose="02020603050405020304" pitchFamily="18" charset="0"/>
              </a:rPr>
              <a:t>Abbas, Syed Ameer, and G. </a:t>
            </a:r>
            <a:r>
              <a:rPr lang="en-IN" sz="1400" dirty="0" err="1">
                <a:latin typeface="Times New Roman" panose="02020603050405020304" pitchFamily="18" charset="0"/>
                <a:cs typeface="Times New Roman" panose="02020603050405020304" pitchFamily="18" charset="0"/>
              </a:rPr>
              <a:t>Vicithra</a:t>
            </a:r>
            <a:r>
              <a:rPr lang="en-IN" sz="1400" dirty="0">
                <a:latin typeface="Times New Roman" panose="02020603050405020304" pitchFamily="18" charset="0"/>
                <a:cs typeface="Times New Roman" panose="02020603050405020304" pitchFamily="18" charset="0"/>
              </a:rPr>
              <a:t>. "Actualization of face detection in FPGA using neural network." </a:t>
            </a:r>
            <a:r>
              <a:rPr lang="en-IN" sz="1400" i="1" dirty="0">
                <a:latin typeface="Times New Roman" panose="02020603050405020304" pitchFamily="18" charset="0"/>
                <a:cs typeface="Times New Roman" panose="02020603050405020304" pitchFamily="18" charset="0"/>
              </a:rPr>
              <a:t>2016 International Conference on Wireless Communications, Signal Processing and Networking (</a:t>
            </a:r>
            <a:r>
              <a:rPr lang="en-IN" sz="1400" i="1" dirty="0" err="1">
                <a:latin typeface="Times New Roman" panose="02020603050405020304" pitchFamily="18" charset="0"/>
                <a:cs typeface="Times New Roman" panose="02020603050405020304" pitchFamily="18" charset="0"/>
              </a:rPr>
              <a:t>WiSPNET</a:t>
            </a:r>
            <a:r>
              <a:rPr lang="en-IN" sz="1400" i="1" dirty="0">
                <a:latin typeface="Times New Roman" panose="02020603050405020304" pitchFamily="18" charset="0"/>
                <a:cs typeface="Times New Roman" panose="02020603050405020304" pitchFamily="18" charset="0"/>
              </a:rPr>
              <a:t>)</a:t>
            </a:r>
            <a:r>
              <a:rPr lang="en-IN" sz="1400" dirty="0">
                <a:latin typeface="Times New Roman" panose="02020603050405020304" pitchFamily="18" charset="0"/>
                <a:cs typeface="Times New Roman" panose="02020603050405020304" pitchFamily="18" charset="0"/>
              </a:rPr>
              <a:t>. IEEE, 2016</a:t>
            </a:r>
            <a:r>
              <a:rPr lang="en-IN" sz="1400" dirty="0" smtClean="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[4] Hsu, </a:t>
            </a:r>
            <a:r>
              <a:rPr lang="en-IN" sz="1400" dirty="0" err="1">
                <a:latin typeface="Times New Roman" panose="02020603050405020304" pitchFamily="18" charset="0"/>
                <a:cs typeface="Times New Roman" panose="02020603050405020304" pitchFamily="18" charset="0"/>
              </a:rPr>
              <a:t>Heng</a:t>
            </a:r>
            <a:r>
              <a:rPr lang="en-IN" sz="1400" dirty="0">
                <a:latin typeface="Times New Roman" panose="02020603050405020304" pitchFamily="18" charset="0"/>
                <a:cs typeface="Times New Roman" panose="02020603050405020304" pitchFamily="18" charset="0"/>
              </a:rPr>
              <a:t>-Wei, et al. "Correlation-Based Face Detection for Recognizing Faces in Videos." </a:t>
            </a:r>
            <a:r>
              <a:rPr lang="en-IN" sz="1400" i="1" dirty="0">
                <a:latin typeface="Times New Roman" panose="02020603050405020304" pitchFamily="18" charset="0"/>
                <a:cs typeface="Times New Roman" panose="02020603050405020304" pitchFamily="18" charset="0"/>
              </a:rPr>
              <a:t>2018 IEEE International Conference on Acoustics, Speech and Signal Processing (ICASSP)</a:t>
            </a:r>
            <a:r>
              <a:rPr lang="en-IN" sz="1400" dirty="0">
                <a:latin typeface="Times New Roman" panose="02020603050405020304" pitchFamily="18" charset="0"/>
                <a:cs typeface="Times New Roman" panose="02020603050405020304" pitchFamily="18" charset="0"/>
              </a:rPr>
              <a:t>. IEEE, 2018</a:t>
            </a:r>
            <a:r>
              <a:rPr lang="en-IN" sz="1400" dirty="0" smtClean="0">
                <a:latin typeface="Times New Roman" panose="02020603050405020304" pitchFamily="18" charset="0"/>
                <a:cs typeface="Times New Roman" panose="02020603050405020304" pitchFamily="18" charset="0"/>
              </a:rPr>
              <a:t>.</a:t>
            </a:r>
          </a:p>
          <a:p>
            <a:r>
              <a:rPr lang="en-US" sz="1400" dirty="0" smtClean="0">
                <a:latin typeface="Times New Roman" panose="02020603050405020304" pitchFamily="18" charset="0"/>
                <a:cs typeface="Times New Roman" panose="02020603050405020304" pitchFamily="18" charset="0"/>
              </a:rPr>
              <a:t>[5]</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Wati</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Dwi</a:t>
            </a:r>
            <a:r>
              <a:rPr lang="en-IN" sz="1400" dirty="0">
                <a:latin typeface="Times New Roman" panose="02020603050405020304" pitchFamily="18" charset="0"/>
                <a:cs typeface="Times New Roman" panose="02020603050405020304" pitchFamily="18" charset="0"/>
              </a:rPr>
              <a:t> Ana </a:t>
            </a:r>
            <a:r>
              <a:rPr lang="en-IN" sz="1400" dirty="0" err="1">
                <a:latin typeface="Times New Roman" panose="02020603050405020304" pitchFamily="18" charset="0"/>
                <a:cs typeface="Times New Roman" panose="02020603050405020304" pitchFamily="18" charset="0"/>
              </a:rPr>
              <a:t>Ratna</a:t>
            </a:r>
            <a:r>
              <a:rPr lang="en-IN" sz="1400" dirty="0">
                <a:latin typeface="Times New Roman" panose="02020603050405020304" pitchFamily="18" charset="0"/>
                <a:cs typeface="Times New Roman" panose="02020603050405020304" pitchFamily="18" charset="0"/>
              </a:rPr>
              <a:t>, and </a:t>
            </a:r>
            <a:r>
              <a:rPr lang="en-IN" sz="1400" dirty="0" err="1">
                <a:latin typeface="Times New Roman" panose="02020603050405020304" pitchFamily="18" charset="0"/>
                <a:cs typeface="Times New Roman" panose="02020603050405020304" pitchFamily="18" charset="0"/>
              </a:rPr>
              <a:t>Dika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Abadianto</a:t>
            </a:r>
            <a:r>
              <a:rPr lang="en-IN" sz="1400" dirty="0">
                <a:latin typeface="Times New Roman" panose="02020603050405020304" pitchFamily="18" charset="0"/>
                <a:cs typeface="Times New Roman" panose="02020603050405020304" pitchFamily="18" charset="0"/>
              </a:rPr>
              <a:t>. "Design of face detection and recognition system for smart home security application." </a:t>
            </a:r>
            <a:r>
              <a:rPr lang="en-IN" sz="1400" i="1" dirty="0">
                <a:latin typeface="Times New Roman" panose="02020603050405020304" pitchFamily="18" charset="0"/>
                <a:cs typeface="Times New Roman" panose="02020603050405020304" pitchFamily="18" charset="0"/>
              </a:rPr>
              <a:t>2017 2nd International conferences on Information Technology, Information Systems and Electrical Engineering (ICITISEE)</a:t>
            </a:r>
            <a:r>
              <a:rPr lang="en-IN" sz="1400" dirty="0">
                <a:latin typeface="Times New Roman" panose="02020603050405020304" pitchFamily="18" charset="0"/>
                <a:cs typeface="Times New Roman" panose="02020603050405020304" pitchFamily="18" charset="0"/>
              </a:rPr>
              <a:t>. IEEE, 2017.</a:t>
            </a:r>
          </a:p>
          <a:p>
            <a:endParaRPr lang="en-IN" sz="1400" dirty="0" smtClean="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smtClean="0"/>
          </a:p>
          <a:p>
            <a:endParaRPr lang="en-IN" sz="1400" dirty="0"/>
          </a:p>
          <a:p>
            <a:endParaRPr lang="en-IN" dirty="0"/>
          </a:p>
        </p:txBody>
      </p:sp>
    </p:spTree>
    <p:extLst>
      <p:ext uri="{BB962C8B-B14F-4D97-AF65-F5344CB8AC3E}">
        <p14:creationId xmlns:p14="http://schemas.microsoft.com/office/powerpoint/2010/main" val="3579723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ea typeface="Calibri" panose="020F0502020204030204" pitchFamily="34" charset="0"/>
                <a:cs typeface="Times New Roman" panose="02020603050405020304" pitchFamily="18" charset="0"/>
              </a:rPr>
              <a:t>References:</a:t>
            </a:r>
            <a:endParaRPr lang="en-IN" dirty="0"/>
          </a:p>
        </p:txBody>
      </p:sp>
      <p:sp>
        <p:nvSpPr>
          <p:cNvPr id="3" name="Content Placeholder 2"/>
          <p:cNvSpPr>
            <a:spLocks noGrp="1"/>
          </p:cNvSpPr>
          <p:nvPr>
            <p:ph idx="1"/>
          </p:nvPr>
        </p:nvSpPr>
        <p:spPr/>
        <p:txBody>
          <a:bodyPr/>
          <a:lstStyle/>
          <a:p>
            <a:r>
              <a:rPr lang="en-IN" sz="1400" dirty="0" smtClean="0">
                <a:latin typeface="Times New Roman" panose="02020603050405020304" pitchFamily="18" charset="0"/>
                <a:cs typeface="Times New Roman" panose="02020603050405020304" pitchFamily="18" charset="0"/>
              </a:rPr>
              <a:t>[6] </a:t>
            </a:r>
            <a:r>
              <a:rPr lang="en-IN" sz="1400" dirty="0" err="1">
                <a:latin typeface="Times New Roman" panose="02020603050405020304" pitchFamily="18" charset="0"/>
                <a:cs typeface="Times New Roman" panose="02020603050405020304" pitchFamily="18" charset="0"/>
              </a:rPr>
              <a:t>Chillaron</a:t>
            </a:r>
            <a:r>
              <a:rPr lang="en-IN" sz="1400" dirty="0">
                <a:latin typeface="Times New Roman" panose="02020603050405020304" pitchFamily="18" charset="0"/>
                <a:cs typeface="Times New Roman" panose="02020603050405020304" pitchFamily="18" charset="0"/>
              </a:rPr>
              <a:t>, Monica, et al. "Face detection and recognition application for Android." </a:t>
            </a:r>
            <a:r>
              <a:rPr lang="en-IN" sz="1400" i="1" dirty="0">
                <a:latin typeface="Times New Roman" panose="02020603050405020304" pitchFamily="18" charset="0"/>
                <a:cs typeface="Times New Roman" panose="02020603050405020304" pitchFamily="18" charset="0"/>
              </a:rPr>
              <a:t>IECON 2015-41st Annual Conference of the IEEE Industrial Electronics Society</a:t>
            </a:r>
            <a:r>
              <a:rPr lang="en-IN" sz="1400" dirty="0">
                <a:latin typeface="Times New Roman" panose="02020603050405020304" pitchFamily="18" charset="0"/>
                <a:cs typeface="Times New Roman" panose="02020603050405020304" pitchFamily="18" charset="0"/>
              </a:rPr>
              <a:t>. IEEE, 2015</a:t>
            </a:r>
            <a:r>
              <a:rPr lang="en-IN" sz="1400" dirty="0" smtClean="0">
                <a:latin typeface="Times New Roman" panose="02020603050405020304" pitchFamily="18" charset="0"/>
                <a:cs typeface="Times New Roman" panose="02020603050405020304" pitchFamily="18" charset="0"/>
              </a:rPr>
              <a:t>.</a:t>
            </a:r>
          </a:p>
          <a:p>
            <a:r>
              <a:rPr lang="en-IN" sz="1400" dirty="0" smtClean="0">
                <a:latin typeface="Times New Roman" panose="02020603050405020304" pitchFamily="18" charset="0"/>
                <a:cs typeface="Times New Roman" panose="02020603050405020304" pitchFamily="18" charset="0"/>
              </a:rPr>
              <a:t>[7] </a:t>
            </a:r>
            <a:r>
              <a:rPr lang="en-IN" sz="1400" dirty="0" err="1">
                <a:latin typeface="Times New Roman" panose="02020603050405020304" pitchFamily="18" charset="0"/>
                <a:cs typeface="Times New Roman" panose="02020603050405020304" pitchFamily="18" charset="0"/>
              </a:rPr>
              <a:t>Qian</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Junfeng</a:t>
            </a:r>
            <a:r>
              <a:rPr lang="en-IN" sz="1400" dirty="0">
                <a:latin typeface="Times New Roman" panose="02020603050405020304" pitchFamily="18" charset="0"/>
                <a:cs typeface="Times New Roman" panose="02020603050405020304" pitchFamily="18" charset="0"/>
              </a:rPr>
              <a:t>, et al. "Face detection and recognition method based on skin </a:t>
            </a:r>
            <a:r>
              <a:rPr lang="en-IN" sz="1400" dirty="0" err="1">
                <a:latin typeface="Times New Roman" panose="02020603050405020304" pitchFamily="18" charset="0"/>
                <a:cs typeface="Times New Roman" panose="02020603050405020304" pitchFamily="18" charset="0"/>
              </a:rPr>
              <a:t>color</a:t>
            </a:r>
            <a:r>
              <a:rPr lang="en-IN" sz="1400" dirty="0">
                <a:latin typeface="Times New Roman" panose="02020603050405020304" pitchFamily="18" charset="0"/>
                <a:cs typeface="Times New Roman" panose="02020603050405020304" pitchFamily="18" charset="0"/>
              </a:rPr>
              <a:t> and depth information." </a:t>
            </a:r>
            <a:r>
              <a:rPr lang="en-IN" sz="1400" i="1" dirty="0">
                <a:latin typeface="Times New Roman" panose="02020603050405020304" pitchFamily="18" charset="0"/>
                <a:cs typeface="Times New Roman" panose="02020603050405020304" pitchFamily="18" charset="0"/>
              </a:rPr>
              <a:t>2011 International Conference on Consumer Electronics, Communications and Networks (</a:t>
            </a:r>
            <a:r>
              <a:rPr lang="en-IN" sz="1400" i="1" dirty="0" err="1">
                <a:latin typeface="Times New Roman" panose="02020603050405020304" pitchFamily="18" charset="0"/>
                <a:cs typeface="Times New Roman" panose="02020603050405020304" pitchFamily="18" charset="0"/>
              </a:rPr>
              <a:t>CECNet</a:t>
            </a:r>
            <a:r>
              <a:rPr lang="en-IN" sz="1400" i="1" dirty="0">
                <a:latin typeface="Times New Roman" panose="02020603050405020304" pitchFamily="18" charset="0"/>
                <a:cs typeface="Times New Roman" panose="02020603050405020304" pitchFamily="18" charset="0"/>
              </a:rPr>
              <a:t>)</a:t>
            </a:r>
            <a:r>
              <a:rPr lang="en-IN" sz="1400" dirty="0">
                <a:latin typeface="Times New Roman" panose="02020603050405020304" pitchFamily="18" charset="0"/>
                <a:cs typeface="Times New Roman" panose="02020603050405020304" pitchFamily="18" charset="0"/>
              </a:rPr>
              <a:t>. IEEE, 2011</a:t>
            </a:r>
            <a:r>
              <a:rPr lang="en-IN" sz="1400" dirty="0" smtClean="0">
                <a:latin typeface="Times New Roman" panose="02020603050405020304" pitchFamily="18" charset="0"/>
                <a:cs typeface="Times New Roman" panose="02020603050405020304" pitchFamily="18" charset="0"/>
              </a:rPr>
              <a:t>.</a:t>
            </a:r>
          </a:p>
          <a:p>
            <a:r>
              <a:rPr lang="en-IN" sz="1400" dirty="0" smtClean="0">
                <a:latin typeface="Times New Roman" panose="02020603050405020304" pitchFamily="18" charset="0"/>
                <a:cs typeface="Times New Roman" panose="02020603050405020304" pitchFamily="18" charset="0"/>
              </a:rPr>
              <a:t>[8] </a:t>
            </a:r>
            <a:r>
              <a:rPr lang="en-IN" sz="1400" dirty="0">
                <a:latin typeface="Times New Roman" panose="02020603050405020304" pitchFamily="18" charset="0"/>
                <a:cs typeface="Times New Roman" panose="02020603050405020304" pitchFamily="18" charset="0"/>
              </a:rPr>
              <a:t>Sanchez, Cristian, Diana Martinez-</a:t>
            </a:r>
            <a:r>
              <a:rPr lang="en-IN" sz="1400" dirty="0" err="1">
                <a:latin typeface="Times New Roman" panose="02020603050405020304" pitchFamily="18" charset="0"/>
                <a:cs typeface="Times New Roman" panose="02020603050405020304" pitchFamily="18" charset="0"/>
              </a:rPr>
              <a:t>Mosquera</a:t>
            </a:r>
            <a:r>
              <a:rPr lang="en-IN" sz="1400" dirty="0">
                <a:latin typeface="Times New Roman" panose="02020603050405020304" pitchFamily="18" charset="0"/>
                <a:cs typeface="Times New Roman" panose="02020603050405020304" pitchFamily="18" charset="0"/>
              </a:rPr>
              <a:t>, and Rosa Navarrete. "</a:t>
            </a:r>
            <a:r>
              <a:rPr lang="en-IN" sz="1400" dirty="0" err="1">
                <a:latin typeface="Times New Roman" panose="02020603050405020304" pitchFamily="18" charset="0"/>
                <a:cs typeface="Times New Roman" panose="02020603050405020304" pitchFamily="18" charset="0"/>
              </a:rPr>
              <a:t>Matlab</a:t>
            </a:r>
            <a:r>
              <a:rPr lang="en-IN" sz="1400" dirty="0">
                <a:latin typeface="Times New Roman" panose="02020603050405020304" pitchFamily="18" charset="0"/>
                <a:cs typeface="Times New Roman" panose="02020603050405020304" pitchFamily="18" charset="0"/>
              </a:rPr>
              <a:t> Simulation of Algorithms for Face Detection in Video Surveillance." </a:t>
            </a:r>
            <a:r>
              <a:rPr lang="en-IN" sz="1400" i="1" dirty="0">
                <a:latin typeface="Times New Roman" panose="02020603050405020304" pitchFamily="18" charset="0"/>
                <a:cs typeface="Times New Roman" panose="02020603050405020304" pitchFamily="18" charset="0"/>
              </a:rPr>
              <a:t>2019 International Conference on Information Systems and Software Technologies (ICI2ST)</a:t>
            </a:r>
            <a:r>
              <a:rPr lang="en-IN" sz="1400" dirty="0">
                <a:latin typeface="Times New Roman" panose="02020603050405020304" pitchFamily="18" charset="0"/>
                <a:cs typeface="Times New Roman" panose="02020603050405020304" pitchFamily="18" charset="0"/>
              </a:rPr>
              <a:t>. IEEE, 2019</a:t>
            </a:r>
            <a:r>
              <a:rPr lang="en-IN" sz="1400" dirty="0" smtClean="0">
                <a:latin typeface="Times New Roman" panose="02020603050405020304" pitchFamily="18" charset="0"/>
                <a:cs typeface="Times New Roman" panose="02020603050405020304" pitchFamily="18" charset="0"/>
              </a:rPr>
              <a:t>.</a:t>
            </a:r>
          </a:p>
          <a:p>
            <a:r>
              <a:rPr lang="en-IN" sz="1400" dirty="0" smtClean="0">
                <a:latin typeface="Times New Roman" panose="02020603050405020304" pitchFamily="18" charset="0"/>
                <a:cs typeface="Times New Roman" panose="02020603050405020304" pitchFamily="18" charset="0"/>
              </a:rPr>
              <a:t>[</a:t>
            </a:r>
            <a:r>
              <a:rPr lang="en-IN" sz="1400" dirty="0">
                <a:latin typeface="Times New Roman" panose="02020603050405020304" pitchFamily="18" charset="0"/>
                <a:cs typeface="Times New Roman" panose="02020603050405020304" pitchFamily="18" charset="0"/>
              </a:rPr>
              <a:t>9</a:t>
            </a:r>
            <a:r>
              <a:rPr lang="en-IN" sz="1400" dirty="0" smtClean="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Neethu</a:t>
            </a:r>
            <a:r>
              <a:rPr lang="en-IN" sz="1400" dirty="0">
                <a:latin typeface="Times New Roman" panose="02020603050405020304" pitchFamily="18" charset="0"/>
                <a:cs typeface="Times New Roman" panose="02020603050405020304" pitchFamily="18" charset="0"/>
              </a:rPr>
              <a:t>, A., and Kamal </a:t>
            </a:r>
            <a:r>
              <a:rPr lang="en-IN" sz="1400" dirty="0" err="1">
                <a:latin typeface="Times New Roman" panose="02020603050405020304" pitchFamily="18" charset="0"/>
                <a:cs typeface="Times New Roman" panose="02020603050405020304" pitchFamily="18" charset="0"/>
              </a:rPr>
              <a:t>Bijlani</a:t>
            </a:r>
            <a:r>
              <a:rPr lang="en-IN" sz="1400" dirty="0">
                <a:latin typeface="Times New Roman" panose="02020603050405020304" pitchFamily="18" charset="0"/>
                <a:cs typeface="Times New Roman" panose="02020603050405020304" pitchFamily="18" charset="0"/>
              </a:rPr>
              <a:t>. "People count estimation using hybrid face detection method." </a:t>
            </a:r>
            <a:r>
              <a:rPr lang="en-IN" sz="1400" i="1" dirty="0">
                <a:latin typeface="Times New Roman" panose="02020603050405020304" pitchFamily="18" charset="0"/>
                <a:cs typeface="Times New Roman" panose="02020603050405020304" pitchFamily="18" charset="0"/>
              </a:rPr>
              <a:t>2016 International Conference on Information Science (ICIS)</a:t>
            </a:r>
            <a:r>
              <a:rPr lang="en-IN" sz="1400" dirty="0">
                <a:latin typeface="Times New Roman" panose="02020603050405020304" pitchFamily="18" charset="0"/>
                <a:cs typeface="Times New Roman" panose="02020603050405020304" pitchFamily="18" charset="0"/>
              </a:rPr>
              <a:t>. IEEE, 2016</a:t>
            </a:r>
            <a:r>
              <a:rPr lang="en-IN" sz="1400" dirty="0" smtClean="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a:t>
            </a:r>
            <a:r>
              <a:rPr lang="en-IN" sz="1400" dirty="0" smtClean="0">
                <a:latin typeface="Times New Roman" panose="02020603050405020304" pitchFamily="18" charset="0"/>
                <a:cs typeface="Times New Roman" panose="02020603050405020304" pitchFamily="18" charset="0"/>
              </a:rPr>
              <a:t>10] </a:t>
            </a:r>
            <a:r>
              <a:rPr lang="en-IN" sz="1400" dirty="0">
                <a:latin typeface="Times New Roman" panose="02020603050405020304" pitchFamily="18" charset="0"/>
                <a:cs typeface="Times New Roman" panose="02020603050405020304" pitchFamily="18" charset="0"/>
              </a:rPr>
              <a:t>Lai, Chin-</a:t>
            </a:r>
            <a:r>
              <a:rPr lang="en-IN" sz="1400" dirty="0" err="1">
                <a:latin typeface="Times New Roman" panose="02020603050405020304" pitchFamily="18" charset="0"/>
                <a:cs typeface="Times New Roman" panose="02020603050405020304" pitchFamily="18" charset="0"/>
              </a:rPr>
              <a:t>Lun</a:t>
            </a:r>
            <a:r>
              <a:rPr lang="en-IN" sz="1400" dirty="0">
                <a:latin typeface="Times New Roman" panose="02020603050405020304" pitchFamily="18" charset="0"/>
                <a:cs typeface="Times New Roman" panose="02020603050405020304" pitchFamily="18" charset="0"/>
              </a:rPr>
              <a:t>, et al. "Spoofing face detection based on spatial and temporal features analysis." </a:t>
            </a:r>
            <a:r>
              <a:rPr lang="en-IN" sz="1400" i="1" dirty="0">
                <a:latin typeface="Times New Roman" panose="02020603050405020304" pitchFamily="18" charset="0"/>
                <a:cs typeface="Times New Roman" panose="02020603050405020304" pitchFamily="18" charset="0"/>
              </a:rPr>
              <a:t>2013 IEEE 2nd Global Conference on Consumer Electronics (GCCE)</a:t>
            </a:r>
            <a:r>
              <a:rPr lang="en-IN" sz="1400" dirty="0">
                <a:latin typeface="Times New Roman" panose="02020603050405020304" pitchFamily="18" charset="0"/>
                <a:cs typeface="Times New Roman" panose="02020603050405020304" pitchFamily="18" charset="0"/>
              </a:rPr>
              <a:t>. IEEE, 2013.</a:t>
            </a:r>
          </a:p>
          <a:p>
            <a:endParaRPr lang="en-IN" sz="1400" dirty="0"/>
          </a:p>
          <a:p>
            <a:endParaRPr lang="en-IN" sz="1400" dirty="0" smtClean="0"/>
          </a:p>
          <a:p>
            <a:endParaRPr lang="en-IN" sz="1400" dirty="0"/>
          </a:p>
          <a:p>
            <a:endParaRPr lang="en-IN" sz="1400" dirty="0"/>
          </a:p>
          <a:p>
            <a:endParaRPr lang="en-IN" sz="1400" dirty="0"/>
          </a:p>
          <a:p>
            <a:endParaRPr lang="en-IN" dirty="0"/>
          </a:p>
        </p:txBody>
      </p:sp>
    </p:spTree>
    <p:extLst>
      <p:ext uri="{BB962C8B-B14F-4D97-AF65-F5344CB8AC3E}">
        <p14:creationId xmlns:p14="http://schemas.microsoft.com/office/powerpoint/2010/main" val="3674682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671036"/>
            <a:ext cx="6096000" cy="3034805"/>
          </a:xfrm>
          <a:prstGeom prst="rect">
            <a:avLst/>
          </a:prstGeom>
        </p:spPr>
        <p:txBody>
          <a:bodyPr>
            <a:spAutoFit/>
          </a:bodyPr>
          <a:lstStyle/>
          <a:p>
            <a:pPr>
              <a:lnSpc>
                <a:spcPct val="107000"/>
              </a:lnSpc>
              <a:spcAft>
                <a:spcPts val="0"/>
              </a:spcAft>
            </a:pPr>
            <a:r>
              <a:rPr lang="en-IN" sz="3200" dirty="0">
                <a:latin typeface="Times New Roman" panose="02020603050405020304" pitchFamily="18" charset="0"/>
                <a:cs typeface="Times New Roman" panose="02020603050405020304" pitchFamily="18" charset="0"/>
              </a:rPr>
              <a:t>ITA6099 - Masters Thesis </a:t>
            </a:r>
            <a:r>
              <a:rPr lang="en-IN" sz="3200" b="1" dirty="0">
                <a:latin typeface="Times New Roman" panose="02020603050405020304" pitchFamily="18" charset="0"/>
                <a:ea typeface="Calibri" panose="020F0502020204030204" pitchFamily="34" charset="0"/>
                <a:cs typeface="Times New Roman" panose="02020603050405020304" pitchFamily="18" charset="0"/>
              </a:rPr>
              <a:t> </a:t>
            </a:r>
            <a:endParaRPr lang="en-IN" sz="32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3200" dirty="0">
                <a:latin typeface="Times New Roman" panose="02020603050405020304" pitchFamily="18" charset="0"/>
                <a:ea typeface="Calibri" panose="020F0502020204030204" pitchFamily="34" charset="0"/>
                <a:cs typeface="Times New Roman" panose="02020603050405020304" pitchFamily="18" charset="0"/>
              </a:rPr>
              <a:t>Reg. No: 19MCA0044	</a:t>
            </a:r>
          </a:p>
          <a:p>
            <a:pPr>
              <a:lnSpc>
                <a:spcPct val="107000"/>
              </a:lnSpc>
              <a:spcAft>
                <a:spcPts val="800"/>
              </a:spcAft>
            </a:pPr>
            <a:r>
              <a:rPr lang="en-IN" sz="3200" dirty="0">
                <a:latin typeface="Times New Roman" panose="02020603050405020304" pitchFamily="18" charset="0"/>
                <a:ea typeface="Calibri" panose="020F0502020204030204" pitchFamily="34" charset="0"/>
                <a:cs typeface="Times New Roman" panose="02020603050405020304" pitchFamily="18" charset="0"/>
              </a:rPr>
              <a:t>Student Name:  DINESH M</a:t>
            </a:r>
          </a:p>
          <a:p>
            <a:pPr>
              <a:lnSpc>
                <a:spcPct val="107000"/>
              </a:lnSpc>
              <a:spcAft>
                <a:spcPts val="800"/>
              </a:spcAft>
            </a:pPr>
            <a:r>
              <a:rPr lang="en-IN" sz="3200" dirty="0">
                <a:latin typeface="Times New Roman" panose="02020603050405020304" pitchFamily="18" charset="0"/>
                <a:ea typeface="Calibri" panose="020F0502020204030204" pitchFamily="34" charset="0"/>
                <a:cs typeface="Times New Roman" panose="02020603050405020304" pitchFamily="18" charset="0"/>
              </a:rPr>
              <a:t>Guide Name: </a:t>
            </a:r>
            <a:r>
              <a:rPr lang="en-IN" sz="3200" dirty="0" err="1">
                <a:latin typeface="Times New Roman" panose="02020603050405020304" pitchFamily="18" charset="0"/>
                <a:ea typeface="Calibri" panose="020F0502020204030204" pitchFamily="34" charset="0"/>
                <a:cs typeface="Times New Roman" panose="02020603050405020304" pitchFamily="18" charset="0"/>
              </a:rPr>
              <a:t>Dr.</a:t>
            </a:r>
            <a:r>
              <a:rPr lang="en-IN" sz="3200" dirty="0">
                <a:latin typeface="Times New Roman" panose="02020603050405020304" pitchFamily="18" charset="0"/>
                <a:ea typeface="Calibri" panose="020F0502020204030204" pitchFamily="34" charset="0"/>
                <a:cs typeface="Times New Roman" panose="02020603050405020304" pitchFamily="18" charset="0"/>
              </a:rPr>
              <a:t> ANNY LEEMA </a:t>
            </a:r>
            <a:r>
              <a:rPr lang="en-IN" sz="3200" dirty="0" smtClean="0">
                <a:latin typeface="Times New Roman" panose="02020603050405020304" pitchFamily="18" charset="0"/>
                <a:ea typeface="Calibri" panose="020F0502020204030204" pitchFamily="34" charset="0"/>
                <a:cs typeface="Times New Roman" panose="02020603050405020304" pitchFamily="18" charset="0"/>
              </a:rPr>
              <a:t>A</a:t>
            </a:r>
          </a:p>
          <a:p>
            <a:pPr>
              <a:lnSpc>
                <a:spcPct val="107000"/>
              </a:lnSpc>
              <a:spcAft>
                <a:spcPts val="800"/>
              </a:spcAft>
            </a:pPr>
            <a:endParaRPr lang="en-IN"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7310" y="4973748"/>
            <a:ext cx="2654187" cy="860590"/>
          </a:xfrm>
          <a:prstGeom prst="rect">
            <a:avLst/>
          </a:prstGeom>
        </p:spPr>
      </p:pic>
    </p:spTree>
    <p:extLst>
      <p:ext uri="{BB962C8B-B14F-4D97-AF65-F5344CB8AC3E}">
        <p14:creationId xmlns:p14="http://schemas.microsoft.com/office/powerpoint/2010/main" val="3815198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Abstract</a:t>
            </a:r>
          </a:p>
        </p:txBody>
      </p:sp>
      <p:sp>
        <p:nvSpPr>
          <p:cNvPr id="3" name="Content Placeholder 2"/>
          <p:cNvSpPr>
            <a:spLocks noGrp="1"/>
          </p:cNvSpPr>
          <p:nvPr>
            <p:ph idx="1"/>
          </p:nvPr>
        </p:nvSpPr>
        <p:spPr/>
        <p:txBody>
          <a:bodyPr>
            <a:normAutofit/>
          </a:bodyPr>
          <a:lstStyle/>
          <a:p>
            <a:pPr algn="just"/>
            <a:r>
              <a:rPr lang="en-IN" sz="2000" dirty="0">
                <a:latin typeface="Times New Roman" panose="02020603050405020304" pitchFamily="18" charset="0"/>
                <a:cs typeface="Times New Roman" panose="02020603050405020304" pitchFamily="18" charset="0"/>
              </a:rPr>
              <a:t>The human face is an important biometric quantity which can be used to access a user-based system. As human face images can easily be obtained via web cameras this Method generally apply a series of processes against the input image in order to detect the liveness of the face. Deep-learning-based spoof face detection is proposed to identity and detect the liveness of the input face. A secure system needs Liveness detection in order to guard against such spoofing. In this work, face liveness detection approaches are categorized based on the various types of techniques used for </a:t>
            </a:r>
            <a:r>
              <a:rPr lang="en-IN" sz="2000" i="1" dirty="0">
                <a:latin typeface="Times New Roman" panose="02020603050405020304" pitchFamily="18" charset="0"/>
                <a:cs typeface="Times New Roman" panose="02020603050405020304" pitchFamily="18" charset="0"/>
              </a:rPr>
              <a:t>liveness detection</a:t>
            </a:r>
            <a:r>
              <a:rPr lang="en-IN" sz="2000" dirty="0">
                <a:latin typeface="Times New Roman" panose="02020603050405020304" pitchFamily="18" charset="0"/>
                <a:cs typeface="Times New Roman" panose="02020603050405020304" pitchFamily="18" charset="0"/>
              </a:rPr>
              <a:t>. This categorization helps to understand different spoof attack scenarios and their relation to the developed solutions</a:t>
            </a:r>
          </a:p>
        </p:txBody>
      </p:sp>
    </p:spTree>
    <p:extLst>
      <p:ext uri="{BB962C8B-B14F-4D97-AF65-F5344CB8AC3E}">
        <p14:creationId xmlns:p14="http://schemas.microsoft.com/office/powerpoint/2010/main" val="197995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r>
              <a:rPr lang="en-IN" dirty="0"/>
              <a:t/>
            </a:r>
            <a:br>
              <a:rPr lang="en-IN" dirty="0"/>
            </a:br>
            <a:endParaRPr lang="en-IN" dirty="0"/>
          </a:p>
        </p:txBody>
      </p:sp>
      <p:sp>
        <p:nvSpPr>
          <p:cNvPr id="3" name="Content Placeholder 2"/>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rPr>
              <a:t>Face recognition plays a critical role in the authentication of users and is essential for many user-based systems. The past decade has seen the rapid development of face recognition in many fields  This project is about adding the security to login into the website. Which is added to an additional way of login and it will reduce the time for the normal way of login If we login to the site the message about the login notification send to their user mobile</a:t>
            </a:r>
            <a:r>
              <a:rPr lang="en-IN" dirty="0"/>
              <a:t>.</a:t>
            </a:r>
          </a:p>
          <a:p>
            <a:endParaRPr lang="en-IN" dirty="0"/>
          </a:p>
        </p:txBody>
      </p:sp>
    </p:spTree>
    <p:extLst>
      <p:ext uri="{BB962C8B-B14F-4D97-AF65-F5344CB8AC3E}">
        <p14:creationId xmlns:p14="http://schemas.microsoft.com/office/powerpoint/2010/main" val="722628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Survey</a:t>
            </a:r>
          </a:p>
        </p:txBody>
      </p:sp>
      <p:sp>
        <p:nvSpPr>
          <p:cNvPr id="3" name="Content Placeholder 2"/>
          <p:cNvSpPr>
            <a:spLocks noGrp="1"/>
          </p:cNvSpPr>
          <p:nvPr>
            <p:ph idx="1"/>
          </p:nvPr>
        </p:nvSpPr>
        <p:spPr/>
        <p:txBody>
          <a:bodyPr/>
          <a:lstStyle/>
          <a:p>
            <a:r>
              <a:rPr lang="en-IN" b="1" dirty="0"/>
              <a:t>AUTOMATIC ATTENDANCE MANAGEMENT SYSTEM USING FACE </a:t>
            </a:r>
            <a:r>
              <a:rPr lang="en-IN" b="1" dirty="0" smtClean="0"/>
              <a:t>DETECTION</a:t>
            </a:r>
          </a:p>
          <a:p>
            <a:r>
              <a:rPr lang="en-IN" b="1" dirty="0"/>
              <a:t>AUTHOR: </a:t>
            </a:r>
            <a:r>
              <a:rPr lang="en-IN" dirty="0" err="1"/>
              <a:t>E.Varadharajan,R.Dharani</a:t>
            </a:r>
            <a:r>
              <a:rPr lang="en-IN" dirty="0"/>
              <a:t>, </a:t>
            </a:r>
            <a:r>
              <a:rPr lang="en-IN" dirty="0" err="1"/>
              <a:t>S.Jeevitha</a:t>
            </a:r>
            <a:r>
              <a:rPr lang="en-IN" dirty="0"/>
              <a:t>, </a:t>
            </a:r>
            <a:r>
              <a:rPr lang="en-IN" dirty="0" err="1"/>
              <a:t>B.Kavinmathi</a:t>
            </a:r>
            <a:r>
              <a:rPr lang="en-IN" dirty="0"/>
              <a:t>, </a:t>
            </a:r>
            <a:r>
              <a:rPr lang="en-IN" dirty="0" err="1"/>
              <a:t>S.Hemalatha</a:t>
            </a:r>
            <a:endParaRPr lang="en-IN" dirty="0"/>
          </a:p>
          <a:p>
            <a:r>
              <a:rPr lang="en-IN" dirty="0"/>
              <a:t>This paper is about the biometric attendance management. </a:t>
            </a:r>
            <a:r>
              <a:rPr lang="en-IN" dirty="0" smtClean="0"/>
              <a:t>it </a:t>
            </a:r>
            <a:r>
              <a:rPr lang="en-IN" dirty="0"/>
              <a:t>will capture the image, the faces are detected and then it is recognized with the database and finally the attendance is marked. </a:t>
            </a:r>
            <a:endParaRPr lang="en-IN" dirty="0" smtClean="0"/>
          </a:p>
          <a:p>
            <a:r>
              <a:rPr lang="en-IN" dirty="0"/>
              <a:t>The Eigen face is the one of the method. Eigen faces is set of Eigen vectors which are used in computer vision problem of face recognition.</a:t>
            </a:r>
          </a:p>
          <a:p>
            <a:endParaRPr lang="en-IN" dirty="0"/>
          </a:p>
        </p:txBody>
      </p:sp>
    </p:spTree>
    <p:extLst>
      <p:ext uri="{BB962C8B-B14F-4D97-AF65-F5344CB8AC3E}">
        <p14:creationId xmlns:p14="http://schemas.microsoft.com/office/powerpoint/2010/main" val="2670970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endParaRPr lang="en-IN" dirty="0"/>
          </a:p>
        </p:txBody>
      </p:sp>
      <p:sp>
        <p:nvSpPr>
          <p:cNvPr id="3" name="Content Placeholder 2"/>
          <p:cNvSpPr>
            <a:spLocks noGrp="1"/>
          </p:cNvSpPr>
          <p:nvPr>
            <p:ph idx="1"/>
          </p:nvPr>
        </p:nvSpPr>
        <p:spPr/>
        <p:txBody>
          <a:bodyPr/>
          <a:lstStyle/>
          <a:p>
            <a:r>
              <a:rPr lang="en-IN" b="1" dirty="0"/>
              <a:t>2D and 3D FACE RECOGNITION BASED ON IPC DETECTION AND PATCH OF INTEREST </a:t>
            </a:r>
            <a:r>
              <a:rPr lang="en-IN" b="1" dirty="0" smtClean="0"/>
              <a:t>REGIONS</a:t>
            </a:r>
          </a:p>
          <a:p>
            <a:r>
              <a:rPr lang="en-IN" b="1" dirty="0"/>
              <a:t>AUTHOR: </a:t>
            </a:r>
            <a:r>
              <a:rPr lang="en-IN" dirty="0" err="1"/>
              <a:t>Mebarka</a:t>
            </a:r>
            <a:r>
              <a:rPr lang="en-IN" dirty="0"/>
              <a:t> BELAHCENE, </a:t>
            </a:r>
            <a:r>
              <a:rPr lang="en-IN" dirty="0" err="1"/>
              <a:t>Ammar</a:t>
            </a:r>
            <a:r>
              <a:rPr lang="en-IN" dirty="0"/>
              <a:t> CHOUCHANE, Nadia MOKHTARI</a:t>
            </a:r>
          </a:p>
          <a:p>
            <a:r>
              <a:rPr lang="en-IN" dirty="0"/>
              <a:t>The role of important patches of face: nose and eyes is investigated in this work. An efficient method based on PCA (Principal component analysis) followed by EFM (Enhanced Fisher Model) is used to build the characteristic features, these latter are sent to the classification step using two methods, Distance Measurements and SVM (Support Vector Machine). </a:t>
            </a:r>
            <a:endParaRPr lang="en-IN" dirty="0" smtClean="0"/>
          </a:p>
          <a:p>
            <a:endParaRPr lang="en-IN" dirty="0" smtClean="0"/>
          </a:p>
          <a:p>
            <a:endParaRPr lang="en-IN" dirty="0"/>
          </a:p>
        </p:txBody>
      </p:sp>
    </p:spTree>
    <p:extLst>
      <p:ext uri="{BB962C8B-B14F-4D97-AF65-F5344CB8AC3E}">
        <p14:creationId xmlns:p14="http://schemas.microsoft.com/office/powerpoint/2010/main" val="2972195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t>
            </a:r>
            <a:endParaRPr lang="en-IN" dirty="0"/>
          </a:p>
        </p:txBody>
      </p:sp>
      <p:sp>
        <p:nvSpPr>
          <p:cNvPr id="3" name="Content Placeholder 2"/>
          <p:cNvSpPr>
            <a:spLocks noGrp="1"/>
          </p:cNvSpPr>
          <p:nvPr>
            <p:ph idx="1"/>
          </p:nvPr>
        </p:nvSpPr>
        <p:spPr/>
        <p:txBody>
          <a:bodyPr/>
          <a:lstStyle/>
          <a:p>
            <a:r>
              <a:rPr lang="en-IN" b="1" dirty="0"/>
              <a:t>Actualization of Face </a:t>
            </a:r>
            <a:r>
              <a:rPr lang="en-IN" b="1" dirty="0" smtClean="0"/>
              <a:t>Detection in FPGA using Neural Network</a:t>
            </a:r>
          </a:p>
          <a:p>
            <a:r>
              <a:rPr lang="en-IN" b="1" dirty="0"/>
              <a:t>AUTHOR: </a:t>
            </a:r>
            <a:r>
              <a:rPr lang="en-IN" dirty="0"/>
              <a:t>Syed Ameer Abbas, G. </a:t>
            </a:r>
            <a:r>
              <a:rPr lang="en-IN" dirty="0" err="1"/>
              <a:t>Vicithra</a:t>
            </a:r>
            <a:endParaRPr lang="en-IN" dirty="0"/>
          </a:p>
          <a:p>
            <a:r>
              <a:rPr lang="en-IN" dirty="0"/>
              <a:t>The main goal of the work is to identity the face from a given database images. The face images have similar geometrical features and hence discriminating one face from the other in the database is </a:t>
            </a:r>
            <a:r>
              <a:rPr lang="en-IN" dirty="0" err="1"/>
              <a:t>achallenging</a:t>
            </a:r>
            <a:r>
              <a:rPr lang="en-IN" dirty="0"/>
              <a:t> task. The implementation of Crude method and Viola Jones algorithm is taken for features extraction. </a:t>
            </a:r>
            <a:endParaRPr lang="en-IN" b="1" dirty="0"/>
          </a:p>
        </p:txBody>
      </p:sp>
    </p:spTree>
    <p:extLst>
      <p:ext uri="{BB962C8B-B14F-4D97-AF65-F5344CB8AC3E}">
        <p14:creationId xmlns:p14="http://schemas.microsoft.com/office/powerpoint/2010/main" val="1180530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a:t>
            </a:r>
            <a:endParaRPr lang="en-IN" dirty="0"/>
          </a:p>
        </p:txBody>
      </p:sp>
      <p:sp>
        <p:nvSpPr>
          <p:cNvPr id="3" name="Content Placeholder 2"/>
          <p:cNvSpPr>
            <a:spLocks noGrp="1"/>
          </p:cNvSpPr>
          <p:nvPr>
            <p:ph idx="1"/>
          </p:nvPr>
        </p:nvSpPr>
        <p:spPr/>
        <p:txBody>
          <a:bodyPr/>
          <a:lstStyle/>
          <a:p>
            <a:r>
              <a:rPr lang="en-IN" b="1" dirty="0"/>
              <a:t>CORRELATION-BASED FACE DETECTION FOR RECOGNIZING FACES IN </a:t>
            </a:r>
            <a:r>
              <a:rPr lang="en-IN" b="1" dirty="0" smtClean="0"/>
              <a:t>VIDEOS</a:t>
            </a:r>
          </a:p>
          <a:p>
            <a:r>
              <a:rPr lang="en-IN" b="1" dirty="0"/>
              <a:t>AUTHOR:  </a:t>
            </a:r>
            <a:r>
              <a:rPr lang="en-IN" dirty="0" err="1"/>
              <a:t>Heng</a:t>
            </a:r>
            <a:r>
              <a:rPr lang="en-IN" dirty="0"/>
              <a:t>-Wei Hsu1 , Tung-Yu Wu , Wing Hung Wong and Chen-Yi Lee</a:t>
            </a:r>
          </a:p>
          <a:p>
            <a:r>
              <a:rPr lang="en-IN" dirty="0"/>
              <a:t>In this paper, we propose a correlation-based face detection approach to improve the performance of face recognition tasks for videos. We apply correlation measures to pairs of response maps which are generated from automatically selected neurons in deep convolutional neural network (CNN) models to detect faces in each video frame. The </a:t>
            </a:r>
            <a:r>
              <a:rPr lang="en-IN" dirty="0" err="1"/>
              <a:t>embeddings</a:t>
            </a:r>
            <a:r>
              <a:rPr lang="en-IN" dirty="0"/>
              <a:t> extracted from faces cropped by our proposed approach are more consistent across each video sequence and more suitable for face recognition and clustering tasks</a:t>
            </a:r>
            <a:endParaRPr lang="en-IN" b="1" dirty="0"/>
          </a:p>
        </p:txBody>
      </p:sp>
    </p:spTree>
    <p:extLst>
      <p:ext uri="{BB962C8B-B14F-4D97-AF65-F5344CB8AC3E}">
        <p14:creationId xmlns:p14="http://schemas.microsoft.com/office/powerpoint/2010/main" val="2219655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a:t>
            </a:r>
            <a:endParaRPr lang="en-IN" dirty="0"/>
          </a:p>
        </p:txBody>
      </p:sp>
      <p:sp>
        <p:nvSpPr>
          <p:cNvPr id="3" name="Content Placeholder 2"/>
          <p:cNvSpPr>
            <a:spLocks noGrp="1"/>
          </p:cNvSpPr>
          <p:nvPr>
            <p:ph idx="1"/>
          </p:nvPr>
        </p:nvSpPr>
        <p:spPr/>
        <p:txBody>
          <a:bodyPr/>
          <a:lstStyle/>
          <a:p>
            <a:r>
              <a:rPr lang="en-IN" b="1" dirty="0"/>
              <a:t>Design of Face Detection and Recognition System for Smart Home Security </a:t>
            </a:r>
            <a:r>
              <a:rPr lang="en-IN" b="1" dirty="0" smtClean="0"/>
              <a:t>Application</a:t>
            </a:r>
          </a:p>
          <a:p>
            <a:r>
              <a:rPr lang="en-IN" b="1" dirty="0"/>
              <a:t>AUTHOR: </a:t>
            </a:r>
            <a:r>
              <a:rPr lang="en-IN" dirty="0" err="1"/>
              <a:t>Dwi</a:t>
            </a:r>
            <a:r>
              <a:rPr lang="en-IN" dirty="0"/>
              <a:t> Ana </a:t>
            </a:r>
            <a:r>
              <a:rPr lang="en-IN" dirty="0" err="1"/>
              <a:t>Ratna</a:t>
            </a:r>
            <a:r>
              <a:rPr lang="en-IN" dirty="0"/>
              <a:t> </a:t>
            </a:r>
            <a:r>
              <a:rPr lang="en-IN" dirty="0" err="1"/>
              <a:t>Wati</a:t>
            </a:r>
            <a:r>
              <a:rPr lang="en-IN" dirty="0"/>
              <a:t>, </a:t>
            </a:r>
            <a:r>
              <a:rPr lang="en-IN" dirty="0" err="1"/>
              <a:t>Dika</a:t>
            </a:r>
            <a:r>
              <a:rPr lang="en-IN" dirty="0"/>
              <a:t> </a:t>
            </a:r>
            <a:r>
              <a:rPr lang="en-IN" dirty="0" err="1"/>
              <a:t>Abadianto</a:t>
            </a:r>
            <a:endParaRPr lang="en-IN" dirty="0"/>
          </a:p>
          <a:p>
            <a:r>
              <a:rPr lang="en-IN" dirty="0"/>
              <a:t>The design is implemented using </a:t>
            </a:r>
            <a:r>
              <a:rPr lang="en-IN" dirty="0" err="1"/>
              <a:t>MyRIO</a:t>
            </a:r>
            <a:r>
              <a:rPr lang="en-IN" dirty="0"/>
              <a:t> 1900 and programmed using </a:t>
            </a:r>
            <a:r>
              <a:rPr lang="en-IN" dirty="0" err="1"/>
              <a:t>LabVIEW</a:t>
            </a:r>
            <a:r>
              <a:rPr lang="en-IN" dirty="0"/>
              <a:t>. The connection between </a:t>
            </a:r>
            <a:r>
              <a:rPr lang="en-IN" dirty="0" err="1"/>
              <a:t>myRIO</a:t>
            </a:r>
            <a:r>
              <a:rPr lang="en-IN" dirty="0"/>
              <a:t> and computer is </a:t>
            </a:r>
            <a:r>
              <a:rPr lang="en-IN" dirty="0" err="1"/>
              <a:t>wifi</a:t>
            </a:r>
            <a:r>
              <a:rPr lang="en-IN" dirty="0"/>
              <a:t> network. The image of a person is acquired via webcam connected to </a:t>
            </a:r>
            <a:r>
              <a:rPr lang="en-IN" dirty="0" err="1"/>
              <a:t>MyRIO</a:t>
            </a:r>
            <a:r>
              <a:rPr lang="en-IN" dirty="0"/>
              <a:t> using USB cable</a:t>
            </a:r>
            <a:r>
              <a:rPr lang="en-IN" dirty="0" smtClean="0"/>
              <a:t>.</a:t>
            </a:r>
          </a:p>
          <a:p>
            <a:r>
              <a:rPr lang="en-IN" dirty="0"/>
              <a:t>to examine the performance of the face detection in various change of distance, light intensity, light position angles, person’s accessories and shirt colour. The face detection </a:t>
            </a:r>
            <a:r>
              <a:rPr lang="en-IN" dirty="0" err="1"/>
              <a:t>modul</a:t>
            </a:r>
            <a:r>
              <a:rPr lang="en-IN" dirty="0"/>
              <a:t> has good performance in some conditions as distance between the person and the camera is less than 240 cm</a:t>
            </a:r>
            <a:endParaRPr lang="en-IN" b="1" dirty="0"/>
          </a:p>
        </p:txBody>
      </p:sp>
    </p:spTree>
    <p:extLst>
      <p:ext uri="{BB962C8B-B14F-4D97-AF65-F5344CB8AC3E}">
        <p14:creationId xmlns:p14="http://schemas.microsoft.com/office/powerpoint/2010/main" val="29889966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178</TotalTime>
  <Words>1138</Words>
  <Application>Microsoft Office PowerPoint</Application>
  <PresentationFormat>Widescreen</PresentationFormat>
  <Paragraphs>79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Book Antiqua</vt:lpstr>
      <vt:lpstr>Calibri</vt:lpstr>
      <vt:lpstr>Times New Roman</vt:lpstr>
      <vt:lpstr>Trebuchet MS</vt:lpstr>
      <vt:lpstr>Wingdings 3</vt:lpstr>
      <vt:lpstr>Facet</vt:lpstr>
      <vt:lpstr>PowerPoint Presentation</vt:lpstr>
      <vt:lpstr>PowerPoint Presentation</vt:lpstr>
      <vt:lpstr>Abstract</vt:lpstr>
      <vt:lpstr>Introduction: </vt:lpstr>
      <vt:lpstr>Literature Survey</vt:lpstr>
      <vt:lpstr>[2]</vt:lpstr>
      <vt:lpstr>[3]</vt:lpstr>
      <vt:lpstr>[4]</vt:lpstr>
      <vt:lpstr>[5]</vt:lpstr>
      <vt:lpstr>[6]</vt:lpstr>
      <vt:lpstr>[7]</vt:lpstr>
      <vt:lpstr>[8]</vt:lpstr>
      <vt:lpstr>[9]</vt:lpstr>
      <vt:lpstr>[10]</vt:lpstr>
      <vt:lpstr>PowerPoint Presentation</vt:lpstr>
      <vt:lpstr>Flow Diagram  </vt:lpstr>
      <vt:lpstr>References: </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13</cp:revision>
  <dcterms:created xsi:type="dcterms:W3CDTF">2020-09-02T03:07:46Z</dcterms:created>
  <dcterms:modified xsi:type="dcterms:W3CDTF">2020-09-02T06:12:40Z</dcterms:modified>
</cp:coreProperties>
</file>