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505" r:id="rId2"/>
    <p:sldId id="506" r:id="rId3"/>
    <p:sldId id="507" r:id="rId4"/>
    <p:sldId id="508" r:id="rId5"/>
    <p:sldId id="509" r:id="rId6"/>
    <p:sldId id="511" r:id="rId7"/>
    <p:sldId id="510" r:id="rId8"/>
    <p:sldId id="515" r:id="rId9"/>
    <p:sldId id="516" r:id="rId10"/>
    <p:sldId id="517" r:id="rId11"/>
    <p:sldId id="518" r:id="rId12"/>
    <p:sldId id="519" r:id="rId13"/>
    <p:sldId id="557" r:id="rId14"/>
    <p:sldId id="520" r:id="rId15"/>
    <p:sldId id="521" r:id="rId16"/>
    <p:sldId id="522" r:id="rId17"/>
    <p:sldId id="523" r:id="rId18"/>
    <p:sldId id="524" r:id="rId19"/>
    <p:sldId id="525" r:id="rId20"/>
    <p:sldId id="526" r:id="rId21"/>
    <p:sldId id="527" r:id="rId22"/>
    <p:sldId id="529" r:id="rId23"/>
    <p:sldId id="530" r:id="rId24"/>
    <p:sldId id="531" r:id="rId25"/>
    <p:sldId id="532" r:id="rId26"/>
    <p:sldId id="533" r:id="rId27"/>
    <p:sldId id="534" r:id="rId28"/>
    <p:sldId id="535" r:id="rId29"/>
    <p:sldId id="536" r:id="rId30"/>
    <p:sldId id="537" r:id="rId31"/>
    <p:sldId id="538" r:id="rId32"/>
    <p:sldId id="540" r:id="rId33"/>
    <p:sldId id="541" r:id="rId34"/>
    <p:sldId id="543" r:id="rId35"/>
    <p:sldId id="544" r:id="rId36"/>
    <p:sldId id="545" r:id="rId37"/>
    <p:sldId id="546" r:id="rId38"/>
    <p:sldId id="547" r:id="rId39"/>
    <p:sldId id="548" r:id="rId40"/>
    <p:sldId id="549" r:id="rId41"/>
    <p:sldId id="550" r:id="rId42"/>
    <p:sldId id="551" r:id="rId43"/>
    <p:sldId id="552" r:id="rId44"/>
    <p:sldId id="553" r:id="rId45"/>
    <p:sldId id="554" r:id="rId46"/>
    <p:sldId id="55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0000FF"/>
    <a:srgbClr val="8000FF"/>
    <a:srgbClr val="FF8000"/>
    <a:srgbClr val="408000"/>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70" autoAdjust="0"/>
    <p:restoredTop sz="94576" autoAdjust="0"/>
  </p:normalViewPr>
  <p:slideViewPr>
    <p:cSldViewPr>
      <p:cViewPr>
        <p:scale>
          <a:sx n="66" d="100"/>
          <a:sy n="66" d="100"/>
        </p:scale>
        <p:origin x="-811" y="-11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2"/>
    </p:cViewPr>
  </p:sorterViewPr>
  <p:notesViewPr>
    <p:cSldViewPr>
      <p:cViewPr varScale="1">
        <p:scale>
          <a:sx n="71" d="100"/>
          <a:sy n="71" d="100"/>
        </p:scale>
        <p:origin x="-231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94F0E6-AAFD-4866-A038-76796769B5F3}" type="datetimeFigureOut">
              <a:rPr lang="en-US" smtClean="0"/>
              <a:pPr/>
              <a:t>3/5/2013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F4F284-C953-4959-8A2F-552AC784C31D}" type="slidenum">
              <a:rPr lang="en-US" smtClean="0"/>
              <a:pPr/>
              <a:t>‹#›</a:t>
            </a:fld>
            <a:endParaRPr lang="en-US"/>
          </a:p>
        </p:txBody>
      </p:sp>
    </p:spTree>
    <p:extLst>
      <p:ext uri="{BB962C8B-B14F-4D97-AF65-F5344CB8AC3E}">
        <p14:creationId xmlns:p14="http://schemas.microsoft.com/office/powerpoint/2010/main" val="236846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fld id="{0E89609C-7002-1D4C-B849-67185B22A525}" type="slidenum">
              <a:rPr lang="en-US" altLang="zh-TW"/>
              <a:pPr/>
              <a:t>4</a:t>
            </a:fld>
            <a:endParaRPr lang="en-US" altLang="zh-TW"/>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zh-TW">
              <a:cs typeface="新細明體"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lang="en-US" sz="3600" b="1" i="1" kern="1200" dirty="0">
                <a:solidFill>
                  <a:schemeClr val="accent1">
                    <a:lumMod val="50000"/>
                  </a:schemeClr>
                </a:solidFill>
                <a:latin typeface="+mn-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nchor="b">
            <a:normAutofit/>
          </a:bodyPr>
          <a:lstStyle>
            <a:lvl1pPr marL="0" indent="0" algn="l">
              <a:buNone/>
              <a:defRPr lang="en-US" sz="1800" b="1" i="1" kern="1200" dirty="0">
                <a:solidFill>
                  <a:schemeClr val="accent2">
                    <a:lumMod val="50000"/>
                  </a:schemeClr>
                </a:solidFill>
                <a:latin typeface="Cambria" pitchFamily="18"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logo"/>
          <p:cNvPicPr>
            <a:picLocks noChangeAspect="1" noChangeArrowheads="1"/>
          </p:cNvPicPr>
          <p:nvPr userDrawn="1"/>
        </p:nvPicPr>
        <p:blipFill>
          <a:blip r:embed="rId3" cstate="print"/>
          <a:srcRect/>
          <a:stretch>
            <a:fillRect/>
          </a:stretch>
        </p:blipFill>
        <p:spPr bwMode="auto">
          <a:xfrm>
            <a:off x="6374027" y="6030097"/>
            <a:ext cx="2743200" cy="76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lvl1pPr algn="r">
              <a:defRPr b="1">
                <a:latin typeface="+mj-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spcBef>
          <a:spcPct val="0"/>
        </a:spcBef>
        <a:buNone/>
        <a:defRPr sz="4400" b="1" i="1" kern="1200">
          <a:solidFill>
            <a:schemeClr val="accent5">
              <a:lumMod val="50000"/>
            </a:schemeClr>
          </a:solidFill>
          <a:latin typeface="+mj-lt"/>
          <a:ea typeface="+mj-ea"/>
          <a:cs typeface="+mj-cs"/>
        </a:defRPr>
      </a:lvl1pPr>
    </p:titleStyle>
    <p:bodyStyle>
      <a:lvl1pPr marL="342900" indent="-342900" algn="l" defTabSz="914400" rtl="0" eaLnBrk="1" latinLnBrk="0" hangingPunct="1">
        <a:spcBef>
          <a:spcPct val="20000"/>
        </a:spcBef>
        <a:buClr>
          <a:schemeClr val="accent1">
            <a:lumMod val="75000"/>
          </a:schemeClr>
        </a:buClr>
        <a:buFont typeface="Arial" pitchFamily="34" charset="0"/>
        <a:buChar char="•"/>
        <a:defRPr sz="2800" kern="1200">
          <a:solidFill>
            <a:schemeClr val="tx2">
              <a:lumMod val="75000"/>
            </a:schemeClr>
          </a:solidFill>
          <a:latin typeface="Cambria" pitchFamily="18" charset="0"/>
          <a:ea typeface="+mn-ea"/>
          <a:cs typeface="+mn-cs"/>
        </a:defRPr>
      </a:lvl1pPr>
      <a:lvl2pPr marL="742950" indent="-285750" algn="l" defTabSz="914400" rtl="0" eaLnBrk="1" latinLnBrk="0" hangingPunct="1">
        <a:spcBef>
          <a:spcPct val="20000"/>
        </a:spcBef>
        <a:buClr>
          <a:schemeClr val="accent3">
            <a:lumMod val="50000"/>
          </a:schemeClr>
        </a:buClr>
        <a:buFont typeface="Wingdings" pitchFamily="2" charset="2"/>
        <a:buChar char="§"/>
        <a:defRPr sz="2400" kern="1200">
          <a:solidFill>
            <a:schemeClr val="accent3">
              <a:lumMod val="50000"/>
            </a:schemeClr>
          </a:solidFill>
          <a:latin typeface="Cambria" pitchFamily="18" charset="0"/>
          <a:ea typeface="+mn-ea"/>
          <a:cs typeface="+mn-cs"/>
        </a:defRPr>
      </a:lvl2pPr>
      <a:lvl3pPr marL="1143000" indent="-228600" algn="l" defTabSz="914400" rtl="0" eaLnBrk="1" latinLnBrk="0" hangingPunct="1">
        <a:spcBef>
          <a:spcPct val="20000"/>
        </a:spcBef>
        <a:buClr>
          <a:schemeClr val="accent4">
            <a:lumMod val="50000"/>
          </a:schemeClr>
        </a:buClr>
        <a:buFont typeface="Arial" pitchFamily="34" charset="0"/>
        <a:buChar char="•"/>
        <a:defRPr sz="2400" kern="1200">
          <a:solidFill>
            <a:schemeClr val="accent4">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371600"/>
            <a:ext cx="7772400" cy="1905000"/>
          </a:xfrm>
        </p:spPr>
        <p:txBody>
          <a:bodyPr>
            <a:normAutofit/>
          </a:bodyPr>
          <a:lstStyle/>
          <a:p>
            <a:r>
              <a:rPr lang="zh-TW" altLang="en-US" sz="4000" dirty="0">
                <a:effectLst>
                  <a:outerShdw blurRad="38100" dist="38100" dir="2700000" algn="tl">
                    <a:srgbClr val="000000">
                      <a:alpha val="43137"/>
                    </a:srgbClr>
                  </a:outerShdw>
                </a:effectLst>
              </a:rPr>
              <a:t>虛擬化技術</a:t>
            </a:r>
            <a:r>
              <a:rPr lang="en-US" altLang="zh-TW" sz="4000" dirty="0">
                <a:effectLst>
                  <a:outerShdw blurRad="38100" dist="38100" dir="2700000" algn="tl">
                    <a:srgbClr val="000000">
                      <a:alpha val="43137"/>
                    </a:srgbClr>
                  </a:outerShdw>
                </a:effectLst>
              </a:rPr>
              <a:t/>
            </a:r>
            <a:br>
              <a:rPr lang="en-US" altLang="zh-TW" sz="4000" dirty="0">
                <a:effectLst>
                  <a:outerShdw blurRad="38100" dist="38100" dir="2700000" algn="tl">
                    <a:srgbClr val="000000">
                      <a:alpha val="43137"/>
                    </a:srgbClr>
                  </a:outerShdw>
                </a:effectLst>
              </a:rPr>
            </a:br>
            <a:r>
              <a:rPr lang="en-US" altLang="zh-TW" sz="4000" dirty="0">
                <a:effectLst>
                  <a:outerShdw blurRad="38100" dist="38100" dir="2700000" algn="tl">
                    <a:srgbClr val="000000">
                      <a:alpha val="43137"/>
                    </a:srgbClr>
                  </a:outerShdw>
                </a:effectLst>
              </a:rPr>
              <a:t>Virtualization</a:t>
            </a:r>
            <a:r>
              <a:rPr lang="zh-TW" altLang="en-US" sz="4000" dirty="0">
                <a:effectLst>
                  <a:outerShdw blurRad="38100" dist="38100" dir="2700000" algn="tl">
                    <a:srgbClr val="000000">
                      <a:alpha val="43137"/>
                    </a:srgbClr>
                  </a:outerShdw>
                </a:effectLst>
              </a:rPr>
              <a:t> </a:t>
            </a:r>
            <a:r>
              <a:rPr lang="en-US" altLang="zh-TW" sz="4000" dirty="0">
                <a:effectLst>
                  <a:outerShdw blurRad="38100" dist="38100" dir="2700000" algn="tl">
                    <a:srgbClr val="000000">
                      <a:alpha val="43137"/>
                    </a:srgbClr>
                  </a:outerShdw>
                </a:effectLst>
              </a:rPr>
              <a:t>Technique</a:t>
            </a:r>
            <a:endParaRPr lang="en-US" sz="4000" i="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257300" y="4343400"/>
            <a:ext cx="6629400" cy="2286000"/>
          </a:xfrm>
        </p:spPr>
        <p:txBody>
          <a:bodyPr>
            <a:normAutofit/>
          </a:bodyPr>
          <a:lstStyle/>
          <a:p>
            <a:pPr algn="ctr"/>
            <a:endPar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endParaRPr>
          </a:p>
          <a:p>
            <a:pPr algn="ctr"/>
            <a:r>
              <a:rPr lang="en-US" altLang="zh-TW" sz="3200" i="0" dirty="0" smtClean="0">
                <a:effectLst>
                  <a:outerShdw blurRad="38100" dist="38100" dir="2700000" algn="tl">
                    <a:srgbClr val="000000">
                      <a:alpha val="43137"/>
                    </a:srgbClr>
                  </a:outerShdw>
                </a:effectLst>
                <a:latin typeface="標楷體" pitchFamily="65" charset="-120"/>
                <a:ea typeface="標楷體" pitchFamily="65" charset="-120"/>
              </a:rPr>
              <a:t>System Virtualization</a:t>
            </a:r>
          </a:p>
          <a:p>
            <a:pPr algn="ctr"/>
            <a:r>
              <a:rPr lang="en-US" altLang="zh-TW" i="0" dirty="0" smtClean="0">
                <a:effectLst>
                  <a:outerShdw blurRad="38100" dist="38100" dir="2700000" algn="tl">
                    <a:srgbClr val="000000">
                      <a:alpha val="43137"/>
                    </a:srgbClr>
                  </a:outerShdw>
                </a:effectLst>
                <a:latin typeface="標楷體" pitchFamily="65" charset="-120"/>
                <a:ea typeface="標楷體" pitchFamily="65" charset="-120"/>
              </a:rPr>
              <a:t>Introduction</a:t>
            </a:r>
          </a:p>
          <a:p>
            <a:pPr algn="ctr"/>
            <a:endParaRPr lang="en-US" sz="3200" i="0" dirty="0" smtClean="0">
              <a:effectLst>
                <a:outerShdw blurRad="38100" dist="38100" dir="2700000" algn="tl">
                  <a:srgbClr val="000000">
                    <a:alpha val="43137"/>
                  </a:srgbClr>
                </a:outerShdw>
              </a:effectLst>
              <a:latin typeface="標楷體" pitchFamily="65" charset="-120"/>
              <a:ea typeface="標楷體" pitchFamily="65" charset="-120"/>
            </a:endParaRPr>
          </a:p>
          <a:p>
            <a:pPr algn="ctr"/>
            <a:endParaRPr lang="en-US" sz="2800" i="0" dirty="0">
              <a:latin typeface="標楷體" pitchFamily="65" charset="-120"/>
              <a:ea typeface="標楷體" pitchFamily="65" charset="-120"/>
            </a:endParaRPr>
          </a:p>
        </p:txBody>
      </p:sp>
    </p:spTree>
    <p:extLst>
      <p:ext uri="{BB962C8B-B14F-4D97-AF65-F5344CB8AC3E}">
        <p14:creationId xmlns:p14="http://schemas.microsoft.com/office/powerpoint/2010/main" val="2164741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Emulation Technique</a:t>
            </a:r>
            <a:endParaRPr lang="en-US" dirty="0"/>
          </a:p>
        </p:txBody>
      </p:sp>
      <p:sp>
        <p:nvSpPr>
          <p:cNvPr id="3" name="Content Placeholder 2"/>
          <p:cNvSpPr>
            <a:spLocks noGrp="1"/>
          </p:cNvSpPr>
          <p:nvPr>
            <p:ph idx="1"/>
          </p:nvPr>
        </p:nvSpPr>
        <p:spPr/>
        <p:txBody>
          <a:bodyPr/>
          <a:lstStyle/>
          <a:p>
            <a:r>
              <a:rPr lang="en-US" dirty="0" smtClean="0"/>
              <a:t>Three emulation implementations</a:t>
            </a:r>
          </a:p>
          <a:p>
            <a:pPr lvl="1"/>
            <a:r>
              <a:rPr lang="en-US" dirty="0" smtClean="0"/>
              <a:t>Interpretation</a:t>
            </a:r>
          </a:p>
          <a:p>
            <a:pPr lvl="2"/>
            <a:r>
              <a:rPr lang="en-US" dirty="0" smtClean="0"/>
              <a:t>Emulator interprets only one instruction at a time.</a:t>
            </a:r>
          </a:p>
          <a:p>
            <a:pPr lvl="1"/>
            <a:r>
              <a:rPr lang="en-US" dirty="0" smtClean="0"/>
              <a:t>Static Binary Translation</a:t>
            </a:r>
          </a:p>
          <a:p>
            <a:pPr lvl="2"/>
            <a:r>
              <a:rPr lang="en-US" dirty="0" smtClean="0"/>
              <a:t>Emulator translates a block of guest binary at a time and further optimizes for repeated instruction executions.</a:t>
            </a:r>
          </a:p>
          <a:p>
            <a:pPr lvl="1"/>
            <a:r>
              <a:rPr lang="en-US" dirty="0" smtClean="0"/>
              <a:t>Dynamic Binary Translation</a:t>
            </a:r>
          </a:p>
          <a:p>
            <a:pPr lvl="2"/>
            <a:r>
              <a:rPr lang="en-US" dirty="0" smtClean="0"/>
              <a:t>This is a hybrid approach of emulator, which mix two approaches above.</a:t>
            </a:r>
            <a:br>
              <a:rPr lang="en-US" dirty="0" smtClean="0"/>
            </a:br>
            <a:endParaRPr lang="en-US" dirty="0" smtClean="0"/>
          </a:p>
          <a:p>
            <a:r>
              <a:rPr lang="en-US" dirty="0" smtClean="0"/>
              <a:t>Design challenges and issues :</a:t>
            </a:r>
          </a:p>
          <a:p>
            <a:pPr lvl="1"/>
            <a:r>
              <a:rPr lang="en-US" dirty="0" smtClean="0"/>
              <a:t>Register mapping problem</a:t>
            </a:r>
          </a:p>
          <a:p>
            <a:pPr lvl="1"/>
            <a:r>
              <a:rPr lang="en-US" dirty="0" smtClean="0"/>
              <a:t>Performance improvement</a:t>
            </a:r>
          </a:p>
        </p:txBody>
      </p:sp>
    </p:spTree>
    <p:extLst>
      <p:ext uri="{BB962C8B-B14F-4D97-AF65-F5344CB8AC3E}">
        <p14:creationId xmlns:p14="http://schemas.microsoft.com/office/powerpoint/2010/main" val="403208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smtClean="0"/>
              <a:t>Interpreter execution flow</a:t>
            </a:r>
          </a:p>
          <a:p>
            <a:pPr marL="914400" lvl="1" indent="-365760">
              <a:buFont typeface="+mj-lt"/>
              <a:buAutoNum type="arabicPeriod"/>
            </a:pPr>
            <a:r>
              <a:rPr lang="en-US" dirty="0" smtClean="0"/>
              <a:t>Fetch one guest instruction from guest memory image.</a:t>
            </a:r>
          </a:p>
          <a:p>
            <a:pPr marL="914400" lvl="1" indent="-365760">
              <a:buFont typeface="+mj-lt"/>
              <a:buAutoNum type="arabicPeriod"/>
            </a:pPr>
            <a:r>
              <a:rPr lang="en-US" dirty="0" smtClean="0"/>
              <a:t>Decode and dispatch to corresponding emulation unit.</a:t>
            </a:r>
          </a:p>
          <a:p>
            <a:pPr marL="914400" lvl="1" indent="-365760">
              <a:buFont typeface="+mj-lt"/>
              <a:buAutoNum type="arabicPeriod"/>
            </a:pPr>
            <a:r>
              <a:rPr lang="en-US" dirty="0" smtClean="0"/>
              <a:t>Execute the functionality of that instruction and modify some related system states, such as simulated register values.</a:t>
            </a:r>
          </a:p>
          <a:p>
            <a:pPr marL="914400" lvl="1" indent="-365760">
              <a:buFont typeface="+mj-lt"/>
              <a:buAutoNum type="arabicPeriod"/>
            </a:pPr>
            <a:r>
              <a:rPr lang="en-US" dirty="0" smtClean="0"/>
              <a:t>Increase the guest PC (Program Counter register) and then repeat this process again.</a:t>
            </a:r>
            <a:br>
              <a:rPr lang="en-US" dirty="0" smtClean="0"/>
            </a:br>
            <a:endParaRPr lang="en-US" dirty="0" smtClean="0"/>
          </a:p>
          <a:p>
            <a:r>
              <a:rPr lang="en-US" dirty="0" smtClean="0"/>
              <a:t>Pros &amp; Cons</a:t>
            </a:r>
          </a:p>
          <a:p>
            <a:pPr lvl="1"/>
            <a:r>
              <a:rPr lang="en-US" dirty="0" smtClean="0"/>
              <a:t>Pros</a:t>
            </a:r>
          </a:p>
          <a:p>
            <a:pPr lvl="2"/>
            <a:r>
              <a:rPr lang="en-US" dirty="0" smtClean="0"/>
              <a:t>Easy to implement</a:t>
            </a:r>
          </a:p>
          <a:p>
            <a:pPr lvl="1"/>
            <a:r>
              <a:rPr lang="en-US" dirty="0" smtClean="0"/>
              <a:t>Cons</a:t>
            </a:r>
          </a:p>
          <a:p>
            <a:pPr lvl="2"/>
            <a:r>
              <a:rPr lang="en-US" dirty="0" smtClean="0"/>
              <a:t>Poor performance</a:t>
            </a:r>
          </a:p>
        </p:txBody>
      </p:sp>
    </p:spTree>
    <p:extLst>
      <p:ext uri="{BB962C8B-B14F-4D97-AF65-F5344CB8AC3E}">
        <p14:creationId xmlns:p14="http://schemas.microsoft.com/office/powerpoint/2010/main" val="171155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43000" y="1524000"/>
            <a:ext cx="6858000" cy="4938784"/>
          </a:xfrm>
          <a:prstGeom prst="rect">
            <a:avLst/>
          </a:prstGeom>
          <a:noFill/>
          <a:ln w="9525">
            <a:noFill/>
            <a:miter lim="800000"/>
            <a:headEnd/>
            <a:tailEnd/>
          </a:ln>
          <a:effectLst/>
        </p:spPr>
      </p:pic>
      <p:sp>
        <p:nvSpPr>
          <p:cNvPr id="5" name="Rounded Rectangle 4"/>
          <p:cNvSpPr/>
          <p:nvPr/>
        </p:nvSpPr>
        <p:spPr>
          <a:xfrm>
            <a:off x="990600" y="2362200"/>
            <a:ext cx="7162800" cy="4191000"/>
          </a:xfrm>
          <a:prstGeom prst="roundRect">
            <a:avLst>
              <a:gd name="adj" fmla="val 4592"/>
            </a:avLst>
          </a:prstGeom>
          <a:gradFill>
            <a:gsLst>
              <a:gs pos="0">
                <a:schemeClr val="accent6">
                  <a:tint val="50000"/>
                  <a:satMod val="300000"/>
                  <a:alpha val="60000"/>
                </a:schemeClr>
              </a:gs>
              <a:gs pos="35000">
                <a:schemeClr val="accent6">
                  <a:tint val="37000"/>
                  <a:satMod val="300000"/>
                  <a:alpha val="60000"/>
                </a:schemeClr>
              </a:gs>
              <a:gs pos="100000">
                <a:schemeClr val="accent6">
                  <a:tint val="15000"/>
                  <a:satMod val="350000"/>
                  <a:alpha val="60000"/>
                </a:schemeClr>
              </a:gs>
            </a:gsLst>
          </a:gradFill>
          <a:ln w="38100"/>
        </p:spPr>
        <p:style>
          <a:lnRef idx="1">
            <a:schemeClr val="accent6"/>
          </a:lnRef>
          <a:fillRef idx="2">
            <a:schemeClr val="accent6"/>
          </a:fillRef>
          <a:effectRef idx="1">
            <a:schemeClr val="accent6"/>
          </a:effectRef>
          <a:fontRef idx="minor">
            <a:schemeClr val="dk1"/>
          </a:fontRef>
        </p:style>
        <p:txBody>
          <a:bodyPr rtlCol="0" anchor="t"/>
          <a:lstStyle/>
          <a:p>
            <a:pPr algn="r"/>
            <a:r>
              <a:rPr lang="en-US" sz="2400" b="1" i="1" dirty="0" smtClean="0">
                <a:solidFill>
                  <a:schemeClr val="accent6">
                    <a:lumMod val="50000"/>
                  </a:schemeClr>
                </a:solidFill>
              </a:rPr>
              <a:t>Interpreter</a:t>
            </a:r>
            <a:endParaRPr lang="en-US" sz="2400" b="1" i="1" dirty="0">
              <a:solidFill>
                <a:schemeClr val="accent6">
                  <a:lumMod val="50000"/>
                </a:schemeClr>
              </a:solidFill>
            </a:endParaRPr>
          </a:p>
        </p:txBody>
      </p:sp>
    </p:spTree>
    <p:extLst>
      <p:ext uri="{BB962C8B-B14F-4D97-AF65-F5344CB8AC3E}">
        <p14:creationId xmlns:p14="http://schemas.microsoft.com/office/powerpoint/2010/main" val="226996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Translation</a:t>
            </a:r>
            <a:endParaRPr lang="en-US" dirty="0"/>
          </a:p>
        </p:txBody>
      </p:sp>
      <p:sp>
        <p:nvSpPr>
          <p:cNvPr id="3" name="Content Placeholder 2"/>
          <p:cNvSpPr>
            <a:spLocks noGrp="1"/>
          </p:cNvSpPr>
          <p:nvPr>
            <p:ph idx="1"/>
          </p:nvPr>
        </p:nvSpPr>
        <p:spPr>
          <a:xfrm>
            <a:off x="457200" y="1447800"/>
            <a:ext cx="8229600" cy="4953000"/>
          </a:xfrm>
        </p:spPr>
        <p:txBody>
          <a:bodyPr>
            <a:normAutofit/>
          </a:bodyPr>
          <a:lstStyle/>
          <a:p>
            <a:r>
              <a:rPr lang="en-US" altLang="zh-TW" dirty="0" smtClean="0"/>
              <a:t>A technique to optimize binary code blocks, and translate binaries from guest ISA to host ISA.</a:t>
            </a:r>
          </a:p>
          <a:p>
            <a:endParaRPr lang="en-US" dirty="0" smtClean="0"/>
          </a:p>
          <a:p>
            <a:r>
              <a:rPr lang="en-US" dirty="0" smtClean="0"/>
              <a:t>Static approach vs. Dynamic approach :</a:t>
            </a:r>
          </a:p>
          <a:p>
            <a:pPr lvl="1"/>
            <a:r>
              <a:rPr lang="en-US" dirty="0" smtClean="0"/>
              <a:t>Static binary translation</a:t>
            </a:r>
          </a:p>
          <a:p>
            <a:pPr lvl="2"/>
            <a:r>
              <a:rPr lang="en-US" dirty="0" smtClean="0"/>
              <a:t>The entire executable file is translated into an executable of the target architecture.</a:t>
            </a:r>
          </a:p>
          <a:p>
            <a:pPr lvl="2"/>
            <a:r>
              <a:rPr lang="en-US" dirty="0" smtClean="0"/>
              <a:t>This is very difficult to do correctly, since not all the code can be discovered by the translator.</a:t>
            </a:r>
          </a:p>
          <a:p>
            <a:pPr lvl="1"/>
            <a:r>
              <a:rPr lang="en-US" dirty="0" smtClean="0"/>
              <a:t>Dynamic binary translation</a:t>
            </a:r>
          </a:p>
          <a:p>
            <a:pPr lvl="2"/>
            <a:r>
              <a:rPr lang="en-US" dirty="0" smtClean="0"/>
              <a:t>Looks at a short sequence of code, typically on the order of a single basic block, translates it and caches the resulting sequence.</a:t>
            </a:r>
          </a:p>
          <a:p>
            <a:pPr lvl="2"/>
            <a:r>
              <a:rPr lang="en-US" dirty="0" smtClean="0"/>
              <a:t>Code is only translated as it is discovered and when possible, branch instructions are made to point to already translated and saved code.</a:t>
            </a:r>
          </a:p>
        </p:txBody>
      </p:sp>
    </p:spTree>
    <p:extLst>
      <p:ext uri="{BB962C8B-B14F-4D97-AF65-F5344CB8AC3E}">
        <p14:creationId xmlns:p14="http://schemas.microsoft.com/office/powerpoint/2010/main" val="1326557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b="7346"/>
          <a:stretch>
            <a:fillRect/>
          </a:stretch>
        </p:blipFill>
        <p:spPr bwMode="auto">
          <a:xfrm>
            <a:off x="2745428" y="4267200"/>
            <a:ext cx="5941374" cy="2520353"/>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Static Binary Translation</a:t>
            </a:r>
            <a:endParaRPr lang="en-US" dirty="0"/>
          </a:p>
        </p:txBody>
      </p:sp>
      <p:sp>
        <p:nvSpPr>
          <p:cNvPr id="3" name="Content Placeholder 2"/>
          <p:cNvSpPr>
            <a:spLocks noGrp="1"/>
          </p:cNvSpPr>
          <p:nvPr>
            <p:ph idx="1"/>
          </p:nvPr>
        </p:nvSpPr>
        <p:spPr>
          <a:xfrm>
            <a:off x="457200" y="1371600"/>
            <a:ext cx="8229600" cy="3124200"/>
          </a:xfrm>
        </p:spPr>
        <p:txBody>
          <a:bodyPr>
            <a:normAutofit lnSpcReduction="10000"/>
          </a:bodyPr>
          <a:lstStyle/>
          <a:p>
            <a:r>
              <a:rPr lang="en-US" dirty="0" smtClean="0"/>
              <a:t>Using the concept of basic block which comes from compiler optimization technique.</a:t>
            </a:r>
          </a:p>
          <a:p>
            <a:pPr lvl="1"/>
            <a:r>
              <a:rPr lang="en-US" dirty="0" smtClean="0"/>
              <a:t>A basic block is a portion of the code within a program with certain desirable properties that make it highly amenable to analysis.</a:t>
            </a:r>
          </a:p>
          <a:p>
            <a:pPr lvl="1"/>
            <a:r>
              <a:rPr lang="en-US" dirty="0" smtClean="0"/>
              <a:t>A basic block has only one entry point, meaning no code within it is the destination of a jump instruction anywhere in the program.</a:t>
            </a:r>
          </a:p>
          <a:p>
            <a:pPr lvl="1"/>
            <a:r>
              <a:rPr lang="en-US" dirty="0" smtClean="0"/>
              <a:t>A basic block has only one exit point, meaning only the last instruction can cause the program to begin executing code in a different basic block. </a:t>
            </a:r>
          </a:p>
        </p:txBody>
      </p:sp>
    </p:spTree>
    <p:extLst>
      <p:ext uri="{BB962C8B-B14F-4D97-AF65-F5344CB8AC3E}">
        <p14:creationId xmlns:p14="http://schemas.microsoft.com/office/powerpoint/2010/main" val="3230880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Binary Translation</a:t>
            </a:r>
            <a:endParaRPr lang="en-US" dirty="0"/>
          </a:p>
        </p:txBody>
      </p:sp>
      <p:sp>
        <p:nvSpPr>
          <p:cNvPr id="3" name="Content Placeholder 2"/>
          <p:cNvSpPr>
            <a:spLocks noGrp="1"/>
          </p:cNvSpPr>
          <p:nvPr>
            <p:ph idx="1"/>
          </p:nvPr>
        </p:nvSpPr>
        <p:spPr>
          <a:xfrm>
            <a:off x="457200" y="1219200"/>
            <a:ext cx="8229600" cy="5410200"/>
          </a:xfrm>
        </p:spPr>
        <p:txBody>
          <a:bodyPr>
            <a:noAutofit/>
          </a:bodyPr>
          <a:lstStyle/>
          <a:p>
            <a:r>
              <a:rPr lang="en-US" dirty="0" smtClean="0"/>
              <a:t>Static binary translation flow :</a:t>
            </a:r>
          </a:p>
          <a:p>
            <a:pPr marL="914400" lvl="1" indent="-365760">
              <a:buFont typeface="+mj-lt"/>
              <a:buAutoNum type="arabicPeriod"/>
            </a:pPr>
            <a:r>
              <a:rPr lang="en-US" dirty="0" smtClean="0"/>
              <a:t>Fetch one block of guest instructions from guest memory image.</a:t>
            </a:r>
          </a:p>
          <a:p>
            <a:pPr marL="914400" lvl="1" indent="-365760">
              <a:buFont typeface="+mj-lt"/>
              <a:buAutoNum type="arabicPeriod"/>
            </a:pPr>
            <a:r>
              <a:rPr lang="en-US" dirty="0" smtClean="0"/>
              <a:t>Decode and dispatch each instruction to the corresponding translation unit.</a:t>
            </a:r>
          </a:p>
          <a:p>
            <a:pPr marL="914400" lvl="1" indent="-365760">
              <a:buFont typeface="+mj-lt"/>
              <a:buAutoNum type="arabicPeriod"/>
            </a:pPr>
            <a:r>
              <a:rPr lang="en-US" dirty="0" smtClean="0"/>
              <a:t>Translate guest instruction to host instructions.</a:t>
            </a:r>
          </a:p>
          <a:p>
            <a:pPr marL="914400" lvl="1" indent="-365760">
              <a:buFont typeface="+mj-lt"/>
              <a:buAutoNum type="arabicPeriod"/>
            </a:pPr>
            <a:r>
              <a:rPr lang="en-US" dirty="0" smtClean="0"/>
              <a:t>Write the translated host instructions to code cache.</a:t>
            </a:r>
          </a:p>
          <a:p>
            <a:pPr marL="914400" lvl="1" indent="-365760">
              <a:buFont typeface="+mj-lt"/>
              <a:buAutoNum type="arabicPeriod"/>
            </a:pPr>
            <a:r>
              <a:rPr lang="en-US" dirty="0" smtClean="0"/>
              <a:t>Execute the translated host instruction block in code cache.</a:t>
            </a:r>
            <a:br>
              <a:rPr lang="en-US" dirty="0" smtClean="0"/>
            </a:br>
            <a:endParaRPr lang="en-US" dirty="0" smtClean="0"/>
          </a:p>
          <a:p>
            <a:r>
              <a:rPr lang="en-US" dirty="0" smtClean="0"/>
              <a:t>Pros &amp; Cons</a:t>
            </a:r>
          </a:p>
          <a:p>
            <a:pPr lvl="1"/>
            <a:r>
              <a:rPr lang="en-US" dirty="0" smtClean="0"/>
              <a:t>Pros</a:t>
            </a:r>
          </a:p>
          <a:p>
            <a:pPr lvl="2"/>
            <a:r>
              <a:rPr lang="en-US" dirty="0" smtClean="0"/>
              <a:t>Emulator can reuse the translated host code.</a:t>
            </a:r>
          </a:p>
          <a:p>
            <a:pPr lvl="2"/>
            <a:r>
              <a:rPr lang="en-US" dirty="0" smtClean="0"/>
              <a:t>Emulator can apply more optimization when translating guest blocks.</a:t>
            </a:r>
          </a:p>
          <a:p>
            <a:pPr lvl="1"/>
            <a:r>
              <a:rPr lang="en-US" dirty="0" smtClean="0"/>
              <a:t>Cons</a:t>
            </a:r>
          </a:p>
          <a:p>
            <a:pPr lvl="2"/>
            <a:r>
              <a:rPr lang="en-US" dirty="0" smtClean="0"/>
              <a:t>Implementation complexity will increase.</a:t>
            </a:r>
          </a:p>
        </p:txBody>
      </p:sp>
    </p:spTree>
    <p:extLst>
      <p:ext uri="{BB962C8B-B14F-4D97-AF65-F5344CB8AC3E}">
        <p14:creationId xmlns:p14="http://schemas.microsoft.com/office/powerpoint/2010/main" val="2514375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Binary Translation</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143000" y="1066800"/>
            <a:ext cx="6858000" cy="5607781"/>
          </a:xfrm>
          <a:prstGeom prst="rect">
            <a:avLst/>
          </a:prstGeom>
          <a:noFill/>
          <a:ln w="9525">
            <a:noFill/>
            <a:miter lim="800000"/>
            <a:headEnd/>
            <a:tailEnd/>
          </a:ln>
          <a:effectLst/>
        </p:spPr>
      </p:pic>
      <p:sp>
        <p:nvSpPr>
          <p:cNvPr id="5" name="Rounded Rectangle 4"/>
          <p:cNvSpPr/>
          <p:nvPr/>
        </p:nvSpPr>
        <p:spPr>
          <a:xfrm>
            <a:off x="990600" y="1752600"/>
            <a:ext cx="7162800" cy="4191000"/>
          </a:xfrm>
          <a:prstGeom prst="roundRect">
            <a:avLst>
              <a:gd name="adj" fmla="val 4592"/>
            </a:avLst>
          </a:prstGeom>
          <a:gradFill>
            <a:gsLst>
              <a:gs pos="0">
                <a:schemeClr val="accent6">
                  <a:tint val="50000"/>
                  <a:satMod val="300000"/>
                  <a:alpha val="60000"/>
                </a:schemeClr>
              </a:gs>
              <a:gs pos="35000">
                <a:schemeClr val="accent6">
                  <a:tint val="37000"/>
                  <a:satMod val="300000"/>
                  <a:alpha val="60000"/>
                </a:schemeClr>
              </a:gs>
              <a:gs pos="100000">
                <a:schemeClr val="accent6">
                  <a:tint val="15000"/>
                  <a:satMod val="350000"/>
                  <a:alpha val="60000"/>
                </a:schemeClr>
              </a:gs>
            </a:gsLst>
          </a:gradFill>
          <a:ln w="38100"/>
        </p:spPr>
        <p:style>
          <a:lnRef idx="1">
            <a:schemeClr val="accent6"/>
          </a:lnRef>
          <a:fillRef idx="2">
            <a:schemeClr val="accent6"/>
          </a:fillRef>
          <a:effectRef idx="1">
            <a:schemeClr val="accent6"/>
          </a:effectRef>
          <a:fontRef idx="minor">
            <a:schemeClr val="dk1"/>
          </a:fontRef>
        </p:style>
        <p:txBody>
          <a:bodyPr rtlCol="0" anchor="t"/>
          <a:lstStyle/>
          <a:p>
            <a:pPr algn="r"/>
            <a:r>
              <a:rPr lang="en-US" sz="2400" b="1" i="1" dirty="0" smtClean="0">
                <a:solidFill>
                  <a:schemeClr val="accent6">
                    <a:lumMod val="50000"/>
                  </a:schemeClr>
                </a:solidFill>
              </a:rPr>
              <a:t>Binary Translator</a:t>
            </a:r>
            <a:endParaRPr lang="en-US" sz="2400" b="1" i="1" dirty="0">
              <a:solidFill>
                <a:schemeClr val="accent6">
                  <a:lumMod val="50000"/>
                </a:schemeClr>
              </a:solidFill>
            </a:endParaRPr>
          </a:p>
        </p:txBody>
      </p:sp>
    </p:spTree>
    <p:extLst>
      <p:ext uri="{BB962C8B-B14F-4D97-AF65-F5344CB8AC3E}">
        <p14:creationId xmlns:p14="http://schemas.microsoft.com/office/powerpoint/2010/main" val="25032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 y="274638"/>
            <a:ext cx="8686800" cy="868362"/>
          </a:xfrm>
        </p:spPr>
        <p:txBody>
          <a:bodyPr>
            <a:noAutofit/>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Interpretation implementation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Static binary translation implementation</a:t>
            </a:r>
          </a:p>
        </p:txBody>
      </p:sp>
      <p:pic>
        <p:nvPicPr>
          <p:cNvPr id="4098" name="Picture 2"/>
          <p:cNvPicPr>
            <a:picLocks noChangeAspect="1" noChangeArrowheads="1"/>
          </p:cNvPicPr>
          <p:nvPr/>
        </p:nvPicPr>
        <p:blipFill>
          <a:blip r:embed="rId2" cstate="print"/>
          <a:srcRect/>
          <a:stretch>
            <a:fillRect/>
          </a:stretch>
        </p:blipFill>
        <p:spPr bwMode="auto">
          <a:xfrm>
            <a:off x="990600" y="2227263"/>
            <a:ext cx="4754563" cy="181133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990600" y="4818063"/>
            <a:ext cx="7602537" cy="1811337"/>
          </a:xfrm>
          <a:prstGeom prst="rect">
            <a:avLst/>
          </a:prstGeom>
          <a:noFill/>
          <a:ln w="9525">
            <a:noFill/>
            <a:miter lim="800000"/>
            <a:headEnd/>
            <a:tailEnd/>
          </a:ln>
          <a:effectLst/>
        </p:spPr>
      </p:pic>
    </p:spTree>
    <p:extLst>
      <p:ext uri="{BB962C8B-B14F-4D97-AF65-F5344CB8AC3E}">
        <p14:creationId xmlns:p14="http://schemas.microsoft.com/office/powerpoint/2010/main" val="827283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Binary Translation</a:t>
            </a:r>
            <a:endParaRPr lang="en-US" dirty="0"/>
          </a:p>
        </p:txBody>
      </p:sp>
      <p:sp>
        <p:nvSpPr>
          <p:cNvPr id="3" name="Content Placeholder 2"/>
          <p:cNvSpPr>
            <a:spLocks noGrp="1"/>
          </p:cNvSpPr>
          <p:nvPr>
            <p:ph idx="1"/>
          </p:nvPr>
        </p:nvSpPr>
        <p:spPr>
          <a:xfrm>
            <a:off x="457200" y="1600200"/>
            <a:ext cx="8229600" cy="5105400"/>
          </a:xfrm>
        </p:spPr>
        <p:txBody>
          <a:bodyPr>
            <a:noAutofit/>
          </a:bodyPr>
          <a:lstStyle/>
          <a:p>
            <a:r>
              <a:rPr lang="en-US" dirty="0" smtClean="0"/>
              <a:t>A hybrid implementation</a:t>
            </a:r>
          </a:p>
          <a:p>
            <a:pPr lvl="1"/>
            <a:r>
              <a:rPr lang="en-US" dirty="0" smtClean="0"/>
              <a:t>For the first discovered codes, directly interpret by interpreter and record these codes as discovered.</a:t>
            </a:r>
          </a:p>
          <a:p>
            <a:pPr lvl="1"/>
            <a:r>
              <a:rPr lang="en-US" dirty="0" smtClean="0"/>
              <a:t>As the guest codes discovered, trigger the binary translation module to translate the guest code blocks to host code blocks, and place them into code cache.</a:t>
            </a:r>
          </a:p>
          <a:p>
            <a:pPr lvl="1"/>
            <a:r>
              <a:rPr lang="en-US" dirty="0" smtClean="0"/>
              <a:t>When execute the translated block of guest code next time, jump to the code cache and execute the translated host binary code.</a:t>
            </a:r>
            <a:br>
              <a:rPr lang="en-US" dirty="0" smtClean="0"/>
            </a:br>
            <a:endParaRPr lang="en-US" dirty="0" smtClean="0"/>
          </a:p>
          <a:p>
            <a:r>
              <a:rPr lang="en-US" dirty="0" smtClean="0"/>
              <a:t>Pros &amp; Cons</a:t>
            </a:r>
          </a:p>
          <a:p>
            <a:pPr lvl="1"/>
            <a:r>
              <a:rPr lang="en-US" dirty="0" smtClean="0"/>
              <a:t>Pros</a:t>
            </a:r>
          </a:p>
          <a:p>
            <a:pPr lvl="2"/>
            <a:r>
              <a:rPr lang="en-US" dirty="0" smtClean="0"/>
              <a:t>Transparently implement binary translation.</a:t>
            </a:r>
          </a:p>
          <a:p>
            <a:pPr lvl="1"/>
            <a:r>
              <a:rPr lang="en-US" dirty="0" smtClean="0"/>
              <a:t>Cons</a:t>
            </a:r>
          </a:p>
          <a:p>
            <a:pPr lvl="2"/>
            <a:r>
              <a:rPr lang="en-US" dirty="0" smtClean="0"/>
              <a:t>Hard to implement.</a:t>
            </a:r>
          </a:p>
        </p:txBody>
      </p:sp>
    </p:spTree>
    <p:extLst>
      <p:ext uri="{BB962C8B-B14F-4D97-AF65-F5344CB8AC3E}">
        <p14:creationId xmlns:p14="http://schemas.microsoft.com/office/powerpoint/2010/main" val="9753872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Binary Translation</a:t>
            </a:r>
            <a:endParaRPr lang="en-US" dirty="0"/>
          </a:p>
        </p:txBody>
      </p:sp>
      <p:sp>
        <p:nvSpPr>
          <p:cNvPr id="4" name="Round Diagonal Corner Rectangle 3"/>
          <p:cNvSpPr/>
          <p:nvPr/>
        </p:nvSpPr>
        <p:spPr>
          <a:xfrm>
            <a:off x="1143000" y="4191000"/>
            <a:ext cx="1828800" cy="1676400"/>
          </a:xfrm>
          <a:prstGeom prst="round2DiagRect">
            <a:avLst>
              <a:gd name="adj1" fmla="val 11533"/>
              <a:gd name="adj2" fmla="val 0"/>
            </a:avLst>
          </a:prstGeom>
          <a:gradFill>
            <a:gsLst>
              <a:gs pos="0">
                <a:schemeClr val="bg1">
                  <a:lumMod val="65000"/>
                </a:schemeClr>
              </a:gs>
              <a:gs pos="70000">
                <a:schemeClr val="bg1">
                  <a:lumMod val="85000"/>
                </a:schemeClr>
              </a:gs>
              <a:gs pos="100000">
                <a:schemeClr val="bg1">
                  <a:lumMod val="95000"/>
                </a:schemeClr>
              </a:gs>
            </a:gsLst>
            <a:lin ang="5400000" scaled="1"/>
          </a:gradFill>
        </p:spPr>
        <p:style>
          <a:lnRef idx="3">
            <a:schemeClr val="lt1"/>
          </a:lnRef>
          <a:fillRef idx="1">
            <a:schemeClr val="dk1"/>
          </a:fillRef>
          <a:effectRef idx="1">
            <a:schemeClr val="dk1"/>
          </a:effectRef>
          <a:fontRef idx="minor">
            <a:schemeClr val="lt1"/>
          </a:fontRef>
        </p:style>
        <p:txBody>
          <a:bodyPr rtlCol="0" anchor="t"/>
          <a:lstStyle/>
          <a:p>
            <a:pPr algn="ctr"/>
            <a:r>
              <a:rPr lang="en-US" b="1" i="1" dirty="0" smtClean="0">
                <a:solidFill>
                  <a:schemeClr val="tx1">
                    <a:lumMod val="75000"/>
                    <a:lumOff val="25000"/>
                  </a:schemeClr>
                </a:solidFill>
              </a:rPr>
              <a:t>Guest Binary</a:t>
            </a:r>
            <a:endParaRPr lang="en-US" b="1" i="1" dirty="0">
              <a:solidFill>
                <a:schemeClr val="tx1">
                  <a:lumMod val="75000"/>
                  <a:lumOff val="25000"/>
                </a:schemeClr>
              </a:solidFill>
            </a:endParaRPr>
          </a:p>
        </p:txBody>
      </p:sp>
      <p:sp>
        <p:nvSpPr>
          <p:cNvPr id="5" name="Rounded Rectangle 4"/>
          <p:cNvSpPr/>
          <p:nvPr/>
        </p:nvSpPr>
        <p:spPr>
          <a:xfrm>
            <a:off x="3794760" y="4709160"/>
            <a:ext cx="1463040" cy="640080"/>
          </a:xfrm>
          <a:prstGeom prst="roundRect">
            <a:avLst/>
          </a:prstGeom>
          <a:gradFill flip="none" rotWithShape="1">
            <a:gsLst>
              <a:gs pos="0">
                <a:schemeClr val="accent2">
                  <a:lumMod val="60000"/>
                  <a:lumOff val="40000"/>
                </a:schemeClr>
              </a:gs>
              <a:gs pos="50000">
                <a:schemeClr val="accent2">
                  <a:lumMod val="40000"/>
                  <a:lumOff val="60000"/>
                </a:schemeClr>
              </a:gs>
              <a:gs pos="100000">
                <a:schemeClr val="accent2">
                  <a:lumMod val="20000"/>
                  <a:lumOff val="80000"/>
                </a:schemeClr>
              </a:gs>
            </a:gsLst>
            <a:lin ang="5400000" scaled="1"/>
            <a:tileRect/>
          </a:gradFill>
        </p:spPr>
        <p:style>
          <a:lnRef idx="3">
            <a:schemeClr val="lt1"/>
          </a:lnRef>
          <a:fillRef idx="1">
            <a:schemeClr val="accent2"/>
          </a:fillRef>
          <a:effectRef idx="1">
            <a:schemeClr val="accent2"/>
          </a:effectRef>
          <a:fontRef idx="minor">
            <a:schemeClr val="lt1"/>
          </a:fontRef>
        </p:style>
        <p:txBody>
          <a:bodyPr rtlCol="0" anchor="ctr"/>
          <a:lstStyle/>
          <a:p>
            <a:pPr algn="ctr"/>
            <a:r>
              <a:rPr lang="en-US" b="1" i="1" dirty="0" smtClean="0">
                <a:solidFill>
                  <a:schemeClr val="accent2">
                    <a:lumMod val="50000"/>
                  </a:schemeClr>
                </a:solidFill>
              </a:rPr>
              <a:t>Emulation Manager</a:t>
            </a:r>
            <a:endParaRPr lang="en-US" b="1" i="1" dirty="0">
              <a:solidFill>
                <a:schemeClr val="accent2">
                  <a:lumMod val="50000"/>
                </a:schemeClr>
              </a:solidFill>
            </a:endParaRPr>
          </a:p>
        </p:txBody>
      </p:sp>
      <p:sp>
        <p:nvSpPr>
          <p:cNvPr id="6" name="Left-Right Arrow 5"/>
          <p:cNvSpPr/>
          <p:nvPr/>
        </p:nvSpPr>
        <p:spPr>
          <a:xfrm>
            <a:off x="3124200" y="4876800"/>
            <a:ext cx="533400" cy="304800"/>
          </a:xfrm>
          <a:prstGeom prst="leftRightArrow">
            <a:avLst>
              <a:gd name="adj1" fmla="val 50000"/>
              <a:gd name="adj2" fmla="val 57059"/>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Oval 6"/>
          <p:cNvSpPr/>
          <p:nvPr/>
        </p:nvSpPr>
        <p:spPr>
          <a:xfrm>
            <a:off x="3657600" y="3505200"/>
            <a:ext cx="1737360" cy="640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i="1" dirty="0" smtClean="0">
                <a:solidFill>
                  <a:schemeClr val="accent6">
                    <a:lumMod val="50000"/>
                  </a:schemeClr>
                </a:solidFill>
              </a:rPr>
              <a:t>Binary Translator</a:t>
            </a:r>
            <a:endParaRPr lang="en-US" b="1" i="1" dirty="0">
              <a:solidFill>
                <a:schemeClr val="accent6">
                  <a:lumMod val="50000"/>
                </a:schemeClr>
              </a:solidFill>
            </a:endParaRPr>
          </a:p>
        </p:txBody>
      </p:sp>
      <p:sp>
        <p:nvSpPr>
          <p:cNvPr id="8" name="Oval 7"/>
          <p:cNvSpPr/>
          <p:nvPr/>
        </p:nvSpPr>
        <p:spPr>
          <a:xfrm>
            <a:off x="3657600" y="5943600"/>
            <a:ext cx="1737360" cy="640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i="1" dirty="0" smtClean="0">
                <a:solidFill>
                  <a:schemeClr val="accent6">
                    <a:lumMod val="50000"/>
                  </a:schemeClr>
                </a:solidFill>
              </a:rPr>
              <a:t>Interpreter</a:t>
            </a:r>
            <a:endParaRPr lang="en-US" b="1" i="1" dirty="0">
              <a:solidFill>
                <a:schemeClr val="accent6">
                  <a:lumMod val="50000"/>
                </a:schemeClr>
              </a:solidFill>
            </a:endParaRPr>
          </a:p>
        </p:txBody>
      </p:sp>
      <p:sp>
        <p:nvSpPr>
          <p:cNvPr id="9" name="Round Diagonal Corner Rectangle 8"/>
          <p:cNvSpPr/>
          <p:nvPr/>
        </p:nvSpPr>
        <p:spPr>
          <a:xfrm>
            <a:off x="5977662" y="4191000"/>
            <a:ext cx="1828800" cy="1676400"/>
          </a:xfrm>
          <a:prstGeom prst="round2DiagRect">
            <a:avLst>
              <a:gd name="adj1" fmla="val 11533"/>
              <a:gd name="adj2" fmla="val 0"/>
            </a:avLst>
          </a:prstGeom>
          <a:gradFill>
            <a:gsLst>
              <a:gs pos="0">
                <a:schemeClr val="accent1">
                  <a:lumMod val="60000"/>
                  <a:lumOff val="40000"/>
                </a:schemeClr>
              </a:gs>
              <a:gs pos="70000">
                <a:schemeClr val="accent1">
                  <a:lumMod val="40000"/>
                  <a:lumOff val="60000"/>
                </a:schemeClr>
              </a:gs>
              <a:gs pos="100000">
                <a:schemeClr val="accent1">
                  <a:lumMod val="20000"/>
                  <a:lumOff val="80000"/>
                </a:schemeClr>
              </a:gs>
            </a:gsLst>
            <a:lin ang="5400000" scaled="1"/>
          </a:gradFill>
        </p:spPr>
        <p:style>
          <a:lnRef idx="3">
            <a:schemeClr val="lt1"/>
          </a:lnRef>
          <a:fillRef idx="1">
            <a:schemeClr val="dk1"/>
          </a:fillRef>
          <a:effectRef idx="1">
            <a:schemeClr val="dk1"/>
          </a:effectRef>
          <a:fontRef idx="minor">
            <a:schemeClr val="lt1"/>
          </a:fontRef>
        </p:style>
        <p:txBody>
          <a:bodyPr rtlCol="0" anchor="t"/>
          <a:lstStyle/>
          <a:p>
            <a:pPr algn="ctr"/>
            <a:r>
              <a:rPr lang="en-US" b="1" i="1" dirty="0" smtClean="0">
                <a:solidFill>
                  <a:schemeClr val="accent1">
                    <a:lumMod val="50000"/>
                  </a:schemeClr>
                </a:solidFill>
              </a:rPr>
              <a:t>Host Binary Code Cache</a:t>
            </a:r>
            <a:endParaRPr lang="en-US" b="1" i="1" dirty="0">
              <a:solidFill>
                <a:schemeClr val="accent1">
                  <a:lumMod val="50000"/>
                </a:schemeClr>
              </a:solidFill>
            </a:endParaRPr>
          </a:p>
        </p:txBody>
      </p:sp>
      <p:sp>
        <p:nvSpPr>
          <p:cNvPr id="10" name="Rectangle 9"/>
          <p:cNvSpPr/>
          <p:nvPr/>
        </p:nvSpPr>
        <p:spPr>
          <a:xfrm>
            <a:off x="6130062" y="49530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1" name="Rectangle 10"/>
          <p:cNvSpPr/>
          <p:nvPr/>
        </p:nvSpPr>
        <p:spPr>
          <a:xfrm>
            <a:off x="6130062" y="54102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2" name="Rectangle 11"/>
          <p:cNvSpPr/>
          <p:nvPr/>
        </p:nvSpPr>
        <p:spPr>
          <a:xfrm>
            <a:off x="6968262" y="49530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3" name="Rectangle 12"/>
          <p:cNvSpPr/>
          <p:nvPr/>
        </p:nvSpPr>
        <p:spPr>
          <a:xfrm>
            <a:off x="6968262" y="5410200"/>
            <a:ext cx="685800" cy="304800"/>
          </a:xfrm>
          <a:prstGeom prst="rect">
            <a:avLst/>
          </a:prstGeom>
          <a:gradFill>
            <a:gsLst>
              <a:gs pos="0">
                <a:schemeClr val="tx2">
                  <a:lumMod val="50000"/>
                </a:schemeClr>
              </a:gs>
              <a:gs pos="80000">
                <a:schemeClr val="tx2">
                  <a:lumMod val="75000"/>
                </a:schemeClr>
              </a:gs>
              <a:gs pos="100000">
                <a:schemeClr val="tx2">
                  <a:lumMod val="60000"/>
                  <a:lumOff val="40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4" name="Rectangle 13"/>
          <p:cNvSpPr/>
          <p:nvPr/>
        </p:nvSpPr>
        <p:spPr>
          <a:xfrm>
            <a:off x="1295400" y="4724400"/>
            <a:ext cx="1524000" cy="37472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endParaRPr lang="en-US" sz="1000" b="1" dirty="0" smtClean="0">
              <a:latin typeface="Consolas" pitchFamily="49" charset="0"/>
              <a:cs typeface="Consolas" pitchFamily="49" charset="0"/>
            </a:endParaRPr>
          </a:p>
        </p:txBody>
      </p:sp>
      <p:sp>
        <p:nvSpPr>
          <p:cNvPr id="15" name="Rectangle 14"/>
          <p:cNvSpPr/>
          <p:nvPr/>
        </p:nvSpPr>
        <p:spPr>
          <a:xfrm>
            <a:off x="1295400" y="5251525"/>
            <a:ext cx="1524000" cy="374725"/>
          </a:xfrm>
          <a:prstGeom prst="rect">
            <a:avLst/>
          </a:prstGeom>
        </p:spPr>
        <p:style>
          <a:lnRef idx="0">
            <a:schemeClr val="dk1"/>
          </a:lnRef>
          <a:fillRef idx="3">
            <a:schemeClr val="dk1"/>
          </a:fillRef>
          <a:effectRef idx="3">
            <a:schemeClr val="dk1"/>
          </a:effectRef>
          <a:fontRef idx="minor">
            <a:schemeClr val="lt1"/>
          </a:fontRef>
        </p:style>
        <p:txBody>
          <a:bodyPr rtlCol="0" anchor="ctr"/>
          <a:lstStyle/>
          <a:p>
            <a:endParaRPr lang="en-US" sz="1400" b="1" dirty="0">
              <a:latin typeface="Consolas" pitchFamily="49" charset="0"/>
              <a:cs typeface="Consolas" pitchFamily="49" charset="0"/>
            </a:endParaRPr>
          </a:p>
        </p:txBody>
      </p:sp>
      <p:sp>
        <p:nvSpPr>
          <p:cNvPr id="16" name="Right Arrow 15"/>
          <p:cNvSpPr/>
          <p:nvPr/>
        </p:nvSpPr>
        <p:spPr>
          <a:xfrm rot="20365690">
            <a:off x="3086986" y="3909435"/>
            <a:ext cx="439978" cy="301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Right Arrow 16"/>
          <p:cNvSpPr/>
          <p:nvPr/>
        </p:nvSpPr>
        <p:spPr>
          <a:xfrm rot="1234310" flipV="1">
            <a:off x="5503871" y="3909435"/>
            <a:ext cx="439978" cy="301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8" name="Straight Arrow Connector 17"/>
          <p:cNvCxnSpPr/>
          <p:nvPr/>
        </p:nvCxnSpPr>
        <p:spPr>
          <a:xfrm rot="5400000">
            <a:off x="4420394" y="565324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rot="16200000" flipV="1">
            <a:off x="4115594" y="5653246"/>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16200000" flipV="1">
            <a:off x="4297680" y="4429565"/>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5334000" y="4930590"/>
            <a:ext cx="54864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flipH="1">
            <a:off x="5334000" y="5159190"/>
            <a:ext cx="54864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439543" y="4686161"/>
            <a:ext cx="359394" cy="276999"/>
          </a:xfrm>
          <a:prstGeom prst="rect">
            <a:avLst/>
          </a:prstGeom>
          <a:noFill/>
        </p:spPr>
        <p:txBody>
          <a:bodyPr wrap="none" rtlCol="0">
            <a:spAutoFit/>
          </a:bodyPr>
          <a:lstStyle/>
          <a:p>
            <a:r>
              <a:rPr lang="en-US" sz="1200" b="1" dirty="0" smtClean="0"/>
              <a:t>hit</a:t>
            </a:r>
            <a:endParaRPr lang="en-US" sz="1200" b="1" dirty="0"/>
          </a:p>
        </p:txBody>
      </p:sp>
      <p:sp>
        <p:nvSpPr>
          <p:cNvPr id="24" name="TextBox 23"/>
          <p:cNvSpPr txBox="1"/>
          <p:nvPr/>
        </p:nvSpPr>
        <p:spPr>
          <a:xfrm>
            <a:off x="5408702" y="5153521"/>
            <a:ext cx="421077" cy="276999"/>
          </a:xfrm>
          <a:prstGeom prst="rect">
            <a:avLst/>
          </a:prstGeom>
          <a:noFill/>
        </p:spPr>
        <p:txBody>
          <a:bodyPr wrap="none" rtlCol="0">
            <a:spAutoFit/>
          </a:bodyPr>
          <a:lstStyle/>
          <a:p>
            <a:r>
              <a:rPr lang="en-US" sz="1200" b="1" dirty="0" smtClean="0"/>
              <a:t>exit</a:t>
            </a:r>
            <a:endParaRPr lang="en-US" sz="1200" b="1" dirty="0"/>
          </a:p>
        </p:txBody>
      </p:sp>
      <p:sp>
        <p:nvSpPr>
          <p:cNvPr id="25" name="TextBox 24"/>
          <p:cNvSpPr txBox="1"/>
          <p:nvPr/>
        </p:nvSpPr>
        <p:spPr>
          <a:xfrm>
            <a:off x="4651782" y="5504041"/>
            <a:ext cx="470000" cy="276999"/>
          </a:xfrm>
          <a:prstGeom prst="rect">
            <a:avLst/>
          </a:prstGeom>
          <a:noFill/>
        </p:spPr>
        <p:txBody>
          <a:bodyPr wrap="none" rtlCol="0">
            <a:spAutoFit/>
          </a:bodyPr>
          <a:lstStyle/>
          <a:p>
            <a:r>
              <a:rPr lang="en-US" sz="1200" b="1" dirty="0" smtClean="0"/>
              <a:t>miss</a:t>
            </a:r>
            <a:endParaRPr lang="en-US" sz="1200" b="1" dirty="0"/>
          </a:p>
        </p:txBody>
      </p:sp>
      <p:sp>
        <p:nvSpPr>
          <p:cNvPr id="26" name="TextBox 25"/>
          <p:cNvSpPr txBox="1"/>
          <p:nvPr/>
        </p:nvSpPr>
        <p:spPr>
          <a:xfrm>
            <a:off x="3767862" y="5504041"/>
            <a:ext cx="587469" cy="276999"/>
          </a:xfrm>
          <a:prstGeom prst="rect">
            <a:avLst/>
          </a:prstGeom>
          <a:noFill/>
        </p:spPr>
        <p:txBody>
          <a:bodyPr wrap="none" rtlCol="0">
            <a:spAutoFit/>
          </a:bodyPr>
          <a:lstStyle/>
          <a:p>
            <a:r>
              <a:rPr lang="en-US" sz="1200" b="1" dirty="0" smtClean="0"/>
              <a:t>return</a:t>
            </a:r>
            <a:endParaRPr lang="en-US" sz="1200" b="1" dirty="0"/>
          </a:p>
        </p:txBody>
      </p:sp>
      <p:sp>
        <p:nvSpPr>
          <p:cNvPr id="27" name="TextBox 26"/>
          <p:cNvSpPr txBox="1"/>
          <p:nvPr/>
        </p:nvSpPr>
        <p:spPr>
          <a:xfrm>
            <a:off x="4524782" y="4318000"/>
            <a:ext cx="609077" cy="276999"/>
          </a:xfrm>
          <a:prstGeom prst="rect">
            <a:avLst/>
          </a:prstGeom>
          <a:noFill/>
        </p:spPr>
        <p:txBody>
          <a:bodyPr wrap="none" rtlCol="0">
            <a:spAutoFit/>
          </a:bodyPr>
          <a:lstStyle/>
          <a:p>
            <a:r>
              <a:rPr lang="en-US" sz="1200" b="1" dirty="0" smtClean="0"/>
              <a:t>trigger</a:t>
            </a:r>
            <a:endParaRPr lang="en-US" sz="1200" b="1" dirty="0"/>
          </a:p>
        </p:txBody>
      </p:sp>
      <p:sp>
        <p:nvSpPr>
          <p:cNvPr id="28" name="TextBox 27"/>
          <p:cNvSpPr txBox="1"/>
          <p:nvPr/>
        </p:nvSpPr>
        <p:spPr>
          <a:xfrm>
            <a:off x="609600" y="1600200"/>
            <a:ext cx="8060668" cy="1631216"/>
          </a:xfrm>
          <a:prstGeom prst="rect">
            <a:avLst/>
          </a:prstGeom>
          <a:noFill/>
        </p:spPr>
        <p:txBody>
          <a:bodyPr wrap="none" rtlCol="0">
            <a:spAutoFit/>
          </a:bodyPr>
          <a:lstStyle/>
          <a:p>
            <a:pPr indent="274320">
              <a:buFont typeface="+mj-lt"/>
              <a:buAutoNum type="arabicPeriod"/>
            </a:pPr>
            <a:r>
              <a:rPr lang="en-US" sz="2000" dirty="0" smtClean="0">
                <a:solidFill>
                  <a:schemeClr val="accent1">
                    <a:lumMod val="50000"/>
                  </a:schemeClr>
                </a:solidFill>
              </a:rPr>
              <a:t>First time execution, no translated code in code cache.</a:t>
            </a:r>
          </a:p>
          <a:p>
            <a:pPr indent="274320">
              <a:buFont typeface="+mj-lt"/>
              <a:buAutoNum type="arabicPeriod"/>
            </a:pPr>
            <a:r>
              <a:rPr lang="en-US" sz="2000" dirty="0" smtClean="0">
                <a:solidFill>
                  <a:schemeClr val="accent1">
                    <a:lumMod val="50000"/>
                  </a:schemeClr>
                </a:solidFill>
              </a:rPr>
              <a:t>Miss code cache matching, then directly interpret the guest instruction.</a:t>
            </a:r>
          </a:p>
          <a:p>
            <a:pPr indent="274320">
              <a:buFont typeface="+mj-lt"/>
              <a:buAutoNum type="arabicPeriod"/>
            </a:pPr>
            <a:r>
              <a:rPr lang="en-US" sz="2000" dirty="0" smtClean="0">
                <a:solidFill>
                  <a:schemeClr val="accent1">
                    <a:lumMod val="50000"/>
                  </a:schemeClr>
                </a:solidFill>
              </a:rPr>
              <a:t>As a code block discovered, trigger the binary translation module.</a:t>
            </a:r>
          </a:p>
          <a:p>
            <a:pPr indent="274320">
              <a:buFont typeface="+mj-lt"/>
              <a:buAutoNum type="arabicPeriod"/>
            </a:pPr>
            <a:r>
              <a:rPr lang="en-US" sz="2000" dirty="0" smtClean="0">
                <a:solidFill>
                  <a:schemeClr val="accent1">
                    <a:lumMod val="50000"/>
                  </a:schemeClr>
                </a:solidFill>
              </a:rPr>
              <a:t>Translate guest code block to host binary, and place it in the code cache.</a:t>
            </a:r>
          </a:p>
          <a:p>
            <a:pPr indent="274320">
              <a:buFont typeface="+mj-lt"/>
              <a:buAutoNum type="arabicPeriod"/>
            </a:pPr>
            <a:r>
              <a:rPr lang="en-US" sz="2000" dirty="0" smtClean="0">
                <a:solidFill>
                  <a:schemeClr val="accent1">
                    <a:lumMod val="50000"/>
                  </a:schemeClr>
                </a:solidFill>
              </a:rPr>
              <a:t>Next time execution, run the translated code clock in the code cache.</a:t>
            </a:r>
            <a:endParaRPr lang="en-US" sz="2000" dirty="0">
              <a:solidFill>
                <a:schemeClr val="accent1">
                  <a:lumMod val="50000"/>
                </a:schemeClr>
              </a:solidFill>
            </a:endParaRPr>
          </a:p>
        </p:txBody>
      </p:sp>
    </p:spTree>
    <p:extLst>
      <p:ext uri="{BB962C8B-B14F-4D97-AF65-F5344CB8AC3E}">
        <p14:creationId xmlns:p14="http://schemas.microsoft.com/office/powerpoint/2010/main" val="4986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xEl>
                                              <p:pRg st="1" end="1"/>
                                            </p:txEl>
                                          </p:spTgt>
                                        </p:tgtEl>
                                        <p:attrNameLst>
                                          <p:attrName>style.visibility</p:attrName>
                                        </p:attrNameLst>
                                      </p:cBhvr>
                                      <p:to>
                                        <p:strVal val="visible"/>
                                      </p:to>
                                    </p:set>
                                    <p:animEffect transition="in" filter="fade">
                                      <p:cBhvr>
                                        <p:cTn id="30" dur="500"/>
                                        <p:tgtEl>
                                          <p:spTgt spid="2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xEl>
                                              <p:pRg st="2" end="2"/>
                                            </p:txEl>
                                          </p:spTgt>
                                        </p:tgtEl>
                                        <p:attrNameLst>
                                          <p:attrName>style.visibility</p:attrName>
                                        </p:attrNameLst>
                                      </p:cBhvr>
                                      <p:to>
                                        <p:strVal val="visible"/>
                                      </p:to>
                                    </p:set>
                                    <p:animEffect transition="in" filter="fade">
                                      <p:cBhvr>
                                        <p:cTn id="50" dur="500"/>
                                        <p:tgtEl>
                                          <p:spTgt spid="2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nodeType="withEffect">
                                  <p:stCondLst>
                                    <p:cond delay="0"/>
                                  </p:stCondLst>
                                  <p:childTnLst>
                                    <p:set>
                                      <p:cBhvr>
                                        <p:cTn id="60" dur="1" fill="hold">
                                          <p:stCondLst>
                                            <p:cond delay="0"/>
                                          </p:stCondLst>
                                        </p:cTn>
                                        <p:tgtEl>
                                          <p:spTgt spid="28">
                                            <p:txEl>
                                              <p:pRg st="3" end="3"/>
                                            </p:txEl>
                                          </p:spTgt>
                                        </p:tgtEl>
                                        <p:attrNameLst>
                                          <p:attrName>style.visibility</p:attrName>
                                        </p:attrNameLst>
                                      </p:cBhvr>
                                      <p:to>
                                        <p:strVal val="visible"/>
                                      </p:to>
                                    </p:set>
                                    <p:animEffect transition="in" filter="fade">
                                      <p:cBhvr>
                                        <p:cTn id="61" dur="500"/>
                                        <p:tgtEl>
                                          <p:spTgt spid="28">
                                            <p:txEl>
                                              <p:pRg st="3" end="3"/>
                                            </p:txEl>
                                          </p:spTgt>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par>
                          <p:cTn id="66" fill="hold">
                            <p:stCondLst>
                              <p:cond delay="1000"/>
                            </p:stCondLst>
                            <p:childTnLst>
                              <p:par>
                                <p:cTn id="67" presetID="9"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dissolve">
                                      <p:cBhvr>
                                        <p:cTn id="69" dur="500"/>
                                        <p:tgtEl>
                                          <p:spTgt spid="12"/>
                                        </p:tgtEl>
                                      </p:cBhvr>
                                    </p:animEffect>
                                  </p:childTnLst>
                                </p:cTn>
                              </p:par>
                            </p:childTnLst>
                          </p:cTn>
                        </p:par>
                        <p:par>
                          <p:cTn id="70" fill="hold">
                            <p:stCondLst>
                              <p:cond delay="1500"/>
                            </p:stCondLst>
                            <p:childTnLst>
                              <p:par>
                                <p:cTn id="71" presetID="9" presetClass="entr" presetSubtype="0" fill="hold" grpId="0"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dissolve">
                                      <p:cBhvr>
                                        <p:cTn id="73" dur="500"/>
                                        <p:tgtEl>
                                          <p:spTgt spid="11"/>
                                        </p:tgtEl>
                                      </p:cBhvr>
                                    </p:animEffect>
                                  </p:childTnLst>
                                </p:cTn>
                              </p:par>
                            </p:childTnLst>
                          </p:cTn>
                        </p:par>
                        <p:par>
                          <p:cTn id="74" fill="hold">
                            <p:stCondLst>
                              <p:cond delay="2000"/>
                            </p:stCondLst>
                            <p:childTnLst>
                              <p:par>
                                <p:cTn id="75" presetID="9" presetClass="entr" presetSubtype="0" fill="hold" grpId="0" nodeType="after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dissolve">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par>
                                <p:cTn id="95" presetID="10" presetClass="entr" presetSubtype="0" fill="hold" nodeType="withEffect">
                                  <p:stCondLst>
                                    <p:cond delay="0"/>
                                  </p:stCondLst>
                                  <p:childTnLst>
                                    <p:set>
                                      <p:cBhvr>
                                        <p:cTn id="96" dur="1" fill="hold">
                                          <p:stCondLst>
                                            <p:cond delay="0"/>
                                          </p:stCondLst>
                                        </p:cTn>
                                        <p:tgtEl>
                                          <p:spTgt spid="28">
                                            <p:txEl>
                                              <p:pRg st="4" end="4"/>
                                            </p:txEl>
                                          </p:spTgt>
                                        </p:tgtEl>
                                        <p:attrNameLst>
                                          <p:attrName>style.visibility</p:attrName>
                                        </p:attrNameLst>
                                      </p:cBhvr>
                                      <p:to>
                                        <p:strVal val="visible"/>
                                      </p:to>
                                    </p:set>
                                    <p:animEffect transition="in" filter="fade">
                                      <p:cBhvr>
                                        <p:cTn id="97"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23" grpId="0"/>
      <p:bldP spid="24" grpId="0"/>
      <p:bldP spid="25"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Autofit/>
          </a:bodyPr>
          <a:lstStyle/>
          <a:p>
            <a:r>
              <a:rPr lang="en-US" dirty="0" smtClean="0"/>
              <a:t>Isomorphism</a:t>
            </a:r>
          </a:p>
          <a:p>
            <a:r>
              <a:rPr lang="en-US" dirty="0" smtClean="0"/>
              <a:t>Emulation</a:t>
            </a:r>
          </a:p>
          <a:p>
            <a:r>
              <a:rPr lang="en-US" dirty="0" smtClean="0"/>
              <a:t>Virtualization</a:t>
            </a:r>
          </a:p>
          <a:p>
            <a:r>
              <a:rPr lang="en-US" dirty="0" smtClean="0"/>
              <a:t>Full-virtualization and Para-virtualization</a:t>
            </a:r>
          </a:p>
          <a:p>
            <a:r>
              <a:rPr lang="en-US" dirty="0" smtClean="0"/>
              <a:t>Categories of virtual machine</a:t>
            </a:r>
          </a:p>
        </p:txBody>
      </p:sp>
    </p:spTree>
    <p:extLst>
      <p:ext uri="{BB962C8B-B14F-4D97-AF65-F5344CB8AC3E}">
        <p14:creationId xmlns:p14="http://schemas.microsoft.com/office/powerpoint/2010/main" val="34686982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1371600" y="4406900"/>
            <a:ext cx="7772400" cy="1362075"/>
          </a:xfrm>
        </p:spPr>
        <p:txBody>
          <a:bodyPr/>
          <a:lstStyle/>
          <a:p>
            <a:r>
              <a:rPr lang="en-US" altLang="zh-TW" dirty="0" smtClean="0"/>
              <a:t>Design challenges and issues</a:t>
            </a:r>
            <a:endParaRPr lang="zh-TW" altLang="en-US" dirty="0"/>
          </a:p>
        </p:txBody>
      </p:sp>
      <p:sp>
        <p:nvSpPr>
          <p:cNvPr id="3" name="內容版面配置區 2"/>
          <p:cNvSpPr>
            <a:spLocks noGrp="1"/>
          </p:cNvSpPr>
          <p:nvPr>
            <p:ph type="body" idx="4294967295"/>
          </p:nvPr>
        </p:nvSpPr>
        <p:spPr>
          <a:xfrm>
            <a:off x="1371600" y="2906713"/>
            <a:ext cx="7772400" cy="1500187"/>
          </a:xfrm>
        </p:spPr>
        <p:txBody>
          <a:bodyPr/>
          <a:lstStyle/>
          <a:p>
            <a:pPr>
              <a:buNone/>
            </a:pPr>
            <a:r>
              <a:rPr lang="en-US" altLang="zh-TW" dirty="0" smtClean="0"/>
              <a:t>Register mapping problem</a:t>
            </a:r>
          </a:p>
          <a:p>
            <a:pPr>
              <a:buNone/>
            </a:pPr>
            <a:r>
              <a:rPr lang="en-US" altLang="zh-TW" dirty="0" smtClean="0"/>
              <a:t>Performance improvement</a:t>
            </a:r>
          </a:p>
        </p:txBody>
      </p:sp>
    </p:spTree>
    <p:extLst>
      <p:ext uri="{BB962C8B-B14F-4D97-AF65-F5344CB8AC3E}">
        <p14:creationId xmlns:p14="http://schemas.microsoft.com/office/powerpoint/2010/main" val="2305592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Mapping Problem</a:t>
            </a:r>
            <a:endParaRPr lang="en-US" dirty="0"/>
          </a:p>
        </p:txBody>
      </p:sp>
      <p:sp>
        <p:nvSpPr>
          <p:cNvPr id="3" name="Content Placeholder 2"/>
          <p:cNvSpPr>
            <a:spLocks noGrp="1"/>
          </p:cNvSpPr>
          <p:nvPr>
            <p:ph idx="1"/>
          </p:nvPr>
        </p:nvSpPr>
        <p:spPr>
          <a:xfrm>
            <a:off x="457200" y="1371600"/>
            <a:ext cx="8229600" cy="1828800"/>
          </a:xfrm>
        </p:spPr>
        <p:txBody>
          <a:bodyPr/>
          <a:lstStyle/>
          <a:p>
            <a:r>
              <a:rPr lang="en-US" dirty="0" smtClean="0"/>
              <a:t>Why should we map registers ?</a:t>
            </a:r>
          </a:p>
          <a:p>
            <a:pPr lvl="1"/>
            <a:r>
              <a:rPr lang="en-US" dirty="0" smtClean="0"/>
              <a:t>Different ISA will define different number of registers.</a:t>
            </a:r>
          </a:p>
          <a:p>
            <a:pPr lvl="1"/>
            <a:r>
              <a:rPr lang="en-US" dirty="0" smtClean="0"/>
              <a:t>Sometimes guest ISA even require some special purpose register which host ISA does not defined.</a:t>
            </a:r>
          </a:p>
        </p:txBody>
      </p:sp>
      <p:pic>
        <p:nvPicPr>
          <p:cNvPr id="5122" name="Picture 2"/>
          <p:cNvPicPr>
            <a:picLocks noChangeAspect="1" noChangeArrowheads="1"/>
          </p:cNvPicPr>
          <p:nvPr/>
        </p:nvPicPr>
        <p:blipFill>
          <a:blip r:embed="rId2" cstate="print"/>
          <a:srcRect/>
          <a:stretch>
            <a:fillRect/>
          </a:stretch>
        </p:blipFill>
        <p:spPr bwMode="auto">
          <a:xfrm>
            <a:off x="1143000" y="2911813"/>
            <a:ext cx="6858000" cy="3793787"/>
          </a:xfrm>
          <a:prstGeom prst="rect">
            <a:avLst/>
          </a:prstGeom>
          <a:noFill/>
          <a:ln w="9525">
            <a:noFill/>
            <a:miter lim="800000"/>
            <a:headEnd/>
            <a:tailEnd/>
          </a:ln>
          <a:effectLst/>
        </p:spPr>
      </p:pic>
    </p:spTree>
    <p:extLst>
      <p:ext uri="{BB962C8B-B14F-4D97-AF65-F5344CB8AC3E}">
        <p14:creationId xmlns:p14="http://schemas.microsoft.com/office/powerpoint/2010/main" val="41289672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Mapping Problem</a:t>
            </a:r>
            <a:endParaRPr lang="en-US" dirty="0"/>
          </a:p>
        </p:txBody>
      </p:sp>
      <p:sp>
        <p:nvSpPr>
          <p:cNvPr id="3" name="Content Placeholder 2"/>
          <p:cNvSpPr>
            <a:spLocks noGrp="1"/>
          </p:cNvSpPr>
          <p:nvPr>
            <p:ph idx="1"/>
          </p:nvPr>
        </p:nvSpPr>
        <p:spPr>
          <a:xfrm>
            <a:off x="457200" y="1600200"/>
            <a:ext cx="8229600" cy="4953000"/>
          </a:xfrm>
        </p:spPr>
        <p:txBody>
          <a:bodyPr/>
          <a:lstStyle/>
          <a:p>
            <a:r>
              <a:rPr lang="en-US" dirty="0" smtClean="0"/>
              <a:t>If number of host registers is larger the guest</a:t>
            </a:r>
          </a:p>
          <a:p>
            <a:pPr lvl="1"/>
            <a:r>
              <a:rPr lang="en-US" dirty="0" smtClean="0"/>
              <a:t>That will be an easier case for implementation.</a:t>
            </a:r>
          </a:p>
          <a:p>
            <a:pPr lvl="1"/>
            <a:r>
              <a:rPr lang="en-US" dirty="0" smtClean="0"/>
              <a:t>Directly map one register of guest to one of host, and make use of the rest registers for optimization.</a:t>
            </a:r>
          </a:p>
          <a:p>
            <a:pPr lvl="1"/>
            <a:r>
              <a:rPr lang="en-US" dirty="0" smtClean="0"/>
              <a:t>Example :</a:t>
            </a:r>
          </a:p>
          <a:p>
            <a:pPr lvl="2"/>
            <a:r>
              <a:rPr lang="en-US" dirty="0" smtClean="0"/>
              <a:t>Translating RISC binary to </a:t>
            </a:r>
            <a:r>
              <a:rPr lang="en-US" dirty="0"/>
              <a:t>x</a:t>
            </a:r>
            <a:r>
              <a:rPr lang="en-US" dirty="0" smtClean="0"/>
              <a:t>86</a:t>
            </a:r>
            <a:br>
              <a:rPr lang="en-US" dirty="0" smtClean="0"/>
            </a:br>
            <a:endParaRPr lang="en-US" dirty="0" smtClean="0"/>
          </a:p>
          <a:p>
            <a:r>
              <a:rPr lang="en-US" dirty="0" smtClean="0"/>
              <a:t>If number of host registers is not enough</a:t>
            </a:r>
          </a:p>
          <a:p>
            <a:pPr lvl="1"/>
            <a:r>
              <a:rPr lang="en-US" dirty="0" smtClean="0"/>
              <a:t>That should involve more effort.</a:t>
            </a:r>
          </a:p>
          <a:p>
            <a:pPr lvl="1"/>
            <a:r>
              <a:rPr lang="en-US" dirty="0" smtClean="0"/>
              <a:t>Emulator may only map some frequently used guest registers to host, and left the unmapped registers in memory.</a:t>
            </a:r>
          </a:p>
          <a:p>
            <a:pPr lvl="1"/>
            <a:r>
              <a:rPr lang="en-US" dirty="0" smtClean="0"/>
              <a:t>Mapping decision will be critical in this case.</a:t>
            </a:r>
          </a:p>
        </p:txBody>
      </p:sp>
    </p:spTree>
    <p:extLst>
      <p:ext uri="{BB962C8B-B14F-4D97-AF65-F5344CB8AC3E}">
        <p14:creationId xmlns:p14="http://schemas.microsoft.com/office/powerpoint/2010/main" val="3745932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Improvement</a:t>
            </a:r>
            <a:endParaRPr lang="en-US" dirty="0"/>
          </a:p>
        </p:txBody>
      </p:sp>
      <p:sp>
        <p:nvSpPr>
          <p:cNvPr id="3" name="Content Placeholder 2"/>
          <p:cNvSpPr>
            <a:spLocks noGrp="1"/>
          </p:cNvSpPr>
          <p:nvPr>
            <p:ph idx="1"/>
          </p:nvPr>
        </p:nvSpPr>
        <p:spPr/>
        <p:txBody>
          <a:bodyPr/>
          <a:lstStyle/>
          <a:p>
            <a:r>
              <a:rPr lang="en-US" dirty="0" smtClean="0"/>
              <a:t>What introduces the performance hit ?</a:t>
            </a:r>
          </a:p>
          <a:p>
            <a:pPr lvl="1"/>
            <a:r>
              <a:rPr lang="en-US" dirty="0" smtClean="0"/>
              <a:t>Control flow problem</a:t>
            </a:r>
          </a:p>
          <a:p>
            <a:pPr lvl="2"/>
            <a:r>
              <a:rPr lang="en-US" dirty="0" smtClean="0"/>
              <a:t>Highly frequent context switches between code caches and emulation manager will degrade performance.</a:t>
            </a:r>
          </a:p>
          <a:p>
            <a:pPr lvl="1"/>
            <a:r>
              <a:rPr lang="en-US" dirty="0" smtClean="0"/>
              <a:t>Target code optimization</a:t>
            </a:r>
          </a:p>
          <a:p>
            <a:pPr lvl="2"/>
            <a:r>
              <a:rPr lang="en-US" dirty="0" smtClean="0"/>
              <a:t>Translate guest code block in instruction-wise (translate one instruction at a time) will miss many optimization opportunities.</a:t>
            </a:r>
            <a:br>
              <a:rPr lang="en-US" dirty="0" smtClean="0"/>
            </a:br>
            <a:endParaRPr lang="en-US" dirty="0" smtClean="0"/>
          </a:p>
          <a:p>
            <a:r>
              <a:rPr lang="en-US" dirty="0" smtClean="0"/>
              <a:t>Solutions :</a:t>
            </a:r>
          </a:p>
          <a:p>
            <a:pPr lvl="1"/>
            <a:r>
              <a:rPr lang="en-US" dirty="0" smtClean="0"/>
              <a:t>Translation Chaining</a:t>
            </a:r>
          </a:p>
          <a:p>
            <a:pPr lvl="1"/>
            <a:r>
              <a:rPr lang="en-US" dirty="0" smtClean="0"/>
              <a:t>Dynamic Optimization</a:t>
            </a:r>
          </a:p>
        </p:txBody>
      </p:sp>
    </p:spTree>
    <p:extLst>
      <p:ext uri="{BB962C8B-B14F-4D97-AF65-F5344CB8AC3E}">
        <p14:creationId xmlns:p14="http://schemas.microsoft.com/office/powerpoint/2010/main" val="41820856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Chaining</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590800" y="1427712"/>
            <a:ext cx="6400800" cy="5354088"/>
          </a:xfrm>
          <a:prstGeom prst="rect">
            <a:avLst/>
          </a:prstGeom>
          <a:noFill/>
          <a:ln w="9525">
            <a:noFill/>
            <a:miter lim="800000"/>
            <a:headEnd/>
            <a:tailEnd/>
          </a:ln>
          <a:effectLst/>
        </p:spPr>
      </p:pic>
      <p:sp>
        <p:nvSpPr>
          <p:cNvPr id="5" name="Content Placeholder 2"/>
          <p:cNvSpPr txBox="1">
            <a:spLocks/>
          </p:cNvSpPr>
          <p:nvPr/>
        </p:nvSpPr>
        <p:spPr>
          <a:xfrm>
            <a:off x="381000" y="1295400"/>
            <a:ext cx="4953000" cy="13715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lumMod val="75000"/>
                </a:schemeClr>
              </a:buClr>
              <a:buSzTx/>
              <a:buFont typeface="Arial" pitchFamily="34" charset="0"/>
              <a:buChar char="•"/>
              <a:tabLst/>
              <a:defRPr/>
            </a:pPr>
            <a:r>
              <a:rPr kumimoji="0" lang="en-US" sz="2400" b="0" i="0" u="none" strike="noStrike" kern="1200" cap="none" spc="0" normalizeH="0" baseline="0" noProof="0" dirty="0" smtClean="0">
                <a:ln>
                  <a:noFill/>
                </a:ln>
                <a:solidFill>
                  <a:schemeClr val="tx2">
                    <a:lumMod val="75000"/>
                  </a:schemeClr>
                </a:solidFill>
                <a:effectLst/>
                <a:uLnTx/>
                <a:uFillTx/>
                <a:latin typeface="Cambria" pitchFamily="18" charset="0"/>
                <a:ea typeface="+mn-ea"/>
                <a:cs typeface="+mn-cs"/>
              </a:rPr>
              <a:t>Non-optimized control flow</a:t>
            </a:r>
            <a:br>
              <a:rPr kumimoji="0" lang="en-US" sz="2400" b="0" i="0" u="none" strike="noStrike" kern="1200" cap="none" spc="0" normalizeH="0" baseline="0" noProof="0" dirty="0" smtClean="0">
                <a:ln>
                  <a:noFill/>
                </a:ln>
                <a:solidFill>
                  <a:schemeClr val="tx2">
                    <a:lumMod val="75000"/>
                  </a:schemeClr>
                </a:solidFill>
                <a:effectLst/>
                <a:uLnTx/>
                <a:uFillTx/>
                <a:latin typeface="Cambria" pitchFamily="18" charset="0"/>
                <a:ea typeface="+mn-ea"/>
                <a:cs typeface="+mn-cs"/>
              </a:rPr>
            </a:br>
            <a:r>
              <a:rPr kumimoji="0" lang="en-US" sz="2400" b="0" i="0" u="none" strike="noStrike" kern="1200" cap="none" spc="0" normalizeH="0" baseline="0" noProof="0" dirty="0" smtClean="0">
                <a:ln>
                  <a:noFill/>
                </a:ln>
                <a:solidFill>
                  <a:schemeClr val="tx2">
                    <a:lumMod val="75000"/>
                  </a:schemeClr>
                </a:solidFill>
                <a:effectLst/>
                <a:uLnTx/>
                <a:uFillTx/>
                <a:latin typeface="Cambria" pitchFamily="18" charset="0"/>
                <a:ea typeface="+mn-ea"/>
                <a:cs typeface="+mn-cs"/>
              </a:rPr>
              <a:t>between</a:t>
            </a:r>
            <a:r>
              <a:rPr kumimoji="0" lang="en-US" sz="2400" b="0" i="0" u="none" strike="noStrike" kern="1200" cap="none" spc="0" normalizeH="0" noProof="0" dirty="0" smtClean="0">
                <a:ln>
                  <a:noFill/>
                </a:ln>
                <a:solidFill>
                  <a:schemeClr val="tx2">
                    <a:lumMod val="75000"/>
                  </a:schemeClr>
                </a:solidFill>
                <a:effectLst/>
                <a:uLnTx/>
                <a:uFillTx/>
                <a:latin typeface="Cambria" pitchFamily="18" charset="0"/>
                <a:ea typeface="+mn-ea"/>
                <a:cs typeface="+mn-cs"/>
              </a:rPr>
              <a:t> translated blocks and</a:t>
            </a:r>
            <a:br>
              <a:rPr kumimoji="0" lang="en-US" sz="2400" b="0" i="0" u="none" strike="noStrike" kern="1200" cap="none" spc="0" normalizeH="0" noProof="0" dirty="0" smtClean="0">
                <a:ln>
                  <a:noFill/>
                </a:ln>
                <a:solidFill>
                  <a:schemeClr val="tx2">
                    <a:lumMod val="75000"/>
                  </a:schemeClr>
                </a:solidFill>
                <a:effectLst/>
                <a:uLnTx/>
                <a:uFillTx/>
                <a:latin typeface="Cambria" pitchFamily="18" charset="0"/>
                <a:ea typeface="+mn-ea"/>
                <a:cs typeface="+mn-cs"/>
              </a:rPr>
            </a:br>
            <a:r>
              <a:rPr kumimoji="0" lang="en-US" sz="2400" b="0" i="0" u="none" strike="noStrike" kern="1200" cap="none" spc="0" normalizeH="0" noProof="0" dirty="0" smtClean="0">
                <a:ln>
                  <a:noFill/>
                </a:ln>
                <a:solidFill>
                  <a:schemeClr val="tx2">
                    <a:lumMod val="75000"/>
                  </a:schemeClr>
                </a:solidFill>
                <a:effectLst/>
                <a:uLnTx/>
                <a:uFillTx/>
                <a:latin typeface="Cambria" pitchFamily="18" charset="0"/>
                <a:ea typeface="+mn-ea"/>
                <a:cs typeface="+mn-cs"/>
              </a:rPr>
              <a:t>emulation manager.</a:t>
            </a:r>
            <a:endParaRPr kumimoji="0" lang="en-US" sz="2400" b="0" i="0" u="none" strike="noStrike" kern="1200" cap="none" spc="0" normalizeH="0" baseline="0" noProof="0" dirty="0">
              <a:ln>
                <a:noFill/>
              </a:ln>
              <a:solidFill>
                <a:schemeClr val="tx2">
                  <a:lumMod val="75000"/>
                </a:schemeClr>
              </a:solidFill>
              <a:effectLst/>
              <a:uLnTx/>
              <a:uFillTx/>
              <a:latin typeface="Cambria" pitchFamily="18" charset="0"/>
              <a:ea typeface="+mn-ea"/>
              <a:cs typeface="+mn-cs"/>
            </a:endParaRPr>
          </a:p>
        </p:txBody>
      </p:sp>
      <p:sp>
        <p:nvSpPr>
          <p:cNvPr id="6" name="Oval 5"/>
          <p:cNvSpPr/>
          <p:nvPr/>
        </p:nvSpPr>
        <p:spPr>
          <a:xfrm>
            <a:off x="4419600" y="2286000"/>
            <a:ext cx="1066800" cy="3886200"/>
          </a:xfrm>
          <a:prstGeom prst="ellipse">
            <a:avLst/>
          </a:prstGeom>
          <a:noFill/>
          <a:ln w="57150"/>
          <a:effectLst>
            <a:glow rad="63500">
              <a:schemeClr val="accent6">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133600" y="5334000"/>
            <a:ext cx="2370392" cy="46166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Contex</a:t>
            </a:r>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 Switches</a:t>
            </a:r>
            <a:endParaRPr lang="en-US" sz="2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19286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Chaining</a:t>
            </a:r>
            <a:endParaRPr lang="en-US" dirty="0"/>
          </a:p>
        </p:txBody>
      </p:sp>
      <p:sp>
        <p:nvSpPr>
          <p:cNvPr id="3" name="Content Placeholder 2"/>
          <p:cNvSpPr>
            <a:spLocks noGrp="1"/>
          </p:cNvSpPr>
          <p:nvPr>
            <p:ph idx="1"/>
          </p:nvPr>
        </p:nvSpPr>
        <p:spPr>
          <a:xfrm>
            <a:off x="457200" y="1600201"/>
            <a:ext cx="4191000" cy="1676400"/>
          </a:xfrm>
        </p:spPr>
        <p:txBody>
          <a:bodyPr/>
          <a:lstStyle/>
          <a:p>
            <a:r>
              <a:rPr lang="en-US" dirty="0" smtClean="0"/>
              <a:t>Jump from one translation directly to next, which avoid switching back to emulation manager.</a:t>
            </a:r>
          </a:p>
        </p:txBody>
      </p:sp>
      <p:pic>
        <p:nvPicPr>
          <p:cNvPr id="7170" name="Picture 2"/>
          <p:cNvPicPr>
            <a:picLocks noChangeAspect="1" noChangeArrowheads="1"/>
          </p:cNvPicPr>
          <p:nvPr/>
        </p:nvPicPr>
        <p:blipFill>
          <a:blip r:embed="rId2" cstate="print"/>
          <a:srcRect/>
          <a:stretch>
            <a:fillRect/>
          </a:stretch>
        </p:blipFill>
        <p:spPr bwMode="auto">
          <a:xfrm>
            <a:off x="2590800" y="1428254"/>
            <a:ext cx="6400800" cy="5353546"/>
          </a:xfrm>
          <a:prstGeom prst="rect">
            <a:avLst/>
          </a:prstGeom>
          <a:noFill/>
          <a:ln w="9525">
            <a:noFill/>
            <a:miter lim="800000"/>
            <a:headEnd/>
            <a:tailEnd/>
          </a:ln>
          <a:effectLst/>
        </p:spPr>
      </p:pic>
    </p:spTree>
    <p:extLst>
      <p:ext uri="{BB962C8B-B14F-4D97-AF65-F5344CB8AC3E}">
        <p14:creationId xmlns:p14="http://schemas.microsoft.com/office/powerpoint/2010/main" val="12820634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Optimization</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dirty="0" smtClean="0"/>
              <a:t>How to optimize binary codes ?</a:t>
            </a:r>
          </a:p>
          <a:p>
            <a:pPr lvl="1"/>
            <a:r>
              <a:rPr lang="en-US" dirty="0" smtClean="0"/>
              <a:t>Static optimization (compiling time optimization)</a:t>
            </a:r>
          </a:p>
          <a:p>
            <a:pPr lvl="2"/>
            <a:r>
              <a:rPr lang="en-US" dirty="0" smtClean="0"/>
              <a:t>Optimization techniques apply to generate binary code base on the </a:t>
            </a:r>
            <a:r>
              <a:rPr lang="en-US" altLang="zh-TW" dirty="0" smtClean="0">
                <a:ea typeface="新細明體" charset="-120"/>
              </a:rPr>
              <a:t>semantic </a:t>
            </a:r>
            <a:r>
              <a:rPr lang="en-US" dirty="0" smtClean="0"/>
              <a:t>information in source code.</a:t>
            </a:r>
          </a:p>
          <a:p>
            <a:pPr lvl="1"/>
            <a:r>
              <a:rPr lang="en-US" dirty="0" smtClean="0"/>
              <a:t>Dynamic optimization (run time optimization)</a:t>
            </a:r>
          </a:p>
          <a:p>
            <a:pPr lvl="2"/>
            <a:r>
              <a:rPr lang="en-US" dirty="0" smtClean="0"/>
              <a:t>Optimization techniques apply to generated binary code base on the</a:t>
            </a:r>
            <a:br>
              <a:rPr lang="en-US" dirty="0" smtClean="0"/>
            </a:br>
            <a:r>
              <a:rPr lang="en-US" dirty="0" smtClean="0"/>
              <a:t>run time information which relate to program input data.</a:t>
            </a:r>
            <a:br>
              <a:rPr lang="en-US" dirty="0" smtClean="0"/>
            </a:br>
            <a:endParaRPr lang="en-US" dirty="0" smtClean="0"/>
          </a:p>
          <a:p>
            <a:r>
              <a:rPr lang="en-US" dirty="0" smtClean="0"/>
              <a:t>Why we use dynamic optimization technique ?</a:t>
            </a:r>
          </a:p>
          <a:p>
            <a:pPr lvl="1"/>
            <a:r>
              <a:rPr lang="en-US" dirty="0" smtClean="0"/>
              <a:t>Advantages :</a:t>
            </a:r>
          </a:p>
          <a:p>
            <a:pPr lvl="2"/>
            <a:r>
              <a:rPr lang="en-US" dirty="0" smtClean="0"/>
              <a:t>It  can benefit from dynamic profiling.</a:t>
            </a:r>
          </a:p>
          <a:p>
            <a:pPr lvl="2"/>
            <a:r>
              <a:rPr lang="en-US" dirty="0" smtClean="0"/>
              <a:t>It is not constrained by a compilation unit.</a:t>
            </a:r>
          </a:p>
          <a:p>
            <a:pPr lvl="2"/>
            <a:r>
              <a:rPr lang="en-US" dirty="0" smtClean="0"/>
              <a:t>It  knows the exact execution environment.</a:t>
            </a:r>
          </a:p>
        </p:txBody>
      </p:sp>
    </p:spTree>
    <p:extLst>
      <p:ext uri="{BB962C8B-B14F-4D97-AF65-F5344CB8AC3E}">
        <p14:creationId xmlns:p14="http://schemas.microsoft.com/office/powerpoint/2010/main" val="1803497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Optimization</a:t>
            </a:r>
            <a:endParaRPr lang="en-US" dirty="0"/>
          </a:p>
        </p:txBody>
      </p:sp>
      <p:sp>
        <p:nvSpPr>
          <p:cNvPr id="3" name="Content Placeholder 2"/>
          <p:cNvSpPr>
            <a:spLocks noGrp="1"/>
          </p:cNvSpPr>
          <p:nvPr>
            <p:ph idx="1"/>
          </p:nvPr>
        </p:nvSpPr>
        <p:spPr/>
        <p:txBody>
          <a:bodyPr/>
          <a:lstStyle/>
          <a:p>
            <a:r>
              <a:rPr lang="en-US" dirty="0" smtClean="0"/>
              <a:t>How to implement dynamic optimization ?</a:t>
            </a:r>
          </a:p>
          <a:p>
            <a:pPr lvl="1"/>
            <a:r>
              <a:rPr lang="en-US" dirty="0" smtClean="0"/>
              <a:t>Analysis program behavior in run time.</a:t>
            </a:r>
          </a:p>
          <a:p>
            <a:pPr lvl="1"/>
            <a:r>
              <a:rPr lang="en-US" dirty="0" smtClean="0"/>
              <a:t>Collect run time profiling information based on the input data and host hardware characteristics.</a:t>
            </a:r>
          </a:p>
          <a:p>
            <a:pPr lvl="1"/>
            <a:r>
              <a:rPr lang="en-US" dirty="0" smtClean="0"/>
              <a:t>Dynamically translate or modify the binary code by reordering instructions or other techniques.</a:t>
            </a:r>
          </a:p>
          <a:p>
            <a:pPr lvl="1"/>
            <a:r>
              <a:rPr lang="en-US" dirty="0" smtClean="0"/>
              <a:t>Write back the optimized binary into code cache for next execution.</a:t>
            </a:r>
            <a:endParaRPr lang="en-US" dirty="0"/>
          </a:p>
        </p:txBody>
      </p:sp>
    </p:spTree>
    <p:extLst>
      <p:ext uri="{BB962C8B-B14F-4D97-AF65-F5344CB8AC3E}">
        <p14:creationId xmlns:p14="http://schemas.microsoft.com/office/powerpoint/2010/main" val="1711723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Optimization</a:t>
            </a:r>
            <a:endParaRPr lang="en-US" dirty="0"/>
          </a:p>
        </p:txBody>
      </p:sp>
      <p:sp>
        <p:nvSpPr>
          <p:cNvPr id="3" name="Content Placeholder 2"/>
          <p:cNvSpPr>
            <a:spLocks noGrp="1"/>
          </p:cNvSpPr>
          <p:nvPr>
            <p:ph idx="1"/>
          </p:nvPr>
        </p:nvSpPr>
        <p:spPr/>
        <p:txBody>
          <a:bodyPr/>
          <a:lstStyle/>
          <a:p>
            <a:r>
              <a:rPr lang="en-US" dirty="0" smtClean="0"/>
              <a:t>How to analyze program behavior and profile ?</a:t>
            </a:r>
          </a:p>
          <a:p>
            <a:pPr lvl="1"/>
            <a:r>
              <a:rPr lang="en-US" dirty="0" smtClean="0"/>
              <a:t>Collect statistics about a program as it runs</a:t>
            </a:r>
          </a:p>
          <a:p>
            <a:pPr lvl="2"/>
            <a:r>
              <a:rPr lang="en-US" dirty="0" smtClean="0"/>
              <a:t>Branches (taken, not taken)</a:t>
            </a:r>
          </a:p>
          <a:p>
            <a:pPr lvl="2"/>
            <a:r>
              <a:rPr lang="en-US" dirty="0" smtClean="0"/>
              <a:t>Jump targets</a:t>
            </a:r>
          </a:p>
          <a:p>
            <a:pPr lvl="2"/>
            <a:r>
              <a:rPr lang="en-US" dirty="0" smtClean="0"/>
              <a:t>Data values</a:t>
            </a:r>
          </a:p>
          <a:p>
            <a:pPr lvl="2"/>
            <a:r>
              <a:rPr lang="en-US" dirty="0" smtClean="0"/>
              <a:t>Cache misses</a:t>
            </a:r>
          </a:p>
          <a:p>
            <a:pPr lvl="1"/>
            <a:r>
              <a:rPr lang="en-US" dirty="0" smtClean="0"/>
              <a:t>Predictability allows these statistics to be used for optimizations to be used in the future</a:t>
            </a:r>
            <a:br>
              <a:rPr lang="en-US" dirty="0" smtClean="0"/>
            </a:br>
            <a:endParaRPr lang="en-US" dirty="0" smtClean="0"/>
          </a:p>
          <a:p>
            <a:r>
              <a:rPr lang="en-US" dirty="0" smtClean="0"/>
              <a:t>Profiling in a VM differs from traditional profiling used for compiler feedback.</a:t>
            </a:r>
          </a:p>
        </p:txBody>
      </p:sp>
    </p:spTree>
    <p:extLst>
      <p:ext uri="{BB962C8B-B14F-4D97-AF65-F5344CB8AC3E}">
        <p14:creationId xmlns:p14="http://schemas.microsoft.com/office/powerpoint/2010/main" val="267145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Optimization</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1143000" y="2348531"/>
            <a:ext cx="6858000" cy="4280869"/>
          </a:xfrm>
          <a:prstGeom prst="rect">
            <a:avLst/>
          </a:prstGeom>
          <a:noFill/>
          <a:ln w="9525">
            <a:noFill/>
            <a:miter lim="800000"/>
            <a:headEnd/>
            <a:tailEnd/>
          </a:ln>
          <a:effectLst/>
        </p:spPr>
      </p:pic>
      <p:sp>
        <p:nvSpPr>
          <p:cNvPr id="5" name="Content Placeholder 2"/>
          <p:cNvSpPr txBox="1">
            <a:spLocks/>
          </p:cNvSpPr>
          <p:nvPr/>
        </p:nvSpPr>
        <p:spPr>
          <a:xfrm>
            <a:off x="457200" y="1600201"/>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lumMod val="75000"/>
                </a:schemeClr>
              </a:buClr>
              <a:buSzTx/>
              <a:buFont typeface="Arial" pitchFamily="34" charset="0"/>
              <a:buChar char="•"/>
              <a:tabLst/>
              <a:defRPr/>
            </a:pPr>
            <a:r>
              <a:rPr lang="en-US" sz="2400" dirty="0" smtClean="0">
                <a:solidFill>
                  <a:schemeClr val="tx2">
                    <a:lumMod val="75000"/>
                  </a:schemeClr>
                </a:solidFill>
                <a:latin typeface="Cambria" pitchFamily="18" charset="0"/>
              </a:rPr>
              <a:t>Dynamic binary translation and optimization :</a:t>
            </a:r>
            <a:endParaRPr kumimoji="0" lang="en-US" sz="2400" b="0" i="0" u="none" strike="noStrike" kern="1200" cap="none" spc="0" normalizeH="0" baseline="0" noProof="0" dirty="0" smtClean="0">
              <a:ln>
                <a:noFill/>
              </a:ln>
              <a:solidFill>
                <a:schemeClr val="tx2">
                  <a:lumMod val="75000"/>
                </a:schemeClr>
              </a:solidFill>
              <a:effectLst/>
              <a:uLnTx/>
              <a:uFillTx/>
              <a:latin typeface="Cambria" pitchFamily="18" charset="0"/>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1143000" y="3394192"/>
            <a:ext cx="6858000" cy="3235208"/>
          </a:xfrm>
          <a:prstGeom prst="rect">
            <a:avLst/>
          </a:prstGeom>
          <a:noFill/>
          <a:ln w="9525">
            <a:noFill/>
            <a:miter lim="800000"/>
            <a:headEnd/>
            <a:tailEnd/>
          </a:ln>
          <a:effectLst/>
        </p:spPr>
      </p:pic>
    </p:spTree>
    <p:extLst>
      <p:ext uri="{BB962C8B-B14F-4D97-AF65-F5344CB8AC3E}">
        <p14:creationId xmlns:p14="http://schemas.microsoft.com/office/powerpoint/2010/main" val="38236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Isomorphism</a:t>
            </a:r>
            <a:endParaRPr kumimoji="1" lang="zh-TW" altLang="en-US" dirty="0"/>
          </a:p>
        </p:txBody>
      </p:sp>
      <p:sp>
        <p:nvSpPr>
          <p:cNvPr id="5" name="文字版面配置區 4"/>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1058786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VIRTUALIZATION</a:t>
            </a:r>
            <a:endParaRPr kumimoji="1" lang="zh-TW" altLang="en-US" dirty="0"/>
          </a:p>
        </p:txBody>
      </p:sp>
      <p:sp>
        <p:nvSpPr>
          <p:cNvPr id="5" name="文字版面配置區 4"/>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3517009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68362"/>
          </a:xfrm>
        </p:spPr>
        <p:txBody>
          <a:bodyPr/>
          <a:lstStyle/>
          <a:p>
            <a:r>
              <a:rPr kumimoji="1" lang="en-US" altLang="zh-TW" dirty="0" smtClean="0"/>
              <a:t>System Virtual Machine</a:t>
            </a:r>
            <a:endParaRPr kumimoji="1" lang="zh-TW" altLang="en-US" dirty="0"/>
          </a:p>
        </p:txBody>
      </p:sp>
      <p:sp>
        <p:nvSpPr>
          <p:cNvPr id="4" name="內容版面配置區 3"/>
          <p:cNvSpPr>
            <a:spLocks noGrp="1"/>
          </p:cNvSpPr>
          <p:nvPr>
            <p:ph sz="half" idx="1"/>
          </p:nvPr>
        </p:nvSpPr>
        <p:spPr>
          <a:xfrm>
            <a:off x="457200" y="1295400"/>
            <a:ext cx="8229600" cy="5105400"/>
          </a:xfrm>
        </p:spPr>
        <p:txBody>
          <a:bodyPr>
            <a:normAutofit fontScale="92500" lnSpcReduction="10000"/>
          </a:bodyPr>
          <a:lstStyle/>
          <a:p>
            <a:r>
              <a:rPr lang="en-US" altLang="zh-TW" dirty="0" smtClean="0"/>
              <a:t>System virtual machines</a:t>
            </a:r>
            <a:r>
              <a:rPr lang="en-US" altLang="zh-TW" dirty="0" smtClean="0">
                <a:solidFill>
                  <a:schemeClr val="tx1"/>
                </a:solidFill>
              </a:rPr>
              <a:t> </a:t>
            </a:r>
            <a:r>
              <a:rPr lang="en-US" altLang="zh-TW" dirty="0" smtClean="0"/>
              <a:t>are capable of </a:t>
            </a:r>
            <a:r>
              <a:rPr lang="en-US" altLang="zh-TW" dirty="0" err="1" smtClean="0"/>
              <a:t>virtualizing</a:t>
            </a:r>
            <a:r>
              <a:rPr lang="en-US" altLang="zh-TW" dirty="0" smtClean="0"/>
              <a:t> a full set of hardware resources, including a processor (or processors), memory and storage resources and peripheral devices.</a:t>
            </a:r>
          </a:p>
          <a:p>
            <a:r>
              <a:rPr kumimoji="1" lang="en-US" altLang="zh-TW" dirty="0" smtClean="0"/>
              <a:t>Constructed </a:t>
            </a:r>
            <a:r>
              <a:rPr kumimoji="1" lang="en-US" altLang="zh-TW" dirty="0"/>
              <a:t>at ISA level</a:t>
            </a:r>
          </a:p>
          <a:p>
            <a:r>
              <a:rPr kumimoji="1" lang="en-US" altLang="zh-TW" dirty="0"/>
              <a:t>Allow multiple OS environments, or support time sharing.</a:t>
            </a:r>
          </a:p>
          <a:p>
            <a:r>
              <a:rPr kumimoji="1" lang="en-US" altLang="zh-TW" dirty="0" smtClean="0"/>
              <a:t>Examples</a:t>
            </a:r>
          </a:p>
          <a:p>
            <a:pPr lvl="1"/>
            <a:r>
              <a:rPr kumimoji="1" lang="en-US" altLang="zh-TW" dirty="0"/>
              <a:t>IBM VM/</a:t>
            </a:r>
            <a:r>
              <a:rPr kumimoji="1" lang="en-US" altLang="zh-TW" dirty="0" smtClean="0"/>
              <a:t>360</a:t>
            </a:r>
            <a:endParaRPr kumimoji="1" lang="en-US" altLang="zh-TW" dirty="0"/>
          </a:p>
          <a:p>
            <a:pPr lvl="1"/>
            <a:r>
              <a:rPr kumimoji="1" lang="en-US" altLang="zh-TW" dirty="0" smtClean="0"/>
              <a:t>VMware</a:t>
            </a:r>
          </a:p>
          <a:p>
            <a:pPr lvl="1"/>
            <a:r>
              <a:rPr kumimoji="1" lang="en-US" altLang="zh-TW" dirty="0" err="1" smtClean="0"/>
              <a:t>Xen</a:t>
            </a:r>
            <a:endParaRPr kumimoji="1" lang="en-US" altLang="zh-TW" dirty="0" smtClean="0"/>
          </a:p>
          <a:p>
            <a:pPr lvl="1"/>
            <a:r>
              <a:rPr kumimoji="1" lang="en-US" altLang="zh-TW" dirty="0" smtClean="0"/>
              <a:t>KVM</a:t>
            </a:r>
          </a:p>
          <a:p>
            <a:pPr lvl="1"/>
            <a:r>
              <a:rPr kumimoji="1" lang="en-US" altLang="zh-TW" dirty="0" smtClean="0"/>
              <a:t>OKL4</a:t>
            </a:r>
            <a:endParaRPr kumimoji="1" lang="en-US" altLang="zh-TW" dirty="0"/>
          </a:p>
          <a:p>
            <a:pPr lvl="1"/>
            <a:endParaRPr kumimoji="1" lang="zh-TW" altLang="en-US" dirty="0"/>
          </a:p>
        </p:txBody>
      </p:sp>
      <p:grpSp>
        <p:nvGrpSpPr>
          <p:cNvPr id="8" name="群組 7"/>
          <p:cNvGrpSpPr/>
          <p:nvPr/>
        </p:nvGrpSpPr>
        <p:grpSpPr>
          <a:xfrm>
            <a:off x="3505200" y="4114800"/>
            <a:ext cx="5257800" cy="2567136"/>
            <a:chOff x="381000" y="1268760"/>
            <a:chExt cx="8458200" cy="5184576"/>
          </a:xfrm>
        </p:grpSpPr>
        <p:sp>
          <p:nvSpPr>
            <p:cNvPr id="9" name="圓角矩形 8"/>
            <p:cNvSpPr/>
            <p:nvPr/>
          </p:nvSpPr>
          <p:spPr>
            <a:xfrm>
              <a:off x="4499992" y="1268760"/>
              <a:ext cx="4032448" cy="3989040"/>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0" name="圓角矩形 9"/>
            <p:cNvSpPr/>
            <p:nvPr/>
          </p:nvSpPr>
          <p:spPr>
            <a:xfrm>
              <a:off x="4716016" y="3789040"/>
              <a:ext cx="3528392" cy="146876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1100" dirty="0" smtClean="0"/>
                <a:t>Windows Phone 8’s kernel</a:t>
              </a:r>
              <a:endParaRPr kumimoji="1" lang="zh-TW" altLang="en-US" sz="1100" dirty="0"/>
            </a:p>
          </p:txBody>
        </p:sp>
        <p:sp>
          <p:nvSpPr>
            <p:cNvPr id="11" name="圓角矩形 10"/>
            <p:cNvSpPr/>
            <p:nvPr/>
          </p:nvSpPr>
          <p:spPr>
            <a:xfrm>
              <a:off x="395536"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1200" dirty="0" smtClean="0"/>
                <a:t>Hardware</a:t>
              </a:r>
              <a:endParaRPr kumimoji="1" lang="zh-TW" altLang="en-US" sz="1200" dirty="0"/>
            </a:p>
          </p:txBody>
        </p:sp>
        <p:sp>
          <p:nvSpPr>
            <p:cNvPr id="12" name="文字方塊 11"/>
            <p:cNvSpPr txBox="1"/>
            <p:nvPr/>
          </p:nvSpPr>
          <p:spPr>
            <a:xfrm>
              <a:off x="5436096" y="1412776"/>
              <a:ext cx="2488704" cy="583930"/>
            </a:xfrm>
            <a:prstGeom prst="rect">
              <a:avLst/>
            </a:prstGeom>
            <a:noFill/>
          </p:spPr>
          <p:txBody>
            <a:bodyPr wrap="square" rtlCol="0">
              <a:spAutoFit/>
            </a:bodyPr>
            <a:lstStyle/>
            <a:p>
              <a:pPr algn="ctr"/>
              <a:r>
                <a:rPr kumimoji="1" lang="en-US" altLang="zh-TW" sz="1000" dirty="0" smtClean="0">
                  <a:solidFill>
                    <a:srgbClr val="FF0000"/>
                  </a:solidFill>
                </a:rPr>
                <a:t>Windows Phone</a:t>
              </a:r>
              <a:endParaRPr kumimoji="1" lang="zh-TW" altLang="en-US" sz="1000" dirty="0">
                <a:solidFill>
                  <a:srgbClr val="FF0000"/>
                </a:solidFill>
              </a:endParaRPr>
            </a:p>
          </p:txBody>
        </p:sp>
        <p:sp>
          <p:nvSpPr>
            <p:cNvPr id="13" name="圓角矩形 12"/>
            <p:cNvSpPr/>
            <p:nvPr/>
          </p:nvSpPr>
          <p:spPr>
            <a:xfrm>
              <a:off x="395536" y="1340768"/>
              <a:ext cx="3960440" cy="3917032"/>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4" name="文字方塊 13"/>
            <p:cNvSpPr txBox="1"/>
            <p:nvPr/>
          </p:nvSpPr>
          <p:spPr>
            <a:xfrm>
              <a:off x="1187623" y="1412776"/>
              <a:ext cx="2520280" cy="583930"/>
            </a:xfrm>
            <a:prstGeom prst="rect">
              <a:avLst/>
            </a:prstGeom>
            <a:noFill/>
          </p:spPr>
          <p:txBody>
            <a:bodyPr wrap="square" rtlCol="0">
              <a:spAutoFit/>
            </a:bodyPr>
            <a:lstStyle/>
            <a:p>
              <a:pPr algn="ctr"/>
              <a:r>
                <a:rPr kumimoji="1" lang="en-US" altLang="zh-TW" sz="1000" dirty="0" smtClean="0">
                  <a:solidFill>
                    <a:srgbClr val="FF0000"/>
                  </a:solidFill>
                </a:rPr>
                <a:t>Android</a:t>
              </a:r>
              <a:endParaRPr kumimoji="1" lang="zh-TW" altLang="en-US" sz="1000" dirty="0">
                <a:solidFill>
                  <a:srgbClr val="FF0000"/>
                </a:solidFill>
              </a:endParaRPr>
            </a:p>
          </p:txBody>
        </p:sp>
        <p:sp>
          <p:nvSpPr>
            <p:cNvPr id="15" name="圓角矩形 14"/>
            <p:cNvSpPr/>
            <p:nvPr/>
          </p:nvSpPr>
          <p:spPr>
            <a:xfrm>
              <a:off x="539552" y="3717032"/>
              <a:ext cx="3672408" cy="1540768"/>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smtClean="0"/>
                <a:t>Linux kernel</a:t>
              </a:r>
              <a:endParaRPr kumimoji="1" lang="zh-TW" altLang="en-US" dirty="0"/>
            </a:p>
          </p:txBody>
        </p:sp>
        <p:sp>
          <p:nvSpPr>
            <p:cNvPr id="16" name="圓角矩形 15"/>
            <p:cNvSpPr/>
            <p:nvPr/>
          </p:nvSpPr>
          <p:spPr>
            <a:xfrm>
              <a:off x="611560" y="1916832"/>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800" dirty="0" smtClean="0"/>
                <a:t>App</a:t>
              </a:r>
              <a:endParaRPr kumimoji="1" lang="zh-TW" altLang="en-US" sz="800" dirty="0"/>
            </a:p>
          </p:txBody>
        </p:sp>
        <p:sp>
          <p:nvSpPr>
            <p:cNvPr id="17" name="圓角矩形 16"/>
            <p:cNvSpPr/>
            <p:nvPr/>
          </p:nvSpPr>
          <p:spPr>
            <a:xfrm>
              <a:off x="1447800" y="1905000"/>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800" dirty="0" smtClean="0"/>
                <a:t>App</a:t>
              </a:r>
              <a:endParaRPr kumimoji="1" lang="zh-TW" altLang="en-US" sz="800" dirty="0"/>
            </a:p>
          </p:txBody>
        </p:sp>
        <p:sp>
          <p:nvSpPr>
            <p:cNvPr id="18" name="圓角矩形 17"/>
            <p:cNvSpPr/>
            <p:nvPr/>
          </p:nvSpPr>
          <p:spPr>
            <a:xfrm>
              <a:off x="2362200" y="1905000"/>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800" dirty="0" smtClean="0"/>
                <a:t>App</a:t>
              </a:r>
              <a:endParaRPr kumimoji="1" lang="zh-TW" altLang="en-US" sz="800" dirty="0"/>
            </a:p>
          </p:txBody>
        </p:sp>
        <p:sp>
          <p:nvSpPr>
            <p:cNvPr id="19" name="圓角矩形 18"/>
            <p:cNvSpPr/>
            <p:nvPr/>
          </p:nvSpPr>
          <p:spPr>
            <a:xfrm>
              <a:off x="3276600" y="1905000"/>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800" dirty="0" smtClean="0"/>
                <a:t>App</a:t>
              </a:r>
              <a:endParaRPr kumimoji="1" lang="zh-TW" altLang="en-US" sz="800" dirty="0"/>
            </a:p>
          </p:txBody>
        </p:sp>
        <p:sp>
          <p:nvSpPr>
            <p:cNvPr id="20" name="圓角矩形 19"/>
            <p:cNvSpPr/>
            <p:nvPr/>
          </p:nvSpPr>
          <p:spPr>
            <a:xfrm>
              <a:off x="48006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800" dirty="0" smtClean="0"/>
                <a:t>App</a:t>
              </a:r>
              <a:endParaRPr kumimoji="1" lang="zh-TW" altLang="en-US" sz="800" dirty="0"/>
            </a:p>
          </p:txBody>
        </p:sp>
        <p:sp>
          <p:nvSpPr>
            <p:cNvPr id="21" name="圓角矩形 20"/>
            <p:cNvSpPr/>
            <p:nvPr/>
          </p:nvSpPr>
          <p:spPr>
            <a:xfrm>
              <a:off x="56388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800" dirty="0" smtClean="0"/>
                <a:t>App</a:t>
              </a:r>
              <a:endParaRPr kumimoji="1" lang="zh-TW" altLang="en-US" sz="800" dirty="0"/>
            </a:p>
          </p:txBody>
        </p:sp>
        <p:sp>
          <p:nvSpPr>
            <p:cNvPr id="22" name="圓角矩形 21"/>
            <p:cNvSpPr/>
            <p:nvPr/>
          </p:nvSpPr>
          <p:spPr>
            <a:xfrm>
              <a:off x="65532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800" dirty="0" smtClean="0"/>
                <a:t>App</a:t>
              </a:r>
              <a:endParaRPr kumimoji="1" lang="zh-TW" altLang="en-US" sz="800" dirty="0"/>
            </a:p>
          </p:txBody>
        </p:sp>
        <p:sp>
          <p:nvSpPr>
            <p:cNvPr id="23" name="圓角矩形 22"/>
            <p:cNvSpPr/>
            <p:nvPr/>
          </p:nvSpPr>
          <p:spPr>
            <a:xfrm>
              <a:off x="74676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800" dirty="0" smtClean="0"/>
                <a:t>App</a:t>
              </a:r>
              <a:endParaRPr kumimoji="1" lang="zh-TW" altLang="en-US" sz="800" dirty="0"/>
            </a:p>
          </p:txBody>
        </p:sp>
        <p:sp>
          <p:nvSpPr>
            <p:cNvPr id="24" name="圓角矩形 23"/>
            <p:cNvSpPr/>
            <p:nvPr/>
          </p:nvSpPr>
          <p:spPr>
            <a:xfrm>
              <a:off x="381000" y="5257800"/>
              <a:ext cx="8458200" cy="504056"/>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sz="1100" dirty="0" smtClean="0"/>
                <a:t>Virtual Machine Monitor</a:t>
              </a:r>
              <a:endParaRPr kumimoji="1" lang="zh-TW" altLang="en-US" sz="1100" dirty="0"/>
            </a:p>
          </p:txBody>
        </p:sp>
      </p:grpSp>
    </p:spTree>
    <p:extLst>
      <p:ext uri="{BB962C8B-B14F-4D97-AF65-F5344CB8AC3E}">
        <p14:creationId xmlns:p14="http://schemas.microsoft.com/office/powerpoint/2010/main" val="2181627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3600" dirty="0"/>
              <a:t>Virtual </a:t>
            </a:r>
            <a:r>
              <a:rPr kumimoji="1" lang="en-US" altLang="zh-TW" sz="3600" dirty="0" smtClean="0"/>
              <a:t>Machine Monitor: </a:t>
            </a:r>
            <a:r>
              <a:rPr kumimoji="1" lang="en-US" altLang="zh-TW" sz="3600" dirty="0"/>
              <a:t>Main </a:t>
            </a:r>
            <a:r>
              <a:rPr kumimoji="1" lang="en-US" altLang="zh-TW" sz="3600" dirty="0" smtClean="0"/>
              <a:t>Theorem</a:t>
            </a:r>
            <a:endParaRPr kumimoji="1" lang="zh-TW" altLang="en-US" sz="3600" dirty="0"/>
          </a:p>
        </p:txBody>
      </p:sp>
      <p:sp>
        <p:nvSpPr>
          <p:cNvPr id="3" name="內容版面配置區 2"/>
          <p:cNvSpPr>
            <a:spLocks noGrp="1"/>
          </p:cNvSpPr>
          <p:nvPr>
            <p:ph idx="1"/>
          </p:nvPr>
        </p:nvSpPr>
        <p:spPr>
          <a:xfrm>
            <a:off x="457200" y="1371600"/>
            <a:ext cx="8229600" cy="5029200"/>
          </a:xfrm>
        </p:spPr>
        <p:txBody>
          <a:bodyPr/>
          <a:lstStyle/>
          <a:p>
            <a:r>
              <a:rPr kumimoji="1" lang="en-US" altLang="zh-TW" dirty="0"/>
              <a:t>A virtual machine monitor can be constructed if the set of sensitive instructions is a subset of the set of privileged instructions</a:t>
            </a:r>
          </a:p>
          <a:p>
            <a:r>
              <a:rPr kumimoji="1" lang="en-US" altLang="zh-TW" dirty="0"/>
              <a:t>Proof </a:t>
            </a:r>
            <a:r>
              <a:rPr kumimoji="1" lang="en-US" altLang="zh-TW" dirty="0" smtClean="0"/>
              <a:t>shows</a:t>
            </a:r>
          </a:p>
          <a:p>
            <a:pPr marL="914400" lvl="1" indent="-457200">
              <a:buFont typeface="+mj-lt"/>
              <a:buAutoNum type="arabicPeriod"/>
            </a:pPr>
            <a:r>
              <a:rPr kumimoji="1" lang="en-US" altLang="zh-TW" dirty="0" smtClean="0"/>
              <a:t>Equivalence</a:t>
            </a:r>
          </a:p>
          <a:p>
            <a:pPr marL="1314450" lvl="2" indent="-457200"/>
            <a:r>
              <a:rPr kumimoji="1" lang="en-US" altLang="zh-TW" dirty="0"/>
              <a:t>by interpreting privileged instructions and executing remaining instructions natively</a:t>
            </a:r>
            <a:endParaRPr kumimoji="1" lang="en-US" altLang="zh-TW" dirty="0" smtClean="0"/>
          </a:p>
          <a:p>
            <a:pPr marL="914400" lvl="1" indent="-457200">
              <a:buFont typeface="+mj-lt"/>
              <a:buAutoNum type="arabicPeriod"/>
            </a:pPr>
            <a:r>
              <a:rPr kumimoji="1" lang="en-US" altLang="zh-TW" dirty="0"/>
              <a:t>Resource </a:t>
            </a:r>
            <a:r>
              <a:rPr kumimoji="1" lang="en-US" altLang="zh-TW" dirty="0" smtClean="0"/>
              <a:t>control</a:t>
            </a:r>
          </a:p>
          <a:p>
            <a:pPr marL="1314450" lvl="2" indent="-457200"/>
            <a:r>
              <a:rPr kumimoji="1" lang="en-US" altLang="zh-TW" dirty="0"/>
              <a:t>by having all instructions that change resources trap to the VMM</a:t>
            </a:r>
            <a:endParaRPr kumimoji="1" lang="en-US" altLang="zh-TW" dirty="0" smtClean="0"/>
          </a:p>
          <a:p>
            <a:pPr marL="914400" lvl="1" indent="-457200">
              <a:buFont typeface="+mj-lt"/>
              <a:buAutoNum type="arabicPeriod"/>
            </a:pPr>
            <a:r>
              <a:rPr kumimoji="1" lang="en-US" altLang="zh-TW" dirty="0" smtClean="0"/>
              <a:t>Efficiency</a:t>
            </a:r>
          </a:p>
          <a:p>
            <a:pPr marL="1314450" lvl="2" indent="-457200"/>
            <a:r>
              <a:rPr kumimoji="1" lang="en-US" altLang="zh-TW" dirty="0"/>
              <a:t>by executing all non-privileged instructions directly on hardware</a:t>
            </a:r>
            <a:endParaRPr kumimoji="1" lang="en-US" altLang="zh-TW" dirty="0" smtClean="0"/>
          </a:p>
          <a:p>
            <a:r>
              <a:rPr kumimoji="1" lang="en-US" altLang="zh-TW" dirty="0"/>
              <a:t>A key aspect of the theorem is that it is easy to </a:t>
            </a:r>
            <a:r>
              <a:rPr kumimoji="1" lang="en-US" altLang="zh-TW" dirty="0" smtClean="0"/>
              <a:t>check</a:t>
            </a:r>
            <a:endParaRPr kumimoji="1" lang="en-US" altLang="zh-TW" dirty="0"/>
          </a:p>
        </p:txBody>
      </p:sp>
    </p:spTree>
    <p:extLst>
      <p:ext uri="{BB962C8B-B14F-4D97-AF65-F5344CB8AC3E}">
        <p14:creationId xmlns:p14="http://schemas.microsoft.com/office/powerpoint/2010/main" val="1280257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Emulation &amp; Virtualization</a:t>
            </a:r>
            <a:endParaRPr kumimoji="1" lang="zh-TW" altLang="en-US" dirty="0"/>
          </a:p>
        </p:txBody>
      </p:sp>
      <p:sp>
        <p:nvSpPr>
          <p:cNvPr id="5" name="內容版面配置區 4"/>
          <p:cNvSpPr>
            <a:spLocks noGrp="1"/>
          </p:cNvSpPr>
          <p:nvPr>
            <p:ph idx="1"/>
          </p:nvPr>
        </p:nvSpPr>
        <p:spPr>
          <a:xfrm>
            <a:off x="457200" y="1600200"/>
            <a:ext cx="8229600" cy="4953000"/>
          </a:xfrm>
        </p:spPr>
        <p:txBody>
          <a:bodyPr/>
          <a:lstStyle/>
          <a:p>
            <a:r>
              <a:rPr kumimoji="1" lang="en-US" altLang="zh-TW" dirty="0" smtClean="0"/>
              <a:t>Emulation</a:t>
            </a:r>
            <a:r>
              <a:rPr kumimoji="1" lang="zh-TW" altLang="en-US" dirty="0" smtClean="0"/>
              <a:t> </a:t>
            </a:r>
            <a:r>
              <a:rPr kumimoji="1" lang="en-US" altLang="zh-TW" dirty="0" smtClean="0"/>
              <a:t>seems</a:t>
            </a:r>
            <a:r>
              <a:rPr kumimoji="1" lang="zh-TW" altLang="en-US" dirty="0" smtClean="0"/>
              <a:t> </a:t>
            </a:r>
            <a:r>
              <a:rPr kumimoji="1" lang="en-US" altLang="zh-TW" dirty="0" smtClean="0"/>
              <a:t>a</a:t>
            </a:r>
            <a:r>
              <a:rPr kumimoji="1" lang="zh-TW" altLang="en-US" dirty="0" smtClean="0"/>
              <a:t> </a:t>
            </a:r>
            <a:r>
              <a:rPr kumimoji="1" lang="en-US" altLang="zh-TW" dirty="0" smtClean="0"/>
              <a:t>good</a:t>
            </a:r>
            <a:r>
              <a:rPr kumimoji="1" lang="zh-TW" altLang="en-US" dirty="0" smtClean="0"/>
              <a:t> </a:t>
            </a:r>
            <a:r>
              <a:rPr kumimoji="1" lang="en-US" altLang="zh-TW" dirty="0" smtClean="0"/>
              <a:t>way</a:t>
            </a:r>
            <a:r>
              <a:rPr kumimoji="1" lang="zh-TW" altLang="en-US" dirty="0" smtClean="0"/>
              <a:t> </a:t>
            </a:r>
            <a:r>
              <a:rPr kumimoji="1" lang="en-US" altLang="zh-TW" dirty="0" smtClean="0"/>
              <a:t>to</a:t>
            </a:r>
            <a:r>
              <a:rPr kumimoji="1" lang="zh-TW" altLang="en-US" dirty="0" smtClean="0"/>
              <a:t> </a:t>
            </a:r>
            <a:r>
              <a:rPr kumimoji="1" lang="en-US" altLang="zh-TW" dirty="0" smtClean="0"/>
              <a:t>implement</a:t>
            </a:r>
            <a:r>
              <a:rPr kumimoji="1" lang="zh-TW" altLang="en-US" dirty="0" smtClean="0"/>
              <a:t> </a:t>
            </a:r>
            <a:r>
              <a:rPr kumimoji="1" lang="en-US" altLang="zh-TW" dirty="0" smtClean="0"/>
              <a:t>VMM.</a:t>
            </a:r>
          </a:p>
          <a:p>
            <a:pPr lvl="1"/>
            <a:r>
              <a:rPr kumimoji="1" lang="en-US" altLang="zh-TW" dirty="0" smtClean="0"/>
              <a:t>We can run Guest OS above emulator.</a:t>
            </a:r>
          </a:p>
          <a:p>
            <a:pPr lvl="1"/>
            <a:r>
              <a:rPr kumimoji="1" lang="en-US" altLang="zh-TW" dirty="0" smtClean="0"/>
              <a:t>Emulator can manage all hardware resource and arrange sharing resource to Guest OS </a:t>
            </a:r>
          </a:p>
          <a:p>
            <a:r>
              <a:rPr kumimoji="1" lang="en-US" altLang="zh-TW" dirty="0" smtClean="0"/>
              <a:t>However, there are rarely people using emulator as VMM.</a:t>
            </a:r>
          </a:p>
          <a:p>
            <a:r>
              <a:rPr kumimoji="1" lang="en-US" altLang="zh-TW" dirty="0" smtClean="0"/>
              <a:t>WHY?</a:t>
            </a:r>
          </a:p>
          <a:p>
            <a:pPr lvl="1"/>
            <a:r>
              <a:rPr kumimoji="1" lang="en-US" altLang="zh-TW" dirty="0"/>
              <a:t>Because emulation is </a:t>
            </a:r>
            <a:r>
              <a:rPr kumimoji="1" lang="en-US" altLang="zh-TW" dirty="0" smtClean="0"/>
              <a:t>quite </a:t>
            </a:r>
            <a:r>
              <a:rPr kumimoji="1" lang="en-US" altLang="zh-TW" dirty="0"/>
              <a:t>SLOW</a:t>
            </a:r>
            <a:r>
              <a:rPr kumimoji="1" lang="en-US" altLang="zh-TW" dirty="0" smtClean="0"/>
              <a:t>!</a:t>
            </a:r>
          </a:p>
          <a:p>
            <a:pPr lvl="1"/>
            <a:r>
              <a:rPr kumimoji="1" lang="en-US" altLang="zh-TW" dirty="0" smtClean="0"/>
              <a:t>It’s not Efficient!</a:t>
            </a:r>
          </a:p>
          <a:p>
            <a:r>
              <a:rPr kumimoji="1" lang="en-US" altLang="zh-TW" dirty="0" smtClean="0"/>
              <a:t>How to let it faster?</a:t>
            </a:r>
          </a:p>
          <a:p>
            <a:pPr lvl="1"/>
            <a:r>
              <a:rPr kumimoji="1" lang="en-US" altLang="zh-TW" dirty="0" smtClean="0"/>
              <a:t>Don’t emulate everything. Just emulate some sensitive instruction which will directly access hardware resource. </a:t>
            </a:r>
          </a:p>
          <a:p>
            <a:pPr lvl="1"/>
            <a:r>
              <a:rPr kumimoji="1" lang="en-US" altLang="zh-TW" dirty="0" smtClean="0"/>
              <a:t>Execute </a:t>
            </a:r>
            <a:r>
              <a:rPr kumimoji="1" lang="en-US" altLang="zh-TW" dirty="0"/>
              <a:t>all non-privileged instructions directly on hardware</a:t>
            </a:r>
            <a:endParaRPr kumimoji="1" lang="en-US" altLang="zh-TW" dirty="0" smtClean="0"/>
          </a:p>
        </p:txBody>
      </p:sp>
    </p:spTree>
    <p:extLst>
      <p:ext uri="{BB962C8B-B14F-4D97-AF65-F5344CB8AC3E}">
        <p14:creationId xmlns:p14="http://schemas.microsoft.com/office/powerpoint/2010/main" val="424130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full</a:t>
            </a:r>
            <a:r>
              <a:rPr kumimoji="1" lang="zh-TW" altLang="en-US" dirty="0"/>
              <a:t>-</a:t>
            </a:r>
            <a:r>
              <a:rPr kumimoji="1" lang="en-US" altLang="zh-TW" dirty="0" smtClean="0"/>
              <a:t>virtualization</a:t>
            </a:r>
            <a:r>
              <a:rPr kumimoji="1" lang="zh-TW" altLang="en-US" dirty="0" smtClean="0"/>
              <a:t> </a:t>
            </a:r>
            <a:r>
              <a:rPr kumimoji="1" lang="en-US" altLang="zh-TW" dirty="0"/>
              <a:t>&amp;</a:t>
            </a:r>
            <a:r>
              <a:rPr kumimoji="1" lang="en-US" altLang="zh-TW" dirty="0" smtClean="0"/>
              <a:t> </a:t>
            </a:r>
            <a:br>
              <a:rPr kumimoji="1" lang="en-US" altLang="zh-TW" dirty="0" smtClean="0"/>
            </a:br>
            <a:r>
              <a:rPr kumimoji="1" lang="en-US" altLang="zh-TW" dirty="0" smtClean="0"/>
              <a:t>Para</a:t>
            </a:r>
            <a:r>
              <a:rPr kumimoji="1" lang="zh-TW" altLang="en-US" dirty="0" smtClean="0"/>
              <a:t>-</a:t>
            </a:r>
            <a:r>
              <a:rPr kumimoji="1" lang="en-US" altLang="zh-TW" dirty="0" smtClean="0"/>
              <a:t>virtualization</a:t>
            </a:r>
            <a:endParaRPr kumimoji="1" lang="zh-TW" altLang="en-US"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3549340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Full-Virtualization</a:t>
            </a:r>
            <a:endParaRPr kumimoji="1" lang="zh-TW" altLang="en-US" dirty="0"/>
          </a:p>
        </p:txBody>
      </p:sp>
      <p:sp>
        <p:nvSpPr>
          <p:cNvPr id="5" name="內容版面配置區 4"/>
          <p:cNvSpPr>
            <a:spLocks noGrp="1"/>
          </p:cNvSpPr>
          <p:nvPr>
            <p:ph idx="1"/>
          </p:nvPr>
        </p:nvSpPr>
        <p:spPr>
          <a:xfrm>
            <a:off x="457200" y="1295400"/>
            <a:ext cx="8229600" cy="5334000"/>
          </a:xfrm>
        </p:spPr>
        <p:txBody>
          <a:bodyPr>
            <a:normAutofit fontScale="92500" lnSpcReduction="20000"/>
          </a:bodyPr>
          <a:lstStyle/>
          <a:p>
            <a:r>
              <a:rPr kumimoji="1" lang="en-US" altLang="zh-TW" dirty="0" smtClean="0"/>
              <a:t>Definition:</a:t>
            </a:r>
          </a:p>
          <a:p>
            <a:pPr lvl="1"/>
            <a:r>
              <a:rPr kumimoji="1" lang="en-US" altLang="zh-TW" dirty="0" smtClean="0"/>
              <a:t>We run the Guest OS </a:t>
            </a:r>
            <a:r>
              <a:rPr kumimoji="1" lang="en-US" altLang="zh-TW" dirty="0" smtClean="0">
                <a:solidFill>
                  <a:srgbClr val="FF0000"/>
                </a:solidFill>
              </a:rPr>
              <a:t>without modified</a:t>
            </a:r>
            <a:r>
              <a:rPr kumimoji="1" lang="en-US" altLang="zh-TW" dirty="0" smtClean="0"/>
              <a:t>.</a:t>
            </a:r>
          </a:p>
          <a:p>
            <a:pPr lvl="1"/>
            <a:r>
              <a:rPr kumimoji="1" lang="en-US" altLang="zh-TW" dirty="0"/>
              <a:t>The Guest OS </a:t>
            </a:r>
            <a:r>
              <a:rPr kumimoji="1" lang="en-US" altLang="zh-TW" dirty="0" smtClean="0">
                <a:solidFill>
                  <a:srgbClr val="FF0000"/>
                </a:solidFill>
              </a:rPr>
              <a:t>doesn’t </a:t>
            </a:r>
            <a:r>
              <a:rPr kumimoji="1" lang="en-US" altLang="zh-TW" dirty="0" smtClean="0">
                <a:solidFill>
                  <a:srgbClr val="FF0000"/>
                </a:solidFill>
              </a:rPr>
              <a:t>realize </a:t>
            </a:r>
            <a:r>
              <a:rPr kumimoji="1" lang="en-US" altLang="zh-TW" dirty="0"/>
              <a:t>that it is running above VM rather than physical machine</a:t>
            </a:r>
            <a:r>
              <a:rPr kumimoji="1" lang="en-US" altLang="zh-TW" dirty="0" smtClean="0"/>
              <a:t>.</a:t>
            </a:r>
          </a:p>
          <a:p>
            <a:r>
              <a:rPr kumimoji="1" lang="en-US" altLang="zh-TW" dirty="0" smtClean="0"/>
              <a:t>Pro:</a:t>
            </a:r>
          </a:p>
          <a:p>
            <a:pPr lvl="1"/>
            <a:r>
              <a:rPr kumimoji="1" lang="en-US" altLang="zh-TW" dirty="0" smtClean="0"/>
              <a:t>User can use any OS what he/she wants to install as Guest OS</a:t>
            </a:r>
          </a:p>
          <a:p>
            <a:pPr lvl="1"/>
            <a:r>
              <a:rPr kumimoji="1" lang="en-US" altLang="zh-TW" dirty="0" smtClean="0"/>
              <a:t>For those OS which is hard to patch (ex: Windows, because it’s hard to get its source code), user can only install them in full-virtualization environment</a:t>
            </a:r>
          </a:p>
          <a:p>
            <a:r>
              <a:rPr kumimoji="1" lang="en-US" altLang="zh-TW" dirty="0" smtClean="0"/>
              <a:t>Con:</a:t>
            </a:r>
            <a:endParaRPr kumimoji="1" lang="en-US" altLang="zh-TW" dirty="0"/>
          </a:p>
          <a:p>
            <a:pPr lvl="1"/>
            <a:r>
              <a:rPr kumimoji="1" lang="en-US" altLang="zh-TW" dirty="0" smtClean="0"/>
              <a:t>For non-</a:t>
            </a:r>
            <a:r>
              <a:rPr kumimoji="1" lang="en-US" altLang="zh-TW" dirty="0" err="1" smtClean="0"/>
              <a:t>virtualizable</a:t>
            </a:r>
            <a:r>
              <a:rPr kumimoji="1" lang="en-US" altLang="zh-TW" dirty="0"/>
              <a:t> </a:t>
            </a:r>
            <a:r>
              <a:rPr kumimoji="1" lang="en-US" altLang="zh-TW" dirty="0" smtClean="0"/>
              <a:t>CPU, running Guest OS without patched critical instruction need use Dynamic Binary Translation in the hypervisor. It costs a lot.</a:t>
            </a:r>
          </a:p>
          <a:p>
            <a:pPr lvl="1"/>
            <a:r>
              <a:rPr kumimoji="1" lang="en-US" altLang="zh-TW" dirty="0" smtClean="0"/>
              <a:t>Even for the </a:t>
            </a:r>
            <a:r>
              <a:rPr kumimoji="1" lang="en-US" altLang="zh-TW" dirty="0" err="1" smtClean="0"/>
              <a:t>virtualizable</a:t>
            </a:r>
            <a:r>
              <a:rPr kumimoji="1" lang="en-US" altLang="zh-TW" dirty="0" smtClean="0"/>
              <a:t> or hardware assistant CPU, running an OS which doesn’t find out its in VM rather in physical machine is still lots of computing resource. Using patched guest OS can avoid these resource wasting. And using full-virtualization environment cannot gain the performance optimization.</a:t>
            </a:r>
          </a:p>
        </p:txBody>
      </p:sp>
    </p:spTree>
    <p:extLst>
      <p:ext uri="{BB962C8B-B14F-4D97-AF65-F5344CB8AC3E}">
        <p14:creationId xmlns:p14="http://schemas.microsoft.com/office/powerpoint/2010/main" val="27948873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Para-Virtualization</a:t>
            </a:r>
            <a:endParaRPr kumimoji="1" lang="zh-TW" altLang="en-US" dirty="0"/>
          </a:p>
        </p:txBody>
      </p:sp>
      <p:sp>
        <p:nvSpPr>
          <p:cNvPr id="5" name="內容版面配置區 4"/>
          <p:cNvSpPr>
            <a:spLocks noGrp="1"/>
          </p:cNvSpPr>
          <p:nvPr>
            <p:ph idx="1"/>
          </p:nvPr>
        </p:nvSpPr>
        <p:spPr>
          <a:xfrm>
            <a:off x="457200" y="1219200"/>
            <a:ext cx="8229600" cy="5410200"/>
          </a:xfrm>
        </p:spPr>
        <p:txBody>
          <a:bodyPr>
            <a:normAutofit lnSpcReduction="10000"/>
          </a:bodyPr>
          <a:lstStyle/>
          <a:p>
            <a:r>
              <a:rPr kumimoji="1" lang="en-US" altLang="zh-TW" dirty="0" smtClean="0"/>
              <a:t>Definition:</a:t>
            </a:r>
          </a:p>
          <a:p>
            <a:pPr lvl="1"/>
            <a:r>
              <a:rPr kumimoji="1" lang="en-US" altLang="zh-TW" dirty="0" smtClean="0"/>
              <a:t>Run the Guest OS which is </a:t>
            </a:r>
            <a:r>
              <a:rPr kumimoji="1" lang="en-US" altLang="zh-TW" dirty="0" smtClean="0">
                <a:solidFill>
                  <a:srgbClr val="FF0000"/>
                </a:solidFill>
              </a:rPr>
              <a:t>patched for virtualization</a:t>
            </a:r>
            <a:r>
              <a:rPr kumimoji="1" lang="en-US" altLang="zh-TW" dirty="0" smtClean="0"/>
              <a:t>.</a:t>
            </a:r>
          </a:p>
          <a:p>
            <a:pPr lvl="1"/>
            <a:r>
              <a:rPr kumimoji="1" lang="en-US" altLang="zh-TW" dirty="0" smtClean="0"/>
              <a:t>The Guest OS </a:t>
            </a:r>
            <a:r>
              <a:rPr kumimoji="1" lang="en-US" altLang="zh-TW" dirty="0" smtClean="0">
                <a:solidFill>
                  <a:srgbClr val="FF0000"/>
                </a:solidFill>
              </a:rPr>
              <a:t>realizes</a:t>
            </a:r>
            <a:r>
              <a:rPr kumimoji="1" lang="en-US" altLang="zh-TW" dirty="0" smtClean="0"/>
              <a:t> that it is running above VM rather than physical machine.</a:t>
            </a:r>
          </a:p>
          <a:p>
            <a:r>
              <a:rPr kumimoji="1" lang="en-US" altLang="zh-TW" dirty="0" smtClean="0"/>
              <a:t>Pro:</a:t>
            </a:r>
          </a:p>
          <a:p>
            <a:pPr lvl="1"/>
            <a:r>
              <a:rPr kumimoji="1" lang="en-US" altLang="zh-TW" dirty="0"/>
              <a:t>For non-</a:t>
            </a:r>
            <a:r>
              <a:rPr kumimoji="1" lang="en-US" altLang="zh-TW" dirty="0" err="1"/>
              <a:t>virtualizable</a:t>
            </a:r>
            <a:r>
              <a:rPr kumimoji="1" lang="en-US" altLang="zh-TW" dirty="0"/>
              <a:t> CPU, running Guest OS </a:t>
            </a:r>
            <a:r>
              <a:rPr kumimoji="1" lang="en-US" altLang="zh-TW" dirty="0" smtClean="0"/>
              <a:t>with </a:t>
            </a:r>
            <a:r>
              <a:rPr kumimoji="1" lang="en-US" altLang="zh-TW" dirty="0"/>
              <a:t>patched critical </a:t>
            </a:r>
            <a:r>
              <a:rPr kumimoji="1" lang="en-US" altLang="zh-TW" dirty="0" smtClean="0"/>
              <a:t>instruction can reduce lots of work for hypervisor. Let guest OS run faster.</a:t>
            </a:r>
            <a:endParaRPr kumimoji="1" lang="en-US" altLang="zh-TW" dirty="0"/>
          </a:p>
          <a:p>
            <a:pPr lvl="1"/>
            <a:r>
              <a:rPr kumimoji="1" lang="en-US" altLang="zh-TW" dirty="0"/>
              <a:t>Even for the </a:t>
            </a:r>
            <a:r>
              <a:rPr kumimoji="1" lang="en-US" altLang="zh-TW" dirty="0" err="1"/>
              <a:t>virtualizable</a:t>
            </a:r>
            <a:r>
              <a:rPr kumimoji="1" lang="en-US" altLang="zh-TW" dirty="0"/>
              <a:t> or hardware assistant CPU, running an OS which doesn’t find out its in VM rather in physical machine is still lots of computing resource. Using patched guest OS can avoid these resource wasting</a:t>
            </a:r>
            <a:r>
              <a:rPr kumimoji="1" lang="en-US" altLang="zh-TW" dirty="0" smtClean="0"/>
              <a:t>.</a:t>
            </a:r>
          </a:p>
          <a:p>
            <a:r>
              <a:rPr kumimoji="1" lang="en-US" altLang="zh-TW" dirty="0" smtClean="0"/>
              <a:t>Con:</a:t>
            </a:r>
          </a:p>
          <a:p>
            <a:pPr lvl="1"/>
            <a:r>
              <a:rPr kumimoji="1" lang="en-US" altLang="zh-TW" dirty="0" smtClean="0"/>
              <a:t>User cannot </a:t>
            </a:r>
            <a:r>
              <a:rPr kumimoji="1" lang="en-US" altLang="zh-TW" dirty="0"/>
              <a:t>use any OS what he/she wants to install as Guest OS</a:t>
            </a:r>
          </a:p>
          <a:p>
            <a:pPr lvl="1"/>
            <a:r>
              <a:rPr kumimoji="1" lang="en-US" altLang="zh-TW" dirty="0"/>
              <a:t>For those OS which is hard to patch(ex: Windows, because it’s hard to get its source code), user </a:t>
            </a:r>
            <a:r>
              <a:rPr kumimoji="1" lang="en-US" altLang="zh-TW" dirty="0" smtClean="0"/>
              <a:t>cannot install them as guest OS.</a:t>
            </a:r>
            <a:endParaRPr kumimoji="1" lang="en-US" altLang="zh-TW" dirty="0"/>
          </a:p>
        </p:txBody>
      </p:sp>
    </p:spTree>
    <p:extLst>
      <p:ext uri="{BB962C8B-B14F-4D97-AF65-F5344CB8AC3E}">
        <p14:creationId xmlns:p14="http://schemas.microsoft.com/office/powerpoint/2010/main" val="18223054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categories</a:t>
            </a:r>
            <a:r>
              <a:rPr kumimoji="1" lang="zh-TW" altLang="en-US" dirty="0" smtClean="0"/>
              <a:t> </a:t>
            </a:r>
            <a:r>
              <a:rPr kumimoji="1" lang="en-US" altLang="zh-TW" dirty="0" smtClean="0"/>
              <a:t>of virtual machine</a:t>
            </a:r>
            <a:endParaRPr kumimoji="1" lang="zh-TW" altLang="en-US"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27267361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kumimoji="1" lang="en-US" altLang="zh-TW" dirty="0" smtClean="0"/>
              <a:t>Several Types of VMM</a:t>
            </a:r>
            <a:endParaRPr kumimoji="1" lang="zh-TW" altLang="en-US" dirty="0"/>
          </a:p>
        </p:txBody>
      </p:sp>
      <p:sp>
        <p:nvSpPr>
          <p:cNvPr id="5" name="內容版面配置區 4"/>
          <p:cNvSpPr>
            <a:spLocks noGrp="1"/>
          </p:cNvSpPr>
          <p:nvPr>
            <p:ph idx="1"/>
          </p:nvPr>
        </p:nvSpPr>
        <p:spPr/>
        <p:txBody>
          <a:bodyPr/>
          <a:lstStyle/>
          <a:p>
            <a:r>
              <a:rPr kumimoji="1" lang="en-US" altLang="zh-TW" dirty="0" smtClean="0"/>
              <a:t>According to the category from </a:t>
            </a:r>
            <a:r>
              <a:rPr kumimoji="1" lang="en-US" altLang="zh-TW" dirty="0" err="1" smtClean="0"/>
              <a:t>Popek</a:t>
            </a:r>
            <a:r>
              <a:rPr kumimoji="1" lang="en-US" altLang="zh-TW" dirty="0" smtClean="0"/>
              <a:t> and Goldberg in 1974, virtual machine monitor can be separate into two major type which are majorly category from where the hypervisor is.</a:t>
            </a:r>
          </a:p>
          <a:p>
            <a:r>
              <a:rPr kumimoji="1" lang="en-US" altLang="zh-TW" dirty="0" smtClean="0"/>
              <a:t>Type 1</a:t>
            </a:r>
          </a:p>
          <a:p>
            <a:pPr lvl="1"/>
            <a:r>
              <a:rPr kumimoji="1" lang="en-US" altLang="zh-TW" dirty="0" smtClean="0"/>
              <a:t>a.k.a. “Bare-metal VMM”</a:t>
            </a:r>
          </a:p>
          <a:p>
            <a:r>
              <a:rPr kumimoji="1" lang="en-US" altLang="zh-TW" dirty="0" smtClean="0"/>
              <a:t>Type 2</a:t>
            </a:r>
          </a:p>
          <a:p>
            <a:pPr lvl="1"/>
            <a:r>
              <a:rPr kumimoji="1" lang="en-US" altLang="zh-TW" dirty="0" smtClean="0"/>
              <a:t>a.k.a. “Hosted VMM”</a:t>
            </a:r>
            <a:endParaRPr kumimoji="1" lang="zh-TW" altLang="en-US" dirty="0"/>
          </a:p>
        </p:txBody>
      </p:sp>
    </p:spTree>
    <p:extLst>
      <p:ext uri="{BB962C8B-B14F-4D97-AF65-F5344CB8AC3E}">
        <p14:creationId xmlns:p14="http://schemas.microsoft.com/office/powerpoint/2010/main" val="31546451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990600" y="4343400"/>
            <a:ext cx="7772400" cy="1362075"/>
          </a:xfrm>
        </p:spPr>
        <p:txBody>
          <a:bodyPr/>
          <a:lstStyle/>
          <a:p>
            <a:r>
              <a:rPr lang="en-US" altLang="zh-TW" dirty="0" smtClean="0"/>
              <a:t>Type-1: Bare-Metal VMM </a:t>
            </a:r>
            <a:endParaRPr lang="zh-TW" altLang="en-US" dirty="0"/>
          </a:p>
        </p:txBody>
      </p:sp>
    </p:spTree>
    <p:extLst>
      <p:ext uri="{BB962C8B-B14F-4D97-AF65-F5344CB8AC3E}">
        <p14:creationId xmlns:p14="http://schemas.microsoft.com/office/powerpoint/2010/main" val="3003633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rrowheads="1"/>
          </p:cNvSpPr>
          <p:nvPr>
            <p:ph type="title"/>
          </p:nvPr>
        </p:nvSpPr>
        <p:spPr>
          <a:xfrm>
            <a:off x="301625" y="228600"/>
            <a:ext cx="8510588" cy="1143000"/>
          </a:xfrm>
        </p:spPr>
        <p:txBody>
          <a:bodyPr/>
          <a:lstStyle/>
          <a:p>
            <a:pPr eaLnBrk="1" hangingPunct="1"/>
            <a:r>
              <a:rPr lang="en-US" altLang="zh-TW" dirty="0">
                <a:latin typeface="Calibri"/>
                <a:cs typeface="Calibri"/>
              </a:rPr>
              <a:t>Virtualization is an isomorphism</a:t>
            </a:r>
          </a:p>
        </p:txBody>
      </p:sp>
      <p:sp>
        <p:nvSpPr>
          <p:cNvPr id="12291" name="Rectangle 3"/>
          <p:cNvSpPr>
            <a:spLocks noChangeArrowheads="1"/>
          </p:cNvSpPr>
          <p:nvPr/>
        </p:nvSpPr>
        <p:spPr bwMode="auto">
          <a:xfrm>
            <a:off x="990600" y="1752600"/>
            <a:ext cx="6705600" cy="1981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TW">
              <a:cs typeface="新細明體" charset="0"/>
            </a:endParaRPr>
          </a:p>
        </p:txBody>
      </p:sp>
      <p:sp>
        <p:nvSpPr>
          <p:cNvPr id="12292" name="Oval 4"/>
          <p:cNvSpPr>
            <a:spLocks noChangeArrowheads="1"/>
          </p:cNvSpPr>
          <p:nvPr/>
        </p:nvSpPr>
        <p:spPr bwMode="auto">
          <a:xfrm>
            <a:off x="1981200" y="2209800"/>
            <a:ext cx="1143000" cy="1143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altLang="zh-TW" sz="2800" dirty="0">
                <a:solidFill>
                  <a:srgbClr val="000000"/>
                </a:solidFill>
                <a:cs typeface="新細明體" charset="0"/>
              </a:rPr>
              <a:t>Si</a:t>
            </a:r>
          </a:p>
        </p:txBody>
      </p:sp>
      <p:sp>
        <p:nvSpPr>
          <p:cNvPr id="12293" name="Oval 5"/>
          <p:cNvSpPr>
            <a:spLocks noChangeArrowheads="1"/>
          </p:cNvSpPr>
          <p:nvPr/>
        </p:nvSpPr>
        <p:spPr bwMode="auto">
          <a:xfrm>
            <a:off x="5181600" y="2133600"/>
            <a:ext cx="1143000" cy="1143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altLang="zh-TW" sz="2800" dirty="0" err="1">
                <a:solidFill>
                  <a:srgbClr val="000000"/>
                </a:solidFill>
                <a:cs typeface="新細明體" charset="0"/>
              </a:rPr>
              <a:t>Sj</a:t>
            </a:r>
            <a:endParaRPr lang="en-US" altLang="zh-TW" sz="2800" dirty="0">
              <a:solidFill>
                <a:srgbClr val="000000"/>
              </a:solidFill>
              <a:cs typeface="新細明體" charset="0"/>
            </a:endParaRPr>
          </a:p>
        </p:txBody>
      </p:sp>
      <p:sp>
        <p:nvSpPr>
          <p:cNvPr id="12294" name="Text Box 6"/>
          <p:cNvSpPr txBox="1">
            <a:spLocks noChangeArrowheads="1"/>
          </p:cNvSpPr>
          <p:nvPr/>
        </p:nvSpPr>
        <p:spPr bwMode="auto">
          <a:xfrm>
            <a:off x="3733800" y="3124200"/>
            <a:ext cx="917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r>
              <a:rPr lang="en-US" altLang="zh-TW" sz="2400" dirty="0">
                <a:latin typeface="Calibri"/>
                <a:cs typeface="Calibri"/>
              </a:rPr>
              <a:t>Guest</a:t>
            </a:r>
          </a:p>
        </p:txBody>
      </p:sp>
      <p:sp>
        <p:nvSpPr>
          <p:cNvPr id="12295" name="Freeform 7"/>
          <p:cNvSpPr>
            <a:spLocks/>
          </p:cNvSpPr>
          <p:nvPr/>
        </p:nvSpPr>
        <p:spPr bwMode="auto">
          <a:xfrm>
            <a:off x="2743200" y="2044700"/>
            <a:ext cx="2514600" cy="317500"/>
          </a:xfrm>
          <a:custGeom>
            <a:avLst/>
            <a:gdLst>
              <a:gd name="T0" fmla="*/ 0 w 1584"/>
              <a:gd name="T1" fmla="*/ 2147483647 h 200"/>
              <a:gd name="T2" fmla="*/ 2147483647 w 1584"/>
              <a:gd name="T3" fmla="*/ 2147483647 h 200"/>
              <a:gd name="T4" fmla="*/ 2147483647 w 1584"/>
              <a:gd name="T5" fmla="*/ 2147483647 h 200"/>
              <a:gd name="T6" fmla="*/ 0 60000 65536"/>
              <a:gd name="T7" fmla="*/ 0 60000 65536"/>
              <a:gd name="T8" fmla="*/ 0 60000 65536"/>
              <a:gd name="T9" fmla="*/ 0 w 1584"/>
              <a:gd name="T10" fmla="*/ 0 h 200"/>
              <a:gd name="T11" fmla="*/ 1584 w 1584"/>
              <a:gd name="T12" fmla="*/ 200 h 200"/>
            </a:gdLst>
            <a:ahLst/>
            <a:cxnLst>
              <a:cxn ang="T6">
                <a:pos x="T0" y="T1"/>
              </a:cxn>
              <a:cxn ang="T7">
                <a:pos x="T2" y="T3"/>
              </a:cxn>
              <a:cxn ang="T8">
                <a:pos x="T4" y="T5"/>
              </a:cxn>
            </a:cxnLst>
            <a:rect l="T9" t="T10" r="T11" b="T12"/>
            <a:pathLst>
              <a:path w="1584" h="200">
                <a:moveTo>
                  <a:pt x="0" y="152"/>
                </a:moveTo>
                <a:cubicBezTo>
                  <a:pt x="228" y="76"/>
                  <a:pt x="456" y="0"/>
                  <a:pt x="720" y="8"/>
                </a:cubicBezTo>
                <a:cubicBezTo>
                  <a:pt x="984" y="16"/>
                  <a:pt x="1284" y="108"/>
                  <a:pt x="1584" y="200"/>
                </a:cubicBezTo>
              </a:path>
            </a:pathLst>
          </a:custGeom>
          <a:noFill/>
          <a:ln w="38100">
            <a:solidFill>
              <a:srgbClr val="66FF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2296" name="Text Box 8"/>
          <p:cNvSpPr txBox="1">
            <a:spLocks noChangeArrowheads="1"/>
          </p:cNvSpPr>
          <p:nvPr/>
        </p:nvSpPr>
        <p:spPr bwMode="auto">
          <a:xfrm>
            <a:off x="3505200" y="2057400"/>
            <a:ext cx="82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r>
              <a:rPr lang="en-US" altLang="zh-TW" sz="2400" dirty="0">
                <a:cs typeface="新細明體" charset="0"/>
              </a:rPr>
              <a:t>e(Si)</a:t>
            </a:r>
          </a:p>
        </p:txBody>
      </p:sp>
      <p:sp>
        <p:nvSpPr>
          <p:cNvPr id="12297" name="Rectangle 9"/>
          <p:cNvSpPr>
            <a:spLocks noChangeArrowheads="1"/>
          </p:cNvSpPr>
          <p:nvPr/>
        </p:nvSpPr>
        <p:spPr bwMode="auto">
          <a:xfrm>
            <a:off x="990600" y="4114800"/>
            <a:ext cx="6705600" cy="19812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endParaRPr lang="zh-TW">
              <a:cs typeface="新細明體" charset="0"/>
            </a:endParaRPr>
          </a:p>
        </p:txBody>
      </p:sp>
      <p:sp>
        <p:nvSpPr>
          <p:cNvPr id="12298" name="Oval 10"/>
          <p:cNvSpPr>
            <a:spLocks noChangeArrowheads="1"/>
          </p:cNvSpPr>
          <p:nvPr/>
        </p:nvSpPr>
        <p:spPr bwMode="auto">
          <a:xfrm>
            <a:off x="2057400" y="4495800"/>
            <a:ext cx="1143000" cy="1143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altLang="zh-TW" sz="2800" dirty="0">
                <a:solidFill>
                  <a:srgbClr val="000000"/>
                </a:solidFill>
                <a:cs typeface="新細明體" charset="0"/>
              </a:rPr>
              <a:t>Si’</a:t>
            </a:r>
          </a:p>
        </p:txBody>
      </p:sp>
      <p:sp>
        <p:nvSpPr>
          <p:cNvPr id="12299" name="Line 11"/>
          <p:cNvSpPr>
            <a:spLocks noChangeShapeType="1"/>
          </p:cNvSpPr>
          <p:nvPr/>
        </p:nvSpPr>
        <p:spPr bwMode="auto">
          <a:xfrm>
            <a:off x="2590800" y="3352800"/>
            <a:ext cx="0" cy="1143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2300" name="Oval 12"/>
          <p:cNvSpPr>
            <a:spLocks noChangeArrowheads="1"/>
          </p:cNvSpPr>
          <p:nvPr/>
        </p:nvSpPr>
        <p:spPr bwMode="auto">
          <a:xfrm>
            <a:off x="5257800" y="4419600"/>
            <a:ext cx="1143000" cy="1143000"/>
          </a:xfrm>
          <a:prstGeom prst="ellipse">
            <a:avLst/>
          </a:prstGeom>
          <a:ln>
            <a:headEnd/>
            <a:tailEnd/>
          </a:ln>
        </p:spPr>
        <p:style>
          <a:lnRef idx="0">
            <a:schemeClr val="accent3"/>
          </a:lnRef>
          <a:fillRef idx="3">
            <a:schemeClr val="accent3"/>
          </a:fillRef>
          <a:effectRef idx="3">
            <a:schemeClr val="accent3"/>
          </a:effectRef>
          <a:fontRef idx="minor">
            <a:schemeClr val="lt1"/>
          </a:fontRef>
        </p:style>
        <p:txBody>
          <a:bodyPr wrap="none" anchor="ctr"/>
          <a:lstStyle/>
          <a:p>
            <a:pPr algn="ctr"/>
            <a:r>
              <a:rPr lang="en-US" altLang="zh-TW" sz="2800" dirty="0" err="1">
                <a:solidFill>
                  <a:srgbClr val="000000"/>
                </a:solidFill>
                <a:cs typeface="新細明體" charset="0"/>
              </a:rPr>
              <a:t>Sj</a:t>
            </a:r>
            <a:r>
              <a:rPr lang="en-US" altLang="zh-TW" sz="2800" dirty="0">
                <a:solidFill>
                  <a:srgbClr val="000000"/>
                </a:solidFill>
                <a:cs typeface="新細明體" charset="0"/>
              </a:rPr>
              <a:t>’</a:t>
            </a:r>
          </a:p>
        </p:txBody>
      </p:sp>
      <p:sp>
        <p:nvSpPr>
          <p:cNvPr id="12301" name="Freeform 13"/>
          <p:cNvSpPr>
            <a:spLocks/>
          </p:cNvSpPr>
          <p:nvPr/>
        </p:nvSpPr>
        <p:spPr bwMode="auto">
          <a:xfrm>
            <a:off x="2971800" y="4343400"/>
            <a:ext cx="2514600" cy="317500"/>
          </a:xfrm>
          <a:custGeom>
            <a:avLst/>
            <a:gdLst>
              <a:gd name="T0" fmla="*/ 0 w 1584"/>
              <a:gd name="T1" fmla="*/ 2147483647 h 200"/>
              <a:gd name="T2" fmla="*/ 2147483647 w 1584"/>
              <a:gd name="T3" fmla="*/ 2147483647 h 200"/>
              <a:gd name="T4" fmla="*/ 2147483647 w 1584"/>
              <a:gd name="T5" fmla="*/ 2147483647 h 200"/>
              <a:gd name="T6" fmla="*/ 0 60000 65536"/>
              <a:gd name="T7" fmla="*/ 0 60000 65536"/>
              <a:gd name="T8" fmla="*/ 0 60000 65536"/>
              <a:gd name="T9" fmla="*/ 0 w 1584"/>
              <a:gd name="T10" fmla="*/ 0 h 200"/>
              <a:gd name="T11" fmla="*/ 1584 w 1584"/>
              <a:gd name="T12" fmla="*/ 200 h 200"/>
            </a:gdLst>
            <a:ahLst/>
            <a:cxnLst>
              <a:cxn ang="T6">
                <a:pos x="T0" y="T1"/>
              </a:cxn>
              <a:cxn ang="T7">
                <a:pos x="T2" y="T3"/>
              </a:cxn>
              <a:cxn ang="T8">
                <a:pos x="T4" y="T5"/>
              </a:cxn>
            </a:cxnLst>
            <a:rect l="T9" t="T10" r="T11" b="T12"/>
            <a:pathLst>
              <a:path w="1584" h="200">
                <a:moveTo>
                  <a:pt x="0" y="152"/>
                </a:moveTo>
                <a:cubicBezTo>
                  <a:pt x="228" y="76"/>
                  <a:pt x="456" y="0"/>
                  <a:pt x="720" y="8"/>
                </a:cubicBezTo>
                <a:cubicBezTo>
                  <a:pt x="984" y="16"/>
                  <a:pt x="1284" y="108"/>
                  <a:pt x="1584" y="200"/>
                </a:cubicBezTo>
              </a:path>
            </a:pathLst>
          </a:custGeom>
          <a:noFill/>
          <a:ln w="38100">
            <a:solidFill>
              <a:srgbClr val="66FF66"/>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12302" name="Text Box 14"/>
          <p:cNvSpPr txBox="1">
            <a:spLocks noChangeArrowheads="1"/>
          </p:cNvSpPr>
          <p:nvPr/>
        </p:nvSpPr>
        <p:spPr bwMode="auto">
          <a:xfrm>
            <a:off x="3733800" y="4419600"/>
            <a:ext cx="890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r>
              <a:rPr lang="en-US" altLang="zh-TW" sz="2400" dirty="0">
                <a:latin typeface="Calibri"/>
                <a:cs typeface="Calibri"/>
              </a:rPr>
              <a:t>e’(Si’)</a:t>
            </a:r>
          </a:p>
        </p:txBody>
      </p:sp>
      <p:sp>
        <p:nvSpPr>
          <p:cNvPr id="12303" name="Text Box 15"/>
          <p:cNvSpPr txBox="1">
            <a:spLocks noChangeArrowheads="1"/>
          </p:cNvSpPr>
          <p:nvPr/>
        </p:nvSpPr>
        <p:spPr bwMode="auto">
          <a:xfrm>
            <a:off x="3810000" y="5410200"/>
            <a:ext cx="7621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r>
              <a:rPr lang="en-US" altLang="zh-TW" sz="2400" dirty="0">
                <a:latin typeface="Calibri"/>
                <a:cs typeface="Calibri"/>
              </a:rPr>
              <a:t>Host</a:t>
            </a:r>
          </a:p>
        </p:txBody>
      </p:sp>
      <p:sp>
        <p:nvSpPr>
          <p:cNvPr id="12304" name="Line 16"/>
          <p:cNvSpPr>
            <a:spLocks noChangeShapeType="1"/>
          </p:cNvSpPr>
          <p:nvPr/>
        </p:nvSpPr>
        <p:spPr bwMode="auto">
          <a:xfrm>
            <a:off x="5867400" y="3276600"/>
            <a:ext cx="0" cy="1143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2305" name="Text Box 17"/>
          <p:cNvSpPr txBox="1">
            <a:spLocks noChangeArrowheads="1"/>
          </p:cNvSpPr>
          <p:nvPr/>
        </p:nvSpPr>
        <p:spPr bwMode="auto">
          <a:xfrm>
            <a:off x="1828800" y="3657600"/>
            <a:ext cx="757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r>
              <a:rPr lang="en-US" altLang="zh-TW" sz="2400" dirty="0">
                <a:latin typeface="Calibri"/>
                <a:cs typeface="Calibri"/>
              </a:rPr>
              <a:t>V(Si)</a:t>
            </a:r>
          </a:p>
        </p:txBody>
      </p:sp>
      <p:sp>
        <p:nvSpPr>
          <p:cNvPr id="12306" name="Text Box 18"/>
          <p:cNvSpPr txBox="1">
            <a:spLocks noChangeArrowheads="1"/>
          </p:cNvSpPr>
          <p:nvPr/>
        </p:nvSpPr>
        <p:spPr bwMode="auto">
          <a:xfrm>
            <a:off x="5105400" y="3733800"/>
            <a:ext cx="760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新細明體" charset="0"/>
              </a:defRPr>
            </a:lvl1pPr>
            <a:lvl2pPr marL="742950" indent="-285750">
              <a:defRPr>
                <a:solidFill>
                  <a:schemeClr val="tx1"/>
                </a:solidFill>
                <a:latin typeface="Arial" charset="0"/>
                <a:ea typeface="新細明體" charset="0"/>
              </a:defRPr>
            </a:lvl2pPr>
            <a:lvl3pPr marL="1143000" indent="-228600">
              <a:defRPr>
                <a:solidFill>
                  <a:schemeClr val="tx1"/>
                </a:solidFill>
                <a:latin typeface="Arial" charset="0"/>
                <a:ea typeface="新細明體" charset="0"/>
              </a:defRPr>
            </a:lvl3pPr>
            <a:lvl4pPr marL="1600200" indent="-228600">
              <a:defRPr>
                <a:solidFill>
                  <a:schemeClr val="tx1"/>
                </a:solidFill>
                <a:latin typeface="Arial" charset="0"/>
                <a:ea typeface="新細明體" charset="0"/>
              </a:defRPr>
            </a:lvl4pPr>
            <a:lvl5pPr marL="2057400" indent="-228600">
              <a:defRPr>
                <a:solidFill>
                  <a:schemeClr val="tx1"/>
                </a:solidFill>
                <a:latin typeface="Arial" charset="0"/>
                <a:ea typeface="新細明體" charset="0"/>
              </a:defRPr>
            </a:lvl5pPr>
            <a:lvl6pPr marL="2514600" indent="-228600" eaLnBrk="0" fontAlgn="base" hangingPunct="0">
              <a:spcBef>
                <a:spcPct val="0"/>
              </a:spcBef>
              <a:spcAft>
                <a:spcPct val="0"/>
              </a:spcAft>
              <a:defRPr>
                <a:solidFill>
                  <a:schemeClr val="tx1"/>
                </a:solidFill>
                <a:latin typeface="Arial" charset="0"/>
                <a:ea typeface="新細明體" charset="0"/>
              </a:defRPr>
            </a:lvl6pPr>
            <a:lvl7pPr marL="2971800" indent="-228600" eaLnBrk="0" fontAlgn="base" hangingPunct="0">
              <a:spcBef>
                <a:spcPct val="0"/>
              </a:spcBef>
              <a:spcAft>
                <a:spcPct val="0"/>
              </a:spcAft>
              <a:defRPr>
                <a:solidFill>
                  <a:schemeClr val="tx1"/>
                </a:solidFill>
                <a:latin typeface="Arial" charset="0"/>
                <a:ea typeface="新細明體" charset="0"/>
              </a:defRPr>
            </a:lvl7pPr>
            <a:lvl8pPr marL="3429000" indent="-228600" eaLnBrk="0" fontAlgn="base" hangingPunct="0">
              <a:spcBef>
                <a:spcPct val="0"/>
              </a:spcBef>
              <a:spcAft>
                <a:spcPct val="0"/>
              </a:spcAft>
              <a:defRPr>
                <a:solidFill>
                  <a:schemeClr val="tx1"/>
                </a:solidFill>
                <a:latin typeface="Arial" charset="0"/>
                <a:ea typeface="新細明體" charset="0"/>
              </a:defRPr>
            </a:lvl8pPr>
            <a:lvl9pPr marL="3886200" indent="-228600" eaLnBrk="0" fontAlgn="base" hangingPunct="0">
              <a:spcBef>
                <a:spcPct val="0"/>
              </a:spcBef>
              <a:spcAft>
                <a:spcPct val="0"/>
              </a:spcAft>
              <a:defRPr>
                <a:solidFill>
                  <a:schemeClr val="tx1"/>
                </a:solidFill>
                <a:latin typeface="Arial" charset="0"/>
                <a:ea typeface="新細明體" charset="0"/>
              </a:defRPr>
            </a:lvl9pPr>
          </a:lstStyle>
          <a:p>
            <a:r>
              <a:rPr lang="en-US" altLang="zh-TW" sz="2400" dirty="0">
                <a:latin typeface="Calibri"/>
                <a:cs typeface="Calibri"/>
              </a:rPr>
              <a:t>V(</a:t>
            </a:r>
            <a:r>
              <a:rPr lang="en-US" altLang="zh-TW" sz="2400" dirty="0" err="1">
                <a:latin typeface="Calibri"/>
                <a:cs typeface="Calibri"/>
              </a:rPr>
              <a:t>Sj</a:t>
            </a:r>
            <a:r>
              <a:rPr lang="en-US" altLang="zh-TW" sz="2400" dirty="0">
                <a:latin typeface="Calibri"/>
                <a:cs typeface="Calibri"/>
              </a:rPr>
              <a:t>)</a:t>
            </a:r>
          </a:p>
        </p:txBody>
      </p:sp>
      <p:sp>
        <p:nvSpPr>
          <p:cNvPr id="12307" name="AutoShape 19"/>
          <p:cNvSpPr>
            <a:spLocks noChangeArrowheads="1"/>
          </p:cNvSpPr>
          <p:nvPr/>
        </p:nvSpPr>
        <p:spPr bwMode="auto">
          <a:xfrm>
            <a:off x="6858000" y="1219200"/>
            <a:ext cx="2057400" cy="1143000"/>
          </a:xfrm>
          <a:prstGeom prst="wedgeRectCallout">
            <a:avLst>
              <a:gd name="adj1" fmla="val -70681"/>
              <a:gd name="adj2" fmla="val 91806"/>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gn="ctr"/>
            <a:r>
              <a:rPr lang="en-US" altLang="zh-TW" sz="3200" dirty="0">
                <a:cs typeface="新細明體" charset="0"/>
              </a:rPr>
              <a:t>State mapping</a:t>
            </a:r>
          </a:p>
        </p:txBody>
      </p:sp>
      <p:sp>
        <p:nvSpPr>
          <p:cNvPr id="12308" name="AutoShape 20"/>
          <p:cNvSpPr>
            <a:spLocks noChangeArrowheads="1"/>
          </p:cNvSpPr>
          <p:nvPr/>
        </p:nvSpPr>
        <p:spPr bwMode="auto">
          <a:xfrm>
            <a:off x="6400800" y="5334000"/>
            <a:ext cx="2209800" cy="685800"/>
          </a:xfrm>
          <a:prstGeom prst="wedgeRectCallout">
            <a:avLst>
              <a:gd name="adj1" fmla="val -139366"/>
              <a:gd name="adj2" fmla="val -109306"/>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gn="ctr"/>
            <a:r>
              <a:rPr lang="en-US" altLang="zh-TW" sz="3200" dirty="0">
                <a:cs typeface="新細明體" charset="0"/>
              </a:rPr>
              <a:t>Emulation</a:t>
            </a:r>
          </a:p>
        </p:txBody>
      </p:sp>
    </p:spTree>
    <p:extLst>
      <p:ext uri="{BB962C8B-B14F-4D97-AF65-F5344CB8AC3E}">
        <p14:creationId xmlns:p14="http://schemas.microsoft.com/office/powerpoint/2010/main" val="262082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7" grpId="0" animBg="1"/>
      <p:bldP spid="1230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Bare-Metal VMM</a:t>
            </a:r>
            <a:endParaRPr kumimoji="1" lang="zh-TW" altLang="en-US" dirty="0"/>
          </a:p>
        </p:txBody>
      </p:sp>
      <p:grpSp>
        <p:nvGrpSpPr>
          <p:cNvPr id="24" name="群組 23"/>
          <p:cNvGrpSpPr/>
          <p:nvPr/>
        </p:nvGrpSpPr>
        <p:grpSpPr>
          <a:xfrm>
            <a:off x="381000" y="1268760"/>
            <a:ext cx="8458200" cy="5184576"/>
            <a:chOff x="381000" y="1268760"/>
            <a:chExt cx="8458200" cy="5184576"/>
          </a:xfrm>
        </p:grpSpPr>
        <p:sp>
          <p:nvSpPr>
            <p:cNvPr id="4" name="圓角矩形 3"/>
            <p:cNvSpPr/>
            <p:nvPr/>
          </p:nvSpPr>
          <p:spPr>
            <a:xfrm>
              <a:off x="4499992" y="1268760"/>
              <a:ext cx="4032448" cy="3989040"/>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 name="圓角矩形 4"/>
            <p:cNvSpPr/>
            <p:nvPr/>
          </p:nvSpPr>
          <p:spPr>
            <a:xfrm>
              <a:off x="4716016" y="3789040"/>
              <a:ext cx="3528392" cy="146876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Windows Phone 8’s kernel</a:t>
              </a:r>
              <a:endParaRPr kumimoji="1" lang="zh-TW" altLang="en-US" dirty="0"/>
            </a:p>
          </p:txBody>
        </p:sp>
        <p:sp>
          <p:nvSpPr>
            <p:cNvPr id="6" name="圓角矩形 5"/>
            <p:cNvSpPr/>
            <p:nvPr/>
          </p:nvSpPr>
          <p:spPr>
            <a:xfrm>
              <a:off x="395536"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smtClean="0"/>
                <a:t>Hardware: ARM</a:t>
              </a:r>
              <a:r>
                <a:rPr kumimoji="1" lang="zh-TW" altLang="en-US" sz="2400" dirty="0" smtClean="0"/>
                <a:t> </a:t>
              </a:r>
              <a:r>
                <a:rPr kumimoji="1" lang="en-US" altLang="zh-TW" sz="2400" dirty="0"/>
                <a:t>Cortex-</a:t>
              </a:r>
              <a:r>
                <a:rPr kumimoji="1" lang="en-US" altLang="zh-TW" sz="2400" dirty="0" smtClean="0"/>
                <a:t>A15</a:t>
              </a:r>
              <a:r>
                <a:rPr kumimoji="1" lang="zh-TW" altLang="en-US" sz="2400" dirty="0" smtClean="0"/>
                <a:t> </a:t>
              </a:r>
              <a:r>
                <a:rPr kumimoji="1" lang="en-US" altLang="zh-TW" sz="2400" dirty="0"/>
                <a:t>and</a:t>
              </a:r>
              <a:r>
                <a:rPr kumimoji="1" lang="zh-TW" altLang="en-US" sz="2400" dirty="0"/>
                <a:t> </a:t>
              </a:r>
              <a:r>
                <a:rPr kumimoji="1" lang="en-US" altLang="zh-TW" sz="2400" dirty="0"/>
                <a:t>beyond</a:t>
              </a:r>
              <a:endParaRPr kumimoji="1" lang="zh-TW" altLang="en-US" sz="2400" dirty="0"/>
            </a:p>
          </p:txBody>
        </p:sp>
        <p:sp>
          <p:nvSpPr>
            <p:cNvPr id="9" name="文字方塊 8"/>
            <p:cNvSpPr txBox="1"/>
            <p:nvPr/>
          </p:nvSpPr>
          <p:spPr>
            <a:xfrm>
              <a:off x="5436096" y="1412776"/>
              <a:ext cx="2488704" cy="461665"/>
            </a:xfrm>
            <a:prstGeom prst="rect">
              <a:avLst/>
            </a:prstGeom>
            <a:noFill/>
          </p:spPr>
          <p:txBody>
            <a:bodyPr wrap="square" rtlCol="0">
              <a:spAutoFit/>
            </a:bodyPr>
            <a:lstStyle/>
            <a:p>
              <a:pPr algn="ctr"/>
              <a:r>
                <a:rPr kumimoji="1" lang="en-US" altLang="zh-TW" sz="2400" dirty="0" smtClean="0">
                  <a:solidFill>
                    <a:srgbClr val="FF0000"/>
                  </a:solidFill>
                </a:rPr>
                <a:t>Windows Phone</a:t>
              </a:r>
              <a:endParaRPr kumimoji="1" lang="zh-TW" altLang="en-US" sz="2400" dirty="0">
                <a:solidFill>
                  <a:srgbClr val="FF0000"/>
                </a:solidFill>
              </a:endParaRPr>
            </a:p>
          </p:txBody>
        </p:sp>
        <p:sp>
          <p:nvSpPr>
            <p:cNvPr id="10" name="圓角矩形 9"/>
            <p:cNvSpPr/>
            <p:nvPr/>
          </p:nvSpPr>
          <p:spPr>
            <a:xfrm>
              <a:off x="395536" y="1340768"/>
              <a:ext cx="3960440" cy="3917032"/>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1" name="文字方塊 10"/>
            <p:cNvSpPr txBox="1"/>
            <p:nvPr/>
          </p:nvSpPr>
          <p:spPr>
            <a:xfrm>
              <a:off x="1187624" y="1412776"/>
              <a:ext cx="2520280" cy="461665"/>
            </a:xfrm>
            <a:prstGeom prst="rect">
              <a:avLst/>
            </a:prstGeom>
            <a:noFill/>
          </p:spPr>
          <p:txBody>
            <a:bodyPr wrap="square" rtlCol="0">
              <a:spAutoFit/>
            </a:bodyPr>
            <a:lstStyle/>
            <a:p>
              <a:pPr algn="ctr"/>
              <a:r>
                <a:rPr kumimoji="1" lang="en-US" altLang="zh-TW" sz="2400" dirty="0" smtClean="0">
                  <a:solidFill>
                    <a:srgbClr val="FF0000"/>
                  </a:solidFill>
                </a:rPr>
                <a:t>Android</a:t>
              </a:r>
              <a:endParaRPr kumimoji="1" lang="zh-TW" altLang="en-US" sz="2400" dirty="0">
                <a:solidFill>
                  <a:srgbClr val="FF0000"/>
                </a:solidFill>
              </a:endParaRPr>
            </a:p>
          </p:txBody>
        </p:sp>
        <p:sp>
          <p:nvSpPr>
            <p:cNvPr id="12" name="圓角矩形 11"/>
            <p:cNvSpPr/>
            <p:nvPr/>
          </p:nvSpPr>
          <p:spPr>
            <a:xfrm>
              <a:off x="539552" y="3717032"/>
              <a:ext cx="3672408" cy="1540768"/>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dirty="0" smtClean="0"/>
                <a:t>Linux kernel</a:t>
              </a:r>
              <a:endParaRPr kumimoji="1" lang="zh-TW" altLang="en-US" dirty="0"/>
            </a:p>
          </p:txBody>
        </p:sp>
        <p:sp>
          <p:nvSpPr>
            <p:cNvPr id="15" name="圓角矩形 14"/>
            <p:cNvSpPr/>
            <p:nvPr/>
          </p:nvSpPr>
          <p:spPr>
            <a:xfrm>
              <a:off x="611560" y="1916832"/>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16" name="圓角矩形 15"/>
            <p:cNvSpPr/>
            <p:nvPr/>
          </p:nvSpPr>
          <p:spPr>
            <a:xfrm>
              <a:off x="1447800" y="1905000"/>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17" name="圓角矩形 16"/>
            <p:cNvSpPr/>
            <p:nvPr/>
          </p:nvSpPr>
          <p:spPr>
            <a:xfrm>
              <a:off x="2362200" y="1905000"/>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18" name="圓角矩形 17"/>
            <p:cNvSpPr/>
            <p:nvPr/>
          </p:nvSpPr>
          <p:spPr>
            <a:xfrm>
              <a:off x="3276600" y="1905000"/>
              <a:ext cx="792088" cy="1728192"/>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19" name="圓角矩形 18"/>
            <p:cNvSpPr/>
            <p:nvPr/>
          </p:nvSpPr>
          <p:spPr>
            <a:xfrm>
              <a:off x="48006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20" name="圓角矩形 19"/>
            <p:cNvSpPr/>
            <p:nvPr/>
          </p:nvSpPr>
          <p:spPr>
            <a:xfrm>
              <a:off x="56388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21" name="圓角矩形 20"/>
            <p:cNvSpPr/>
            <p:nvPr/>
          </p:nvSpPr>
          <p:spPr>
            <a:xfrm>
              <a:off x="65532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22" name="圓角矩形 21"/>
            <p:cNvSpPr/>
            <p:nvPr/>
          </p:nvSpPr>
          <p:spPr>
            <a:xfrm>
              <a:off x="74676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23" name="圓角矩形 22"/>
            <p:cNvSpPr/>
            <p:nvPr/>
          </p:nvSpPr>
          <p:spPr>
            <a:xfrm>
              <a:off x="381000" y="5257800"/>
              <a:ext cx="8458200" cy="504056"/>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smtClean="0"/>
                <a:t>Bare-Metal VMM</a:t>
              </a:r>
              <a:endParaRPr kumimoji="1" lang="zh-TW" altLang="en-US" dirty="0"/>
            </a:p>
          </p:txBody>
        </p:sp>
      </p:grpSp>
    </p:spTree>
    <p:extLst>
      <p:ext uri="{BB962C8B-B14F-4D97-AF65-F5344CB8AC3E}">
        <p14:creationId xmlns:p14="http://schemas.microsoft.com/office/powerpoint/2010/main" val="3857647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Bare-Metal VMM</a:t>
            </a:r>
            <a:endParaRPr kumimoji="1" lang="zh-TW" altLang="en-US" dirty="0"/>
          </a:p>
        </p:txBody>
      </p:sp>
      <p:sp>
        <p:nvSpPr>
          <p:cNvPr id="3" name="內容版面配置區 2"/>
          <p:cNvSpPr>
            <a:spLocks noGrp="1"/>
          </p:cNvSpPr>
          <p:nvPr>
            <p:ph idx="1"/>
          </p:nvPr>
        </p:nvSpPr>
        <p:spPr/>
        <p:txBody>
          <a:bodyPr/>
          <a:lstStyle/>
          <a:p>
            <a:r>
              <a:rPr kumimoji="1" lang="en-US" altLang="zh-TW" dirty="0"/>
              <a:t>VMM is responsible for scheduling and managing the allocation of HW resources</a:t>
            </a:r>
          </a:p>
          <a:p>
            <a:r>
              <a:rPr kumimoji="1" lang="en-US" altLang="zh-TW" dirty="0" smtClean="0"/>
              <a:t>Example:</a:t>
            </a:r>
          </a:p>
          <a:p>
            <a:pPr lvl="1"/>
            <a:r>
              <a:rPr kumimoji="1" lang="en-US" altLang="zh-TW" dirty="0" err="1" smtClean="0"/>
              <a:t>Xen</a:t>
            </a:r>
            <a:endParaRPr kumimoji="1" lang="en-US" altLang="zh-TW" dirty="0" smtClean="0"/>
          </a:p>
          <a:p>
            <a:pPr lvl="1"/>
            <a:r>
              <a:rPr kumimoji="1" lang="en-US" altLang="zh-TW" dirty="0" smtClean="0"/>
              <a:t>Hyper-V</a:t>
            </a:r>
          </a:p>
          <a:p>
            <a:pPr lvl="1"/>
            <a:r>
              <a:rPr kumimoji="1" lang="en-US" altLang="zh-TW" dirty="0" smtClean="0"/>
              <a:t>VMware workstation</a:t>
            </a:r>
            <a:endParaRPr kumimoji="1" lang="zh-TW" altLang="en-US" dirty="0"/>
          </a:p>
        </p:txBody>
      </p:sp>
    </p:spTree>
    <p:extLst>
      <p:ext uri="{BB962C8B-B14F-4D97-AF65-F5344CB8AC3E}">
        <p14:creationId xmlns:p14="http://schemas.microsoft.com/office/powerpoint/2010/main" val="41524602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990600" y="4343400"/>
            <a:ext cx="7772400" cy="1362075"/>
          </a:xfrm>
        </p:spPr>
        <p:txBody>
          <a:bodyPr/>
          <a:lstStyle/>
          <a:p>
            <a:r>
              <a:rPr lang="en-US" altLang="zh-TW" dirty="0" smtClean="0"/>
              <a:t>Type-2: Hosted VM </a:t>
            </a:r>
            <a:endParaRPr lang="zh-TW" altLang="en-US" dirty="0"/>
          </a:p>
        </p:txBody>
      </p:sp>
    </p:spTree>
    <p:extLst>
      <p:ext uri="{BB962C8B-B14F-4D97-AF65-F5344CB8AC3E}">
        <p14:creationId xmlns:p14="http://schemas.microsoft.com/office/powerpoint/2010/main" val="33559298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Hosted VMM</a:t>
            </a:r>
            <a:endParaRPr kumimoji="1" lang="zh-TW" altLang="en-US" dirty="0"/>
          </a:p>
        </p:txBody>
      </p:sp>
      <p:sp>
        <p:nvSpPr>
          <p:cNvPr id="6" name="圓角矩形 5"/>
          <p:cNvSpPr/>
          <p:nvPr/>
        </p:nvSpPr>
        <p:spPr>
          <a:xfrm>
            <a:off x="395536" y="5733256"/>
            <a:ext cx="8424936"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TW" sz="2400" dirty="0" smtClean="0"/>
              <a:t>Hardware: ARM</a:t>
            </a:r>
            <a:r>
              <a:rPr kumimoji="1" lang="zh-TW" altLang="en-US" sz="2400" dirty="0" smtClean="0"/>
              <a:t> </a:t>
            </a:r>
            <a:r>
              <a:rPr kumimoji="1" lang="en-US" altLang="zh-TW" sz="2400" dirty="0"/>
              <a:t>Cortex-</a:t>
            </a:r>
            <a:r>
              <a:rPr kumimoji="1" lang="en-US" altLang="zh-TW" sz="2400" dirty="0" smtClean="0"/>
              <a:t>A15</a:t>
            </a:r>
            <a:r>
              <a:rPr kumimoji="1" lang="zh-TW" altLang="en-US" sz="2400" dirty="0" smtClean="0"/>
              <a:t> </a:t>
            </a:r>
            <a:r>
              <a:rPr kumimoji="1" lang="en-US" altLang="zh-TW" sz="2400" dirty="0"/>
              <a:t>and</a:t>
            </a:r>
            <a:r>
              <a:rPr kumimoji="1" lang="zh-TW" altLang="en-US" sz="2400" dirty="0"/>
              <a:t> </a:t>
            </a:r>
            <a:r>
              <a:rPr kumimoji="1" lang="en-US" altLang="zh-TW" sz="2400" dirty="0"/>
              <a:t>beyond</a:t>
            </a:r>
            <a:endParaRPr kumimoji="1" lang="zh-TW" altLang="en-US" sz="2400" dirty="0"/>
          </a:p>
        </p:txBody>
      </p:sp>
      <p:sp>
        <p:nvSpPr>
          <p:cNvPr id="10" name="圓角矩形 9"/>
          <p:cNvSpPr/>
          <p:nvPr/>
        </p:nvSpPr>
        <p:spPr>
          <a:xfrm>
            <a:off x="395536" y="1340768"/>
            <a:ext cx="8291264" cy="4374232"/>
          </a:xfrm>
          <a:prstGeom prst="roundRect">
            <a:avLst/>
          </a:prstGeom>
          <a:gradFill flip="none" rotWithShape="1">
            <a:gsLst>
              <a:gs pos="0">
                <a:schemeClr val="accent6">
                  <a:shade val="51000"/>
                  <a:satMod val="130000"/>
                  <a:alpha val="20000"/>
                </a:schemeClr>
              </a:gs>
              <a:gs pos="80000">
                <a:schemeClr val="accent6">
                  <a:shade val="93000"/>
                  <a:satMod val="130000"/>
                  <a:alpha val="20000"/>
                </a:schemeClr>
              </a:gs>
              <a:gs pos="100000">
                <a:schemeClr val="accent6">
                  <a:shade val="94000"/>
                  <a:satMod val="135000"/>
                  <a:alpha val="20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1" name="文字方塊 10"/>
          <p:cNvSpPr txBox="1"/>
          <p:nvPr/>
        </p:nvSpPr>
        <p:spPr>
          <a:xfrm>
            <a:off x="3124200" y="1371600"/>
            <a:ext cx="2520280" cy="461665"/>
          </a:xfrm>
          <a:prstGeom prst="rect">
            <a:avLst/>
          </a:prstGeom>
          <a:noFill/>
        </p:spPr>
        <p:txBody>
          <a:bodyPr wrap="square" rtlCol="0">
            <a:spAutoFit/>
          </a:bodyPr>
          <a:lstStyle/>
          <a:p>
            <a:pPr algn="ctr"/>
            <a:r>
              <a:rPr kumimoji="1" lang="en-US" altLang="zh-TW" sz="2400" dirty="0" smtClean="0">
                <a:solidFill>
                  <a:srgbClr val="FF0000"/>
                </a:solidFill>
              </a:rPr>
              <a:t>Android</a:t>
            </a:r>
            <a:endParaRPr kumimoji="1" lang="zh-TW" altLang="en-US" sz="2400" dirty="0">
              <a:solidFill>
                <a:srgbClr val="FF0000"/>
              </a:solidFill>
            </a:endParaRPr>
          </a:p>
        </p:txBody>
      </p:sp>
      <p:sp>
        <p:nvSpPr>
          <p:cNvPr id="12" name="圓角矩形 11"/>
          <p:cNvSpPr/>
          <p:nvPr/>
        </p:nvSpPr>
        <p:spPr>
          <a:xfrm>
            <a:off x="609600" y="4191000"/>
            <a:ext cx="7918648" cy="1540768"/>
          </a:xfrm>
          <a:prstGeom prst="roundRect">
            <a:avLst/>
          </a:prstGeom>
          <a:solidFill>
            <a:schemeClr val="accent6">
              <a:lumMod val="50000"/>
            </a:schemeClr>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zh-TW" sz="3200" dirty="0" smtClean="0"/>
              <a:t>Linux kernel</a:t>
            </a:r>
            <a:endParaRPr kumimoji="1" lang="zh-TW" altLang="en-US" sz="3200" dirty="0"/>
          </a:p>
        </p:txBody>
      </p:sp>
      <p:sp>
        <p:nvSpPr>
          <p:cNvPr id="15" name="圓角矩形 14"/>
          <p:cNvSpPr/>
          <p:nvPr/>
        </p:nvSpPr>
        <p:spPr>
          <a:xfrm>
            <a:off x="611560" y="1916832"/>
            <a:ext cx="792088" cy="2197968"/>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16" name="圓角矩形 15"/>
          <p:cNvSpPr/>
          <p:nvPr/>
        </p:nvSpPr>
        <p:spPr>
          <a:xfrm>
            <a:off x="1447800" y="1905000"/>
            <a:ext cx="792088" cy="2209800"/>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17" name="圓角矩形 16"/>
          <p:cNvSpPr/>
          <p:nvPr/>
        </p:nvSpPr>
        <p:spPr>
          <a:xfrm>
            <a:off x="2362200" y="1905000"/>
            <a:ext cx="792088" cy="2209800"/>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sp>
        <p:nvSpPr>
          <p:cNvPr id="18" name="圓角矩形 17"/>
          <p:cNvSpPr/>
          <p:nvPr/>
        </p:nvSpPr>
        <p:spPr>
          <a:xfrm>
            <a:off x="3276600" y="1905000"/>
            <a:ext cx="792088" cy="2209800"/>
          </a:xfrm>
          <a:prstGeom prst="roundRect">
            <a:avLst/>
          </a:prstGeom>
          <a:solidFill>
            <a:schemeClr val="accent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App</a:t>
            </a:r>
            <a:endParaRPr kumimoji="1" lang="zh-TW" altLang="en-US" dirty="0"/>
          </a:p>
        </p:txBody>
      </p:sp>
      <p:grpSp>
        <p:nvGrpSpPr>
          <p:cNvPr id="3" name="群組 2"/>
          <p:cNvGrpSpPr/>
          <p:nvPr/>
        </p:nvGrpSpPr>
        <p:grpSpPr>
          <a:xfrm>
            <a:off x="4343400" y="1905000"/>
            <a:ext cx="1903040" cy="1779240"/>
            <a:chOff x="4499992" y="1090276"/>
            <a:chExt cx="4032448" cy="4167524"/>
          </a:xfrm>
        </p:grpSpPr>
        <p:sp>
          <p:nvSpPr>
            <p:cNvPr id="4" name="圓角矩形 3"/>
            <p:cNvSpPr/>
            <p:nvPr/>
          </p:nvSpPr>
          <p:spPr>
            <a:xfrm>
              <a:off x="4499992" y="1268760"/>
              <a:ext cx="4032448" cy="3989040"/>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5" name="圓角矩形 4"/>
            <p:cNvSpPr/>
            <p:nvPr/>
          </p:nvSpPr>
          <p:spPr>
            <a:xfrm>
              <a:off x="4716016" y="3789040"/>
              <a:ext cx="3528392" cy="146876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1200" dirty="0" smtClean="0"/>
                <a:t>Windows 8’s kernel</a:t>
              </a:r>
              <a:endParaRPr kumimoji="1" lang="zh-TW" altLang="en-US" sz="1200" dirty="0"/>
            </a:p>
          </p:txBody>
        </p:sp>
        <p:sp>
          <p:nvSpPr>
            <p:cNvPr id="9" name="文字方塊 8"/>
            <p:cNvSpPr txBox="1"/>
            <p:nvPr/>
          </p:nvSpPr>
          <p:spPr>
            <a:xfrm>
              <a:off x="5468776" y="1090276"/>
              <a:ext cx="2488703" cy="792997"/>
            </a:xfrm>
            <a:prstGeom prst="rect">
              <a:avLst/>
            </a:prstGeom>
            <a:noFill/>
          </p:spPr>
          <p:txBody>
            <a:bodyPr wrap="square" rtlCol="0">
              <a:spAutoFit/>
            </a:bodyPr>
            <a:lstStyle/>
            <a:p>
              <a:pPr algn="ctr"/>
              <a:r>
                <a:rPr kumimoji="1" lang="en-US" altLang="zh-TW" sz="1600" dirty="0" smtClean="0">
                  <a:solidFill>
                    <a:srgbClr val="FF0000"/>
                  </a:solidFill>
                </a:rPr>
                <a:t>Windows</a:t>
              </a:r>
              <a:endParaRPr kumimoji="1" lang="zh-TW" altLang="en-US" sz="1600" dirty="0">
                <a:solidFill>
                  <a:srgbClr val="FF0000"/>
                </a:solidFill>
              </a:endParaRPr>
            </a:p>
          </p:txBody>
        </p:sp>
        <p:sp>
          <p:nvSpPr>
            <p:cNvPr id="19" name="圓角矩形 18"/>
            <p:cNvSpPr/>
            <p:nvPr/>
          </p:nvSpPr>
          <p:spPr>
            <a:xfrm>
              <a:off x="48006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700" dirty="0" smtClean="0"/>
                <a:t>App</a:t>
              </a:r>
              <a:endParaRPr kumimoji="1" lang="zh-TW" altLang="en-US" sz="700" dirty="0"/>
            </a:p>
          </p:txBody>
        </p:sp>
        <p:sp>
          <p:nvSpPr>
            <p:cNvPr id="20" name="圓角矩形 19"/>
            <p:cNvSpPr/>
            <p:nvPr/>
          </p:nvSpPr>
          <p:spPr>
            <a:xfrm>
              <a:off x="56388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700" dirty="0" smtClean="0"/>
                <a:t>App</a:t>
              </a:r>
              <a:endParaRPr kumimoji="1" lang="zh-TW" altLang="en-US" sz="700" dirty="0"/>
            </a:p>
          </p:txBody>
        </p:sp>
        <p:sp>
          <p:nvSpPr>
            <p:cNvPr id="21" name="圓角矩形 20"/>
            <p:cNvSpPr/>
            <p:nvPr/>
          </p:nvSpPr>
          <p:spPr>
            <a:xfrm>
              <a:off x="65532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700" dirty="0" smtClean="0"/>
                <a:t>App</a:t>
              </a:r>
              <a:endParaRPr kumimoji="1" lang="zh-TW" altLang="en-US" sz="700" dirty="0"/>
            </a:p>
          </p:txBody>
        </p:sp>
        <p:sp>
          <p:nvSpPr>
            <p:cNvPr id="22" name="圓角矩形 21"/>
            <p:cNvSpPr/>
            <p:nvPr/>
          </p:nvSpPr>
          <p:spPr>
            <a:xfrm>
              <a:off x="74676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700" dirty="0" smtClean="0"/>
                <a:t>App</a:t>
              </a:r>
              <a:endParaRPr kumimoji="1" lang="zh-TW" altLang="en-US" sz="700" dirty="0"/>
            </a:p>
          </p:txBody>
        </p:sp>
      </p:grpSp>
      <p:sp>
        <p:nvSpPr>
          <p:cNvPr id="23" name="圓角矩形 22"/>
          <p:cNvSpPr/>
          <p:nvPr/>
        </p:nvSpPr>
        <p:spPr>
          <a:xfrm>
            <a:off x="4267200" y="3657600"/>
            <a:ext cx="4114800" cy="504056"/>
          </a:xfrm>
          <a:prstGeom prst="roundRect">
            <a:avLst/>
          </a:prstGeom>
          <a:solidFill>
            <a:srgbClr val="FF0000"/>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zh-TW" dirty="0" smtClean="0"/>
              <a:t>Hosted VMM</a:t>
            </a:r>
            <a:endParaRPr kumimoji="1" lang="zh-TW" altLang="en-US" dirty="0"/>
          </a:p>
        </p:txBody>
      </p:sp>
      <p:grpSp>
        <p:nvGrpSpPr>
          <p:cNvPr id="25" name="群組 24"/>
          <p:cNvGrpSpPr/>
          <p:nvPr/>
        </p:nvGrpSpPr>
        <p:grpSpPr>
          <a:xfrm>
            <a:off x="6324600" y="1905000"/>
            <a:ext cx="1903040" cy="1779240"/>
            <a:chOff x="4499992" y="1090276"/>
            <a:chExt cx="4032448" cy="4167524"/>
          </a:xfrm>
        </p:grpSpPr>
        <p:sp>
          <p:nvSpPr>
            <p:cNvPr id="26" name="圓角矩形 25"/>
            <p:cNvSpPr/>
            <p:nvPr/>
          </p:nvSpPr>
          <p:spPr>
            <a:xfrm>
              <a:off x="4499992" y="1268760"/>
              <a:ext cx="4032448" cy="3989040"/>
            </a:xfrm>
            <a:prstGeom prst="roundRect">
              <a:avLst/>
            </a:prstGeom>
            <a:gradFill flip="none" rotWithShape="1">
              <a:gsLst>
                <a:gs pos="0">
                  <a:schemeClr val="accent1">
                    <a:shade val="51000"/>
                    <a:satMod val="130000"/>
                    <a:alpha val="23000"/>
                  </a:schemeClr>
                </a:gs>
                <a:gs pos="80000">
                  <a:schemeClr val="accent1">
                    <a:shade val="93000"/>
                    <a:satMod val="130000"/>
                    <a:alpha val="23000"/>
                  </a:schemeClr>
                </a:gs>
                <a:gs pos="100000">
                  <a:schemeClr val="accent1">
                    <a:shade val="94000"/>
                    <a:satMod val="135000"/>
                    <a:alpha val="2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27" name="圓角矩形 26"/>
            <p:cNvSpPr/>
            <p:nvPr/>
          </p:nvSpPr>
          <p:spPr>
            <a:xfrm>
              <a:off x="4716016" y="3789040"/>
              <a:ext cx="3528392" cy="1468760"/>
            </a:xfrm>
            <a:prstGeom prst="roundRect">
              <a:avLst/>
            </a:prstGeom>
            <a:solidFill>
              <a:srgbClr val="1F49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1200" dirty="0" smtClean="0"/>
                <a:t>Windows 8’s kernel</a:t>
              </a:r>
              <a:endParaRPr kumimoji="1" lang="zh-TW" altLang="en-US" sz="1200" dirty="0"/>
            </a:p>
          </p:txBody>
        </p:sp>
        <p:sp>
          <p:nvSpPr>
            <p:cNvPr id="28" name="文字方塊 27"/>
            <p:cNvSpPr txBox="1"/>
            <p:nvPr/>
          </p:nvSpPr>
          <p:spPr>
            <a:xfrm>
              <a:off x="5307312" y="1090276"/>
              <a:ext cx="2488703" cy="792997"/>
            </a:xfrm>
            <a:prstGeom prst="rect">
              <a:avLst/>
            </a:prstGeom>
            <a:noFill/>
          </p:spPr>
          <p:txBody>
            <a:bodyPr wrap="square" rtlCol="0">
              <a:spAutoFit/>
            </a:bodyPr>
            <a:lstStyle/>
            <a:p>
              <a:pPr algn="ctr"/>
              <a:r>
                <a:rPr kumimoji="1" lang="en-US" altLang="zh-TW" sz="1600" dirty="0" smtClean="0">
                  <a:solidFill>
                    <a:srgbClr val="FF0000"/>
                  </a:solidFill>
                </a:rPr>
                <a:t>Windows</a:t>
              </a:r>
              <a:endParaRPr kumimoji="1" lang="zh-TW" altLang="en-US" sz="1600" dirty="0">
                <a:solidFill>
                  <a:srgbClr val="FF0000"/>
                </a:solidFill>
              </a:endParaRPr>
            </a:p>
          </p:txBody>
        </p:sp>
        <p:sp>
          <p:nvSpPr>
            <p:cNvPr id="29" name="圓角矩形 28"/>
            <p:cNvSpPr/>
            <p:nvPr/>
          </p:nvSpPr>
          <p:spPr>
            <a:xfrm>
              <a:off x="48006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700" dirty="0" smtClean="0"/>
                <a:t>App</a:t>
              </a:r>
              <a:endParaRPr kumimoji="1" lang="zh-TW" altLang="en-US" sz="700" dirty="0"/>
            </a:p>
          </p:txBody>
        </p:sp>
        <p:sp>
          <p:nvSpPr>
            <p:cNvPr id="30" name="圓角矩形 29"/>
            <p:cNvSpPr/>
            <p:nvPr/>
          </p:nvSpPr>
          <p:spPr>
            <a:xfrm>
              <a:off x="56388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700" dirty="0" smtClean="0"/>
                <a:t>App</a:t>
              </a:r>
              <a:endParaRPr kumimoji="1" lang="zh-TW" altLang="en-US" sz="700" dirty="0"/>
            </a:p>
          </p:txBody>
        </p:sp>
        <p:sp>
          <p:nvSpPr>
            <p:cNvPr id="31" name="圓角矩形 30"/>
            <p:cNvSpPr/>
            <p:nvPr/>
          </p:nvSpPr>
          <p:spPr>
            <a:xfrm>
              <a:off x="65532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700" dirty="0" smtClean="0"/>
                <a:t>App</a:t>
              </a:r>
              <a:endParaRPr kumimoji="1" lang="zh-TW" altLang="en-US" sz="700" dirty="0"/>
            </a:p>
          </p:txBody>
        </p:sp>
        <p:sp>
          <p:nvSpPr>
            <p:cNvPr id="32" name="圓角矩形 31"/>
            <p:cNvSpPr/>
            <p:nvPr/>
          </p:nvSpPr>
          <p:spPr>
            <a:xfrm>
              <a:off x="7467600" y="1905000"/>
              <a:ext cx="762000" cy="172819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sz="700" dirty="0" smtClean="0"/>
                <a:t>App</a:t>
              </a:r>
              <a:endParaRPr kumimoji="1" lang="zh-TW" altLang="en-US" sz="700" dirty="0"/>
            </a:p>
          </p:txBody>
        </p:sp>
      </p:grpSp>
    </p:spTree>
    <p:extLst>
      <p:ext uri="{BB962C8B-B14F-4D97-AF65-F5344CB8AC3E}">
        <p14:creationId xmlns:p14="http://schemas.microsoft.com/office/powerpoint/2010/main" val="30963011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Hosted VMM</a:t>
            </a:r>
            <a:endParaRPr kumimoji="1" lang="zh-TW" altLang="en-US" dirty="0"/>
          </a:p>
        </p:txBody>
      </p:sp>
      <p:sp>
        <p:nvSpPr>
          <p:cNvPr id="3" name="內容版面配置區 2"/>
          <p:cNvSpPr>
            <a:spLocks noGrp="1"/>
          </p:cNvSpPr>
          <p:nvPr>
            <p:ph idx="1"/>
          </p:nvPr>
        </p:nvSpPr>
        <p:spPr/>
        <p:txBody>
          <a:bodyPr/>
          <a:lstStyle/>
          <a:p>
            <a:r>
              <a:rPr kumimoji="1" lang="en-US" altLang="zh-TW" dirty="0" smtClean="0"/>
              <a:t>VMM </a:t>
            </a:r>
            <a:r>
              <a:rPr kumimoji="1" lang="en-US" altLang="zh-TW" dirty="0"/>
              <a:t>is built on top of an existing OS</a:t>
            </a:r>
          </a:p>
          <a:p>
            <a:r>
              <a:rPr kumimoji="1" lang="en-US" altLang="zh-TW" dirty="0"/>
              <a:t>Installation process is </a:t>
            </a:r>
            <a:r>
              <a:rPr kumimoji="1" lang="en-US" altLang="zh-TW" dirty="0" smtClean="0"/>
              <a:t>similar </a:t>
            </a:r>
            <a:r>
              <a:rPr kumimoji="1" lang="en-US" altLang="zh-TW" dirty="0"/>
              <a:t>to the installation of an </a:t>
            </a:r>
            <a:r>
              <a:rPr kumimoji="1" lang="en-US" altLang="zh-TW" dirty="0" smtClean="0"/>
              <a:t>APP</a:t>
            </a:r>
          </a:p>
          <a:p>
            <a:r>
              <a:rPr kumimoji="1" lang="en-US" altLang="zh-TW" dirty="0"/>
              <a:t>Let the host OS to provide device drivers and other low-level </a:t>
            </a:r>
            <a:r>
              <a:rPr kumimoji="1" lang="en-US" altLang="zh-TW" dirty="0" smtClean="0"/>
              <a:t>services</a:t>
            </a:r>
          </a:p>
          <a:p>
            <a:endParaRPr kumimoji="1" lang="en-US" altLang="zh-TW" dirty="0" smtClean="0"/>
          </a:p>
          <a:p>
            <a:r>
              <a:rPr lang="en-US" altLang="zh-TW" dirty="0">
                <a:cs typeface="新細明體" charset="0"/>
              </a:rPr>
              <a:t>Can patch privileged instructions to VMM calls (traps), or </a:t>
            </a:r>
            <a:r>
              <a:rPr lang="en-US" altLang="zh-TW" dirty="0" smtClean="0">
                <a:cs typeface="新細明體" charset="0"/>
              </a:rPr>
              <a:t>using DBT techniques</a:t>
            </a:r>
          </a:p>
          <a:p>
            <a:r>
              <a:rPr lang="en-US" altLang="zh-TW" dirty="0" smtClean="0">
                <a:cs typeface="新細明體" charset="0"/>
              </a:rPr>
              <a:t>Example:</a:t>
            </a:r>
          </a:p>
          <a:p>
            <a:pPr lvl="1"/>
            <a:r>
              <a:rPr lang="en-US" altLang="zh-TW" dirty="0" smtClean="0">
                <a:cs typeface="新細明體" charset="0"/>
              </a:rPr>
              <a:t>VMware player</a:t>
            </a:r>
          </a:p>
          <a:p>
            <a:pPr lvl="1"/>
            <a:r>
              <a:rPr lang="en-US" altLang="zh-TW" dirty="0" smtClean="0">
                <a:cs typeface="新細明體" charset="0"/>
              </a:rPr>
              <a:t>KVM</a:t>
            </a:r>
          </a:p>
          <a:p>
            <a:pPr lvl="1"/>
            <a:r>
              <a:rPr lang="en-US" altLang="zh-TW" dirty="0" smtClean="0">
                <a:cs typeface="新細明體" charset="0"/>
              </a:rPr>
              <a:t>Parallels</a:t>
            </a:r>
            <a:endParaRPr lang="en-US" altLang="zh-TW" dirty="0">
              <a:cs typeface="新細明體" charset="0"/>
            </a:endParaRPr>
          </a:p>
          <a:p>
            <a:endParaRPr lang="en-US" altLang="zh-TW" dirty="0">
              <a:cs typeface="新細明體" charset="0"/>
            </a:endParaRPr>
          </a:p>
          <a:p>
            <a:endParaRPr kumimoji="1" lang="en-US" altLang="zh-TW" dirty="0"/>
          </a:p>
        </p:txBody>
      </p:sp>
    </p:spTree>
    <p:extLst>
      <p:ext uri="{BB962C8B-B14F-4D97-AF65-F5344CB8AC3E}">
        <p14:creationId xmlns:p14="http://schemas.microsoft.com/office/powerpoint/2010/main" val="37871414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kumimoji="1" lang="en-US" altLang="zh-TW" sz="3600" dirty="0"/>
              <a:t>Comparison with Native and Hosted VMs</a:t>
            </a:r>
            <a:endParaRPr kumimoji="1" lang="zh-TW" altLang="en-US" sz="3600" dirty="0"/>
          </a:p>
        </p:txBody>
      </p:sp>
      <p:grpSp>
        <p:nvGrpSpPr>
          <p:cNvPr id="4" name="Group 9"/>
          <p:cNvGrpSpPr>
            <a:grpSpLocks noChangeAspect="1"/>
          </p:cNvGrpSpPr>
          <p:nvPr/>
        </p:nvGrpSpPr>
        <p:grpSpPr bwMode="auto">
          <a:xfrm>
            <a:off x="201613" y="1676400"/>
            <a:ext cx="8947150" cy="4052888"/>
            <a:chOff x="127" y="1056"/>
            <a:chExt cx="5636" cy="2553"/>
          </a:xfrm>
        </p:grpSpPr>
        <p:sp>
          <p:nvSpPr>
            <p:cNvPr id="5" name="AutoShape 8"/>
            <p:cNvSpPr>
              <a:spLocks noChangeAspect="1" noChangeArrowheads="1" noTextEdit="1"/>
            </p:cNvSpPr>
            <p:nvPr/>
          </p:nvSpPr>
          <p:spPr bwMode="auto">
            <a:xfrm>
              <a:off x="127" y="1056"/>
              <a:ext cx="5633" cy="2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 name="Rectangle 10"/>
            <p:cNvSpPr>
              <a:spLocks noChangeArrowheads="1"/>
            </p:cNvSpPr>
            <p:nvPr/>
          </p:nvSpPr>
          <p:spPr bwMode="auto">
            <a:xfrm>
              <a:off x="4918" y="1533"/>
              <a:ext cx="825"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7" name="Rectangle 11"/>
            <p:cNvSpPr>
              <a:spLocks noChangeArrowheads="1"/>
            </p:cNvSpPr>
            <p:nvPr/>
          </p:nvSpPr>
          <p:spPr bwMode="auto">
            <a:xfrm>
              <a:off x="4982" y="1622"/>
              <a:ext cx="7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Non-privileged</a:t>
              </a:r>
              <a:endParaRPr lang="en-US" altLang="zh-TW" b="1">
                <a:cs typeface="新細明體" charset="0"/>
              </a:endParaRPr>
            </a:p>
          </p:txBody>
        </p:sp>
        <p:sp>
          <p:nvSpPr>
            <p:cNvPr id="8" name="Rectangle 12"/>
            <p:cNvSpPr>
              <a:spLocks noChangeArrowheads="1"/>
            </p:cNvSpPr>
            <p:nvPr/>
          </p:nvSpPr>
          <p:spPr bwMode="auto">
            <a:xfrm>
              <a:off x="5185" y="1760"/>
              <a:ext cx="3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modes</a:t>
              </a:r>
              <a:endParaRPr lang="en-US" altLang="zh-TW" b="1">
                <a:cs typeface="新細明體" charset="0"/>
              </a:endParaRPr>
            </a:p>
          </p:txBody>
        </p:sp>
        <p:sp>
          <p:nvSpPr>
            <p:cNvPr id="9" name="Freeform 13"/>
            <p:cNvSpPr>
              <a:spLocks noEditPoints="1"/>
            </p:cNvSpPr>
            <p:nvPr/>
          </p:nvSpPr>
          <p:spPr bwMode="auto">
            <a:xfrm>
              <a:off x="225" y="1754"/>
              <a:ext cx="5463" cy="12"/>
            </a:xfrm>
            <a:custGeom>
              <a:avLst/>
              <a:gdLst>
                <a:gd name="T0" fmla="*/ 185 w 10926"/>
                <a:gd name="T1" fmla="*/ 8 h 23"/>
                <a:gd name="T2" fmla="*/ 1 w 10926"/>
                <a:gd name="T3" fmla="*/ 9 h 23"/>
                <a:gd name="T4" fmla="*/ 6 w 10926"/>
                <a:gd name="T5" fmla="*/ 0 h 23"/>
                <a:gd name="T6" fmla="*/ 462 w 10926"/>
                <a:gd name="T7" fmla="*/ 8 h 23"/>
                <a:gd name="T8" fmla="*/ 279 w 10926"/>
                <a:gd name="T9" fmla="*/ 9 h 23"/>
                <a:gd name="T10" fmla="*/ 284 w 10926"/>
                <a:gd name="T11" fmla="*/ 0 h 23"/>
                <a:gd name="T12" fmla="*/ 740 w 10926"/>
                <a:gd name="T13" fmla="*/ 8 h 23"/>
                <a:gd name="T14" fmla="*/ 557 w 10926"/>
                <a:gd name="T15" fmla="*/ 9 h 23"/>
                <a:gd name="T16" fmla="*/ 561 w 10926"/>
                <a:gd name="T17" fmla="*/ 0 h 23"/>
                <a:gd name="T18" fmla="*/ 1018 w 10926"/>
                <a:gd name="T19" fmla="*/ 8 h 23"/>
                <a:gd name="T20" fmla="*/ 834 w 10926"/>
                <a:gd name="T21" fmla="*/ 9 h 23"/>
                <a:gd name="T22" fmla="*/ 839 w 10926"/>
                <a:gd name="T23" fmla="*/ 0 h 23"/>
                <a:gd name="T24" fmla="*/ 1296 w 10926"/>
                <a:gd name="T25" fmla="*/ 8 h 23"/>
                <a:gd name="T26" fmla="*/ 1112 w 10926"/>
                <a:gd name="T27" fmla="*/ 9 h 23"/>
                <a:gd name="T28" fmla="*/ 1117 w 10926"/>
                <a:gd name="T29" fmla="*/ 0 h 23"/>
                <a:gd name="T30" fmla="*/ 1573 w 10926"/>
                <a:gd name="T31" fmla="*/ 8 h 23"/>
                <a:gd name="T32" fmla="*/ 1390 w 10926"/>
                <a:gd name="T33" fmla="*/ 9 h 23"/>
                <a:gd name="T34" fmla="*/ 1394 w 10926"/>
                <a:gd name="T35" fmla="*/ 0 h 23"/>
                <a:gd name="T36" fmla="*/ 1852 w 10926"/>
                <a:gd name="T37" fmla="*/ 8 h 23"/>
                <a:gd name="T38" fmla="*/ 1668 w 10926"/>
                <a:gd name="T39" fmla="*/ 9 h 23"/>
                <a:gd name="T40" fmla="*/ 1673 w 10926"/>
                <a:gd name="T41" fmla="*/ 0 h 23"/>
                <a:gd name="T42" fmla="*/ 2129 w 10926"/>
                <a:gd name="T43" fmla="*/ 8 h 23"/>
                <a:gd name="T44" fmla="*/ 1945 w 10926"/>
                <a:gd name="T45" fmla="*/ 9 h 23"/>
                <a:gd name="T46" fmla="*/ 1950 w 10926"/>
                <a:gd name="T47" fmla="*/ 0 h 23"/>
                <a:gd name="T48" fmla="*/ 2407 w 10926"/>
                <a:gd name="T49" fmla="*/ 8 h 23"/>
                <a:gd name="T50" fmla="*/ 2224 w 10926"/>
                <a:gd name="T51" fmla="*/ 9 h 23"/>
                <a:gd name="T52" fmla="*/ 2228 w 10926"/>
                <a:gd name="T53" fmla="*/ 0 h 23"/>
                <a:gd name="T54" fmla="*/ 2685 w 10926"/>
                <a:gd name="T55" fmla="*/ 8 h 23"/>
                <a:gd name="T56" fmla="*/ 2501 w 10926"/>
                <a:gd name="T57" fmla="*/ 9 h 23"/>
                <a:gd name="T58" fmla="*/ 2506 w 10926"/>
                <a:gd name="T59" fmla="*/ 0 h 23"/>
                <a:gd name="T60" fmla="*/ 2962 w 10926"/>
                <a:gd name="T61" fmla="*/ 8 h 23"/>
                <a:gd name="T62" fmla="*/ 2779 w 10926"/>
                <a:gd name="T63" fmla="*/ 9 h 23"/>
                <a:gd name="T64" fmla="*/ 2784 w 10926"/>
                <a:gd name="T65" fmla="*/ 0 h 23"/>
                <a:gd name="T66" fmla="*/ 3240 w 10926"/>
                <a:gd name="T67" fmla="*/ 8 h 23"/>
                <a:gd name="T68" fmla="*/ 3057 w 10926"/>
                <a:gd name="T69" fmla="*/ 9 h 23"/>
                <a:gd name="T70" fmla="*/ 3061 w 10926"/>
                <a:gd name="T71" fmla="*/ 0 h 23"/>
                <a:gd name="T72" fmla="*/ 3518 w 10926"/>
                <a:gd name="T73" fmla="*/ 8 h 23"/>
                <a:gd name="T74" fmla="*/ 3334 w 10926"/>
                <a:gd name="T75" fmla="*/ 9 h 23"/>
                <a:gd name="T76" fmla="*/ 3339 w 10926"/>
                <a:gd name="T77" fmla="*/ 0 h 23"/>
                <a:gd name="T78" fmla="*/ 3796 w 10926"/>
                <a:gd name="T79" fmla="*/ 8 h 23"/>
                <a:gd name="T80" fmla="*/ 3612 w 10926"/>
                <a:gd name="T81" fmla="*/ 9 h 23"/>
                <a:gd name="T82" fmla="*/ 3617 w 10926"/>
                <a:gd name="T83" fmla="*/ 0 h 23"/>
                <a:gd name="T84" fmla="*/ 4073 w 10926"/>
                <a:gd name="T85" fmla="*/ 8 h 23"/>
                <a:gd name="T86" fmla="*/ 3890 w 10926"/>
                <a:gd name="T87" fmla="*/ 9 h 23"/>
                <a:gd name="T88" fmla="*/ 3895 w 10926"/>
                <a:gd name="T89" fmla="*/ 0 h 23"/>
                <a:gd name="T90" fmla="*/ 4352 w 10926"/>
                <a:gd name="T91" fmla="*/ 8 h 23"/>
                <a:gd name="T92" fmla="*/ 4168 w 10926"/>
                <a:gd name="T93" fmla="*/ 9 h 23"/>
                <a:gd name="T94" fmla="*/ 4173 w 10926"/>
                <a:gd name="T95" fmla="*/ 0 h 23"/>
                <a:gd name="T96" fmla="*/ 4629 w 10926"/>
                <a:gd name="T97" fmla="*/ 8 h 23"/>
                <a:gd name="T98" fmla="*/ 4445 w 10926"/>
                <a:gd name="T99" fmla="*/ 9 h 23"/>
                <a:gd name="T100" fmla="*/ 4450 w 10926"/>
                <a:gd name="T101" fmla="*/ 0 h 23"/>
                <a:gd name="T102" fmla="*/ 4907 w 10926"/>
                <a:gd name="T103" fmla="*/ 8 h 23"/>
                <a:gd name="T104" fmla="*/ 4724 w 10926"/>
                <a:gd name="T105" fmla="*/ 9 h 23"/>
                <a:gd name="T106" fmla="*/ 4728 w 10926"/>
                <a:gd name="T107" fmla="*/ 0 h 23"/>
                <a:gd name="T108" fmla="*/ 5185 w 10926"/>
                <a:gd name="T109" fmla="*/ 8 h 23"/>
                <a:gd name="T110" fmla="*/ 5001 w 10926"/>
                <a:gd name="T111" fmla="*/ 9 h 23"/>
                <a:gd name="T112" fmla="*/ 5006 w 10926"/>
                <a:gd name="T113" fmla="*/ 0 h 23"/>
                <a:gd name="T114" fmla="*/ 5462 w 10926"/>
                <a:gd name="T115" fmla="*/ 8 h 23"/>
                <a:gd name="T116" fmla="*/ 5279 w 10926"/>
                <a:gd name="T117" fmla="*/ 9 h 23"/>
                <a:gd name="T118" fmla="*/ 5284 w 10926"/>
                <a:gd name="T119" fmla="*/ 0 h 2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926"/>
                <a:gd name="T181" fmla="*/ 0 h 23"/>
                <a:gd name="T182" fmla="*/ 10926 w 10926"/>
                <a:gd name="T183" fmla="*/ 23 h 2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926" h="23">
                  <a:moveTo>
                    <a:pt x="12" y="0"/>
                  </a:moveTo>
                  <a:lnTo>
                    <a:pt x="359" y="0"/>
                  </a:lnTo>
                  <a:lnTo>
                    <a:pt x="361" y="0"/>
                  </a:lnTo>
                  <a:lnTo>
                    <a:pt x="363" y="0"/>
                  </a:lnTo>
                  <a:lnTo>
                    <a:pt x="365" y="1"/>
                  </a:lnTo>
                  <a:lnTo>
                    <a:pt x="366" y="3"/>
                  </a:lnTo>
                  <a:lnTo>
                    <a:pt x="368" y="4"/>
                  </a:lnTo>
                  <a:lnTo>
                    <a:pt x="369" y="7"/>
                  </a:lnTo>
                  <a:lnTo>
                    <a:pt x="369" y="8"/>
                  </a:lnTo>
                  <a:lnTo>
                    <a:pt x="371" y="11"/>
                  </a:lnTo>
                  <a:lnTo>
                    <a:pt x="369" y="13"/>
                  </a:lnTo>
                  <a:lnTo>
                    <a:pt x="369" y="16"/>
                  </a:lnTo>
                  <a:lnTo>
                    <a:pt x="368" y="17"/>
                  </a:lnTo>
                  <a:lnTo>
                    <a:pt x="366" y="18"/>
                  </a:lnTo>
                  <a:lnTo>
                    <a:pt x="365" y="20"/>
                  </a:lnTo>
                  <a:lnTo>
                    <a:pt x="363" y="21"/>
                  </a:lnTo>
                  <a:lnTo>
                    <a:pt x="361" y="23"/>
                  </a:lnTo>
                  <a:lnTo>
                    <a:pt x="359" y="23"/>
                  </a:lnTo>
                  <a:lnTo>
                    <a:pt x="12" y="23"/>
                  </a:lnTo>
                  <a:lnTo>
                    <a:pt x="9" y="23"/>
                  </a:lnTo>
                  <a:lnTo>
                    <a:pt x="6" y="21"/>
                  </a:lnTo>
                  <a:lnTo>
                    <a:pt x="4" y="20"/>
                  </a:lnTo>
                  <a:lnTo>
                    <a:pt x="3" y="18"/>
                  </a:lnTo>
                  <a:lnTo>
                    <a:pt x="2" y="17"/>
                  </a:lnTo>
                  <a:lnTo>
                    <a:pt x="0" y="16"/>
                  </a:lnTo>
                  <a:lnTo>
                    <a:pt x="0" y="13"/>
                  </a:lnTo>
                  <a:lnTo>
                    <a:pt x="0" y="11"/>
                  </a:lnTo>
                  <a:lnTo>
                    <a:pt x="0" y="8"/>
                  </a:lnTo>
                  <a:lnTo>
                    <a:pt x="0" y="7"/>
                  </a:lnTo>
                  <a:lnTo>
                    <a:pt x="2" y="4"/>
                  </a:lnTo>
                  <a:lnTo>
                    <a:pt x="3" y="3"/>
                  </a:lnTo>
                  <a:lnTo>
                    <a:pt x="4" y="1"/>
                  </a:lnTo>
                  <a:lnTo>
                    <a:pt x="6" y="0"/>
                  </a:lnTo>
                  <a:lnTo>
                    <a:pt x="9" y="0"/>
                  </a:lnTo>
                  <a:lnTo>
                    <a:pt x="12" y="0"/>
                  </a:lnTo>
                  <a:close/>
                  <a:moveTo>
                    <a:pt x="567" y="0"/>
                  </a:moveTo>
                  <a:lnTo>
                    <a:pt x="914" y="0"/>
                  </a:lnTo>
                  <a:lnTo>
                    <a:pt x="916" y="0"/>
                  </a:lnTo>
                  <a:lnTo>
                    <a:pt x="918" y="0"/>
                  </a:lnTo>
                  <a:lnTo>
                    <a:pt x="920" y="1"/>
                  </a:lnTo>
                  <a:lnTo>
                    <a:pt x="921" y="3"/>
                  </a:lnTo>
                  <a:lnTo>
                    <a:pt x="923" y="4"/>
                  </a:lnTo>
                  <a:lnTo>
                    <a:pt x="924" y="7"/>
                  </a:lnTo>
                  <a:lnTo>
                    <a:pt x="926" y="8"/>
                  </a:lnTo>
                  <a:lnTo>
                    <a:pt x="926" y="11"/>
                  </a:lnTo>
                  <a:lnTo>
                    <a:pt x="926" y="13"/>
                  </a:lnTo>
                  <a:lnTo>
                    <a:pt x="924" y="16"/>
                  </a:lnTo>
                  <a:lnTo>
                    <a:pt x="923" y="17"/>
                  </a:lnTo>
                  <a:lnTo>
                    <a:pt x="921" y="18"/>
                  </a:lnTo>
                  <a:lnTo>
                    <a:pt x="920" y="20"/>
                  </a:lnTo>
                  <a:lnTo>
                    <a:pt x="918" y="21"/>
                  </a:lnTo>
                  <a:lnTo>
                    <a:pt x="916" y="23"/>
                  </a:lnTo>
                  <a:lnTo>
                    <a:pt x="914" y="23"/>
                  </a:lnTo>
                  <a:lnTo>
                    <a:pt x="567" y="23"/>
                  </a:lnTo>
                  <a:lnTo>
                    <a:pt x="564" y="23"/>
                  </a:lnTo>
                  <a:lnTo>
                    <a:pt x="562" y="21"/>
                  </a:lnTo>
                  <a:lnTo>
                    <a:pt x="561" y="20"/>
                  </a:lnTo>
                  <a:lnTo>
                    <a:pt x="558" y="18"/>
                  </a:lnTo>
                  <a:lnTo>
                    <a:pt x="557" y="17"/>
                  </a:lnTo>
                  <a:lnTo>
                    <a:pt x="557" y="16"/>
                  </a:lnTo>
                  <a:lnTo>
                    <a:pt x="555" y="13"/>
                  </a:lnTo>
                  <a:lnTo>
                    <a:pt x="555" y="11"/>
                  </a:lnTo>
                  <a:lnTo>
                    <a:pt x="555" y="8"/>
                  </a:lnTo>
                  <a:lnTo>
                    <a:pt x="557" y="7"/>
                  </a:lnTo>
                  <a:lnTo>
                    <a:pt x="557" y="4"/>
                  </a:lnTo>
                  <a:lnTo>
                    <a:pt x="558" y="3"/>
                  </a:lnTo>
                  <a:lnTo>
                    <a:pt x="561" y="1"/>
                  </a:lnTo>
                  <a:lnTo>
                    <a:pt x="562" y="0"/>
                  </a:lnTo>
                  <a:lnTo>
                    <a:pt x="564" y="0"/>
                  </a:lnTo>
                  <a:lnTo>
                    <a:pt x="567" y="0"/>
                  </a:lnTo>
                  <a:close/>
                  <a:moveTo>
                    <a:pt x="1122" y="0"/>
                  </a:moveTo>
                  <a:lnTo>
                    <a:pt x="1469" y="0"/>
                  </a:lnTo>
                  <a:lnTo>
                    <a:pt x="1472" y="0"/>
                  </a:lnTo>
                  <a:lnTo>
                    <a:pt x="1474" y="0"/>
                  </a:lnTo>
                  <a:lnTo>
                    <a:pt x="1476" y="1"/>
                  </a:lnTo>
                  <a:lnTo>
                    <a:pt x="1478" y="3"/>
                  </a:lnTo>
                  <a:lnTo>
                    <a:pt x="1479" y="4"/>
                  </a:lnTo>
                  <a:lnTo>
                    <a:pt x="1479" y="7"/>
                  </a:lnTo>
                  <a:lnTo>
                    <a:pt x="1481" y="8"/>
                  </a:lnTo>
                  <a:lnTo>
                    <a:pt x="1481" y="11"/>
                  </a:lnTo>
                  <a:lnTo>
                    <a:pt x="1481" y="13"/>
                  </a:lnTo>
                  <a:lnTo>
                    <a:pt x="1479" y="16"/>
                  </a:lnTo>
                  <a:lnTo>
                    <a:pt x="1479" y="17"/>
                  </a:lnTo>
                  <a:lnTo>
                    <a:pt x="1478" y="18"/>
                  </a:lnTo>
                  <a:lnTo>
                    <a:pt x="1476" y="20"/>
                  </a:lnTo>
                  <a:lnTo>
                    <a:pt x="1474" y="21"/>
                  </a:lnTo>
                  <a:lnTo>
                    <a:pt x="1472" y="23"/>
                  </a:lnTo>
                  <a:lnTo>
                    <a:pt x="1469" y="23"/>
                  </a:lnTo>
                  <a:lnTo>
                    <a:pt x="1122" y="23"/>
                  </a:lnTo>
                  <a:lnTo>
                    <a:pt x="1120" y="23"/>
                  </a:lnTo>
                  <a:lnTo>
                    <a:pt x="1117" y="21"/>
                  </a:lnTo>
                  <a:lnTo>
                    <a:pt x="1116" y="20"/>
                  </a:lnTo>
                  <a:lnTo>
                    <a:pt x="1115" y="18"/>
                  </a:lnTo>
                  <a:lnTo>
                    <a:pt x="1113" y="17"/>
                  </a:lnTo>
                  <a:lnTo>
                    <a:pt x="1112" y="16"/>
                  </a:lnTo>
                  <a:lnTo>
                    <a:pt x="1110" y="13"/>
                  </a:lnTo>
                  <a:lnTo>
                    <a:pt x="1110" y="11"/>
                  </a:lnTo>
                  <a:lnTo>
                    <a:pt x="1110" y="8"/>
                  </a:lnTo>
                  <a:lnTo>
                    <a:pt x="1112" y="7"/>
                  </a:lnTo>
                  <a:lnTo>
                    <a:pt x="1113" y="4"/>
                  </a:lnTo>
                  <a:lnTo>
                    <a:pt x="1115" y="3"/>
                  </a:lnTo>
                  <a:lnTo>
                    <a:pt x="1116" y="1"/>
                  </a:lnTo>
                  <a:lnTo>
                    <a:pt x="1117" y="0"/>
                  </a:lnTo>
                  <a:lnTo>
                    <a:pt x="1120" y="0"/>
                  </a:lnTo>
                  <a:lnTo>
                    <a:pt x="1122" y="0"/>
                  </a:lnTo>
                  <a:close/>
                  <a:moveTo>
                    <a:pt x="1678" y="0"/>
                  </a:moveTo>
                  <a:lnTo>
                    <a:pt x="2026" y="0"/>
                  </a:lnTo>
                  <a:lnTo>
                    <a:pt x="2027" y="0"/>
                  </a:lnTo>
                  <a:lnTo>
                    <a:pt x="2030" y="0"/>
                  </a:lnTo>
                  <a:lnTo>
                    <a:pt x="2032" y="1"/>
                  </a:lnTo>
                  <a:lnTo>
                    <a:pt x="2033" y="3"/>
                  </a:lnTo>
                  <a:lnTo>
                    <a:pt x="2034" y="4"/>
                  </a:lnTo>
                  <a:lnTo>
                    <a:pt x="2036" y="7"/>
                  </a:lnTo>
                  <a:lnTo>
                    <a:pt x="2036" y="8"/>
                  </a:lnTo>
                  <a:lnTo>
                    <a:pt x="2037" y="11"/>
                  </a:lnTo>
                  <a:lnTo>
                    <a:pt x="2036" y="13"/>
                  </a:lnTo>
                  <a:lnTo>
                    <a:pt x="2036" y="16"/>
                  </a:lnTo>
                  <a:lnTo>
                    <a:pt x="2034" y="17"/>
                  </a:lnTo>
                  <a:lnTo>
                    <a:pt x="2033" y="18"/>
                  </a:lnTo>
                  <a:lnTo>
                    <a:pt x="2032" y="20"/>
                  </a:lnTo>
                  <a:lnTo>
                    <a:pt x="2030" y="21"/>
                  </a:lnTo>
                  <a:lnTo>
                    <a:pt x="2027" y="23"/>
                  </a:lnTo>
                  <a:lnTo>
                    <a:pt x="2026" y="23"/>
                  </a:lnTo>
                  <a:lnTo>
                    <a:pt x="1678" y="23"/>
                  </a:lnTo>
                  <a:lnTo>
                    <a:pt x="1675" y="23"/>
                  </a:lnTo>
                  <a:lnTo>
                    <a:pt x="1673" y="21"/>
                  </a:lnTo>
                  <a:lnTo>
                    <a:pt x="1671" y="20"/>
                  </a:lnTo>
                  <a:lnTo>
                    <a:pt x="1670" y="18"/>
                  </a:lnTo>
                  <a:lnTo>
                    <a:pt x="1668" y="17"/>
                  </a:lnTo>
                  <a:lnTo>
                    <a:pt x="1667" y="16"/>
                  </a:lnTo>
                  <a:lnTo>
                    <a:pt x="1667" y="13"/>
                  </a:lnTo>
                  <a:lnTo>
                    <a:pt x="1667" y="11"/>
                  </a:lnTo>
                  <a:lnTo>
                    <a:pt x="1667" y="8"/>
                  </a:lnTo>
                  <a:lnTo>
                    <a:pt x="1667" y="7"/>
                  </a:lnTo>
                  <a:lnTo>
                    <a:pt x="1668" y="4"/>
                  </a:lnTo>
                  <a:lnTo>
                    <a:pt x="1670" y="3"/>
                  </a:lnTo>
                  <a:lnTo>
                    <a:pt x="1671" y="1"/>
                  </a:lnTo>
                  <a:lnTo>
                    <a:pt x="1673" y="0"/>
                  </a:lnTo>
                  <a:lnTo>
                    <a:pt x="1675" y="0"/>
                  </a:lnTo>
                  <a:lnTo>
                    <a:pt x="1678" y="0"/>
                  </a:lnTo>
                  <a:close/>
                  <a:moveTo>
                    <a:pt x="2233" y="0"/>
                  </a:moveTo>
                  <a:lnTo>
                    <a:pt x="2581" y="0"/>
                  </a:lnTo>
                  <a:lnTo>
                    <a:pt x="2582" y="0"/>
                  </a:lnTo>
                  <a:lnTo>
                    <a:pt x="2585" y="0"/>
                  </a:lnTo>
                  <a:lnTo>
                    <a:pt x="2587" y="1"/>
                  </a:lnTo>
                  <a:lnTo>
                    <a:pt x="2588" y="3"/>
                  </a:lnTo>
                  <a:lnTo>
                    <a:pt x="2590" y="4"/>
                  </a:lnTo>
                  <a:lnTo>
                    <a:pt x="2591" y="7"/>
                  </a:lnTo>
                  <a:lnTo>
                    <a:pt x="2592" y="8"/>
                  </a:lnTo>
                  <a:lnTo>
                    <a:pt x="2592" y="11"/>
                  </a:lnTo>
                  <a:lnTo>
                    <a:pt x="2592" y="13"/>
                  </a:lnTo>
                  <a:lnTo>
                    <a:pt x="2591" y="16"/>
                  </a:lnTo>
                  <a:lnTo>
                    <a:pt x="2590" y="17"/>
                  </a:lnTo>
                  <a:lnTo>
                    <a:pt x="2588" y="18"/>
                  </a:lnTo>
                  <a:lnTo>
                    <a:pt x="2587" y="20"/>
                  </a:lnTo>
                  <a:lnTo>
                    <a:pt x="2585" y="21"/>
                  </a:lnTo>
                  <a:lnTo>
                    <a:pt x="2582" y="23"/>
                  </a:lnTo>
                  <a:lnTo>
                    <a:pt x="2581" y="23"/>
                  </a:lnTo>
                  <a:lnTo>
                    <a:pt x="2233" y="23"/>
                  </a:lnTo>
                  <a:lnTo>
                    <a:pt x="2231" y="23"/>
                  </a:lnTo>
                  <a:lnTo>
                    <a:pt x="2229" y="21"/>
                  </a:lnTo>
                  <a:lnTo>
                    <a:pt x="2228" y="20"/>
                  </a:lnTo>
                  <a:lnTo>
                    <a:pt x="2225" y="18"/>
                  </a:lnTo>
                  <a:lnTo>
                    <a:pt x="2223" y="17"/>
                  </a:lnTo>
                  <a:lnTo>
                    <a:pt x="2223" y="16"/>
                  </a:lnTo>
                  <a:lnTo>
                    <a:pt x="2222" y="13"/>
                  </a:lnTo>
                  <a:lnTo>
                    <a:pt x="2222" y="11"/>
                  </a:lnTo>
                  <a:lnTo>
                    <a:pt x="2222" y="8"/>
                  </a:lnTo>
                  <a:lnTo>
                    <a:pt x="2223" y="7"/>
                  </a:lnTo>
                  <a:lnTo>
                    <a:pt x="2223" y="4"/>
                  </a:lnTo>
                  <a:lnTo>
                    <a:pt x="2225" y="3"/>
                  </a:lnTo>
                  <a:lnTo>
                    <a:pt x="2228" y="1"/>
                  </a:lnTo>
                  <a:lnTo>
                    <a:pt x="2229" y="0"/>
                  </a:lnTo>
                  <a:lnTo>
                    <a:pt x="2231" y="0"/>
                  </a:lnTo>
                  <a:lnTo>
                    <a:pt x="2233" y="0"/>
                  </a:lnTo>
                  <a:close/>
                  <a:moveTo>
                    <a:pt x="2788" y="0"/>
                  </a:moveTo>
                  <a:lnTo>
                    <a:pt x="3136" y="0"/>
                  </a:lnTo>
                  <a:lnTo>
                    <a:pt x="3139" y="0"/>
                  </a:lnTo>
                  <a:lnTo>
                    <a:pt x="3140" y="0"/>
                  </a:lnTo>
                  <a:lnTo>
                    <a:pt x="3143" y="1"/>
                  </a:lnTo>
                  <a:lnTo>
                    <a:pt x="3145" y="3"/>
                  </a:lnTo>
                  <a:lnTo>
                    <a:pt x="3146" y="4"/>
                  </a:lnTo>
                  <a:lnTo>
                    <a:pt x="3146" y="7"/>
                  </a:lnTo>
                  <a:lnTo>
                    <a:pt x="3147" y="8"/>
                  </a:lnTo>
                  <a:lnTo>
                    <a:pt x="3147" y="11"/>
                  </a:lnTo>
                  <a:lnTo>
                    <a:pt x="3147" y="13"/>
                  </a:lnTo>
                  <a:lnTo>
                    <a:pt x="3146" y="16"/>
                  </a:lnTo>
                  <a:lnTo>
                    <a:pt x="3146" y="17"/>
                  </a:lnTo>
                  <a:lnTo>
                    <a:pt x="3145" y="18"/>
                  </a:lnTo>
                  <a:lnTo>
                    <a:pt x="3143" y="20"/>
                  </a:lnTo>
                  <a:lnTo>
                    <a:pt x="3140" y="21"/>
                  </a:lnTo>
                  <a:lnTo>
                    <a:pt x="3139" y="23"/>
                  </a:lnTo>
                  <a:lnTo>
                    <a:pt x="3136" y="23"/>
                  </a:lnTo>
                  <a:lnTo>
                    <a:pt x="2788" y="23"/>
                  </a:lnTo>
                  <a:lnTo>
                    <a:pt x="2787" y="23"/>
                  </a:lnTo>
                  <a:lnTo>
                    <a:pt x="2784" y="21"/>
                  </a:lnTo>
                  <a:lnTo>
                    <a:pt x="2783" y="20"/>
                  </a:lnTo>
                  <a:lnTo>
                    <a:pt x="2781" y="18"/>
                  </a:lnTo>
                  <a:lnTo>
                    <a:pt x="2780" y="17"/>
                  </a:lnTo>
                  <a:lnTo>
                    <a:pt x="2778" y="16"/>
                  </a:lnTo>
                  <a:lnTo>
                    <a:pt x="2777" y="13"/>
                  </a:lnTo>
                  <a:lnTo>
                    <a:pt x="2777" y="11"/>
                  </a:lnTo>
                  <a:lnTo>
                    <a:pt x="2777" y="8"/>
                  </a:lnTo>
                  <a:lnTo>
                    <a:pt x="2778" y="7"/>
                  </a:lnTo>
                  <a:lnTo>
                    <a:pt x="2780" y="4"/>
                  </a:lnTo>
                  <a:lnTo>
                    <a:pt x="2781" y="3"/>
                  </a:lnTo>
                  <a:lnTo>
                    <a:pt x="2783" y="1"/>
                  </a:lnTo>
                  <a:lnTo>
                    <a:pt x="2784" y="0"/>
                  </a:lnTo>
                  <a:lnTo>
                    <a:pt x="2787" y="0"/>
                  </a:lnTo>
                  <a:lnTo>
                    <a:pt x="2788" y="0"/>
                  </a:lnTo>
                  <a:close/>
                  <a:moveTo>
                    <a:pt x="3345" y="0"/>
                  </a:moveTo>
                  <a:lnTo>
                    <a:pt x="3692" y="0"/>
                  </a:lnTo>
                  <a:lnTo>
                    <a:pt x="3694" y="0"/>
                  </a:lnTo>
                  <a:lnTo>
                    <a:pt x="3697" y="0"/>
                  </a:lnTo>
                  <a:lnTo>
                    <a:pt x="3698" y="1"/>
                  </a:lnTo>
                  <a:lnTo>
                    <a:pt x="3700" y="3"/>
                  </a:lnTo>
                  <a:lnTo>
                    <a:pt x="3701" y="4"/>
                  </a:lnTo>
                  <a:lnTo>
                    <a:pt x="3703" y="7"/>
                  </a:lnTo>
                  <a:lnTo>
                    <a:pt x="3703" y="8"/>
                  </a:lnTo>
                  <a:lnTo>
                    <a:pt x="3704" y="11"/>
                  </a:lnTo>
                  <a:lnTo>
                    <a:pt x="3703" y="13"/>
                  </a:lnTo>
                  <a:lnTo>
                    <a:pt x="3703" y="16"/>
                  </a:lnTo>
                  <a:lnTo>
                    <a:pt x="3701" y="17"/>
                  </a:lnTo>
                  <a:lnTo>
                    <a:pt x="3700" y="18"/>
                  </a:lnTo>
                  <a:lnTo>
                    <a:pt x="3698" y="20"/>
                  </a:lnTo>
                  <a:lnTo>
                    <a:pt x="3697" y="21"/>
                  </a:lnTo>
                  <a:lnTo>
                    <a:pt x="3694" y="23"/>
                  </a:lnTo>
                  <a:lnTo>
                    <a:pt x="3692" y="23"/>
                  </a:lnTo>
                  <a:lnTo>
                    <a:pt x="3345" y="23"/>
                  </a:lnTo>
                  <a:lnTo>
                    <a:pt x="3342" y="23"/>
                  </a:lnTo>
                  <a:lnTo>
                    <a:pt x="3339" y="21"/>
                  </a:lnTo>
                  <a:lnTo>
                    <a:pt x="3338" y="20"/>
                  </a:lnTo>
                  <a:lnTo>
                    <a:pt x="3336" y="18"/>
                  </a:lnTo>
                  <a:lnTo>
                    <a:pt x="3335" y="17"/>
                  </a:lnTo>
                  <a:lnTo>
                    <a:pt x="3333" y="16"/>
                  </a:lnTo>
                  <a:lnTo>
                    <a:pt x="3333" y="13"/>
                  </a:lnTo>
                  <a:lnTo>
                    <a:pt x="3333" y="11"/>
                  </a:lnTo>
                  <a:lnTo>
                    <a:pt x="3333" y="8"/>
                  </a:lnTo>
                  <a:lnTo>
                    <a:pt x="3333" y="7"/>
                  </a:lnTo>
                  <a:lnTo>
                    <a:pt x="3335" y="4"/>
                  </a:lnTo>
                  <a:lnTo>
                    <a:pt x="3336" y="3"/>
                  </a:lnTo>
                  <a:lnTo>
                    <a:pt x="3338" y="1"/>
                  </a:lnTo>
                  <a:lnTo>
                    <a:pt x="3339" y="0"/>
                  </a:lnTo>
                  <a:lnTo>
                    <a:pt x="3342" y="0"/>
                  </a:lnTo>
                  <a:lnTo>
                    <a:pt x="3345" y="0"/>
                  </a:lnTo>
                  <a:close/>
                  <a:moveTo>
                    <a:pt x="3900" y="0"/>
                  </a:moveTo>
                  <a:lnTo>
                    <a:pt x="4248" y="0"/>
                  </a:lnTo>
                  <a:lnTo>
                    <a:pt x="4249" y="0"/>
                  </a:lnTo>
                  <a:lnTo>
                    <a:pt x="4252" y="0"/>
                  </a:lnTo>
                  <a:lnTo>
                    <a:pt x="4253" y="1"/>
                  </a:lnTo>
                  <a:lnTo>
                    <a:pt x="4255" y="3"/>
                  </a:lnTo>
                  <a:lnTo>
                    <a:pt x="4256" y="4"/>
                  </a:lnTo>
                  <a:lnTo>
                    <a:pt x="4258" y="7"/>
                  </a:lnTo>
                  <a:lnTo>
                    <a:pt x="4259" y="8"/>
                  </a:lnTo>
                  <a:lnTo>
                    <a:pt x="4259" y="11"/>
                  </a:lnTo>
                  <a:lnTo>
                    <a:pt x="4259" y="13"/>
                  </a:lnTo>
                  <a:lnTo>
                    <a:pt x="4258" y="16"/>
                  </a:lnTo>
                  <a:lnTo>
                    <a:pt x="4256" y="17"/>
                  </a:lnTo>
                  <a:lnTo>
                    <a:pt x="4255" y="18"/>
                  </a:lnTo>
                  <a:lnTo>
                    <a:pt x="4253" y="20"/>
                  </a:lnTo>
                  <a:lnTo>
                    <a:pt x="4252" y="21"/>
                  </a:lnTo>
                  <a:lnTo>
                    <a:pt x="4249" y="23"/>
                  </a:lnTo>
                  <a:lnTo>
                    <a:pt x="4248" y="23"/>
                  </a:lnTo>
                  <a:lnTo>
                    <a:pt x="3900" y="23"/>
                  </a:lnTo>
                  <a:lnTo>
                    <a:pt x="3897" y="23"/>
                  </a:lnTo>
                  <a:lnTo>
                    <a:pt x="3896" y="21"/>
                  </a:lnTo>
                  <a:lnTo>
                    <a:pt x="3894" y="20"/>
                  </a:lnTo>
                  <a:lnTo>
                    <a:pt x="3891" y="18"/>
                  </a:lnTo>
                  <a:lnTo>
                    <a:pt x="3890" y="17"/>
                  </a:lnTo>
                  <a:lnTo>
                    <a:pt x="3890" y="16"/>
                  </a:lnTo>
                  <a:lnTo>
                    <a:pt x="3889" y="13"/>
                  </a:lnTo>
                  <a:lnTo>
                    <a:pt x="3889" y="11"/>
                  </a:lnTo>
                  <a:lnTo>
                    <a:pt x="3889" y="8"/>
                  </a:lnTo>
                  <a:lnTo>
                    <a:pt x="3890" y="7"/>
                  </a:lnTo>
                  <a:lnTo>
                    <a:pt x="3890" y="4"/>
                  </a:lnTo>
                  <a:lnTo>
                    <a:pt x="3891" y="3"/>
                  </a:lnTo>
                  <a:lnTo>
                    <a:pt x="3894" y="1"/>
                  </a:lnTo>
                  <a:lnTo>
                    <a:pt x="3896" y="0"/>
                  </a:lnTo>
                  <a:lnTo>
                    <a:pt x="3897" y="0"/>
                  </a:lnTo>
                  <a:lnTo>
                    <a:pt x="3900" y="0"/>
                  </a:lnTo>
                  <a:close/>
                  <a:moveTo>
                    <a:pt x="4455" y="0"/>
                  </a:moveTo>
                  <a:lnTo>
                    <a:pt x="4803" y="0"/>
                  </a:lnTo>
                  <a:lnTo>
                    <a:pt x="4806" y="0"/>
                  </a:lnTo>
                  <a:lnTo>
                    <a:pt x="4807" y="0"/>
                  </a:lnTo>
                  <a:lnTo>
                    <a:pt x="4810" y="1"/>
                  </a:lnTo>
                  <a:lnTo>
                    <a:pt x="4811" y="3"/>
                  </a:lnTo>
                  <a:lnTo>
                    <a:pt x="4813" y="4"/>
                  </a:lnTo>
                  <a:lnTo>
                    <a:pt x="4813" y="7"/>
                  </a:lnTo>
                  <a:lnTo>
                    <a:pt x="4814" y="8"/>
                  </a:lnTo>
                  <a:lnTo>
                    <a:pt x="4814" y="11"/>
                  </a:lnTo>
                  <a:lnTo>
                    <a:pt x="4814" y="13"/>
                  </a:lnTo>
                  <a:lnTo>
                    <a:pt x="4813" y="16"/>
                  </a:lnTo>
                  <a:lnTo>
                    <a:pt x="4813" y="17"/>
                  </a:lnTo>
                  <a:lnTo>
                    <a:pt x="4811" y="18"/>
                  </a:lnTo>
                  <a:lnTo>
                    <a:pt x="4810" y="20"/>
                  </a:lnTo>
                  <a:lnTo>
                    <a:pt x="4807" y="21"/>
                  </a:lnTo>
                  <a:lnTo>
                    <a:pt x="4806" y="23"/>
                  </a:lnTo>
                  <a:lnTo>
                    <a:pt x="4803" y="23"/>
                  </a:lnTo>
                  <a:lnTo>
                    <a:pt x="4455" y="23"/>
                  </a:lnTo>
                  <a:lnTo>
                    <a:pt x="4454" y="23"/>
                  </a:lnTo>
                  <a:lnTo>
                    <a:pt x="4451" y="21"/>
                  </a:lnTo>
                  <a:lnTo>
                    <a:pt x="4449" y="20"/>
                  </a:lnTo>
                  <a:lnTo>
                    <a:pt x="4448" y="18"/>
                  </a:lnTo>
                  <a:lnTo>
                    <a:pt x="4447" y="17"/>
                  </a:lnTo>
                  <a:lnTo>
                    <a:pt x="4445" y="16"/>
                  </a:lnTo>
                  <a:lnTo>
                    <a:pt x="4444" y="13"/>
                  </a:lnTo>
                  <a:lnTo>
                    <a:pt x="4444" y="11"/>
                  </a:lnTo>
                  <a:lnTo>
                    <a:pt x="4444" y="8"/>
                  </a:lnTo>
                  <a:lnTo>
                    <a:pt x="4445" y="7"/>
                  </a:lnTo>
                  <a:lnTo>
                    <a:pt x="4447" y="4"/>
                  </a:lnTo>
                  <a:lnTo>
                    <a:pt x="4448" y="3"/>
                  </a:lnTo>
                  <a:lnTo>
                    <a:pt x="4449" y="1"/>
                  </a:lnTo>
                  <a:lnTo>
                    <a:pt x="4451" y="0"/>
                  </a:lnTo>
                  <a:lnTo>
                    <a:pt x="4454" y="0"/>
                  </a:lnTo>
                  <a:lnTo>
                    <a:pt x="4455" y="0"/>
                  </a:lnTo>
                  <a:close/>
                  <a:moveTo>
                    <a:pt x="5012" y="0"/>
                  </a:moveTo>
                  <a:lnTo>
                    <a:pt x="5359" y="0"/>
                  </a:lnTo>
                  <a:lnTo>
                    <a:pt x="5361" y="0"/>
                  </a:lnTo>
                  <a:lnTo>
                    <a:pt x="5363" y="0"/>
                  </a:lnTo>
                  <a:lnTo>
                    <a:pt x="5365" y="1"/>
                  </a:lnTo>
                  <a:lnTo>
                    <a:pt x="5366" y="3"/>
                  </a:lnTo>
                  <a:lnTo>
                    <a:pt x="5368" y="4"/>
                  </a:lnTo>
                  <a:lnTo>
                    <a:pt x="5369" y="7"/>
                  </a:lnTo>
                  <a:lnTo>
                    <a:pt x="5369" y="8"/>
                  </a:lnTo>
                  <a:lnTo>
                    <a:pt x="5371" y="11"/>
                  </a:lnTo>
                  <a:lnTo>
                    <a:pt x="5369" y="13"/>
                  </a:lnTo>
                  <a:lnTo>
                    <a:pt x="5369" y="16"/>
                  </a:lnTo>
                  <a:lnTo>
                    <a:pt x="5368" y="17"/>
                  </a:lnTo>
                  <a:lnTo>
                    <a:pt x="5366" y="18"/>
                  </a:lnTo>
                  <a:lnTo>
                    <a:pt x="5365" y="20"/>
                  </a:lnTo>
                  <a:lnTo>
                    <a:pt x="5363" y="21"/>
                  </a:lnTo>
                  <a:lnTo>
                    <a:pt x="5361" y="23"/>
                  </a:lnTo>
                  <a:lnTo>
                    <a:pt x="5359" y="23"/>
                  </a:lnTo>
                  <a:lnTo>
                    <a:pt x="5012" y="23"/>
                  </a:lnTo>
                  <a:lnTo>
                    <a:pt x="5009" y="23"/>
                  </a:lnTo>
                  <a:lnTo>
                    <a:pt x="5006" y="21"/>
                  </a:lnTo>
                  <a:lnTo>
                    <a:pt x="5004" y="20"/>
                  </a:lnTo>
                  <a:lnTo>
                    <a:pt x="5003" y="18"/>
                  </a:lnTo>
                  <a:lnTo>
                    <a:pt x="5002" y="17"/>
                  </a:lnTo>
                  <a:lnTo>
                    <a:pt x="5000" y="16"/>
                  </a:lnTo>
                  <a:lnTo>
                    <a:pt x="5000" y="13"/>
                  </a:lnTo>
                  <a:lnTo>
                    <a:pt x="5000" y="11"/>
                  </a:lnTo>
                  <a:lnTo>
                    <a:pt x="5000" y="8"/>
                  </a:lnTo>
                  <a:lnTo>
                    <a:pt x="5000" y="7"/>
                  </a:lnTo>
                  <a:lnTo>
                    <a:pt x="5002" y="4"/>
                  </a:lnTo>
                  <a:lnTo>
                    <a:pt x="5003" y="3"/>
                  </a:lnTo>
                  <a:lnTo>
                    <a:pt x="5004" y="1"/>
                  </a:lnTo>
                  <a:lnTo>
                    <a:pt x="5006" y="0"/>
                  </a:lnTo>
                  <a:lnTo>
                    <a:pt x="5009" y="0"/>
                  </a:lnTo>
                  <a:lnTo>
                    <a:pt x="5012" y="0"/>
                  </a:lnTo>
                  <a:close/>
                  <a:moveTo>
                    <a:pt x="5567" y="0"/>
                  </a:moveTo>
                  <a:lnTo>
                    <a:pt x="5914" y="0"/>
                  </a:lnTo>
                  <a:lnTo>
                    <a:pt x="5916" y="0"/>
                  </a:lnTo>
                  <a:lnTo>
                    <a:pt x="5919" y="0"/>
                  </a:lnTo>
                  <a:lnTo>
                    <a:pt x="5920" y="1"/>
                  </a:lnTo>
                  <a:lnTo>
                    <a:pt x="5921" y="3"/>
                  </a:lnTo>
                  <a:lnTo>
                    <a:pt x="5923" y="4"/>
                  </a:lnTo>
                  <a:lnTo>
                    <a:pt x="5924" y="7"/>
                  </a:lnTo>
                  <a:lnTo>
                    <a:pt x="5926" y="8"/>
                  </a:lnTo>
                  <a:lnTo>
                    <a:pt x="5926" y="11"/>
                  </a:lnTo>
                  <a:lnTo>
                    <a:pt x="5926" y="13"/>
                  </a:lnTo>
                  <a:lnTo>
                    <a:pt x="5924" y="16"/>
                  </a:lnTo>
                  <a:lnTo>
                    <a:pt x="5923" y="17"/>
                  </a:lnTo>
                  <a:lnTo>
                    <a:pt x="5921" y="18"/>
                  </a:lnTo>
                  <a:lnTo>
                    <a:pt x="5920" y="20"/>
                  </a:lnTo>
                  <a:lnTo>
                    <a:pt x="5919" y="21"/>
                  </a:lnTo>
                  <a:lnTo>
                    <a:pt x="5916" y="23"/>
                  </a:lnTo>
                  <a:lnTo>
                    <a:pt x="5914" y="23"/>
                  </a:lnTo>
                  <a:lnTo>
                    <a:pt x="5567" y="23"/>
                  </a:lnTo>
                  <a:lnTo>
                    <a:pt x="5564" y="23"/>
                  </a:lnTo>
                  <a:lnTo>
                    <a:pt x="5562" y="21"/>
                  </a:lnTo>
                  <a:lnTo>
                    <a:pt x="5560" y="20"/>
                  </a:lnTo>
                  <a:lnTo>
                    <a:pt x="5558" y="18"/>
                  </a:lnTo>
                  <a:lnTo>
                    <a:pt x="5557" y="17"/>
                  </a:lnTo>
                  <a:lnTo>
                    <a:pt x="5555" y="16"/>
                  </a:lnTo>
                  <a:lnTo>
                    <a:pt x="5555" y="13"/>
                  </a:lnTo>
                  <a:lnTo>
                    <a:pt x="5555" y="11"/>
                  </a:lnTo>
                  <a:lnTo>
                    <a:pt x="5555" y="8"/>
                  </a:lnTo>
                  <a:lnTo>
                    <a:pt x="5555" y="7"/>
                  </a:lnTo>
                  <a:lnTo>
                    <a:pt x="5557" y="4"/>
                  </a:lnTo>
                  <a:lnTo>
                    <a:pt x="5558" y="3"/>
                  </a:lnTo>
                  <a:lnTo>
                    <a:pt x="5560" y="1"/>
                  </a:lnTo>
                  <a:lnTo>
                    <a:pt x="5562" y="0"/>
                  </a:lnTo>
                  <a:lnTo>
                    <a:pt x="5564" y="0"/>
                  </a:lnTo>
                  <a:lnTo>
                    <a:pt x="5567" y="0"/>
                  </a:lnTo>
                  <a:close/>
                  <a:moveTo>
                    <a:pt x="6122" y="0"/>
                  </a:moveTo>
                  <a:lnTo>
                    <a:pt x="6469" y="0"/>
                  </a:lnTo>
                  <a:lnTo>
                    <a:pt x="6472" y="0"/>
                  </a:lnTo>
                  <a:lnTo>
                    <a:pt x="6474" y="0"/>
                  </a:lnTo>
                  <a:lnTo>
                    <a:pt x="6477" y="1"/>
                  </a:lnTo>
                  <a:lnTo>
                    <a:pt x="6478" y="3"/>
                  </a:lnTo>
                  <a:lnTo>
                    <a:pt x="6479" y="4"/>
                  </a:lnTo>
                  <a:lnTo>
                    <a:pt x="6479" y="7"/>
                  </a:lnTo>
                  <a:lnTo>
                    <a:pt x="6481" y="8"/>
                  </a:lnTo>
                  <a:lnTo>
                    <a:pt x="6481" y="11"/>
                  </a:lnTo>
                  <a:lnTo>
                    <a:pt x="6481" y="13"/>
                  </a:lnTo>
                  <a:lnTo>
                    <a:pt x="6479" y="16"/>
                  </a:lnTo>
                  <a:lnTo>
                    <a:pt x="6479" y="17"/>
                  </a:lnTo>
                  <a:lnTo>
                    <a:pt x="6478" y="18"/>
                  </a:lnTo>
                  <a:lnTo>
                    <a:pt x="6477" y="20"/>
                  </a:lnTo>
                  <a:lnTo>
                    <a:pt x="6474" y="21"/>
                  </a:lnTo>
                  <a:lnTo>
                    <a:pt x="6472" y="23"/>
                  </a:lnTo>
                  <a:lnTo>
                    <a:pt x="6469" y="23"/>
                  </a:lnTo>
                  <a:lnTo>
                    <a:pt x="6122" y="23"/>
                  </a:lnTo>
                  <a:lnTo>
                    <a:pt x="6120" y="23"/>
                  </a:lnTo>
                  <a:lnTo>
                    <a:pt x="6118" y="21"/>
                  </a:lnTo>
                  <a:lnTo>
                    <a:pt x="6116" y="20"/>
                  </a:lnTo>
                  <a:lnTo>
                    <a:pt x="6115" y="18"/>
                  </a:lnTo>
                  <a:lnTo>
                    <a:pt x="6113" y="17"/>
                  </a:lnTo>
                  <a:lnTo>
                    <a:pt x="6112" y="16"/>
                  </a:lnTo>
                  <a:lnTo>
                    <a:pt x="6110" y="13"/>
                  </a:lnTo>
                  <a:lnTo>
                    <a:pt x="6110" y="11"/>
                  </a:lnTo>
                  <a:lnTo>
                    <a:pt x="6110" y="8"/>
                  </a:lnTo>
                  <a:lnTo>
                    <a:pt x="6112" y="7"/>
                  </a:lnTo>
                  <a:lnTo>
                    <a:pt x="6113" y="4"/>
                  </a:lnTo>
                  <a:lnTo>
                    <a:pt x="6115" y="3"/>
                  </a:lnTo>
                  <a:lnTo>
                    <a:pt x="6116" y="1"/>
                  </a:lnTo>
                  <a:lnTo>
                    <a:pt x="6118" y="0"/>
                  </a:lnTo>
                  <a:lnTo>
                    <a:pt x="6120" y="0"/>
                  </a:lnTo>
                  <a:lnTo>
                    <a:pt x="6122" y="0"/>
                  </a:lnTo>
                  <a:close/>
                  <a:moveTo>
                    <a:pt x="6678" y="0"/>
                  </a:moveTo>
                  <a:lnTo>
                    <a:pt x="7024" y="0"/>
                  </a:lnTo>
                  <a:lnTo>
                    <a:pt x="7027" y="0"/>
                  </a:lnTo>
                  <a:lnTo>
                    <a:pt x="7029" y="0"/>
                  </a:lnTo>
                  <a:lnTo>
                    <a:pt x="7032" y="1"/>
                  </a:lnTo>
                  <a:lnTo>
                    <a:pt x="7033" y="3"/>
                  </a:lnTo>
                  <a:lnTo>
                    <a:pt x="7034" y="4"/>
                  </a:lnTo>
                  <a:lnTo>
                    <a:pt x="7036" y="7"/>
                  </a:lnTo>
                  <a:lnTo>
                    <a:pt x="7036" y="8"/>
                  </a:lnTo>
                  <a:lnTo>
                    <a:pt x="7037" y="11"/>
                  </a:lnTo>
                  <a:lnTo>
                    <a:pt x="7036" y="13"/>
                  </a:lnTo>
                  <a:lnTo>
                    <a:pt x="7036" y="16"/>
                  </a:lnTo>
                  <a:lnTo>
                    <a:pt x="7034" y="17"/>
                  </a:lnTo>
                  <a:lnTo>
                    <a:pt x="7033" y="18"/>
                  </a:lnTo>
                  <a:lnTo>
                    <a:pt x="7032" y="20"/>
                  </a:lnTo>
                  <a:lnTo>
                    <a:pt x="7029" y="21"/>
                  </a:lnTo>
                  <a:lnTo>
                    <a:pt x="7027" y="23"/>
                  </a:lnTo>
                  <a:lnTo>
                    <a:pt x="7024" y="23"/>
                  </a:lnTo>
                  <a:lnTo>
                    <a:pt x="6678" y="23"/>
                  </a:lnTo>
                  <a:lnTo>
                    <a:pt x="6675" y="23"/>
                  </a:lnTo>
                  <a:lnTo>
                    <a:pt x="6673" y="21"/>
                  </a:lnTo>
                  <a:lnTo>
                    <a:pt x="6671" y="20"/>
                  </a:lnTo>
                  <a:lnTo>
                    <a:pt x="6670" y="18"/>
                  </a:lnTo>
                  <a:lnTo>
                    <a:pt x="6668" y="17"/>
                  </a:lnTo>
                  <a:lnTo>
                    <a:pt x="6667" y="16"/>
                  </a:lnTo>
                  <a:lnTo>
                    <a:pt x="6667" y="13"/>
                  </a:lnTo>
                  <a:lnTo>
                    <a:pt x="6667" y="11"/>
                  </a:lnTo>
                  <a:lnTo>
                    <a:pt x="6667" y="8"/>
                  </a:lnTo>
                  <a:lnTo>
                    <a:pt x="6667" y="7"/>
                  </a:lnTo>
                  <a:lnTo>
                    <a:pt x="6668" y="4"/>
                  </a:lnTo>
                  <a:lnTo>
                    <a:pt x="6670" y="3"/>
                  </a:lnTo>
                  <a:lnTo>
                    <a:pt x="6671" y="1"/>
                  </a:lnTo>
                  <a:lnTo>
                    <a:pt x="6673" y="0"/>
                  </a:lnTo>
                  <a:lnTo>
                    <a:pt x="6675" y="0"/>
                  </a:lnTo>
                  <a:lnTo>
                    <a:pt x="6678" y="0"/>
                  </a:lnTo>
                  <a:close/>
                  <a:moveTo>
                    <a:pt x="7233" y="0"/>
                  </a:moveTo>
                  <a:lnTo>
                    <a:pt x="7581" y="0"/>
                  </a:lnTo>
                  <a:lnTo>
                    <a:pt x="7582" y="0"/>
                  </a:lnTo>
                  <a:lnTo>
                    <a:pt x="7585" y="0"/>
                  </a:lnTo>
                  <a:lnTo>
                    <a:pt x="7587" y="1"/>
                  </a:lnTo>
                  <a:lnTo>
                    <a:pt x="7588" y="3"/>
                  </a:lnTo>
                  <a:lnTo>
                    <a:pt x="7590" y="4"/>
                  </a:lnTo>
                  <a:lnTo>
                    <a:pt x="7591" y="7"/>
                  </a:lnTo>
                  <a:lnTo>
                    <a:pt x="7592" y="8"/>
                  </a:lnTo>
                  <a:lnTo>
                    <a:pt x="7592" y="11"/>
                  </a:lnTo>
                  <a:lnTo>
                    <a:pt x="7592" y="13"/>
                  </a:lnTo>
                  <a:lnTo>
                    <a:pt x="7591" y="16"/>
                  </a:lnTo>
                  <a:lnTo>
                    <a:pt x="7590" y="17"/>
                  </a:lnTo>
                  <a:lnTo>
                    <a:pt x="7588" y="18"/>
                  </a:lnTo>
                  <a:lnTo>
                    <a:pt x="7587" y="20"/>
                  </a:lnTo>
                  <a:lnTo>
                    <a:pt x="7585" y="21"/>
                  </a:lnTo>
                  <a:lnTo>
                    <a:pt x="7582" y="23"/>
                  </a:lnTo>
                  <a:lnTo>
                    <a:pt x="7581" y="23"/>
                  </a:lnTo>
                  <a:lnTo>
                    <a:pt x="7233" y="23"/>
                  </a:lnTo>
                  <a:lnTo>
                    <a:pt x="7231" y="23"/>
                  </a:lnTo>
                  <a:lnTo>
                    <a:pt x="7229" y="21"/>
                  </a:lnTo>
                  <a:lnTo>
                    <a:pt x="7226" y="20"/>
                  </a:lnTo>
                  <a:lnTo>
                    <a:pt x="7225" y="18"/>
                  </a:lnTo>
                  <a:lnTo>
                    <a:pt x="7223" y="17"/>
                  </a:lnTo>
                  <a:lnTo>
                    <a:pt x="7222" y="16"/>
                  </a:lnTo>
                  <a:lnTo>
                    <a:pt x="7222" y="13"/>
                  </a:lnTo>
                  <a:lnTo>
                    <a:pt x="7222" y="11"/>
                  </a:lnTo>
                  <a:lnTo>
                    <a:pt x="7222" y="8"/>
                  </a:lnTo>
                  <a:lnTo>
                    <a:pt x="7222" y="7"/>
                  </a:lnTo>
                  <a:lnTo>
                    <a:pt x="7223" y="4"/>
                  </a:lnTo>
                  <a:lnTo>
                    <a:pt x="7225" y="3"/>
                  </a:lnTo>
                  <a:lnTo>
                    <a:pt x="7226" y="1"/>
                  </a:lnTo>
                  <a:lnTo>
                    <a:pt x="7229" y="0"/>
                  </a:lnTo>
                  <a:lnTo>
                    <a:pt x="7231" y="0"/>
                  </a:lnTo>
                  <a:lnTo>
                    <a:pt x="7233" y="0"/>
                  </a:lnTo>
                  <a:close/>
                  <a:moveTo>
                    <a:pt x="7789" y="0"/>
                  </a:moveTo>
                  <a:lnTo>
                    <a:pt x="8136" y="0"/>
                  </a:lnTo>
                  <a:lnTo>
                    <a:pt x="8139" y="0"/>
                  </a:lnTo>
                  <a:lnTo>
                    <a:pt x="8140" y="0"/>
                  </a:lnTo>
                  <a:lnTo>
                    <a:pt x="8143" y="1"/>
                  </a:lnTo>
                  <a:lnTo>
                    <a:pt x="8145" y="3"/>
                  </a:lnTo>
                  <a:lnTo>
                    <a:pt x="8146" y="4"/>
                  </a:lnTo>
                  <a:lnTo>
                    <a:pt x="8146" y="7"/>
                  </a:lnTo>
                  <a:lnTo>
                    <a:pt x="8148" y="8"/>
                  </a:lnTo>
                  <a:lnTo>
                    <a:pt x="8148" y="11"/>
                  </a:lnTo>
                  <a:lnTo>
                    <a:pt x="8148" y="13"/>
                  </a:lnTo>
                  <a:lnTo>
                    <a:pt x="8146" y="16"/>
                  </a:lnTo>
                  <a:lnTo>
                    <a:pt x="8146" y="17"/>
                  </a:lnTo>
                  <a:lnTo>
                    <a:pt x="8145" y="18"/>
                  </a:lnTo>
                  <a:lnTo>
                    <a:pt x="8143" y="20"/>
                  </a:lnTo>
                  <a:lnTo>
                    <a:pt x="8140" y="21"/>
                  </a:lnTo>
                  <a:lnTo>
                    <a:pt x="8139" y="23"/>
                  </a:lnTo>
                  <a:lnTo>
                    <a:pt x="8136" y="23"/>
                  </a:lnTo>
                  <a:lnTo>
                    <a:pt x="7789" y="23"/>
                  </a:lnTo>
                  <a:lnTo>
                    <a:pt x="7787" y="23"/>
                  </a:lnTo>
                  <a:lnTo>
                    <a:pt x="7784" y="21"/>
                  </a:lnTo>
                  <a:lnTo>
                    <a:pt x="7783" y="20"/>
                  </a:lnTo>
                  <a:lnTo>
                    <a:pt x="7781" y="18"/>
                  </a:lnTo>
                  <a:lnTo>
                    <a:pt x="7780" y="17"/>
                  </a:lnTo>
                  <a:lnTo>
                    <a:pt x="7778" y="16"/>
                  </a:lnTo>
                  <a:lnTo>
                    <a:pt x="7777" y="13"/>
                  </a:lnTo>
                  <a:lnTo>
                    <a:pt x="7777" y="11"/>
                  </a:lnTo>
                  <a:lnTo>
                    <a:pt x="7777" y="8"/>
                  </a:lnTo>
                  <a:lnTo>
                    <a:pt x="7778" y="7"/>
                  </a:lnTo>
                  <a:lnTo>
                    <a:pt x="7780" y="4"/>
                  </a:lnTo>
                  <a:lnTo>
                    <a:pt x="7781" y="3"/>
                  </a:lnTo>
                  <a:lnTo>
                    <a:pt x="7783" y="1"/>
                  </a:lnTo>
                  <a:lnTo>
                    <a:pt x="7784" y="0"/>
                  </a:lnTo>
                  <a:lnTo>
                    <a:pt x="7787" y="0"/>
                  </a:lnTo>
                  <a:lnTo>
                    <a:pt x="7789" y="0"/>
                  </a:lnTo>
                  <a:close/>
                  <a:moveTo>
                    <a:pt x="8345" y="0"/>
                  </a:moveTo>
                  <a:lnTo>
                    <a:pt x="8691" y="0"/>
                  </a:lnTo>
                  <a:lnTo>
                    <a:pt x="8694" y="0"/>
                  </a:lnTo>
                  <a:lnTo>
                    <a:pt x="8695" y="0"/>
                  </a:lnTo>
                  <a:lnTo>
                    <a:pt x="8698" y="1"/>
                  </a:lnTo>
                  <a:lnTo>
                    <a:pt x="8700" y="3"/>
                  </a:lnTo>
                  <a:lnTo>
                    <a:pt x="8701" y="4"/>
                  </a:lnTo>
                  <a:lnTo>
                    <a:pt x="8703" y="7"/>
                  </a:lnTo>
                  <a:lnTo>
                    <a:pt x="8703" y="8"/>
                  </a:lnTo>
                  <a:lnTo>
                    <a:pt x="8704" y="11"/>
                  </a:lnTo>
                  <a:lnTo>
                    <a:pt x="8703" y="13"/>
                  </a:lnTo>
                  <a:lnTo>
                    <a:pt x="8703" y="16"/>
                  </a:lnTo>
                  <a:lnTo>
                    <a:pt x="8701" y="17"/>
                  </a:lnTo>
                  <a:lnTo>
                    <a:pt x="8700" y="18"/>
                  </a:lnTo>
                  <a:lnTo>
                    <a:pt x="8698" y="20"/>
                  </a:lnTo>
                  <a:lnTo>
                    <a:pt x="8695" y="21"/>
                  </a:lnTo>
                  <a:lnTo>
                    <a:pt x="8694" y="23"/>
                  </a:lnTo>
                  <a:lnTo>
                    <a:pt x="8691" y="23"/>
                  </a:lnTo>
                  <a:lnTo>
                    <a:pt x="8345" y="23"/>
                  </a:lnTo>
                  <a:lnTo>
                    <a:pt x="8342" y="23"/>
                  </a:lnTo>
                  <a:lnTo>
                    <a:pt x="8339" y="21"/>
                  </a:lnTo>
                  <a:lnTo>
                    <a:pt x="8338" y="20"/>
                  </a:lnTo>
                  <a:lnTo>
                    <a:pt x="8336" y="18"/>
                  </a:lnTo>
                  <a:lnTo>
                    <a:pt x="8335" y="17"/>
                  </a:lnTo>
                  <a:lnTo>
                    <a:pt x="8334" y="16"/>
                  </a:lnTo>
                  <a:lnTo>
                    <a:pt x="8334" y="13"/>
                  </a:lnTo>
                  <a:lnTo>
                    <a:pt x="8334" y="11"/>
                  </a:lnTo>
                  <a:lnTo>
                    <a:pt x="8334" y="8"/>
                  </a:lnTo>
                  <a:lnTo>
                    <a:pt x="8334" y="7"/>
                  </a:lnTo>
                  <a:lnTo>
                    <a:pt x="8335" y="4"/>
                  </a:lnTo>
                  <a:lnTo>
                    <a:pt x="8336" y="3"/>
                  </a:lnTo>
                  <a:lnTo>
                    <a:pt x="8338" y="1"/>
                  </a:lnTo>
                  <a:lnTo>
                    <a:pt x="8339" y="0"/>
                  </a:lnTo>
                  <a:lnTo>
                    <a:pt x="8342" y="0"/>
                  </a:lnTo>
                  <a:lnTo>
                    <a:pt x="8345" y="0"/>
                  </a:lnTo>
                  <a:close/>
                  <a:moveTo>
                    <a:pt x="8900" y="0"/>
                  </a:moveTo>
                  <a:lnTo>
                    <a:pt x="9248" y="0"/>
                  </a:lnTo>
                  <a:lnTo>
                    <a:pt x="9249" y="0"/>
                  </a:lnTo>
                  <a:lnTo>
                    <a:pt x="9252" y="0"/>
                  </a:lnTo>
                  <a:lnTo>
                    <a:pt x="9253" y="1"/>
                  </a:lnTo>
                  <a:lnTo>
                    <a:pt x="9255" y="3"/>
                  </a:lnTo>
                  <a:lnTo>
                    <a:pt x="9256" y="4"/>
                  </a:lnTo>
                  <a:lnTo>
                    <a:pt x="9258" y="7"/>
                  </a:lnTo>
                  <a:lnTo>
                    <a:pt x="9259" y="8"/>
                  </a:lnTo>
                  <a:lnTo>
                    <a:pt x="9259" y="11"/>
                  </a:lnTo>
                  <a:lnTo>
                    <a:pt x="9259" y="13"/>
                  </a:lnTo>
                  <a:lnTo>
                    <a:pt x="9258" y="16"/>
                  </a:lnTo>
                  <a:lnTo>
                    <a:pt x="9256" y="17"/>
                  </a:lnTo>
                  <a:lnTo>
                    <a:pt x="9255" y="18"/>
                  </a:lnTo>
                  <a:lnTo>
                    <a:pt x="9253" y="20"/>
                  </a:lnTo>
                  <a:lnTo>
                    <a:pt x="9252" y="21"/>
                  </a:lnTo>
                  <a:lnTo>
                    <a:pt x="9249" y="23"/>
                  </a:lnTo>
                  <a:lnTo>
                    <a:pt x="9248" y="23"/>
                  </a:lnTo>
                  <a:lnTo>
                    <a:pt x="8900" y="23"/>
                  </a:lnTo>
                  <a:lnTo>
                    <a:pt x="8897" y="23"/>
                  </a:lnTo>
                  <a:lnTo>
                    <a:pt x="8896" y="21"/>
                  </a:lnTo>
                  <a:lnTo>
                    <a:pt x="8893" y="20"/>
                  </a:lnTo>
                  <a:lnTo>
                    <a:pt x="8891" y="18"/>
                  </a:lnTo>
                  <a:lnTo>
                    <a:pt x="8890" y="17"/>
                  </a:lnTo>
                  <a:lnTo>
                    <a:pt x="8889" y="16"/>
                  </a:lnTo>
                  <a:lnTo>
                    <a:pt x="8889" y="13"/>
                  </a:lnTo>
                  <a:lnTo>
                    <a:pt x="8889" y="11"/>
                  </a:lnTo>
                  <a:lnTo>
                    <a:pt x="8889" y="8"/>
                  </a:lnTo>
                  <a:lnTo>
                    <a:pt x="8889" y="7"/>
                  </a:lnTo>
                  <a:lnTo>
                    <a:pt x="8890" y="4"/>
                  </a:lnTo>
                  <a:lnTo>
                    <a:pt x="8891" y="3"/>
                  </a:lnTo>
                  <a:lnTo>
                    <a:pt x="8893" y="1"/>
                  </a:lnTo>
                  <a:lnTo>
                    <a:pt x="8896" y="0"/>
                  </a:lnTo>
                  <a:lnTo>
                    <a:pt x="8897" y="0"/>
                  </a:lnTo>
                  <a:lnTo>
                    <a:pt x="8900" y="0"/>
                  </a:lnTo>
                  <a:close/>
                  <a:moveTo>
                    <a:pt x="9455" y="0"/>
                  </a:moveTo>
                  <a:lnTo>
                    <a:pt x="9803" y="0"/>
                  </a:lnTo>
                  <a:lnTo>
                    <a:pt x="9806" y="0"/>
                  </a:lnTo>
                  <a:lnTo>
                    <a:pt x="9807" y="0"/>
                  </a:lnTo>
                  <a:lnTo>
                    <a:pt x="9810" y="1"/>
                  </a:lnTo>
                  <a:lnTo>
                    <a:pt x="9811" y="3"/>
                  </a:lnTo>
                  <a:lnTo>
                    <a:pt x="9813" y="4"/>
                  </a:lnTo>
                  <a:lnTo>
                    <a:pt x="9813" y="7"/>
                  </a:lnTo>
                  <a:lnTo>
                    <a:pt x="9814" y="8"/>
                  </a:lnTo>
                  <a:lnTo>
                    <a:pt x="9814" y="11"/>
                  </a:lnTo>
                  <a:lnTo>
                    <a:pt x="9814" y="13"/>
                  </a:lnTo>
                  <a:lnTo>
                    <a:pt x="9813" y="16"/>
                  </a:lnTo>
                  <a:lnTo>
                    <a:pt x="9813" y="17"/>
                  </a:lnTo>
                  <a:lnTo>
                    <a:pt x="9811" y="18"/>
                  </a:lnTo>
                  <a:lnTo>
                    <a:pt x="9810" y="20"/>
                  </a:lnTo>
                  <a:lnTo>
                    <a:pt x="9807" y="21"/>
                  </a:lnTo>
                  <a:lnTo>
                    <a:pt x="9806" y="23"/>
                  </a:lnTo>
                  <a:lnTo>
                    <a:pt x="9803" y="23"/>
                  </a:lnTo>
                  <a:lnTo>
                    <a:pt x="9455" y="23"/>
                  </a:lnTo>
                  <a:lnTo>
                    <a:pt x="9454" y="23"/>
                  </a:lnTo>
                  <a:lnTo>
                    <a:pt x="9451" y="21"/>
                  </a:lnTo>
                  <a:lnTo>
                    <a:pt x="9449" y="20"/>
                  </a:lnTo>
                  <a:lnTo>
                    <a:pt x="9448" y="18"/>
                  </a:lnTo>
                  <a:lnTo>
                    <a:pt x="9447" y="17"/>
                  </a:lnTo>
                  <a:lnTo>
                    <a:pt x="9445" y="16"/>
                  </a:lnTo>
                  <a:lnTo>
                    <a:pt x="9444" y="13"/>
                  </a:lnTo>
                  <a:lnTo>
                    <a:pt x="9444" y="11"/>
                  </a:lnTo>
                  <a:lnTo>
                    <a:pt x="9444" y="8"/>
                  </a:lnTo>
                  <a:lnTo>
                    <a:pt x="9445" y="7"/>
                  </a:lnTo>
                  <a:lnTo>
                    <a:pt x="9447" y="4"/>
                  </a:lnTo>
                  <a:lnTo>
                    <a:pt x="9448" y="3"/>
                  </a:lnTo>
                  <a:lnTo>
                    <a:pt x="9449" y="1"/>
                  </a:lnTo>
                  <a:lnTo>
                    <a:pt x="9451" y="0"/>
                  </a:lnTo>
                  <a:lnTo>
                    <a:pt x="9454" y="0"/>
                  </a:lnTo>
                  <a:lnTo>
                    <a:pt x="9455" y="0"/>
                  </a:lnTo>
                  <a:close/>
                  <a:moveTo>
                    <a:pt x="10012" y="0"/>
                  </a:moveTo>
                  <a:lnTo>
                    <a:pt x="10358" y="0"/>
                  </a:lnTo>
                  <a:lnTo>
                    <a:pt x="10361" y="0"/>
                  </a:lnTo>
                  <a:lnTo>
                    <a:pt x="10362" y="0"/>
                  </a:lnTo>
                  <a:lnTo>
                    <a:pt x="10365" y="1"/>
                  </a:lnTo>
                  <a:lnTo>
                    <a:pt x="10366" y="3"/>
                  </a:lnTo>
                  <a:lnTo>
                    <a:pt x="10368" y="4"/>
                  </a:lnTo>
                  <a:lnTo>
                    <a:pt x="10369" y="7"/>
                  </a:lnTo>
                  <a:lnTo>
                    <a:pt x="10369" y="8"/>
                  </a:lnTo>
                  <a:lnTo>
                    <a:pt x="10369" y="11"/>
                  </a:lnTo>
                  <a:lnTo>
                    <a:pt x="10369" y="13"/>
                  </a:lnTo>
                  <a:lnTo>
                    <a:pt x="10369" y="16"/>
                  </a:lnTo>
                  <a:lnTo>
                    <a:pt x="10368" y="17"/>
                  </a:lnTo>
                  <a:lnTo>
                    <a:pt x="10366" y="18"/>
                  </a:lnTo>
                  <a:lnTo>
                    <a:pt x="10365" y="20"/>
                  </a:lnTo>
                  <a:lnTo>
                    <a:pt x="10362" y="21"/>
                  </a:lnTo>
                  <a:lnTo>
                    <a:pt x="10361" y="23"/>
                  </a:lnTo>
                  <a:lnTo>
                    <a:pt x="10358" y="23"/>
                  </a:lnTo>
                  <a:lnTo>
                    <a:pt x="10012" y="23"/>
                  </a:lnTo>
                  <a:lnTo>
                    <a:pt x="10009" y="23"/>
                  </a:lnTo>
                  <a:lnTo>
                    <a:pt x="10006" y="21"/>
                  </a:lnTo>
                  <a:lnTo>
                    <a:pt x="10005" y="20"/>
                  </a:lnTo>
                  <a:lnTo>
                    <a:pt x="10003" y="18"/>
                  </a:lnTo>
                  <a:lnTo>
                    <a:pt x="10002" y="17"/>
                  </a:lnTo>
                  <a:lnTo>
                    <a:pt x="10000" y="16"/>
                  </a:lnTo>
                  <a:lnTo>
                    <a:pt x="10000" y="13"/>
                  </a:lnTo>
                  <a:lnTo>
                    <a:pt x="10000" y="11"/>
                  </a:lnTo>
                  <a:lnTo>
                    <a:pt x="10000" y="8"/>
                  </a:lnTo>
                  <a:lnTo>
                    <a:pt x="10000" y="7"/>
                  </a:lnTo>
                  <a:lnTo>
                    <a:pt x="10002" y="4"/>
                  </a:lnTo>
                  <a:lnTo>
                    <a:pt x="10003" y="3"/>
                  </a:lnTo>
                  <a:lnTo>
                    <a:pt x="10005" y="1"/>
                  </a:lnTo>
                  <a:lnTo>
                    <a:pt x="10006" y="0"/>
                  </a:lnTo>
                  <a:lnTo>
                    <a:pt x="10009" y="0"/>
                  </a:lnTo>
                  <a:lnTo>
                    <a:pt x="10012" y="0"/>
                  </a:lnTo>
                  <a:close/>
                  <a:moveTo>
                    <a:pt x="10567" y="0"/>
                  </a:moveTo>
                  <a:lnTo>
                    <a:pt x="10914" y="0"/>
                  </a:lnTo>
                  <a:lnTo>
                    <a:pt x="10916" y="0"/>
                  </a:lnTo>
                  <a:lnTo>
                    <a:pt x="10919" y="0"/>
                  </a:lnTo>
                  <a:lnTo>
                    <a:pt x="10920" y="1"/>
                  </a:lnTo>
                  <a:lnTo>
                    <a:pt x="10921" y="3"/>
                  </a:lnTo>
                  <a:lnTo>
                    <a:pt x="10923" y="4"/>
                  </a:lnTo>
                  <a:lnTo>
                    <a:pt x="10924" y="7"/>
                  </a:lnTo>
                  <a:lnTo>
                    <a:pt x="10926" y="8"/>
                  </a:lnTo>
                  <a:lnTo>
                    <a:pt x="10926" y="11"/>
                  </a:lnTo>
                  <a:lnTo>
                    <a:pt x="10926" y="13"/>
                  </a:lnTo>
                  <a:lnTo>
                    <a:pt x="10924" y="16"/>
                  </a:lnTo>
                  <a:lnTo>
                    <a:pt x="10923" y="17"/>
                  </a:lnTo>
                  <a:lnTo>
                    <a:pt x="10921" y="18"/>
                  </a:lnTo>
                  <a:lnTo>
                    <a:pt x="10920" y="20"/>
                  </a:lnTo>
                  <a:lnTo>
                    <a:pt x="10919" y="21"/>
                  </a:lnTo>
                  <a:lnTo>
                    <a:pt x="10916" y="23"/>
                  </a:lnTo>
                  <a:lnTo>
                    <a:pt x="10914" y="23"/>
                  </a:lnTo>
                  <a:lnTo>
                    <a:pt x="10567" y="23"/>
                  </a:lnTo>
                  <a:lnTo>
                    <a:pt x="10564" y="23"/>
                  </a:lnTo>
                  <a:lnTo>
                    <a:pt x="10562" y="21"/>
                  </a:lnTo>
                  <a:lnTo>
                    <a:pt x="10560" y="20"/>
                  </a:lnTo>
                  <a:lnTo>
                    <a:pt x="10558" y="18"/>
                  </a:lnTo>
                  <a:lnTo>
                    <a:pt x="10557" y="17"/>
                  </a:lnTo>
                  <a:lnTo>
                    <a:pt x="10555" y="16"/>
                  </a:lnTo>
                  <a:lnTo>
                    <a:pt x="10555" y="13"/>
                  </a:lnTo>
                  <a:lnTo>
                    <a:pt x="10555" y="11"/>
                  </a:lnTo>
                  <a:lnTo>
                    <a:pt x="10555" y="8"/>
                  </a:lnTo>
                  <a:lnTo>
                    <a:pt x="10555" y="7"/>
                  </a:lnTo>
                  <a:lnTo>
                    <a:pt x="10557" y="4"/>
                  </a:lnTo>
                  <a:lnTo>
                    <a:pt x="10558" y="3"/>
                  </a:lnTo>
                  <a:lnTo>
                    <a:pt x="10560" y="1"/>
                  </a:lnTo>
                  <a:lnTo>
                    <a:pt x="10562" y="0"/>
                  </a:lnTo>
                  <a:lnTo>
                    <a:pt x="10564" y="0"/>
                  </a:lnTo>
                  <a:lnTo>
                    <a:pt x="10567" y="0"/>
                  </a:lnTo>
                  <a:close/>
                </a:path>
              </a:pathLst>
            </a:custGeom>
            <a:solidFill>
              <a:srgbClr val="000000"/>
            </a:solidFill>
            <a:ln w="1588">
              <a:solidFill>
                <a:srgbClr val="000000"/>
              </a:solidFill>
              <a:round/>
              <a:headEnd/>
              <a:tailEnd/>
            </a:ln>
          </p:spPr>
          <p:txBody>
            <a:bodyPr/>
            <a:lstStyle/>
            <a:p>
              <a:endParaRPr lang="zh-TW" altLang="en-US"/>
            </a:p>
          </p:txBody>
        </p:sp>
        <p:sp>
          <p:nvSpPr>
            <p:cNvPr id="10" name="Rectangle 14"/>
            <p:cNvSpPr>
              <a:spLocks noChangeArrowheads="1"/>
            </p:cNvSpPr>
            <p:nvPr/>
          </p:nvSpPr>
          <p:spPr bwMode="auto">
            <a:xfrm>
              <a:off x="4918" y="2106"/>
              <a:ext cx="69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11" name="Rectangle 15"/>
            <p:cNvSpPr>
              <a:spLocks noChangeArrowheads="1"/>
            </p:cNvSpPr>
            <p:nvPr/>
          </p:nvSpPr>
          <p:spPr bwMode="auto">
            <a:xfrm>
              <a:off x="5035" y="2194"/>
              <a:ext cx="5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Privileged</a:t>
              </a:r>
              <a:endParaRPr lang="en-US" altLang="zh-TW" b="1">
                <a:cs typeface="新細明體" charset="0"/>
              </a:endParaRPr>
            </a:p>
          </p:txBody>
        </p:sp>
        <p:sp>
          <p:nvSpPr>
            <p:cNvPr id="12" name="Rectangle 16"/>
            <p:cNvSpPr>
              <a:spLocks noChangeArrowheads="1"/>
            </p:cNvSpPr>
            <p:nvPr/>
          </p:nvSpPr>
          <p:spPr bwMode="auto">
            <a:xfrm>
              <a:off x="5153" y="2332"/>
              <a:ext cx="29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Mode</a:t>
              </a:r>
              <a:endParaRPr lang="en-US" altLang="zh-TW" b="1">
                <a:cs typeface="新細明體" charset="0"/>
              </a:endParaRPr>
            </a:p>
          </p:txBody>
        </p:sp>
        <p:sp>
          <p:nvSpPr>
            <p:cNvPr id="13" name="Line 17"/>
            <p:cNvSpPr>
              <a:spLocks noChangeShapeType="1"/>
            </p:cNvSpPr>
            <p:nvPr/>
          </p:nvSpPr>
          <p:spPr bwMode="auto">
            <a:xfrm>
              <a:off x="144" y="2106"/>
              <a:ext cx="559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4" name="Rectangle 18"/>
            <p:cNvSpPr>
              <a:spLocks noChangeArrowheads="1"/>
            </p:cNvSpPr>
            <p:nvPr/>
          </p:nvSpPr>
          <p:spPr bwMode="auto">
            <a:xfrm>
              <a:off x="578" y="1414"/>
              <a:ext cx="867" cy="692"/>
            </a:xfrm>
            <a:prstGeom prst="rect">
              <a:avLst/>
            </a:prstGeom>
            <a:solidFill>
              <a:srgbClr val="F3B1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15" name="Rectangle 19"/>
            <p:cNvSpPr>
              <a:spLocks noChangeArrowheads="1"/>
            </p:cNvSpPr>
            <p:nvPr/>
          </p:nvSpPr>
          <p:spPr bwMode="auto">
            <a:xfrm>
              <a:off x="578" y="1414"/>
              <a:ext cx="867" cy="69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16" name="Rectangle 20"/>
            <p:cNvSpPr>
              <a:spLocks noChangeArrowheads="1"/>
            </p:cNvSpPr>
            <p:nvPr/>
          </p:nvSpPr>
          <p:spPr bwMode="auto">
            <a:xfrm>
              <a:off x="716" y="1691"/>
              <a:ext cx="66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Applications</a:t>
              </a:r>
              <a:endParaRPr lang="en-US" altLang="zh-TW" b="1">
                <a:cs typeface="新細明體" charset="0"/>
              </a:endParaRPr>
            </a:p>
          </p:txBody>
        </p:sp>
        <p:sp>
          <p:nvSpPr>
            <p:cNvPr id="17" name="Rectangle 21"/>
            <p:cNvSpPr>
              <a:spLocks noChangeArrowheads="1"/>
            </p:cNvSpPr>
            <p:nvPr/>
          </p:nvSpPr>
          <p:spPr bwMode="auto">
            <a:xfrm>
              <a:off x="578" y="2106"/>
              <a:ext cx="867" cy="34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18" name="Rectangle 22"/>
            <p:cNvSpPr>
              <a:spLocks noChangeArrowheads="1"/>
            </p:cNvSpPr>
            <p:nvPr/>
          </p:nvSpPr>
          <p:spPr bwMode="auto">
            <a:xfrm>
              <a:off x="578" y="2106"/>
              <a:ext cx="867" cy="34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19" name="Rectangle 23"/>
            <p:cNvSpPr>
              <a:spLocks noChangeArrowheads="1"/>
            </p:cNvSpPr>
            <p:nvPr/>
          </p:nvSpPr>
          <p:spPr bwMode="auto">
            <a:xfrm>
              <a:off x="960" y="2209"/>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OS</a:t>
              </a:r>
              <a:endParaRPr lang="en-US" altLang="zh-TW" b="1">
                <a:cs typeface="新細明體" charset="0"/>
              </a:endParaRPr>
            </a:p>
          </p:txBody>
        </p:sp>
        <p:sp>
          <p:nvSpPr>
            <p:cNvPr id="20" name="Rectangle 24"/>
            <p:cNvSpPr>
              <a:spLocks noChangeArrowheads="1"/>
            </p:cNvSpPr>
            <p:nvPr/>
          </p:nvSpPr>
          <p:spPr bwMode="auto">
            <a:xfrm>
              <a:off x="578" y="3144"/>
              <a:ext cx="867"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21" name="Rectangle 25"/>
            <p:cNvSpPr>
              <a:spLocks noChangeArrowheads="1"/>
            </p:cNvSpPr>
            <p:nvPr/>
          </p:nvSpPr>
          <p:spPr bwMode="auto">
            <a:xfrm>
              <a:off x="764" y="3163"/>
              <a:ext cx="5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Traditional</a:t>
              </a:r>
              <a:endParaRPr lang="en-US" altLang="zh-TW" b="1">
                <a:cs typeface="新細明體" charset="0"/>
              </a:endParaRPr>
            </a:p>
          </p:txBody>
        </p:sp>
        <p:sp>
          <p:nvSpPr>
            <p:cNvPr id="22" name="Rectangle 26"/>
            <p:cNvSpPr>
              <a:spLocks noChangeArrowheads="1"/>
            </p:cNvSpPr>
            <p:nvPr/>
          </p:nvSpPr>
          <p:spPr bwMode="auto">
            <a:xfrm>
              <a:off x="700" y="3301"/>
              <a:ext cx="70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uniprocessor</a:t>
              </a:r>
              <a:endParaRPr lang="en-US" altLang="zh-TW" b="1">
                <a:cs typeface="新細明體" charset="0"/>
              </a:endParaRPr>
            </a:p>
          </p:txBody>
        </p:sp>
        <p:sp>
          <p:nvSpPr>
            <p:cNvPr id="23" name="Rectangle 27"/>
            <p:cNvSpPr>
              <a:spLocks noChangeArrowheads="1"/>
            </p:cNvSpPr>
            <p:nvPr/>
          </p:nvSpPr>
          <p:spPr bwMode="auto">
            <a:xfrm>
              <a:off x="853" y="3439"/>
              <a:ext cx="38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system</a:t>
              </a:r>
              <a:endParaRPr lang="en-US" altLang="zh-TW" b="1">
                <a:cs typeface="新細明體" charset="0"/>
              </a:endParaRPr>
            </a:p>
          </p:txBody>
        </p:sp>
        <p:sp>
          <p:nvSpPr>
            <p:cNvPr id="24" name="Rectangle 28"/>
            <p:cNvSpPr>
              <a:spLocks noChangeArrowheads="1"/>
            </p:cNvSpPr>
            <p:nvPr/>
          </p:nvSpPr>
          <p:spPr bwMode="auto">
            <a:xfrm>
              <a:off x="578" y="2452"/>
              <a:ext cx="867" cy="51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25" name="Rectangle 29"/>
            <p:cNvSpPr>
              <a:spLocks noChangeArrowheads="1"/>
            </p:cNvSpPr>
            <p:nvPr/>
          </p:nvSpPr>
          <p:spPr bwMode="auto">
            <a:xfrm>
              <a:off x="578" y="2452"/>
              <a:ext cx="867" cy="51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26" name="Rectangle 30"/>
            <p:cNvSpPr>
              <a:spLocks noChangeArrowheads="1"/>
            </p:cNvSpPr>
            <p:nvPr/>
          </p:nvSpPr>
          <p:spPr bwMode="auto">
            <a:xfrm>
              <a:off x="794" y="2642"/>
              <a:ext cx="51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Hardware</a:t>
              </a:r>
              <a:endParaRPr lang="en-US" altLang="zh-TW" b="1">
                <a:cs typeface="新細明體" charset="0"/>
              </a:endParaRPr>
            </a:p>
          </p:txBody>
        </p:sp>
        <p:sp>
          <p:nvSpPr>
            <p:cNvPr id="27" name="Rectangle 31"/>
            <p:cNvSpPr>
              <a:spLocks noChangeArrowheads="1"/>
            </p:cNvSpPr>
            <p:nvPr/>
          </p:nvSpPr>
          <p:spPr bwMode="auto">
            <a:xfrm>
              <a:off x="1619" y="1414"/>
              <a:ext cx="868" cy="692"/>
            </a:xfrm>
            <a:prstGeom prst="rect">
              <a:avLst/>
            </a:prstGeom>
            <a:solidFill>
              <a:srgbClr val="F3B1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28" name="Rectangle 32"/>
            <p:cNvSpPr>
              <a:spLocks noChangeArrowheads="1"/>
            </p:cNvSpPr>
            <p:nvPr/>
          </p:nvSpPr>
          <p:spPr bwMode="auto">
            <a:xfrm>
              <a:off x="1619" y="1414"/>
              <a:ext cx="868" cy="69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29" name="Rectangle 33"/>
            <p:cNvSpPr>
              <a:spLocks noChangeArrowheads="1"/>
            </p:cNvSpPr>
            <p:nvPr/>
          </p:nvSpPr>
          <p:spPr bwMode="auto">
            <a:xfrm>
              <a:off x="1913" y="1622"/>
              <a:ext cx="3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Virtual</a:t>
              </a:r>
              <a:endParaRPr lang="en-US" altLang="zh-TW" b="1">
                <a:cs typeface="新細明體" charset="0"/>
              </a:endParaRPr>
            </a:p>
          </p:txBody>
        </p:sp>
        <p:sp>
          <p:nvSpPr>
            <p:cNvPr id="30" name="Rectangle 34"/>
            <p:cNvSpPr>
              <a:spLocks noChangeArrowheads="1"/>
            </p:cNvSpPr>
            <p:nvPr/>
          </p:nvSpPr>
          <p:spPr bwMode="auto">
            <a:xfrm>
              <a:off x="1866" y="1760"/>
              <a:ext cx="44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Machine</a:t>
              </a:r>
              <a:endParaRPr lang="en-US" altLang="zh-TW" b="1">
                <a:cs typeface="新細明體" charset="0"/>
              </a:endParaRPr>
            </a:p>
          </p:txBody>
        </p:sp>
        <p:sp>
          <p:nvSpPr>
            <p:cNvPr id="31" name="Rectangle 35"/>
            <p:cNvSpPr>
              <a:spLocks noChangeArrowheads="1"/>
            </p:cNvSpPr>
            <p:nvPr/>
          </p:nvSpPr>
          <p:spPr bwMode="auto">
            <a:xfrm>
              <a:off x="1619" y="2106"/>
              <a:ext cx="868" cy="34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32" name="Rectangle 36"/>
            <p:cNvSpPr>
              <a:spLocks noChangeArrowheads="1"/>
            </p:cNvSpPr>
            <p:nvPr/>
          </p:nvSpPr>
          <p:spPr bwMode="auto">
            <a:xfrm>
              <a:off x="1619" y="2106"/>
              <a:ext cx="868" cy="34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33" name="Rectangle 37"/>
            <p:cNvSpPr>
              <a:spLocks noChangeArrowheads="1"/>
            </p:cNvSpPr>
            <p:nvPr/>
          </p:nvSpPr>
          <p:spPr bwMode="auto">
            <a:xfrm>
              <a:off x="1954" y="2209"/>
              <a:ext cx="2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VMM</a:t>
              </a:r>
              <a:endParaRPr lang="en-US" altLang="zh-TW" b="1">
                <a:cs typeface="新細明體" charset="0"/>
              </a:endParaRPr>
            </a:p>
          </p:txBody>
        </p:sp>
        <p:sp>
          <p:nvSpPr>
            <p:cNvPr id="34" name="Rectangle 38"/>
            <p:cNvSpPr>
              <a:spLocks noChangeArrowheads="1"/>
            </p:cNvSpPr>
            <p:nvPr/>
          </p:nvSpPr>
          <p:spPr bwMode="auto">
            <a:xfrm>
              <a:off x="1619" y="2452"/>
              <a:ext cx="868" cy="51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35" name="Rectangle 39"/>
            <p:cNvSpPr>
              <a:spLocks noChangeArrowheads="1"/>
            </p:cNvSpPr>
            <p:nvPr/>
          </p:nvSpPr>
          <p:spPr bwMode="auto">
            <a:xfrm>
              <a:off x="1619" y="2452"/>
              <a:ext cx="868" cy="51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36" name="Rectangle 40"/>
            <p:cNvSpPr>
              <a:spLocks noChangeArrowheads="1"/>
            </p:cNvSpPr>
            <p:nvPr/>
          </p:nvSpPr>
          <p:spPr bwMode="auto">
            <a:xfrm>
              <a:off x="1835" y="2642"/>
              <a:ext cx="51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Hardware</a:t>
              </a:r>
              <a:endParaRPr lang="en-US" altLang="zh-TW" b="1">
                <a:cs typeface="新細明體" charset="0"/>
              </a:endParaRPr>
            </a:p>
          </p:txBody>
        </p:sp>
        <p:sp>
          <p:nvSpPr>
            <p:cNvPr id="37" name="Rectangle 41"/>
            <p:cNvSpPr>
              <a:spLocks noChangeArrowheads="1"/>
            </p:cNvSpPr>
            <p:nvPr/>
          </p:nvSpPr>
          <p:spPr bwMode="auto">
            <a:xfrm>
              <a:off x="2661" y="1068"/>
              <a:ext cx="868" cy="692"/>
            </a:xfrm>
            <a:prstGeom prst="rect">
              <a:avLst/>
            </a:prstGeom>
            <a:solidFill>
              <a:srgbClr val="F3B1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38" name="Rectangle 42"/>
            <p:cNvSpPr>
              <a:spLocks noChangeArrowheads="1"/>
            </p:cNvSpPr>
            <p:nvPr/>
          </p:nvSpPr>
          <p:spPr bwMode="auto">
            <a:xfrm>
              <a:off x="2661" y="1068"/>
              <a:ext cx="868" cy="69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39" name="Rectangle 43"/>
            <p:cNvSpPr>
              <a:spLocks noChangeArrowheads="1"/>
            </p:cNvSpPr>
            <p:nvPr/>
          </p:nvSpPr>
          <p:spPr bwMode="auto">
            <a:xfrm>
              <a:off x="2954" y="1275"/>
              <a:ext cx="3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Virtual</a:t>
              </a:r>
              <a:endParaRPr lang="en-US" altLang="zh-TW" b="1">
                <a:cs typeface="新細明體" charset="0"/>
              </a:endParaRPr>
            </a:p>
          </p:txBody>
        </p:sp>
        <p:sp>
          <p:nvSpPr>
            <p:cNvPr id="40" name="Rectangle 44"/>
            <p:cNvSpPr>
              <a:spLocks noChangeArrowheads="1"/>
            </p:cNvSpPr>
            <p:nvPr/>
          </p:nvSpPr>
          <p:spPr bwMode="auto">
            <a:xfrm>
              <a:off x="2907" y="1413"/>
              <a:ext cx="44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Machine</a:t>
              </a:r>
              <a:endParaRPr lang="en-US" altLang="zh-TW" b="1">
                <a:cs typeface="新細明體" charset="0"/>
              </a:endParaRPr>
            </a:p>
          </p:txBody>
        </p:sp>
        <p:sp>
          <p:nvSpPr>
            <p:cNvPr id="41" name="Rectangle 45"/>
            <p:cNvSpPr>
              <a:spLocks noChangeArrowheads="1"/>
            </p:cNvSpPr>
            <p:nvPr/>
          </p:nvSpPr>
          <p:spPr bwMode="auto">
            <a:xfrm>
              <a:off x="2661" y="2106"/>
              <a:ext cx="868" cy="34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42" name="Rectangle 46"/>
            <p:cNvSpPr>
              <a:spLocks noChangeArrowheads="1"/>
            </p:cNvSpPr>
            <p:nvPr/>
          </p:nvSpPr>
          <p:spPr bwMode="auto">
            <a:xfrm>
              <a:off x="2661" y="2106"/>
              <a:ext cx="868" cy="34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43" name="Rectangle 47"/>
            <p:cNvSpPr>
              <a:spLocks noChangeArrowheads="1"/>
            </p:cNvSpPr>
            <p:nvPr/>
          </p:nvSpPr>
          <p:spPr bwMode="auto">
            <a:xfrm>
              <a:off x="2909" y="2209"/>
              <a:ext cx="44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Host OS</a:t>
              </a:r>
              <a:endParaRPr lang="en-US" altLang="zh-TW" b="1">
                <a:cs typeface="新細明體" charset="0"/>
              </a:endParaRPr>
            </a:p>
          </p:txBody>
        </p:sp>
        <p:sp>
          <p:nvSpPr>
            <p:cNvPr id="44" name="Rectangle 48"/>
            <p:cNvSpPr>
              <a:spLocks noChangeArrowheads="1"/>
            </p:cNvSpPr>
            <p:nvPr/>
          </p:nvSpPr>
          <p:spPr bwMode="auto">
            <a:xfrm>
              <a:off x="2661" y="2452"/>
              <a:ext cx="868" cy="51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45" name="Rectangle 49"/>
            <p:cNvSpPr>
              <a:spLocks noChangeArrowheads="1"/>
            </p:cNvSpPr>
            <p:nvPr/>
          </p:nvSpPr>
          <p:spPr bwMode="auto">
            <a:xfrm>
              <a:off x="2661" y="2452"/>
              <a:ext cx="868" cy="51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46" name="Rectangle 50"/>
            <p:cNvSpPr>
              <a:spLocks noChangeArrowheads="1"/>
            </p:cNvSpPr>
            <p:nvPr/>
          </p:nvSpPr>
          <p:spPr bwMode="auto">
            <a:xfrm>
              <a:off x="2877" y="2642"/>
              <a:ext cx="51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Hardware</a:t>
              </a:r>
              <a:endParaRPr lang="en-US" altLang="zh-TW" b="1">
                <a:cs typeface="新細明體" charset="0"/>
              </a:endParaRPr>
            </a:p>
          </p:txBody>
        </p:sp>
        <p:sp>
          <p:nvSpPr>
            <p:cNvPr id="47" name="Rectangle 51"/>
            <p:cNvSpPr>
              <a:spLocks noChangeArrowheads="1"/>
            </p:cNvSpPr>
            <p:nvPr/>
          </p:nvSpPr>
          <p:spPr bwMode="auto">
            <a:xfrm>
              <a:off x="2661" y="1760"/>
              <a:ext cx="868" cy="346"/>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48" name="Rectangle 52"/>
            <p:cNvSpPr>
              <a:spLocks noChangeArrowheads="1"/>
            </p:cNvSpPr>
            <p:nvPr/>
          </p:nvSpPr>
          <p:spPr bwMode="auto">
            <a:xfrm>
              <a:off x="2661" y="1760"/>
              <a:ext cx="868" cy="34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49" name="Rectangle 53"/>
            <p:cNvSpPr>
              <a:spLocks noChangeArrowheads="1"/>
            </p:cNvSpPr>
            <p:nvPr/>
          </p:nvSpPr>
          <p:spPr bwMode="auto">
            <a:xfrm>
              <a:off x="2996" y="1863"/>
              <a:ext cx="2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VMM</a:t>
              </a:r>
              <a:endParaRPr lang="en-US" altLang="zh-TW" b="1">
                <a:cs typeface="新細明體" charset="0"/>
              </a:endParaRPr>
            </a:p>
          </p:txBody>
        </p:sp>
        <p:sp>
          <p:nvSpPr>
            <p:cNvPr id="50" name="Rectangle 54"/>
            <p:cNvSpPr>
              <a:spLocks noChangeArrowheads="1"/>
            </p:cNvSpPr>
            <p:nvPr/>
          </p:nvSpPr>
          <p:spPr bwMode="auto">
            <a:xfrm>
              <a:off x="3703" y="1068"/>
              <a:ext cx="868" cy="692"/>
            </a:xfrm>
            <a:prstGeom prst="rect">
              <a:avLst/>
            </a:prstGeom>
            <a:solidFill>
              <a:srgbClr val="F3B1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51" name="Rectangle 55"/>
            <p:cNvSpPr>
              <a:spLocks noChangeArrowheads="1"/>
            </p:cNvSpPr>
            <p:nvPr/>
          </p:nvSpPr>
          <p:spPr bwMode="auto">
            <a:xfrm>
              <a:off x="3703" y="1068"/>
              <a:ext cx="868" cy="69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52" name="Rectangle 56"/>
            <p:cNvSpPr>
              <a:spLocks noChangeArrowheads="1"/>
            </p:cNvSpPr>
            <p:nvPr/>
          </p:nvSpPr>
          <p:spPr bwMode="auto">
            <a:xfrm>
              <a:off x="3996" y="1275"/>
              <a:ext cx="3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Virtual</a:t>
              </a:r>
              <a:endParaRPr lang="en-US" altLang="zh-TW" b="1">
                <a:cs typeface="新細明體" charset="0"/>
              </a:endParaRPr>
            </a:p>
          </p:txBody>
        </p:sp>
        <p:sp>
          <p:nvSpPr>
            <p:cNvPr id="53" name="Rectangle 57"/>
            <p:cNvSpPr>
              <a:spLocks noChangeArrowheads="1"/>
            </p:cNvSpPr>
            <p:nvPr/>
          </p:nvSpPr>
          <p:spPr bwMode="auto">
            <a:xfrm>
              <a:off x="3949" y="1413"/>
              <a:ext cx="44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Machine</a:t>
              </a:r>
              <a:endParaRPr lang="en-US" altLang="zh-TW" b="1">
                <a:cs typeface="新細明體" charset="0"/>
              </a:endParaRPr>
            </a:p>
          </p:txBody>
        </p:sp>
        <p:sp>
          <p:nvSpPr>
            <p:cNvPr id="54" name="Rectangle 58"/>
            <p:cNvSpPr>
              <a:spLocks noChangeArrowheads="1"/>
            </p:cNvSpPr>
            <p:nvPr/>
          </p:nvSpPr>
          <p:spPr bwMode="auto">
            <a:xfrm>
              <a:off x="3703" y="2106"/>
              <a:ext cx="521" cy="346"/>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55" name="Rectangle 59"/>
            <p:cNvSpPr>
              <a:spLocks noChangeArrowheads="1"/>
            </p:cNvSpPr>
            <p:nvPr/>
          </p:nvSpPr>
          <p:spPr bwMode="auto">
            <a:xfrm>
              <a:off x="3703" y="2106"/>
              <a:ext cx="521" cy="34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56" name="Rectangle 60"/>
            <p:cNvSpPr>
              <a:spLocks noChangeArrowheads="1"/>
            </p:cNvSpPr>
            <p:nvPr/>
          </p:nvSpPr>
          <p:spPr bwMode="auto">
            <a:xfrm>
              <a:off x="3777" y="2209"/>
              <a:ext cx="44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Host OS</a:t>
              </a:r>
              <a:endParaRPr lang="en-US" altLang="zh-TW" b="1">
                <a:cs typeface="新細明體" charset="0"/>
              </a:endParaRPr>
            </a:p>
          </p:txBody>
        </p:sp>
        <p:sp>
          <p:nvSpPr>
            <p:cNvPr id="57" name="Rectangle 61"/>
            <p:cNvSpPr>
              <a:spLocks noChangeArrowheads="1"/>
            </p:cNvSpPr>
            <p:nvPr/>
          </p:nvSpPr>
          <p:spPr bwMode="auto">
            <a:xfrm>
              <a:off x="3703" y="2452"/>
              <a:ext cx="868" cy="51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58" name="Rectangle 62"/>
            <p:cNvSpPr>
              <a:spLocks noChangeArrowheads="1"/>
            </p:cNvSpPr>
            <p:nvPr/>
          </p:nvSpPr>
          <p:spPr bwMode="auto">
            <a:xfrm>
              <a:off x="3703" y="2452"/>
              <a:ext cx="868" cy="51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TW" altLang="en-US">
                <a:cs typeface="新細明體" charset="0"/>
              </a:endParaRPr>
            </a:p>
          </p:txBody>
        </p:sp>
        <p:sp>
          <p:nvSpPr>
            <p:cNvPr id="59" name="Rectangle 63"/>
            <p:cNvSpPr>
              <a:spLocks noChangeArrowheads="1"/>
            </p:cNvSpPr>
            <p:nvPr/>
          </p:nvSpPr>
          <p:spPr bwMode="auto">
            <a:xfrm>
              <a:off x="3919" y="2642"/>
              <a:ext cx="51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Hardware</a:t>
              </a:r>
              <a:endParaRPr lang="en-US" altLang="zh-TW" b="1">
                <a:cs typeface="新細明體" charset="0"/>
              </a:endParaRPr>
            </a:p>
          </p:txBody>
        </p:sp>
        <p:sp>
          <p:nvSpPr>
            <p:cNvPr id="60" name="Freeform 64"/>
            <p:cNvSpPr>
              <a:spLocks/>
            </p:cNvSpPr>
            <p:nvPr/>
          </p:nvSpPr>
          <p:spPr bwMode="auto">
            <a:xfrm>
              <a:off x="3703" y="1760"/>
              <a:ext cx="868" cy="692"/>
            </a:xfrm>
            <a:custGeom>
              <a:avLst/>
              <a:gdLst>
                <a:gd name="T0" fmla="*/ 0 w 1736"/>
                <a:gd name="T1" fmla="*/ 346 h 1384"/>
                <a:gd name="T2" fmla="*/ 0 w 1736"/>
                <a:gd name="T3" fmla="*/ 0 h 1384"/>
                <a:gd name="T4" fmla="*/ 868 w 1736"/>
                <a:gd name="T5" fmla="*/ 0 h 1384"/>
                <a:gd name="T6" fmla="*/ 868 w 1736"/>
                <a:gd name="T7" fmla="*/ 692 h 1384"/>
                <a:gd name="T8" fmla="*/ 522 w 1736"/>
                <a:gd name="T9" fmla="*/ 692 h 1384"/>
                <a:gd name="T10" fmla="*/ 522 w 1736"/>
                <a:gd name="T11" fmla="*/ 346 h 1384"/>
                <a:gd name="T12" fmla="*/ 0 w 1736"/>
                <a:gd name="T13" fmla="*/ 346 h 1384"/>
                <a:gd name="T14" fmla="*/ 0 60000 65536"/>
                <a:gd name="T15" fmla="*/ 0 60000 65536"/>
                <a:gd name="T16" fmla="*/ 0 60000 65536"/>
                <a:gd name="T17" fmla="*/ 0 60000 65536"/>
                <a:gd name="T18" fmla="*/ 0 60000 65536"/>
                <a:gd name="T19" fmla="*/ 0 60000 65536"/>
                <a:gd name="T20" fmla="*/ 0 60000 65536"/>
                <a:gd name="T21" fmla="*/ 0 w 1736"/>
                <a:gd name="T22" fmla="*/ 0 h 1384"/>
                <a:gd name="T23" fmla="*/ 1736 w 1736"/>
                <a:gd name="T24" fmla="*/ 1384 h 1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36" h="1384">
                  <a:moveTo>
                    <a:pt x="0" y="691"/>
                  </a:moveTo>
                  <a:lnTo>
                    <a:pt x="0" y="0"/>
                  </a:lnTo>
                  <a:lnTo>
                    <a:pt x="1736" y="0"/>
                  </a:lnTo>
                  <a:lnTo>
                    <a:pt x="1736" y="1384"/>
                  </a:lnTo>
                  <a:lnTo>
                    <a:pt x="1043" y="1384"/>
                  </a:lnTo>
                  <a:lnTo>
                    <a:pt x="1043" y="691"/>
                  </a:lnTo>
                  <a:lnTo>
                    <a:pt x="0" y="691"/>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1" name="Freeform 65"/>
            <p:cNvSpPr>
              <a:spLocks/>
            </p:cNvSpPr>
            <p:nvPr/>
          </p:nvSpPr>
          <p:spPr bwMode="auto">
            <a:xfrm>
              <a:off x="3703" y="1760"/>
              <a:ext cx="868" cy="692"/>
            </a:xfrm>
            <a:custGeom>
              <a:avLst/>
              <a:gdLst>
                <a:gd name="T0" fmla="*/ 0 w 1736"/>
                <a:gd name="T1" fmla="*/ 346 h 1384"/>
                <a:gd name="T2" fmla="*/ 0 w 1736"/>
                <a:gd name="T3" fmla="*/ 0 h 1384"/>
                <a:gd name="T4" fmla="*/ 868 w 1736"/>
                <a:gd name="T5" fmla="*/ 0 h 1384"/>
                <a:gd name="T6" fmla="*/ 868 w 1736"/>
                <a:gd name="T7" fmla="*/ 692 h 1384"/>
                <a:gd name="T8" fmla="*/ 522 w 1736"/>
                <a:gd name="T9" fmla="*/ 692 h 1384"/>
                <a:gd name="T10" fmla="*/ 522 w 1736"/>
                <a:gd name="T11" fmla="*/ 346 h 1384"/>
                <a:gd name="T12" fmla="*/ 0 w 1736"/>
                <a:gd name="T13" fmla="*/ 346 h 1384"/>
                <a:gd name="T14" fmla="*/ 0 60000 65536"/>
                <a:gd name="T15" fmla="*/ 0 60000 65536"/>
                <a:gd name="T16" fmla="*/ 0 60000 65536"/>
                <a:gd name="T17" fmla="*/ 0 60000 65536"/>
                <a:gd name="T18" fmla="*/ 0 60000 65536"/>
                <a:gd name="T19" fmla="*/ 0 60000 65536"/>
                <a:gd name="T20" fmla="*/ 0 60000 65536"/>
                <a:gd name="T21" fmla="*/ 0 w 1736"/>
                <a:gd name="T22" fmla="*/ 0 h 1384"/>
                <a:gd name="T23" fmla="*/ 1736 w 1736"/>
                <a:gd name="T24" fmla="*/ 1384 h 1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36" h="1384">
                  <a:moveTo>
                    <a:pt x="0" y="691"/>
                  </a:moveTo>
                  <a:lnTo>
                    <a:pt x="0" y="0"/>
                  </a:lnTo>
                  <a:lnTo>
                    <a:pt x="1736" y="0"/>
                  </a:lnTo>
                  <a:lnTo>
                    <a:pt x="1736" y="1384"/>
                  </a:lnTo>
                  <a:lnTo>
                    <a:pt x="1043" y="1384"/>
                  </a:lnTo>
                  <a:lnTo>
                    <a:pt x="1043" y="691"/>
                  </a:lnTo>
                  <a:lnTo>
                    <a:pt x="0" y="691"/>
                  </a:lnTo>
                  <a:close/>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 name="Rectangle 66"/>
            <p:cNvSpPr>
              <a:spLocks noChangeArrowheads="1"/>
            </p:cNvSpPr>
            <p:nvPr/>
          </p:nvSpPr>
          <p:spPr bwMode="auto">
            <a:xfrm>
              <a:off x="4038" y="1863"/>
              <a:ext cx="26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a:solidFill>
                    <a:srgbClr val="000000"/>
                  </a:solidFill>
                  <a:cs typeface="新細明體" charset="0"/>
                </a:rPr>
                <a:t>VMM</a:t>
              </a:r>
              <a:endParaRPr lang="en-US" altLang="zh-TW" b="1">
                <a:cs typeface="新細明體" charset="0"/>
              </a:endParaRPr>
            </a:p>
          </p:txBody>
        </p:sp>
        <p:sp>
          <p:nvSpPr>
            <p:cNvPr id="63" name="Rectangle 67"/>
            <p:cNvSpPr>
              <a:spLocks noChangeArrowheads="1"/>
            </p:cNvSpPr>
            <p:nvPr/>
          </p:nvSpPr>
          <p:spPr bwMode="auto">
            <a:xfrm>
              <a:off x="1619" y="3144"/>
              <a:ext cx="868"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64" name="Rectangle 68"/>
            <p:cNvSpPr>
              <a:spLocks noChangeArrowheads="1"/>
            </p:cNvSpPr>
            <p:nvPr/>
          </p:nvSpPr>
          <p:spPr bwMode="auto">
            <a:xfrm>
              <a:off x="1920" y="3163"/>
              <a:ext cx="33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Native</a:t>
              </a:r>
              <a:endParaRPr lang="en-US" altLang="zh-TW" b="1">
                <a:cs typeface="新細明體" charset="0"/>
              </a:endParaRPr>
            </a:p>
          </p:txBody>
        </p:sp>
        <p:sp>
          <p:nvSpPr>
            <p:cNvPr id="65" name="Rectangle 69"/>
            <p:cNvSpPr>
              <a:spLocks noChangeArrowheads="1"/>
            </p:cNvSpPr>
            <p:nvPr/>
          </p:nvSpPr>
          <p:spPr bwMode="auto">
            <a:xfrm>
              <a:off x="1799" y="3301"/>
              <a:ext cx="5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VM system</a:t>
              </a:r>
              <a:endParaRPr lang="en-US" altLang="zh-TW" b="1">
                <a:cs typeface="新細明體" charset="0"/>
              </a:endParaRPr>
            </a:p>
          </p:txBody>
        </p:sp>
        <p:sp>
          <p:nvSpPr>
            <p:cNvPr id="66" name="Rectangle 70"/>
            <p:cNvSpPr>
              <a:spLocks noChangeArrowheads="1"/>
            </p:cNvSpPr>
            <p:nvPr/>
          </p:nvSpPr>
          <p:spPr bwMode="auto">
            <a:xfrm>
              <a:off x="2661" y="3144"/>
              <a:ext cx="868"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67" name="Rectangle 71"/>
            <p:cNvSpPr>
              <a:spLocks noChangeArrowheads="1"/>
            </p:cNvSpPr>
            <p:nvPr/>
          </p:nvSpPr>
          <p:spPr bwMode="auto">
            <a:xfrm>
              <a:off x="2842" y="3163"/>
              <a:ext cx="5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User-mode</a:t>
              </a:r>
              <a:endParaRPr lang="en-US" altLang="zh-TW" b="1">
                <a:cs typeface="新細明體" charset="0"/>
              </a:endParaRPr>
            </a:p>
          </p:txBody>
        </p:sp>
        <p:sp>
          <p:nvSpPr>
            <p:cNvPr id="68" name="Rectangle 72"/>
            <p:cNvSpPr>
              <a:spLocks noChangeArrowheads="1"/>
            </p:cNvSpPr>
            <p:nvPr/>
          </p:nvSpPr>
          <p:spPr bwMode="auto">
            <a:xfrm>
              <a:off x="2940" y="3301"/>
              <a:ext cx="37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Hosted</a:t>
              </a:r>
              <a:endParaRPr lang="en-US" altLang="zh-TW" b="1">
                <a:cs typeface="新細明體" charset="0"/>
              </a:endParaRPr>
            </a:p>
          </p:txBody>
        </p:sp>
        <p:sp>
          <p:nvSpPr>
            <p:cNvPr id="69" name="Rectangle 73"/>
            <p:cNvSpPr>
              <a:spLocks noChangeArrowheads="1"/>
            </p:cNvSpPr>
            <p:nvPr/>
          </p:nvSpPr>
          <p:spPr bwMode="auto">
            <a:xfrm>
              <a:off x="2841" y="3439"/>
              <a:ext cx="5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VM system</a:t>
              </a:r>
              <a:endParaRPr lang="en-US" altLang="zh-TW" b="1">
                <a:cs typeface="新細明體" charset="0"/>
              </a:endParaRPr>
            </a:p>
          </p:txBody>
        </p:sp>
        <p:sp>
          <p:nvSpPr>
            <p:cNvPr id="70" name="Rectangle 74"/>
            <p:cNvSpPr>
              <a:spLocks noChangeArrowheads="1"/>
            </p:cNvSpPr>
            <p:nvPr/>
          </p:nvSpPr>
          <p:spPr bwMode="auto">
            <a:xfrm>
              <a:off x="3703" y="3144"/>
              <a:ext cx="868"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cs typeface="新細明體" charset="0"/>
              </a:endParaRPr>
            </a:p>
          </p:txBody>
        </p:sp>
        <p:sp>
          <p:nvSpPr>
            <p:cNvPr id="71" name="Rectangle 75"/>
            <p:cNvSpPr>
              <a:spLocks noChangeArrowheads="1"/>
            </p:cNvSpPr>
            <p:nvPr/>
          </p:nvSpPr>
          <p:spPr bwMode="auto">
            <a:xfrm>
              <a:off x="3887" y="3163"/>
              <a:ext cx="5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Dual-mode</a:t>
              </a:r>
              <a:endParaRPr lang="en-US" altLang="zh-TW" b="1">
                <a:cs typeface="新細明體" charset="0"/>
              </a:endParaRPr>
            </a:p>
          </p:txBody>
        </p:sp>
        <p:sp>
          <p:nvSpPr>
            <p:cNvPr id="72" name="Rectangle 76"/>
            <p:cNvSpPr>
              <a:spLocks noChangeArrowheads="1"/>
            </p:cNvSpPr>
            <p:nvPr/>
          </p:nvSpPr>
          <p:spPr bwMode="auto">
            <a:xfrm>
              <a:off x="3981" y="3301"/>
              <a:ext cx="37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Hosted</a:t>
              </a:r>
              <a:endParaRPr lang="en-US" altLang="zh-TW" b="1">
                <a:cs typeface="新細明體" charset="0"/>
              </a:endParaRPr>
            </a:p>
          </p:txBody>
        </p:sp>
        <p:sp>
          <p:nvSpPr>
            <p:cNvPr id="73" name="Rectangle 77"/>
            <p:cNvSpPr>
              <a:spLocks noChangeArrowheads="1"/>
            </p:cNvSpPr>
            <p:nvPr/>
          </p:nvSpPr>
          <p:spPr bwMode="auto">
            <a:xfrm>
              <a:off x="3882" y="3439"/>
              <a:ext cx="5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TW" sz="1400" b="1" i="1">
                  <a:solidFill>
                    <a:srgbClr val="000000"/>
                  </a:solidFill>
                  <a:cs typeface="新細明體" charset="0"/>
                </a:rPr>
                <a:t>VM system</a:t>
              </a:r>
              <a:endParaRPr lang="en-US" altLang="zh-TW" b="1">
                <a:cs typeface="新細明體" charset="0"/>
              </a:endParaRPr>
            </a:p>
          </p:txBody>
        </p:sp>
        <p:sp>
          <p:nvSpPr>
            <p:cNvPr id="74" name="Line 78"/>
            <p:cNvSpPr>
              <a:spLocks noChangeShapeType="1"/>
            </p:cNvSpPr>
            <p:nvPr/>
          </p:nvSpPr>
          <p:spPr bwMode="auto">
            <a:xfrm>
              <a:off x="4875" y="2106"/>
              <a:ext cx="1" cy="4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5" name="Freeform 79"/>
            <p:cNvSpPr>
              <a:spLocks/>
            </p:cNvSpPr>
            <p:nvPr/>
          </p:nvSpPr>
          <p:spPr bwMode="auto">
            <a:xfrm>
              <a:off x="4844" y="2574"/>
              <a:ext cx="62" cy="94"/>
            </a:xfrm>
            <a:custGeom>
              <a:avLst/>
              <a:gdLst>
                <a:gd name="T0" fmla="*/ 62 w 124"/>
                <a:gd name="T1" fmla="*/ 0 h 187"/>
                <a:gd name="T2" fmla="*/ 31 w 124"/>
                <a:gd name="T3" fmla="*/ 94 h 187"/>
                <a:gd name="T4" fmla="*/ 0 w 124"/>
                <a:gd name="T5" fmla="*/ 0 h 187"/>
                <a:gd name="T6" fmla="*/ 62 w 124"/>
                <a:gd name="T7" fmla="*/ 0 h 187"/>
                <a:gd name="T8" fmla="*/ 0 60000 65536"/>
                <a:gd name="T9" fmla="*/ 0 60000 65536"/>
                <a:gd name="T10" fmla="*/ 0 60000 65536"/>
                <a:gd name="T11" fmla="*/ 0 60000 65536"/>
                <a:gd name="T12" fmla="*/ 0 w 124"/>
                <a:gd name="T13" fmla="*/ 0 h 187"/>
                <a:gd name="T14" fmla="*/ 124 w 124"/>
                <a:gd name="T15" fmla="*/ 187 h 187"/>
              </a:gdLst>
              <a:ahLst/>
              <a:cxnLst>
                <a:cxn ang="T8">
                  <a:pos x="T0" y="T1"/>
                </a:cxn>
                <a:cxn ang="T9">
                  <a:pos x="T2" y="T3"/>
                </a:cxn>
                <a:cxn ang="T10">
                  <a:pos x="T4" y="T5"/>
                </a:cxn>
                <a:cxn ang="T11">
                  <a:pos x="T6" y="T7"/>
                </a:cxn>
              </a:cxnLst>
              <a:rect l="T12" t="T13" r="T14" b="T15"/>
              <a:pathLst>
                <a:path w="124" h="187">
                  <a:moveTo>
                    <a:pt x="124" y="0"/>
                  </a:moveTo>
                  <a:lnTo>
                    <a:pt x="62" y="187"/>
                  </a:lnTo>
                  <a:lnTo>
                    <a:pt x="0" y="0"/>
                  </a:lnTo>
                  <a:lnTo>
                    <a:pt x="1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76" name="Line 80"/>
            <p:cNvSpPr>
              <a:spLocks noChangeShapeType="1"/>
            </p:cNvSpPr>
            <p:nvPr/>
          </p:nvSpPr>
          <p:spPr bwMode="auto">
            <a:xfrm>
              <a:off x="4875" y="1499"/>
              <a:ext cx="1" cy="65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 name="Freeform 81"/>
            <p:cNvSpPr>
              <a:spLocks/>
            </p:cNvSpPr>
            <p:nvPr/>
          </p:nvSpPr>
          <p:spPr bwMode="auto">
            <a:xfrm>
              <a:off x="4844" y="1414"/>
              <a:ext cx="62" cy="93"/>
            </a:xfrm>
            <a:custGeom>
              <a:avLst/>
              <a:gdLst>
                <a:gd name="T0" fmla="*/ 0 w 124"/>
                <a:gd name="T1" fmla="*/ 93 h 187"/>
                <a:gd name="T2" fmla="*/ 31 w 124"/>
                <a:gd name="T3" fmla="*/ 0 h 187"/>
                <a:gd name="T4" fmla="*/ 62 w 124"/>
                <a:gd name="T5" fmla="*/ 93 h 187"/>
                <a:gd name="T6" fmla="*/ 0 w 124"/>
                <a:gd name="T7" fmla="*/ 93 h 187"/>
                <a:gd name="T8" fmla="*/ 0 60000 65536"/>
                <a:gd name="T9" fmla="*/ 0 60000 65536"/>
                <a:gd name="T10" fmla="*/ 0 60000 65536"/>
                <a:gd name="T11" fmla="*/ 0 60000 65536"/>
                <a:gd name="T12" fmla="*/ 0 w 124"/>
                <a:gd name="T13" fmla="*/ 0 h 187"/>
                <a:gd name="T14" fmla="*/ 124 w 124"/>
                <a:gd name="T15" fmla="*/ 187 h 187"/>
              </a:gdLst>
              <a:ahLst/>
              <a:cxnLst>
                <a:cxn ang="T8">
                  <a:pos x="T0" y="T1"/>
                </a:cxn>
                <a:cxn ang="T9">
                  <a:pos x="T2" y="T3"/>
                </a:cxn>
                <a:cxn ang="T10">
                  <a:pos x="T4" y="T5"/>
                </a:cxn>
                <a:cxn ang="T11">
                  <a:pos x="T6" y="T7"/>
                </a:cxn>
              </a:cxnLst>
              <a:rect l="T12" t="T13" r="T14" b="T15"/>
              <a:pathLst>
                <a:path w="124" h="187">
                  <a:moveTo>
                    <a:pt x="0" y="187"/>
                  </a:moveTo>
                  <a:lnTo>
                    <a:pt x="62" y="0"/>
                  </a:lnTo>
                  <a:lnTo>
                    <a:pt x="124" y="187"/>
                  </a:lnTo>
                  <a:lnTo>
                    <a:pt x="0"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grpSp>
    </p:spTree>
    <p:extLst>
      <p:ext uri="{BB962C8B-B14F-4D97-AF65-F5344CB8AC3E}">
        <p14:creationId xmlns:p14="http://schemas.microsoft.com/office/powerpoint/2010/main" val="24903380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dirty="0" smtClean="0"/>
              <a:t>Books :</a:t>
            </a:r>
          </a:p>
          <a:p>
            <a:pPr lvl="1"/>
            <a:r>
              <a:rPr lang="en-US" sz="1600" dirty="0" smtClean="0"/>
              <a:t>James E. Smith &amp; Ravi Nair, </a:t>
            </a:r>
            <a:r>
              <a:rPr lang="en-US" sz="1600" b="1" i="1" dirty="0" smtClean="0"/>
              <a:t>Virtual Machines</a:t>
            </a:r>
            <a:r>
              <a:rPr lang="en-US" sz="1600" dirty="0" smtClean="0"/>
              <a:t>, Elsevier Inc., 2005</a:t>
            </a:r>
          </a:p>
          <a:p>
            <a:pPr lvl="1"/>
            <a:r>
              <a:rPr lang="zh-TW" altLang="en-US" sz="1600" dirty="0" smtClean="0"/>
              <a:t>英特爾開源軟件技術中心 </a:t>
            </a:r>
            <a:r>
              <a:rPr lang="en-US" altLang="zh-TW" sz="1600" dirty="0" smtClean="0"/>
              <a:t>&amp; </a:t>
            </a:r>
            <a:r>
              <a:rPr lang="zh-TW" altLang="en-US" sz="1600" dirty="0" smtClean="0"/>
              <a:t>復旦大學並行處理研究所</a:t>
            </a:r>
            <a:r>
              <a:rPr lang="en-US" altLang="zh-TW" sz="1600" dirty="0" smtClean="0"/>
              <a:t>, </a:t>
            </a:r>
            <a:r>
              <a:rPr lang="zh-TW" altLang="en-US" sz="1600" b="1" i="1" dirty="0" smtClean="0"/>
              <a:t>系統虛擬化 </a:t>
            </a:r>
            <a:r>
              <a:rPr lang="en-US" altLang="zh-TW" sz="1600" b="1" i="1" dirty="0" smtClean="0"/>
              <a:t>–</a:t>
            </a:r>
            <a:r>
              <a:rPr lang="zh-TW" altLang="en-US" sz="1600" b="1" i="1" dirty="0" smtClean="0"/>
              <a:t> 原理與實現</a:t>
            </a:r>
            <a:r>
              <a:rPr lang="en-US" altLang="zh-TW" sz="1600" dirty="0" smtClean="0"/>
              <a:t>, </a:t>
            </a:r>
            <a:r>
              <a:rPr lang="zh-TW" altLang="en-US" sz="1600" dirty="0" smtClean="0"/>
              <a:t>北京 </a:t>
            </a:r>
            <a:r>
              <a:rPr lang="en-US" altLang="zh-TW" sz="1600" dirty="0" smtClean="0"/>
              <a:t>:</a:t>
            </a:r>
            <a:r>
              <a:rPr lang="zh-TW" altLang="en-US" sz="1600" dirty="0" smtClean="0"/>
              <a:t> 清華大學出版社</a:t>
            </a:r>
            <a:r>
              <a:rPr lang="en-US" altLang="zh-TW" sz="1600" dirty="0" smtClean="0"/>
              <a:t>, 2009.03</a:t>
            </a:r>
            <a:endParaRPr lang="en-US" sz="1600" dirty="0" smtClean="0"/>
          </a:p>
          <a:p>
            <a:r>
              <a:rPr lang="en-US" dirty="0" smtClean="0"/>
              <a:t>Other resources :</a:t>
            </a:r>
          </a:p>
          <a:p>
            <a:pPr lvl="1"/>
            <a:r>
              <a:rPr lang="en-US" sz="1600" dirty="0" smtClean="0"/>
              <a:t>Lecture slides of “Virtual Machine” course (5200) in NCTU</a:t>
            </a:r>
          </a:p>
          <a:p>
            <a:pPr lvl="1"/>
            <a:r>
              <a:rPr lang="en-US" sz="1600" dirty="0" smtClean="0"/>
              <a:t>Lecture slides of “Cloud Computing” course (CS5421) in NTHU</a:t>
            </a:r>
          </a:p>
        </p:txBody>
      </p:sp>
    </p:spTree>
    <p:extLst>
      <p:ext uri="{BB962C8B-B14F-4D97-AF65-F5344CB8AC3E}">
        <p14:creationId xmlns:p14="http://schemas.microsoft.com/office/powerpoint/2010/main" val="3418330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Virtual Machine</a:t>
            </a:r>
            <a:endParaRPr kumimoji="1" lang="zh-TW" altLang="en-US" dirty="0"/>
          </a:p>
        </p:txBody>
      </p:sp>
      <p:sp>
        <p:nvSpPr>
          <p:cNvPr id="3" name="內容版面配置區 2"/>
          <p:cNvSpPr>
            <a:spLocks noGrp="1"/>
          </p:cNvSpPr>
          <p:nvPr>
            <p:ph idx="1"/>
          </p:nvPr>
        </p:nvSpPr>
        <p:spPr>
          <a:xfrm>
            <a:off x="457200" y="1295400"/>
            <a:ext cx="8229600" cy="4830763"/>
          </a:xfrm>
        </p:spPr>
        <p:txBody>
          <a:bodyPr/>
          <a:lstStyle/>
          <a:p>
            <a:r>
              <a:rPr lang="en-US" altLang="zh-TW" dirty="0" smtClean="0"/>
              <a:t>A </a:t>
            </a:r>
            <a:r>
              <a:rPr lang="en-US" altLang="zh-TW" i="1" dirty="0" smtClean="0">
                <a:solidFill>
                  <a:srgbClr val="FF0000"/>
                </a:solidFill>
              </a:rPr>
              <a:t>virtual machine </a:t>
            </a:r>
            <a:r>
              <a:rPr lang="en-US" altLang="zh-TW" dirty="0" smtClean="0"/>
              <a:t>(VM) is a software implementation of a machine (i.e. a computer) that executes programs like a physical machine, i.e., </a:t>
            </a:r>
            <a:r>
              <a:rPr lang="en-US" altLang="zh-TW" dirty="0" smtClean="0">
                <a:latin typeface="Calibri"/>
              </a:rPr>
              <a:t>a</a:t>
            </a:r>
            <a:r>
              <a:rPr lang="en-US" altLang="zh-TW" dirty="0" smtClean="0">
                <a:latin typeface="Calibri"/>
                <a:cs typeface="Calibri"/>
              </a:rPr>
              <a:t>dd </a:t>
            </a:r>
            <a:r>
              <a:rPr lang="en-US" altLang="zh-TW" i="1" dirty="0">
                <a:solidFill>
                  <a:srgbClr val="FF0000"/>
                </a:solidFill>
                <a:latin typeface="Calibri"/>
                <a:cs typeface="Calibri"/>
              </a:rPr>
              <a:t>Virtualizing Software </a:t>
            </a:r>
            <a:r>
              <a:rPr lang="en-US" altLang="zh-TW" dirty="0">
                <a:latin typeface="Calibri"/>
                <a:cs typeface="Calibri"/>
              </a:rPr>
              <a:t>to a </a:t>
            </a:r>
            <a:r>
              <a:rPr lang="en-US" altLang="zh-TW" i="1" dirty="0">
                <a:solidFill>
                  <a:srgbClr val="FF0000"/>
                </a:solidFill>
                <a:latin typeface="Calibri"/>
                <a:cs typeface="Calibri"/>
              </a:rPr>
              <a:t>Host</a:t>
            </a:r>
            <a:r>
              <a:rPr lang="en-US" altLang="zh-TW" i="1" dirty="0">
                <a:latin typeface="Calibri"/>
                <a:cs typeface="Calibri"/>
              </a:rPr>
              <a:t> </a:t>
            </a:r>
            <a:r>
              <a:rPr lang="en-US" altLang="zh-TW" dirty="0">
                <a:latin typeface="Calibri"/>
                <a:cs typeface="Calibri"/>
              </a:rPr>
              <a:t>platform and support </a:t>
            </a:r>
            <a:r>
              <a:rPr lang="en-US" altLang="zh-TW" i="1" dirty="0">
                <a:solidFill>
                  <a:srgbClr val="FF0000"/>
                </a:solidFill>
                <a:latin typeface="Calibri"/>
                <a:cs typeface="Calibri"/>
              </a:rPr>
              <a:t>Guest </a:t>
            </a:r>
            <a:r>
              <a:rPr lang="en-US" altLang="zh-TW" dirty="0">
                <a:latin typeface="Calibri"/>
                <a:cs typeface="Calibri"/>
              </a:rPr>
              <a:t>process or </a:t>
            </a:r>
            <a:r>
              <a:rPr lang="en-US" altLang="zh-TW" dirty="0" smtClean="0">
                <a:latin typeface="Calibri"/>
                <a:cs typeface="Calibri"/>
              </a:rPr>
              <a:t>system</a:t>
            </a:r>
            <a:endParaRPr lang="en-US" altLang="zh-TW" dirty="0">
              <a:latin typeface="Calibri"/>
              <a:cs typeface="Calibri"/>
            </a:endParaRP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352800"/>
            <a:ext cx="7543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68544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800" dirty="0">
                <a:cs typeface="Calibri"/>
              </a:rPr>
              <a:t>OS VMs: Key Issue – </a:t>
            </a:r>
            <a:r>
              <a:rPr lang="en-US" altLang="zh-TW" sz="3800" dirty="0" smtClean="0">
                <a:cs typeface="Calibri"/>
              </a:rPr>
              <a:t>ISA </a:t>
            </a:r>
            <a:r>
              <a:rPr lang="en-US" altLang="zh-TW" sz="3800" dirty="0" err="1">
                <a:cs typeface="Calibri"/>
              </a:rPr>
              <a:t>Virtualizability</a:t>
            </a:r>
            <a:endParaRPr kumimoji="1" lang="zh-TW" altLang="en-US" sz="3800" dirty="0"/>
          </a:p>
        </p:txBody>
      </p:sp>
      <p:sp>
        <p:nvSpPr>
          <p:cNvPr id="3" name="內容版面配置區 2"/>
          <p:cNvSpPr>
            <a:spLocks noGrp="1"/>
          </p:cNvSpPr>
          <p:nvPr>
            <p:ph idx="1"/>
          </p:nvPr>
        </p:nvSpPr>
        <p:spPr/>
        <p:txBody>
          <a:bodyPr/>
          <a:lstStyle/>
          <a:p>
            <a:r>
              <a:rPr kumimoji="1" lang="en-US" altLang="zh-TW" dirty="0"/>
              <a:t>What if privileged instruction no-ops in user mode? (rather than trapping</a:t>
            </a:r>
            <a:r>
              <a:rPr kumimoji="1" lang="en-US" altLang="zh-TW" dirty="0" smtClean="0"/>
              <a:t>)</a:t>
            </a:r>
          </a:p>
          <a:p>
            <a:pPr lvl="1"/>
            <a:r>
              <a:rPr kumimoji="1" lang="en-US" altLang="zh-TW" dirty="0"/>
              <a:t>Then… VMM can’t intercept when Guest OS attempts the privileged </a:t>
            </a:r>
            <a:r>
              <a:rPr kumimoji="1" lang="en-US" altLang="zh-TW" dirty="0" smtClean="0"/>
              <a:t>instruction</a:t>
            </a:r>
          </a:p>
          <a:p>
            <a:pPr lvl="1"/>
            <a:endParaRPr kumimoji="1" lang="en-US" altLang="zh-TW" dirty="0"/>
          </a:p>
          <a:p>
            <a:r>
              <a:rPr kumimoji="1" lang="en-US" altLang="zh-TW" dirty="0"/>
              <a:t>What if user can access memory with real address</a:t>
            </a:r>
            <a:r>
              <a:rPr kumimoji="1" lang="en-US" altLang="zh-TW" dirty="0" smtClean="0"/>
              <a:t>?</a:t>
            </a:r>
          </a:p>
          <a:p>
            <a:pPr lvl="1"/>
            <a:r>
              <a:rPr kumimoji="1" lang="en-US" altLang="zh-TW" dirty="0"/>
              <a:t>Then…  a guest OS may see that the real memory it really has is different from the memory it thinks it </a:t>
            </a:r>
            <a:r>
              <a:rPr kumimoji="1" lang="en-US" altLang="zh-TW" dirty="0" smtClean="0"/>
              <a:t>has</a:t>
            </a:r>
          </a:p>
          <a:p>
            <a:pPr lvl="1"/>
            <a:endParaRPr kumimoji="1" lang="en-US" altLang="zh-TW" dirty="0"/>
          </a:p>
          <a:p>
            <a:r>
              <a:rPr kumimoji="1" lang="en-US" altLang="zh-TW" dirty="0"/>
              <a:t>What if user can read system control registers</a:t>
            </a:r>
            <a:r>
              <a:rPr kumimoji="1" lang="en-US" altLang="zh-TW" dirty="0" smtClean="0"/>
              <a:t>?</a:t>
            </a:r>
          </a:p>
          <a:p>
            <a:pPr lvl="1"/>
            <a:r>
              <a:rPr kumimoji="1" lang="en-US" altLang="zh-TW" dirty="0"/>
              <a:t>Then… guest OS may not read the same state value that it thinks it </a:t>
            </a:r>
            <a:r>
              <a:rPr kumimoji="1" lang="en-US" altLang="zh-TW" dirty="0" smtClean="0"/>
              <a:t>wrote</a:t>
            </a:r>
            <a:endParaRPr kumimoji="1" lang="en-US" altLang="zh-TW" dirty="0"/>
          </a:p>
        </p:txBody>
      </p:sp>
    </p:spTree>
    <p:extLst>
      <p:ext uri="{BB962C8B-B14F-4D97-AF65-F5344CB8AC3E}">
        <p14:creationId xmlns:p14="http://schemas.microsoft.com/office/powerpoint/2010/main" val="1409895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Virtual Machine Monitor</a:t>
            </a:r>
            <a:endParaRPr kumimoji="1" lang="zh-TW" altLang="en-US" dirty="0"/>
          </a:p>
        </p:txBody>
      </p:sp>
      <p:sp>
        <p:nvSpPr>
          <p:cNvPr id="3" name="內容版面配置區 2"/>
          <p:cNvSpPr>
            <a:spLocks noGrp="1"/>
          </p:cNvSpPr>
          <p:nvPr>
            <p:ph idx="1"/>
          </p:nvPr>
        </p:nvSpPr>
        <p:spPr>
          <a:xfrm>
            <a:off x="457200" y="1371601"/>
            <a:ext cx="8229600" cy="5029199"/>
          </a:xfrm>
        </p:spPr>
        <p:txBody>
          <a:bodyPr>
            <a:normAutofit fontScale="85000" lnSpcReduction="10000"/>
          </a:bodyPr>
          <a:lstStyle/>
          <a:p>
            <a:r>
              <a:rPr kumimoji="1" lang="en-US" altLang="zh-TW" dirty="0" smtClean="0"/>
              <a:t>Virtual Machine </a:t>
            </a:r>
            <a:r>
              <a:rPr kumimoji="1" lang="en-US" altLang="zh-TW" dirty="0" smtClean="0"/>
              <a:t>Monitor (</a:t>
            </a:r>
            <a:r>
              <a:rPr kumimoji="1" lang="en-US" altLang="zh-TW" dirty="0" smtClean="0"/>
              <a:t>VMM), a.k.a. Hypervisor, is a virtualizing</a:t>
            </a:r>
            <a:r>
              <a:rPr kumimoji="1" lang="zh-TW" altLang="en-US" dirty="0" smtClean="0"/>
              <a:t> </a:t>
            </a:r>
            <a:r>
              <a:rPr kumimoji="1" lang="en-US" altLang="zh-TW" dirty="0" smtClean="0"/>
              <a:t>software</a:t>
            </a:r>
            <a:r>
              <a:rPr kumimoji="1" lang="zh-TW" altLang="en-US" dirty="0" smtClean="0"/>
              <a:t> </a:t>
            </a:r>
            <a:r>
              <a:rPr kumimoji="1" lang="en-US" altLang="zh-TW" dirty="0" smtClean="0"/>
              <a:t>to</a:t>
            </a:r>
            <a:r>
              <a:rPr kumimoji="1" lang="zh-TW" altLang="en-US" dirty="0" smtClean="0"/>
              <a:t> </a:t>
            </a:r>
            <a:r>
              <a:rPr kumimoji="1" lang="en-US" altLang="zh-TW" dirty="0" smtClean="0"/>
              <a:t>manage</a:t>
            </a:r>
            <a:r>
              <a:rPr kumimoji="1" lang="zh-TW" altLang="en-US" dirty="0" smtClean="0"/>
              <a:t> </a:t>
            </a:r>
            <a:r>
              <a:rPr kumimoji="1" lang="en-US" altLang="zh-TW" dirty="0" smtClean="0"/>
              <a:t>hardware</a:t>
            </a:r>
            <a:r>
              <a:rPr kumimoji="1" lang="zh-TW" altLang="en-US" dirty="0" smtClean="0"/>
              <a:t> </a:t>
            </a:r>
            <a:r>
              <a:rPr kumimoji="1" lang="en-US" altLang="zh-TW" dirty="0" smtClean="0"/>
              <a:t>resource</a:t>
            </a:r>
            <a:r>
              <a:rPr kumimoji="1" lang="zh-TW" altLang="en-US" dirty="0" smtClean="0"/>
              <a:t> </a:t>
            </a:r>
            <a:r>
              <a:rPr kumimoji="1" lang="en-US" altLang="zh-TW" dirty="0" smtClean="0"/>
              <a:t>and</a:t>
            </a:r>
            <a:r>
              <a:rPr kumimoji="1" lang="zh-TW" altLang="en-US" dirty="0" smtClean="0"/>
              <a:t> </a:t>
            </a:r>
            <a:r>
              <a:rPr kumimoji="1" lang="en-US" altLang="zh-TW" dirty="0" smtClean="0"/>
              <a:t>arrange</a:t>
            </a:r>
            <a:r>
              <a:rPr kumimoji="1" lang="zh-TW" altLang="en-US" dirty="0" smtClean="0"/>
              <a:t> </a:t>
            </a:r>
            <a:r>
              <a:rPr kumimoji="1" lang="en-US" altLang="zh-TW" dirty="0" smtClean="0"/>
              <a:t>resource</a:t>
            </a:r>
            <a:r>
              <a:rPr kumimoji="1" lang="zh-TW" altLang="en-US" dirty="0" smtClean="0"/>
              <a:t> </a:t>
            </a:r>
            <a:r>
              <a:rPr kumimoji="1" lang="en-US" altLang="zh-TW" dirty="0" smtClean="0"/>
              <a:t>sharing</a:t>
            </a:r>
            <a:r>
              <a:rPr kumimoji="1" lang="zh-TW" altLang="en-US" dirty="0" smtClean="0"/>
              <a:t> </a:t>
            </a:r>
            <a:r>
              <a:rPr kumimoji="1" lang="en-US" altLang="zh-TW" dirty="0" smtClean="0"/>
              <a:t>among</a:t>
            </a:r>
            <a:r>
              <a:rPr kumimoji="1" lang="zh-TW" altLang="en-US" dirty="0" smtClean="0"/>
              <a:t> </a:t>
            </a:r>
            <a:r>
              <a:rPr kumimoji="1" lang="en-US" altLang="zh-TW" dirty="0" smtClean="0"/>
              <a:t>different</a:t>
            </a:r>
            <a:r>
              <a:rPr kumimoji="1" lang="zh-TW" altLang="en-US" dirty="0" smtClean="0"/>
              <a:t> </a:t>
            </a:r>
            <a:r>
              <a:rPr kumimoji="1" lang="en-US" altLang="zh-TW" dirty="0" smtClean="0"/>
              <a:t>Guest</a:t>
            </a:r>
            <a:r>
              <a:rPr kumimoji="1" lang="zh-TW" altLang="en-US" dirty="0" smtClean="0"/>
              <a:t> </a:t>
            </a:r>
            <a:r>
              <a:rPr kumimoji="1" lang="en-US" altLang="zh-TW" dirty="0" smtClean="0"/>
              <a:t>OS.</a:t>
            </a:r>
          </a:p>
          <a:p>
            <a:pPr>
              <a:buNone/>
            </a:pPr>
            <a:endParaRPr kumimoji="1" lang="en-US" altLang="zh-TW" dirty="0" smtClean="0"/>
          </a:p>
          <a:p>
            <a:r>
              <a:rPr kumimoji="1" lang="en-US" altLang="zh-TW" dirty="0" smtClean="0"/>
              <a:t>The</a:t>
            </a:r>
            <a:r>
              <a:rPr kumimoji="1" lang="zh-TW" altLang="en-US" dirty="0" smtClean="0"/>
              <a:t> </a:t>
            </a:r>
            <a:r>
              <a:rPr kumimoji="1" lang="en-US" altLang="zh-TW" dirty="0" smtClean="0"/>
              <a:t>role</a:t>
            </a:r>
            <a:r>
              <a:rPr kumimoji="1" lang="zh-TW" altLang="en-US" dirty="0" smtClean="0"/>
              <a:t> </a:t>
            </a:r>
            <a:r>
              <a:rPr kumimoji="1" lang="en-US" altLang="zh-TW" dirty="0" smtClean="0"/>
              <a:t>of</a:t>
            </a:r>
            <a:r>
              <a:rPr kumimoji="1" lang="zh-TW" altLang="en-US" dirty="0" smtClean="0"/>
              <a:t> </a:t>
            </a:r>
            <a:r>
              <a:rPr kumimoji="1" lang="en-US" altLang="zh-TW" dirty="0" smtClean="0"/>
              <a:t>VMM</a:t>
            </a:r>
            <a:r>
              <a:rPr kumimoji="1" lang="zh-TW" altLang="en-US" dirty="0" smtClean="0"/>
              <a:t> </a:t>
            </a:r>
            <a:r>
              <a:rPr kumimoji="1" lang="en-US" altLang="zh-TW" dirty="0" smtClean="0"/>
              <a:t>to</a:t>
            </a:r>
            <a:r>
              <a:rPr kumimoji="1" lang="zh-TW" altLang="en-US" dirty="0" smtClean="0"/>
              <a:t> </a:t>
            </a:r>
            <a:r>
              <a:rPr kumimoji="1" lang="en-US" altLang="zh-TW" dirty="0" smtClean="0"/>
              <a:t>Guest</a:t>
            </a:r>
            <a:r>
              <a:rPr kumimoji="1" lang="zh-TW" altLang="en-US" dirty="0" smtClean="0"/>
              <a:t> </a:t>
            </a:r>
            <a:r>
              <a:rPr kumimoji="1" lang="en-US" altLang="zh-TW" dirty="0" smtClean="0"/>
              <a:t>OS</a:t>
            </a:r>
            <a:r>
              <a:rPr kumimoji="1" lang="zh-TW" altLang="en-US" dirty="0" smtClean="0"/>
              <a:t> </a:t>
            </a:r>
            <a:r>
              <a:rPr kumimoji="1" lang="en-US" altLang="zh-TW" dirty="0" smtClean="0"/>
              <a:t>in</a:t>
            </a:r>
            <a:r>
              <a:rPr kumimoji="1" lang="zh-TW" altLang="en-US" dirty="0" smtClean="0"/>
              <a:t> </a:t>
            </a:r>
            <a:r>
              <a:rPr kumimoji="1" lang="en-US" altLang="zh-TW" dirty="0" smtClean="0"/>
              <a:t>a virtualized</a:t>
            </a:r>
            <a:r>
              <a:rPr kumimoji="1" lang="zh-TW" altLang="en-US" dirty="0" smtClean="0"/>
              <a:t> </a:t>
            </a:r>
            <a:r>
              <a:rPr kumimoji="1" lang="en-US" altLang="zh-TW" dirty="0" smtClean="0"/>
              <a:t>environment</a:t>
            </a:r>
            <a:r>
              <a:rPr kumimoji="1" lang="zh-TW" altLang="en-US" dirty="0" smtClean="0"/>
              <a:t> </a:t>
            </a:r>
            <a:r>
              <a:rPr kumimoji="1" lang="en-US" altLang="zh-TW" dirty="0" smtClean="0"/>
              <a:t>is</a:t>
            </a:r>
            <a:r>
              <a:rPr kumimoji="1" lang="zh-TW" altLang="en-US" dirty="0" smtClean="0"/>
              <a:t> </a:t>
            </a:r>
            <a:r>
              <a:rPr kumimoji="1" lang="en-US" altLang="zh-TW" dirty="0" smtClean="0"/>
              <a:t>similar to</a:t>
            </a:r>
            <a:r>
              <a:rPr kumimoji="1" lang="zh-TW" altLang="en-US" dirty="0" smtClean="0"/>
              <a:t> </a:t>
            </a:r>
            <a:r>
              <a:rPr kumimoji="1" lang="en-US" altLang="zh-TW" dirty="0" smtClean="0"/>
              <a:t>the</a:t>
            </a:r>
            <a:r>
              <a:rPr kumimoji="1" lang="zh-TW" altLang="en-US" dirty="0" smtClean="0"/>
              <a:t> </a:t>
            </a:r>
            <a:r>
              <a:rPr kumimoji="1" lang="en-US" altLang="zh-TW" dirty="0" smtClean="0"/>
              <a:t>role</a:t>
            </a:r>
            <a:r>
              <a:rPr kumimoji="1" lang="zh-TW" altLang="en-US" dirty="0" smtClean="0"/>
              <a:t> </a:t>
            </a:r>
            <a:r>
              <a:rPr kumimoji="1" lang="en-US" altLang="zh-TW" dirty="0" smtClean="0"/>
              <a:t>of</a:t>
            </a:r>
            <a:r>
              <a:rPr kumimoji="1" lang="zh-TW" altLang="en-US" dirty="0" smtClean="0"/>
              <a:t> </a:t>
            </a:r>
            <a:r>
              <a:rPr kumimoji="1" lang="en-US" altLang="zh-TW" dirty="0" smtClean="0"/>
              <a:t>OS</a:t>
            </a:r>
            <a:r>
              <a:rPr kumimoji="1" lang="zh-TW" altLang="en-US" dirty="0" smtClean="0"/>
              <a:t> </a:t>
            </a:r>
            <a:r>
              <a:rPr kumimoji="1" lang="en-US" altLang="zh-TW" dirty="0" smtClean="0"/>
              <a:t>to</a:t>
            </a:r>
            <a:r>
              <a:rPr kumimoji="1" lang="zh-TW" altLang="en-US" dirty="0" smtClean="0"/>
              <a:t> </a:t>
            </a:r>
            <a:r>
              <a:rPr kumimoji="1" lang="en-US" altLang="zh-TW" dirty="0" smtClean="0"/>
              <a:t>user</a:t>
            </a:r>
            <a:r>
              <a:rPr kumimoji="1" lang="zh-TW" altLang="en-US" dirty="0" smtClean="0"/>
              <a:t> </a:t>
            </a:r>
            <a:r>
              <a:rPr kumimoji="1" lang="en-US" altLang="zh-TW" dirty="0" smtClean="0"/>
              <a:t>space</a:t>
            </a:r>
            <a:r>
              <a:rPr kumimoji="1" lang="zh-TW" altLang="en-US" dirty="0" smtClean="0"/>
              <a:t> </a:t>
            </a:r>
            <a:r>
              <a:rPr kumimoji="1" lang="en-US" altLang="zh-TW" dirty="0" smtClean="0"/>
              <a:t>programs</a:t>
            </a:r>
            <a:r>
              <a:rPr kumimoji="1" lang="zh-TW" altLang="en-US" dirty="0" smtClean="0"/>
              <a:t> </a:t>
            </a:r>
            <a:r>
              <a:rPr kumimoji="1" lang="en-US" altLang="zh-TW" dirty="0" smtClean="0"/>
              <a:t>in</a:t>
            </a:r>
            <a:r>
              <a:rPr kumimoji="1" lang="zh-TW" altLang="en-US" dirty="0" smtClean="0"/>
              <a:t> </a:t>
            </a:r>
            <a:r>
              <a:rPr kumimoji="1" lang="en-US" altLang="zh-TW" dirty="0" smtClean="0"/>
              <a:t>a non-virtualized</a:t>
            </a:r>
            <a:r>
              <a:rPr kumimoji="1" lang="zh-TW" altLang="en-US" dirty="0" smtClean="0"/>
              <a:t> </a:t>
            </a:r>
            <a:r>
              <a:rPr kumimoji="1" lang="en-US" altLang="zh-TW" dirty="0" smtClean="0"/>
              <a:t>environment.</a:t>
            </a:r>
          </a:p>
          <a:p>
            <a:endParaRPr kumimoji="1" lang="en-US" altLang="zh-TW" dirty="0" smtClean="0"/>
          </a:p>
          <a:p>
            <a:r>
              <a:rPr kumimoji="1" lang="en-US" altLang="zh-TW" dirty="0" smtClean="0"/>
              <a:t>Essential VMM characteristics</a:t>
            </a:r>
          </a:p>
          <a:p>
            <a:pPr lvl="1"/>
            <a:r>
              <a:rPr kumimoji="1" lang="en-US" altLang="zh-TW" dirty="0" smtClean="0"/>
              <a:t>Identical </a:t>
            </a:r>
          </a:p>
          <a:p>
            <a:pPr lvl="2"/>
            <a:r>
              <a:rPr kumimoji="1" lang="en-US" altLang="zh-TW" dirty="0" smtClean="0"/>
              <a:t>Provide an environment essentially identical to the real machine</a:t>
            </a:r>
          </a:p>
          <a:p>
            <a:pPr lvl="2"/>
            <a:r>
              <a:rPr kumimoji="1" lang="en-US" altLang="zh-TW" dirty="0" smtClean="0"/>
              <a:t>With the possible exception of differences caused by timing dependency and availability of resources</a:t>
            </a:r>
          </a:p>
          <a:p>
            <a:pPr lvl="1"/>
            <a:r>
              <a:rPr kumimoji="1" lang="en-US" altLang="zh-TW" dirty="0" smtClean="0"/>
              <a:t>Efficiency</a:t>
            </a:r>
          </a:p>
          <a:p>
            <a:pPr lvl="2"/>
            <a:r>
              <a:rPr kumimoji="1" lang="en-US" altLang="zh-TW" dirty="0" smtClean="0"/>
              <a:t>Programs show only minor decreases in speed</a:t>
            </a:r>
          </a:p>
          <a:p>
            <a:pPr lvl="2"/>
            <a:r>
              <a:rPr kumimoji="1" lang="en-US" altLang="zh-TW" dirty="0" smtClean="0"/>
              <a:t>Mostly native instruction execution</a:t>
            </a:r>
          </a:p>
          <a:p>
            <a:pPr lvl="1"/>
            <a:r>
              <a:rPr kumimoji="1" lang="en-US" altLang="zh-TW" dirty="0" smtClean="0"/>
              <a:t>Control </a:t>
            </a:r>
          </a:p>
          <a:p>
            <a:pPr lvl="2"/>
            <a:r>
              <a:rPr kumimoji="1" lang="en-US" altLang="zh-TW" dirty="0" smtClean="0"/>
              <a:t>Fully control of system resources</a:t>
            </a:r>
          </a:p>
          <a:p>
            <a:endParaRPr kumimoji="1" lang="zh-TW" altLang="en-US" dirty="0"/>
          </a:p>
        </p:txBody>
      </p:sp>
    </p:spTree>
    <p:extLst>
      <p:ext uri="{BB962C8B-B14F-4D97-AF65-F5344CB8AC3E}">
        <p14:creationId xmlns:p14="http://schemas.microsoft.com/office/powerpoint/2010/main" val="318507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t>Emulation</a:t>
            </a:r>
            <a:endParaRPr kumimoji="1" lang="zh-TW" altLang="en-US" dirty="0"/>
          </a:p>
        </p:txBody>
      </p:sp>
      <p:sp>
        <p:nvSpPr>
          <p:cNvPr id="3" name="文字版面配置區 2"/>
          <p:cNvSpPr>
            <a:spLocks noGrp="1"/>
          </p:cNvSpPr>
          <p:nvPr>
            <p:ph type="body" idx="1"/>
          </p:nvPr>
        </p:nvSpPr>
        <p:spPr/>
        <p:txBody>
          <a:bodyPr/>
          <a:lstStyle/>
          <a:p>
            <a:endParaRPr kumimoji="1" lang="zh-TW" altLang="en-US"/>
          </a:p>
        </p:txBody>
      </p:sp>
    </p:spTree>
    <p:extLst>
      <p:ext uri="{BB962C8B-B14F-4D97-AF65-F5344CB8AC3E}">
        <p14:creationId xmlns:p14="http://schemas.microsoft.com/office/powerpoint/2010/main" val="402006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Emulation Technique</a:t>
            </a:r>
            <a:endParaRPr lang="en-US" dirty="0"/>
          </a:p>
        </p:txBody>
      </p:sp>
      <p:sp>
        <p:nvSpPr>
          <p:cNvPr id="3" name="Content Placeholder 2"/>
          <p:cNvSpPr>
            <a:spLocks noGrp="1"/>
          </p:cNvSpPr>
          <p:nvPr>
            <p:ph idx="1"/>
          </p:nvPr>
        </p:nvSpPr>
        <p:spPr/>
        <p:txBody>
          <a:bodyPr/>
          <a:lstStyle/>
          <a:p>
            <a:r>
              <a:rPr lang="en-US" dirty="0" smtClean="0"/>
              <a:t>Why do we talk about emulation</a:t>
            </a:r>
          </a:p>
          <a:p>
            <a:pPr lvl="1"/>
            <a:r>
              <a:rPr lang="en-US" dirty="0" smtClean="0"/>
              <a:t>In fact, virtualization technique can be treated as a special case of emulation technique.</a:t>
            </a:r>
          </a:p>
          <a:p>
            <a:pPr lvl="1"/>
            <a:r>
              <a:rPr lang="en-US" dirty="0" smtClean="0"/>
              <a:t>Many virtualization techniques were developed in or inherited from emulation technique.</a:t>
            </a:r>
            <a:br>
              <a:rPr lang="en-US" dirty="0" smtClean="0"/>
            </a:br>
            <a:endParaRPr lang="en-US" dirty="0" smtClean="0"/>
          </a:p>
          <a:p>
            <a:r>
              <a:rPr lang="en-US" dirty="0" smtClean="0"/>
              <a:t>Goal of emulation</a:t>
            </a:r>
          </a:p>
          <a:p>
            <a:pPr lvl="1"/>
            <a:r>
              <a:rPr lang="en-US" dirty="0" smtClean="0"/>
              <a:t>Provide a method for enabling</a:t>
            </a:r>
            <a:br>
              <a:rPr lang="en-US" dirty="0" smtClean="0"/>
            </a:br>
            <a:r>
              <a:rPr lang="en-US" dirty="0" smtClean="0"/>
              <a:t>a (sub)system to present the</a:t>
            </a:r>
            <a:br>
              <a:rPr lang="en-US" dirty="0" smtClean="0"/>
            </a:br>
            <a:r>
              <a:rPr lang="en-US" dirty="0" smtClean="0"/>
              <a:t>same interface and characteristics</a:t>
            </a:r>
            <a:br>
              <a:rPr lang="en-US" dirty="0" smtClean="0"/>
            </a:br>
            <a:r>
              <a:rPr lang="en-US" dirty="0" smtClean="0"/>
              <a:t>as another.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181600" y="3962400"/>
            <a:ext cx="3756025" cy="1658937"/>
          </a:xfrm>
          <a:prstGeom prst="rect">
            <a:avLst/>
          </a:prstGeom>
          <a:noFill/>
          <a:ln w="9525">
            <a:noFill/>
            <a:miter lim="800000"/>
            <a:headEnd/>
            <a:tailEnd/>
          </a:ln>
          <a:effectLst/>
        </p:spPr>
      </p:pic>
    </p:spTree>
    <p:extLst>
      <p:ext uri="{BB962C8B-B14F-4D97-AF65-F5344CB8AC3E}">
        <p14:creationId xmlns:p14="http://schemas.microsoft.com/office/powerpoint/2010/main" val="255285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k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38313</TotalTime>
  <Words>2028</Words>
  <Application>Microsoft Office PowerPoint</Application>
  <PresentationFormat>如螢幕大小 (4:3)</PresentationFormat>
  <Paragraphs>367</Paragraphs>
  <Slides>46</Slides>
  <Notes>1</Notes>
  <HiddenSlides>0</HiddenSlides>
  <MMClips>0</MMClips>
  <ScaleCrop>false</ScaleCrop>
  <HeadingPairs>
    <vt:vector size="4" baseType="variant">
      <vt:variant>
        <vt:lpstr>佈景主題</vt:lpstr>
      </vt:variant>
      <vt:variant>
        <vt:i4>1</vt:i4>
      </vt:variant>
      <vt:variant>
        <vt:lpstr>投影片標題</vt:lpstr>
      </vt:variant>
      <vt:variant>
        <vt:i4>46</vt:i4>
      </vt:variant>
    </vt:vector>
  </HeadingPairs>
  <TitlesOfParts>
    <vt:vector size="47" baseType="lpstr">
      <vt:lpstr>Sky</vt:lpstr>
      <vt:lpstr>虛擬化技術 Virtualization Technique</vt:lpstr>
      <vt:lpstr>Agenda</vt:lpstr>
      <vt:lpstr>Isomorphism</vt:lpstr>
      <vt:lpstr>Virtualization is an isomorphism</vt:lpstr>
      <vt:lpstr>Virtual Machine</vt:lpstr>
      <vt:lpstr>OS VMs: Key Issue – ISA Virtualizability</vt:lpstr>
      <vt:lpstr>Virtual Machine Monitor</vt:lpstr>
      <vt:lpstr>Emulation</vt:lpstr>
      <vt:lpstr>Emulation Technique</vt:lpstr>
      <vt:lpstr>Emulation Technique</vt:lpstr>
      <vt:lpstr>Interpretation</vt:lpstr>
      <vt:lpstr>Interpretation</vt:lpstr>
      <vt:lpstr>Binary Translation</vt:lpstr>
      <vt:lpstr>Static Binary Translation</vt:lpstr>
      <vt:lpstr>Static Binary Translation</vt:lpstr>
      <vt:lpstr>Static Binary Translation</vt:lpstr>
      <vt:lpstr>Comparison</vt:lpstr>
      <vt:lpstr>Dynamic Binary Translation</vt:lpstr>
      <vt:lpstr>Dynamic Binary Translation</vt:lpstr>
      <vt:lpstr>Design challenges and issues</vt:lpstr>
      <vt:lpstr>Register Mapping Problem</vt:lpstr>
      <vt:lpstr>Register Mapping Problem</vt:lpstr>
      <vt:lpstr>Performance Improvement</vt:lpstr>
      <vt:lpstr>Translation Chaining</vt:lpstr>
      <vt:lpstr>Translation Chaining</vt:lpstr>
      <vt:lpstr>Dynamic Optimization</vt:lpstr>
      <vt:lpstr>Dynamic Optimization</vt:lpstr>
      <vt:lpstr>Dynamic Optimization</vt:lpstr>
      <vt:lpstr>Dynamic Optimization</vt:lpstr>
      <vt:lpstr>VIRTUALIZATION</vt:lpstr>
      <vt:lpstr>System Virtual Machine</vt:lpstr>
      <vt:lpstr>Virtual Machine Monitor: Main Theorem</vt:lpstr>
      <vt:lpstr>Emulation &amp; Virtualization</vt:lpstr>
      <vt:lpstr>full-virtualization &amp;  Para-virtualization</vt:lpstr>
      <vt:lpstr>Full-Virtualization</vt:lpstr>
      <vt:lpstr>Para-Virtualization</vt:lpstr>
      <vt:lpstr>categories of virtual machine</vt:lpstr>
      <vt:lpstr>Several Types of VMM</vt:lpstr>
      <vt:lpstr>Type-1: Bare-Metal VMM </vt:lpstr>
      <vt:lpstr>Bare-Metal VMM</vt:lpstr>
      <vt:lpstr>Bare-Metal VMM</vt:lpstr>
      <vt:lpstr>Type-2: Hosted VM </vt:lpstr>
      <vt:lpstr>Hosted VMM</vt:lpstr>
      <vt:lpstr>Hosted VMM</vt:lpstr>
      <vt:lpstr>Comparison with Native and Hosted VMs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IaaS - Server Virtualization</dc:title>
  <dc:creator>cyhuang</dc:creator>
  <cp:lastModifiedBy>Yeh-Ching Chung</cp:lastModifiedBy>
  <cp:revision>2511</cp:revision>
  <dcterms:created xsi:type="dcterms:W3CDTF">2006-08-16T00:00:00Z</dcterms:created>
  <dcterms:modified xsi:type="dcterms:W3CDTF">2013-03-05T00:50:16Z</dcterms:modified>
</cp:coreProperties>
</file>