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421" r:id="rId2"/>
    <p:sldId id="257" r:id="rId3"/>
    <p:sldId id="278" r:id="rId4"/>
    <p:sldId id="433" r:id="rId5"/>
    <p:sldId id="434" r:id="rId6"/>
    <p:sldId id="435" r:id="rId7"/>
    <p:sldId id="436" r:id="rId8"/>
    <p:sldId id="437" r:id="rId9"/>
    <p:sldId id="438" r:id="rId10"/>
    <p:sldId id="439" r:id="rId11"/>
    <p:sldId id="422" r:id="rId12"/>
    <p:sldId id="440" r:id="rId13"/>
    <p:sldId id="441" r:id="rId14"/>
    <p:sldId id="442" r:id="rId15"/>
    <p:sldId id="443" r:id="rId16"/>
    <p:sldId id="423" r:id="rId17"/>
    <p:sldId id="444" r:id="rId18"/>
    <p:sldId id="445" r:id="rId19"/>
    <p:sldId id="446" r:id="rId20"/>
    <p:sldId id="447" r:id="rId21"/>
    <p:sldId id="448" r:id="rId22"/>
    <p:sldId id="449" r:id="rId23"/>
    <p:sldId id="450" r:id="rId24"/>
    <p:sldId id="451" r:id="rId25"/>
    <p:sldId id="452" r:id="rId26"/>
    <p:sldId id="453" r:id="rId27"/>
    <p:sldId id="424" r:id="rId28"/>
    <p:sldId id="458" r:id="rId29"/>
    <p:sldId id="454" r:id="rId30"/>
    <p:sldId id="455" r:id="rId31"/>
    <p:sldId id="459" r:id="rId32"/>
    <p:sldId id="461" r:id="rId33"/>
    <p:sldId id="482" r:id="rId34"/>
    <p:sldId id="483" r:id="rId35"/>
    <p:sldId id="462" r:id="rId36"/>
    <p:sldId id="486" r:id="rId37"/>
    <p:sldId id="460" r:id="rId38"/>
    <p:sldId id="468" r:id="rId39"/>
    <p:sldId id="469" r:id="rId40"/>
    <p:sldId id="477" r:id="rId41"/>
    <p:sldId id="472" r:id="rId42"/>
    <p:sldId id="473" r:id="rId43"/>
    <p:sldId id="474" r:id="rId44"/>
    <p:sldId id="475" r:id="rId45"/>
    <p:sldId id="476" r:id="rId46"/>
    <p:sldId id="487" r:id="rId47"/>
    <p:sldId id="425" r:id="rId48"/>
    <p:sldId id="428" r:id="rId49"/>
    <p:sldId id="426" r:id="rId50"/>
    <p:sldId id="427" r:id="rId51"/>
    <p:sldId id="429" r:id="rId52"/>
    <p:sldId id="430" r:id="rId53"/>
    <p:sldId id="431" r:id="rId54"/>
    <p:sldId id="432" r:id="rId55"/>
    <p:sldId id="42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800080"/>
    <a:srgbClr val="0000FF"/>
    <a:srgbClr val="8000FF"/>
    <a:srgbClr val="FF8000"/>
    <a:srgbClr val="408000"/>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0" autoAdjust="0"/>
    <p:restoredTop sz="94576" autoAdjust="0"/>
  </p:normalViewPr>
  <p:slideViewPr>
    <p:cSldViewPr>
      <p:cViewPr varScale="1">
        <p:scale>
          <a:sx n="75" d="100"/>
          <a:sy n="75" d="100"/>
        </p:scale>
        <p:origin x="-850" y="-82"/>
      </p:cViewPr>
      <p:guideLst>
        <p:guide orient="horz" pos="2160"/>
        <p:guide pos="2880"/>
      </p:guideLst>
    </p:cSldViewPr>
  </p:slideViewPr>
  <p:notesTextViewPr>
    <p:cViewPr>
      <p:scale>
        <a:sx n="100" d="100"/>
        <a:sy n="100" d="100"/>
      </p:scale>
      <p:origin x="0" y="0"/>
    </p:cViewPr>
  </p:notesTextViewPr>
  <p:sorterViewPr>
    <p:cViewPr>
      <p:scale>
        <a:sx n="45" d="100"/>
        <a:sy n="45" d="100"/>
      </p:scale>
      <p:origin x="0" y="1176"/>
    </p:cViewPr>
  </p:sorterViewPr>
  <p:notesViewPr>
    <p:cSldViewPr>
      <p:cViewPr varScale="1">
        <p:scale>
          <a:sx n="71" d="100"/>
          <a:sy n="71" d="100"/>
        </p:scale>
        <p:origin x="-231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94F0E6-AAFD-4866-A038-76796769B5F3}" type="datetimeFigureOut">
              <a:rPr lang="en-US" smtClean="0"/>
              <a:pPr/>
              <a:t>3/25/2013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4F284-C953-4959-8A2F-552AC784C31D}" type="slidenum">
              <a:rPr lang="en-US" smtClean="0"/>
              <a:pPr/>
              <a:t>‹#›</a:t>
            </a:fld>
            <a:endParaRPr lang="en-US"/>
          </a:p>
        </p:txBody>
      </p:sp>
    </p:spTree>
    <p:extLst>
      <p:ext uri="{BB962C8B-B14F-4D97-AF65-F5344CB8AC3E}">
        <p14:creationId xmlns:p14="http://schemas.microsoft.com/office/powerpoint/2010/main" val="236846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lang="en-US" sz="3600" b="1" i="1" kern="1200" dirty="0">
                <a:solidFill>
                  <a:schemeClr val="accent1">
                    <a:lumMod val="50000"/>
                  </a:schemeClr>
                </a:solidFill>
                <a:latin typeface="+mn-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b">
            <a:normAutofit/>
          </a:bodyPr>
          <a:lstStyle>
            <a:lvl1pPr marL="0" indent="0" algn="l">
              <a:buNone/>
              <a:defRPr lang="en-US" sz="1800" b="1" i="1" kern="1200" dirty="0">
                <a:solidFill>
                  <a:schemeClr val="accent2">
                    <a:lumMod val="50000"/>
                  </a:schemeClr>
                </a:solidFill>
                <a:latin typeface="Cambria"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logo"/>
          <p:cNvPicPr>
            <a:picLocks noChangeAspect="1" noChangeArrowheads="1"/>
          </p:cNvPicPr>
          <p:nvPr userDrawn="1"/>
        </p:nvPicPr>
        <p:blipFill>
          <a:blip r:embed="rId3" cstate="print"/>
          <a:srcRect/>
          <a:stretch>
            <a:fillRect/>
          </a:stretch>
        </p:blipFill>
        <p:spPr bwMode="auto">
          <a:xfrm>
            <a:off x="6374027" y="6030097"/>
            <a:ext cx="2743200"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lgn="r">
              <a:defRPr b="1">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accent1">
            <a:lumMod val="75000"/>
          </a:schemeClr>
        </a:buClr>
        <a:buFont typeface="Arial" pitchFamily="34" charset="0"/>
        <a:buChar char="•"/>
        <a:defRPr sz="28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4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ibm.com/developerworks/linux/library/l-virtio/index.html?ca=dgr-lnxw97Viriodth-LX&amp;S_TACT=105AGX59&amp;S_CMP=grlnxw9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371600"/>
            <a:ext cx="7772400" cy="1905000"/>
          </a:xfrm>
        </p:spPr>
        <p:txBody>
          <a:bodyPr>
            <a:normAutofit/>
          </a:bodyPr>
          <a:lstStyle/>
          <a:p>
            <a:r>
              <a:rPr lang="zh-TW" altLang="en-US" sz="4000" dirty="0">
                <a:effectLst>
                  <a:outerShdw blurRad="38100" dist="38100" dir="2700000" algn="tl">
                    <a:srgbClr val="000000">
                      <a:alpha val="43137"/>
                    </a:srgbClr>
                  </a:outerShdw>
                </a:effectLst>
              </a:rPr>
              <a:t>虛擬化技術</a:t>
            </a:r>
            <a:r>
              <a:rPr lang="en-US" altLang="zh-TW" sz="4000" dirty="0">
                <a:effectLst>
                  <a:outerShdw blurRad="38100" dist="38100" dir="2700000" algn="tl">
                    <a:srgbClr val="000000">
                      <a:alpha val="43137"/>
                    </a:srgbClr>
                  </a:outerShdw>
                </a:effectLst>
              </a:rPr>
              <a:t/>
            </a:r>
            <a:br>
              <a:rPr lang="en-US" altLang="zh-TW" sz="4000" dirty="0">
                <a:effectLst>
                  <a:outerShdw blurRad="38100" dist="38100" dir="2700000" algn="tl">
                    <a:srgbClr val="000000">
                      <a:alpha val="43137"/>
                    </a:srgbClr>
                  </a:outerShdw>
                </a:effectLst>
              </a:rPr>
            </a:br>
            <a:r>
              <a:rPr lang="en-US" altLang="zh-TW" sz="4000" dirty="0">
                <a:effectLst>
                  <a:outerShdw blurRad="38100" dist="38100" dir="2700000" algn="tl">
                    <a:srgbClr val="000000">
                      <a:alpha val="43137"/>
                    </a:srgbClr>
                  </a:outerShdw>
                </a:effectLst>
              </a:rPr>
              <a:t>Virtualization</a:t>
            </a:r>
            <a:r>
              <a:rPr lang="zh-TW" altLang="en-US" sz="4000" dirty="0">
                <a:effectLst>
                  <a:outerShdw blurRad="38100" dist="38100" dir="2700000" algn="tl">
                    <a:srgbClr val="000000">
                      <a:alpha val="43137"/>
                    </a:srgbClr>
                  </a:outerShdw>
                </a:effectLst>
              </a:rPr>
              <a:t> </a:t>
            </a:r>
            <a:r>
              <a:rPr lang="en-US" altLang="zh-TW" sz="4000" dirty="0">
                <a:effectLst>
                  <a:outerShdw blurRad="38100" dist="38100" dir="2700000" algn="tl">
                    <a:srgbClr val="000000">
                      <a:alpha val="43137"/>
                    </a:srgbClr>
                  </a:outerShdw>
                </a:effectLst>
              </a:rPr>
              <a:t>Technique</a:t>
            </a:r>
            <a:endParaRPr lang="en-US" sz="4000" i="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57300" y="3200400"/>
            <a:ext cx="6629400" cy="2362200"/>
          </a:xfrm>
        </p:spPr>
        <p:txBody>
          <a:bodyPr>
            <a:normAutofit/>
          </a:bodyPr>
          <a:lstStyle/>
          <a:p>
            <a:pPr algn="ctr"/>
            <a:endPar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endParaRPr>
          </a:p>
          <a:p>
            <a:pPr algn="ctr"/>
            <a:r>
              <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rPr>
              <a:t>System</a:t>
            </a:r>
            <a:r>
              <a:rPr lang="zh-TW" altLang="en-US" sz="3200" i="0" dirty="0" smtClean="0">
                <a:effectLst>
                  <a:outerShdw blurRad="38100" dist="38100" dir="2700000" algn="tl">
                    <a:srgbClr val="000000">
                      <a:alpha val="43137"/>
                    </a:srgbClr>
                  </a:outerShdw>
                </a:effectLst>
                <a:latin typeface="標楷體" pitchFamily="65" charset="-120"/>
                <a:ea typeface="標楷體" pitchFamily="65" charset="-120"/>
              </a:rPr>
              <a:t> </a:t>
            </a:r>
            <a:r>
              <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rPr>
              <a:t>Virtualization</a:t>
            </a:r>
            <a:endParaRPr lang="en-US" altLang="zh-TW" sz="2800" i="0" dirty="0">
              <a:latin typeface="標楷體" pitchFamily="65" charset="-120"/>
              <a:ea typeface="標楷體" pitchFamily="65" charset="-120"/>
            </a:endParaRPr>
          </a:p>
          <a:p>
            <a:pPr algn="ctr"/>
            <a:r>
              <a:rPr lang="en-US" altLang="zh-TW" sz="1600" i="0" dirty="0" smtClean="0">
                <a:effectLst>
                  <a:outerShdw blurRad="38100" dist="38100" dir="2700000" algn="tl">
                    <a:srgbClr val="000000">
                      <a:alpha val="43137"/>
                    </a:srgbClr>
                  </a:outerShdw>
                </a:effectLst>
                <a:latin typeface="標楷體" pitchFamily="65" charset="-120"/>
                <a:ea typeface="標楷體" pitchFamily="65" charset="-120"/>
              </a:rPr>
              <a:t>I/O</a:t>
            </a:r>
            <a:r>
              <a:rPr lang="zh-TW" altLang="en-US" sz="1600" i="0" dirty="0" smtClean="0">
                <a:effectLst>
                  <a:outerShdw blurRad="38100" dist="38100" dir="2700000" algn="tl">
                    <a:srgbClr val="000000">
                      <a:alpha val="43137"/>
                    </a:srgbClr>
                  </a:outerShdw>
                </a:effectLst>
                <a:latin typeface="標楷體" pitchFamily="65" charset="-120"/>
                <a:ea typeface="標楷體" pitchFamily="65" charset="-120"/>
              </a:rPr>
              <a:t> </a:t>
            </a:r>
            <a:r>
              <a:rPr lang="en-US" altLang="zh-TW" sz="1600" i="0" dirty="0" smtClean="0">
                <a:effectLst>
                  <a:outerShdw blurRad="38100" dist="38100" dir="2700000" algn="tl">
                    <a:srgbClr val="000000">
                      <a:alpha val="43137"/>
                    </a:srgbClr>
                  </a:outerShdw>
                </a:effectLst>
                <a:latin typeface="標楷體" pitchFamily="65" charset="-120"/>
                <a:ea typeface="標楷體" pitchFamily="65" charset="-120"/>
              </a:rPr>
              <a:t>Virtualization</a:t>
            </a:r>
            <a:endParaRPr lang="en-US" altLang="zh-TW" sz="1600" i="0" dirty="0">
              <a:effectLst>
                <a:outerShdw blurRad="38100" dist="38100" dir="2700000" algn="tl">
                  <a:srgbClr val="000000">
                    <a:alpha val="43137"/>
                  </a:srgbClr>
                </a:outerShdw>
              </a:effectLst>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PCI &amp; PCI Express</a:t>
            </a:r>
            <a:endParaRPr lang="en-US" dirty="0"/>
          </a:p>
        </p:txBody>
      </p:sp>
      <p:sp>
        <p:nvSpPr>
          <p:cNvPr id="3" name="Content Placeholder 2"/>
          <p:cNvSpPr>
            <a:spLocks noGrp="1"/>
          </p:cNvSpPr>
          <p:nvPr>
            <p:ph idx="1"/>
          </p:nvPr>
        </p:nvSpPr>
        <p:spPr/>
        <p:txBody>
          <a:bodyPr/>
          <a:lstStyle/>
          <a:p>
            <a:r>
              <a:rPr lang="en-US" dirty="0" err="1" smtClean="0"/>
              <a:t>PCIe</a:t>
            </a:r>
            <a:r>
              <a:rPr lang="en-US" dirty="0" smtClean="0"/>
              <a:t> based system build in a point to point architecture</a:t>
            </a:r>
          </a:p>
          <a:p>
            <a:pPr lvl="1"/>
            <a:r>
              <a:rPr lang="en-US" dirty="0" smtClean="0"/>
              <a:t>Root Complex</a:t>
            </a:r>
          </a:p>
          <a:p>
            <a:pPr lvl="2"/>
            <a:r>
              <a:rPr lang="en-US" dirty="0" smtClean="0"/>
              <a:t>Similar to a host bridge in a PCI system, the root complex generates transaction requests on behalf of the processor, which is interconnected through a local bus.</a:t>
            </a:r>
          </a:p>
          <a:p>
            <a:pPr lvl="1"/>
            <a:r>
              <a:rPr lang="en-US" dirty="0" smtClean="0"/>
              <a:t>Switch</a:t>
            </a:r>
          </a:p>
          <a:p>
            <a:pPr lvl="2"/>
            <a:r>
              <a:rPr lang="en-US" dirty="0" smtClean="0"/>
              <a:t>Connect endpoint devices or other switches</a:t>
            </a:r>
          </a:p>
          <a:p>
            <a:pPr lvl="1"/>
            <a:r>
              <a:rPr lang="en-US" dirty="0" smtClean="0"/>
              <a:t>Endpoint Device</a:t>
            </a:r>
          </a:p>
          <a:p>
            <a:pPr lvl="2"/>
            <a:r>
              <a:rPr lang="en-US" dirty="0" smtClean="0"/>
              <a:t>Physical </a:t>
            </a:r>
            <a:r>
              <a:rPr lang="en-US" dirty="0" err="1" smtClean="0"/>
              <a:t>PCIe</a:t>
            </a:r>
            <a:r>
              <a:rPr lang="en-US" dirty="0" smtClean="0"/>
              <a:t> devices</a:t>
            </a:r>
          </a:p>
          <a:p>
            <a:pPr lvl="2"/>
            <a:r>
              <a:rPr lang="en-US" dirty="0" smtClean="0"/>
              <a:t>Legacy PCI devices</a:t>
            </a:r>
          </a:p>
          <a:p>
            <a:pPr lvl="1"/>
            <a:r>
              <a:rPr lang="en-US" dirty="0" smtClean="0"/>
              <a:t>PCI Express Bridge</a:t>
            </a:r>
          </a:p>
          <a:p>
            <a:pPr lvl="2"/>
            <a:r>
              <a:rPr lang="en-US" dirty="0" smtClean="0"/>
              <a:t>Connect to other legacy</a:t>
            </a:r>
            <a:br>
              <a:rPr lang="en-US" dirty="0" smtClean="0"/>
            </a:br>
            <a:r>
              <a:rPr lang="en-US" dirty="0" smtClean="0"/>
              <a:t>subsystems</a:t>
            </a:r>
          </a:p>
        </p:txBody>
      </p:sp>
      <p:pic>
        <p:nvPicPr>
          <p:cNvPr id="114690" name="Picture 2" descr="http://www.latticesemi.com/images/img23125.gif"/>
          <p:cNvPicPr>
            <a:picLocks noChangeAspect="1" noChangeArrowheads="1"/>
          </p:cNvPicPr>
          <p:nvPr/>
        </p:nvPicPr>
        <p:blipFill>
          <a:blip r:embed="rId2" cstate="print"/>
          <a:srcRect/>
          <a:stretch>
            <a:fillRect/>
          </a:stretch>
        </p:blipFill>
        <p:spPr bwMode="auto">
          <a:xfrm>
            <a:off x="4171272" y="3733800"/>
            <a:ext cx="4820328" cy="2752725"/>
          </a:xfrm>
          <a:prstGeom prst="rect">
            <a:avLst/>
          </a:prstGeom>
          <a:noFill/>
        </p:spPr>
      </p:pic>
    </p:spTree>
    <p:extLst>
      <p:ext uri="{BB962C8B-B14F-4D97-AF65-F5344CB8AC3E}">
        <p14:creationId xmlns:p14="http://schemas.microsoft.com/office/powerpoint/2010/main" val="1631700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Overview</a:t>
            </a:r>
            <a:endParaRPr lang="en-US" dirty="0"/>
          </a:p>
        </p:txBody>
      </p:sp>
      <p:sp>
        <p:nvSpPr>
          <p:cNvPr id="4" name="文字版面配置區 3"/>
          <p:cNvSpPr>
            <a:spLocks noGrp="1"/>
          </p:cNvSpPr>
          <p:nvPr>
            <p:ph type="body" idx="1"/>
          </p:nvPr>
        </p:nvSpPr>
        <p:spPr/>
        <p:txBody>
          <a:bodyPr/>
          <a:lstStyle/>
          <a:p>
            <a:r>
              <a:rPr kumimoji="1" lang="en-US" altLang="zh-TW" dirty="0">
                <a:solidFill>
                  <a:schemeClr val="bg1">
                    <a:lumMod val="65000"/>
                  </a:schemeClr>
                </a:solidFill>
              </a:rPr>
              <a:t>Background knowledge of I/O subsystem</a:t>
            </a:r>
          </a:p>
          <a:p>
            <a:r>
              <a:rPr kumimoji="1" lang="en-US" altLang="zh-TW" dirty="0">
                <a:solidFill>
                  <a:srgbClr val="953735"/>
                </a:solidFill>
              </a:rPr>
              <a:t>Introduction to I/O virtualization</a:t>
            </a:r>
            <a:endParaRPr kumimoji="1" lang="zh-TW" altLang="en-US" dirty="0">
              <a:solidFill>
                <a:srgbClr val="953735"/>
              </a:solidFill>
            </a:endParaRPr>
          </a:p>
        </p:txBody>
      </p:sp>
    </p:spTree>
    <p:extLst>
      <p:ext uri="{BB962C8B-B14F-4D97-AF65-F5344CB8AC3E}">
        <p14:creationId xmlns:p14="http://schemas.microsoft.com/office/powerpoint/2010/main" val="4208718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486400" y="1371600"/>
            <a:ext cx="3414713" cy="5011737"/>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IO Virtualization</a:t>
            </a:r>
            <a:endParaRPr lang="en-US" dirty="0"/>
          </a:p>
        </p:txBody>
      </p:sp>
      <p:sp>
        <p:nvSpPr>
          <p:cNvPr id="3" name="Content Placeholder 2"/>
          <p:cNvSpPr>
            <a:spLocks noGrp="1"/>
          </p:cNvSpPr>
          <p:nvPr>
            <p:ph idx="1"/>
          </p:nvPr>
        </p:nvSpPr>
        <p:spPr>
          <a:xfrm>
            <a:off x="457200" y="1600200"/>
            <a:ext cx="4800600" cy="4525963"/>
          </a:xfrm>
        </p:spPr>
        <p:txBody>
          <a:bodyPr/>
          <a:lstStyle/>
          <a:p>
            <a:r>
              <a:rPr lang="en-US" dirty="0" smtClean="0"/>
              <a:t>Implementation Layers :</a:t>
            </a:r>
          </a:p>
          <a:p>
            <a:pPr lvl="1"/>
            <a:r>
              <a:rPr lang="en-US" dirty="0" smtClean="0"/>
              <a:t>System call</a:t>
            </a:r>
          </a:p>
          <a:p>
            <a:pPr lvl="2"/>
            <a:r>
              <a:rPr lang="en-US" dirty="0" smtClean="0"/>
              <a:t>The interface between applications and guest OS.</a:t>
            </a:r>
          </a:p>
          <a:p>
            <a:pPr lvl="1"/>
            <a:r>
              <a:rPr lang="en-US" dirty="0" smtClean="0"/>
              <a:t>Driver call</a:t>
            </a:r>
          </a:p>
          <a:p>
            <a:pPr lvl="2"/>
            <a:r>
              <a:rPr lang="en-US" dirty="0" smtClean="0"/>
              <a:t>The interface between guest OS and IO device drivers.</a:t>
            </a:r>
          </a:p>
          <a:p>
            <a:pPr lvl="1"/>
            <a:r>
              <a:rPr lang="en-US" dirty="0" smtClean="0"/>
              <a:t>IO operation</a:t>
            </a:r>
          </a:p>
          <a:p>
            <a:pPr lvl="2"/>
            <a:r>
              <a:rPr lang="en-US" dirty="0" smtClean="0"/>
              <a:t>The interface between IO device driver of guest OS and virtualized hardware ( in VMM ).</a:t>
            </a:r>
            <a:endParaRPr lang="en-US" dirty="0"/>
          </a:p>
        </p:txBody>
      </p:sp>
      <p:sp>
        <p:nvSpPr>
          <p:cNvPr id="5" name="投影片編號版面配置區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150040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029200" y="1371600"/>
            <a:ext cx="3425825" cy="50228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IO Virtualization</a:t>
            </a:r>
            <a:endParaRPr lang="en-US" dirty="0"/>
          </a:p>
        </p:txBody>
      </p:sp>
      <p:sp>
        <p:nvSpPr>
          <p:cNvPr id="3" name="Content Placeholder 2"/>
          <p:cNvSpPr>
            <a:spLocks noGrp="1"/>
          </p:cNvSpPr>
          <p:nvPr>
            <p:ph idx="1"/>
          </p:nvPr>
        </p:nvSpPr>
        <p:spPr>
          <a:xfrm>
            <a:off x="228600" y="1447800"/>
            <a:ext cx="4267200" cy="4876800"/>
          </a:xfrm>
        </p:spPr>
        <p:txBody>
          <a:bodyPr>
            <a:normAutofit/>
          </a:bodyPr>
          <a:lstStyle/>
          <a:p>
            <a:r>
              <a:rPr lang="en-US" dirty="0" smtClean="0"/>
              <a:t>In </a:t>
            </a:r>
            <a:r>
              <a:rPr lang="en-US" b="1" dirty="0" smtClean="0"/>
              <a:t>system call </a:t>
            </a:r>
            <a:r>
              <a:rPr lang="en-US" dirty="0" smtClean="0"/>
              <a:t>level :</a:t>
            </a:r>
          </a:p>
          <a:p>
            <a:pPr lvl="1"/>
            <a:r>
              <a:rPr lang="en-US" dirty="0" smtClean="0"/>
              <a:t>When an application invokes a system call, the system call will be trapped to VMM first.</a:t>
            </a:r>
          </a:p>
          <a:p>
            <a:pPr lvl="1"/>
            <a:r>
              <a:rPr lang="en-US" dirty="0" smtClean="0"/>
              <a:t>VMM intercepts system calls, and maintains shadowed IO system call routines to simulate functionalities.</a:t>
            </a:r>
          </a:p>
          <a:p>
            <a:pPr lvl="1"/>
            <a:r>
              <a:rPr lang="en-US" dirty="0" smtClean="0"/>
              <a:t>After simulation, the control goes back to the application in gust OS.</a:t>
            </a:r>
          </a:p>
        </p:txBody>
      </p:sp>
      <p:sp>
        <p:nvSpPr>
          <p:cNvPr id="4" name="投影片編號版面配置區 3"/>
          <p:cNvSpPr>
            <a:spLocks noGrp="1"/>
          </p:cNvSpPr>
          <p:nvPr>
            <p:ph type="sldNum" sz="quarter" idx="12"/>
          </p:nvPr>
        </p:nvSpPr>
        <p:spPr/>
        <p:txBody>
          <a:bodyPr/>
          <a:lstStyle/>
          <a:p>
            <a:fld id="{B6F15528-21DE-4FAA-801E-634DDDAF4B2B}" type="slidenum">
              <a:rPr lang="en-US" smtClean="0"/>
              <a:pPr/>
              <a:t>13</a:t>
            </a:fld>
            <a:endParaRPr lang="en-US"/>
          </a:p>
        </p:txBody>
      </p:sp>
      <p:pic>
        <p:nvPicPr>
          <p:cNvPr id="1028" name="Picture 4"/>
          <p:cNvPicPr>
            <a:picLocks noChangeAspect="1" noChangeArrowheads="1"/>
          </p:cNvPicPr>
          <p:nvPr/>
        </p:nvPicPr>
        <p:blipFill>
          <a:blip r:embed="rId3" cstate="print"/>
          <a:srcRect/>
          <a:stretch>
            <a:fillRect/>
          </a:stretch>
        </p:blipFill>
        <p:spPr bwMode="auto">
          <a:xfrm>
            <a:off x="4460240" y="1550670"/>
            <a:ext cx="4657725" cy="4743450"/>
          </a:xfrm>
          <a:prstGeom prst="rect">
            <a:avLst/>
          </a:prstGeom>
          <a:noFill/>
          <a:ln w="9525">
            <a:noFill/>
            <a:miter lim="800000"/>
            <a:headEnd/>
            <a:tailEnd/>
          </a:ln>
          <a:effectLst/>
        </p:spPr>
      </p:pic>
    </p:spTree>
    <p:extLst>
      <p:ext uri="{BB962C8B-B14F-4D97-AF65-F5344CB8AC3E}">
        <p14:creationId xmlns:p14="http://schemas.microsoft.com/office/powerpoint/2010/main" val="108756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5178425" y="1371600"/>
            <a:ext cx="3432175" cy="50228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IO Virtualization</a:t>
            </a:r>
            <a:endParaRPr lang="en-US" dirty="0"/>
          </a:p>
        </p:txBody>
      </p:sp>
      <p:sp>
        <p:nvSpPr>
          <p:cNvPr id="3" name="Content Placeholder 2"/>
          <p:cNvSpPr>
            <a:spLocks noGrp="1"/>
          </p:cNvSpPr>
          <p:nvPr>
            <p:ph idx="1"/>
          </p:nvPr>
        </p:nvSpPr>
        <p:spPr>
          <a:xfrm>
            <a:off x="152400" y="1600200"/>
            <a:ext cx="4953000" cy="4525963"/>
          </a:xfrm>
        </p:spPr>
        <p:txBody>
          <a:bodyPr>
            <a:normAutofit/>
          </a:bodyPr>
          <a:lstStyle/>
          <a:p>
            <a:r>
              <a:rPr lang="en-US" dirty="0" smtClean="0"/>
              <a:t>In </a:t>
            </a:r>
            <a:r>
              <a:rPr lang="en-US" b="1" dirty="0" smtClean="0"/>
              <a:t>device driver call </a:t>
            </a:r>
            <a:r>
              <a:rPr lang="en-US" dirty="0" smtClean="0"/>
              <a:t>level :</a:t>
            </a:r>
          </a:p>
          <a:p>
            <a:pPr lvl="1"/>
            <a:r>
              <a:rPr lang="en-US" dirty="0" smtClean="0"/>
              <a:t>Adopt the </a:t>
            </a:r>
            <a:r>
              <a:rPr lang="en-US" dirty="0" err="1" smtClean="0"/>
              <a:t>para</a:t>
            </a:r>
            <a:r>
              <a:rPr lang="en-US" dirty="0" smtClean="0"/>
              <a:t>-virtualization technique, which means the IO device driver in guest OS should be modified.</a:t>
            </a:r>
          </a:p>
          <a:p>
            <a:pPr lvl="1"/>
            <a:r>
              <a:rPr lang="en-US" dirty="0" smtClean="0"/>
              <a:t>The IO operation is invoked by means of hyper-call between the modified device driver and VMM IO component.</a:t>
            </a:r>
            <a:br>
              <a:rPr lang="en-US" dirty="0" smtClean="0"/>
            </a:br>
            <a:endParaRPr lang="en-US" dirty="0" smtClean="0"/>
          </a:p>
        </p:txBody>
      </p:sp>
      <p:sp>
        <p:nvSpPr>
          <p:cNvPr id="4" name="投影片編號版面配置區 3"/>
          <p:cNvSpPr>
            <a:spLocks noGrp="1"/>
          </p:cNvSpPr>
          <p:nvPr>
            <p:ph type="sldNum" sz="quarter" idx="12"/>
          </p:nvPr>
        </p:nvSpPr>
        <p:spPr/>
        <p:txBody>
          <a:bodyPr/>
          <a:lstStyle/>
          <a:p>
            <a:fld id="{B6F15528-21DE-4FAA-801E-634DDDAF4B2B}" type="slidenum">
              <a:rPr lang="en-US" smtClean="0"/>
              <a:pPr/>
              <a:t>14</a:t>
            </a:fld>
            <a:endParaRPr lang="en-US"/>
          </a:p>
        </p:txBody>
      </p:sp>
      <p:pic>
        <p:nvPicPr>
          <p:cNvPr id="2052" name="Picture 4"/>
          <p:cNvPicPr>
            <a:picLocks noChangeAspect="1" noChangeArrowheads="1"/>
          </p:cNvPicPr>
          <p:nvPr/>
        </p:nvPicPr>
        <p:blipFill>
          <a:blip r:embed="rId3" cstate="print"/>
          <a:srcRect/>
          <a:stretch>
            <a:fillRect/>
          </a:stretch>
        </p:blipFill>
        <p:spPr bwMode="auto">
          <a:xfrm>
            <a:off x="5059680" y="3647440"/>
            <a:ext cx="3627437" cy="2652713"/>
          </a:xfrm>
          <a:prstGeom prst="rect">
            <a:avLst/>
          </a:prstGeom>
          <a:noFill/>
          <a:ln w="9525">
            <a:noFill/>
            <a:miter lim="800000"/>
            <a:headEnd/>
            <a:tailEnd/>
          </a:ln>
          <a:effectLst/>
        </p:spPr>
      </p:pic>
    </p:spTree>
    <p:extLst>
      <p:ext uri="{BB962C8B-B14F-4D97-AF65-F5344CB8AC3E}">
        <p14:creationId xmlns:p14="http://schemas.microsoft.com/office/powerpoint/2010/main" val="216352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81600" y="1371600"/>
            <a:ext cx="3425825" cy="50228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IO Virtualization</a:t>
            </a:r>
            <a:endParaRPr lang="en-US" dirty="0"/>
          </a:p>
        </p:txBody>
      </p:sp>
      <p:sp>
        <p:nvSpPr>
          <p:cNvPr id="3" name="Content Placeholder 2"/>
          <p:cNvSpPr>
            <a:spLocks noGrp="1"/>
          </p:cNvSpPr>
          <p:nvPr>
            <p:ph idx="1"/>
          </p:nvPr>
        </p:nvSpPr>
        <p:spPr>
          <a:xfrm>
            <a:off x="152400" y="1600200"/>
            <a:ext cx="4724400" cy="4800600"/>
          </a:xfrm>
        </p:spPr>
        <p:txBody>
          <a:bodyPr>
            <a:normAutofit lnSpcReduction="10000"/>
          </a:bodyPr>
          <a:lstStyle/>
          <a:p>
            <a:r>
              <a:rPr lang="en-US" dirty="0" smtClean="0"/>
              <a:t>In </a:t>
            </a:r>
            <a:r>
              <a:rPr lang="en-US" b="1" dirty="0" smtClean="0"/>
              <a:t>IO operation </a:t>
            </a:r>
            <a:r>
              <a:rPr lang="en-US" dirty="0" smtClean="0"/>
              <a:t>level, </a:t>
            </a:r>
          </a:p>
          <a:p>
            <a:pPr lvl="1"/>
            <a:r>
              <a:rPr lang="en-US" altLang="zh-TW" dirty="0" smtClean="0"/>
              <a:t>Port mapped IO</a:t>
            </a:r>
          </a:p>
          <a:p>
            <a:pPr lvl="2"/>
            <a:r>
              <a:rPr lang="en-US" altLang="zh-TW" dirty="0" smtClean="0"/>
              <a:t>Special input/output instructions with special addresses.</a:t>
            </a:r>
          </a:p>
          <a:p>
            <a:pPr lvl="2"/>
            <a:r>
              <a:rPr lang="en-US" altLang="zh-TW" dirty="0" smtClean="0"/>
              <a:t>The IO instructions are privileged .</a:t>
            </a:r>
          </a:p>
          <a:p>
            <a:pPr lvl="1"/>
            <a:r>
              <a:rPr lang="en-US" dirty="0" smtClean="0"/>
              <a:t>Memory mapped IO </a:t>
            </a:r>
          </a:p>
          <a:p>
            <a:pPr lvl="2"/>
            <a:r>
              <a:rPr lang="en-US" dirty="0" smtClean="0"/>
              <a:t>Loads/stores to specific region of real memory are interpreted as command to devices.</a:t>
            </a:r>
          </a:p>
          <a:p>
            <a:pPr lvl="2"/>
            <a:r>
              <a:rPr lang="en-US" dirty="0" smtClean="0"/>
              <a:t>The memory mapped IO region is protected.</a:t>
            </a:r>
          </a:p>
          <a:p>
            <a:pPr lvl="2">
              <a:buNone/>
            </a:pPr>
            <a:endParaRPr lang="en-US" dirty="0" smtClean="0"/>
          </a:p>
          <a:p>
            <a:r>
              <a:rPr lang="en-US" dirty="0" smtClean="0"/>
              <a:t>Due to the privileged nature, these IO operations will be trapped to the VMM.</a:t>
            </a:r>
          </a:p>
        </p:txBody>
      </p:sp>
      <p:sp>
        <p:nvSpPr>
          <p:cNvPr id="4" name="投影片編號版面配置區 3"/>
          <p:cNvSpPr>
            <a:spLocks noGrp="1"/>
          </p:cNvSpPr>
          <p:nvPr>
            <p:ph type="sldNum" sz="quarter" idx="12"/>
          </p:nvPr>
        </p:nvSpPr>
        <p:spPr/>
        <p:txBody>
          <a:bodyPr/>
          <a:lstStyle/>
          <a:p>
            <a:fld id="{B6F15528-21DE-4FAA-801E-634DDDAF4B2B}" type="slidenum">
              <a:rPr lang="en-US" smtClean="0"/>
              <a:pPr/>
              <a:t>15</a:t>
            </a:fld>
            <a:endParaRPr lang="en-US"/>
          </a:p>
        </p:txBody>
      </p:sp>
      <p:pic>
        <p:nvPicPr>
          <p:cNvPr id="3075" name="Picture 3"/>
          <p:cNvPicPr>
            <a:picLocks noChangeAspect="1" noChangeArrowheads="1"/>
          </p:cNvPicPr>
          <p:nvPr/>
        </p:nvPicPr>
        <p:blipFill>
          <a:blip r:embed="rId3" cstate="print"/>
          <a:srcRect/>
          <a:stretch>
            <a:fillRect/>
          </a:stretch>
        </p:blipFill>
        <p:spPr bwMode="auto">
          <a:xfrm>
            <a:off x="4628515" y="3779520"/>
            <a:ext cx="4505325" cy="2505075"/>
          </a:xfrm>
          <a:prstGeom prst="rect">
            <a:avLst/>
          </a:prstGeom>
          <a:noFill/>
          <a:ln w="9525">
            <a:noFill/>
            <a:miter lim="800000"/>
            <a:headEnd/>
            <a:tailEnd/>
          </a:ln>
          <a:effectLst/>
        </p:spPr>
      </p:pic>
    </p:spTree>
    <p:extLst>
      <p:ext uri="{BB962C8B-B14F-4D97-AF65-F5344CB8AC3E}">
        <p14:creationId xmlns:p14="http://schemas.microsoft.com/office/powerpoint/2010/main" val="238155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Device</a:t>
            </a:r>
            <a:r>
              <a:rPr kumimoji="1" lang="zh-TW" altLang="en-US" dirty="0" smtClean="0"/>
              <a:t> </a:t>
            </a:r>
            <a:r>
              <a:rPr kumimoji="1" lang="en-US" altLang="zh-TW" dirty="0" smtClean="0"/>
              <a:t>model</a:t>
            </a:r>
            <a:endParaRPr kumimoji="1" lang="zh-TW" altLang="en-US" dirty="0"/>
          </a:p>
        </p:txBody>
      </p:sp>
      <p:sp>
        <p:nvSpPr>
          <p:cNvPr id="3" name="文字版面配置區 2"/>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3655895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Model</a:t>
            </a:r>
            <a:endParaRPr lang="en-US" dirty="0"/>
          </a:p>
        </p:txBody>
      </p:sp>
      <p:sp>
        <p:nvSpPr>
          <p:cNvPr id="3" name="Content Placeholder 2"/>
          <p:cNvSpPr>
            <a:spLocks noGrp="1"/>
          </p:cNvSpPr>
          <p:nvPr>
            <p:ph idx="1"/>
          </p:nvPr>
        </p:nvSpPr>
        <p:spPr>
          <a:xfrm>
            <a:off x="457200" y="1600200"/>
            <a:ext cx="8229600" cy="4876799"/>
          </a:xfrm>
        </p:spPr>
        <p:txBody>
          <a:bodyPr/>
          <a:lstStyle/>
          <a:p>
            <a:r>
              <a:rPr lang="en-US" dirty="0" smtClean="0"/>
              <a:t>Focus on IO operation level implementation.</a:t>
            </a:r>
          </a:p>
          <a:p>
            <a:pPr lvl="1"/>
            <a:r>
              <a:rPr lang="en-US" dirty="0" smtClean="0"/>
              <a:t>This is an approach of full virtualization.</a:t>
            </a:r>
          </a:p>
          <a:p>
            <a:r>
              <a:rPr lang="en-US" dirty="0" smtClean="0"/>
              <a:t>Logic relation between guest OS and VMM :</a:t>
            </a:r>
          </a:p>
          <a:p>
            <a:pPr lvl="1"/>
            <a:r>
              <a:rPr lang="en-US" dirty="0" smtClean="0"/>
              <a:t>VMM intercepts IO operations from guest OS.</a:t>
            </a:r>
          </a:p>
          <a:p>
            <a:pPr lvl="1"/>
            <a:r>
              <a:rPr lang="en-US" dirty="0" smtClean="0"/>
              <a:t>Pass these operations to device model on a running platform.</a:t>
            </a:r>
          </a:p>
          <a:p>
            <a:pPr lvl="1"/>
            <a:r>
              <a:rPr lang="en-US" dirty="0" smtClean="0"/>
              <a:t>Device model needs to emulate</a:t>
            </a:r>
            <a:br>
              <a:rPr lang="en-US" dirty="0" smtClean="0"/>
            </a:br>
            <a:r>
              <a:rPr lang="en-US" dirty="0" smtClean="0"/>
              <a:t>the IO operation interfaces.</a:t>
            </a:r>
          </a:p>
          <a:p>
            <a:pPr lvl="2"/>
            <a:r>
              <a:rPr lang="en-US" dirty="0" smtClean="0"/>
              <a:t>Port mapped IO</a:t>
            </a:r>
          </a:p>
          <a:p>
            <a:pPr lvl="2"/>
            <a:r>
              <a:rPr lang="en-US" dirty="0" smtClean="0"/>
              <a:t>Memory mapped IO</a:t>
            </a:r>
          </a:p>
          <a:p>
            <a:pPr lvl="2"/>
            <a:r>
              <a:rPr lang="en-US" dirty="0" smtClean="0"/>
              <a:t>DMA</a:t>
            </a:r>
          </a:p>
          <a:p>
            <a:pPr lvl="2"/>
            <a:r>
              <a:rPr lang="en-US" dirty="0" smtClean="0"/>
              <a:t>... etc.</a:t>
            </a:r>
          </a:p>
          <a:p>
            <a:pPr lvl="1"/>
            <a:endParaRPr lang="en-US" dirty="0"/>
          </a:p>
        </p:txBody>
      </p:sp>
      <p:pic>
        <p:nvPicPr>
          <p:cNvPr id="115714" name="Picture 2"/>
          <p:cNvPicPr>
            <a:picLocks noChangeAspect="1" noChangeArrowheads="1"/>
          </p:cNvPicPr>
          <p:nvPr/>
        </p:nvPicPr>
        <p:blipFill>
          <a:blip r:embed="rId2" cstate="print"/>
          <a:srcRect/>
          <a:stretch>
            <a:fillRect/>
          </a:stretch>
        </p:blipFill>
        <p:spPr bwMode="auto">
          <a:xfrm>
            <a:off x="5038725" y="3810000"/>
            <a:ext cx="3571875" cy="2755900"/>
          </a:xfrm>
          <a:prstGeom prst="rect">
            <a:avLst/>
          </a:prstGeom>
          <a:noFill/>
          <a:ln w="9525">
            <a:noFill/>
            <a:miter lim="800000"/>
            <a:headEnd/>
            <a:tailEnd/>
          </a:ln>
          <a:effectLst/>
        </p:spPr>
      </p:pic>
    </p:spTree>
    <p:extLst>
      <p:ext uri="{BB962C8B-B14F-4D97-AF65-F5344CB8AC3E}">
        <p14:creationId xmlns:p14="http://schemas.microsoft.com/office/powerpoint/2010/main" val="3180614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srcRect/>
          <a:stretch>
            <a:fillRect/>
          </a:stretch>
        </p:blipFill>
        <p:spPr bwMode="auto">
          <a:xfrm>
            <a:off x="4724400" y="3200400"/>
            <a:ext cx="4058634" cy="3017520"/>
          </a:xfrm>
          <a:prstGeom prst="rect">
            <a:avLst/>
          </a:prstGeom>
          <a:noFill/>
          <a:ln w="9525">
            <a:noFill/>
            <a:miter lim="800000"/>
            <a:headEnd/>
            <a:tailEnd/>
          </a:ln>
          <a:effectLst/>
        </p:spPr>
      </p:pic>
      <p:pic>
        <p:nvPicPr>
          <p:cNvPr id="116739" name="Picture 3"/>
          <p:cNvPicPr>
            <a:picLocks noChangeAspect="1" noChangeArrowheads="1"/>
          </p:cNvPicPr>
          <p:nvPr/>
        </p:nvPicPr>
        <p:blipFill>
          <a:blip r:embed="rId3" cstate="print"/>
          <a:srcRect/>
          <a:stretch>
            <a:fillRect/>
          </a:stretch>
        </p:blipFill>
        <p:spPr bwMode="auto">
          <a:xfrm>
            <a:off x="386366" y="3200400"/>
            <a:ext cx="4058634" cy="301752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Device Model</a:t>
            </a:r>
            <a:endParaRPr lang="en-US" dirty="0"/>
          </a:p>
        </p:txBody>
      </p:sp>
      <p:sp>
        <p:nvSpPr>
          <p:cNvPr id="3" name="Content Placeholder 2"/>
          <p:cNvSpPr>
            <a:spLocks noGrp="1"/>
          </p:cNvSpPr>
          <p:nvPr>
            <p:ph idx="1"/>
          </p:nvPr>
        </p:nvSpPr>
        <p:spPr/>
        <p:txBody>
          <a:bodyPr/>
          <a:lstStyle/>
          <a:p>
            <a:r>
              <a:rPr lang="en-US" dirty="0" smtClean="0"/>
              <a:t>Two different implementations of </a:t>
            </a:r>
            <a:r>
              <a:rPr lang="en-US" altLang="zh-TW" dirty="0" smtClean="0"/>
              <a:t>device model </a:t>
            </a:r>
            <a:r>
              <a:rPr lang="en-US" dirty="0" smtClean="0"/>
              <a:t> :</a:t>
            </a:r>
          </a:p>
          <a:p>
            <a:pPr marL="822960" lvl="1" indent="-365760">
              <a:buFont typeface="+mj-lt"/>
              <a:buAutoNum type="arabicPeriod"/>
            </a:pPr>
            <a:r>
              <a:rPr lang="en-US" dirty="0" smtClean="0"/>
              <a:t>Device model is implemented as part of VMM.</a:t>
            </a:r>
          </a:p>
          <a:p>
            <a:pPr marL="822960" lvl="1" indent="-365760">
              <a:buFont typeface="+mj-lt"/>
              <a:buAutoNum type="arabicPeriod"/>
            </a:pPr>
            <a:r>
              <a:rPr lang="en-US" dirty="0" smtClean="0"/>
              <a:t>Device model is running in user space as a stand alone service.</a:t>
            </a:r>
          </a:p>
        </p:txBody>
      </p:sp>
      <p:sp>
        <p:nvSpPr>
          <p:cNvPr id="7" name="TextBox 6"/>
          <p:cNvSpPr txBox="1"/>
          <p:nvPr/>
        </p:nvSpPr>
        <p:spPr>
          <a:xfrm>
            <a:off x="1335932" y="6183868"/>
            <a:ext cx="2159502" cy="369332"/>
          </a:xfrm>
          <a:prstGeom prst="rect">
            <a:avLst/>
          </a:prstGeom>
          <a:noFill/>
        </p:spPr>
        <p:txBody>
          <a:bodyPr wrap="none" rtlCol="0">
            <a:spAutoFit/>
          </a:bodyPr>
          <a:lstStyle/>
          <a:p>
            <a:r>
              <a:rPr lang="en-US" b="1" i="1" dirty="0" smtClean="0">
                <a:effectLst>
                  <a:outerShdw blurRad="50800" dist="38100" dir="2700000" algn="tl" rotWithShape="0">
                    <a:prstClr val="black">
                      <a:alpha val="40000"/>
                    </a:prstClr>
                  </a:outerShdw>
                </a:effectLst>
              </a:rPr>
              <a:t>Type 1 Virtualization</a:t>
            </a:r>
            <a:endParaRPr lang="en-US" b="1" i="1" dirty="0">
              <a:effectLst>
                <a:outerShdw blurRad="50800" dist="38100" dir="2700000" algn="tl" rotWithShape="0">
                  <a:prstClr val="black">
                    <a:alpha val="40000"/>
                  </a:prstClr>
                </a:outerShdw>
              </a:effectLst>
            </a:endParaRPr>
          </a:p>
        </p:txBody>
      </p:sp>
      <p:sp>
        <p:nvSpPr>
          <p:cNvPr id="8" name="TextBox 7"/>
          <p:cNvSpPr txBox="1"/>
          <p:nvPr/>
        </p:nvSpPr>
        <p:spPr>
          <a:xfrm>
            <a:off x="5673966" y="6183868"/>
            <a:ext cx="2159502" cy="369332"/>
          </a:xfrm>
          <a:prstGeom prst="rect">
            <a:avLst/>
          </a:prstGeom>
          <a:noFill/>
        </p:spPr>
        <p:txBody>
          <a:bodyPr wrap="none" rtlCol="0">
            <a:spAutoFit/>
          </a:bodyPr>
          <a:lstStyle/>
          <a:p>
            <a:r>
              <a:rPr lang="en-US" b="1" i="1" dirty="0" smtClean="0">
                <a:effectLst>
                  <a:outerShdw blurRad="50800" dist="38100" dir="2700000" algn="tl" rotWithShape="0">
                    <a:prstClr val="black">
                      <a:alpha val="40000"/>
                    </a:prstClr>
                  </a:outerShdw>
                </a:effectLst>
              </a:rPr>
              <a:t>Type 2 Virtualization</a:t>
            </a:r>
            <a:endParaRPr lang="en-US" b="1" i="1"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944415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Model</a:t>
            </a:r>
            <a:endParaRPr lang="en-US" dirty="0"/>
          </a:p>
        </p:txBody>
      </p:sp>
      <p:sp>
        <p:nvSpPr>
          <p:cNvPr id="3" name="Content Placeholder 2"/>
          <p:cNvSpPr>
            <a:spLocks noGrp="1"/>
          </p:cNvSpPr>
          <p:nvPr>
            <p:ph idx="1"/>
          </p:nvPr>
        </p:nvSpPr>
        <p:spPr>
          <a:xfrm>
            <a:off x="457200" y="1371600"/>
            <a:ext cx="8229600" cy="4525963"/>
          </a:xfrm>
        </p:spPr>
        <p:txBody>
          <a:bodyPr/>
          <a:lstStyle/>
          <a:p>
            <a:r>
              <a:rPr lang="en-US" dirty="0" smtClean="0"/>
              <a:t>IO virtualization flow</a:t>
            </a:r>
          </a:p>
          <a:p>
            <a:pPr lvl="1"/>
            <a:r>
              <a:rPr lang="en-US" dirty="0" smtClean="0"/>
              <a:t>Initialization – device discovery</a:t>
            </a:r>
          </a:p>
          <a:p>
            <a:pPr lvl="2"/>
            <a:r>
              <a:rPr lang="en-US" dirty="0" smtClean="0"/>
              <a:t>VMM will make guest OS discover the virtualized IO devices.</a:t>
            </a:r>
          </a:p>
          <a:p>
            <a:pPr lvl="2"/>
            <a:r>
              <a:rPr lang="en-US" dirty="0" smtClean="0"/>
              <a:t>Then guest OS will load the corresponding device driver.</a:t>
            </a:r>
          </a:p>
          <a:p>
            <a:pPr lvl="1"/>
            <a:r>
              <a:rPr lang="en-US" dirty="0" smtClean="0"/>
              <a:t>Operation – access interception</a:t>
            </a:r>
          </a:p>
          <a:p>
            <a:pPr lvl="2"/>
            <a:r>
              <a:rPr lang="en-US" dirty="0" smtClean="0"/>
              <a:t>When guest OS executes IO operations, VMM will intercept those accesses.</a:t>
            </a:r>
          </a:p>
          <a:p>
            <a:pPr lvl="2"/>
            <a:r>
              <a:rPr lang="en-US" dirty="0" smtClean="0"/>
              <a:t>After virtual device operations, VMM returns the control to guest OS.</a:t>
            </a:r>
          </a:p>
          <a:p>
            <a:pPr lvl="1"/>
            <a:r>
              <a:rPr lang="en-US" dirty="0" smtClean="0"/>
              <a:t>Virtualization – device virtualization</a:t>
            </a:r>
          </a:p>
          <a:p>
            <a:pPr lvl="2"/>
            <a:r>
              <a:rPr lang="en-US" dirty="0" smtClean="0"/>
              <a:t>Device model should emulate the real electronic logic to satisfy all device interface definitions and their effects.</a:t>
            </a:r>
          </a:p>
          <a:p>
            <a:pPr lvl="2"/>
            <a:r>
              <a:rPr lang="en-US" dirty="0" smtClean="0"/>
              <a:t>VMM may share physical devices to all virtual machines.</a:t>
            </a:r>
          </a:p>
        </p:txBody>
      </p:sp>
    </p:spTree>
    <p:extLst>
      <p:ext uri="{BB962C8B-B14F-4D97-AF65-F5344CB8AC3E}">
        <p14:creationId xmlns:p14="http://schemas.microsoft.com/office/powerpoint/2010/main" val="1117373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Autofit/>
          </a:bodyPr>
          <a:lstStyle/>
          <a:p>
            <a:r>
              <a:rPr lang="en-US" altLang="zh-TW" dirty="0" smtClean="0"/>
              <a:t>Overview</a:t>
            </a:r>
          </a:p>
          <a:p>
            <a:pPr lvl="1"/>
            <a:r>
              <a:rPr lang="en-US" altLang="zh-TW" dirty="0" smtClean="0"/>
              <a:t>Background</a:t>
            </a:r>
            <a:r>
              <a:rPr lang="zh-TW" altLang="en-US" dirty="0" smtClean="0"/>
              <a:t> </a:t>
            </a:r>
            <a:r>
              <a:rPr lang="en-US" altLang="zh-TW" dirty="0" smtClean="0"/>
              <a:t>knowledge</a:t>
            </a:r>
            <a:r>
              <a:rPr lang="zh-TW" altLang="en-US" dirty="0" smtClean="0"/>
              <a:t> </a:t>
            </a:r>
            <a:r>
              <a:rPr lang="en-US" altLang="zh-TW" dirty="0" smtClean="0"/>
              <a:t>of</a:t>
            </a:r>
            <a:r>
              <a:rPr lang="zh-TW" altLang="en-US" dirty="0" smtClean="0"/>
              <a:t> </a:t>
            </a:r>
            <a:r>
              <a:rPr lang="en-US" altLang="zh-TW" dirty="0" smtClean="0"/>
              <a:t>I/O</a:t>
            </a:r>
            <a:r>
              <a:rPr lang="zh-TW" altLang="en-US" dirty="0" smtClean="0"/>
              <a:t> </a:t>
            </a:r>
            <a:r>
              <a:rPr lang="en-US" altLang="zh-TW" dirty="0" smtClean="0"/>
              <a:t>subsystem</a:t>
            </a:r>
          </a:p>
          <a:p>
            <a:pPr lvl="1"/>
            <a:r>
              <a:rPr lang="en-US" altLang="zh-TW" dirty="0" smtClean="0"/>
              <a:t>Introduction</a:t>
            </a:r>
            <a:r>
              <a:rPr lang="zh-TW" altLang="en-US" dirty="0" smtClean="0"/>
              <a:t> </a:t>
            </a:r>
            <a:r>
              <a:rPr lang="en-US" altLang="zh-TW" dirty="0" smtClean="0"/>
              <a:t>to</a:t>
            </a:r>
            <a:r>
              <a:rPr lang="zh-TW" altLang="en-US" dirty="0" smtClean="0"/>
              <a:t> </a:t>
            </a:r>
            <a:r>
              <a:rPr lang="en-US" altLang="zh-TW" dirty="0" smtClean="0"/>
              <a:t>I/O</a:t>
            </a:r>
            <a:r>
              <a:rPr lang="zh-TW" altLang="en-US" dirty="0" smtClean="0"/>
              <a:t> </a:t>
            </a:r>
            <a:r>
              <a:rPr lang="en-US" altLang="zh-TW" dirty="0" smtClean="0"/>
              <a:t>virtualization</a:t>
            </a:r>
          </a:p>
          <a:p>
            <a:r>
              <a:rPr lang="en-US" altLang="zh-TW" dirty="0" smtClean="0"/>
              <a:t>Device</a:t>
            </a:r>
            <a:r>
              <a:rPr lang="zh-TW" altLang="en-US" dirty="0" smtClean="0"/>
              <a:t> </a:t>
            </a:r>
            <a:r>
              <a:rPr lang="en-US" altLang="zh-TW" dirty="0" smtClean="0"/>
              <a:t>Model</a:t>
            </a:r>
          </a:p>
          <a:p>
            <a:r>
              <a:rPr lang="en-US" altLang="zh-TW" dirty="0" smtClean="0"/>
              <a:t>Optimization:</a:t>
            </a:r>
            <a:r>
              <a:rPr lang="zh-TW" altLang="en-US" dirty="0" smtClean="0"/>
              <a:t> </a:t>
            </a:r>
            <a:r>
              <a:rPr lang="en-US" altLang="zh-TW" dirty="0" err="1" smtClean="0"/>
              <a:t>Virt</a:t>
            </a:r>
            <a:r>
              <a:rPr lang="en-US" altLang="zh-TW" dirty="0" smtClean="0"/>
              <a:t>-I/O</a:t>
            </a:r>
          </a:p>
          <a:p>
            <a:pPr lvl="1"/>
            <a:r>
              <a:rPr lang="en-US" altLang="zh-TW" dirty="0"/>
              <a:t>Introduction to </a:t>
            </a:r>
            <a:r>
              <a:rPr lang="en-US" altLang="zh-TW" dirty="0" err="1"/>
              <a:t>Virt</a:t>
            </a:r>
            <a:r>
              <a:rPr lang="en-US" altLang="zh-TW" dirty="0"/>
              <a:t>-IO</a:t>
            </a:r>
          </a:p>
          <a:p>
            <a:pPr lvl="1"/>
            <a:r>
              <a:rPr lang="en-US" altLang="zh-TW" dirty="0"/>
              <a:t>Architecture of </a:t>
            </a:r>
            <a:r>
              <a:rPr lang="en-US" altLang="zh-TW" dirty="0" err="1"/>
              <a:t>Virt</a:t>
            </a:r>
            <a:r>
              <a:rPr lang="en-US" altLang="zh-TW" dirty="0"/>
              <a:t>-IO</a:t>
            </a:r>
          </a:p>
          <a:p>
            <a:pPr lvl="1"/>
            <a:r>
              <a:rPr lang="en-US" altLang="zh-TW" dirty="0"/>
              <a:t>Important </a:t>
            </a:r>
            <a:r>
              <a:rPr lang="en-US" altLang="zh-TW" dirty="0" smtClean="0"/>
              <a:t>Operations</a:t>
            </a:r>
          </a:p>
          <a:p>
            <a:r>
              <a:rPr lang="en-US" altLang="zh-TW" dirty="0" smtClean="0"/>
              <a:t>Hardware</a:t>
            </a:r>
            <a:r>
              <a:rPr lang="zh-TW" altLang="en-US" dirty="0" smtClean="0"/>
              <a:t> </a:t>
            </a:r>
            <a:r>
              <a:rPr lang="en-US" altLang="zh-TW" dirty="0" smtClean="0"/>
              <a:t>Assistant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Discovery</a:t>
            </a:r>
            <a:endParaRPr lang="en-US" dirty="0"/>
          </a:p>
        </p:txBody>
      </p:sp>
      <p:sp>
        <p:nvSpPr>
          <p:cNvPr id="3" name="Content Placeholder 2"/>
          <p:cNvSpPr>
            <a:spLocks noGrp="1"/>
          </p:cNvSpPr>
          <p:nvPr>
            <p:ph idx="1"/>
          </p:nvPr>
        </p:nvSpPr>
        <p:spPr>
          <a:xfrm>
            <a:off x="381000" y="1447800"/>
            <a:ext cx="8229600" cy="5181600"/>
          </a:xfrm>
        </p:spPr>
        <p:txBody>
          <a:bodyPr>
            <a:noAutofit/>
          </a:bodyPr>
          <a:lstStyle/>
          <a:p>
            <a:r>
              <a:rPr lang="en-US" dirty="0" err="1" smtClean="0"/>
              <a:t>Virtualize</a:t>
            </a:r>
            <a:r>
              <a:rPr lang="en-US" dirty="0" smtClean="0"/>
              <a:t> physical bus devices</a:t>
            </a:r>
          </a:p>
          <a:p>
            <a:pPr lvl="1"/>
            <a:r>
              <a:rPr lang="en-US" dirty="0" smtClean="0"/>
              <a:t>Non-enumerable physical devices</a:t>
            </a:r>
          </a:p>
          <a:p>
            <a:pPr lvl="2"/>
            <a:r>
              <a:rPr lang="en-US" dirty="0" smtClean="0"/>
              <a:t>These devices have their own hard-coded numbers.</a:t>
            </a:r>
          </a:p>
          <a:p>
            <a:pPr lvl="2"/>
            <a:r>
              <a:rPr lang="en-US" dirty="0" smtClean="0"/>
              <a:t>VMM should setup some status information on the virtual device ports.</a:t>
            </a:r>
          </a:p>
          <a:p>
            <a:pPr lvl="2"/>
            <a:r>
              <a:rPr lang="en-US" dirty="0" smtClean="0"/>
              <a:t>For example, PS/2 keyboard and mouse.</a:t>
            </a:r>
          </a:p>
          <a:p>
            <a:pPr lvl="1"/>
            <a:r>
              <a:rPr lang="en-US" dirty="0" smtClean="0"/>
              <a:t>Enumerable physical devices</a:t>
            </a:r>
          </a:p>
          <a:p>
            <a:pPr lvl="2"/>
            <a:r>
              <a:rPr lang="en-US" dirty="0" smtClean="0"/>
              <a:t>These devices define a complete device discover method.</a:t>
            </a:r>
          </a:p>
          <a:p>
            <a:pPr lvl="2"/>
            <a:r>
              <a:rPr lang="en-US" dirty="0" smtClean="0"/>
              <a:t>VMM have to emulate not only the devices themselves, but the bus behavior.</a:t>
            </a:r>
          </a:p>
          <a:p>
            <a:pPr lvl="2"/>
            <a:r>
              <a:rPr lang="en-US" dirty="0" smtClean="0"/>
              <a:t>For example, PCI or PCI express devices.</a:t>
            </a:r>
            <a:br>
              <a:rPr lang="en-US" dirty="0" smtClean="0"/>
            </a:br>
            <a:endParaRPr lang="en-US" dirty="0" smtClean="0"/>
          </a:p>
          <a:p>
            <a:r>
              <a:rPr lang="en-US" dirty="0" err="1" smtClean="0"/>
              <a:t>Virtualize</a:t>
            </a:r>
            <a:r>
              <a:rPr lang="en-US" dirty="0" smtClean="0"/>
              <a:t> non-exist devices</a:t>
            </a:r>
          </a:p>
          <a:p>
            <a:pPr lvl="1"/>
            <a:r>
              <a:rPr lang="en-US" dirty="0" smtClean="0"/>
              <a:t>VMM must define and emulate all functions of these devices</a:t>
            </a:r>
          </a:p>
          <a:p>
            <a:pPr lvl="2"/>
            <a:r>
              <a:rPr lang="en-US" dirty="0" smtClean="0"/>
              <a:t>VMM may define them as either non-enumerable or enumerable devices.</a:t>
            </a:r>
          </a:p>
          <a:p>
            <a:pPr lvl="2"/>
            <a:r>
              <a:rPr lang="en-US" dirty="0" smtClean="0"/>
              <a:t>Guest OS needs to load some new drivers of these virtual devices.</a:t>
            </a:r>
          </a:p>
        </p:txBody>
      </p:sp>
    </p:spTree>
    <p:extLst>
      <p:ext uri="{BB962C8B-B14F-4D97-AF65-F5344CB8AC3E}">
        <p14:creationId xmlns:p14="http://schemas.microsoft.com/office/powerpoint/2010/main" val="1025021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Interception</a:t>
            </a:r>
            <a:endParaRPr lang="en-US" dirty="0"/>
          </a:p>
        </p:txBody>
      </p:sp>
      <p:sp>
        <p:nvSpPr>
          <p:cNvPr id="3" name="Content Placeholder 2"/>
          <p:cNvSpPr>
            <a:spLocks noGrp="1"/>
          </p:cNvSpPr>
          <p:nvPr>
            <p:ph idx="1"/>
          </p:nvPr>
        </p:nvSpPr>
        <p:spPr/>
        <p:txBody>
          <a:bodyPr>
            <a:noAutofit/>
          </a:bodyPr>
          <a:lstStyle/>
          <a:p>
            <a:r>
              <a:rPr lang="en-US" dirty="0" smtClean="0"/>
              <a:t>After virtual devices discovered by guest OS, VMM has to intercept and control all the IO operations from guest OS.</a:t>
            </a:r>
            <a:br>
              <a:rPr lang="en-US" dirty="0" smtClean="0"/>
            </a:br>
            <a:endParaRPr lang="en-US" sz="1600" dirty="0" smtClean="0"/>
          </a:p>
          <a:p>
            <a:r>
              <a:rPr lang="en-US" dirty="0" smtClean="0"/>
              <a:t>Port mapped IO operation</a:t>
            </a:r>
          </a:p>
          <a:p>
            <a:pPr lvl="1"/>
            <a:r>
              <a:rPr lang="en-US" dirty="0" smtClean="0"/>
              <a:t>Direct device assignment</a:t>
            </a:r>
          </a:p>
          <a:p>
            <a:pPr lvl="2"/>
            <a:r>
              <a:rPr lang="en-US" dirty="0" smtClean="0"/>
              <a:t>VMM should turn </a:t>
            </a:r>
            <a:r>
              <a:rPr lang="en-US" b="1" i="1" dirty="0" smtClean="0"/>
              <a:t>ON</a:t>
            </a:r>
            <a:r>
              <a:rPr lang="en-US" dirty="0" smtClean="0"/>
              <a:t> the physical IO bitmap.</a:t>
            </a:r>
          </a:p>
          <a:p>
            <a:pPr lvl="2"/>
            <a:r>
              <a:rPr lang="en-US" dirty="0" smtClean="0"/>
              <a:t>All the IO instructions (</a:t>
            </a:r>
            <a:r>
              <a:rPr lang="en-US" sz="1600" b="1" dirty="0" smtClean="0">
                <a:latin typeface="Consolas" pitchFamily="49" charset="0"/>
                <a:cs typeface="Consolas" pitchFamily="49" charset="0"/>
              </a:rPr>
              <a:t>IN</a:t>
            </a:r>
            <a:r>
              <a:rPr lang="en-US" dirty="0" smtClean="0"/>
              <a:t>/</a:t>
            </a:r>
            <a:r>
              <a:rPr lang="en-US" sz="1600" b="1" dirty="0" smtClean="0">
                <a:latin typeface="Consolas" pitchFamily="49" charset="0"/>
                <a:cs typeface="Consolas" pitchFamily="49" charset="0"/>
              </a:rPr>
              <a:t>OUT</a:t>
            </a:r>
            <a:r>
              <a:rPr lang="en-US" dirty="0" smtClean="0"/>
              <a:t>) from guest OS will be directly performed onto hardware without VMM intervention.</a:t>
            </a:r>
          </a:p>
          <a:p>
            <a:pPr lvl="1"/>
            <a:r>
              <a:rPr lang="en-US" dirty="0" smtClean="0"/>
              <a:t>Indirect device assignment</a:t>
            </a:r>
          </a:p>
          <a:p>
            <a:pPr lvl="2"/>
            <a:r>
              <a:rPr lang="en-US" dirty="0" smtClean="0"/>
              <a:t>VMM should turn </a:t>
            </a:r>
            <a:r>
              <a:rPr lang="en-US" b="1" i="1" dirty="0" smtClean="0"/>
              <a:t>OFF</a:t>
            </a:r>
            <a:r>
              <a:rPr lang="en-US" dirty="0" smtClean="0"/>
              <a:t> the physical IO bitmap.</a:t>
            </a:r>
          </a:p>
          <a:p>
            <a:pPr lvl="2"/>
            <a:r>
              <a:rPr lang="en-US" dirty="0" smtClean="0"/>
              <a:t>All the IO instructions from guest OS will be intercepted by VMM and forward to physical hardware.</a:t>
            </a:r>
          </a:p>
        </p:txBody>
      </p:sp>
    </p:spTree>
    <p:extLst>
      <p:ext uri="{BB962C8B-B14F-4D97-AF65-F5344CB8AC3E}">
        <p14:creationId xmlns:p14="http://schemas.microsoft.com/office/powerpoint/2010/main" val="1010442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Interception</a:t>
            </a:r>
            <a:endParaRPr lang="en-US" dirty="0"/>
          </a:p>
        </p:txBody>
      </p:sp>
      <p:sp>
        <p:nvSpPr>
          <p:cNvPr id="3" name="Content Placeholder 2"/>
          <p:cNvSpPr>
            <a:spLocks noGrp="1"/>
          </p:cNvSpPr>
          <p:nvPr>
            <p:ph idx="1"/>
          </p:nvPr>
        </p:nvSpPr>
        <p:spPr>
          <a:xfrm>
            <a:off x="457200" y="1447800"/>
            <a:ext cx="8229600" cy="5029200"/>
          </a:xfrm>
        </p:spPr>
        <p:txBody>
          <a:bodyPr/>
          <a:lstStyle/>
          <a:p>
            <a:r>
              <a:rPr lang="en-US" dirty="0" smtClean="0"/>
              <a:t>Memory mapped IO operation</a:t>
            </a:r>
          </a:p>
          <a:p>
            <a:pPr lvl="1"/>
            <a:r>
              <a:rPr lang="en-US" dirty="0" smtClean="0"/>
              <a:t>Direct device assignment</a:t>
            </a:r>
          </a:p>
          <a:p>
            <a:pPr lvl="2"/>
            <a:r>
              <a:rPr lang="en-US" dirty="0" smtClean="0"/>
              <a:t>VMM should use the shadow page table to map IO device addressing space of guest OS to the space of host.</a:t>
            </a:r>
          </a:p>
          <a:p>
            <a:pPr lvl="2"/>
            <a:r>
              <a:rPr lang="en-US" dirty="0" smtClean="0"/>
              <a:t>Then all the IO operations from guest OS will not be intercepted.</a:t>
            </a:r>
          </a:p>
          <a:p>
            <a:pPr lvl="1"/>
            <a:r>
              <a:rPr lang="en-US" dirty="0" smtClean="0"/>
              <a:t>Indirect device assignment</a:t>
            </a:r>
          </a:p>
          <a:p>
            <a:pPr lvl="2"/>
            <a:r>
              <a:rPr lang="en-US" dirty="0" smtClean="0"/>
              <a:t>VMM should make the all entries of the IO device addressing space in the shadow page table to be invalid.</a:t>
            </a:r>
          </a:p>
          <a:p>
            <a:pPr lvl="2"/>
            <a:r>
              <a:rPr lang="en-US" dirty="0" smtClean="0"/>
              <a:t>When guest OS accesses those addressing space, it will introduce the page fault which trap CPU to VMM for device emulation.</a:t>
            </a:r>
          </a:p>
          <a:p>
            <a:r>
              <a:rPr lang="en-US" dirty="0" smtClean="0"/>
              <a:t>DMA mechanism</a:t>
            </a:r>
          </a:p>
          <a:p>
            <a:pPr lvl="1"/>
            <a:r>
              <a:rPr lang="en-US" dirty="0" smtClean="0"/>
              <a:t>Address remapping</a:t>
            </a:r>
          </a:p>
          <a:p>
            <a:pPr lvl="2"/>
            <a:r>
              <a:rPr lang="en-US" dirty="0" smtClean="0"/>
              <a:t>Because the device driver in the guest OS does not know the host physical address, VMM needs to remap the DMA target </a:t>
            </a:r>
            <a:r>
              <a:rPr lang="en-US" altLang="zh-TW" dirty="0" smtClean="0"/>
              <a:t>automatically</a:t>
            </a:r>
            <a:r>
              <a:rPr lang="en-US" dirty="0" smtClean="0"/>
              <a:t> when intercepting IO operations from guest OS.</a:t>
            </a:r>
          </a:p>
        </p:txBody>
      </p:sp>
    </p:spTree>
    <p:extLst>
      <p:ext uri="{BB962C8B-B14F-4D97-AF65-F5344CB8AC3E}">
        <p14:creationId xmlns:p14="http://schemas.microsoft.com/office/powerpoint/2010/main" val="4191245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Virtualization</a:t>
            </a:r>
            <a:endParaRPr lang="en-US" dirty="0"/>
          </a:p>
        </p:txBody>
      </p:sp>
      <p:sp>
        <p:nvSpPr>
          <p:cNvPr id="3" name="Content Placeholder 2"/>
          <p:cNvSpPr>
            <a:spLocks noGrp="1"/>
          </p:cNvSpPr>
          <p:nvPr>
            <p:ph idx="1"/>
          </p:nvPr>
        </p:nvSpPr>
        <p:spPr/>
        <p:txBody>
          <a:bodyPr/>
          <a:lstStyle/>
          <a:p>
            <a:r>
              <a:rPr lang="en-US" dirty="0" smtClean="0"/>
              <a:t>IO device types :</a:t>
            </a:r>
          </a:p>
          <a:p>
            <a:pPr lvl="1"/>
            <a:r>
              <a:rPr lang="en-US" dirty="0" smtClean="0"/>
              <a:t>Dedicated device</a:t>
            </a:r>
          </a:p>
          <a:p>
            <a:pPr lvl="2"/>
            <a:r>
              <a:rPr lang="en-US" dirty="0" smtClean="0"/>
              <a:t>Ex : displayer, mouse, keyboard …etc.</a:t>
            </a:r>
          </a:p>
          <a:p>
            <a:pPr lvl="1"/>
            <a:r>
              <a:rPr lang="en-US" dirty="0" smtClean="0"/>
              <a:t>Partitioned device</a:t>
            </a:r>
          </a:p>
          <a:p>
            <a:pPr lvl="2"/>
            <a:r>
              <a:rPr lang="en-US" dirty="0" smtClean="0"/>
              <a:t>Ex : disk, tape …etc</a:t>
            </a:r>
          </a:p>
          <a:p>
            <a:pPr lvl="1"/>
            <a:r>
              <a:rPr lang="en-US" dirty="0" smtClean="0"/>
              <a:t>Shared device</a:t>
            </a:r>
          </a:p>
          <a:p>
            <a:pPr lvl="2"/>
            <a:r>
              <a:rPr lang="en-US" dirty="0" smtClean="0"/>
              <a:t>Ex : network card, graphic card …etc.</a:t>
            </a:r>
          </a:p>
          <a:p>
            <a:pPr lvl="1"/>
            <a:r>
              <a:rPr lang="en-US" dirty="0" smtClean="0"/>
              <a:t>Nonexistent physical device</a:t>
            </a:r>
          </a:p>
          <a:p>
            <a:pPr lvl="2"/>
            <a:r>
              <a:rPr lang="en-US" dirty="0" smtClean="0"/>
              <a:t>Ex : virtual device …etc.</a:t>
            </a:r>
          </a:p>
        </p:txBody>
      </p:sp>
    </p:spTree>
    <p:extLst>
      <p:ext uri="{BB962C8B-B14F-4D97-AF65-F5344CB8AC3E}">
        <p14:creationId xmlns:p14="http://schemas.microsoft.com/office/powerpoint/2010/main" val="2431855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Virtualization</a:t>
            </a:r>
            <a:endParaRPr lang="en-US" dirty="0"/>
          </a:p>
        </p:txBody>
      </p:sp>
      <p:sp>
        <p:nvSpPr>
          <p:cNvPr id="3" name="Content Placeholder 2"/>
          <p:cNvSpPr>
            <a:spLocks noGrp="1"/>
          </p:cNvSpPr>
          <p:nvPr>
            <p:ph idx="1"/>
          </p:nvPr>
        </p:nvSpPr>
        <p:spPr/>
        <p:txBody>
          <a:bodyPr/>
          <a:lstStyle/>
          <a:p>
            <a:r>
              <a:rPr lang="en-US" dirty="0" smtClean="0"/>
              <a:t>Dedicated device</a:t>
            </a:r>
          </a:p>
          <a:p>
            <a:pPr lvl="1"/>
            <a:r>
              <a:rPr lang="en-US" dirty="0" smtClean="0"/>
              <a:t>Do not need to be virtualized.</a:t>
            </a:r>
          </a:p>
          <a:p>
            <a:pPr lvl="1"/>
            <a:r>
              <a:rPr lang="en-US" dirty="0" smtClean="0"/>
              <a:t>In theory, requests of such device could bypass the VMM.</a:t>
            </a:r>
          </a:p>
          <a:p>
            <a:pPr lvl="1"/>
            <a:r>
              <a:rPr lang="en-US" dirty="0" smtClean="0"/>
              <a:t>However, they are handled by the VMM first since OS is running in user mode.</a:t>
            </a:r>
            <a:br>
              <a:rPr lang="en-US" dirty="0" smtClean="0"/>
            </a:br>
            <a:endParaRPr lang="en-US" dirty="0" smtClean="0"/>
          </a:p>
          <a:p>
            <a:r>
              <a:rPr lang="en-US" dirty="0" smtClean="0"/>
              <a:t>Partitioned device</a:t>
            </a:r>
          </a:p>
          <a:p>
            <a:pPr lvl="1"/>
            <a:r>
              <a:rPr lang="en-US" dirty="0" smtClean="0"/>
              <a:t>Partitioned into several smaller virtual devices as dedicated to VMs.</a:t>
            </a:r>
          </a:p>
          <a:p>
            <a:pPr lvl="1"/>
            <a:r>
              <a:rPr lang="en-US" dirty="0" smtClean="0"/>
              <a:t>VMM translates address spaces to those of the physical devices.</a:t>
            </a:r>
          </a:p>
        </p:txBody>
      </p:sp>
      <p:sp>
        <p:nvSpPr>
          <p:cNvPr id="4" name="投影片編號版面配置區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959280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Virtualization</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Shared device</a:t>
            </a:r>
          </a:p>
          <a:p>
            <a:pPr lvl="1"/>
            <a:r>
              <a:rPr lang="en-US" dirty="0" smtClean="0"/>
              <a:t>Should be shared among VMs.</a:t>
            </a:r>
          </a:p>
          <a:p>
            <a:pPr lvl="1"/>
            <a:r>
              <a:rPr lang="en-US" dirty="0" smtClean="0"/>
              <a:t>Each VM has its own virtual device state.</a:t>
            </a:r>
          </a:p>
          <a:p>
            <a:pPr lvl="1"/>
            <a:r>
              <a:rPr lang="en-US" dirty="0" smtClean="0"/>
              <a:t>VMM translates a request from a VM to a physical device .</a:t>
            </a:r>
            <a:r>
              <a:rPr lang="en-US" dirty="0" smtClean="0">
                <a:solidFill>
                  <a:srgbClr val="FF0000"/>
                </a:solidFill>
              </a:rPr>
              <a:t/>
            </a:r>
            <a:br>
              <a:rPr lang="en-US" dirty="0" smtClean="0">
                <a:solidFill>
                  <a:srgbClr val="FF0000"/>
                </a:solidFill>
              </a:rPr>
            </a:br>
            <a:endParaRPr lang="en-US" dirty="0" smtClean="0">
              <a:solidFill>
                <a:srgbClr val="FF0000"/>
              </a:solidFill>
            </a:endParaRPr>
          </a:p>
          <a:p>
            <a:r>
              <a:rPr lang="en-US" dirty="0" smtClean="0"/>
              <a:t>Nonexistent physical device</a:t>
            </a:r>
          </a:p>
          <a:p>
            <a:pPr lvl="1"/>
            <a:r>
              <a:rPr lang="en-US" dirty="0" smtClean="0"/>
              <a:t>Virtual device “attached” to a VM for which there is no corresponding physical device.</a:t>
            </a:r>
          </a:p>
          <a:p>
            <a:pPr lvl="1"/>
            <a:r>
              <a:rPr lang="en-US" dirty="0" smtClean="0"/>
              <a:t>VMM intercepts requests from a VM, buffers them and interrupts other VMs.</a:t>
            </a:r>
          </a:p>
        </p:txBody>
      </p:sp>
      <p:sp>
        <p:nvSpPr>
          <p:cNvPr id="4" name="投影片編號版面配置區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014903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Issues</a:t>
            </a:r>
            <a:endParaRPr lang="en-US" dirty="0"/>
          </a:p>
        </p:txBody>
      </p:sp>
      <p:sp>
        <p:nvSpPr>
          <p:cNvPr id="3" name="Content Placeholder 2"/>
          <p:cNvSpPr>
            <a:spLocks noGrp="1"/>
          </p:cNvSpPr>
          <p:nvPr>
            <p:ph idx="1"/>
          </p:nvPr>
        </p:nvSpPr>
        <p:spPr>
          <a:xfrm>
            <a:off x="457200" y="1600200"/>
            <a:ext cx="7924800" cy="4525963"/>
          </a:xfrm>
        </p:spPr>
        <p:txBody>
          <a:bodyPr/>
          <a:lstStyle/>
          <a:p>
            <a:r>
              <a:rPr lang="en-US" dirty="0" smtClean="0"/>
              <a:t>When considering performance, two major issues :</a:t>
            </a:r>
          </a:p>
          <a:p>
            <a:pPr lvl="1"/>
            <a:r>
              <a:rPr lang="en-US" dirty="0" smtClean="0"/>
              <a:t>How to make guest OS directly access IO addresses ?</a:t>
            </a:r>
          </a:p>
          <a:p>
            <a:pPr lvl="2"/>
            <a:r>
              <a:rPr lang="en-US" dirty="0" smtClean="0"/>
              <a:t>Other than software approaches discussed above, we can make use of the hardware assistance (Intel EPT technique in memory virtualization) to map IO addresses from host to guest directly without software overhead.</a:t>
            </a:r>
            <a:br>
              <a:rPr lang="en-US" dirty="0" smtClean="0"/>
            </a:br>
            <a:endParaRPr lang="en-US" dirty="0" smtClean="0"/>
          </a:p>
          <a:p>
            <a:pPr lvl="1"/>
            <a:r>
              <a:rPr lang="en-US" dirty="0" smtClean="0"/>
              <a:t>How to make DMA directly access memory space in guest OS ?</a:t>
            </a:r>
          </a:p>
          <a:p>
            <a:pPr lvl="2"/>
            <a:r>
              <a:rPr lang="en-US" dirty="0" smtClean="0"/>
              <a:t>For the synchronous DMA operation, guest OS will be able to assign the correct host physical memory address by EPT technique.</a:t>
            </a:r>
          </a:p>
          <a:p>
            <a:pPr lvl="2"/>
            <a:r>
              <a:rPr lang="en-US" dirty="0" smtClean="0"/>
              <a:t>For the asynchronous DMA operation, hardware must access memory from host OS which will introduce the VMM intervention.</a:t>
            </a:r>
          </a:p>
        </p:txBody>
      </p:sp>
    </p:spTree>
    <p:extLst>
      <p:ext uri="{BB962C8B-B14F-4D97-AF65-F5344CB8AC3E}">
        <p14:creationId xmlns:p14="http://schemas.microsoft.com/office/powerpoint/2010/main" val="1268859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optimization:</a:t>
            </a:r>
            <a:r>
              <a:rPr kumimoji="1" lang="zh-TW" altLang="en-US" dirty="0" smtClean="0"/>
              <a:t> </a:t>
            </a:r>
            <a:r>
              <a:rPr kumimoji="1" lang="en-US" altLang="zh-TW" dirty="0" err="1" smtClean="0"/>
              <a:t>virt-io</a:t>
            </a:r>
            <a:endParaRPr kumimoji="1" lang="zh-TW" altLang="en-US" dirty="0"/>
          </a:p>
        </p:txBody>
      </p:sp>
      <p:sp>
        <p:nvSpPr>
          <p:cNvPr id="3" name="文字版面配置區 2"/>
          <p:cNvSpPr>
            <a:spLocks noGrp="1"/>
          </p:cNvSpPr>
          <p:nvPr>
            <p:ph type="body" idx="1"/>
          </p:nvPr>
        </p:nvSpPr>
        <p:spPr/>
        <p:txBody>
          <a:bodyPr/>
          <a:lstStyle/>
          <a:p>
            <a:r>
              <a:rPr kumimoji="1" lang="en-US" altLang="zh-TW" dirty="0" smtClean="0">
                <a:solidFill>
                  <a:srgbClr val="953735"/>
                </a:solidFill>
              </a:rPr>
              <a:t>Introduction</a:t>
            </a:r>
            <a:r>
              <a:rPr kumimoji="1" lang="zh-TW" altLang="en-US" dirty="0" smtClean="0">
                <a:solidFill>
                  <a:srgbClr val="953735"/>
                </a:solidFill>
              </a:rPr>
              <a:t> </a:t>
            </a:r>
            <a:r>
              <a:rPr kumimoji="1" lang="en-US" altLang="zh-TW" dirty="0" smtClean="0">
                <a:solidFill>
                  <a:srgbClr val="953735"/>
                </a:solidFill>
              </a:rPr>
              <a:t>to</a:t>
            </a:r>
            <a:r>
              <a:rPr kumimoji="1" lang="zh-TW" altLang="en-US" dirty="0" smtClean="0">
                <a:solidFill>
                  <a:srgbClr val="953735"/>
                </a:solidFill>
              </a:rPr>
              <a:t> </a:t>
            </a:r>
            <a:r>
              <a:rPr kumimoji="1" lang="en-US" altLang="zh-TW" dirty="0" err="1" smtClean="0">
                <a:solidFill>
                  <a:srgbClr val="953735"/>
                </a:solidFill>
              </a:rPr>
              <a:t>Virt</a:t>
            </a:r>
            <a:r>
              <a:rPr kumimoji="1" lang="en-US" altLang="zh-TW" dirty="0" smtClean="0">
                <a:solidFill>
                  <a:srgbClr val="953735"/>
                </a:solidFill>
              </a:rPr>
              <a:t>-IO</a:t>
            </a:r>
          </a:p>
          <a:p>
            <a:r>
              <a:rPr kumimoji="1" lang="en-US" altLang="zh-TW" dirty="0" smtClean="0"/>
              <a:t>Architecture</a:t>
            </a:r>
            <a:r>
              <a:rPr kumimoji="1" lang="zh-TW" altLang="en-US" dirty="0" smtClean="0"/>
              <a:t> </a:t>
            </a:r>
            <a:r>
              <a:rPr kumimoji="1" lang="en-US" altLang="zh-TW" dirty="0" smtClean="0"/>
              <a:t>of</a:t>
            </a:r>
            <a:r>
              <a:rPr kumimoji="1" lang="zh-TW" altLang="en-US" dirty="0" smtClean="0"/>
              <a:t> </a:t>
            </a:r>
            <a:r>
              <a:rPr kumimoji="1" lang="en-US" altLang="zh-TW" dirty="0" err="1" smtClean="0"/>
              <a:t>Virt</a:t>
            </a:r>
            <a:r>
              <a:rPr kumimoji="1" lang="en-US" altLang="zh-TW" dirty="0" smtClean="0"/>
              <a:t>-IO</a:t>
            </a:r>
          </a:p>
          <a:p>
            <a:r>
              <a:rPr kumimoji="1" lang="en-US" altLang="zh-TW" dirty="0"/>
              <a:t>Important Operations</a:t>
            </a:r>
          </a:p>
        </p:txBody>
      </p:sp>
    </p:spTree>
    <p:extLst>
      <p:ext uri="{BB962C8B-B14F-4D97-AF65-F5344CB8AC3E}">
        <p14:creationId xmlns:p14="http://schemas.microsoft.com/office/powerpoint/2010/main" val="3322209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Overview</a:t>
            </a:r>
            <a:endParaRPr kumimoji="1" lang="zh-TW" altLang="en-US" dirty="0"/>
          </a:p>
        </p:txBody>
      </p:sp>
      <p:sp>
        <p:nvSpPr>
          <p:cNvPr id="3" name="內容版面配置區 2"/>
          <p:cNvSpPr>
            <a:spLocks noGrp="1"/>
          </p:cNvSpPr>
          <p:nvPr>
            <p:ph idx="1"/>
          </p:nvPr>
        </p:nvSpPr>
        <p:spPr/>
        <p:txBody>
          <a:bodyPr/>
          <a:lstStyle/>
          <a:p>
            <a:r>
              <a:rPr kumimoji="1" lang="en-US" altLang="zh-TW" dirty="0"/>
              <a:t>Device Emulation Environment</a:t>
            </a:r>
            <a:endParaRPr kumimoji="1"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3117547104"/>
              </p:ext>
            </p:extLst>
          </p:nvPr>
        </p:nvGraphicFramePr>
        <p:xfrm>
          <a:off x="838200" y="2280166"/>
          <a:ext cx="7602083" cy="3320534"/>
        </p:xfrm>
        <a:graphic>
          <a:graphicData uri="http://schemas.openxmlformats.org/presentationml/2006/ole">
            <mc:AlternateContent xmlns:mc="http://schemas.openxmlformats.org/markup-compatibility/2006">
              <mc:Choice xmlns:v="urn:schemas-microsoft-com:vml" Requires="v">
                <p:oleObj spid="_x0000_s2089" r:id="rId3" imgW="4229167" imgH="1853184" progId="">
                  <p:embed/>
                </p:oleObj>
              </mc:Choice>
              <mc:Fallback>
                <p:oleObj r:id="rId3" imgW="4229167" imgH="1853184" progId="">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80166"/>
                        <a:ext cx="7602083" cy="3320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字方塊 4"/>
          <p:cNvSpPr txBox="1"/>
          <p:nvPr/>
        </p:nvSpPr>
        <p:spPr>
          <a:xfrm>
            <a:off x="1219200" y="5638800"/>
            <a:ext cx="2819400" cy="369332"/>
          </a:xfrm>
          <a:prstGeom prst="rect">
            <a:avLst/>
          </a:prstGeom>
          <a:noFill/>
        </p:spPr>
        <p:txBody>
          <a:bodyPr wrap="square" rtlCol="0">
            <a:spAutoFit/>
          </a:bodyPr>
          <a:lstStyle/>
          <a:p>
            <a:pPr algn="ctr"/>
            <a:r>
              <a:rPr lang="en-US" altLang="zh-TW" dirty="0" smtClean="0"/>
              <a:t>Full virtualization </a:t>
            </a:r>
            <a:endParaRPr lang="zh-TW" altLang="en-US" dirty="0"/>
          </a:p>
        </p:txBody>
      </p:sp>
      <p:sp>
        <p:nvSpPr>
          <p:cNvPr id="6" name="文字方塊 5"/>
          <p:cNvSpPr txBox="1"/>
          <p:nvPr/>
        </p:nvSpPr>
        <p:spPr>
          <a:xfrm>
            <a:off x="5334000" y="5650468"/>
            <a:ext cx="2819400" cy="369332"/>
          </a:xfrm>
          <a:prstGeom prst="rect">
            <a:avLst/>
          </a:prstGeom>
          <a:noFill/>
        </p:spPr>
        <p:txBody>
          <a:bodyPr wrap="square" rtlCol="0">
            <a:spAutoFit/>
          </a:bodyPr>
          <a:lstStyle/>
          <a:p>
            <a:pPr algn="ctr"/>
            <a:r>
              <a:rPr lang="en-US" altLang="zh-TW" dirty="0" smtClean="0"/>
              <a:t>Para-virtualization </a:t>
            </a:r>
            <a:endParaRPr lang="zh-TW" altLang="en-US" dirty="0"/>
          </a:p>
        </p:txBody>
      </p:sp>
      <p:sp>
        <p:nvSpPr>
          <p:cNvPr id="7" name="矩形 6"/>
          <p:cNvSpPr/>
          <p:nvPr/>
        </p:nvSpPr>
        <p:spPr>
          <a:xfrm>
            <a:off x="4648200" y="2209800"/>
            <a:ext cx="3962400" cy="3962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484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What is </a:t>
            </a:r>
            <a:r>
              <a:rPr lang="en-US" altLang="zh-TW" dirty="0" err="1" smtClean="0"/>
              <a:t>virtio</a:t>
            </a:r>
            <a:endParaRPr lang="zh-TW" altLang="en-US" dirty="0"/>
          </a:p>
        </p:txBody>
      </p:sp>
      <p:sp>
        <p:nvSpPr>
          <p:cNvPr id="5" name="內容版面配置區 4"/>
          <p:cNvSpPr>
            <a:spLocks noGrp="1"/>
          </p:cNvSpPr>
          <p:nvPr>
            <p:ph idx="1"/>
          </p:nvPr>
        </p:nvSpPr>
        <p:spPr>
          <a:xfrm>
            <a:off x="457200" y="1219200"/>
            <a:ext cx="8229600" cy="3048000"/>
          </a:xfrm>
        </p:spPr>
        <p:txBody>
          <a:bodyPr>
            <a:normAutofit/>
          </a:bodyPr>
          <a:lstStyle/>
          <a:p>
            <a:r>
              <a:rPr lang="en-US" altLang="zh-TW" sz="2000" dirty="0" err="1" smtClean="0"/>
              <a:t>Virtio</a:t>
            </a:r>
            <a:r>
              <a:rPr lang="en-US" altLang="zh-TW" sz="2000" dirty="0" smtClean="0"/>
              <a:t> is a Linux IO virtualization standard </a:t>
            </a:r>
            <a:r>
              <a:rPr lang="en-US" altLang="zh-TW" sz="2000" dirty="0"/>
              <a:t>for network and disk device drivers and </a:t>
            </a:r>
            <a:r>
              <a:rPr lang="en-US" altLang="zh-TW" sz="2000" dirty="0" smtClean="0"/>
              <a:t>cooperates </a:t>
            </a:r>
            <a:r>
              <a:rPr lang="en-US" altLang="zh-TW" sz="2000" dirty="0"/>
              <a:t>with the </a:t>
            </a:r>
            <a:r>
              <a:rPr lang="en-US" altLang="zh-TW" sz="2000" dirty="0" smtClean="0"/>
              <a:t>hypervisor.</a:t>
            </a:r>
          </a:p>
          <a:p>
            <a:pPr lvl="1"/>
            <a:r>
              <a:rPr lang="en-US" altLang="zh-TW" sz="1600" dirty="0" smtClean="0"/>
              <a:t>It provides a set of APIs and structures for making </a:t>
            </a:r>
            <a:r>
              <a:rPr lang="en-US" altLang="zh-TW" sz="1600" dirty="0" err="1" smtClean="0"/>
              <a:t>virtio</a:t>
            </a:r>
            <a:r>
              <a:rPr lang="en-US" altLang="zh-TW" sz="1600" dirty="0" smtClean="0"/>
              <a:t> devices.</a:t>
            </a:r>
          </a:p>
          <a:p>
            <a:pPr lvl="1"/>
            <a:r>
              <a:rPr lang="en-US" altLang="zh-TW" sz="1600" dirty="0" smtClean="0"/>
              <a:t>The host implementation is in </a:t>
            </a:r>
            <a:r>
              <a:rPr lang="en-US" altLang="zh-TW" sz="1600" dirty="0" err="1" smtClean="0"/>
              <a:t>userspace</a:t>
            </a:r>
            <a:r>
              <a:rPr lang="en-US" altLang="zh-TW" sz="1600" dirty="0" smtClean="0"/>
              <a:t> - </a:t>
            </a:r>
            <a:r>
              <a:rPr lang="en-US" altLang="zh-TW" sz="1600" dirty="0" err="1" smtClean="0"/>
              <a:t>qemu</a:t>
            </a:r>
            <a:r>
              <a:rPr lang="en-US" altLang="zh-TW" sz="1600" dirty="0" smtClean="0"/>
              <a:t>, so no driver is needed in the host</a:t>
            </a:r>
            <a:endParaRPr kumimoji="1" lang="en-US" altLang="zh-TW" sz="1600" dirty="0" smtClean="0"/>
          </a:p>
          <a:p>
            <a:pPr lvl="1"/>
            <a:r>
              <a:rPr kumimoji="1" lang="en-US" altLang="zh-TW" sz="1600" dirty="0" smtClean="0"/>
              <a:t>Only </a:t>
            </a:r>
            <a:r>
              <a:rPr kumimoji="1" lang="en-US" altLang="zh-TW" sz="1600" dirty="0"/>
              <a:t>the guest's device drivers aware the virtual </a:t>
            </a:r>
            <a:r>
              <a:rPr kumimoji="1" lang="en-US" altLang="zh-TW" sz="1600" dirty="0" smtClean="0"/>
              <a:t>environment.</a:t>
            </a:r>
          </a:p>
          <a:p>
            <a:pPr lvl="1"/>
            <a:r>
              <a:rPr lang="en-US" altLang="zh-TW" sz="1600" dirty="0" smtClean="0"/>
              <a:t>This enables guests to get high performance network and disk operations, and gives most of the performance benefits of </a:t>
            </a:r>
            <a:r>
              <a:rPr lang="en-US" altLang="zh-TW" sz="1600" dirty="0" err="1" smtClean="0"/>
              <a:t>para</a:t>
            </a:r>
            <a:r>
              <a:rPr lang="en-US" altLang="zh-TW" sz="1600" dirty="0" smtClean="0"/>
              <a:t>-virtualization.</a:t>
            </a:r>
            <a:endParaRPr kumimoji="1" lang="zh-TW" altLang="en-US" sz="1600" dirty="0"/>
          </a:p>
        </p:txBody>
      </p:sp>
      <p:graphicFrame>
        <p:nvGraphicFramePr>
          <p:cNvPr id="7" name="物件 6"/>
          <p:cNvGraphicFramePr>
            <a:graphicFrameLocks noChangeAspect="1"/>
          </p:cNvGraphicFramePr>
          <p:nvPr>
            <p:extLst>
              <p:ext uri="{D42A27DB-BD31-4B8C-83A1-F6EECF244321}">
                <p14:modId xmlns:p14="http://schemas.microsoft.com/office/powerpoint/2010/main" val="1824879088"/>
              </p:ext>
            </p:extLst>
          </p:nvPr>
        </p:nvGraphicFramePr>
        <p:xfrm>
          <a:off x="2971800" y="3576920"/>
          <a:ext cx="2971800" cy="3146530"/>
        </p:xfrm>
        <a:graphic>
          <a:graphicData uri="http://schemas.openxmlformats.org/presentationml/2006/ole">
            <mc:AlternateContent xmlns:mc="http://schemas.openxmlformats.org/markup-compatibility/2006">
              <mc:Choice xmlns:v="urn:schemas-microsoft-com:vml" Requires="v">
                <p:oleObj spid="_x0000_s1067" r:id="rId3" imgW="2753180" imgH="2915273" progId="">
                  <p:embed/>
                </p:oleObj>
              </mc:Choice>
              <mc:Fallback>
                <p:oleObj r:id="rId3" imgW="2753180" imgH="2915273" progId="">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576920"/>
                        <a:ext cx="2971800" cy="3146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2247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Overview</a:t>
            </a:r>
            <a:endParaRPr lang="en-US" dirty="0"/>
          </a:p>
        </p:txBody>
      </p:sp>
      <p:sp>
        <p:nvSpPr>
          <p:cNvPr id="4" name="文字版面配置區 3"/>
          <p:cNvSpPr>
            <a:spLocks noGrp="1"/>
          </p:cNvSpPr>
          <p:nvPr>
            <p:ph type="body" idx="1"/>
          </p:nvPr>
        </p:nvSpPr>
        <p:spPr/>
        <p:txBody>
          <a:bodyPr/>
          <a:lstStyle/>
          <a:p>
            <a:r>
              <a:rPr kumimoji="1" lang="en-US" altLang="zh-TW" dirty="0">
                <a:solidFill>
                  <a:schemeClr val="accent2">
                    <a:lumMod val="75000"/>
                  </a:schemeClr>
                </a:solidFill>
              </a:rPr>
              <a:t>Background knowledge of I/O subsystem</a:t>
            </a:r>
          </a:p>
          <a:p>
            <a:r>
              <a:rPr kumimoji="1" lang="en-US" altLang="zh-TW" dirty="0"/>
              <a:t>Introduction to I/O virtualization</a:t>
            </a:r>
            <a:endParaRPr kumimoji="1" lang="zh-TW"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Why it fast</a:t>
            </a:r>
            <a:endParaRPr lang="zh-TW" altLang="en-US" dirty="0"/>
          </a:p>
        </p:txBody>
      </p:sp>
      <p:sp>
        <p:nvSpPr>
          <p:cNvPr id="6" name="內容版面配置區 5"/>
          <p:cNvSpPr>
            <a:spLocks noGrp="1"/>
          </p:cNvSpPr>
          <p:nvPr>
            <p:ph idx="1"/>
          </p:nvPr>
        </p:nvSpPr>
        <p:spPr>
          <a:xfrm>
            <a:off x="609600" y="1638300"/>
            <a:ext cx="4114800" cy="2705100"/>
          </a:xfrm>
        </p:spPr>
        <p:txBody>
          <a:bodyPr/>
          <a:lstStyle/>
          <a:p>
            <a:r>
              <a:rPr lang="en-US" altLang="zh-TW" dirty="0" smtClean="0"/>
              <a:t>A part of memory </a:t>
            </a:r>
            <a:r>
              <a:rPr lang="en-US" altLang="zh-TW" dirty="0" smtClean="0"/>
              <a:t>space (</a:t>
            </a:r>
            <a:r>
              <a:rPr lang="en-US" altLang="zh-TW" dirty="0" err="1" smtClean="0"/>
              <a:t>Virtqueue</a:t>
            </a:r>
            <a:r>
              <a:rPr lang="en-US" altLang="zh-TW" dirty="0" smtClean="0"/>
              <a:t>) </a:t>
            </a:r>
            <a:r>
              <a:rPr lang="en-US" altLang="zh-TW" dirty="0" smtClean="0"/>
              <a:t>are shared between guests and QEMU to accelerate the data accessing </a:t>
            </a:r>
            <a:r>
              <a:rPr lang="en-US" altLang="zh-TW" dirty="0"/>
              <a:t>by each sides</a:t>
            </a:r>
            <a:r>
              <a:rPr lang="en-US" altLang="zh-TW" dirty="0" smtClean="0"/>
              <a:t>.</a:t>
            </a:r>
          </a:p>
          <a:p>
            <a:pPr lvl="1"/>
            <a:r>
              <a:rPr lang="en-US" altLang="zh-TW" dirty="0" smtClean="0"/>
              <a:t>Reduce the </a:t>
            </a:r>
            <a:r>
              <a:rPr lang="en-US" altLang="zh-TW" dirty="0"/>
              <a:t>number of </a:t>
            </a:r>
            <a:r>
              <a:rPr lang="en-US" altLang="zh-TW" dirty="0" smtClean="0"/>
              <a:t>MMIOs.</a:t>
            </a:r>
            <a:endParaRPr lang="en-US" altLang="zh-TW" dirty="0"/>
          </a:p>
        </p:txBody>
      </p:sp>
      <p:grpSp>
        <p:nvGrpSpPr>
          <p:cNvPr id="7" name="群組 6"/>
          <p:cNvGrpSpPr/>
          <p:nvPr/>
        </p:nvGrpSpPr>
        <p:grpSpPr>
          <a:xfrm>
            <a:off x="4876800" y="1905000"/>
            <a:ext cx="4114800" cy="4167710"/>
            <a:chOff x="2590800" y="2438400"/>
            <a:chExt cx="3962400" cy="386291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2438400"/>
              <a:ext cx="3962400" cy="3862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590800" y="3505200"/>
              <a:ext cx="25908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422293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optimization:</a:t>
            </a:r>
            <a:r>
              <a:rPr kumimoji="1" lang="zh-TW" altLang="en-US" dirty="0" smtClean="0"/>
              <a:t> </a:t>
            </a:r>
            <a:r>
              <a:rPr kumimoji="1" lang="en-US" altLang="zh-TW" dirty="0" err="1" smtClean="0"/>
              <a:t>virt-io</a:t>
            </a:r>
            <a:endParaRPr kumimoji="1" lang="zh-TW" altLang="en-US" dirty="0"/>
          </a:p>
        </p:txBody>
      </p:sp>
      <p:sp>
        <p:nvSpPr>
          <p:cNvPr id="3" name="文字版面配置區 2"/>
          <p:cNvSpPr>
            <a:spLocks noGrp="1"/>
          </p:cNvSpPr>
          <p:nvPr>
            <p:ph type="body" idx="1"/>
          </p:nvPr>
        </p:nvSpPr>
        <p:spPr/>
        <p:txBody>
          <a:bodyPr/>
          <a:lstStyle/>
          <a:p>
            <a:r>
              <a:rPr kumimoji="1" lang="en-US" altLang="zh-TW" dirty="0" smtClean="0"/>
              <a:t>Introduction</a:t>
            </a:r>
            <a:r>
              <a:rPr kumimoji="1" lang="zh-TW" altLang="en-US" dirty="0" smtClean="0"/>
              <a:t> </a:t>
            </a:r>
            <a:r>
              <a:rPr kumimoji="1" lang="en-US" altLang="zh-TW" dirty="0" smtClean="0"/>
              <a:t>to</a:t>
            </a:r>
            <a:r>
              <a:rPr kumimoji="1" lang="zh-TW" altLang="en-US" dirty="0" smtClean="0"/>
              <a:t> </a:t>
            </a:r>
            <a:r>
              <a:rPr kumimoji="1" lang="en-US" altLang="zh-TW" dirty="0" err="1" smtClean="0"/>
              <a:t>Virt</a:t>
            </a:r>
            <a:r>
              <a:rPr kumimoji="1" lang="en-US" altLang="zh-TW" dirty="0" smtClean="0"/>
              <a:t>-IO</a:t>
            </a:r>
          </a:p>
          <a:p>
            <a:r>
              <a:rPr kumimoji="1" lang="en-US" altLang="zh-TW" dirty="0" smtClean="0">
                <a:solidFill>
                  <a:srgbClr val="953735"/>
                </a:solidFill>
              </a:rPr>
              <a:t>Architecture</a:t>
            </a:r>
            <a:r>
              <a:rPr kumimoji="1" lang="zh-TW" altLang="en-US" dirty="0" smtClean="0">
                <a:solidFill>
                  <a:srgbClr val="953735"/>
                </a:solidFill>
              </a:rPr>
              <a:t> </a:t>
            </a:r>
            <a:r>
              <a:rPr kumimoji="1" lang="en-US" altLang="zh-TW" dirty="0" smtClean="0">
                <a:solidFill>
                  <a:srgbClr val="953735"/>
                </a:solidFill>
              </a:rPr>
              <a:t>of</a:t>
            </a:r>
            <a:r>
              <a:rPr kumimoji="1" lang="zh-TW" altLang="en-US" dirty="0" smtClean="0">
                <a:solidFill>
                  <a:srgbClr val="953735"/>
                </a:solidFill>
              </a:rPr>
              <a:t> </a:t>
            </a:r>
            <a:r>
              <a:rPr kumimoji="1" lang="en-US" altLang="zh-TW" dirty="0" err="1" smtClean="0">
                <a:solidFill>
                  <a:srgbClr val="953735"/>
                </a:solidFill>
              </a:rPr>
              <a:t>Virt</a:t>
            </a:r>
            <a:r>
              <a:rPr kumimoji="1" lang="en-US" altLang="zh-TW" dirty="0" smtClean="0">
                <a:solidFill>
                  <a:srgbClr val="953735"/>
                </a:solidFill>
              </a:rPr>
              <a:t>-IO</a:t>
            </a:r>
          </a:p>
          <a:p>
            <a:r>
              <a:rPr kumimoji="1" lang="en-US" altLang="zh-TW" dirty="0"/>
              <a:t>Important </a:t>
            </a:r>
            <a:r>
              <a:rPr kumimoji="1" lang="en-US" altLang="zh-TW" dirty="0" smtClean="0"/>
              <a:t>Operations</a:t>
            </a:r>
            <a:endParaRPr kumimoji="1" lang="en-US" altLang="zh-TW" dirty="0"/>
          </a:p>
        </p:txBody>
      </p:sp>
    </p:spTree>
    <p:extLst>
      <p:ext uri="{BB962C8B-B14F-4D97-AF65-F5344CB8AC3E}">
        <p14:creationId xmlns:p14="http://schemas.microsoft.com/office/powerpoint/2010/main" val="1117922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Architecture</a:t>
            </a:r>
            <a:r>
              <a:rPr kumimoji="1" lang="zh-TW" altLang="en-US" dirty="0" smtClean="0"/>
              <a:t> </a:t>
            </a:r>
            <a:r>
              <a:rPr kumimoji="1" lang="en-US" altLang="zh-TW" dirty="0" smtClean="0"/>
              <a:t>of</a:t>
            </a:r>
            <a:r>
              <a:rPr kumimoji="1" lang="zh-TW" altLang="en-US" dirty="0" smtClean="0"/>
              <a:t> </a:t>
            </a:r>
            <a:r>
              <a:rPr kumimoji="1" lang="en-US" altLang="zh-TW" dirty="0" err="1" smtClean="0"/>
              <a:t>Virt</a:t>
            </a:r>
            <a:r>
              <a:rPr kumimoji="1" lang="en-US" altLang="zh-TW" dirty="0" smtClean="0"/>
              <a:t>-IO</a:t>
            </a:r>
            <a:endParaRPr kumimoji="1" lang="zh-TW" altLang="en-US" dirty="0"/>
          </a:p>
        </p:txBody>
      </p:sp>
      <p:sp>
        <p:nvSpPr>
          <p:cNvPr id="5" name="內容版面配置區 4"/>
          <p:cNvSpPr>
            <a:spLocks noGrp="1"/>
          </p:cNvSpPr>
          <p:nvPr>
            <p:ph idx="1"/>
          </p:nvPr>
        </p:nvSpPr>
        <p:spPr/>
        <p:txBody>
          <a:bodyPr/>
          <a:lstStyle/>
          <a:p>
            <a:endParaRPr kumimoji="1" lang="zh-TW" altLang="en-US" dirty="0"/>
          </a:p>
        </p:txBody>
      </p:sp>
      <p:grpSp>
        <p:nvGrpSpPr>
          <p:cNvPr id="3" name="群組 2"/>
          <p:cNvGrpSpPr/>
          <p:nvPr/>
        </p:nvGrpSpPr>
        <p:grpSpPr>
          <a:xfrm>
            <a:off x="1981200" y="1703874"/>
            <a:ext cx="7007225" cy="4531826"/>
            <a:chOff x="1371600" y="1703874"/>
            <a:chExt cx="7007225" cy="4531826"/>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703874"/>
              <a:ext cx="7007225" cy="453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4"/>
            <p:cNvSpPr txBox="1"/>
            <p:nvPr/>
          </p:nvSpPr>
          <p:spPr>
            <a:xfrm>
              <a:off x="6497692" y="4977825"/>
              <a:ext cx="1274708" cy="584775"/>
            </a:xfrm>
            <a:prstGeom prst="rect">
              <a:avLst/>
            </a:prstGeom>
            <a:noFill/>
          </p:spPr>
          <p:txBody>
            <a:bodyPr wrap="none" rtlCol="0">
              <a:spAutoFit/>
            </a:bodyPr>
            <a:lstStyle/>
            <a:p>
              <a:r>
                <a:rPr lang="en-US" altLang="zh-TW" sz="3200" dirty="0" smtClean="0"/>
                <a:t>QEMU</a:t>
              </a:r>
              <a:endParaRPr lang="zh-TW" altLang="en-US" sz="3200" dirty="0"/>
            </a:p>
          </p:txBody>
        </p:sp>
      </p:grpSp>
      <p:sp>
        <p:nvSpPr>
          <p:cNvPr id="2" name="文字方塊 1"/>
          <p:cNvSpPr txBox="1"/>
          <p:nvPr/>
        </p:nvSpPr>
        <p:spPr>
          <a:xfrm>
            <a:off x="152400" y="2057401"/>
            <a:ext cx="1600200" cy="830997"/>
          </a:xfrm>
          <a:prstGeom prst="rect">
            <a:avLst/>
          </a:prstGeom>
          <a:noFill/>
        </p:spPr>
        <p:txBody>
          <a:bodyPr wrap="square" rtlCol="0">
            <a:spAutoFit/>
          </a:bodyPr>
          <a:lstStyle/>
          <a:p>
            <a:pPr algn="ctr"/>
            <a:r>
              <a:rPr lang="en-US" altLang="zh-TW" sz="2400" dirty="0" smtClean="0"/>
              <a:t>Front-end </a:t>
            </a:r>
            <a:r>
              <a:rPr lang="en-US" altLang="zh-TW" sz="2400" dirty="0" smtClean="0"/>
              <a:t>driver</a:t>
            </a:r>
            <a:endParaRPr lang="zh-TW" altLang="en-US" sz="2400" dirty="0"/>
          </a:p>
        </p:txBody>
      </p:sp>
      <p:sp>
        <p:nvSpPr>
          <p:cNvPr id="19" name="左大括弧 18"/>
          <p:cNvSpPr/>
          <p:nvPr/>
        </p:nvSpPr>
        <p:spPr>
          <a:xfrm>
            <a:off x="1524000" y="1752600"/>
            <a:ext cx="457200" cy="15240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p>
        </p:txBody>
      </p:sp>
      <p:sp>
        <p:nvSpPr>
          <p:cNvPr id="21" name="左大括弧 20"/>
          <p:cNvSpPr/>
          <p:nvPr/>
        </p:nvSpPr>
        <p:spPr>
          <a:xfrm>
            <a:off x="1524000" y="3505200"/>
            <a:ext cx="457200" cy="9144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p>
        </p:txBody>
      </p:sp>
      <p:sp>
        <p:nvSpPr>
          <p:cNvPr id="22" name="左大括弧 21"/>
          <p:cNvSpPr/>
          <p:nvPr/>
        </p:nvSpPr>
        <p:spPr>
          <a:xfrm>
            <a:off x="1524000" y="4572000"/>
            <a:ext cx="457200" cy="15240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p>
        </p:txBody>
      </p:sp>
      <p:sp>
        <p:nvSpPr>
          <p:cNvPr id="23" name="文字方塊 22"/>
          <p:cNvSpPr txBox="1"/>
          <p:nvPr/>
        </p:nvSpPr>
        <p:spPr>
          <a:xfrm>
            <a:off x="304800" y="4918501"/>
            <a:ext cx="1371600" cy="830997"/>
          </a:xfrm>
          <a:prstGeom prst="rect">
            <a:avLst/>
          </a:prstGeom>
          <a:noFill/>
        </p:spPr>
        <p:txBody>
          <a:bodyPr wrap="square" rtlCol="0">
            <a:spAutoFit/>
          </a:bodyPr>
          <a:lstStyle/>
          <a:p>
            <a:pPr algn="ctr"/>
            <a:r>
              <a:rPr lang="en-US" altLang="zh-TW" sz="2400" dirty="0" smtClean="0"/>
              <a:t>Back-end </a:t>
            </a:r>
            <a:r>
              <a:rPr lang="en-US" altLang="zh-TW" sz="2400" dirty="0" smtClean="0"/>
              <a:t>driver</a:t>
            </a:r>
            <a:endParaRPr lang="zh-TW" altLang="en-US" sz="2400" dirty="0"/>
          </a:p>
        </p:txBody>
      </p:sp>
      <p:sp>
        <p:nvSpPr>
          <p:cNvPr id="20" name="矩形 19"/>
          <p:cNvSpPr/>
          <p:nvPr/>
        </p:nvSpPr>
        <p:spPr>
          <a:xfrm>
            <a:off x="22126" y="3505200"/>
            <a:ext cx="1730474" cy="1200329"/>
          </a:xfrm>
          <a:prstGeom prst="rect">
            <a:avLst/>
          </a:prstGeom>
        </p:spPr>
        <p:txBody>
          <a:bodyPr wrap="none">
            <a:spAutoFit/>
          </a:bodyPr>
          <a:lstStyle/>
          <a:p>
            <a:pPr algn="ctr"/>
            <a:r>
              <a:rPr lang="en-US" altLang="zh-TW" sz="2400" dirty="0" err="1" smtClean="0"/>
              <a:t>Virtqueue</a:t>
            </a:r>
            <a:r>
              <a:rPr lang="en-US" altLang="zh-TW" sz="2400" dirty="0" smtClean="0"/>
              <a:t> </a:t>
            </a:r>
          </a:p>
          <a:p>
            <a:pPr algn="ctr"/>
            <a:r>
              <a:rPr lang="en-US" altLang="zh-TW" sz="2400" dirty="0" err="1" smtClean="0"/>
              <a:t>Virtio</a:t>
            </a:r>
            <a:r>
              <a:rPr lang="en-US" altLang="zh-TW" sz="2400" dirty="0" smtClean="0"/>
              <a:t>-buffer</a:t>
            </a:r>
            <a:endParaRPr lang="en-US" altLang="zh-TW" sz="2400" dirty="0"/>
          </a:p>
          <a:p>
            <a:pPr algn="ctr"/>
            <a:endParaRPr lang="en-US" altLang="zh-TW" sz="2400" dirty="0" smtClean="0"/>
          </a:p>
        </p:txBody>
      </p:sp>
    </p:spTree>
    <p:extLst>
      <p:ext uri="{BB962C8B-B14F-4D97-AF65-F5344CB8AC3E}">
        <p14:creationId xmlns:p14="http://schemas.microsoft.com/office/powerpoint/2010/main" val="19390572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Driver</a:t>
            </a:r>
            <a:endParaRPr lang="zh-TW" altLang="en-US" dirty="0"/>
          </a:p>
        </p:txBody>
      </p:sp>
      <p:sp>
        <p:nvSpPr>
          <p:cNvPr id="3" name="內容版面配置區 2"/>
          <p:cNvSpPr>
            <a:spLocks noGrp="1"/>
          </p:cNvSpPr>
          <p:nvPr>
            <p:ph idx="1"/>
          </p:nvPr>
        </p:nvSpPr>
        <p:spPr>
          <a:xfrm>
            <a:off x="457200" y="1600201"/>
            <a:ext cx="8229600" cy="3810000"/>
          </a:xfrm>
        </p:spPr>
        <p:txBody>
          <a:bodyPr>
            <a:normAutofit/>
          </a:bodyPr>
          <a:lstStyle/>
          <a:p>
            <a:r>
              <a:rPr lang="en-US" altLang="zh-TW" dirty="0" smtClean="0"/>
              <a:t>Front-end </a:t>
            </a:r>
            <a:r>
              <a:rPr lang="en-US" altLang="zh-TW" dirty="0"/>
              <a:t>driver</a:t>
            </a:r>
          </a:p>
          <a:p>
            <a:pPr lvl="1"/>
            <a:r>
              <a:rPr lang="en-US" altLang="zh-TW" dirty="0" smtClean="0"/>
              <a:t>A kernel module in guest OS.</a:t>
            </a:r>
          </a:p>
          <a:p>
            <a:pPr lvl="1"/>
            <a:r>
              <a:rPr lang="en-US" altLang="zh-TW" dirty="0" smtClean="0"/>
              <a:t>Accepts </a:t>
            </a:r>
            <a:r>
              <a:rPr lang="en-US" altLang="zh-TW" dirty="0"/>
              <a:t>I/O requests from user process.</a:t>
            </a:r>
          </a:p>
          <a:p>
            <a:pPr lvl="1"/>
            <a:r>
              <a:rPr lang="en-US" altLang="zh-TW" dirty="0" smtClean="0"/>
              <a:t>Transfer </a:t>
            </a:r>
            <a:r>
              <a:rPr lang="en-US" altLang="zh-TW" dirty="0"/>
              <a:t>I/O requests to </a:t>
            </a:r>
            <a:r>
              <a:rPr lang="en-US" altLang="zh-TW" dirty="0" smtClean="0"/>
              <a:t>back-end </a:t>
            </a:r>
            <a:r>
              <a:rPr lang="en-US" altLang="zh-TW" dirty="0"/>
              <a:t>driver</a:t>
            </a:r>
            <a:r>
              <a:rPr lang="en-US" altLang="zh-TW" dirty="0" smtClean="0"/>
              <a:t>.</a:t>
            </a:r>
          </a:p>
          <a:p>
            <a:pPr lvl="1"/>
            <a:endParaRPr lang="en-US" altLang="zh-TW" dirty="0"/>
          </a:p>
          <a:p>
            <a:r>
              <a:rPr lang="en-US" altLang="zh-TW" dirty="0" smtClean="0"/>
              <a:t>Back-end </a:t>
            </a:r>
            <a:r>
              <a:rPr lang="en-US" altLang="zh-TW" dirty="0"/>
              <a:t>driver</a:t>
            </a:r>
          </a:p>
          <a:p>
            <a:pPr lvl="1"/>
            <a:r>
              <a:rPr lang="en-US" altLang="zh-TW" dirty="0" smtClean="0"/>
              <a:t>A device in QEMU.</a:t>
            </a:r>
          </a:p>
          <a:p>
            <a:pPr lvl="1"/>
            <a:r>
              <a:rPr lang="en-US" altLang="zh-TW" dirty="0" smtClean="0"/>
              <a:t>Accepts </a:t>
            </a:r>
            <a:r>
              <a:rPr lang="en-US" altLang="zh-TW" dirty="0"/>
              <a:t>I/O requests from </a:t>
            </a:r>
            <a:r>
              <a:rPr lang="en-US" altLang="zh-TW" dirty="0" smtClean="0"/>
              <a:t>front-end </a:t>
            </a:r>
            <a:r>
              <a:rPr lang="en-US" altLang="zh-TW" dirty="0"/>
              <a:t>driver.</a:t>
            </a:r>
          </a:p>
          <a:p>
            <a:pPr lvl="1"/>
            <a:r>
              <a:rPr lang="en-US" altLang="zh-TW" dirty="0"/>
              <a:t>Perform I/O operation </a:t>
            </a:r>
            <a:r>
              <a:rPr lang="en-US" altLang="zh-TW" dirty="0" smtClean="0"/>
              <a:t>via</a:t>
            </a:r>
            <a:r>
              <a:rPr lang="en-US" altLang="zh-TW" dirty="0" smtClean="0"/>
              <a:t> physical </a:t>
            </a:r>
            <a:r>
              <a:rPr lang="en-US" altLang="zh-TW" dirty="0" smtClean="0"/>
              <a:t>device</a:t>
            </a:r>
            <a:r>
              <a:rPr lang="en-US" altLang="zh-TW" dirty="0"/>
              <a:t>.</a:t>
            </a:r>
          </a:p>
          <a:p>
            <a:endParaRPr lang="zh-TW" altLang="en-US" dirty="0"/>
          </a:p>
        </p:txBody>
      </p:sp>
    </p:spTree>
    <p:extLst>
      <p:ext uri="{BB962C8B-B14F-4D97-AF65-F5344CB8AC3E}">
        <p14:creationId xmlns:p14="http://schemas.microsoft.com/office/powerpoint/2010/main" val="787986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Transport</a:t>
            </a:r>
            <a:endParaRPr lang="zh-TW" altLang="en-US" dirty="0"/>
          </a:p>
        </p:txBody>
      </p:sp>
      <p:sp>
        <p:nvSpPr>
          <p:cNvPr id="3" name="內容版面配置區 2"/>
          <p:cNvSpPr>
            <a:spLocks noGrp="1"/>
          </p:cNvSpPr>
          <p:nvPr>
            <p:ph idx="1"/>
          </p:nvPr>
        </p:nvSpPr>
        <p:spPr>
          <a:xfrm>
            <a:off x="457200" y="1600201"/>
            <a:ext cx="8229600" cy="4114800"/>
          </a:xfrm>
        </p:spPr>
        <p:txBody>
          <a:bodyPr/>
          <a:lstStyle/>
          <a:p>
            <a:r>
              <a:rPr lang="en-US" altLang="zh-TW" dirty="0"/>
              <a:t>Virtual queue called </a:t>
            </a:r>
            <a:r>
              <a:rPr lang="en-US" altLang="zh-TW" dirty="0" err="1"/>
              <a:t>virtqueue</a:t>
            </a:r>
            <a:endParaRPr lang="en-US" altLang="zh-TW" dirty="0"/>
          </a:p>
          <a:p>
            <a:pPr lvl="1"/>
            <a:r>
              <a:rPr lang="en-US" altLang="zh-TW" dirty="0" smtClean="0"/>
              <a:t>It is a part of memory of the guest.</a:t>
            </a:r>
          </a:p>
          <a:p>
            <a:pPr lvl="1"/>
            <a:r>
              <a:rPr lang="en-US" altLang="zh-TW" dirty="0" smtClean="0"/>
              <a:t>A </a:t>
            </a:r>
            <a:r>
              <a:rPr lang="en-US" altLang="zh-TW" dirty="0"/>
              <a:t>channel between </a:t>
            </a:r>
            <a:r>
              <a:rPr lang="en-US" altLang="zh-TW" dirty="0" smtClean="0"/>
              <a:t>front-end </a:t>
            </a:r>
            <a:r>
              <a:rPr lang="en-US" altLang="zh-TW" dirty="0"/>
              <a:t>and </a:t>
            </a:r>
            <a:r>
              <a:rPr lang="en-US" altLang="zh-TW" dirty="0" smtClean="0"/>
              <a:t>back-end</a:t>
            </a:r>
            <a:r>
              <a:rPr lang="en-US" altLang="zh-TW" dirty="0"/>
              <a:t>.</a:t>
            </a:r>
          </a:p>
          <a:p>
            <a:pPr lvl="1"/>
            <a:r>
              <a:rPr lang="en-US" altLang="zh-TW" dirty="0"/>
              <a:t>Implemented as rings called </a:t>
            </a:r>
            <a:r>
              <a:rPr lang="en-US" altLang="zh-TW" dirty="0" err="1"/>
              <a:t>Vring</a:t>
            </a:r>
            <a:r>
              <a:rPr lang="en-US" altLang="zh-TW" dirty="0"/>
              <a:t> to traverse the guest-to-hypervisor transition</a:t>
            </a:r>
            <a:r>
              <a:rPr lang="en-US" altLang="zh-TW" dirty="0" smtClean="0"/>
              <a:t>.</a:t>
            </a:r>
          </a:p>
          <a:p>
            <a:pPr lvl="2"/>
            <a:r>
              <a:rPr lang="en-US" altLang="zh-TW" dirty="0" err="1" smtClean="0"/>
              <a:t>Vring</a:t>
            </a:r>
            <a:r>
              <a:rPr lang="en-US" altLang="zh-TW" dirty="0" smtClean="0"/>
              <a:t> is a memory mapped region between </a:t>
            </a:r>
            <a:r>
              <a:rPr lang="en-US" altLang="zh-TW" dirty="0"/>
              <a:t>QEMU &amp; Guest</a:t>
            </a:r>
          </a:p>
          <a:p>
            <a:pPr lvl="2"/>
            <a:r>
              <a:rPr lang="en-US" altLang="zh-TW" dirty="0" err="1" smtClean="0"/>
              <a:t>Vring</a:t>
            </a:r>
            <a:r>
              <a:rPr lang="en-US" altLang="zh-TW" dirty="0" smtClean="0"/>
              <a:t> </a:t>
            </a:r>
            <a:r>
              <a:rPr lang="en-US" altLang="zh-TW" dirty="0" smtClean="0"/>
              <a:t>is the </a:t>
            </a:r>
            <a:r>
              <a:rPr lang="en-US" altLang="zh-TW" dirty="0"/>
              <a:t>memory </a:t>
            </a:r>
            <a:r>
              <a:rPr lang="en-US" altLang="zh-TW" dirty="0" smtClean="0"/>
              <a:t>layout</a:t>
            </a:r>
            <a:r>
              <a:rPr lang="en-US" altLang="zh-TW" dirty="0" smtClean="0"/>
              <a:t> </a:t>
            </a:r>
            <a:r>
              <a:rPr lang="en-US" altLang="zh-TW" dirty="0" err="1" smtClean="0"/>
              <a:t>virt</a:t>
            </a:r>
            <a:r>
              <a:rPr lang="en-US" altLang="zh-TW" dirty="0" err="1" smtClean="0"/>
              <a:t>queue</a:t>
            </a:r>
            <a:endParaRPr lang="en-US" altLang="zh-TW" dirty="0" smtClean="0"/>
          </a:p>
          <a:p>
            <a:pPr lvl="2"/>
            <a:endParaRPr lang="en-US" altLang="zh-TW" dirty="0" smtClean="0"/>
          </a:p>
          <a:p>
            <a:r>
              <a:rPr lang="en-US" altLang="zh-TW" dirty="0" err="1" smtClean="0"/>
              <a:t>Virtio</a:t>
            </a:r>
            <a:r>
              <a:rPr lang="en-US" altLang="zh-TW" dirty="0" smtClean="0"/>
              <a:t>-buffer</a:t>
            </a:r>
            <a:endParaRPr lang="en-US" altLang="zh-TW" dirty="0"/>
          </a:p>
          <a:p>
            <a:pPr lvl="1"/>
            <a:r>
              <a:rPr lang="en-US" altLang="zh-TW" dirty="0"/>
              <a:t>Buffer </a:t>
            </a:r>
            <a:r>
              <a:rPr lang="en-US" altLang="zh-TW" dirty="0" smtClean="0"/>
              <a:t>to put send/receive requests.</a:t>
            </a:r>
            <a:endParaRPr lang="en-US" altLang="zh-TW" dirty="0"/>
          </a:p>
          <a:p>
            <a:pPr lvl="1"/>
            <a:r>
              <a:rPr lang="en-US" altLang="zh-TW" dirty="0"/>
              <a:t>Represented as a scatter-gather list.</a:t>
            </a:r>
          </a:p>
          <a:p>
            <a:endParaRPr lang="zh-TW" altLang="en-US" dirty="0"/>
          </a:p>
        </p:txBody>
      </p:sp>
    </p:spTree>
    <p:extLst>
      <p:ext uri="{BB962C8B-B14F-4D97-AF65-F5344CB8AC3E}">
        <p14:creationId xmlns:p14="http://schemas.microsoft.com/office/powerpoint/2010/main" val="2175001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KVM</a:t>
            </a:r>
            <a:r>
              <a:rPr kumimoji="1" lang="zh-TW" altLang="en-US" dirty="0" smtClean="0"/>
              <a:t> </a:t>
            </a:r>
            <a:r>
              <a:rPr kumimoji="1" lang="en-US" altLang="zh-TW" dirty="0" smtClean="0"/>
              <a:t>without</a:t>
            </a:r>
            <a:r>
              <a:rPr kumimoji="1" lang="zh-TW" altLang="en-US" dirty="0" smtClean="0"/>
              <a:t> </a:t>
            </a:r>
            <a:r>
              <a:rPr kumimoji="1" lang="en-US" altLang="zh-TW" dirty="0" err="1" smtClean="0"/>
              <a:t>Virt</a:t>
            </a:r>
            <a:r>
              <a:rPr kumimoji="1" lang="en-US" altLang="zh-TW" dirty="0" smtClean="0"/>
              <a:t>-IO</a:t>
            </a:r>
            <a:endParaRPr kumimoji="1" lang="zh-TW" altLang="en-US" dirty="0"/>
          </a:p>
        </p:txBody>
      </p:sp>
      <p:sp>
        <p:nvSpPr>
          <p:cNvPr id="9" name="Rectangle 7"/>
          <p:cNvSpPr>
            <a:spLocks/>
          </p:cNvSpPr>
          <p:nvPr/>
        </p:nvSpPr>
        <p:spPr bwMode="auto">
          <a:xfrm>
            <a:off x="6228160" y="4971306"/>
            <a:ext cx="721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a:solidFill>
                  <a:srgbClr val="000000"/>
                </a:solidFill>
                <a:ea typeface="新細明體" charset="0"/>
                <a:cs typeface="Gill Sans" charset="0"/>
              </a:rPr>
              <a:t>Host</a:t>
            </a:r>
          </a:p>
        </p:txBody>
      </p:sp>
      <p:grpSp>
        <p:nvGrpSpPr>
          <p:cNvPr id="3" name="群組 2"/>
          <p:cNvGrpSpPr/>
          <p:nvPr/>
        </p:nvGrpSpPr>
        <p:grpSpPr>
          <a:xfrm>
            <a:off x="2200871" y="1524000"/>
            <a:ext cx="5107781" cy="4977408"/>
            <a:chOff x="2200871" y="1524000"/>
            <a:chExt cx="5107781" cy="4977408"/>
          </a:xfrm>
        </p:grpSpPr>
        <p:sp>
          <p:nvSpPr>
            <p:cNvPr id="4" name="AutoShape 1"/>
            <p:cNvSpPr>
              <a:spLocks/>
            </p:cNvSpPr>
            <p:nvPr/>
          </p:nvSpPr>
          <p:spPr bwMode="auto">
            <a:xfrm>
              <a:off x="2200871" y="4626174"/>
              <a:ext cx="5107781" cy="1151930"/>
            </a:xfrm>
            <a:prstGeom prst="roundRect">
              <a:avLst>
                <a:gd name="adj" fmla="val 11625"/>
              </a:avLst>
            </a:prstGeom>
            <a:solidFill>
              <a:srgbClr val="E6FF9B"/>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5" name="AutoShape 3"/>
            <p:cNvSpPr>
              <a:spLocks/>
            </p:cNvSpPr>
            <p:nvPr/>
          </p:nvSpPr>
          <p:spPr bwMode="auto">
            <a:xfrm>
              <a:off x="2397324" y="4861917"/>
              <a:ext cx="3000375" cy="776883"/>
            </a:xfrm>
            <a:prstGeom prst="roundRect">
              <a:avLst>
                <a:gd name="adj" fmla="val 17241"/>
              </a:avLst>
            </a:prstGeom>
            <a:solidFill>
              <a:srgbClr val="FF773F"/>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dirty="0">
                  <a:solidFill>
                    <a:srgbClr val="000000"/>
                  </a:solidFill>
                  <a:ea typeface="新細明體" charset="0"/>
                  <a:cs typeface="Gill Sans" charset="0"/>
                </a:rPr>
                <a:t>KVM</a:t>
              </a:r>
            </a:p>
          </p:txBody>
        </p:sp>
        <p:sp>
          <p:nvSpPr>
            <p:cNvPr id="6" name="AutoShape 4"/>
            <p:cNvSpPr>
              <a:spLocks/>
            </p:cNvSpPr>
            <p:nvPr/>
          </p:nvSpPr>
          <p:spPr bwMode="auto">
            <a:xfrm>
              <a:off x="2209800" y="5867400"/>
              <a:ext cx="5098852" cy="634008"/>
            </a:xfrm>
            <a:prstGeom prst="roundRect">
              <a:avLst>
                <a:gd name="adj" fmla="val 21125"/>
              </a:avLst>
            </a:prstGeom>
            <a:solidFill>
              <a:srgbClr val="95FF00"/>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dirty="0">
                  <a:solidFill>
                    <a:srgbClr val="000000"/>
                  </a:solidFill>
                  <a:ea typeface="新細明體" charset="0"/>
                  <a:cs typeface="Gill Sans" charset="0"/>
                </a:rPr>
                <a:t>Hardware</a:t>
              </a:r>
            </a:p>
          </p:txBody>
        </p:sp>
        <p:sp>
          <p:nvSpPr>
            <p:cNvPr id="7" name="AutoShape 5"/>
            <p:cNvSpPr>
              <a:spLocks/>
            </p:cNvSpPr>
            <p:nvPr/>
          </p:nvSpPr>
          <p:spPr bwMode="auto">
            <a:xfrm>
              <a:off x="2502991" y="3483174"/>
              <a:ext cx="2789040" cy="1017984"/>
            </a:xfrm>
            <a:prstGeom prst="roundRect">
              <a:avLst>
                <a:gd name="adj" fmla="val 13157"/>
              </a:avLst>
            </a:prstGeom>
            <a:solidFill>
              <a:srgbClr val="FFBD8F"/>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endParaRPr lang="en-US" altLang="zh-TW" dirty="0" smtClean="0">
                <a:solidFill>
                  <a:srgbClr val="000000"/>
                </a:solidFill>
                <a:ea typeface="新細明體" charset="0"/>
                <a:cs typeface="Gill Sans" charset="0"/>
              </a:endParaRPr>
            </a:p>
            <a:p>
              <a:pPr algn="ctr">
                <a:spcBef>
                  <a:spcPct val="0"/>
                </a:spcBef>
              </a:pPr>
              <a:endParaRPr lang="en-US" altLang="zh-TW" dirty="0" smtClean="0">
                <a:solidFill>
                  <a:srgbClr val="000000"/>
                </a:solidFill>
                <a:ea typeface="新細明體" charset="0"/>
                <a:cs typeface="Gill Sans" charset="0"/>
              </a:endParaRPr>
            </a:p>
            <a:p>
              <a:pPr algn="ctr">
                <a:spcBef>
                  <a:spcPct val="0"/>
                </a:spcBef>
              </a:pPr>
              <a:r>
                <a:rPr lang="en-US" altLang="zh-TW" dirty="0" smtClean="0">
                  <a:solidFill>
                    <a:srgbClr val="000000"/>
                  </a:solidFill>
                  <a:ea typeface="新細明體" charset="0"/>
                  <a:cs typeface="Gill Sans" charset="0"/>
                </a:rPr>
                <a:t>QEMU</a:t>
              </a:r>
              <a:endParaRPr lang="en-US" altLang="zh-TW" dirty="0">
                <a:solidFill>
                  <a:srgbClr val="000000"/>
                </a:solidFill>
                <a:ea typeface="新細明體" charset="0"/>
                <a:cs typeface="Gill Sans" charset="0"/>
              </a:endParaRPr>
            </a:p>
          </p:txBody>
        </p:sp>
        <p:sp>
          <p:nvSpPr>
            <p:cNvPr id="8" name="AutoShape 6"/>
            <p:cNvSpPr>
              <a:spLocks/>
            </p:cNvSpPr>
            <p:nvPr/>
          </p:nvSpPr>
          <p:spPr bwMode="auto">
            <a:xfrm>
              <a:off x="2502992" y="1524000"/>
              <a:ext cx="2789039" cy="1828800"/>
            </a:xfrm>
            <a:prstGeom prst="roundRect">
              <a:avLst>
                <a:gd name="adj" fmla="val 13157"/>
              </a:avLst>
            </a:prstGeom>
            <a:solidFill>
              <a:srgbClr val="ADF3CC"/>
            </a:solidFill>
            <a:ln w="12700" cap="flat">
              <a:solidFill>
                <a:srgbClr val="000000"/>
              </a:solidFill>
              <a:prstDash val="solid"/>
              <a:miter lim="800000"/>
              <a:headEnd type="none" w="med" len="med"/>
              <a:tailEnd type="none" w="med" len="med"/>
            </a:ln>
          </p:spPr>
          <p:txBody>
            <a:bodyPr lIns="0" tIns="0" rIns="0" bIns="0" anchor="t"/>
            <a:lstStyle/>
            <a:p>
              <a:pPr algn="ctr">
                <a:spcBef>
                  <a:spcPct val="0"/>
                </a:spcBef>
              </a:pPr>
              <a:r>
                <a:rPr lang="en-US" altLang="zh-TW" dirty="0" smtClean="0">
                  <a:solidFill>
                    <a:srgbClr val="000000"/>
                  </a:solidFill>
                  <a:ea typeface="新細明體" charset="0"/>
                  <a:cs typeface="Gill Sans" charset="0"/>
                </a:rPr>
                <a:t>GUEST</a:t>
              </a:r>
              <a:endParaRPr lang="en-US" altLang="zh-TW" dirty="0">
                <a:solidFill>
                  <a:srgbClr val="000000"/>
                </a:solidFill>
                <a:ea typeface="新細明體" charset="0"/>
                <a:cs typeface="Gill Sans" charset="0"/>
              </a:endParaRPr>
            </a:p>
          </p:txBody>
        </p:sp>
        <p:sp>
          <p:nvSpPr>
            <p:cNvPr id="12" name="AutoShape 10"/>
            <p:cNvSpPr>
              <a:spLocks/>
            </p:cNvSpPr>
            <p:nvPr/>
          </p:nvSpPr>
          <p:spPr bwMode="auto">
            <a:xfrm>
              <a:off x="5638800" y="3483174"/>
              <a:ext cx="1321594" cy="1017984"/>
            </a:xfrm>
            <a:prstGeom prst="roundRect">
              <a:avLst>
                <a:gd name="adj" fmla="val 13157"/>
              </a:avLst>
            </a:prstGeom>
            <a:solidFill>
              <a:srgbClr val="FFBD8F"/>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dirty="0">
                  <a:solidFill>
                    <a:srgbClr val="000000"/>
                  </a:solidFill>
                  <a:ea typeface="新細明體" charset="0"/>
                  <a:cs typeface="Gill Sans" charset="0"/>
                </a:rPr>
                <a:t>Other</a:t>
              </a:r>
            </a:p>
            <a:p>
              <a:pPr algn="ctr">
                <a:spcBef>
                  <a:spcPct val="0"/>
                </a:spcBef>
              </a:pPr>
              <a:r>
                <a:rPr lang="en-US" altLang="zh-TW" dirty="0">
                  <a:solidFill>
                    <a:srgbClr val="000000"/>
                  </a:solidFill>
                  <a:ea typeface="新細明體" charset="0"/>
                  <a:cs typeface="Gill Sans" charset="0"/>
                </a:rPr>
                <a:t>Processes</a:t>
              </a:r>
            </a:p>
          </p:txBody>
        </p:sp>
        <p:sp>
          <p:nvSpPr>
            <p:cNvPr id="15" name="AutoShape 11"/>
            <p:cNvSpPr>
              <a:spLocks/>
            </p:cNvSpPr>
            <p:nvPr/>
          </p:nvSpPr>
          <p:spPr bwMode="auto">
            <a:xfrm>
              <a:off x="2487811" y="2667000"/>
              <a:ext cx="2819400" cy="685800"/>
            </a:xfrm>
            <a:prstGeom prst="roundRect">
              <a:avLst>
                <a:gd name="adj" fmla="val 30611"/>
              </a:avLst>
            </a:prstGeom>
            <a:solidFill>
              <a:srgbClr val="FFFF00"/>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dirty="0" smtClean="0">
                  <a:solidFill>
                    <a:srgbClr val="000000"/>
                  </a:solidFill>
                  <a:ea typeface="新細明體" charset="0"/>
                  <a:cs typeface="Gill Sans" charset="0"/>
                </a:rPr>
                <a:t>Driver</a:t>
              </a:r>
              <a:endParaRPr lang="en-US" altLang="zh-TW" dirty="0">
                <a:solidFill>
                  <a:srgbClr val="000000"/>
                </a:solidFill>
                <a:ea typeface="新細明體" charset="0"/>
                <a:cs typeface="Gill Sans" charset="0"/>
              </a:endParaRPr>
            </a:p>
          </p:txBody>
        </p:sp>
        <p:sp>
          <p:nvSpPr>
            <p:cNvPr id="17" name="AutoShape 11"/>
            <p:cNvSpPr>
              <a:spLocks/>
            </p:cNvSpPr>
            <p:nvPr/>
          </p:nvSpPr>
          <p:spPr bwMode="auto">
            <a:xfrm>
              <a:off x="2487811" y="3429000"/>
              <a:ext cx="2819400" cy="685800"/>
            </a:xfrm>
            <a:prstGeom prst="roundRect">
              <a:avLst>
                <a:gd name="adj" fmla="val 30611"/>
              </a:avLst>
            </a:prstGeom>
            <a:solidFill>
              <a:schemeClr val="accent5">
                <a:lumMod val="60000"/>
                <a:lumOff val="40000"/>
              </a:schemeClr>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dirty="0" smtClean="0">
                  <a:solidFill>
                    <a:srgbClr val="000000"/>
                  </a:solidFill>
                  <a:ea typeface="新細明體" charset="0"/>
                  <a:cs typeface="Gill Sans" charset="0"/>
                </a:rPr>
                <a:t>IO</a:t>
              </a:r>
              <a:r>
                <a:rPr lang="zh-TW" altLang="en-US" dirty="0" smtClean="0">
                  <a:solidFill>
                    <a:srgbClr val="000000"/>
                  </a:solidFill>
                  <a:ea typeface="新細明體" charset="0"/>
                  <a:cs typeface="Gill Sans" charset="0"/>
                </a:rPr>
                <a:t> </a:t>
              </a:r>
              <a:r>
                <a:rPr lang="en-US" altLang="zh-TW" dirty="0" smtClean="0">
                  <a:solidFill>
                    <a:srgbClr val="000000"/>
                  </a:solidFill>
                  <a:ea typeface="新細明體" charset="0"/>
                  <a:cs typeface="Gill Sans" charset="0"/>
                </a:rPr>
                <a:t>controller</a:t>
              </a:r>
              <a:r>
                <a:rPr lang="zh-TW" altLang="en-US" dirty="0" smtClean="0">
                  <a:solidFill>
                    <a:srgbClr val="000000"/>
                  </a:solidFill>
                  <a:ea typeface="新細明體" charset="0"/>
                  <a:cs typeface="Gill Sans" charset="0"/>
                </a:rPr>
                <a:t> </a:t>
              </a:r>
              <a:r>
                <a:rPr lang="en-US" altLang="zh-TW" dirty="0" smtClean="0">
                  <a:solidFill>
                    <a:srgbClr val="000000"/>
                  </a:solidFill>
                  <a:ea typeface="新細明體" charset="0"/>
                  <a:cs typeface="Gill Sans" charset="0"/>
                </a:rPr>
                <a:t>&amp;</a:t>
              </a:r>
              <a:r>
                <a:rPr lang="zh-TW" altLang="en-US" dirty="0" smtClean="0">
                  <a:solidFill>
                    <a:srgbClr val="000000"/>
                  </a:solidFill>
                  <a:ea typeface="新細明體" charset="0"/>
                  <a:cs typeface="Gill Sans" charset="0"/>
                </a:rPr>
                <a:t> </a:t>
              </a:r>
              <a:r>
                <a:rPr lang="en-US" altLang="zh-TW" dirty="0" smtClean="0">
                  <a:solidFill>
                    <a:srgbClr val="000000"/>
                  </a:solidFill>
                  <a:ea typeface="新細明體" charset="0"/>
                  <a:cs typeface="Gill Sans" charset="0"/>
                </a:rPr>
                <a:t>device</a:t>
              </a:r>
              <a:endParaRPr lang="en-US" altLang="zh-TW" dirty="0">
                <a:solidFill>
                  <a:srgbClr val="000000"/>
                </a:solidFill>
                <a:ea typeface="新細明體" charset="0"/>
                <a:cs typeface="Gill Sans" charset="0"/>
              </a:endParaRPr>
            </a:p>
          </p:txBody>
        </p:sp>
      </p:grpSp>
      <p:sp>
        <p:nvSpPr>
          <p:cNvPr id="33" name="矩形 32"/>
          <p:cNvSpPr/>
          <p:nvPr/>
        </p:nvSpPr>
        <p:spPr>
          <a:xfrm>
            <a:off x="2971800" y="1905000"/>
            <a:ext cx="1676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dirty="0" smtClean="0"/>
              <a:t>Guest Application</a:t>
            </a:r>
            <a:endParaRPr lang="zh-TW" altLang="en-US" dirty="0"/>
          </a:p>
        </p:txBody>
      </p:sp>
      <p:sp>
        <p:nvSpPr>
          <p:cNvPr id="50" name="矩形 49"/>
          <p:cNvSpPr/>
          <p:nvPr/>
        </p:nvSpPr>
        <p:spPr>
          <a:xfrm>
            <a:off x="5687815" y="4674293"/>
            <a:ext cx="1322585" cy="5835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Device driver</a:t>
            </a:r>
            <a:endParaRPr lang="zh-TW" altLang="en-US" dirty="0"/>
          </a:p>
        </p:txBody>
      </p:sp>
      <p:sp>
        <p:nvSpPr>
          <p:cNvPr id="61" name="Rectangle 7"/>
          <p:cNvSpPr>
            <a:spLocks/>
          </p:cNvSpPr>
          <p:nvPr/>
        </p:nvSpPr>
        <p:spPr bwMode="auto">
          <a:xfrm>
            <a:off x="6517085" y="5253335"/>
            <a:ext cx="721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Host</a:t>
            </a:r>
          </a:p>
        </p:txBody>
      </p:sp>
      <p:cxnSp>
        <p:nvCxnSpPr>
          <p:cNvPr id="26" name="肘形接點 25"/>
          <p:cNvCxnSpPr>
            <a:stCxn id="15" idx="1"/>
            <a:endCxn id="5" idx="1"/>
          </p:cNvCxnSpPr>
          <p:nvPr/>
        </p:nvCxnSpPr>
        <p:spPr>
          <a:xfrm rot="10800000" flipV="1">
            <a:off x="2397325" y="3009899"/>
            <a:ext cx="90487" cy="2240459"/>
          </a:xfrm>
          <a:prstGeom prst="bentConnector3">
            <a:avLst>
              <a:gd name="adj1" fmla="val 352633"/>
            </a:avLst>
          </a:prstGeom>
          <a:ln>
            <a:tailEnd type="arrow"/>
          </a:ln>
        </p:spPr>
        <p:style>
          <a:lnRef idx="3">
            <a:schemeClr val="dk1"/>
          </a:lnRef>
          <a:fillRef idx="0">
            <a:schemeClr val="dk1"/>
          </a:fillRef>
          <a:effectRef idx="2">
            <a:schemeClr val="dk1"/>
          </a:effectRef>
          <a:fontRef idx="minor">
            <a:schemeClr val="tx1"/>
          </a:fontRef>
        </p:style>
      </p:cxnSp>
      <p:cxnSp>
        <p:nvCxnSpPr>
          <p:cNvPr id="29" name="直線單箭頭接點 28"/>
          <p:cNvCxnSpPr>
            <a:stCxn id="5" idx="0"/>
            <a:endCxn id="7" idx="2"/>
          </p:cNvCxnSpPr>
          <p:nvPr/>
        </p:nvCxnSpPr>
        <p:spPr>
          <a:xfrm flipH="1" flipV="1">
            <a:off x="3897511" y="4501158"/>
            <a:ext cx="1" cy="36075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肘形接點 36"/>
          <p:cNvCxnSpPr>
            <a:stCxn id="33" idx="3"/>
            <a:endCxn id="15" idx="3"/>
          </p:cNvCxnSpPr>
          <p:nvPr/>
        </p:nvCxnSpPr>
        <p:spPr>
          <a:xfrm>
            <a:off x="4648200" y="2171700"/>
            <a:ext cx="659011" cy="838200"/>
          </a:xfrm>
          <a:prstGeom prst="bentConnector3">
            <a:avLst>
              <a:gd name="adj1" fmla="val 134688"/>
            </a:avLst>
          </a:prstGeom>
          <a:ln>
            <a:tailEnd type="arrow"/>
          </a:ln>
        </p:spPr>
        <p:style>
          <a:lnRef idx="3">
            <a:schemeClr val="dk1"/>
          </a:lnRef>
          <a:fillRef idx="0">
            <a:schemeClr val="dk1"/>
          </a:fillRef>
          <a:effectRef idx="2">
            <a:schemeClr val="dk1"/>
          </a:effectRef>
          <a:fontRef idx="minor">
            <a:schemeClr val="tx1"/>
          </a:fontRef>
        </p:style>
      </p:cxnSp>
      <p:cxnSp>
        <p:nvCxnSpPr>
          <p:cNvPr id="56" name="肘形接點 55"/>
          <p:cNvCxnSpPr>
            <a:stCxn id="17" idx="3"/>
            <a:endCxn id="50" idx="1"/>
          </p:cNvCxnSpPr>
          <p:nvPr/>
        </p:nvCxnSpPr>
        <p:spPr>
          <a:xfrm>
            <a:off x="5307211" y="3771900"/>
            <a:ext cx="380604" cy="1194147"/>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58" name="直線單箭頭接點 57"/>
          <p:cNvCxnSpPr>
            <a:stCxn id="50" idx="2"/>
          </p:cNvCxnSpPr>
          <p:nvPr/>
        </p:nvCxnSpPr>
        <p:spPr>
          <a:xfrm>
            <a:off x="6349108" y="5257800"/>
            <a:ext cx="0" cy="635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1886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AutoShape 1"/>
          <p:cNvSpPr>
            <a:spLocks/>
          </p:cNvSpPr>
          <p:nvPr/>
        </p:nvSpPr>
        <p:spPr bwMode="auto">
          <a:xfrm>
            <a:off x="2200871" y="4626174"/>
            <a:ext cx="5107781" cy="1151930"/>
          </a:xfrm>
          <a:prstGeom prst="roundRect">
            <a:avLst>
              <a:gd name="adj" fmla="val 11625"/>
            </a:avLst>
          </a:prstGeom>
          <a:solidFill>
            <a:srgbClr val="E6FF9B"/>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0483" name="AutoShape 3"/>
          <p:cNvSpPr>
            <a:spLocks/>
          </p:cNvSpPr>
          <p:nvPr/>
        </p:nvSpPr>
        <p:spPr bwMode="auto">
          <a:xfrm>
            <a:off x="2474119" y="4626174"/>
            <a:ext cx="3000375" cy="776883"/>
          </a:xfrm>
          <a:prstGeom prst="roundRect">
            <a:avLst>
              <a:gd name="adj" fmla="val 17241"/>
            </a:avLst>
          </a:prstGeom>
          <a:solidFill>
            <a:srgbClr val="FF773F"/>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dirty="0">
                <a:solidFill>
                  <a:srgbClr val="000000"/>
                </a:solidFill>
                <a:ea typeface="新細明體" charset="0"/>
                <a:cs typeface="Gill Sans" charset="0"/>
              </a:rPr>
              <a:t>KVM</a:t>
            </a:r>
          </a:p>
        </p:txBody>
      </p:sp>
      <p:sp>
        <p:nvSpPr>
          <p:cNvPr id="20484" name="AutoShape 4"/>
          <p:cNvSpPr>
            <a:spLocks/>
          </p:cNvSpPr>
          <p:nvPr/>
        </p:nvSpPr>
        <p:spPr bwMode="auto">
          <a:xfrm>
            <a:off x="2209800" y="5867400"/>
            <a:ext cx="5098852" cy="634008"/>
          </a:xfrm>
          <a:prstGeom prst="roundRect">
            <a:avLst>
              <a:gd name="adj" fmla="val 21125"/>
            </a:avLst>
          </a:prstGeom>
          <a:solidFill>
            <a:srgbClr val="95FF00"/>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dirty="0">
                <a:solidFill>
                  <a:srgbClr val="000000"/>
                </a:solidFill>
                <a:ea typeface="新細明體" charset="0"/>
                <a:cs typeface="Gill Sans" charset="0"/>
              </a:rPr>
              <a:t>Hardware</a:t>
            </a:r>
          </a:p>
        </p:txBody>
      </p:sp>
      <p:sp>
        <p:nvSpPr>
          <p:cNvPr id="20485" name="AutoShape 5"/>
          <p:cNvSpPr>
            <a:spLocks/>
          </p:cNvSpPr>
          <p:nvPr/>
        </p:nvSpPr>
        <p:spPr bwMode="auto">
          <a:xfrm>
            <a:off x="2509837" y="3505200"/>
            <a:ext cx="2928938" cy="1017984"/>
          </a:xfrm>
          <a:prstGeom prst="roundRect">
            <a:avLst>
              <a:gd name="adj" fmla="val 13157"/>
            </a:avLst>
          </a:prstGeom>
          <a:solidFill>
            <a:srgbClr val="FFBD8F"/>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endParaRPr lang="en-US" altLang="zh-TW" dirty="0" smtClean="0">
              <a:solidFill>
                <a:srgbClr val="000000"/>
              </a:solidFill>
              <a:ea typeface="新細明體" charset="0"/>
              <a:cs typeface="Gill Sans" charset="0"/>
            </a:endParaRPr>
          </a:p>
          <a:p>
            <a:pPr algn="ctr">
              <a:spcBef>
                <a:spcPct val="0"/>
              </a:spcBef>
            </a:pPr>
            <a:r>
              <a:rPr lang="en-US" altLang="zh-TW" dirty="0" smtClean="0">
                <a:solidFill>
                  <a:srgbClr val="000000"/>
                </a:solidFill>
                <a:ea typeface="新細明體" charset="0"/>
                <a:cs typeface="Gill Sans" charset="0"/>
              </a:rPr>
              <a:t>QEMU</a:t>
            </a:r>
            <a:endParaRPr lang="en-US" altLang="zh-TW" dirty="0">
              <a:solidFill>
                <a:srgbClr val="000000"/>
              </a:solidFill>
              <a:ea typeface="新細明體" charset="0"/>
              <a:cs typeface="Gill Sans" charset="0"/>
            </a:endParaRPr>
          </a:p>
        </p:txBody>
      </p:sp>
      <p:sp>
        <p:nvSpPr>
          <p:cNvPr id="20486" name="AutoShape 6"/>
          <p:cNvSpPr>
            <a:spLocks/>
          </p:cNvSpPr>
          <p:nvPr/>
        </p:nvSpPr>
        <p:spPr bwMode="auto">
          <a:xfrm>
            <a:off x="2509839" y="1524000"/>
            <a:ext cx="2928935" cy="1066800"/>
          </a:xfrm>
          <a:prstGeom prst="roundRect">
            <a:avLst>
              <a:gd name="adj" fmla="val 13157"/>
            </a:avLst>
          </a:prstGeom>
          <a:solidFill>
            <a:srgbClr val="ADF3CC"/>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dirty="0">
                <a:solidFill>
                  <a:srgbClr val="000000"/>
                </a:solidFill>
                <a:ea typeface="新細明體" charset="0"/>
                <a:cs typeface="Gill Sans" charset="0"/>
              </a:rPr>
              <a:t>GUEST1</a:t>
            </a:r>
          </a:p>
        </p:txBody>
      </p:sp>
      <p:sp>
        <p:nvSpPr>
          <p:cNvPr id="20487" name="Rectangle 7"/>
          <p:cNvSpPr>
            <a:spLocks/>
          </p:cNvSpPr>
          <p:nvPr/>
        </p:nvSpPr>
        <p:spPr bwMode="auto">
          <a:xfrm>
            <a:off x="6517085" y="5329535"/>
            <a:ext cx="721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Host</a:t>
            </a:r>
          </a:p>
        </p:txBody>
      </p:sp>
      <p:sp>
        <p:nvSpPr>
          <p:cNvPr id="20490" name="AutoShape 10"/>
          <p:cNvSpPr>
            <a:spLocks/>
          </p:cNvSpPr>
          <p:nvPr/>
        </p:nvSpPr>
        <p:spPr bwMode="auto">
          <a:xfrm>
            <a:off x="5841206" y="3483174"/>
            <a:ext cx="1321594" cy="1017984"/>
          </a:xfrm>
          <a:prstGeom prst="roundRect">
            <a:avLst>
              <a:gd name="adj" fmla="val 13157"/>
            </a:avLst>
          </a:prstGeom>
          <a:solidFill>
            <a:srgbClr val="FFBD8F"/>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dirty="0">
                <a:solidFill>
                  <a:srgbClr val="000000"/>
                </a:solidFill>
                <a:ea typeface="新細明體" charset="0"/>
                <a:cs typeface="Gill Sans" charset="0"/>
              </a:rPr>
              <a:t>Other</a:t>
            </a:r>
          </a:p>
          <a:p>
            <a:pPr algn="ctr">
              <a:spcBef>
                <a:spcPct val="0"/>
              </a:spcBef>
            </a:pPr>
            <a:r>
              <a:rPr lang="en-US" altLang="zh-TW" dirty="0">
                <a:solidFill>
                  <a:srgbClr val="000000"/>
                </a:solidFill>
                <a:ea typeface="新細明體" charset="0"/>
                <a:cs typeface="Gill Sans" charset="0"/>
              </a:rPr>
              <a:t>Processes</a:t>
            </a:r>
          </a:p>
        </p:txBody>
      </p:sp>
      <p:sp>
        <p:nvSpPr>
          <p:cNvPr id="20491" name="AutoShape 11"/>
          <p:cNvSpPr>
            <a:spLocks/>
          </p:cNvSpPr>
          <p:nvPr/>
        </p:nvSpPr>
        <p:spPr bwMode="auto">
          <a:xfrm>
            <a:off x="2509838" y="2819400"/>
            <a:ext cx="2928937" cy="437555"/>
          </a:xfrm>
          <a:prstGeom prst="roundRect">
            <a:avLst>
              <a:gd name="adj" fmla="val 30611"/>
            </a:avLst>
          </a:prstGeom>
          <a:solidFill>
            <a:srgbClr val="E1EF9E"/>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dirty="0">
                <a:solidFill>
                  <a:srgbClr val="000000"/>
                </a:solidFill>
                <a:ea typeface="新細明體" charset="0"/>
                <a:cs typeface="Gill Sans" charset="0"/>
              </a:rPr>
              <a:t>Transport</a:t>
            </a:r>
          </a:p>
        </p:txBody>
      </p:sp>
      <p:sp>
        <p:nvSpPr>
          <p:cNvPr id="2" name="標題 1"/>
          <p:cNvSpPr>
            <a:spLocks noGrp="1"/>
          </p:cNvSpPr>
          <p:nvPr>
            <p:ph type="title"/>
          </p:nvPr>
        </p:nvSpPr>
        <p:spPr/>
        <p:txBody>
          <a:bodyPr/>
          <a:lstStyle/>
          <a:p>
            <a:r>
              <a:rPr kumimoji="1" lang="en-US" altLang="zh-TW" dirty="0"/>
              <a:t>KVM</a:t>
            </a:r>
            <a:r>
              <a:rPr kumimoji="1" lang="zh-TW" altLang="en-US" dirty="0"/>
              <a:t> </a:t>
            </a:r>
            <a:r>
              <a:rPr kumimoji="1" lang="en-US" altLang="zh-TW" dirty="0"/>
              <a:t>with</a:t>
            </a:r>
            <a:r>
              <a:rPr kumimoji="1" lang="zh-TW" altLang="en-US" dirty="0"/>
              <a:t> </a:t>
            </a:r>
            <a:r>
              <a:rPr kumimoji="1" lang="en-US" altLang="zh-TW" dirty="0" err="1"/>
              <a:t>Virt</a:t>
            </a:r>
            <a:r>
              <a:rPr kumimoji="1" lang="en-US" altLang="zh-TW" dirty="0"/>
              <a:t>-IO</a:t>
            </a:r>
            <a:endParaRPr kumimoji="1" lang="zh-TW" altLang="en-US" dirty="0"/>
          </a:p>
        </p:txBody>
      </p:sp>
      <p:sp>
        <p:nvSpPr>
          <p:cNvPr id="16" name="AutoShape 11"/>
          <p:cNvSpPr>
            <a:spLocks/>
          </p:cNvSpPr>
          <p:nvPr/>
        </p:nvSpPr>
        <p:spPr bwMode="auto">
          <a:xfrm>
            <a:off x="2494658" y="2153245"/>
            <a:ext cx="2959297" cy="437555"/>
          </a:xfrm>
          <a:prstGeom prst="roundRect">
            <a:avLst>
              <a:gd name="adj" fmla="val 30611"/>
            </a:avLst>
          </a:prstGeom>
          <a:solidFill>
            <a:srgbClr val="FFFF00"/>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dirty="0" err="1" smtClean="0">
                <a:solidFill>
                  <a:srgbClr val="000000"/>
                </a:solidFill>
                <a:ea typeface="新細明體" charset="0"/>
                <a:cs typeface="Gill Sans" charset="0"/>
              </a:rPr>
              <a:t>VirtIO</a:t>
            </a:r>
            <a:r>
              <a:rPr lang="zh-TW" altLang="en-US" dirty="0" smtClean="0">
                <a:solidFill>
                  <a:srgbClr val="000000"/>
                </a:solidFill>
                <a:ea typeface="新細明體" charset="0"/>
                <a:cs typeface="Gill Sans" charset="0"/>
              </a:rPr>
              <a:t> </a:t>
            </a:r>
            <a:r>
              <a:rPr lang="en-US" altLang="zh-TW" dirty="0" smtClean="0">
                <a:solidFill>
                  <a:srgbClr val="000000"/>
                </a:solidFill>
                <a:ea typeface="新細明體" charset="0"/>
                <a:cs typeface="Gill Sans" charset="0"/>
              </a:rPr>
              <a:t>driver</a:t>
            </a:r>
            <a:endParaRPr lang="en-US" altLang="zh-TW" dirty="0">
              <a:solidFill>
                <a:srgbClr val="000000"/>
              </a:solidFill>
              <a:ea typeface="新細明體" charset="0"/>
              <a:cs typeface="Gill Sans" charset="0"/>
            </a:endParaRPr>
          </a:p>
        </p:txBody>
      </p:sp>
      <p:sp>
        <p:nvSpPr>
          <p:cNvPr id="18" name="AutoShape 11"/>
          <p:cNvSpPr>
            <a:spLocks/>
          </p:cNvSpPr>
          <p:nvPr/>
        </p:nvSpPr>
        <p:spPr bwMode="auto">
          <a:xfrm>
            <a:off x="2494657" y="3527226"/>
            <a:ext cx="2959299" cy="437555"/>
          </a:xfrm>
          <a:prstGeom prst="roundRect">
            <a:avLst>
              <a:gd name="adj" fmla="val 30611"/>
            </a:avLst>
          </a:prstGeom>
          <a:solidFill>
            <a:schemeClr val="accent5">
              <a:lumMod val="60000"/>
              <a:lumOff val="40000"/>
            </a:schemeClr>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1600" dirty="0" err="1" smtClean="0">
                <a:solidFill>
                  <a:srgbClr val="000000"/>
                </a:solidFill>
                <a:ea typeface="新細明體" charset="0"/>
                <a:cs typeface="Gill Sans" charset="0"/>
              </a:rPr>
              <a:t>VirtIO</a:t>
            </a:r>
            <a:r>
              <a:rPr lang="zh-TW" altLang="en-US" sz="1600" dirty="0" smtClean="0">
                <a:solidFill>
                  <a:srgbClr val="000000"/>
                </a:solidFill>
                <a:ea typeface="新細明體" charset="0"/>
                <a:cs typeface="Gill Sans" charset="0"/>
              </a:rPr>
              <a:t> </a:t>
            </a:r>
            <a:r>
              <a:rPr lang="en-US" altLang="zh-TW" sz="1600" dirty="0" smtClean="0">
                <a:solidFill>
                  <a:srgbClr val="000000"/>
                </a:solidFill>
                <a:ea typeface="新細明體" charset="0"/>
                <a:cs typeface="Gill Sans" charset="0"/>
              </a:rPr>
              <a:t>controller</a:t>
            </a:r>
            <a:r>
              <a:rPr lang="zh-TW" altLang="en-US" sz="1600" dirty="0" smtClean="0">
                <a:solidFill>
                  <a:srgbClr val="000000"/>
                </a:solidFill>
                <a:ea typeface="新細明體" charset="0"/>
                <a:cs typeface="Gill Sans" charset="0"/>
              </a:rPr>
              <a:t> </a:t>
            </a:r>
            <a:r>
              <a:rPr lang="en-US" altLang="zh-TW" sz="1600" dirty="0" smtClean="0">
                <a:solidFill>
                  <a:srgbClr val="000000"/>
                </a:solidFill>
                <a:ea typeface="新細明體" charset="0"/>
                <a:cs typeface="Gill Sans" charset="0"/>
              </a:rPr>
              <a:t>&amp;</a:t>
            </a:r>
            <a:r>
              <a:rPr lang="zh-TW" altLang="en-US" sz="1600" dirty="0" smtClean="0">
                <a:solidFill>
                  <a:srgbClr val="000000"/>
                </a:solidFill>
                <a:ea typeface="新細明體" charset="0"/>
                <a:cs typeface="Gill Sans" charset="0"/>
              </a:rPr>
              <a:t> </a:t>
            </a:r>
            <a:r>
              <a:rPr lang="en-US" altLang="zh-TW" sz="1600" dirty="0" smtClean="0">
                <a:solidFill>
                  <a:srgbClr val="000000"/>
                </a:solidFill>
                <a:ea typeface="新細明體" charset="0"/>
                <a:cs typeface="Gill Sans" charset="0"/>
              </a:rPr>
              <a:t>device</a:t>
            </a:r>
            <a:endParaRPr lang="en-US" altLang="zh-TW" sz="1600" dirty="0">
              <a:solidFill>
                <a:srgbClr val="000000"/>
              </a:solidFill>
              <a:ea typeface="新細明體" charset="0"/>
              <a:cs typeface="Gill Sans" charset="0"/>
            </a:endParaRPr>
          </a:p>
        </p:txBody>
      </p:sp>
      <p:cxnSp>
        <p:nvCxnSpPr>
          <p:cNvPr id="4" name="直線單箭頭接點 3"/>
          <p:cNvCxnSpPr>
            <a:stCxn id="20486" idx="2"/>
            <a:endCxn id="20491" idx="0"/>
          </p:cNvCxnSpPr>
          <p:nvPr/>
        </p:nvCxnSpPr>
        <p:spPr>
          <a:xfrm>
            <a:off x="3974307" y="2590800"/>
            <a:ext cx="0"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直線單箭頭接點 19"/>
          <p:cNvCxnSpPr>
            <a:stCxn id="20491" idx="2"/>
            <a:endCxn id="18" idx="0"/>
          </p:cNvCxnSpPr>
          <p:nvPr/>
        </p:nvCxnSpPr>
        <p:spPr>
          <a:xfrm>
            <a:off x="3974307" y="3256955"/>
            <a:ext cx="0" cy="27027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矩形 22"/>
          <p:cNvSpPr/>
          <p:nvPr/>
        </p:nvSpPr>
        <p:spPr>
          <a:xfrm>
            <a:off x="5840215" y="4750493"/>
            <a:ext cx="1322585" cy="5835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Device driver</a:t>
            </a:r>
            <a:endParaRPr lang="zh-TW" altLang="en-US" dirty="0"/>
          </a:p>
        </p:txBody>
      </p:sp>
      <p:cxnSp>
        <p:nvCxnSpPr>
          <p:cNvPr id="8" name="肘形接點 7"/>
          <p:cNvCxnSpPr>
            <a:stCxn id="20485" idx="3"/>
            <a:endCxn id="23" idx="1"/>
          </p:cNvCxnSpPr>
          <p:nvPr/>
        </p:nvCxnSpPr>
        <p:spPr>
          <a:xfrm>
            <a:off x="5438775" y="4014192"/>
            <a:ext cx="401440" cy="1028055"/>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10" name="直線單箭頭接點 9"/>
          <p:cNvCxnSpPr>
            <a:stCxn id="23" idx="2"/>
          </p:cNvCxnSpPr>
          <p:nvPr/>
        </p:nvCxnSpPr>
        <p:spPr>
          <a:xfrm flipH="1">
            <a:off x="6501507" y="5334000"/>
            <a:ext cx="1"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02970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optimization:</a:t>
            </a:r>
            <a:r>
              <a:rPr kumimoji="1" lang="zh-TW" altLang="en-US" dirty="0" smtClean="0"/>
              <a:t> </a:t>
            </a:r>
            <a:r>
              <a:rPr kumimoji="1" lang="en-US" altLang="zh-TW" dirty="0" err="1" smtClean="0"/>
              <a:t>virt-io</a:t>
            </a:r>
            <a:endParaRPr kumimoji="1" lang="zh-TW" altLang="en-US" dirty="0"/>
          </a:p>
        </p:txBody>
      </p:sp>
      <p:sp>
        <p:nvSpPr>
          <p:cNvPr id="3" name="文字版面配置區 2"/>
          <p:cNvSpPr>
            <a:spLocks noGrp="1"/>
          </p:cNvSpPr>
          <p:nvPr>
            <p:ph type="body" idx="1"/>
          </p:nvPr>
        </p:nvSpPr>
        <p:spPr/>
        <p:txBody>
          <a:bodyPr/>
          <a:lstStyle/>
          <a:p>
            <a:r>
              <a:rPr kumimoji="1" lang="en-US" altLang="zh-TW" dirty="0" smtClean="0"/>
              <a:t>Introduction</a:t>
            </a:r>
            <a:r>
              <a:rPr kumimoji="1" lang="zh-TW" altLang="en-US" dirty="0" smtClean="0"/>
              <a:t> </a:t>
            </a:r>
            <a:r>
              <a:rPr kumimoji="1" lang="en-US" altLang="zh-TW" dirty="0" smtClean="0"/>
              <a:t>to</a:t>
            </a:r>
            <a:r>
              <a:rPr kumimoji="1" lang="zh-TW" altLang="en-US" dirty="0" smtClean="0"/>
              <a:t> </a:t>
            </a:r>
            <a:r>
              <a:rPr kumimoji="1" lang="en-US" altLang="zh-TW" dirty="0" err="1" smtClean="0"/>
              <a:t>Virt</a:t>
            </a:r>
            <a:r>
              <a:rPr kumimoji="1" lang="en-US" altLang="zh-TW" dirty="0" smtClean="0"/>
              <a:t>-IO</a:t>
            </a:r>
          </a:p>
          <a:p>
            <a:r>
              <a:rPr kumimoji="1" lang="en-US" altLang="zh-TW" dirty="0" smtClean="0"/>
              <a:t>Architecture</a:t>
            </a:r>
            <a:r>
              <a:rPr kumimoji="1" lang="zh-TW" altLang="en-US" dirty="0" smtClean="0"/>
              <a:t> </a:t>
            </a:r>
            <a:r>
              <a:rPr kumimoji="1" lang="en-US" altLang="zh-TW" dirty="0" smtClean="0"/>
              <a:t>of</a:t>
            </a:r>
            <a:r>
              <a:rPr kumimoji="1" lang="zh-TW" altLang="en-US" dirty="0" smtClean="0"/>
              <a:t> </a:t>
            </a:r>
            <a:r>
              <a:rPr kumimoji="1" lang="en-US" altLang="zh-TW" dirty="0" err="1" smtClean="0"/>
              <a:t>Virt</a:t>
            </a:r>
            <a:r>
              <a:rPr kumimoji="1" lang="en-US" altLang="zh-TW" dirty="0" smtClean="0"/>
              <a:t>-IO</a:t>
            </a:r>
          </a:p>
          <a:p>
            <a:r>
              <a:rPr kumimoji="1" lang="en-US" altLang="zh-TW" dirty="0" smtClean="0">
                <a:solidFill>
                  <a:srgbClr val="953735"/>
                </a:solidFill>
              </a:rPr>
              <a:t>Important Operations</a:t>
            </a:r>
            <a:endParaRPr kumimoji="1" lang="en-US" altLang="zh-TW" dirty="0">
              <a:solidFill>
                <a:srgbClr val="953735"/>
              </a:solidFill>
            </a:endParaRPr>
          </a:p>
        </p:txBody>
      </p:sp>
    </p:spTree>
    <p:extLst>
      <p:ext uri="{BB962C8B-B14F-4D97-AF65-F5344CB8AC3E}">
        <p14:creationId xmlns:p14="http://schemas.microsoft.com/office/powerpoint/2010/main" val="11179222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AutoShape 1"/>
          <p:cNvSpPr>
            <a:spLocks/>
          </p:cNvSpPr>
          <p:nvPr/>
        </p:nvSpPr>
        <p:spPr bwMode="auto">
          <a:xfrm>
            <a:off x="2071687" y="1830586"/>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5602" name="AutoShape 2"/>
          <p:cNvSpPr>
            <a:spLocks/>
          </p:cNvSpPr>
          <p:nvPr/>
        </p:nvSpPr>
        <p:spPr bwMode="auto">
          <a:xfrm>
            <a:off x="2071687" y="4625578"/>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5603" name="Rectangle 3"/>
          <p:cNvSpPr>
            <a:spLocks/>
          </p:cNvSpPr>
          <p:nvPr/>
        </p:nvSpPr>
        <p:spPr bwMode="auto">
          <a:xfrm>
            <a:off x="5874618" y="2273944"/>
            <a:ext cx="91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Guest</a:t>
            </a:r>
          </a:p>
        </p:txBody>
      </p:sp>
      <p:sp>
        <p:nvSpPr>
          <p:cNvPr id="25604" name="Rectangle 4"/>
          <p:cNvSpPr>
            <a:spLocks/>
          </p:cNvSpPr>
          <p:nvPr/>
        </p:nvSpPr>
        <p:spPr bwMode="auto">
          <a:xfrm>
            <a:off x="5805414" y="5068937"/>
            <a:ext cx="1022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QEMU</a:t>
            </a:r>
          </a:p>
        </p:txBody>
      </p:sp>
      <p:sp>
        <p:nvSpPr>
          <p:cNvPr id="25605" name="AutoShape 5"/>
          <p:cNvSpPr>
            <a:spLocks/>
          </p:cNvSpPr>
          <p:nvPr/>
        </p:nvSpPr>
        <p:spPr bwMode="auto">
          <a:xfrm>
            <a:off x="2598539" y="1919883"/>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Driver</a:t>
            </a:r>
          </a:p>
        </p:txBody>
      </p:sp>
      <p:sp>
        <p:nvSpPr>
          <p:cNvPr id="25606" name="AutoShape 6"/>
          <p:cNvSpPr>
            <a:spLocks/>
          </p:cNvSpPr>
          <p:nvPr/>
        </p:nvSpPr>
        <p:spPr bwMode="auto">
          <a:xfrm>
            <a:off x="2598539" y="5384602"/>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Device</a:t>
            </a:r>
          </a:p>
        </p:txBody>
      </p:sp>
      <p:sp>
        <p:nvSpPr>
          <p:cNvPr id="25607" name="AutoShape 7"/>
          <p:cNvSpPr>
            <a:spLocks/>
          </p:cNvSpPr>
          <p:nvPr/>
        </p:nvSpPr>
        <p:spPr bwMode="auto">
          <a:xfrm>
            <a:off x="2294930" y="2598539"/>
            <a:ext cx="3196828" cy="508992"/>
          </a:xfrm>
          <a:prstGeom prst="roundRect">
            <a:avLst>
              <a:gd name="adj" fmla="val 26315"/>
            </a:avLst>
          </a:prstGeom>
          <a:solidFill>
            <a:srgbClr val="F5F4B4"/>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PCI Controller</a:t>
            </a:r>
          </a:p>
        </p:txBody>
      </p:sp>
      <p:sp>
        <p:nvSpPr>
          <p:cNvPr id="25608" name="AutoShape 8"/>
          <p:cNvSpPr>
            <a:spLocks/>
          </p:cNvSpPr>
          <p:nvPr/>
        </p:nvSpPr>
        <p:spPr bwMode="auto">
          <a:xfrm>
            <a:off x="2294930" y="4777383"/>
            <a:ext cx="3196828" cy="508992"/>
          </a:xfrm>
          <a:prstGeom prst="roundRect">
            <a:avLst>
              <a:gd name="adj" fmla="val 26315"/>
            </a:avLst>
          </a:prstGeom>
          <a:solidFill>
            <a:srgbClr val="F5F4B4"/>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PCI Controller</a:t>
            </a:r>
          </a:p>
        </p:txBody>
      </p:sp>
      <p:grpSp>
        <p:nvGrpSpPr>
          <p:cNvPr id="25612" name="Group 12"/>
          <p:cNvGrpSpPr>
            <a:grpSpLocks/>
          </p:cNvGrpSpPr>
          <p:nvPr/>
        </p:nvGrpSpPr>
        <p:grpSpPr bwMode="auto">
          <a:xfrm>
            <a:off x="2071687" y="3446859"/>
            <a:ext cx="4982766" cy="919758"/>
            <a:chOff x="0" y="0"/>
            <a:chExt cx="4464" cy="824"/>
          </a:xfrm>
        </p:grpSpPr>
        <p:sp>
          <p:nvSpPr>
            <p:cNvPr id="25609" name="AutoShape 9"/>
            <p:cNvSpPr>
              <a:spLocks/>
            </p:cNvSpPr>
            <p:nvPr/>
          </p:nvSpPr>
          <p:spPr bwMode="auto">
            <a:xfrm>
              <a:off x="0" y="0"/>
              <a:ext cx="4464" cy="824"/>
            </a:xfrm>
            <a:prstGeom prst="roundRect">
              <a:avLst>
                <a:gd name="adj" fmla="val 14560"/>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5610" name="Rectangle 10"/>
            <p:cNvSpPr>
              <a:spLocks/>
            </p:cNvSpPr>
            <p:nvPr/>
          </p:nvSpPr>
          <p:spPr bwMode="auto">
            <a:xfrm>
              <a:off x="2978" y="205"/>
              <a:ext cx="136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a:solidFill>
                    <a:srgbClr val="000000"/>
                  </a:solidFill>
                  <a:ea typeface="新細明體" charset="0"/>
                  <a:cs typeface="Gill Sans" charset="0"/>
                </a:rPr>
                <a:t>Transport</a:t>
              </a:r>
            </a:p>
          </p:txBody>
        </p:sp>
        <p:sp>
          <p:nvSpPr>
            <p:cNvPr id="25611" name="AutoShape 11"/>
            <p:cNvSpPr>
              <a:spLocks/>
            </p:cNvSpPr>
            <p:nvPr/>
          </p:nvSpPr>
          <p:spPr bwMode="auto">
            <a:xfrm>
              <a:off x="472" y="184"/>
              <a:ext cx="2352" cy="456"/>
            </a:xfrm>
            <a:prstGeom prst="roundRect">
              <a:avLst>
                <a:gd name="adj" fmla="val 26315"/>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Vring</a:t>
              </a:r>
              <a:endParaRPr lang="en-US" altLang="zh-TW" sz="2200" dirty="0">
                <a:solidFill>
                  <a:srgbClr val="000000"/>
                </a:solidFill>
                <a:ea typeface="新細明體" charset="0"/>
                <a:cs typeface="Gill Sans" charset="0"/>
              </a:endParaRPr>
            </a:p>
          </p:txBody>
        </p:sp>
      </p:grpSp>
      <p:sp>
        <p:nvSpPr>
          <p:cNvPr id="25614" name="Rectangle 14"/>
          <p:cNvSpPr>
            <a:spLocks/>
          </p:cNvSpPr>
          <p:nvPr/>
        </p:nvSpPr>
        <p:spPr bwMode="auto">
          <a:xfrm>
            <a:off x="575965" y="1981275"/>
            <a:ext cx="1719181" cy="3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wrap="none" lIns="26788" tIns="26788" rIns="26788" bIns="26788">
            <a:spAutoFit/>
          </a:bodyPr>
          <a:lstStyle/>
          <a:p>
            <a:pPr>
              <a:spcBef>
                <a:spcPct val="0"/>
              </a:spcBef>
            </a:pPr>
            <a:r>
              <a:rPr lang="en-US" altLang="zh-TW" sz="2200">
                <a:latin typeface="Calibri Bold" charset="0"/>
                <a:ea typeface="新細明體" charset="0"/>
                <a:cs typeface="Calibri Bold" charset="0"/>
                <a:sym typeface="Calibri Bold" charset="0"/>
              </a:rPr>
              <a:t>Find virtqueue</a:t>
            </a:r>
          </a:p>
        </p:txBody>
      </p:sp>
      <p:sp>
        <p:nvSpPr>
          <p:cNvPr id="25616" name="Rectangle 16"/>
          <p:cNvSpPr>
            <a:spLocks/>
          </p:cNvSpPr>
          <p:nvPr/>
        </p:nvSpPr>
        <p:spPr bwMode="auto">
          <a:xfrm>
            <a:off x="2088431" y="3161109"/>
            <a:ext cx="1282901" cy="3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wrap="none" lIns="26788" tIns="26788" rIns="26788" bIns="26788">
            <a:spAutoFit/>
          </a:bodyPr>
          <a:lstStyle/>
          <a:p>
            <a:pPr>
              <a:spcBef>
                <a:spcPct val="0"/>
              </a:spcBef>
            </a:pPr>
            <a:r>
              <a:rPr lang="en-US" altLang="zh-TW" sz="2200" dirty="0" err="1">
                <a:latin typeface="Calibri Bold" charset="0"/>
                <a:ea typeface="新細明體" charset="0"/>
                <a:cs typeface="Calibri Bold" charset="0"/>
                <a:sym typeface="Calibri Bold" charset="0"/>
              </a:rPr>
              <a:t>Alloc</a:t>
            </a:r>
            <a:r>
              <a:rPr lang="en-US" altLang="zh-TW" sz="2200" dirty="0">
                <a:latin typeface="Calibri Bold" charset="0"/>
                <a:ea typeface="新細明體" charset="0"/>
                <a:cs typeface="Calibri Bold" charset="0"/>
                <a:sym typeface="Calibri Bold" charset="0"/>
              </a:rPr>
              <a:t> </a:t>
            </a:r>
            <a:r>
              <a:rPr lang="en-US" altLang="zh-TW" sz="2200" dirty="0" err="1">
                <a:latin typeface="Calibri Bold" charset="0"/>
                <a:ea typeface="新細明體" charset="0"/>
                <a:cs typeface="Calibri Bold" charset="0"/>
                <a:sym typeface="Calibri Bold" charset="0"/>
              </a:rPr>
              <a:t>Vring</a:t>
            </a:r>
            <a:endParaRPr lang="en-US" altLang="zh-TW" sz="2200" dirty="0">
              <a:latin typeface="Calibri Bold" charset="0"/>
              <a:ea typeface="新細明體" charset="0"/>
              <a:cs typeface="Calibri Bold" charset="0"/>
              <a:sym typeface="Calibri Bold" charset="0"/>
            </a:endParaRPr>
          </a:p>
        </p:txBody>
      </p:sp>
      <p:sp>
        <p:nvSpPr>
          <p:cNvPr id="25617" name="Line 17"/>
          <p:cNvSpPr>
            <a:spLocks noChangeShapeType="1"/>
          </p:cNvSpPr>
          <p:nvPr/>
        </p:nvSpPr>
        <p:spPr bwMode="auto">
          <a:xfrm rot="10800000" flipH="1">
            <a:off x="3908971" y="3108648"/>
            <a:ext cx="0" cy="507876"/>
          </a:xfrm>
          <a:prstGeom prst="line">
            <a:avLst/>
          </a:prstGeom>
          <a:noFill/>
          <a:ln w="50800" cap="flat">
            <a:solidFill>
              <a:srgbClr val="0000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5618" name="Freeform 18"/>
          <p:cNvSpPr>
            <a:spLocks/>
          </p:cNvSpPr>
          <p:nvPr/>
        </p:nvSpPr>
        <p:spPr bwMode="auto">
          <a:xfrm>
            <a:off x="1160859" y="2857500"/>
            <a:ext cx="1089422" cy="2196703"/>
          </a:xfrm>
          <a:custGeom>
            <a:avLst/>
            <a:gdLst>
              <a:gd name="T0" fmla="*/ 21600 w 21600"/>
              <a:gd name="T1" fmla="*/ 0 h 21600"/>
              <a:gd name="T2" fmla="*/ 0 w 21600"/>
              <a:gd name="T3" fmla="*/ 0 h 21600"/>
              <a:gd name="T4" fmla="*/ 114 w 21600"/>
              <a:gd name="T5" fmla="*/ 21600 h 21600"/>
              <a:gd name="T6" fmla="*/ 21600 w 21600"/>
              <a:gd name="T7" fmla="*/ 21600 h 21600"/>
            </a:gdLst>
            <a:ahLst/>
            <a:cxnLst>
              <a:cxn ang="0">
                <a:pos x="T0" y="T1"/>
              </a:cxn>
              <a:cxn ang="0">
                <a:pos x="T2" y="T3"/>
              </a:cxn>
              <a:cxn ang="0">
                <a:pos x="T4" y="T5"/>
              </a:cxn>
              <a:cxn ang="0">
                <a:pos x="T6" y="T7"/>
              </a:cxn>
            </a:cxnLst>
            <a:rect l="0" t="0" r="r" b="b"/>
            <a:pathLst>
              <a:path w="21600" h="21600">
                <a:moveTo>
                  <a:pt x="21600" y="0"/>
                </a:moveTo>
                <a:lnTo>
                  <a:pt x="0" y="0"/>
                </a:lnTo>
                <a:lnTo>
                  <a:pt x="114" y="21600"/>
                </a:lnTo>
                <a:lnTo>
                  <a:pt x="21600" y="21600"/>
                </a:lnTo>
              </a:path>
            </a:pathLst>
          </a:custGeom>
          <a:noFill/>
          <a:ln w="50800" cap="flat">
            <a:solidFill>
              <a:srgbClr val="000000"/>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5619" name="Rectangle 19"/>
          <p:cNvSpPr>
            <a:spLocks/>
          </p:cNvSpPr>
          <p:nvPr/>
        </p:nvSpPr>
        <p:spPr bwMode="auto">
          <a:xfrm>
            <a:off x="568152" y="5098852"/>
            <a:ext cx="1209063" cy="3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wrap="none" lIns="26788" tIns="26788" rIns="26788" bIns="26788">
            <a:spAutoFit/>
          </a:bodyPr>
          <a:lstStyle/>
          <a:p>
            <a:pPr>
              <a:spcBef>
                <a:spcPct val="0"/>
              </a:spcBef>
            </a:pPr>
            <a:r>
              <a:rPr lang="en-US" altLang="zh-TW" sz="2200">
                <a:latin typeface="Calibri Bold" charset="0"/>
                <a:ea typeface="新細明體" charset="0"/>
                <a:cs typeface="Calibri Bold" charset="0"/>
                <a:sym typeface="Calibri Bold" charset="0"/>
              </a:rPr>
              <a:t>Vring GPA</a:t>
            </a:r>
          </a:p>
        </p:txBody>
      </p:sp>
      <p:sp>
        <p:nvSpPr>
          <p:cNvPr id="3" name="標題 2"/>
          <p:cNvSpPr>
            <a:spLocks noGrp="1"/>
          </p:cNvSpPr>
          <p:nvPr>
            <p:ph type="title"/>
          </p:nvPr>
        </p:nvSpPr>
        <p:spPr/>
        <p:txBody>
          <a:bodyPr/>
          <a:lstStyle/>
          <a:p>
            <a:r>
              <a:rPr kumimoji="1" lang="en-US" altLang="zh-TW" dirty="0" err="1"/>
              <a:t>Virtqueue</a:t>
            </a:r>
            <a:r>
              <a:rPr kumimoji="1" lang="en-US" altLang="zh-TW" dirty="0"/>
              <a:t> Initialization</a:t>
            </a:r>
            <a:endParaRPr kumimoji="1" lang="zh-TW" altLang="en-US" dirty="0"/>
          </a:p>
        </p:txBody>
      </p:sp>
    </p:spTree>
    <p:extLst>
      <p:ext uri="{BB962C8B-B14F-4D97-AF65-F5344CB8AC3E}">
        <p14:creationId xmlns:p14="http://schemas.microsoft.com/office/powerpoint/2010/main" val="4035422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8" presetClass="entr" presetSubtype="0" fill="hold" grpId="0" nodeType="clickEffect">
                                  <p:stCondLst>
                                    <p:cond delay="0"/>
                                  </p:stCondLst>
                                  <p:childTnLst>
                                    <p:set>
                                      <p:cBhvr>
                                        <p:cTn id="6" dur="1" fill="hold">
                                          <p:stCondLst>
                                            <p:cond delay="499"/>
                                          </p:stCondLst>
                                        </p:cTn>
                                        <p:tgtEl>
                                          <p:spTgt spid="25616"/>
                                        </p:tgtEl>
                                        <p:attrNameLst>
                                          <p:attrName>style.visibility</p:attrName>
                                        </p:attrNameLst>
                                      </p:cBhvr>
                                      <p:to>
                                        <p:strVal val="visible"/>
                                      </p:to>
                                    </p:set>
                                  </p:childTnLst>
                                </p:cTn>
                              </p:par>
                            </p:childTnLst>
                          </p:cTn>
                        </p:par>
                        <p:par>
                          <p:cTn id="7" fill="hold" nodeType="afterGroup">
                            <p:stCondLst>
                              <p:cond delay="500"/>
                            </p:stCondLst>
                            <p:childTnLst>
                              <p:par>
                                <p:cTn id="8" presetID="168" presetClass="entr" presetSubtype="0" fill="hold" grpId="0" nodeType="afterEffect">
                                  <p:stCondLst>
                                    <p:cond delay="0"/>
                                  </p:stCondLst>
                                  <p:childTnLst>
                                    <p:set>
                                      <p:cBhvr>
                                        <p:cTn id="9" dur="1" fill="hold">
                                          <p:stCondLst>
                                            <p:cond delay="499"/>
                                          </p:stCondLst>
                                        </p:cTn>
                                        <p:tgtEl>
                                          <p:spTgt spid="2561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25612"/>
                                        </p:tgtEl>
                                        <p:attrNameLst>
                                          <p:attrName>style.visibility</p:attrName>
                                        </p:attrNameLst>
                                      </p:cBhvr>
                                      <p:to>
                                        <p:strVal val="visible"/>
                                      </p:to>
                                    </p:set>
                                    <p:animEffect transition="in" filter="wipe(left)">
                                      <p:cBhvr>
                                        <p:cTn id="14" dur="500"/>
                                        <p:tgtEl>
                                          <p:spTgt spid="2561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xit" presetSubtype="4" fill="hold" grpId="0" nodeType="clickEffect">
                                  <p:stCondLst>
                                    <p:cond delay="0"/>
                                  </p:stCondLst>
                                  <p:childTnLst>
                                    <p:animEffect transition="out" filter="wipe(down)">
                                      <p:cBhvr>
                                        <p:cTn id="18" dur="500"/>
                                        <p:tgtEl>
                                          <p:spTgt spid="25614"/>
                                        </p:tgtEl>
                                      </p:cBhvr>
                                    </p:animEffect>
                                    <p:set>
                                      <p:cBhvr>
                                        <p:cTn id="19" dur="1" fill="hold">
                                          <p:stCondLst>
                                            <p:cond delay="499"/>
                                          </p:stCondLst>
                                        </p:cTn>
                                        <p:tgtEl>
                                          <p:spTgt spid="25614"/>
                                        </p:tgtEl>
                                        <p:attrNameLst>
                                          <p:attrName>style.visibility</p:attrName>
                                        </p:attrNameLst>
                                      </p:cBhvr>
                                      <p:to>
                                        <p:strVal val="hidden"/>
                                      </p:to>
                                    </p:set>
                                  </p:childTnLst>
                                </p:cTn>
                              </p:par>
                            </p:childTnLst>
                          </p:cTn>
                        </p:par>
                        <p:par>
                          <p:cTn id="20" fill="hold" nodeType="afterGroup">
                            <p:stCondLst>
                              <p:cond delay="500"/>
                            </p:stCondLst>
                            <p:childTnLst>
                              <p:par>
                                <p:cTn id="21" presetID="22" presetClass="exit" presetSubtype="4" fill="hold" grpId="1" nodeType="afterEffect">
                                  <p:stCondLst>
                                    <p:cond delay="0"/>
                                  </p:stCondLst>
                                  <p:childTnLst>
                                    <p:animEffect transition="out" filter="wipe(down)">
                                      <p:cBhvr>
                                        <p:cTn id="22" dur="500"/>
                                        <p:tgtEl>
                                          <p:spTgt spid="25616"/>
                                        </p:tgtEl>
                                      </p:cBhvr>
                                    </p:animEffect>
                                    <p:set>
                                      <p:cBhvr>
                                        <p:cTn id="23" dur="1" fill="hold">
                                          <p:stCondLst>
                                            <p:cond delay="499"/>
                                          </p:stCondLst>
                                        </p:cTn>
                                        <p:tgtEl>
                                          <p:spTgt spid="25616"/>
                                        </p:tgtEl>
                                        <p:attrNameLst>
                                          <p:attrName>style.visibility</p:attrName>
                                        </p:attrNameLst>
                                      </p:cBhvr>
                                      <p:to>
                                        <p:strVal val="hidden"/>
                                      </p:to>
                                    </p:set>
                                  </p:childTnLst>
                                </p:cTn>
                              </p:par>
                            </p:childTnLst>
                          </p:cTn>
                        </p:par>
                        <p:par>
                          <p:cTn id="24" fill="hold" nodeType="afterGroup">
                            <p:stCondLst>
                              <p:cond delay="1000"/>
                            </p:stCondLst>
                            <p:childTnLst>
                              <p:par>
                                <p:cTn id="25" presetID="22" presetClass="exit" presetSubtype="4" fill="hold" grpId="1" nodeType="afterEffect">
                                  <p:stCondLst>
                                    <p:cond delay="0"/>
                                  </p:stCondLst>
                                  <p:childTnLst>
                                    <p:animEffect transition="out" filter="wipe(down)">
                                      <p:cBhvr>
                                        <p:cTn id="26" dur="500"/>
                                        <p:tgtEl>
                                          <p:spTgt spid="25617"/>
                                        </p:tgtEl>
                                      </p:cBhvr>
                                    </p:animEffect>
                                    <p:set>
                                      <p:cBhvr>
                                        <p:cTn id="27" dur="1" fill="hold">
                                          <p:stCondLst>
                                            <p:cond delay="499"/>
                                          </p:stCondLst>
                                        </p:cTn>
                                        <p:tgtEl>
                                          <p:spTgt spid="25617"/>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5618"/>
                                        </p:tgtEl>
                                        <p:attrNameLst>
                                          <p:attrName>style.visibility</p:attrName>
                                        </p:attrNameLst>
                                      </p:cBhvr>
                                      <p:to>
                                        <p:strVal val="visible"/>
                                      </p:to>
                                    </p:set>
                                    <p:animEffect transition="in" filter="wipe(down)">
                                      <p:cBhvr>
                                        <p:cTn id="32" dur="500"/>
                                        <p:tgtEl>
                                          <p:spTgt spid="25618"/>
                                        </p:tgtEl>
                                      </p:cBhvr>
                                    </p:animEffect>
                                  </p:childTnLst>
                                </p:cTn>
                              </p:par>
                            </p:childTnLst>
                          </p:cTn>
                        </p:par>
                        <p:par>
                          <p:cTn id="33" fill="hold" nodeType="afterGroup">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25619"/>
                                        </p:tgtEl>
                                        <p:attrNameLst>
                                          <p:attrName>style.visibility</p:attrName>
                                        </p:attrNameLst>
                                      </p:cBhvr>
                                      <p:to>
                                        <p:strVal val="visible"/>
                                      </p:to>
                                    </p:set>
                                    <p:animEffect transition="in" filter="wipe(down)">
                                      <p:cBhvr>
                                        <p:cTn id="36" dur="500"/>
                                        <p:tgtEl>
                                          <p:spTgt spid="25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4" grpId="0" autoUpdateAnimBg="0"/>
      <p:bldP spid="25616" grpId="0" autoUpdateAnimBg="0"/>
      <p:bldP spid="25616" grpId="1" autoUpdateAnimBg="0"/>
      <p:bldP spid="25617" grpId="0" animBg="1"/>
      <p:bldP spid="25617" grpId="1" animBg="1"/>
      <p:bldP spid="25618" grpId="0" animBg="1"/>
      <p:bldP spid="2561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2057400" y="5181600"/>
            <a:ext cx="4982766" cy="1357313"/>
            <a:chOff x="2071687" y="4625578"/>
            <a:chExt cx="4982766" cy="1357313"/>
          </a:xfrm>
        </p:grpSpPr>
        <p:sp>
          <p:nvSpPr>
            <p:cNvPr id="58" name="AutoShape 2"/>
            <p:cNvSpPr>
              <a:spLocks/>
            </p:cNvSpPr>
            <p:nvPr/>
          </p:nvSpPr>
          <p:spPr bwMode="auto">
            <a:xfrm>
              <a:off x="2071687" y="4625578"/>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59" name="Rectangle 4"/>
            <p:cNvSpPr>
              <a:spLocks/>
            </p:cNvSpPr>
            <p:nvPr/>
          </p:nvSpPr>
          <p:spPr bwMode="auto">
            <a:xfrm>
              <a:off x="5805414" y="5068937"/>
              <a:ext cx="1022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QEMU</a:t>
              </a:r>
            </a:p>
          </p:txBody>
        </p:sp>
      </p:grpSp>
      <p:grpSp>
        <p:nvGrpSpPr>
          <p:cNvPr id="2" name="群組 1"/>
          <p:cNvGrpSpPr/>
          <p:nvPr/>
        </p:nvGrpSpPr>
        <p:grpSpPr>
          <a:xfrm>
            <a:off x="2071687" y="1830586"/>
            <a:ext cx="4982766" cy="1357313"/>
            <a:chOff x="2071687" y="1830586"/>
            <a:chExt cx="4982766" cy="1357313"/>
          </a:xfrm>
        </p:grpSpPr>
        <p:sp>
          <p:nvSpPr>
            <p:cNvPr id="55" name="AutoShape 1"/>
            <p:cNvSpPr>
              <a:spLocks/>
            </p:cNvSpPr>
            <p:nvPr/>
          </p:nvSpPr>
          <p:spPr bwMode="auto">
            <a:xfrm>
              <a:off x="2071687" y="1830586"/>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56" name="Rectangle 3"/>
            <p:cNvSpPr>
              <a:spLocks/>
            </p:cNvSpPr>
            <p:nvPr/>
          </p:nvSpPr>
          <p:spPr bwMode="auto">
            <a:xfrm>
              <a:off x="5874618" y="2273944"/>
              <a:ext cx="91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Guest</a:t>
              </a:r>
            </a:p>
          </p:txBody>
        </p:sp>
      </p:grpSp>
      <p:grpSp>
        <p:nvGrpSpPr>
          <p:cNvPr id="26627" name="Group 3"/>
          <p:cNvGrpSpPr>
            <a:grpSpLocks/>
          </p:cNvGrpSpPr>
          <p:nvPr/>
        </p:nvGrpSpPr>
        <p:grpSpPr bwMode="auto">
          <a:xfrm>
            <a:off x="4598789" y="3232547"/>
            <a:ext cx="3888879" cy="1720453"/>
            <a:chOff x="0" y="0"/>
            <a:chExt cx="3484" cy="1160"/>
          </a:xfrm>
        </p:grpSpPr>
        <p:sp>
          <p:nvSpPr>
            <p:cNvPr id="26625" name="Rectangle 1"/>
            <p:cNvSpPr>
              <a:spLocks/>
            </p:cNvSpPr>
            <p:nvPr/>
          </p:nvSpPr>
          <p:spPr bwMode="auto">
            <a:xfrm>
              <a:off x="4" y="0"/>
              <a:ext cx="3480" cy="1160"/>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Read</a:t>
              </a:r>
            </a:p>
          </p:txBody>
        </p:sp>
        <p:sp>
          <p:nvSpPr>
            <p:cNvPr id="26626" name="AutoShape 2"/>
            <p:cNvSpPr>
              <a:spLocks/>
            </p:cNvSpPr>
            <p:nvPr/>
          </p:nvSpPr>
          <p:spPr bwMode="auto">
            <a:xfrm>
              <a:off x="0" y="235"/>
              <a:ext cx="3480" cy="922"/>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dirty="0" err="1">
                  <a:solidFill>
                    <a:srgbClr val="000000"/>
                  </a:solidFill>
                  <a:ea typeface="新細明體" charset="0"/>
                  <a:cs typeface="Gill Sans" charset="0"/>
                </a:rPr>
                <a:t>Vring</a:t>
              </a:r>
              <a:endParaRPr lang="en-US" altLang="zh-TW" sz="2200" dirty="0">
                <a:solidFill>
                  <a:srgbClr val="000000"/>
                </a:solidFill>
                <a:ea typeface="新細明體" charset="0"/>
                <a:cs typeface="Gill Sans" charset="0"/>
              </a:endParaRPr>
            </a:p>
          </p:txBody>
        </p:sp>
      </p:grpSp>
      <p:sp>
        <p:nvSpPr>
          <p:cNvPr id="26628" name="AutoShape 4"/>
          <p:cNvSpPr>
            <a:spLocks/>
          </p:cNvSpPr>
          <p:nvPr/>
        </p:nvSpPr>
        <p:spPr bwMode="auto">
          <a:xfrm>
            <a:off x="3250406" y="2116336"/>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Driver</a:t>
            </a:r>
          </a:p>
        </p:txBody>
      </p:sp>
      <p:sp>
        <p:nvSpPr>
          <p:cNvPr id="26629" name="AutoShape 5"/>
          <p:cNvSpPr>
            <a:spLocks/>
          </p:cNvSpPr>
          <p:nvPr/>
        </p:nvSpPr>
        <p:spPr bwMode="auto">
          <a:xfrm>
            <a:off x="3200400" y="5791200"/>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Device</a:t>
            </a:r>
          </a:p>
        </p:txBody>
      </p:sp>
      <p:sp>
        <p:nvSpPr>
          <p:cNvPr id="26630" name="Line 6"/>
          <p:cNvSpPr>
            <a:spLocks noChangeShapeType="1"/>
          </p:cNvSpPr>
          <p:nvPr/>
        </p:nvSpPr>
        <p:spPr bwMode="auto">
          <a:xfrm rot="10800000" flipH="1">
            <a:off x="3810000" y="4547443"/>
            <a:ext cx="56555" cy="1243756"/>
          </a:xfrm>
          <a:prstGeom prst="line">
            <a:avLst/>
          </a:prstGeom>
          <a:noFill/>
          <a:ln w="50800" cap="flat">
            <a:solidFill>
              <a:srgbClr val="000000"/>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grpSp>
        <p:nvGrpSpPr>
          <p:cNvPr id="26635" name="Group 11"/>
          <p:cNvGrpSpPr>
            <a:grpSpLocks/>
          </p:cNvGrpSpPr>
          <p:nvPr/>
        </p:nvGrpSpPr>
        <p:grpSpPr bwMode="auto">
          <a:xfrm>
            <a:off x="607219" y="3234779"/>
            <a:ext cx="3888879" cy="1718221"/>
            <a:chOff x="0" y="0"/>
            <a:chExt cx="3484" cy="1160"/>
          </a:xfrm>
        </p:grpSpPr>
        <p:sp>
          <p:nvSpPr>
            <p:cNvPr id="26633" name="Rectangle 9"/>
            <p:cNvSpPr>
              <a:spLocks/>
            </p:cNvSpPr>
            <p:nvPr/>
          </p:nvSpPr>
          <p:spPr bwMode="auto">
            <a:xfrm>
              <a:off x="4" y="0"/>
              <a:ext cx="3480" cy="1160"/>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Write</a:t>
              </a:r>
            </a:p>
          </p:txBody>
        </p:sp>
        <p:sp>
          <p:nvSpPr>
            <p:cNvPr id="26634" name="AutoShape 10"/>
            <p:cNvSpPr>
              <a:spLocks/>
            </p:cNvSpPr>
            <p:nvPr/>
          </p:nvSpPr>
          <p:spPr bwMode="auto">
            <a:xfrm>
              <a:off x="0" y="183"/>
              <a:ext cx="3480" cy="974"/>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dirty="0" err="1">
                  <a:solidFill>
                    <a:srgbClr val="000000"/>
                  </a:solidFill>
                  <a:ea typeface="新細明體" charset="0"/>
                  <a:cs typeface="Gill Sans" charset="0"/>
                </a:rPr>
                <a:t>Vring</a:t>
              </a:r>
              <a:endParaRPr lang="en-US" altLang="zh-TW" sz="2200" dirty="0">
                <a:solidFill>
                  <a:srgbClr val="000000"/>
                </a:solidFill>
                <a:ea typeface="新細明體" charset="0"/>
                <a:cs typeface="Gill Sans" charset="0"/>
              </a:endParaRPr>
            </a:p>
          </p:txBody>
        </p:sp>
      </p:grpSp>
      <p:sp>
        <p:nvSpPr>
          <p:cNvPr id="26636" name="Line 12"/>
          <p:cNvSpPr>
            <a:spLocks noChangeShapeType="1"/>
          </p:cNvSpPr>
          <p:nvPr/>
        </p:nvSpPr>
        <p:spPr bwMode="auto">
          <a:xfrm rot="10800000" flipH="1">
            <a:off x="5562600" y="4559722"/>
            <a:ext cx="9525" cy="1231478"/>
          </a:xfrm>
          <a:prstGeom prst="line">
            <a:avLst/>
          </a:prstGeom>
          <a:noFill/>
          <a:ln w="50800" cap="flat">
            <a:solidFill>
              <a:srgbClr val="000000"/>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6637" name="Line 13"/>
          <p:cNvSpPr>
            <a:spLocks noChangeShapeType="1"/>
          </p:cNvSpPr>
          <p:nvPr/>
        </p:nvSpPr>
        <p:spPr bwMode="auto">
          <a:xfrm rot="10800000" flipH="1">
            <a:off x="3866555" y="2643188"/>
            <a:ext cx="0" cy="554757"/>
          </a:xfrm>
          <a:prstGeom prst="line">
            <a:avLst/>
          </a:prstGeom>
          <a:noFill/>
          <a:ln w="50800" cap="flat">
            <a:solidFill>
              <a:srgbClr val="0000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6638" name="Line 14"/>
          <p:cNvSpPr>
            <a:spLocks noChangeShapeType="1"/>
          </p:cNvSpPr>
          <p:nvPr/>
        </p:nvSpPr>
        <p:spPr bwMode="auto">
          <a:xfrm rot="10800000" flipH="1">
            <a:off x="5393531" y="2643188"/>
            <a:ext cx="0" cy="554757"/>
          </a:xfrm>
          <a:prstGeom prst="line">
            <a:avLst/>
          </a:prstGeom>
          <a:noFill/>
          <a:ln w="50800" cap="flat">
            <a:solidFill>
              <a:srgbClr val="0000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6639" name="Line 15"/>
          <p:cNvSpPr>
            <a:spLocks noChangeShapeType="1"/>
          </p:cNvSpPr>
          <p:nvPr/>
        </p:nvSpPr>
        <p:spPr bwMode="auto">
          <a:xfrm rot="10800000" flipH="1">
            <a:off x="5572125" y="2643188"/>
            <a:ext cx="0" cy="554757"/>
          </a:xfrm>
          <a:prstGeom prst="line">
            <a:avLst/>
          </a:prstGeom>
          <a:noFill/>
          <a:ln w="50800" cap="flat">
            <a:solidFill>
              <a:srgbClr val="000000"/>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6640" name="Line 16"/>
          <p:cNvSpPr>
            <a:spLocks noChangeShapeType="1"/>
          </p:cNvSpPr>
          <p:nvPr/>
        </p:nvSpPr>
        <p:spPr bwMode="auto">
          <a:xfrm rot="10800000">
            <a:off x="5393530" y="4563070"/>
            <a:ext cx="16669" cy="1228129"/>
          </a:xfrm>
          <a:prstGeom prst="line">
            <a:avLst/>
          </a:prstGeom>
          <a:noFill/>
          <a:ln w="50800" cap="flat">
            <a:solidFill>
              <a:srgbClr val="000000"/>
            </a:solidFill>
            <a:prstDash val="solid"/>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6641" name="Line 17"/>
          <p:cNvSpPr>
            <a:spLocks noChangeShapeType="1"/>
          </p:cNvSpPr>
          <p:nvPr/>
        </p:nvSpPr>
        <p:spPr bwMode="auto">
          <a:xfrm rot="10800000" flipH="1">
            <a:off x="3657600" y="4545210"/>
            <a:ext cx="30361" cy="1245989"/>
          </a:xfrm>
          <a:prstGeom prst="line">
            <a:avLst/>
          </a:prstGeom>
          <a:noFill/>
          <a:ln w="50800" cap="flat">
            <a:solidFill>
              <a:srgbClr val="000000"/>
            </a:solidFill>
            <a:prstDash val="solid"/>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6642" name="Line 18"/>
          <p:cNvSpPr>
            <a:spLocks noChangeShapeType="1"/>
          </p:cNvSpPr>
          <p:nvPr/>
        </p:nvSpPr>
        <p:spPr bwMode="auto">
          <a:xfrm rot="10800000" flipH="1">
            <a:off x="3687961" y="2643188"/>
            <a:ext cx="0" cy="554757"/>
          </a:xfrm>
          <a:prstGeom prst="line">
            <a:avLst/>
          </a:prstGeom>
          <a:noFill/>
          <a:ln w="50800" cap="flat">
            <a:solidFill>
              <a:srgbClr val="000000"/>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grpSp>
        <p:nvGrpSpPr>
          <p:cNvPr id="26674" name="Group 50"/>
          <p:cNvGrpSpPr>
            <a:grpSpLocks/>
          </p:cNvGrpSpPr>
          <p:nvPr/>
        </p:nvGrpSpPr>
        <p:grpSpPr bwMode="auto">
          <a:xfrm>
            <a:off x="1509117" y="3634383"/>
            <a:ext cx="2509242" cy="875109"/>
            <a:chOff x="0" y="0"/>
            <a:chExt cx="2248" cy="784"/>
          </a:xfrm>
        </p:grpSpPr>
        <p:grpSp>
          <p:nvGrpSpPr>
            <p:cNvPr id="26663" name="Group 39"/>
            <p:cNvGrpSpPr>
              <a:grpSpLocks/>
            </p:cNvGrpSpPr>
            <p:nvPr/>
          </p:nvGrpSpPr>
          <p:grpSpPr bwMode="auto">
            <a:xfrm>
              <a:off x="0" y="0"/>
              <a:ext cx="1464" cy="784"/>
              <a:chOff x="0" y="0"/>
              <a:chExt cx="1464" cy="784"/>
            </a:xfrm>
          </p:grpSpPr>
          <p:grpSp>
            <p:nvGrpSpPr>
              <p:cNvPr id="26647" name="Group 23"/>
              <p:cNvGrpSpPr>
                <a:grpSpLocks/>
              </p:cNvGrpSpPr>
              <p:nvPr/>
            </p:nvGrpSpPr>
            <p:grpSpPr bwMode="auto">
              <a:xfrm>
                <a:off x="0" y="0"/>
                <a:ext cx="1464" cy="184"/>
                <a:chOff x="0" y="0"/>
                <a:chExt cx="1464" cy="184"/>
              </a:xfrm>
            </p:grpSpPr>
            <p:sp>
              <p:nvSpPr>
                <p:cNvPr id="26643" name="Rectangle 19"/>
                <p:cNvSpPr>
                  <a:spLocks/>
                </p:cNvSpPr>
                <p:nvPr/>
              </p:nvSpPr>
              <p:spPr bwMode="auto">
                <a:xfrm>
                  <a:off x="0" y="0"/>
                  <a:ext cx="712"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44" name="Rectangle 20"/>
                <p:cNvSpPr>
                  <a:spLocks/>
                </p:cNvSpPr>
                <p:nvPr/>
              </p:nvSpPr>
              <p:spPr bwMode="auto">
                <a:xfrm>
                  <a:off x="720" y="0"/>
                  <a:ext cx="392"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45" name="Rectangle 21"/>
                <p:cNvSpPr>
                  <a:spLocks/>
                </p:cNvSpPr>
                <p:nvPr/>
              </p:nvSpPr>
              <p:spPr bwMode="auto">
                <a:xfrm>
                  <a:off x="1120" y="0"/>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46" name="Rectangle 22"/>
                <p:cNvSpPr>
                  <a:spLocks/>
                </p:cNvSpPr>
                <p:nvPr/>
              </p:nvSpPr>
              <p:spPr bwMode="auto">
                <a:xfrm>
                  <a:off x="1296" y="0"/>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grpSp>
          <p:grpSp>
            <p:nvGrpSpPr>
              <p:cNvPr id="26652" name="Group 28"/>
              <p:cNvGrpSpPr>
                <a:grpSpLocks/>
              </p:cNvGrpSpPr>
              <p:nvPr/>
            </p:nvGrpSpPr>
            <p:grpSpPr bwMode="auto">
              <a:xfrm>
                <a:off x="0" y="200"/>
                <a:ext cx="1464" cy="184"/>
                <a:chOff x="0" y="0"/>
                <a:chExt cx="1464" cy="184"/>
              </a:xfrm>
            </p:grpSpPr>
            <p:sp>
              <p:nvSpPr>
                <p:cNvPr id="26648" name="Rectangle 24"/>
                <p:cNvSpPr>
                  <a:spLocks/>
                </p:cNvSpPr>
                <p:nvPr/>
              </p:nvSpPr>
              <p:spPr bwMode="auto">
                <a:xfrm>
                  <a:off x="0" y="0"/>
                  <a:ext cx="712"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49" name="Rectangle 25"/>
                <p:cNvSpPr>
                  <a:spLocks/>
                </p:cNvSpPr>
                <p:nvPr/>
              </p:nvSpPr>
              <p:spPr bwMode="auto">
                <a:xfrm>
                  <a:off x="720" y="0"/>
                  <a:ext cx="392"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50" name="Rectangle 26"/>
                <p:cNvSpPr>
                  <a:spLocks/>
                </p:cNvSpPr>
                <p:nvPr/>
              </p:nvSpPr>
              <p:spPr bwMode="auto">
                <a:xfrm>
                  <a:off x="1120" y="0"/>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51" name="Rectangle 27"/>
                <p:cNvSpPr>
                  <a:spLocks/>
                </p:cNvSpPr>
                <p:nvPr/>
              </p:nvSpPr>
              <p:spPr bwMode="auto">
                <a:xfrm>
                  <a:off x="1296" y="0"/>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grpSp>
          <p:grpSp>
            <p:nvGrpSpPr>
              <p:cNvPr id="26657" name="Group 33"/>
              <p:cNvGrpSpPr>
                <a:grpSpLocks/>
              </p:cNvGrpSpPr>
              <p:nvPr/>
            </p:nvGrpSpPr>
            <p:grpSpPr bwMode="auto">
              <a:xfrm>
                <a:off x="0" y="400"/>
                <a:ext cx="1464" cy="184"/>
                <a:chOff x="0" y="0"/>
                <a:chExt cx="1464" cy="184"/>
              </a:xfrm>
            </p:grpSpPr>
            <p:sp>
              <p:nvSpPr>
                <p:cNvPr id="26653" name="Rectangle 29"/>
                <p:cNvSpPr>
                  <a:spLocks/>
                </p:cNvSpPr>
                <p:nvPr/>
              </p:nvSpPr>
              <p:spPr bwMode="auto">
                <a:xfrm>
                  <a:off x="0" y="0"/>
                  <a:ext cx="712"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54" name="Rectangle 30"/>
                <p:cNvSpPr>
                  <a:spLocks/>
                </p:cNvSpPr>
                <p:nvPr/>
              </p:nvSpPr>
              <p:spPr bwMode="auto">
                <a:xfrm>
                  <a:off x="720" y="0"/>
                  <a:ext cx="392"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55" name="Rectangle 31"/>
                <p:cNvSpPr>
                  <a:spLocks/>
                </p:cNvSpPr>
                <p:nvPr/>
              </p:nvSpPr>
              <p:spPr bwMode="auto">
                <a:xfrm>
                  <a:off x="1120" y="0"/>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56" name="Rectangle 32"/>
                <p:cNvSpPr>
                  <a:spLocks/>
                </p:cNvSpPr>
                <p:nvPr/>
              </p:nvSpPr>
              <p:spPr bwMode="auto">
                <a:xfrm>
                  <a:off x="1296" y="0"/>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grpSp>
          <p:grpSp>
            <p:nvGrpSpPr>
              <p:cNvPr id="26662" name="Group 38"/>
              <p:cNvGrpSpPr>
                <a:grpSpLocks/>
              </p:cNvGrpSpPr>
              <p:nvPr/>
            </p:nvGrpSpPr>
            <p:grpSpPr bwMode="auto">
              <a:xfrm>
                <a:off x="0" y="600"/>
                <a:ext cx="1464" cy="184"/>
                <a:chOff x="0" y="0"/>
                <a:chExt cx="1464" cy="184"/>
              </a:xfrm>
            </p:grpSpPr>
            <p:sp>
              <p:nvSpPr>
                <p:cNvPr id="26658" name="Rectangle 34"/>
                <p:cNvSpPr>
                  <a:spLocks/>
                </p:cNvSpPr>
                <p:nvPr/>
              </p:nvSpPr>
              <p:spPr bwMode="auto">
                <a:xfrm>
                  <a:off x="0" y="0"/>
                  <a:ext cx="712"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59" name="Rectangle 35"/>
                <p:cNvSpPr>
                  <a:spLocks/>
                </p:cNvSpPr>
                <p:nvPr/>
              </p:nvSpPr>
              <p:spPr bwMode="auto">
                <a:xfrm>
                  <a:off x="720" y="0"/>
                  <a:ext cx="392"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60" name="Rectangle 36"/>
                <p:cNvSpPr>
                  <a:spLocks/>
                </p:cNvSpPr>
                <p:nvPr/>
              </p:nvSpPr>
              <p:spPr bwMode="auto">
                <a:xfrm>
                  <a:off x="1120" y="0"/>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61" name="Rectangle 37"/>
                <p:cNvSpPr>
                  <a:spLocks/>
                </p:cNvSpPr>
                <p:nvPr/>
              </p:nvSpPr>
              <p:spPr bwMode="auto">
                <a:xfrm>
                  <a:off x="1296" y="0"/>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grpSp>
        </p:grpSp>
        <p:grpSp>
          <p:nvGrpSpPr>
            <p:cNvPr id="26668" name="Group 44"/>
            <p:cNvGrpSpPr>
              <a:grpSpLocks/>
            </p:cNvGrpSpPr>
            <p:nvPr/>
          </p:nvGrpSpPr>
          <p:grpSpPr bwMode="auto">
            <a:xfrm>
              <a:off x="1688" y="8"/>
              <a:ext cx="168" cy="760"/>
              <a:chOff x="0" y="0"/>
              <a:chExt cx="168" cy="760"/>
            </a:xfrm>
          </p:grpSpPr>
          <p:sp>
            <p:nvSpPr>
              <p:cNvPr id="26664" name="Rectangle 40"/>
              <p:cNvSpPr>
                <a:spLocks/>
              </p:cNvSpPr>
              <p:nvPr/>
            </p:nvSpPr>
            <p:spPr bwMode="auto">
              <a:xfrm>
                <a:off x="0" y="0"/>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65" name="Rectangle 41"/>
              <p:cNvSpPr>
                <a:spLocks/>
              </p:cNvSpPr>
              <p:nvPr/>
            </p:nvSpPr>
            <p:spPr bwMode="auto">
              <a:xfrm>
                <a:off x="0" y="192"/>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66" name="Rectangle 42"/>
              <p:cNvSpPr>
                <a:spLocks/>
              </p:cNvSpPr>
              <p:nvPr/>
            </p:nvSpPr>
            <p:spPr bwMode="auto">
              <a:xfrm>
                <a:off x="0" y="384"/>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67" name="Rectangle 43"/>
              <p:cNvSpPr>
                <a:spLocks/>
              </p:cNvSpPr>
              <p:nvPr/>
            </p:nvSpPr>
            <p:spPr bwMode="auto">
              <a:xfrm>
                <a:off x="0" y="576"/>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grpSp>
        <p:grpSp>
          <p:nvGrpSpPr>
            <p:cNvPr id="26673" name="Group 49"/>
            <p:cNvGrpSpPr>
              <a:grpSpLocks/>
            </p:cNvGrpSpPr>
            <p:nvPr/>
          </p:nvGrpSpPr>
          <p:grpSpPr bwMode="auto">
            <a:xfrm>
              <a:off x="2080" y="8"/>
              <a:ext cx="168" cy="760"/>
              <a:chOff x="0" y="0"/>
              <a:chExt cx="168" cy="760"/>
            </a:xfrm>
          </p:grpSpPr>
          <p:sp>
            <p:nvSpPr>
              <p:cNvPr id="26669" name="Rectangle 45"/>
              <p:cNvSpPr>
                <a:spLocks/>
              </p:cNvSpPr>
              <p:nvPr/>
            </p:nvSpPr>
            <p:spPr bwMode="auto">
              <a:xfrm>
                <a:off x="0" y="0"/>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70" name="Rectangle 46"/>
              <p:cNvSpPr>
                <a:spLocks/>
              </p:cNvSpPr>
              <p:nvPr/>
            </p:nvSpPr>
            <p:spPr bwMode="auto">
              <a:xfrm>
                <a:off x="0" y="192"/>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71" name="Rectangle 47"/>
              <p:cNvSpPr>
                <a:spLocks/>
              </p:cNvSpPr>
              <p:nvPr/>
            </p:nvSpPr>
            <p:spPr bwMode="auto">
              <a:xfrm>
                <a:off x="0" y="384"/>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sp>
            <p:nvSpPr>
              <p:cNvPr id="26672" name="Rectangle 48"/>
              <p:cNvSpPr>
                <a:spLocks/>
              </p:cNvSpPr>
              <p:nvPr/>
            </p:nvSpPr>
            <p:spPr bwMode="auto">
              <a:xfrm>
                <a:off x="0" y="576"/>
                <a:ext cx="168" cy="184"/>
              </a:xfrm>
              <a:prstGeom prst="rect">
                <a:avLst/>
              </a:prstGeom>
              <a:blipFill dpi="0" rotWithShape="0">
                <a:blip r:embed="rId2" cstate="print"/>
                <a:srcRect/>
                <a:tile tx="0" ty="0" sx="100000" sy="100000" flip="none" algn="tl"/>
              </a:blipFill>
              <a:ln>
                <a:noFill/>
              </a:ln>
              <a:extLs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endParaRPr lang="zh-TW" altLang="en-US"/>
              </a:p>
            </p:txBody>
          </p:sp>
        </p:grpSp>
      </p:grpSp>
      <p:pic>
        <p:nvPicPr>
          <p:cNvPr id="26675" name="Picture 51"/>
          <p:cNvPicPr>
            <a:picLocks noChangeAspect="1" noChangeArrowheads="1"/>
          </p:cNvPicPr>
          <p:nvPr/>
        </p:nvPicPr>
        <p:blipFill>
          <a:blip r:embed="rId3" cstate="print">
            <a:extLst>
              <a:ext uri="{28A0092B-C50C-407E-A947-70E740481C1C}">
                <a14:useLocalDpi xmlns:a14="http://schemas.microsoft.com/office/drawing/2010/main" val="0"/>
              </a:ext>
            </a:extLst>
          </a:blip>
          <a:srcRect l="15019" t="2322" r="15714"/>
          <a:stretch>
            <a:fillRect/>
          </a:stretch>
        </p:blipFill>
        <p:spPr bwMode="auto">
          <a:xfrm>
            <a:off x="1447800" y="3505200"/>
            <a:ext cx="1828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53" name="標題 2"/>
          <p:cNvSpPr>
            <a:spLocks noGrp="1"/>
          </p:cNvSpPr>
          <p:nvPr>
            <p:ph type="title"/>
          </p:nvPr>
        </p:nvSpPr>
        <p:spPr>
          <a:xfrm>
            <a:off x="457200" y="274638"/>
            <a:ext cx="8229600" cy="868362"/>
          </a:xfrm>
        </p:spPr>
        <p:txBody>
          <a:bodyPr/>
          <a:lstStyle/>
          <a:p>
            <a:r>
              <a:rPr kumimoji="1" lang="en-US" altLang="zh-TW" dirty="0" err="1" smtClean="0"/>
              <a:t>Virtqueue</a:t>
            </a:r>
            <a:r>
              <a:rPr kumimoji="1" lang="en-US" altLang="zh-TW" dirty="0" smtClean="0"/>
              <a:t> Data Structure</a:t>
            </a:r>
            <a:endParaRPr kumimoji="1" lang="zh-TW" altLang="en-US" dirty="0"/>
          </a:p>
        </p:txBody>
      </p:sp>
    </p:spTree>
    <p:extLst>
      <p:ext uri="{BB962C8B-B14F-4D97-AF65-F5344CB8AC3E}">
        <p14:creationId xmlns:p14="http://schemas.microsoft.com/office/powerpoint/2010/main" val="421168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8" presetClass="entr" presetSubtype="0" fill="hold" nodeType="clickEffect">
                                  <p:stCondLst>
                                    <p:cond delay="0"/>
                                  </p:stCondLst>
                                  <p:childTnLst>
                                    <p:set>
                                      <p:cBhvr>
                                        <p:cTn id="6" dur="1" fill="hold">
                                          <p:stCondLst>
                                            <p:cond delay="499"/>
                                          </p:stCondLst>
                                        </p:cTn>
                                        <p:tgtEl>
                                          <p:spTgt spid="26674"/>
                                        </p:tgtEl>
                                        <p:attrNameLst>
                                          <p:attrName>style.visibility</p:attrName>
                                        </p:attrNameLst>
                                      </p:cBhvr>
                                      <p:to>
                                        <p:strVal val="visible"/>
                                      </p:to>
                                    </p:set>
                                  </p:childTnLst>
                                </p:cTn>
                              </p:par>
                            </p:childTnLst>
                          </p:cTn>
                        </p:par>
                        <p:par>
                          <p:cTn id="7" fill="hold" nodeType="afterGroup">
                            <p:stCondLst>
                              <p:cond delay="500"/>
                            </p:stCondLst>
                            <p:childTnLst>
                              <p:par>
                                <p:cTn id="8" presetID="168" presetClass="entr" presetSubtype="0" fill="hold" nodeType="afterEffect">
                                  <p:stCondLst>
                                    <p:cond delay="0"/>
                                  </p:stCondLst>
                                  <p:childTnLst>
                                    <p:set>
                                      <p:cBhvr>
                                        <p:cTn id="9" dur="1" fill="hold">
                                          <p:stCondLst>
                                            <p:cond delay="499"/>
                                          </p:stCondLst>
                                        </p:cTn>
                                        <p:tgtEl>
                                          <p:spTgt spid="26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Virtualization</a:t>
            </a:r>
            <a:endParaRPr lang="en-US" dirty="0"/>
          </a:p>
        </p:txBody>
      </p:sp>
      <p:sp>
        <p:nvSpPr>
          <p:cNvPr id="3" name="Content Placeholder 2"/>
          <p:cNvSpPr>
            <a:spLocks noGrp="1"/>
          </p:cNvSpPr>
          <p:nvPr>
            <p:ph idx="1"/>
          </p:nvPr>
        </p:nvSpPr>
        <p:spPr>
          <a:xfrm>
            <a:off x="457200" y="1143000"/>
            <a:ext cx="8229600" cy="5562600"/>
          </a:xfrm>
        </p:spPr>
        <p:txBody>
          <a:bodyPr>
            <a:noAutofit/>
          </a:bodyPr>
          <a:lstStyle/>
          <a:p>
            <a:r>
              <a:rPr lang="en-US" dirty="0" smtClean="0"/>
              <a:t>Goal :</a:t>
            </a:r>
          </a:p>
          <a:p>
            <a:pPr lvl="1"/>
            <a:r>
              <a:rPr lang="en-US" dirty="0" smtClean="0"/>
              <a:t>Share or create I/O devices for virtual machines.</a:t>
            </a:r>
          </a:p>
          <a:p>
            <a:r>
              <a:rPr lang="en-US" dirty="0" smtClean="0"/>
              <a:t>Two types of IO subsystem architecture :</a:t>
            </a:r>
          </a:p>
          <a:p>
            <a:pPr lvl="1"/>
            <a:r>
              <a:rPr lang="en-US" dirty="0" smtClean="0"/>
              <a:t>Port Mapped IO (PMIO)</a:t>
            </a:r>
          </a:p>
          <a:p>
            <a:pPr lvl="2"/>
            <a:r>
              <a:rPr lang="en-US" dirty="0" smtClean="0"/>
              <a:t>Port-mapped IO uses a special class of CPU instructions specifically for performing IO.</a:t>
            </a:r>
          </a:p>
          <a:p>
            <a:pPr lvl="1"/>
            <a:r>
              <a:rPr lang="en-US" dirty="0" smtClean="0"/>
              <a:t>Memory Mapped IO (MMIO)</a:t>
            </a:r>
          </a:p>
          <a:p>
            <a:pPr lvl="2"/>
            <a:r>
              <a:rPr lang="en-US" dirty="0" smtClean="0"/>
              <a:t>Memory Mapped IO uses the same address bus to address both memory and IO devices, and the CPU instructions used to access the memory are also used for accessing devices.</a:t>
            </a:r>
          </a:p>
          <a:p>
            <a:r>
              <a:rPr lang="en-US" dirty="0" smtClean="0"/>
              <a:t>Traditional IO techniques :</a:t>
            </a:r>
          </a:p>
          <a:p>
            <a:pPr lvl="1"/>
            <a:r>
              <a:rPr lang="en-US" dirty="0" smtClean="0"/>
              <a:t>Direct memory Access (DMA)</a:t>
            </a:r>
          </a:p>
          <a:p>
            <a:pPr lvl="1"/>
            <a:r>
              <a:rPr lang="en-US" dirty="0" smtClean="0"/>
              <a:t>PCI / PCI Express</a:t>
            </a:r>
            <a:endParaRPr lang="en-US" dirty="0"/>
          </a:p>
        </p:txBody>
      </p:sp>
    </p:spTree>
    <p:extLst>
      <p:ext uri="{BB962C8B-B14F-4D97-AF65-F5344CB8AC3E}">
        <p14:creationId xmlns:p14="http://schemas.microsoft.com/office/powerpoint/2010/main" val="520926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smtClean="0"/>
              <a:t>Data Exchange APIs</a:t>
            </a:r>
            <a:endParaRPr kumimoji="1" lang="zh-TW" altLang="en-US" dirty="0"/>
          </a:p>
        </p:txBody>
      </p:sp>
      <p:sp>
        <p:nvSpPr>
          <p:cNvPr id="3" name="內容版面配置區 2"/>
          <p:cNvSpPr>
            <a:spLocks noGrp="1"/>
          </p:cNvSpPr>
          <p:nvPr>
            <p:ph idx="1"/>
          </p:nvPr>
        </p:nvSpPr>
        <p:spPr/>
        <p:txBody>
          <a:bodyPr>
            <a:normAutofit fontScale="85000" lnSpcReduction="20000"/>
          </a:bodyPr>
          <a:lstStyle/>
          <a:p>
            <a:r>
              <a:rPr kumimoji="1" lang="en-US" altLang="zh-TW" sz="2800" dirty="0" smtClean="0"/>
              <a:t>In guest</a:t>
            </a:r>
          </a:p>
          <a:p>
            <a:pPr lvl="1"/>
            <a:r>
              <a:rPr kumimoji="1" lang="en-US" altLang="zh-TW" sz="2400" i="1" dirty="0" err="1" smtClean="0"/>
              <a:t>virtqueue_add_buf</a:t>
            </a:r>
            <a:endParaRPr kumimoji="1" lang="en-US" altLang="zh-TW" sz="2400" i="1" dirty="0" smtClean="0"/>
          </a:p>
          <a:p>
            <a:pPr lvl="2"/>
            <a:r>
              <a:rPr kumimoji="1" lang="en-US" altLang="zh-TW" sz="2000" dirty="0" smtClean="0"/>
              <a:t>Expose </a:t>
            </a:r>
            <a:r>
              <a:rPr kumimoji="1" lang="en-US" altLang="zh-TW" sz="2000" dirty="0" err="1" smtClean="0"/>
              <a:t>virtio</a:t>
            </a:r>
            <a:r>
              <a:rPr kumimoji="1" lang="en-US" altLang="zh-TW" sz="2000" dirty="0" smtClean="0"/>
              <a:t>-buffer </a:t>
            </a:r>
            <a:r>
              <a:rPr kumimoji="1" lang="en-US" altLang="zh-TW" sz="2000" dirty="0"/>
              <a:t>to other </a:t>
            </a:r>
            <a:r>
              <a:rPr kumimoji="1" lang="en-US" altLang="zh-TW" sz="2000" dirty="0" smtClean="0"/>
              <a:t>end</a:t>
            </a:r>
          </a:p>
          <a:p>
            <a:pPr lvl="1"/>
            <a:r>
              <a:rPr kumimoji="1" lang="en-US" altLang="zh-TW" sz="2400" i="1" dirty="0" err="1" smtClean="0"/>
              <a:t>virtqueue_get_buf</a:t>
            </a:r>
            <a:endParaRPr kumimoji="1" lang="en-US" altLang="zh-TW" sz="2400" i="1" dirty="0"/>
          </a:p>
          <a:p>
            <a:pPr lvl="2"/>
            <a:r>
              <a:rPr kumimoji="1" lang="en-US" altLang="zh-TW" sz="2000" dirty="0"/>
              <a:t>Get the </a:t>
            </a:r>
            <a:r>
              <a:rPr kumimoji="1" lang="en-US" altLang="zh-TW" sz="2000" dirty="0" smtClean="0"/>
              <a:t>results from </a:t>
            </a:r>
            <a:r>
              <a:rPr kumimoji="1" lang="en-US" altLang="zh-TW" sz="2000" dirty="0" err="1" smtClean="0"/>
              <a:t>virtqueue</a:t>
            </a:r>
            <a:endParaRPr kumimoji="1" lang="en-US" altLang="zh-TW" sz="2000" dirty="0"/>
          </a:p>
          <a:p>
            <a:pPr lvl="1"/>
            <a:r>
              <a:rPr kumimoji="1" lang="en-US" altLang="zh-TW" sz="2400" i="1" dirty="0" err="1" smtClean="0"/>
              <a:t>virtqueue_kick</a:t>
            </a:r>
            <a:endParaRPr kumimoji="1" lang="en-US" altLang="zh-TW" sz="2400" i="1" dirty="0" smtClean="0"/>
          </a:p>
          <a:p>
            <a:pPr lvl="2"/>
            <a:r>
              <a:rPr kumimoji="1" lang="en-US" altLang="zh-TW" sz="2000" dirty="0" smtClean="0"/>
              <a:t>Update </a:t>
            </a:r>
            <a:r>
              <a:rPr kumimoji="1" lang="en-US" altLang="zh-TW" sz="2000" dirty="0" err="1" smtClean="0"/>
              <a:t>virtqueue</a:t>
            </a:r>
            <a:r>
              <a:rPr kumimoji="1" lang="en-US" altLang="zh-TW" sz="2000" dirty="0" smtClean="0"/>
              <a:t> after </a:t>
            </a:r>
            <a:r>
              <a:rPr kumimoji="1" lang="en-US" altLang="zh-TW" sz="2000" dirty="0" err="1"/>
              <a:t>add_buf</a:t>
            </a:r>
            <a:endParaRPr kumimoji="1" lang="en-US" altLang="zh-TW" sz="2000" dirty="0"/>
          </a:p>
          <a:p>
            <a:pPr lvl="2"/>
            <a:r>
              <a:rPr kumimoji="1" lang="en-US" altLang="zh-TW" sz="2000" dirty="0" smtClean="0"/>
              <a:t>Notify </a:t>
            </a:r>
            <a:r>
              <a:rPr kumimoji="1" lang="en-US" altLang="zh-TW" sz="2000" dirty="0"/>
              <a:t>QEMU to deal with the </a:t>
            </a:r>
            <a:r>
              <a:rPr kumimoji="1" lang="en-US" altLang="zh-TW" sz="2000" dirty="0" smtClean="0"/>
              <a:t>data</a:t>
            </a:r>
          </a:p>
          <a:p>
            <a:endParaRPr kumimoji="1" lang="en-US" altLang="zh-TW" sz="2800" dirty="0" smtClean="0"/>
          </a:p>
          <a:p>
            <a:r>
              <a:rPr kumimoji="1" lang="en-US" altLang="zh-TW" sz="2800" dirty="0" smtClean="0"/>
              <a:t>In </a:t>
            </a:r>
            <a:r>
              <a:rPr kumimoji="1" lang="en-US" altLang="zh-TW" sz="2800" dirty="0" smtClean="0"/>
              <a:t>QEMU</a:t>
            </a:r>
          </a:p>
          <a:p>
            <a:pPr lvl="1"/>
            <a:r>
              <a:rPr kumimoji="1" lang="en-US" altLang="zh-TW" sz="2400" dirty="0" err="1" smtClean="0"/>
              <a:t>virtqueue_pop</a:t>
            </a:r>
            <a:endParaRPr kumimoji="1" lang="en-US" altLang="zh-TW" sz="2400" dirty="0"/>
          </a:p>
          <a:p>
            <a:pPr lvl="2"/>
            <a:r>
              <a:rPr kumimoji="1" lang="en-US" altLang="zh-TW" sz="2000" dirty="0" smtClean="0"/>
              <a:t>Pop the data from </a:t>
            </a:r>
            <a:r>
              <a:rPr kumimoji="1" lang="en-US" altLang="zh-TW" sz="2000" dirty="0" err="1" smtClean="0"/>
              <a:t>virtqueue</a:t>
            </a:r>
            <a:endParaRPr kumimoji="1" lang="en-US" altLang="zh-TW" sz="2000" dirty="0"/>
          </a:p>
          <a:p>
            <a:pPr lvl="1"/>
            <a:r>
              <a:rPr kumimoji="1" lang="en-US" altLang="zh-TW" sz="2400" dirty="0" err="1" smtClean="0"/>
              <a:t>virtqueue_push</a:t>
            </a:r>
            <a:endParaRPr kumimoji="1" lang="en-US" altLang="zh-TW" sz="2400" dirty="0" smtClean="0"/>
          </a:p>
          <a:p>
            <a:pPr lvl="2"/>
            <a:r>
              <a:rPr kumimoji="1" lang="en-US" altLang="zh-TW" sz="2000" dirty="0" smtClean="0"/>
              <a:t>Put data back to </a:t>
            </a:r>
            <a:r>
              <a:rPr kumimoji="1" lang="en-US" altLang="zh-TW" sz="2000" dirty="0" err="1" smtClean="0"/>
              <a:t>virtqueue</a:t>
            </a:r>
            <a:endParaRPr kumimoji="1" lang="en-US" altLang="zh-TW" sz="2000" dirty="0"/>
          </a:p>
          <a:p>
            <a:pPr lvl="1"/>
            <a:endParaRPr kumimoji="1" lang="en-US" altLang="zh-TW" dirty="0"/>
          </a:p>
          <a:p>
            <a:pPr lvl="1"/>
            <a:endParaRPr kumimoji="1" lang="en-US" altLang="zh-TW" i="1" dirty="0"/>
          </a:p>
          <a:p>
            <a:endParaRPr kumimoji="1" lang="zh-TW" altLang="en-US" dirty="0"/>
          </a:p>
        </p:txBody>
      </p:sp>
    </p:spTree>
    <p:extLst>
      <p:ext uri="{BB962C8B-B14F-4D97-AF65-F5344CB8AC3E}">
        <p14:creationId xmlns:p14="http://schemas.microsoft.com/office/powerpoint/2010/main" val="3661548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2057400" y="5181600"/>
            <a:ext cx="4982766" cy="1357313"/>
            <a:chOff x="2071687" y="4625578"/>
            <a:chExt cx="4982766" cy="1357313"/>
          </a:xfrm>
        </p:grpSpPr>
        <p:sp>
          <p:nvSpPr>
            <p:cNvPr id="22" name="AutoShape 2"/>
            <p:cNvSpPr>
              <a:spLocks/>
            </p:cNvSpPr>
            <p:nvPr/>
          </p:nvSpPr>
          <p:spPr bwMode="auto">
            <a:xfrm>
              <a:off x="2071687" y="4625578"/>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3" name="Rectangle 4"/>
            <p:cNvSpPr>
              <a:spLocks/>
            </p:cNvSpPr>
            <p:nvPr/>
          </p:nvSpPr>
          <p:spPr bwMode="auto">
            <a:xfrm>
              <a:off x="5805414" y="5068937"/>
              <a:ext cx="1022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QEMU</a:t>
              </a:r>
            </a:p>
          </p:txBody>
        </p:sp>
      </p:grpSp>
      <p:grpSp>
        <p:nvGrpSpPr>
          <p:cNvPr id="24" name="群組 23"/>
          <p:cNvGrpSpPr/>
          <p:nvPr/>
        </p:nvGrpSpPr>
        <p:grpSpPr>
          <a:xfrm>
            <a:off x="2071687" y="1830586"/>
            <a:ext cx="4982766" cy="1357313"/>
            <a:chOff x="2071687" y="1830586"/>
            <a:chExt cx="4982766" cy="1357313"/>
          </a:xfrm>
        </p:grpSpPr>
        <p:sp>
          <p:nvSpPr>
            <p:cNvPr id="25" name="AutoShape 1"/>
            <p:cNvSpPr>
              <a:spLocks/>
            </p:cNvSpPr>
            <p:nvPr/>
          </p:nvSpPr>
          <p:spPr bwMode="auto">
            <a:xfrm>
              <a:off x="2071687" y="1830586"/>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6" name="Rectangle 3"/>
            <p:cNvSpPr>
              <a:spLocks/>
            </p:cNvSpPr>
            <p:nvPr/>
          </p:nvSpPr>
          <p:spPr bwMode="auto">
            <a:xfrm>
              <a:off x="5874618" y="2273944"/>
              <a:ext cx="91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Guest</a:t>
              </a:r>
            </a:p>
          </p:txBody>
        </p:sp>
      </p:grpSp>
      <p:grpSp>
        <p:nvGrpSpPr>
          <p:cNvPr id="29699" name="Group 3"/>
          <p:cNvGrpSpPr>
            <a:grpSpLocks/>
          </p:cNvGrpSpPr>
          <p:nvPr/>
        </p:nvGrpSpPr>
        <p:grpSpPr bwMode="auto">
          <a:xfrm>
            <a:off x="6666012" y="3232547"/>
            <a:ext cx="1526977" cy="1293689"/>
            <a:chOff x="0" y="0"/>
            <a:chExt cx="1368" cy="1159"/>
          </a:xfrm>
        </p:grpSpPr>
        <p:sp>
          <p:nvSpPr>
            <p:cNvPr id="29697" name="Rectangle 1"/>
            <p:cNvSpPr>
              <a:spLocks/>
            </p:cNvSpPr>
            <p:nvPr/>
          </p:nvSpPr>
          <p:spPr bwMode="auto">
            <a:xfrm>
              <a:off x="1" y="0"/>
              <a:ext cx="1367" cy="1159"/>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Read</a:t>
              </a:r>
            </a:p>
          </p:txBody>
        </p:sp>
        <p:sp>
          <p:nvSpPr>
            <p:cNvPr id="29698" name="AutoShape 2"/>
            <p:cNvSpPr>
              <a:spLocks/>
            </p:cNvSpPr>
            <p:nvPr/>
          </p:nvSpPr>
          <p:spPr bwMode="auto">
            <a:xfrm>
              <a:off x="0" y="341"/>
              <a:ext cx="1366" cy="816"/>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a:solidFill>
                    <a:srgbClr val="000000"/>
                  </a:solidFill>
                  <a:ea typeface="新細明體" charset="0"/>
                  <a:cs typeface="Gill Sans" charset="0"/>
                </a:rPr>
                <a:t>Vring</a:t>
              </a:r>
            </a:p>
          </p:txBody>
        </p:sp>
      </p:grpSp>
      <p:sp>
        <p:nvSpPr>
          <p:cNvPr id="29700" name="AutoShape 4"/>
          <p:cNvSpPr>
            <a:spLocks/>
          </p:cNvSpPr>
          <p:nvPr/>
        </p:nvSpPr>
        <p:spPr bwMode="auto">
          <a:xfrm>
            <a:off x="3250406" y="2116336"/>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Driver</a:t>
            </a:r>
          </a:p>
        </p:txBody>
      </p:sp>
      <p:sp>
        <p:nvSpPr>
          <p:cNvPr id="29701" name="AutoShape 5"/>
          <p:cNvSpPr>
            <a:spLocks/>
          </p:cNvSpPr>
          <p:nvPr/>
        </p:nvSpPr>
        <p:spPr bwMode="auto">
          <a:xfrm>
            <a:off x="3250406" y="5313164"/>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Device</a:t>
            </a:r>
          </a:p>
        </p:txBody>
      </p:sp>
      <p:grpSp>
        <p:nvGrpSpPr>
          <p:cNvPr id="29706" name="Group 10"/>
          <p:cNvGrpSpPr>
            <a:grpSpLocks/>
          </p:cNvGrpSpPr>
          <p:nvPr/>
        </p:nvGrpSpPr>
        <p:grpSpPr bwMode="auto">
          <a:xfrm>
            <a:off x="2625328" y="3234779"/>
            <a:ext cx="3888879" cy="1294805"/>
            <a:chOff x="0" y="0"/>
            <a:chExt cx="3484" cy="1160"/>
          </a:xfrm>
        </p:grpSpPr>
        <p:sp>
          <p:nvSpPr>
            <p:cNvPr id="29704" name="Rectangle 8"/>
            <p:cNvSpPr>
              <a:spLocks/>
            </p:cNvSpPr>
            <p:nvPr/>
          </p:nvSpPr>
          <p:spPr bwMode="auto">
            <a:xfrm>
              <a:off x="4" y="0"/>
              <a:ext cx="3480" cy="1160"/>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Write</a:t>
              </a:r>
            </a:p>
          </p:txBody>
        </p:sp>
        <p:sp>
          <p:nvSpPr>
            <p:cNvPr id="29705" name="AutoShape 9"/>
            <p:cNvSpPr>
              <a:spLocks/>
            </p:cNvSpPr>
            <p:nvPr/>
          </p:nvSpPr>
          <p:spPr bwMode="auto">
            <a:xfrm>
              <a:off x="0" y="341"/>
              <a:ext cx="3480" cy="816"/>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a:solidFill>
                    <a:srgbClr val="000000"/>
                  </a:solidFill>
                  <a:ea typeface="新細明體" charset="0"/>
                  <a:cs typeface="Gill Sans" charset="0"/>
                </a:rPr>
                <a:t>Vring</a:t>
              </a:r>
            </a:p>
          </p:txBody>
        </p:sp>
      </p:grpSp>
      <p:sp>
        <p:nvSpPr>
          <p:cNvPr id="29707" name="Rectangle 11"/>
          <p:cNvSpPr>
            <a:spLocks/>
          </p:cNvSpPr>
          <p:nvPr/>
        </p:nvSpPr>
        <p:spPr bwMode="auto">
          <a:xfrm>
            <a:off x="3048000" y="2743200"/>
            <a:ext cx="965369" cy="3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wrap="none" lIns="26788" tIns="26788" rIns="26788" bIns="26788">
            <a:spAutoFit/>
          </a:bodyPr>
          <a:lstStyle/>
          <a:p>
            <a:pPr>
              <a:spcBef>
                <a:spcPct val="0"/>
              </a:spcBef>
            </a:pPr>
            <a:r>
              <a:rPr lang="en-US" altLang="zh-TW" sz="2200" dirty="0">
                <a:latin typeface="Calibri Bold" charset="0"/>
                <a:ea typeface="新細明體" charset="0"/>
                <a:cs typeface="Calibri Bold" charset="0"/>
                <a:sym typeface="Calibri Bold" charset="0"/>
              </a:rPr>
              <a:t>Add </a:t>
            </a:r>
            <a:r>
              <a:rPr lang="en-US" altLang="zh-TW" sz="2200" dirty="0" err="1">
                <a:latin typeface="Calibri Bold" charset="0"/>
                <a:ea typeface="新細明體" charset="0"/>
                <a:cs typeface="Calibri Bold" charset="0"/>
                <a:sym typeface="Calibri Bold" charset="0"/>
              </a:rPr>
              <a:t>Buf</a:t>
            </a:r>
            <a:endParaRPr lang="en-US" altLang="zh-TW" sz="2200" dirty="0">
              <a:latin typeface="Calibri Bold" charset="0"/>
              <a:ea typeface="新細明體" charset="0"/>
              <a:cs typeface="Calibri Bold" charset="0"/>
              <a:sym typeface="Calibri Bold" charset="0"/>
            </a:endParaRPr>
          </a:p>
        </p:txBody>
      </p:sp>
      <p:grpSp>
        <p:nvGrpSpPr>
          <p:cNvPr id="29713" name="Group 17"/>
          <p:cNvGrpSpPr>
            <a:grpSpLocks/>
          </p:cNvGrpSpPr>
          <p:nvPr/>
        </p:nvGrpSpPr>
        <p:grpSpPr bwMode="auto">
          <a:xfrm>
            <a:off x="5019601" y="3852045"/>
            <a:ext cx="1425401" cy="515689"/>
            <a:chOff x="0" y="0"/>
            <a:chExt cx="1276" cy="462"/>
          </a:xfrm>
        </p:grpSpPr>
        <p:sp>
          <p:nvSpPr>
            <p:cNvPr id="29708" name="Rectangle 12"/>
            <p:cNvSpPr>
              <a:spLocks/>
            </p:cNvSpPr>
            <p:nvPr/>
          </p:nvSpPr>
          <p:spPr bwMode="auto">
            <a:xfrm>
              <a:off x="0" y="0"/>
              <a:ext cx="640" cy="384"/>
            </a:xfrm>
            <a:prstGeom prst="rect">
              <a:avLst/>
            </a:prstGeom>
            <a:gradFill rotWithShape="0">
              <a:gsLst>
                <a:gs pos="0">
                  <a:srgbClr val="7B56A8"/>
                </a:gs>
                <a:gs pos="20001">
                  <a:srgbClr val="7A57A5"/>
                </a:gs>
                <a:gs pos="100000">
                  <a:srgbClr val="5D427E"/>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38100" tIns="38100" rIns="38100" bIns="38100" anchor="ctr"/>
            <a:lstStyle/>
            <a:p>
              <a:pPr>
                <a:spcBef>
                  <a:spcPct val="0"/>
                </a:spcBef>
              </a:pPr>
              <a:r>
                <a:rPr lang="en-US" altLang="zh-TW" sz="1300">
                  <a:solidFill>
                    <a:srgbClr val="FFFFFF"/>
                  </a:solidFill>
                  <a:latin typeface="Calibri" charset="0"/>
                  <a:ea typeface="新細明體" charset="0"/>
                  <a:cs typeface="Calibri" charset="0"/>
                  <a:sym typeface="Calibri" charset="0"/>
                </a:rPr>
                <a:t>In</a:t>
              </a:r>
            </a:p>
          </p:txBody>
        </p:sp>
        <p:sp>
          <p:nvSpPr>
            <p:cNvPr id="29709" name="Rectangle 13"/>
            <p:cNvSpPr>
              <a:spLocks/>
            </p:cNvSpPr>
            <p:nvPr/>
          </p:nvSpPr>
          <p:spPr bwMode="auto">
            <a:xfrm>
              <a:off x="636" y="0"/>
              <a:ext cx="640" cy="384"/>
            </a:xfrm>
            <a:prstGeom prst="rect">
              <a:avLst/>
            </a:prstGeom>
            <a:gradFill rotWithShape="0">
              <a:gsLst>
                <a:gs pos="0">
                  <a:srgbClr val="7B56A8"/>
                </a:gs>
                <a:gs pos="20001">
                  <a:srgbClr val="7A57A5"/>
                </a:gs>
                <a:gs pos="100000">
                  <a:srgbClr val="5D427E"/>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38100" tIns="38100" rIns="38100" bIns="38100" anchor="ctr"/>
            <a:lstStyle/>
            <a:p>
              <a:pPr>
                <a:spcBef>
                  <a:spcPct val="0"/>
                </a:spcBef>
              </a:pPr>
              <a:r>
                <a:rPr lang="en-US" altLang="zh-TW" sz="1300">
                  <a:solidFill>
                    <a:srgbClr val="FFFFFF"/>
                  </a:solidFill>
                  <a:latin typeface="Calibri" charset="0"/>
                  <a:ea typeface="新細明體" charset="0"/>
                  <a:cs typeface="Calibri" charset="0"/>
                  <a:sym typeface="Calibri" charset="0"/>
                </a:rPr>
                <a:t>Out</a:t>
              </a:r>
            </a:p>
          </p:txBody>
        </p:sp>
        <p:grpSp>
          <p:nvGrpSpPr>
            <p:cNvPr id="29712" name="Group 16"/>
            <p:cNvGrpSpPr>
              <a:grpSpLocks/>
            </p:cNvGrpSpPr>
            <p:nvPr/>
          </p:nvGrpSpPr>
          <p:grpSpPr bwMode="auto">
            <a:xfrm>
              <a:off x="78" y="302"/>
              <a:ext cx="429" cy="160"/>
              <a:chOff x="0" y="0"/>
              <a:chExt cx="429" cy="160"/>
            </a:xfrm>
          </p:grpSpPr>
          <p:sp>
            <p:nvSpPr>
              <p:cNvPr id="29710" name="Oval 14"/>
              <p:cNvSpPr>
                <a:spLocks/>
              </p:cNvSpPr>
              <p:nvPr/>
            </p:nvSpPr>
            <p:spPr bwMode="auto">
              <a:xfrm>
                <a:off x="0" y="9"/>
                <a:ext cx="429" cy="141"/>
              </a:xfrm>
              <a:prstGeom prst="ellipse">
                <a:avLst/>
              </a:prstGeom>
              <a:gradFill rotWithShape="0">
                <a:gsLst>
                  <a:gs pos="0">
                    <a:srgbClr val="ECECEC"/>
                  </a:gs>
                  <a:gs pos="65001">
                    <a:srgbClr val="CECECE"/>
                  </a:gs>
                  <a:gs pos="100000">
                    <a:srgbClr val="BABABA"/>
                  </a:gs>
                </a:gsLst>
                <a:lin ang="5400000" scaled="1"/>
              </a:gradFill>
              <a:ln w="9525" cap="flat">
                <a:solidFill>
                  <a:srgbClr val="000000"/>
                </a:solidFill>
                <a:prstDash val="solid"/>
                <a:round/>
                <a:headEnd type="none" w="med" len="med"/>
                <a:tailEnd type="none" w="med" len="med"/>
              </a:ln>
              <a:effectLst>
                <a:outerShdw blurRad="38100" dist="19999" dir="5400000" algn="ctr" rotWithShape="0">
                  <a:schemeClr val="bg2">
                    <a:alpha val="37999"/>
                  </a:schemeClr>
                </a:outerShdw>
              </a:effectLst>
            </p:spPr>
            <p:txBody>
              <a:bodyPr lIns="0" tIns="0" rIns="0" bIns="0"/>
              <a:lstStyle/>
              <a:p>
                <a:endParaRPr lang="zh-TW" altLang="en-US"/>
              </a:p>
            </p:txBody>
          </p:sp>
          <p:sp>
            <p:nvSpPr>
              <p:cNvPr id="29711" name="Rectangle 15"/>
              <p:cNvSpPr>
                <a:spLocks/>
              </p:cNvSpPr>
              <p:nvPr/>
            </p:nvSpPr>
            <p:spPr bwMode="auto">
              <a:xfrm>
                <a:off x="62" y="0"/>
                <a:ext cx="30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38100" tIns="38100" rIns="38100" bIns="38100" anchor="ctr"/>
              <a:lstStyle/>
              <a:p>
                <a:pPr>
                  <a:spcBef>
                    <a:spcPct val="0"/>
                  </a:spcBef>
                </a:pPr>
                <a:r>
                  <a:rPr lang="en-US" altLang="zh-TW" sz="800">
                    <a:solidFill>
                      <a:srgbClr val="000000"/>
                    </a:solidFill>
                    <a:latin typeface="Calibri" charset="0"/>
                    <a:ea typeface="新細明體" charset="0"/>
                    <a:cs typeface="Calibri" charset="0"/>
                    <a:sym typeface="Calibri" charset="0"/>
                  </a:rPr>
                  <a:t>data</a:t>
                </a:r>
              </a:p>
            </p:txBody>
          </p:sp>
        </p:grpSp>
      </p:grpSp>
      <p:sp>
        <p:nvSpPr>
          <p:cNvPr id="29714" name="Freeform 18"/>
          <p:cNvSpPr>
            <a:spLocks/>
          </p:cNvSpPr>
          <p:nvPr/>
        </p:nvSpPr>
        <p:spPr bwMode="auto">
          <a:xfrm>
            <a:off x="2905497" y="2375297"/>
            <a:ext cx="312539" cy="830461"/>
          </a:xfrm>
          <a:custGeom>
            <a:avLst/>
            <a:gdLst>
              <a:gd name="T0" fmla="*/ 21600 w 21600"/>
              <a:gd name="T1" fmla="*/ 0 h 21600"/>
              <a:gd name="T2" fmla="*/ 0 w 21600"/>
              <a:gd name="T3" fmla="*/ 0 h 21600"/>
              <a:gd name="T4" fmla="*/ 0 w 21600"/>
              <a:gd name="T5" fmla="*/ 21600 h 21600"/>
            </a:gdLst>
            <a:ahLst/>
            <a:cxnLst>
              <a:cxn ang="0">
                <a:pos x="T0" y="T1"/>
              </a:cxn>
              <a:cxn ang="0">
                <a:pos x="T2" y="T3"/>
              </a:cxn>
              <a:cxn ang="0">
                <a:pos x="T4" y="T5"/>
              </a:cxn>
            </a:cxnLst>
            <a:rect l="0" t="0" r="r" b="b"/>
            <a:pathLst>
              <a:path w="21600" h="21600">
                <a:moveTo>
                  <a:pt x="21600" y="0"/>
                </a:moveTo>
                <a:lnTo>
                  <a:pt x="0" y="0"/>
                </a:lnTo>
                <a:lnTo>
                  <a:pt x="0" y="21600"/>
                </a:lnTo>
              </a:path>
            </a:pathLst>
          </a:custGeom>
          <a:noFill/>
          <a:ln w="50800" cap="flat">
            <a:solidFill>
              <a:srgbClr val="000000"/>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0" name="標題 2"/>
          <p:cNvSpPr>
            <a:spLocks noGrp="1"/>
          </p:cNvSpPr>
          <p:nvPr>
            <p:ph type="title"/>
          </p:nvPr>
        </p:nvSpPr>
        <p:spPr>
          <a:xfrm>
            <a:off x="457200" y="274638"/>
            <a:ext cx="8229600" cy="868362"/>
          </a:xfrm>
        </p:spPr>
        <p:txBody>
          <a:bodyPr/>
          <a:lstStyle/>
          <a:p>
            <a:r>
              <a:rPr kumimoji="1" lang="en-US" altLang="zh-TW" dirty="0"/>
              <a:t>Data Exchanging Flow</a:t>
            </a:r>
            <a:endParaRPr kumimoji="1" lang="zh-TW" altLang="en-US" dirty="0"/>
          </a:p>
        </p:txBody>
      </p:sp>
    </p:spTree>
    <p:extLst>
      <p:ext uri="{BB962C8B-B14F-4D97-AF65-F5344CB8AC3E}">
        <p14:creationId xmlns:p14="http://schemas.microsoft.com/office/powerpoint/2010/main" val="1038718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8" presetClass="entr" presetSubtype="0" fill="hold" nodeType="clickEffect">
                                  <p:stCondLst>
                                    <p:cond delay="0"/>
                                  </p:stCondLst>
                                  <p:childTnLst>
                                    <p:set>
                                      <p:cBhvr>
                                        <p:cTn id="6" dur="1" fill="hold">
                                          <p:stCondLst>
                                            <p:cond delay="499"/>
                                          </p:stCondLst>
                                        </p:cTn>
                                        <p:tgtEl>
                                          <p:spTgt spid="29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2057400" y="5181600"/>
            <a:ext cx="4982766" cy="1357313"/>
            <a:chOff x="2071687" y="4625578"/>
            <a:chExt cx="4982766" cy="1357313"/>
          </a:xfrm>
        </p:grpSpPr>
        <p:sp>
          <p:nvSpPr>
            <p:cNvPr id="22" name="AutoShape 2"/>
            <p:cNvSpPr>
              <a:spLocks/>
            </p:cNvSpPr>
            <p:nvPr/>
          </p:nvSpPr>
          <p:spPr bwMode="auto">
            <a:xfrm>
              <a:off x="2071687" y="4625578"/>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3" name="Rectangle 4"/>
            <p:cNvSpPr>
              <a:spLocks/>
            </p:cNvSpPr>
            <p:nvPr/>
          </p:nvSpPr>
          <p:spPr bwMode="auto">
            <a:xfrm>
              <a:off x="5805414" y="5068937"/>
              <a:ext cx="1022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QEMU</a:t>
              </a:r>
            </a:p>
          </p:txBody>
        </p:sp>
      </p:grpSp>
      <p:grpSp>
        <p:nvGrpSpPr>
          <p:cNvPr id="24" name="群組 23"/>
          <p:cNvGrpSpPr/>
          <p:nvPr/>
        </p:nvGrpSpPr>
        <p:grpSpPr>
          <a:xfrm>
            <a:off x="2071687" y="1830586"/>
            <a:ext cx="4982766" cy="1357313"/>
            <a:chOff x="2071687" y="1830586"/>
            <a:chExt cx="4982766" cy="1357313"/>
          </a:xfrm>
        </p:grpSpPr>
        <p:sp>
          <p:nvSpPr>
            <p:cNvPr id="25" name="AutoShape 1"/>
            <p:cNvSpPr>
              <a:spLocks/>
            </p:cNvSpPr>
            <p:nvPr/>
          </p:nvSpPr>
          <p:spPr bwMode="auto">
            <a:xfrm>
              <a:off x="2071687" y="1830586"/>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6" name="Rectangle 3"/>
            <p:cNvSpPr>
              <a:spLocks/>
            </p:cNvSpPr>
            <p:nvPr/>
          </p:nvSpPr>
          <p:spPr bwMode="auto">
            <a:xfrm>
              <a:off x="5874618" y="2273944"/>
              <a:ext cx="91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Guest</a:t>
              </a:r>
            </a:p>
          </p:txBody>
        </p:sp>
      </p:grpSp>
      <p:grpSp>
        <p:nvGrpSpPr>
          <p:cNvPr id="30723" name="Group 3"/>
          <p:cNvGrpSpPr>
            <a:grpSpLocks/>
          </p:cNvGrpSpPr>
          <p:nvPr/>
        </p:nvGrpSpPr>
        <p:grpSpPr bwMode="auto">
          <a:xfrm>
            <a:off x="6666012" y="3232547"/>
            <a:ext cx="1526977" cy="1293689"/>
            <a:chOff x="0" y="0"/>
            <a:chExt cx="1368" cy="1159"/>
          </a:xfrm>
        </p:grpSpPr>
        <p:sp>
          <p:nvSpPr>
            <p:cNvPr id="30721" name="Rectangle 1"/>
            <p:cNvSpPr>
              <a:spLocks/>
            </p:cNvSpPr>
            <p:nvPr/>
          </p:nvSpPr>
          <p:spPr bwMode="auto">
            <a:xfrm>
              <a:off x="1" y="0"/>
              <a:ext cx="1367" cy="1159"/>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Read</a:t>
              </a:r>
            </a:p>
          </p:txBody>
        </p:sp>
        <p:sp>
          <p:nvSpPr>
            <p:cNvPr id="30722" name="AutoShape 2"/>
            <p:cNvSpPr>
              <a:spLocks/>
            </p:cNvSpPr>
            <p:nvPr/>
          </p:nvSpPr>
          <p:spPr bwMode="auto">
            <a:xfrm>
              <a:off x="0" y="341"/>
              <a:ext cx="1366" cy="816"/>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a:solidFill>
                    <a:srgbClr val="000000"/>
                  </a:solidFill>
                  <a:ea typeface="新細明體" charset="0"/>
                  <a:cs typeface="Gill Sans" charset="0"/>
                </a:rPr>
                <a:t>Vring</a:t>
              </a:r>
            </a:p>
          </p:txBody>
        </p:sp>
      </p:grpSp>
      <p:sp>
        <p:nvSpPr>
          <p:cNvPr id="30724" name="AutoShape 4"/>
          <p:cNvSpPr>
            <a:spLocks/>
          </p:cNvSpPr>
          <p:nvPr/>
        </p:nvSpPr>
        <p:spPr bwMode="auto">
          <a:xfrm>
            <a:off x="3250406" y="2116336"/>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Driver</a:t>
            </a:r>
          </a:p>
        </p:txBody>
      </p:sp>
      <p:sp>
        <p:nvSpPr>
          <p:cNvPr id="30725" name="AutoShape 5"/>
          <p:cNvSpPr>
            <a:spLocks/>
          </p:cNvSpPr>
          <p:nvPr/>
        </p:nvSpPr>
        <p:spPr bwMode="auto">
          <a:xfrm>
            <a:off x="3250406" y="5313164"/>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Device</a:t>
            </a:r>
          </a:p>
        </p:txBody>
      </p:sp>
      <p:grpSp>
        <p:nvGrpSpPr>
          <p:cNvPr id="30730" name="Group 10"/>
          <p:cNvGrpSpPr>
            <a:grpSpLocks/>
          </p:cNvGrpSpPr>
          <p:nvPr/>
        </p:nvGrpSpPr>
        <p:grpSpPr bwMode="auto">
          <a:xfrm>
            <a:off x="2625328" y="3234779"/>
            <a:ext cx="3888879" cy="1294805"/>
            <a:chOff x="0" y="0"/>
            <a:chExt cx="3484" cy="1160"/>
          </a:xfrm>
        </p:grpSpPr>
        <p:sp>
          <p:nvSpPr>
            <p:cNvPr id="30728" name="Rectangle 8"/>
            <p:cNvSpPr>
              <a:spLocks/>
            </p:cNvSpPr>
            <p:nvPr/>
          </p:nvSpPr>
          <p:spPr bwMode="auto">
            <a:xfrm>
              <a:off x="4" y="0"/>
              <a:ext cx="3480" cy="1160"/>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Write</a:t>
              </a:r>
            </a:p>
          </p:txBody>
        </p:sp>
        <p:sp>
          <p:nvSpPr>
            <p:cNvPr id="30729" name="AutoShape 9"/>
            <p:cNvSpPr>
              <a:spLocks/>
            </p:cNvSpPr>
            <p:nvPr/>
          </p:nvSpPr>
          <p:spPr bwMode="auto">
            <a:xfrm>
              <a:off x="0" y="341"/>
              <a:ext cx="3480" cy="816"/>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a:solidFill>
                    <a:srgbClr val="000000"/>
                  </a:solidFill>
                  <a:ea typeface="新細明體" charset="0"/>
                  <a:cs typeface="Gill Sans" charset="0"/>
                </a:rPr>
                <a:t>Vring</a:t>
              </a:r>
            </a:p>
          </p:txBody>
        </p:sp>
      </p:grpSp>
      <p:sp>
        <p:nvSpPr>
          <p:cNvPr id="30731" name="Rectangle 11"/>
          <p:cNvSpPr>
            <a:spLocks/>
          </p:cNvSpPr>
          <p:nvPr/>
        </p:nvSpPr>
        <p:spPr bwMode="auto">
          <a:xfrm>
            <a:off x="2135312" y="2061642"/>
            <a:ext cx="515764" cy="3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wrap="none" lIns="26788" tIns="26788" rIns="26788" bIns="26788">
            <a:spAutoFit/>
          </a:bodyPr>
          <a:lstStyle/>
          <a:p>
            <a:pPr>
              <a:spcBef>
                <a:spcPct val="0"/>
              </a:spcBef>
            </a:pPr>
            <a:r>
              <a:rPr lang="en-US" altLang="zh-TW" sz="2200">
                <a:latin typeface="Calibri Bold" charset="0"/>
                <a:ea typeface="新細明體" charset="0"/>
                <a:cs typeface="Calibri Bold" charset="0"/>
                <a:sym typeface="Calibri Bold" charset="0"/>
              </a:rPr>
              <a:t>Kick</a:t>
            </a:r>
          </a:p>
        </p:txBody>
      </p:sp>
      <p:grpSp>
        <p:nvGrpSpPr>
          <p:cNvPr id="30737" name="Group 17"/>
          <p:cNvGrpSpPr>
            <a:grpSpLocks/>
          </p:cNvGrpSpPr>
          <p:nvPr/>
        </p:nvGrpSpPr>
        <p:grpSpPr bwMode="auto">
          <a:xfrm>
            <a:off x="5019601" y="3860975"/>
            <a:ext cx="1425401" cy="515689"/>
            <a:chOff x="0" y="0"/>
            <a:chExt cx="1276" cy="462"/>
          </a:xfrm>
        </p:grpSpPr>
        <p:sp>
          <p:nvSpPr>
            <p:cNvPr id="30732" name="Rectangle 12"/>
            <p:cNvSpPr>
              <a:spLocks/>
            </p:cNvSpPr>
            <p:nvPr/>
          </p:nvSpPr>
          <p:spPr bwMode="auto">
            <a:xfrm>
              <a:off x="0" y="0"/>
              <a:ext cx="640" cy="384"/>
            </a:xfrm>
            <a:prstGeom prst="rect">
              <a:avLst/>
            </a:prstGeom>
            <a:gradFill rotWithShape="0">
              <a:gsLst>
                <a:gs pos="0">
                  <a:srgbClr val="7B56A8"/>
                </a:gs>
                <a:gs pos="20001">
                  <a:srgbClr val="7A57A5"/>
                </a:gs>
                <a:gs pos="100000">
                  <a:srgbClr val="5D427E"/>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38100" tIns="38100" rIns="38100" bIns="38100" anchor="ctr"/>
            <a:lstStyle/>
            <a:p>
              <a:pPr>
                <a:spcBef>
                  <a:spcPct val="0"/>
                </a:spcBef>
              </a:pPr>
              <a:r>
                <a:rPr lang="en-US" altLang="zh-TW" sz="1300">
                  <a:solidFill>
                    <a:srgbClr val="FFFFFF"/>
                  </a:solidFill>
                  <a:latin typeface="Calibri" charset="0"/>
                  <a:ea typeface="新細明體" charset="0"/>
                  <a:cs typeface="Calibri" charset="0"/>
                  <a:sym typeface="Calibri" charset="0"/>
                </a:rPr>
                <a:t>In</a:t>
              </a:r>
            </a:p>
          </p:txBody>
        </p:sp>
        <p:sp>
          <p:nvSpPr>
            <p:cNvPr id="30733" name="Rectangle 13"/>
            <p:cNvSpPr>
              <a:spLocks/>
            </p:cNvSpPr>
            <p:nvPr/>
          </p:nvSpPr>
          <p:spPr bwMode="auto">
            <a:xfrm>
              <a:off x="636" y="0"/>
              <a:ext cx="640" cy="384"/>
            </a:xfrm>
            <a:prstGeom prst="rect">
              <a:avLst/>
            </a:prstGeom>
            <a:gradFill rotWithShape="0">
              <a:gsLst>
                <a:gs pos="0">
                  <a:srgbClr val="7B56A8"/>
                </a:gs>
                <a:gs pos="20001">
                  <a:srgbClr val="7A57A5"/>
                </a:gs>
                <a:gs pos="100000">
                  <a:srgbClr val="5D427E"/>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38100" tIns="38100" rIns="38100" bIns="38100" anchor="ctr"/>
            <a:lstStyle/>
            <a:p>
              <a:pPr>
                <a:spcBef>
                  <a:spcPct val="0"/>
                </a:spcBef>
              </a:pPr>
              <a:r>
                <a:rPr lang="en-US" altLang="zh-TW" sz="1300">
                  <a:solidFill>
                    <a:srgbClr val="FFFFFF"/>
                  </a:solidFill>
                  <a:latin typeface="Calibri" charset="0"/>
                  <a:ea typeface="新細明體" charset="0"/>
                  <a:cs typeface="Calibri" charset="0"/>
                  <a:sym typeface="Calibri" charset="0"/>
                </a:rPr>
                <a:t>Out</a:t>
              </a:r>
            </a:p>
          </p:txBody>
        </p:sp>
        <p:grpSp>
          <p:nvGrpSpPr>
            <p:cNvPr id="30736" name="Group 16"/>
            <p:cNvGrpSpPr>
              <a:grpSpLocks/>
            </p:cNvGrpSpPr>
            <p:nvPr/>
          </p:nvGrpSpPr>
          <p:grpSpPr bwMode="auto">
            <a:xfrm>
              <a:off x="78" y="302"/>
              <a:ext cx="429" cy="160"/>
              <a:chOff x="0" y="0"/>
              <a:chExt cx="429" cy="160"/>
            </a:xfrm>
          </p:grpSpPr>
          <p:sp>
            <p:nvSpPr>
              <p:cNvPr id="30734" name="Oval 14"/>
              <p:cNvSpPr>
                <a:spLocks/>
              </p:cNvSpPr>
              <p:nvPr/>
            </p:nvSpPr>
            <p:spPr bwMode="auto">
              <a:xfrm>
                <a:off x="0" y="9"/>
                <a:ext cx="429" cy="141"/>
              </a:xfrm>
              <a:prstGeom prst="ellipse">
                <a:avLst/>
              </a:prstGeom>
              <a:gradFill rotWithShape="0">
                <a:gsLst>
                  <a:gs pos="0">
                    <a:srgbClr val="ECECEC"/>
                  </a:gs>
                  <a:gs pos="65001">
                    <a:srgbClr val="CECECE"/>
                  </a:gs>
                  <a:gs pos="100000">
                    <a:srgbClr val="BABABA"/>
                  </a:gs>
                </a:gsLst>
                <a:lin ang="5400000" scaled="1"/>
              </a:gradFill>
              <a:ln w="9525" cap="flat">
                <a:solidFill>
                  <a:srgbClr val="000000"/>
                </a:solidFill>
                <a:prstDash val="solid"/>
                <a:round/>
                <a:headEnd type="none" w="med" len="med"/>
                <a:tailEnd type="none" w="med" len="med"/>
              </a:ln>
              <a:effectLst>
                <a:outerShdw blurRad="38100" dist="19999" dir="5400000" algn="ctr" rotWithShape="0">
                  <a:schemeClr val="bg2">
                    <a:alpha val="37999"/>
                  </a:schemeClr>
                </a:outerShdw>
              </a:effectLst>
            </p:spPr>
            <p:txBody>
              <a:bodyPr lIns="0" tIns="0" rIns="0" bIns="0"/>
              <a:lstStyle/>
              <a:p>
                <a:endParaRPr lang="zh-TW" altLang="en-US"/>
              </a:p>
            </p:txBody>
          </p:sp>
          <p:sp>
            <p:nvSpPr>
              <p:cNvPr id="30735" name="Rectangle 15"/>
              <p:cNvSpPr>
                <a:spLocks/>
              </p:cNvSpPr>
              <p:nvPr/>
            </p:nvSpPr>
            <p:spPr bwMode="auto">
              <a:xfrm>
                <a:off x="62" y="0"/>
                <a:ext cx="30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38100" tIns="38100" rIns="38100" bIns="38100" anchor="ctr"/>
              <a:lstStyle/>
              <a:p>
                <a:pPr>
                  <a:spcBef>
                    <a:spcPct val="0"/>
                  </a:spcBef>
                </a:pPr>
                <a:r>
                  <a:rPr lang="en-US" altLang="zh-TW" sz="800">
                    <a:solidFill>
                      <a:srgbClr val="000000"/>
                    </a:solidFill>
                    <a:latin typeface="Calibri" charset="0"/>
                    <a:ea typeface="新細明體" charset="0"/>
                    <a:cs typeface="Calibri" charset="0"/>
                    <a:sym typeface="Calibri" charset="0"/>
                  </a:rPr>
                  <a:t>data</a:t>
                </a:r>
              </a:p>
            </p:txBody>
          </p:sp>
        </p:grpSp>
      </p:grpSp>
      <p:sp>
        <p:nvSpPr>
          <p:cNvPr id="30738" name="Freeform 18"/>
          <p:cNvSpPr>
            <a:spLocks/>
          </p:cNvSpPr>
          <p:nvPr/>
        </p:nvSpPr>
        <p:spPr bwMode="auto">
          <a:xfrm>
            <a:off x="1759148" y="2419945"/>
            <a:ext cx="1500188" cy="3178969"/>
          </a:xfrm>
          <a:custGeom>
            <a:avLst/>
            <a:gdLst>
              <a:gd name="T0" fmla="*/ 21600 w 21600"/>
              <a:gd name="T1" fmla="*/ 0 h 21600"/>
              <a:gd name="T2" fmla="*/ 0 w 21600"/>
              <a:gd name="T3" fmla="*/ 0 h 21600"/>
              <a:gd name="T4" fmla="*/ 114 w 21600"/>
              <a:gd name="T5" fmla="*/ 21600 h 21600"/>
              <a:gd name="T6" fmla="*/ 21600 w 21600"/>
              <a:gd name="T7" fmla="*/ 21600 h 21600"/>
            </a:gdLst>
            <a:ahLst/>
            <a:cxnLst>
              <a:cxn ang="0">
                <a:pos x="T0" y="T1"/>
              </a:cxn>
              <a:cxn ang="0">
                <a:pos x="T2" y="T3"/>
              </a:cxn>
              <a:cxn ang="0">
                <a:pos x="T4" y="T5"/>
              </a:cxn>
              <a:cxn ang="0">
                <a:pos x="T6" y="T7"/>
              </a:cxn>
            </a:cxnLst>
            <a:rect l="0" t="0" r="r" b="b"/>
            <a:pathLst>
              <a:path w="21600" h="21600">
                <a:moveTo>
                  <a:pt x="21600" y="0"/>
                </a:moveTo>
                <a:lnTo>
                  <a:pt x="0" y="0"/>
                </a:lnTo>
                <a:lnTo>
                  <a:pt x="114" y="21600"/>
                </a:lnTo>
                <a:lnTo>
                  <a:pt x="21600" y="21600"/>
                </a:lnTo>
              </a:path>
            </a:pathLst>
          </a:custGeom>
          <a:noFill/>
          <a:ln w="50800" cap="flat">
            <a:solidFill>
              <a:srgbClr val="000000"/>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0" name="標題 2"/>
          <p:cNvSpPr>
            <a:spLocks noGrp="1"/>
          </p:cNvSpPr>
          <p:nvPr>
            <p:ph type="title"/>
          </p:nvPr>
        </p:nvSpPr>
        <p:spPr>
          <a:xfrm>
            <a:off x="457200" y="274638"/>
            <a:ext cx="8229600" cy="868362"/>
          </a:xfrm>
        </p:spPr>
        <p:txBody>
          <a:bodyPr/>
          <a:lstStyle/>
          <a:p>
            <a:r>
              <a:rPr kumimoji="1" lang="en-US" altLang="zh-TW" dirty="0"/>
              <a:t>Data Exchanging Flow</a:t>
            </a:r>
            <a:endParaRPr kumimoji="1" lang="zh-TW" altLang="en-US" dirty="0"/>
          </a:p>
        </p:txBody>
      </p:sp>
    </p:spTree>
    <p:extLst>
      <p:ext uri="{BB962C8B-B14F-4D97-AF65-F5344CB8AC3E}">
        <p14:creationId xmlns:p14="http://schemas.microsoft.com/office/powerpoint/2010/main" val="2155005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2057400" y="5181600"/>
            <a:ext cx="4982766" cy="1357313"/>
            <a:chOff x="2071687" y="4625578"/>
            <a:chExt cx="4982766" cy="1357313"/>
          </a:xfrm>
        </p:grpSpPr>
        <p:sp>
          <p:nvSpPr>
            <p:cNvPr id="22" name="AutoShape 2"/>
            <p:cNvSpPr>
              <a:spLocks/>
            </p:cNvSpPr>
            <p:nvPr/>
          </p:nvSpPr>
          <p:spPr bwMode="auto">
            <a:xfrm>
              <a:off x="2071687" y="4625578"/>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3" name="Rectangle 4"/>
            <p:cNvSpPr>
              <a:spLocks/>
            </p:cNvSpPr>
            <p:nvPr/>
          </p:nvSpPr>
          <p:spPr bwMode="auto">
            <a:xfrm>
              <a:off x="5805414" y="5068937"/>
              <a:ext cx="1022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QEMU</a:t>
              </a:r>
            </a:p>
          </p:txBody>
        </p:sp>
      </p:grpSp>
      <p:grpSp>
        <p:nvGrpSpPr>
          <p:cNvPr id="24" name="群組 23"/>
          <p:cNvGrpSpPr/>
          <p:nvPr/>
        </p:nvGrpSpPr>
        <p:grpSpPr>
          <a:xfrm>
            <a:off x="2071687" y="1830586"/>
            <a:ext cx="4982766" cy="1357313"/>
            <a:chOff x="2071687" y="1830586"/>
            <a:chExt cx="4982766" cy="1357313"/>
          </a:xfrm>
        </p:grpSpPr>
        <p:sp>
          <p:nvSpPr>
            <p:cNvPr id="25" name="AutoShape 1"/>
            <p:cNvSpPr>
              <a:spLocks/>
            </p:cNvSpPr>
            <p:nvPr/>
          </p:nvSpPr>
          <p:spPr bwMode="auto">
            <a:xfrm>
              <a:off x="2071687" y="1830586"/>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6" name="Rectangle 3"/>
            <p:cNvSpPr>
              <a:spLocks/>
            </p:cNvSpPr>
            <p:nvPr/>
          </p:nvSpPr>
          <p:spPr bwMode="auto">
            <a:xfrm>
              <a:off x="5874618" y="2273944"/>
              <a:ext cx="91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Guest</a:t>
              </a:r>
            </a:p>
          </p:txBody>
        </p:sp>
      </p:grpSp>
      <p:grpSp>
        <p:nvGrpSpPr>
          <p:cNvPr id="31747" name="Group 3"/>
          <p:cNvGrpSpPr>
            <a:grpSpLocks/>
          </p:cNvGrpSpPr>
          <p:nvPr/>
        </p:nvGrpSpPr>
        <p:grpSpPr bwMode="auto">
          <a:xfrm>
            <a:off x="6666012" y="3232547"/>
            <a:ext cx="1526977" cy="1293689"/>
            <a:chOff x="0" y="0"/>
            <a:chExt cx="1368" cy="1159"/>
          </a:xfrm>
        </p:grpSpPr>
        <p:sp>
          <p:nvSpPr>
            <p:cNvPr id="31745" name="Rectangle 1"/>
            <p:cNvSpPr>
              <a:spLocks/>
            </p:cNvSpPr>
            <p:nvPr/>
          </p:nvSpPr>
          <p:spPr bwMode="auto">
            <a:xfrm>
              <a:off x="1" y="0"/>
              <a:ext cx="1367" cy="1159"/>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Read</a:t>
              </a:r>
            </a:p>
          </p:txBody>
        </p:sp>
        <p:sp>
          <p:nvSpPr>
            <p:cNvPr id="31746" name="AutoShape 2"/>
            <p:cNvSpPr>
              <a:spLocks/>
            </p:cNvSpPr>
            <p:nvPr/>
          </p:nvSpPr>
          <p:spPr bwMode="auto">
            <a:xfrm>
              <a:off x="0" y="341"/>
              <a:ext cx="1366" cy="816"/>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a:solidFill>
                    <a:srgbClr val="000000"/>
                  </a:solidFill>
                  <a:ea typeface="新細明體" charset="0"/>
                  <a:cs typeface="Gill Sans" charset="0"/>
                </a:rPr>
                <a:t>Vring</a:t>
              </a:r>
            </a:p>
          </p:txBody>
        </p:sp>
      </p:grpSp>
      <p:sp>
        <p:nvSpPr>
          <p:cNvPr id="31748" name="AutoShape 4"/>
          <p:cNvSpPr>
            <a:spLocks/>
          </p:cNvSpPr>
          <p:nvPr/>
        </p:nvSpPr>
        <p:spPr bwMode="auto">
          <a:xfrm>
            <a:off x="3250406" y="2116336"/>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Driver</a:t>
            </a:r>
          </a:p>
        </p:txBody>
      </p:sp>
      <p:sp>
        <p:nvSpPr>
          <p:cNvPr id="31749" name="AutoShape 5"/>
          <p:cNvSpPr>
            <a:spLocks/>
          </p:cNvSpPr>
          <p:nvPr/>
        </p:nvSpPr>
        <p:spPr bwMode="auto">
          <a:xfrm>
            <a:off x="3250406" y="5313164"/>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Device</a:t>
            </a:r>
          </a:p>
        </p:txBody>
      </p:sp>
      <p:grpSp>
        <p:nvGrpSpPr>
          <p:cNvPr id="31754" name="Group 10"/>
          <p:cNvGrpSpPr>
            <a:grpSpLocks/>
          </p:cNvGrpSpPr>
          <p:nvPr/>
        </p:nvGrpSpPr>
        <p:grpSpPr bwMode="auto">
          <a:xfrm>
            <a:off x="2625328" y="3234779"/>
            <a:ext cx="3888879" cy="1294805"/>
            <a:chOff x="0" y="0"/>
            <a:chExt cx="3484" cy="1160"/>
          </a:xfrm>
        </p:grpSpPr>
        <p:sp>
          <p:nvSpPr>
            <p:cNvPr id="31752" name="Rectangle 8"/>
            <p:cNvSpPr>
              <a:spLocks/>
            </p:cNvSpPr>
            <p:nvPr/>
          </p:nvSpPr>
          <p:spPr bwMode="auto">
            <a:xfrm>
              <a:off x="4" y="0"/>
              <a:ext cx="3480" cy="1160"/>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Write</a:t>
              </a:r>
            </a:p>
          </p:txBody>
        </p:sp>
        <p:sp>
          <p:nvSpPr>
            <p:cNvPr id="31753" name="AutoShape 9"/>
            <p:cNvSpPr>
              <a:spLocks/>
            </p:cNvSpPr>
            <p:nvPr/>
          </p:nvSpPr>
          <p:spPr bwMode="auto">
            <a:xfrm>
              <a:off x="0" y="341"/>
              <a:ext cx="3480" cy="816"/>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a:solidFill>
                    <a:srgbClr val="000000"/>
                  </a:solidFill>
                  <a:ea typeface="新細明體" charset="0"/>
                  <a:cs typeface="Gill Sans" charset="0"/>
                </a:rPr>
                <a:t>Vring</a:t>
              </a:r>
            </a:p>
          </p:txBody>
        </p:sp>
      </p:grpSp>
      <p:grpSp>
        <p:nvGrpSpPr>
          <p:cNvPr id="31760" name="Group 16"/>
          <p:cNvGrpSpPr>
            <a:grpSpLocks/>
          </p:cNvGrpSpPr>
          <p:nvPr/>
        </p:nvGrpSpPr>
        <p:grpSpPr bwMode="auto">
          <a:xfrm>
            <a:off x="5019601" y="3860975"/>
            <a:ext cx="1425401" cy="515689"/>
            <a:chOff x="0" y="0"/>
            <a:chExt cx="1276" cy="462"/>
          </a:xfrm>
        </p:grpSpPr>
        <p:sp>
          <p:nvSpPr>
            <p:cNvPr id="31755" name="Rectangle 11"/>
            <p:cNvSpPr>
              <a:spLocks/>
            </p:cNvSpPr>
            <p:nvPr/>
          </p:nvSpPr>
          <p:spPr bwMode="auto">
            <a:xfrm>
              <a:off x="0" y="0"/>
              <a:ext cx="640" cy="384"/>
            </a:xfrm>
            <a:prstGeom prst="rect">
              <a:avLst/>
            </a:prstGeom>
            <a:gradFill rotWithShape="0">
              <a:gsLst>
                <a:gs pos="0">
                  <a:srgbClr val="7B56A8"/>
                </a:gs>
                <a:gs pos="20001">
                  <a:srgbClr val="7A57A5"/>
                </a:gs>
                <a:gs pos="100000">
                  <a:srgbClr val="5D427E"/>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38100" tIns="38100" rIns="38100" bIns="38100" anchor="ctr"/>
            <a:lstStyle/>
            <a:p>
              <a:pPr>
                <a:spcBef>
                  <a:spcPct val="0"/>
                </a:spcBef>
              </a:pPr>
              <a:r>
                <a:rPr lang="en-US" altLang="zh-TW" sz="1300">
                  <a:solidFill>
                    <a:srgbClr val="FFFFFF"/>
                  </a:solidFill>
                  <a:latin typeface="Calibri" charset="0"/>
                  <a:ea typeface="新細明體" charset="0"/>
                  <a:cs typeface="Calibri" charset="0"/>
                  <a:sym typeface="Calibri" charset="0"/>
                </a:rPr>
                <a:t>In</a:t>
              </a:r>
            </a:p>
          </p:txBody>
        </p:sp>
        <p:sp>
          <p:nvSpPr>
            <p:cNvPr id="31756" name="Rectangle 12"/>
            <p:cNvSpPr>
              <a:spLocks/>
            </p:cNvSpPr>
            <p:nvPr/>
          </p:nvSpPr>
          <p:spPr bwMode="auto">
            <a:xfrm>
              <a:off x="636" y="0"/>
              <a:ext cx="640" cy="384"/>
            </a:xfrm>
            <a:prstGeom prst="rect">
              <a:avLst/>
            </a:prstGeom>
            <a:gradFill rotWithShape="0">
              <a:gsLst>
                <a:gs pos="0">
                  <a:srgbClr val="7B56A8"/>
                </a:gs>
                <a:gs pos="20001">
                  <a:srgbClr val="7A57A5"/>
                </a:gs>
                <a:gs pos="100000">
                  <a:srgbClr val="5D427E"/>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38100" tIns="38100" rIns="38100" bIns="38100" anchor="ctr"/>
            <a:lstStyle/>
            <a:p>
              <a:pPr>
                <a:spcBef>
                  <a:spcPct val="0"/>
                </a:spcBef>
              </a:pPr>
              <a:r>
                <a:rPr lang="en-US" altLang="zh-TW" sz="1300">
                  <a:solidFill>
                    <a:srgbClr val="FFFFFF"/>
                  </a:solidFill>
                  <a:latin typeface="Calibri" charset="0"/>
                  <a:ea typeface="新細明體" charset="0"/>
                  <a:cs typeface="Calibri" charset="0"/>
                  <a:sym typeface="Calibri" charset="0"/>
                </a:rPr>
                <a:t>Out</a:t>
              </a:r>
            </a:p>
          </p:txBody>
        </p:sp>
        <p:grpSp>
          <p:nvGrpSpPr>
            <p:cNvPr id="31759" name="Group 15"/>
            <p:cNvGrpSpPr>
              <a:grpSpLocks/>
            </p:cNvGrpSpPr>
            <p:nvPr/>
          </p:nvGrpSpPr>
          <p:grpSpPr bwMode="auto">
            <a:xfrm>
              <a:off x="78" y="302"/>
              <a:ext cx="429" cy="160"/>
              <a:chOff x="0" y="0"/>
              <a:chExt cx="429" cy="160"/>
            </a:xfrm>
          </p:grpSpPr>
          <p:sp>
            <p:nvSpPr>
              <p:cNvPr id="31757" name="Oval 13"/>
              <p:cNvSpPr>
                <a:spLocks/>
              </p:cNvSpPr>
              <p:nvPr/>
            </p:nvSpPr>
            <p:spPr bwMode="auto">
              <a:xfrm>
                <a:off x="0" y="9"/>
                <a:ext cx="429" cy="141"/>
              </a:xfrm>
              <a:prstGeom prst="ellipse">
                <a:avLst/>
              </a:prstGeom>
              <a:gradFill rotWithShape="0">
                <a:gsLst>
                  <a:gs pos="0">
                    <a:srgbClr val="ECECEC"/>
                  </a:gs>
                  <a:gs pos="65001">
                    <a:srgbClr val="CECECE"/>
                  </a:gs>
                  <a:gs pos="100000">
                    <a:srgbClr val="BABABA"/>
                  </a:gs>
                </a:gsLst>
                <a:lin ang="5400000" scaled="1"/>
              </a:gradFill>
              <a:ln w="9525" cap="flat">
                <a:solidFill>
                  <a:srgbClr val="000000"/>
                </a:solidFill>
                <a:prstDash val="solid"/>
                <a:round/>
                <a:headEnd type="none" w="med" len="med"/>
                <a:tailEnd type="none" w="med" len="med"/>
              </a:ln>
              <a:effectLst>
                <a:outerShdw blurRad="38100" dist="19999" dir="5400000" algn="ctr" rotWithShape="0">
                  <a:schemeClr val="bg2">
                    <a:alpha val="37999"/>
                  </a:schemeClr>
                </a:outerShdw>
              </a:effectLst>
            </p:spPr>
            <p:txBody>
              <a:bodyPr lIns="0" tIns="0" rIns="0" bIns="0"/>
              <a:lstStyle/>
              <a:p>
                <a:endParaRPr lang="zh-TW" altLang="en-US"/>
              </a:p>
            </p:txBody>
          </p:sp>
          <p:sp>
            <p:nvSpPr>
              <p:cNvPr id="31758" name="Rectangle 14"/>
              <p:cNvSpPr>
                <a:spLocks/>
              </p:cNvSpPr>
              <p:nvPr/>
            </p:nvSpPr>
            <p:spPr bwMode="auto">
              <a:xfrm>
                <a:off x="62" y="0"/>
                <a:ext cx="30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38100" tIns="38100" rIns="38100" bIns="38100" anchor="ctr"/>
              <a:lstStyle/>
              <a:p>
                <a:pPr>
                  <a:spcBef>
                    <a:spcPct val="0"/>
                  </a:spcBef>
                </a:pPr>
                <a:r>
                  <a:rPr lang="en-US" altLang="zh-TW" sz="800">
                    <a:solidFill>
                      <a:srgbClr val="000000"/>
                    </a:solidFill>
                    <a:latin typeface="Calibri" charset="0"/>
                    <a:ea typeface="新細明體" charset="0"/>
                    <a:cs typeface="Calibri" charset="0"/>
                    <a:sym typeface="Calibri" charset="0"/>
                  </a:rPr>
                  <a:t>data</a:t>
                </a:r>
              </a:p>
            </p:txBody>
          </p:sp>
        </p:grpSp>
      </p:grpSp>
      <p:sp>
        <p:nvSpPr>
          <p:cNvPr id="31761" name="Line 17"/>
          <p:cNvSpPr>
            <a:spLocks noChangeShapeType="1"/>
          </p:cNvSpPr>
          <p:nvPr/>
        </p:nvSpPr>
        <p:spPr bwMode="auto">
          <a:xfrm rot="10800000" flipH="1">
            <a:off x="5223867" y="4364385"/>
            <a:ext cx="0" cy="935385"/>
          </a:xfrm>
          <a:prstGeom prst="line">
            <a:avLst/>
          </a:prstGeom>
          <a:noFill/>
          <a:ln w="50800" cap="flat">
            <a:solidFill>
              <a:srgbClr val="0000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31762" name="Rectangle 18"/>
          <p:cNvSpPr>
            <a:spLocks/>
          </p:cNvSpPr>
          <p:nvPr/>
        </p:nvSpPr>
        <p:spPr bwMode="auto">
          <a:xfrm>
            <a:off x="5360045" y="4723805"/>
            <a:ext cx="532395" cy="3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wrap="none" lIns="26788" tIns="26788" rIns="26788" bIns="26788">
            <a:spAutoFit/>
          </a:bodyPr>
          <a:lstStyle/>
          <a:p>
            <a:pPr>
              <a:spcBef>
                <a:spcPct val="0"/>
              </a:spcBef>
            </a:pPr>
            <a:r>
              <a:rPr lang="en-US" altLang="zh-TW" sz="2200">
                <a:latin typeface="Calibri Bold" charset="0"/>
                <a:ea typeface="新細明體" charset="0"/>
                <a:cs typeface="Calibri Bold" charset="0"/>
                <a:sym typeface="Calibri Bold" charset="0"/>
              </a:rPr>
              <a:t>POP</a:t>
            </a:r>
          </a:p>
        </p:txBody>
      </p:sp>
      <p:sp>
        <p:nvSpPr>
          <p:cNvPr id="20" name="標題 2"/>
          <p:cNvSpPr>
            <a:spLocks noGrp="1"/>
          </p:cNvSpPr>
          <p:nvPr>
            <p:ph type="title"/>
          </p:nvPr>
        </p:nvSpPr>
        <p:spPr>
          <a:xfrm>
            <a:off x="457200" y="274638"/>
            <a:ext cx="8229600" cy="868362"/>
          </a:xfrm>
        </p:spPr>
        <p:txBody>
          <a:bodyPr/>
          <a:lstStyle/>
          <a:p>
            <a:r>
              <a:rPr kumimoji="1" lang="en-US" altLang="zh-TW" dirty="0"/>
              <a:t>Data Exchanging Flow</a:t>
            </a:r>
            <a:endParaRPr kumimoji="1" lang="zh-TW" altLang="en-US" dirty="0"/>
          </a:p>
        </p:txBody>
      </p:sp>
    </p:spTree>
    <p:extLst>
      <p:ext uri="{BB962C8B-B14F-4D97-AF65-F5344CB8AC3E}">
        <p14:creationId xmlns:p14="http://schemas.microsoft.com/office/powerpoint/2010/main" val="2639281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2057400" y="5181600"/>
            <a:ext cx="4982766" cy="1357313"/>
            <a:chOff x="2071687" y="4625578"/>
            <a:chExt cx="4982766" cy="1357313"/>
          </a:xfrm>
        </p:grpSpPr>
        <p:sp>
          <p:nvSpPr>
            <p:cNvPr id="22" name="AutoShape 2"/>
            <p:cNvSpPr>
              <a:spLocks/>
            </p:cNvSpPr>
            <p:nvPr/>
          </p:nvSpPr>
          <p:spPr bwMode="auto">
            <a:xfrm>
              <a:off x="2071687" y="4625578"/>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3" name="Rectangle 4"/>
            <p:cNvSpPr>
              <a:spLocks/>
            </p:cNvSpPr>
            <p:nvPr/>
          </p:nvSpPr>
          <p:spPr bwMode="auto">
            <a:xfrm>
              <a:off x="5805414" y="5068937"/>
              <a:ext cx="1022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QEMU</a:t>
              </a:r>
            </a:p>
          </p:txBody>
        </p:sp>
      </p:grpSp>
      <p:grpSp>
        <p:nvGrpSpPr>
          <p:cNvPr id="24" name="群組 23"/>
          <p:cNvGrpSpPr/>
          <p:nvPr/>
        </p:nvGrpSpPr>
        <p:grpSpPr>
          <a:xfrm>
            <a:off x="2071687" y="1830586"/>
            <a:ext cx="4982766" cy="1357313"/>
            <a:chOff x="2071687" y="1830586"/>
            <a:chExt cx="4982766" cy="1357313"/>
          </a:xfrm>
        </p:grpSpPr>
        <p:sp>
          <p:nvSpPr>
            <p:cNvPr id="25" name="AutoShape 1"/>
            <p:cNvSpPr>
              <a:spLocks/>
            </p:cNvSpPr>
            <p:nvPr/>
          </p:nvSpPr>
          <p:spPr bwMode="auto">
            <a:xfrm>
              <a:off x="2071687" y="1830586"/>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6" name="Rectangle 3"/>
            <p:cNvSpPr>
              <a:spLocks/>
            </p:cNvSpPr>
            <p:nvPr/>
          </p:nvSpPr>
          <p:spPr bwMode="auto">
            <a:xfrm>
              <a:off x="5874618" y="2273944"/>
              <a:ext cx="91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Guest</a:t>
              </a:r>
            </a:p>
          </p:txBody>
        </p:sp>
      </p:grpSp>
      <p:grpSp>
        <p:nvGrpSpPr>
          <p:cNvPr id="32771" name="Group 3"/>
          <p:cNvGrpSpPr>
            <a:grpSpLocks/>
          </p:cNvGrpSpPr>
          <p:nvPr/>
        </p:nvGrpSpPr>
        <p:grpSpPr bwMode="auto">
          <a:xfrm>
            <a:off x="6666012" y="3232547"/>
            <a:ext cx="1526977" cy="1293689"/>
            <a:chOff x="0" y="0"/>
            <a:chExt cx="1368" cy="1159"/>
          </a:xfrm>
        </p:grpSpPr>
        <p:sp>
          <p:nvSpPr>
            <p:cNvPr id="32769" name="Rectangle 1"/>
            <p:cNvSpPr>
              <a:spLocks/>
            </p:cNvSpPr>
            <p:nvPr/>
          </p:nvSpPr>
          <p:spPr bwMode="auto">
            <a:xfrm>
              <a:off x="1" y="0"/>
              <a:ext cx="1367" cy="1159"/>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Read</a:t>
              </a:r>
            </a:p>
          </p:txBody>
        </p:sp>
        <p:sp>
          <p:nvSpPr>
            <p:cNvPr id="32770" name="AutoShape 2"/>
            <p:cNvSpPr>
              <a:spLocks/>
            </p:cNvSpPr>
            <p:nvPr/>
          </p:nvSpPr>
          <p:spPr bwMode="auto">
            <a:xfrm>
              <a:off x="0" y="341"/>
              <a:ext cx="1366" cy="816"/>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a:solidFill>
                    <a:srgbClr val="000000"/>
                  </a:solidFill>
                  <a:ea typeface="新細明體" charset="0"/>
                  <a:cs typeface="Gill Sans" charset="0"/>
                </a:rPr>
                <a:t>Vring</a:t>
              </a:r>
            </a:p>
          </p:txBody>
        </p:sp>
      </p:grpSp>
      <p:sp>
        <p:nvSpPr>
          <p:cNvPr id="32772" name="AutoShape 4"/>
          <p:cNvSpPr>
            <a:spLocks/>
          </p:cNvSpPr>
          <p:nvPr/>
        </p:nvSpPr>
        <p:spPr bwMode="auto">
          <a:xfrm>
            <a:off x="3250406" y="2116336"/>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Driver</a:t>
            </a:r>
          </a:p>
        </p:txBody>
      </p:sp>
      <p:sp>
        <p:nvSpPr>
          <p:cNvPr id="32773" name="AutoShape 5"/>
          <p:cNvSpPr>
            <a:spLocks/>
          </p:cNvSpPr>
          <p:nvPr/>
        </p:nvSpPr>
        <p:spPr bwMode="auto">
          <a:xfrm>
            <a:off x="3250406" y="5313164"/>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Device</a:t>
            </a:r>
          </a:p>
        </p:txBody>
      </p:sp>
      <p:grpSp>
        <p:nvGrpSpPr>
          <p:cNvPr id="32778" name="Group 10"/>
          <p:cNvGrpSpPr>
            <a:grpSpLocks/>
          </p:cNvGrpSpPr>
          <p:nvPr/>
        </p:nvGrpSpPr>
        <p:grpSpPr bwMode="auto">
          <a:xfrm>
            <a:off x="2625328" y="3234779"/>
            <a:ext cx="3888879" cy="1294805"/>
            <a:chOff x="0" y="0"/>
            <a:chExt cx="3484" cy="1160"/>
          </a:xfrm>
        </p:grpSpPr>
        <p:sp>
          <p:nvSpPr>
            <p:cNvPr id="32776" name="Rectangle 8"/>
            <p:cNvSpPr>
              <a:spLocks/>
            </p:cNvSpPr>
            <p:nvPr/>
          </p:nvSpPr>
          <p:spPr bwMode="auto">
            <a:xfrm>
              <a:off x="4" y="0"/>
              <a:ext cx="3480" cy="1160"/>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Write</a:t>
              </a:r>
            </a:p>
          </p:txBody>
        </p:sp>
        <p:sp>
          <p:nvSpPr>
            <p:cNvPr id="32777" name="AutoShape 9"/>
            <p:cNvSpPr>
              <a:spLocks/>
            </p:cNvSpPr>
            <p:nvPr/>
          </p:nvSpPr>
          <p:spPr bwMode="auto">
            <a:xfrm>
              <a:off x="0" y="341"/>
              <a:ext cx="3480" cy="816"/>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a:solidFill>
                    <a:srgbClr val="000000"/>
                  </a:solidFill>
                  <a:ea typeface="新細明體" charset="0"/>
                  <a:cs typeface="Gill Sans" charset="0"/>
                </a:rPr>
                <a:t>Vring</a:t>
              </a:r>
            </a:p>
          </p:txBody>
        </p:sp>
      </p:grpSp>
      <p:grpSp>
        <p:nvGrpSpPr>
          <p:cNvPr id="32784" name="Group 16"/>
          <p:cNvGrpSpPr>
            <a:grpSpLocks/>
          </p:cNvGrpSpPr>
          <p:nvPr/>
        </p:nvGrpSpPr>
        <p:grpSpPr bwMode="auto">
          <a:xfrm>
            <a:off x="5019601" y="3860974"/>
            <a:ext cx="1425401" cy="524619"/>
            <a:chOff x="0" y="0"/>
            <a:chExt cx="1276" cy="470"/>
          </a:xfrm>
        </p:grpSpPr>
        <p:sp>
          <p:nvSpPr>
            <p:cNvPr id="32779" name="Rectangle 11"/>
            <p:cNvSpPr>
              <a:spLocks/>
            </p:cNvSpPr>
            <p:nvPr/>
          </p:nvSpPr>
          <p:spPr bwMode="auto">
            <a:xfrm>
              <a:off x="0" y="0"/>
              <a:ext cx="640" cy="384"/>
            </a:xfrm>
            <a:prstGeom prst="rect">
              <a:avLst/>
            </a:prstGeom>
            <a:gradFill rotWithShape="0">
              <a:gsLst>
                <a:gs pos="0">
                  <a:srgbClr val="7B56A8"/>
                </a:gs>
                <a:gs pos="20001">
                  <a:srgbClr val="7A57A5"/>
                </a:gs>
                <a:gs pos="100000">
                  <a:srgbClr val="5D427E"/>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38100" tIns="38100" rIns="38100" bIns="38100" anchor="ctr"/>
            <a:lstStyle/>
            <a:p>
              <a:pPr>
                <a:spcBef>
                  <a:spcPct val="0"/>
                </a:spcBef>
              </a:pPr>
              <a:r>
                <a:rPr lang="en-US" altLang="zh-TW" sz="1300">
                  <a:solidFill>
                    <a:srgbClr val="FFFFFF"/>
                  </a:solidFill>
                  <a:latin typeface="Calibri" charset="0"/>
                  <a:ea typeface="新細明體" charset="0"/>
                  <a:cs typeface="Calibri" charset="0"/>
                  <a:sym typeface="Calibri" charset="0"/>
                </a:rPr>
                <a:t>In</a:t>
              </a:r>
            </a:p>
          </p:txBody>
        </p:sp>
        <p:sp>
          <p:nvSpPr>
            <p:cNvPr id="32780" name="Rectangle 12"/>
            <p:cNvSpPr>
              <a:spLocks/>
            </p:cNvSpPr>
            <p:nvPr/>
          </p:nvSpPr>
          <p:spPr bwMode="auto">
            <a:xfrm>
              <a:off x="636" y="0"/>
              <a:ext cx="640" cy="384"/>
            </a:xfrm>
            <a:prstGeom prst="rect">
              <a:avLst/>
            </a:prstGeom>
            <a:gradFill rotWithShape="0">
              <a:gsLst>
                <a:gs pos="0">
                  <a:srgbClr val="7B56A8"/>
                </a:gs>
                <a:gs pos="20001">
                  <a:srgbClr val="7A57A5"/>
                </a:gs>
                <a:gs pos="100000">
                  <a:srgbClr val="5D427E"/>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38100" tIns="38100" rIns="38100" bIns="38100" anchor="ctr"/>
            <a:lstStyle/>
            <a:p>
              <a:pPr>
                <a:spcBef>
                  <a:spcPct val="0"/>
                </a:spcBef>
              </a:pPr>
              <a:r>
                <a:rPr lang="en-US" altLang="zh-TW" sz="1300">
                  <a:solidFill>
                    <a:srgbClr val="FFFFFF"/>
                  </a:solidFill>
                  <a:latin typeface="Calibri" charset="0"/>
                  <a:ea typeface="新細明體" charset="0"/>
                  <a:cs typeface="Calibri" charset="0"/>
                  <a:sym typeface="Calibri" charset="0"/>
                </a:rPr>
                <a:t>Out</a:t>
              </a:r>
            </a:p>
          </p:txBody>
        </p:sp>
        <p:grpSp>
          <p:nvGrpSpPr>
            <p:cNvPr id="32783" name="Group 15"/>
            <p:cNvGrpSpPr>
              <a:grpSpLocks/>
            </p:cNvGrpSpPr>
            <p:nvPr/>
          </p:nvGrpSpPr>
          <p:grpSpPr bwMode="auto">
            <a:xfrm>
              <a:off x="718" y="310"/>
              <a:ext cx="429" cy="160"/>
              <a:chOff x="0" y="0"/>
              <a:chExt cx="429" cy="160"/>
            </a:xfrm>
          </p:grpSpPr>
          <p:sp>
            <p:nvSpPr>
              <p:cNvPr id="32781" name="Oval 13"/>
              <p:cNvSpPr>
                <a:spLocks/>
              </p:cNvSpPr>
              <p:nvPr/>
            </p:nvSpPr>
            <p:spPr bwMode="auto">
              <a:xfrm>
                <a:off x="0" y="9"/>
                <a:ext cx="429" cy="141"/>
              </a:xfrm>
              <a:prstGeom prst="ellipse">
                <a:avLst/>
              </a:prstGeom>
              <a:gradFill rotWithShape="0">
                <a:gsLst>
                  <a:gs pos="0">
                    <a:srgbClr val="ECECEC"/>
                  </a:gs>
                  <a:gs pos="65001">
                    <a:srgbClr val="CECECE"/>
                  </a:gs>
                  <a:gs pos="100000">
                    <a:srgbClr val="BABABA"/>
                  </a:gs>
                </a:gsLst>
                <a:lin ang="5400000" scaled="1"/>
              </a:gradFill>
              <a:ln w="9525" cap="flat">
                <a:solidFill>
                  <a:srgbClr val="000000"/>
                </a:solidFill>
                <a:prstDash val="solid"/>
                <a:round/>
                <a:headEnd type="none" w="med" len="med"/>
                <a:tailEnd type="none" w="med" len="med"/>
              </a:ln>
              <a:effectLst>
                <a:outerShdw blurRad="38100" dist="19999" dir="5400000" algn="ctr" rotWithShape="0">
                  <a:schemeClr val="bg2">
                    <a:alpha val="37999"/>
                  </a:schemeClr>
                </a:outerShdw>
              </a:effectLst>
            </p:spPr>
            <p:txBody>
              <a:bodyPr lIns="0" tIns="0" rIns="0" bIns="0"/>
              <a:lstStyle/>
              <a:p>
                <a:endParaRPr lang="zh-TW" altLang="en-US"/>
              </a:p>
            </p:txBody>
          </p:sp>
          <p:sp>
            <p:nvSpPr>
              <p:cNvPr id="32782" name="Rectangle 14"/>
              <p:cNvSpPr>
                <a:spLocks/>
              </p:cNvSpPr>
              <p:nvPr/>
            </p:nvSpPr>
            <p:spPr bwMode="auto">
              <a:xfrm>
                <a:off x="62" y="0"/>
                <a:ext cx="30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38100" tIns="38100" rIns="38100" bIns="38100" anchor="ctr"/>
              <a:lstStyle/>
              <a:p>
                <a:pPr>
                  <a:spcBef>
                    <a:spcPct val="0"/>
                  </a:spcBef>
                </a:pPr>
                <a:r>
                  <a:rPr lang="en-US" altLang="zh-TW" sz="800">
                    <a:solidFill>
                      <a:srgbClr val="000000"/>
                    </a:solidFill>
                    <a:latin typeface="Calibri" charset="0"/>
                    <a:ea typeface="新細明體" charset="0"/>
                    <a:cs typeface="Calibri" charset="0"/>
                    <a:sym typeface="Calibri" charset="0"/>
                  </a:rPr>
                  <a:t>data</a:t>
                </a:r>
              </a:p>
            </p:txBody>
          </p:sp>
        </p:grpSp>
      </p:grpSp>
      <p:sp>
        <p:nvSpPr>
          <p:cNvPr id="32785" name="Line 17"/>
          <p:cNvSpPr>
            <a:spLocks noChangeShapeType="1"/>
          </p:cNvSpPr>
          <p:nvPr/>
        </p:nvSpPr>
        <p:spPr bwMode="auto">
          <a:xfrm rot="10800000" flipH="1">
            <a:off x="5286376" y="4394523"/>
            <a:ext cx="658564" cy="905247"/>
          </a:xfrm>
          <a:prstGeom prst="line">
            <a:avLst/>
          </a:prstGeom>
          <a:noFill/>
          <a:ln w="50800" cap="flat">
            <a:solidFill>
              <a:srgbClr val="000000"/>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32786" name="Rectangle 18"/>
          <p:cNvSpPr>
            <a:spLocks/>
          </p:cNvSpPr>
          <p:nvPr/>
        </p:nvSpPr>
        <p:spPr bwMode="auto">
          <a:xfrm>
            <a:off x="5867921" y="4723805"/>
            <a:ext cx="606647" cy="3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wrap="none" lIns="26788" tIns="26788" rIns="26788" bIns="26788">
            <a:spAutoFit/>
          </a:bodyPr>
          <a:lstStyle/>
          <a:p>
            <a:pPr>
              <a:spcBef>
                <a:spcPct val="0"/>
              </a:spcBef>
            </a:pPr>
            <a:r>
              <a:rPr lang="en-US" altLang="zh-TW" sz="2200">
                <a:latin typeface="Calibri Bold" charset="0"/>
                <a:ea typeface="新細明體" charset="0"/>
                <a:cs typeface="Calibri Bold" charset="0"/>
                <a:sym typeface="Calibri Bold" charset="0"/>
              </a:rPr>
              <a:t>Push</a:t>
            </a:r>
          </a:p>
        </p:txBody>
      </p:sp>
      <p:sp>
        <p:nvSpPr>
          <p:cNvPr id="20" name="標題 2"/>
          <p:cNvSpPr>
            <a:spLocks noGrp="1"/>
          </p:cNvSpPr>
          <p:nvPr>
            <p:ph type="title"/>
          </p:nvPr>
        </p:nvSpPr>
        <p:spPr>
          <a:xfrm>
            <a:off x="457200" y="274638"/>
            <a:ext cx="8229600" cy="868362"/>
          </a:xfrm>
        </p:spPr>
        <p:txBody>
          <a:bodyPr/>
          <a:lstStyle/>
          <a:p>
            <a:r>
              <a:rPr kumimoji="1" lang="en-US" altLang="zh-TW" dirty="0"/>
              <a:t>Data Exchanging Flow</a:t>
            </a:r>
            <a:endParaRPr kumimoji="1" lang="zh-TW" altLang="en-US" dirty="0"/>
          </a:p>
        </p:txBody>
      </p:sp>
    </p:spTree>
    <p:extLst>
      <p:ext uri="{BB962C8B-B14F-4D97-AF65-F5344CB8AC3E}">
        <p14:creationId xmlns:p14="http://schemas.microsoft.com/office/powerpoint/2010/main" val="408126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群組 20"/>
          <p:cNvGrpSpPr/>
          <p:nvPr/>
        </p:nvGrpSpPr>
        <p:grpSpPr>
          <a:xfrm>
            <a:off x="2057400" y="5181600"/>
            <a:ext cx="4982766" cy="1357313"/>
            <a:chOff x="2071687" y="4625578"/>
            <a:chExt cx="4982766" cy="1357313"/>
          </a:xfrm>
        </p:grpSpPr>
        <p:sp>
          <p:nvSpPr>
            <p:cNvPr id="22" name="AutoShape 2"/>
            <p:cNvSpPr>
              <a:spLocks/>
            </p:cNvSpPr>
            <p:nvPr/>
          </p:nvSpPr>
          <p:spPr bwMode="auto">
            <a:xfrm>
              <a:off x="2071687" y="4625578"/>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3" name="Rectangle 4"/>
            <p:cNvSpPr>
              <a:spLocks/>
            </p:cNvSpPr>
            <p:nvPr/>
          </p:nvSpPr>
          <p:spPr bwMode="auto">
            <a:xfrm>
              <a:off x="5805414" y="5068937"/>
              <a:ext cx="1022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QEMU</a:t>
              </a:r>
            </a:p>
          </p:txBody>
        </p:sp>
      </p:grpSp>
      <p:grpSp>
        <p:nvGrpSpPr>
          <p:cNvPr id="24" name="群組 23"/>
          <p:cNvGrpSpPr/>
          <p:nvPr/>
        </p:nvGrpSpPr>
        <p:grpSpPr>
          <a:xfrm>
            <a:off x="2071687" y="1830586"/>
            <a:ext cx="4982766" cy="1357313"/>
            <a:chOff x="2071687" y="1830586"/>
            <a:chExt cx="4982766" cy="1357313"/>
          </a:xfrm>
        </p:grpSpPr>
        <p:sp>
          <p:nvSpPr>
            <p:cNvPr id="25" name="AutoShape 1"/>
            <p:cNvSpPr>
              <a:spLocks/>
            </p:cNvSpPr>
            <p:nvPr/>
          </p:nvSpPr>
          <p:spPr bwMode="auto">
            <a:xfrm>
              <a:off x="2071687" y="1830586"/>
              <a:ext cx="4982766" cy="1357313"/>
            </a:xfrm>
            <a:prstGeom prst="roundRect">
              <a:avLst>
                <a:gd name="adj" fmla="val 9866"/>
              </a:avLst>
            </a:prstGeom>
            <a:solidFill>
              <a:srgbClr val="B2EBEE"/>
            </a:solidFill>
            <a:ln w="12700" cap="flat">
              <a:solidFill>
                <a:srgbClr val="000000"/>
              </a:solidFill>
              <a:prstDash val="solid"/>
              <a:miter lim="800000"/>
              <a:headEnd type="none" w="med" len="med"/>
              <a:tailEnd type="none" w="med" len="med"/>
            </a:ln>
          </p:spPr>
          <p:txBody>
            <a:bodyPr lIns="0" tIns="0" rIns="0" bIns="0"/>
            <a:lstStyle/>
            <a:p>
              <a:endParaRPr lang="zh-TW" altLang="en-US"/>
            </a:p>
          </p:txBody>
        </p:sp>
        <p:sp>
          <p:nvSpPr>
            <p:cNvPr id="26" name="Rectangle 3"/>
            <p:cNvSpPr>
              <a:spLocks/>
            </p:cNvSpPr>
            <p:nvPr/>
          </p:nvSpPr>
          <p:spPr bwMode="auto">
            <a:xfrm>
              <a:off x="2209800" y="2286000"/>
              <a:ext cx="91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spcBef>
                  <a:spcPct val="0"/>
                </a:spcBef>
              </a:pPr>
              <a:r>
                <a:rPr lang="en-US" altLang="zh-TW" sz="3000" dirty="0">
                  <a:solidFill>
                    <a:srgbClr val="000000"/>
                  </a:solidFill>
                  <a:ea typeface="新細明體" charset="0"/>
                  <a:cs typeface="Gill Sans" charset="0"/>
                </a:rPr>
                <a:t>Guest</a:t>
              </a:r>
            </a:p>
          </p:txBody>
        </p:sp>
      </p:grpSp>
      <p:grpSp>
        <p:nvGrpSpPr>
          <p:cNvPr id="33795" name="Group 3"/>
          <p:cNvGrpSpPr>
            <a:grpSpLocks/>
          </p:cNvGrpSpPr>
          <p:nvPr/>
        </p:nvGrpSpPr>
        <p:grpSpPr bwMode="auto">
          <a:xfrm>
            <a:off x="6666012" y="3232547"/>
            <a:ext cx="1526977" cy="1293689"/>
            <a:chOff x="0" y="0"/>
            <a:chExt cx="1368" cy="1159"/>
          </a:xfrm>
        </p:grpSpPr>
        <p:sp>
          <p:nvSpPr>
            <p:cNvPr id="33793" name="Rectangle 1"/>
            <p:cNvSpPr>
              <a:spLocks/>
            </p:cNvSpPr>
            <p:nvPr/>
          </p:nvSpPr>
          <p:spPr bwMode="auto">
            <a:xfrm>
              <a:off x="1" y="0"/>
              <a:ext cx="1367" cy="1159"/>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Read</a:t>
              </a:r>
            </a:p>
          </p:txBody>
        </p:sp>
        <p:sp>
          <p:nvSpPr>
            <p:cNvPr id="33794" name="AutoShape 2"/>
            <p:cNvSpPr>
              <a:spLocks/>
            </p:cNvSpPr>
            <p:nvPr/>
          </p:nvSpPr>
          <p:spPr bwMode="auto">
            <a:xfrm>
              <a:off x="0" y="341"/>
              <a:ext cx="1366" cy="816"/>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a:solidFill>
                    <a:srgbClr val="000000"/>
                  </a:solidFill>
                  <a:ea typeface="新細明體" charset="0"/>
                  <a:cs typeface="Gill Sans" charset="0"/>
                </a:rPr>
                <a:t>Vring</a:t>
              </a:r>
            </a:p>
          </p:txBody>
        </p:sp>
      </p:grpSp>
      <p:sp>
        <p:nvSpPr>
          <p:cNvPr id="33796" name="AutoShape 4"/>
          <p:cNvSpPr>
            <a:spLocks/>
          </p:cNvSpPr>
          <p:nvPr/>
        </p:nvSpPr>
        <p:spPr bwMode="auto">
          <a:xfrm>
            <a:off x="3250406" y="2116336"/>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Driver</a:t>
            </a:r>
          </a:p>
        </p:txBody>
      </p:sp>
      <p:sp>
        <p:nvSpPr>
          <p:cNvPr id="33797" name="AutoShape 5"/>
          <p:cNvSpPr>
            <a:spLocks/>
          </p:cNvSpPr>
          <p:nvPr/>
        </p:nvSpPr>
        <p:spPr bwMode="auto">
          <a:xfrm>
            <a:off x="3250406" y="5313164"/>
            <a:ext cx="2625328" cy="508992"/>
          </a:xfrm>
          <a:prstGeom prst="roundRect">
            <a:avLst>
              <a:gd name="adj" fmla="val 26315"/>
            </a:avLst>
          </a:prstGeom>
          <a:solidFill>
            <a:srgbClr val="43E442"/>
          </a:solidFill>
          <a:ln w="12700" cap="flat">
            <a:solidFill>
              <a:srgbClr val="000000"/>
            </a:solidFill>
            <a:prstDash val="solid"/>
            <a:miter lim="800000"/>
            <a:headEnd type="none" w="med" len="med"/>
            <a:tailEnd type="none" w="med" len="med"/>
          </a:ln>
        </p:spPr>
        <p:txBody>
          <a:bodyPr lIns="0" tIns="0" rIns="0" bIns="0" anchor="ctr"/>
          <a:lstStyle/>
          <a:p>
            <a:pPr algn="ctr">
              <a:spcBef>
                <a:spcPct val="0"/>
              </a:spcBef>
            </a:pPr>
            <a:r>
              <a:rPr lang="en-US" altLang="zh-TW" sz="2200" dirty="0" err="1">
                <a:solidFill>
                  <a:srgbClr val="000000"/>
                </a:solidFill>
                <a:ea typeface="新細明體" charset="0"/>
                <a:cs typeface="Gill Sans" charset="0"/>
              </a:rPr>
              <a:t>Virtio</a:t>
            </a:r>
            <a:r>
              <a:rPr lang="en-US" altLang="zh-TW" sz="2200" dirty="0">
                <a:solidFill>
                  <a:srgbClr val="000000"/>
                </a:solidFill>
                <a:ea typeface="新細明體" charset="0"/>
                <a:cs typeface="Gill Sans" charset="0"/>
              </a:rPr>
              <a:t> Device</a:t>
            </a:r>
          </a:p>
        </p:txBody>
      </p:sp>
      <p:grpSp>
        <p:nvGrpSpPr>
          <p:cNvPr id="33802" name="Group 10"/>
          <p:cNvGrpSpPr>
            <a:grpSpLocks/>
          </p:cNvGrpSpPr>
          <p:nvPr/>
        </p:nvGrpSpPr>
        <p:grpSpPr bwMode="auto">
          <a:xfrm>
            <a:off x="2625328" y="3234779"/>
            <a:ext cx="3888879" cy="1294805"/>
            <a:chOff x="0" y="0"/>
            <a:chExt cx="3484" cy="1160"/>
          </a:xfrm>
        </p:grpSpPr>
        <p:sp>
          <p:nvSpPr>
            <p:cNvPr id="33800" name="Rectangle 8"/>
            <p:cNvSpPr>
              <a:spLocks/>
            </p:cNvSpPr>
            <p:nvPr/>
          </p:nvSpPr>
          <p:spPr bwMode="auto">
            <a:xfrm>
              <a:off x="4" y="0"/>
              <a:ext cx="3480" cy="1160"/>
            </a:xfrm>
            <a:prstGeom prst="rect">
              <a:avLst/>
            </a:prstGeom>
            <a:gradFill rotWithShape="0">
              <a:gsLst>
                <a:gs pos="0">
                  <a:srgbClr val="EEFBFF"/>
                </a:gs>
                <a:gs pos="65001">
                  <a:srgbClr val="D2F5FF"/>
                </a:gs>
                <a:gs pos="100000">
                  <a:srgbClr val="BEF1FF"/>
                </a:gs>
              </a:gsLst>
              <a:lin ang="5400000" scaled="1"/>
            </a:gradFill>
            <a:ln w="9525" cap="flat">
              <a:solidFill>
                <a:srgbClr val="46A9C4"/>
              </a:solidFill>
              <a:prstDash val="solid"/>
              <a:round/>
              <a:headEnd type="none" w="med" len="med"/>
              <a:tailEnd type="none" w="med" len="med"/>
            </a:ln>
            <a:effectLst>
              <a:outerShdw blurRad="38100" dist="19999" dir="5400000" algn="ctr" rotWithShape="0">
                <a:schemeClr val="bg2">
                  <a:alpha val="37999"/>
                </a:schemeClr>
              </a:outerShdw>
            </a:effectLst>
          </p:spPr>
          <p:txBody>
            <a:bodyPr lIns="38100" tIns="38100" rIns="38100" bIns="38100"/>
            <a:lstStyle/>
            <a:p>
              <a:pPr>
                <a:spcBef>
                  <a:spcPct val="0"/>
                </a:spcBef>
              </a:pPr>
              <a:r>
                <a:rPr lang="en-US" altLang="zh-TW" sz="1300">
                  <a:solidFill>
                    <a:srgbClr val="000000"/>
                  </a:solidFill>
                  <a:latin typeface="Calibri" charset="0"/>
                  <a:ea typeface="新細明體" charset="0"/>
                  <a:cs typeface="Calibri" charset="0"/>
                  <a:sym typeface="Calibri" charset="0"/>
                </a:rPr>
                <a:t>Virt queue Write</a:t>
              </a:r>
            </a:p>
          </p:txBody>
        </p:sp>
        <p:sp>
          <p:nvSpPr>
            <p:cNvPr id="33801" name="AutoShape 9"/>
            <p:cNvSpPr>
              <a:spLocks/>
            </p:cNvSpPr>
            <p:nvPr/>
          </p:nvSpPr>
          <p:spPr bwMode="auto">
            <a:xfrm>
              <a:off x="0" y="341"/>
              <a:ext cx="3480" cy="816"/>
            </a:xfrm>
            <a:prstGeom prst="roundRect">
              <a:avLst>
                <a:gd name="adj" fmla="val 14704"/>
              </a:avLst>
            </a:prstGeom>
            <a:solidFill>
              <a:srgbClr val="F8BAD9"/>
            </a:solidFill>
            <a:ln w="12700" cap="flat">
              <a:solidFill>
                <a:srgbClr val="000000"/>
              </a:solidFill>
              <a:prstDash val="solid"/>
              <a:miter lim="800000"/>
              <a:headEnd type="none" w="med" len="med"/>
              <a:tailEnd type="none" w="med" len="med"/>
            </a:ln>
          </p:spPr>
          <p:txBody>
            <a:bodyPr lIns="0" tIns="0" rIns="0" bIns="0" anchor="ctr"/>
            <a:lstStyle/>
            <a:p>
              <a:pPr>
                <a:spcBef>
                  <a:spcPct val="0"/>
                </a:spcBef>
              </a:pPr>
              <a:r>
                <a:rPr lang="en-US" altLang="zh-TW" sz="2200">
                  <a:solidFill>
                    <a:srgbClr val="000000"/>
                  </a:solidFill>
                  <a:ea typeface="新細明體" charset="0"/>
                  <a:cs typeface="Gill Sans" charset="0"/>
                </a:rPr>
                <a:t>Vring</a:t>
              </a:r>
            </a:p>
          </p:txBody>
        </p:sp>
      </p:grpSp>
      <p:grpSp>
        <p:nvGrpSpPr>
          <p:cNvPr id="33808" name="Group 16"/>
          <p:cNvGrpSpPr>
            <a:grpSpLocks/>
          </p:cNvGrpSpPr>
          <p:nvPr/>
        </p:nvGrpSpPr>
        <p:grpSpPr bwMode="auto">
          <a:xfrm>
            <a:off x="5019601" y="3787304"/>
            <a:ext cx="1425401" cy="502295"/>
            <a:chOff x="0" y="0"/>
            <a:chExt cx="1276" cy="449"/>
          </a:xfrm>
        </p:grpSpPr>
        <p:sp>
          <p:nvSpPr>
            <p:cNvPr id="33803" name="Rectangle 11"/>
            <p:cNvSpPr>
              <a:spLocks/>
            </p:cNvSpPr>
            <p:nvPr/>
          </p:nvSpPr>
          <p:spPr bwMode="auto">
            <a:xfrm>
              <a:off x="0" y="65"/>
              <a:ext cx="640" cy="384"/>
            </a:xfrm>
            <a:prstGeom prst="rect">
              <a:avLst/>
            </a:prstGeom>
            <a:gradFill rotWithShape="0">
              <a:gsLst>
                <a:gs pos="0">
                  <a:srgbClr val="7B56A8"/>
                </a:gs>
                <a:gs pos="20001">
                  <a:srgbClr val="7A57A5"/>
                </a:gs>
                <a:gs pos="100000">
                  <a:srgbClr val="5D427E"/>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38100" tIns="38100" rIns="38100" bIns="38100" anchor="ctr"/>
            <a:lstStyle/>
            <a:p>
              <a:pPr>
                <a:spcBef>
                  <a:spcPct val="0"/>
                </a:spcBef>
              </a:pPr>
              <a:r>
                <a:rPr lang="en-US" altLang="zh-TW" sz="1300">
                  <a:solidFill>
                    <a:srgbClr val="FFFFFF"/>
                  </a:solidFill>
                  <a:latin typeface="Calibri" charset="0"/>
                  <a:ea typeface="新細明體" charset="0"/>
                  <a:cs typeface="Calibri" charset="0"/>
                  <a:sym typeface="Calibri" charset="0"/>
                </a:rPr>
                <a:t>In</a:t>
              </a:r>
            </a:p>
          </p:txBody>
        </p:sp>
        <p:sp>
          <p:nvSpPr>
            <p:cNvPr id="33804" name="Rectangle 12"/>
            <p:cNvSpPr>
              <a:spLocks/>
            </p:cNvSpPr>
            <p:nvPr/>
          </p:nvSpPr>
          <p:spPr bwMode="auto">
            <a:xfrm>
              <a:off x="636" y="65"/>
              <a:ext cx="640" cy="384"/>
            </a:xfrm>
            <a:prstGeom prst="rect">
              <a:avLst/>
            </a:prstGeom>
            <a:gradFill rotWithShape="0">
              <a:gsLst>
                <a:gs pos="0">
                  <a:srgbClr val="7B56A8"/>
                </a:gs>
                <a:gs pos="20001">
                  <a:srgbClr val="7A57A5"/>
                </a:gs>
                <a:gs pos="100000">
                  <a:srgbClr val="5D427E"/>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38100" tIns="38100" rIns="38100" bIns="38100" anchor="ctr"/>
            <a:lstStyle/>
            <a:p>
              <a:pPr>
                <a:spcBef>
                  <a:spcPct val="0"/>
                </a:spcBef>
              </a:pPr>
              <a:r>
                <a:rPr lang="en-US" altLang="zh-TW" sz="1300">
                  <a:solidFill>
                    <a:srgbClr val="FFFFFF"/>
                  </a:solidFill>
                  <a:latin typeface="Calibri" charset="0"/>
                  <a:ea typeface="新細明體" charset="0"/>
                  <a:cs typeface="Calibri" charset="0"/>
                  <a:sym typeface="Calibri" charset="0"/>
                </a:rPr>
                <a:t>Out</a:t>
              </a:r>
            </a:p>
          </p:txBody>
        </p:sp>
        <p:grpSp>
          <p:nvGrpSpPr>
            <p:cNvPr id="33807" name="Group 15"/>
            <p:cNvGrpSpPr>
              <a:grpSpLocks/>
            </p:cNvGrpSpPr>
            <p:nvPr/>
          </p:nvGrpSpPr>
          <p:grpSpPr bwMode="auto">
            <a:xfrm>
              <a:off x="734" y="0"/>
              <a:ext cx="429" cy="160"/>
              <a:chOff x="0" y="0"/>
              <a:chExt cx="429" cy="160"/>
            </a:xfrm>
          </p:grpSpPr>
          <p:sp>
            <p:nvSpPr>
              <p:cNvPr id="33805" name="Oval 13"/>
              <p:cNvSpPr>
                <a:spLocks/>
              </p:cNvSpPr>
              <p:nvPr/>
            </p:nvSpPr>
            <p:spPr bwMode="auto">
              <a:xfrm>
                <a:off x="0" y="9"/>
                <a:ext cx="429" cy="141"/>
              </a:xfrm>
              <a:prstGeom prst="ellipse">
                <a:avLst/>
              </a:prstGeom>
              <a:gradFill rotWithShape="0">
                <a:gsLst>
                  <a:gs pos="0">
                    <a:srgbClr val="ECECEC"/>
                  </a:gs>
                  <a:gs pos="65001">
                    <a:srgbClr val="CECECE"/>
                  </a:gs>
                  <a:gs pos="100000">
                    <a:srgbClr val="BABABA"/>
                  </a:gs>
                </a:gsLst>
                <a:lin ang="5400000" scaled="1"/>
              </a:gradFill>
              <a:ln w="9525" cap="flat">
                <a:solidFill>
                  <a:srgbClr val="000000"/>
                </a:solidFill>
                <a:prstDash val="solid"/>
                <a:round/>
                <a:headEnd type="none" w="med" len="med"/>
                <a:tailEnd type="none" w="med" len="med"/>
              </a:ln>
              <a:effectLst>
                <a:outerShdw blurRad="38100" dist="19999" dir="5400000" algn="ctr" rotWithShape="0">
                  <a:schemeClr val="bg2">
                    <a:alpha val="37999"/>
                  </a:schemeClr>
                </a:outerShdw>
              </a:effectLst>
            </p:spPr>
            <p:txBody>
              <a:bodyPr lIns="0" tIns="0" rIns="0" bIns="0"/>
              <a:lstStyle/>
              <a:p>
                <a:endParaRPr lang="zh-TW" altLang="en-US"/>
              </a:p>
            </p:txBody>
          </p:sp>
          <p:sp>
            <p:nvSpPr>
              <p:cNvPr id="33806" name="Rectangle 14"/>
              <p:cNvSpPr>
                <a:spLocks/>
              </p:cNvSpPr>
              <p:nvPr/>
            </p:nvSpPr>
            <p:spPr bwMode="auto">
              <a:xfrm>
                <a:off x="62" y="0"/>
                <a:ext cx="30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38100" tIns="38100" rIns="38100" bIns="38100" anchor="ctr"/>
              <a:lstStyle/>
              <a:p>
                <a:pPr>
                  <a:spcBef>
                    <a:spcPct val="0"/>
                  </a:spcBef>
                </a:pPr>
                <a:r>
                  <a:rPr lang="en-US" altLang="zh-TW" sz="800">
                    <a:solidFill>
                      <a:srgbClr val="000000"/>
                    </a:solidFill>
                    <a:latin typeface="Calibri" charset="0"/>
                    <a:ea typeface="新細明體" charset="0"/>
                    <a:cs typeface="Calibri" charset="0"/>
                    <a:sym typeface="Calibri" charset="0"/>
                  </a:rPr>
                  <a:t>data</a:t>
                </a:r>
              </a:p>
            </p:txBody>
          </p:sp>
        </p:grpSp>
      </p:grpSp>
      <p:sp>
        <p:nvSpPr>
          <p:cNvPr id="33809" name="Rectangle 17"/>
          <p:cNvSpPr>
            <a:spLocks/>
          </p:cNvSpPr>
          <p:nvPr/>
        </p:nvSpPr>
        <p:spPr bwMode="auto">
          <a:xfrm>
            <a:off x="5257800" y="2743200"/>
            <a:ext cx="955477" cy="40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wrap="none" lIns="26788" tIns="26788" rIns="26788" bIns="26788">
            <a:spAutoFit/>
          </a:bodyPr>
          <a:lstStyle/>
          <a:p>
            <a:pPr>
              <a:spcBef>
                <a:spcPct val="0"/>
              </a:spcBef>
            </a:pPr>
            <a:r>
              <a:rPr lang="en-US" altLang="zh-TW" sz="2200" dirty="0">
                <a:latin typeface="Calibri Bold" charset="0"/>
                <a:ea typeface="新細明體" charset="0"/>
                <a:cs typeface="Calibri Bold" charset="0"/>
                <a:sym typeface="Calibri Bold" charset="0"/>
              </a:rPr>
              <a:t>Get </a:t>
            </a:r>
            <a:r>
              <a:rPr lang="en-US" altLang="zh-TW" sz="2200" dirty="0" err="1">
                <a:latin typeface="Calibri Bold" charset="0"/>
                <a:ea typeface="新細明體" charset="0"/>
                <a:cs typeface="Calibri Bold" charset="0"/>
                <a:sym typeface="Calibri Bold" charset="0"/>
              </a:rPr>
              <a:t>Buf</a:t>
            </a:r>
            <a:endParaRPr lang="en-US" altLang="zh-TW" sz="2200" dirty="0">
              <a:latin typeface="Calibri Bold" charset="0"/>
              <a:ea typeface="新細明體" charset="0"/>
              <a:cs typeface="Calibri Bold" charset="0"/>
              <a:sym typeface="Calibri Bold" charset="0"/>
            </a:endParaRPr>
          </a:p>
        </p:txBody>
      </p:sp>
      <p:sp>
        <p:nvSpPr>
          <p:cNvPr id="33810" name="Freeform 18"/>
          <p:cNvSpPr>
            <a:spLocks/>
          </p:cNvSpPr>
          <p:nvPr/>
        </p:nvSpPr>
        <p:spPr bwMode="auto">
          <a:xfrm>
            <a:off x="5880199" y="2383111"/>
            <a:ext cx="339328" cy="1473398"/>
          </a:xfrm>
          <a:custGeom>
            <a:avLst/>
            <a:gdLst>
              <a:gd name="T0" fmla="*/ 0 w 21600"/>
              <a:gd name="T1" fmla="*/ 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0"/>
                </a:moveTo>
                <a:lnTo>
                  <a:pt x="21600" y="0"/>
                </a:lnTo>
                <a:lnTo>
                  <a:pt x="21600" y="21600"/>
                </a:lnTo>
              </a:path>
            </a:pathLst>
          </a:custGeom>
          <a:noFill/>
          <a:ln w="50800" cap="flat">
            <a:solidFill>
              <a:srgbClr val="0000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0" name="標題 2"/>
          <p:cNvSpPr>
            <a:spLocks noGrp="1"/>
          </p:cNvSpPr>
          <p:nvPr>
            <p:ph type="title"/>
          </p:nvPr>
        </p:nvSpPr>
        <p:spPr>
          <a:xfrm>
            <a:off x="457200" y="274638"/>
            <a:ext cx="8229600" cy="868362"/>
          </a:xfrm>
        </p:spPr>
        <p:txBody>
          <a:bodyPr/>
          <a:lstStyle/>
          <a:p>
            <a:r>
              <a:rPr kumimoji="1" lang="en-US" altLang="zh-TW" dirty="0"/>
              <a:t>Data Exchanging Flow</a:t>
            </a:r>
            <a:endParaRPr kumimoji="1" lang="zh-TW" altLang="en-US" dirty="0"/>
          </a:p>
        </p:txBody>
      </p:sp>
    </p:spTree>
    <p:extLst>
      <p:ext uri="{BB962C8B-B14F-4D97-AF65-F5344CB8AC3E}">
        <p14:creationId xmlns:p14="http://schemas.microsoft.com/office/powerpoint/2010/main" val="2240500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Call Back APIs</a:t>
            </a:r>
            <a:endParaRPr lang="zh-TW" altLang="en-US" dirty="0"/>
          </a:p>
        </p:txBody>
      </p:sp>
      <p:sp>
        <p:nvSpPr>
          <p:cNvPr id="3" name="內容版面配置區 2"/>
          <p:cNvSpPr>
            <a:spLocks noGrp="1"/>
          </p:cNvSpPr>
          <p:nvPr>
            <p:ph idx="1"/>
          </p:nvPr>
        </p:nvSpPr>
        <p:spPr/>
        <p:txBody>
          <a:bodyPr/>
          <a:lstStyle/>
          <a:p>
            <a:r>
              <a:rPr lang="en-US" altLang="zh-TW" sz="3200" i="1" dirty="0" smtClean="0"/>
              <a:t>In </a:t>
            </a:r>
            <a:r>
              <a:rPr lang="en-US" altLang="zh-TW" sz="3200" i="1" dirty="0" smtClean="0"/>
              <a:t>guest</a:t>
            </a:r>
            <a:endParaRPr lang="en-US" altLang="zh-TW" sz="3200" i="1" dirty="0" smtClean="0"/>
          </a:p>
          <a:p>
            <a:pPr lvl="1"/>
            <a:r>
              <a:rPr lang="en-US" altLang="zh-TW" sz="2800" i="1" dirty="0" err="1" smtClean="0"/>
              <a:t>virtqueue_disable_cb</a:t>
            </a:r>
            <a:endParaRPr lang="en-US" altLang="zh-TW" sz="2800" i="1" dirty="0"/>
          </a:p>
          <a:p>
            <a:pPr lvl="2"/>
            <a:r>
              <a:rPr lang="en-US" altLang="zh-TW" sz="2400" dirty="0" smtClean="0"/>
              <a:t>Disable </a:t>
            </a:r>
            <a:r>
              <a:rPr lang="en-US" altLang="zh-TW" sz="2400" dirty="0"/>
              <a:t>callbacks</a:t>
            </a:r>
          </a:p>
          <a:p>
            <a:pPr lvl="2"/>
            <a:r>
              <a:rPr lang="en-US" altLang="zh-TW" sz="2400" dirty="0" smtClean="0"/>
              <a:t>Need not </a:t>
            </a:r>
            <a:r>
              <a:rPr lang="en-US" altLang="zh-TW" sz="2400" dirty="0"/>
              <a:t>necessarily synchronous</a:t>
            </a:r>
          </a:p>
          <a:p>
            <a:pPr lvl="2"/>
            <a:r>
              <a:rPr lang="en-US" altLang="zh-TW" sz="2400" dirty="0" smtClean="0"/>
              <a:t>Unreliable </a:t>
            </a:r>
            <a:r>
              <a:rPr lang="en-US" altLang="zh-TW" sz="2400" dirty="0"/>
              <a:t>and only useful as an </a:t>
            </a:r>
            <a:r>
              <a:rPr lang="en-US" altLang="zh-TW" sz="2400" dirty="0" smtClean="0"/>
              <a:t>optimization</a:t>
            </a:r>
          </a:p>
          <a:p>
            <a:pPr lvl="1"/>
            <a:r>
              <a:rPr lang="en-US" altLang="zh-TW" sz="2800" i="1" dirty="0" err="1" smtClean="0"/>
              <a:t>virtqueue_enable_cb</a:t>
            </a:r>
            <a:endParaRPr lang="en-US" altLang="zh-TW" sz="2800" i="1" dirty="0"/>
          </a:p>
          <a:p>
            <a:pPr lvl="2"/>
            <a:r>
              <a:rPr lang="en-US" altLang="zh-TW" sz="2400" dirty="0" smtClean="0"/>
              <a:t>Restart </a:t>
            </a:r>
            <a:r>
              <a:rPr lang="en-US" altLang="zh-TW" sz="2400" dirty="0"/>
              <a:t>callbacks after </a:t>
            </a:r>
            <a:r>
              <a:rPr lang="en-US" altLang="zh-TW" sz="2400" dirty="0" err="1" smtClean="0"/>
              <a:t>virtqueue_disable_cb</a:t>
            </a:r>
            <a:endParaRPr lang="en-US" altLang="zh-TW" sz="2400" dirty="0"/>
          </a:p>
          <a:p>
            <a:endParaRPr lang="zh-TW" altLang="en-US" dirty="0"/>
          </a:p>
        </p:txBody>
      </p:sp>
    </p:spTree>
    <p:extLst>
      <p:ext uri="{BB962C8B-B14F-4D97-AF65-F5344CB8AC3E}">
        <p14:creationId xmlns:p14="http://schemas.microsoft.com/office/powerpoint/2010/main" val="3521065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Hardware</a:t>
            </a:r>
            <a:r>
              <a:rPr kumimoji="1" lang="zh-TW" altLang="en-US" dirty="0" smtClean="0"/>
              <a:t> </a:t>
            </a:r>
            <a:r>
              <a:rPr kumimoji="1" lang="en-US" altLang="zh-TW" dirty="0" smtClean="0"/>
              <a:t>assistant</a:t>
            </a:r>
            <a:endParaRPr kumimoji="1" lang="zh-TW" altLang="en-US" dirty="0"/>
          </a:p>
        </p:txBody>
      </p:sp>
      <p:sp>
        <p:nvSpPr>
          <p:cNvPr id="3" name="文字版面配置區 2"/>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3103276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IO Virtualization</a:t>
            </a:r>
            <a:endParaRPr lang="en-US" dirty="0"/>
          </a:p>
        </p:txBody>
      </p:sp>
      <p:sp>
        <p:nvSpPr>
          <p:cNvPr id="3" name="Content Placeholder 2"/>
          <p:cNvSpPr>
            <a:spLocks noGrp="1"/>
          </p:cNvSpPr>
          <p:nvPr>
            <p:ph idx="1"/>
          </p:nvPr>
        </p:nvSpPr>
        <p:spPr>
          <a:xfrm>
            <a:off x="304800" y="1752600"/>
            <a:ext cx="4038600" cy="3886200"/>
          </a:xfrm>
        </p:spPr>
        <p:txBody>
          <a:bodyPr>
            <a:normAutofit lnSpcReduction="10000"/>
          </a:bodyPr>
          <a:lstStyle/>
          <a:p>
            <a:r>
              <a:rPr lang="en-US" dirty="0" smtClean="0"/>
              <a:t>Software based sharing</a:t>
            </a:r>
          </a:p>
          <a:p>
            <a:pPr lvl="1"/>
            <a:r>
              <a:rPr lang="en-US" dirty="0" smtClean="0"/>
              <a:t>Implement virtualization</a:t>
            </a:r>
            <a:br>
              <a:rPr lang="en-US" dirty="0" smtClean="0"/>
            </a:br>
            <a:r>
              <a:rPr lang="en-US" dirty="0" smtClean="0"/>
              <a:t>by VMM software stack.</a:t>
            </a:r>
            <a:endParaRPr lang="en-US" dirty="0"/>
          </a:p>
          <a:p>
            <a:pPr lvl="1"/>
            <a:r>
              <a:rPr lang="en-US" dirty="0" smtClean="0"/>
              <a:t>Advantage</a:t>
            </a:r>
          </a:p>
          <a:p>
            <a:pPr lvl="2"/>
            <a:r>
              <a:rPr lang="en-US" dirty="0" smtClean="0"/>
              <a:t>Full virtualization without</a:t>
            </a:r>
            <a:br>
              <a:rPr lang="en-US" dirty="0" smtClean="0"/>
            </a:br>
            <a:r>
              <a:rPr lang="en-US" dirty="0" smtClean="0"/>
              <a:t>special hardware support.</a:t>
            </a:r>
          </a:p>
          <a:p>
            <a:pPr lvl="1"/>
            <a:r>
              <a:rPr lang="en-US" dirty="0" smtClean="0"/>
              <a:t>Disadvantage</a:t>
            </a:r>
          </a:p>
          <a:p>
            <a:pPr lvl="2"/>
            <a:r>
              <a:rPr lang="en-US" dirty="0" smtClean="0"/>
              <a:t>Significant CPU overhead</a:t>
            </a:r>
            <a:br>
              <a:rPr lang="en-US" dirty="0" smtClean="0"/>
            </a:br>
            <a:r>
              <a:rPr lang="en-US" dirty="0" smtClean="0"/>
              <a:t>may be required by the</a:t>
            </a:r>
            <a:br>
              <a:rPr lang="en-US" dirty="0" smtClean="0"/>
            </a:br>
            <a:r>
              <a:rPr lang="en-US" dirty="0" smtClean="0"/>
              <a:t>VMM</a:t>
            </a:r>
            <a:r>
              <a:rPr lang="en-US" dirty="0" smtClean="0"/>
              <a:t>.</a:t>
            </a:r>
          </a:p>
          <a:p>
            <a:pPr lvl="2"/>
            <a:r>
              <a:rPr lang="en-US" altLang="zh-TW" dirty="0"/>
              <a:t>Software cannot make data access directly from </a:t>
            </a:r>
            <a:r>
              <a:rPr lang="en-US" altLang="zh-TW" dirty="0" smtClean="0"/>
              <a:t>devices.</a:t>
            </a:r>
            <a:endParaRPr lang="en-US" dirty="0" smtClean="0"/>
          </a:p>
        </p:txBody>
      </p:sp>
      <p:pic>
        <p:nvPicPr>
          <p:cNvPr id="2050" name="Picture 2"/>
          <p:cNvPicPr>
            <a:picLocks noChangeAspect="1" noChangeArrowheads="1"/>
          </p:cNvPicPr>
          <p:nvPr/>
        </p:nvPicPr>
        <p:blipFill>
          <a:blip r:embed="rId2" cstate="print"/>
          <a:srcRect/>
          <a:stretch>
            <a:fillRect/>
          </a:stretch>
        </p:blipFill>
        <p:spPr bwMode="auto">
          <a:xfrm>
            <a:off x="4343400" y="1828800"/>
            <a:ext cx="4572000" cy="3402629"/>
          </a:xfrm>
          <a:prstGeom prst="rect">
            <a:avLst/>
          </a:prstGeom>
          <a:noFill/>
          <a:ln w="9525">
            <a:noFill/>
            <a:miter lim="800000"/>
            <a:headEnd/>
            <a:tailEnd/>
          </a:ln>
        </p:spPr>
      </p:pic>
    </p:spTree>
    <p:extLst>
      <p:ext uri="{BB962C8B-B14F-4D97-AF65-F5344CB8AC3E}">
        <p14:creationId xmlns:p14="http://schemas.microsoft.com/office/powerpoint/2010/main" val="32680317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Solution</a:t>
            </a:r>
            <a:endParaRPr lang="en-US" dirty="0"/>
          </a:p>
        </p:txBody>
      </p:sp>
      <p:sp>
        <p:nvSpPr>
          <p:cNvPr id="3" name="Content Placeholder 2"/>
          <p:cNvSpPr>
            <a:spLocks noGrp="1"/>
          </p:cNvSpPr>
          <p:nvPr>
            <p:ph idx="1"/>
          </p:nvPr>
        </p:nvSpPr>
        <p:spPr/>
        <p:txBody>
          <a:bodyPr/>
          <a:lstStyle/>
          <a:p>
            <a:r>
              <a:rPr lang="en-US" dirty="0" smtClean="0"/>
              <a:t>Tow </a:t>
            </a:r>
            <a:r>
              <a:rPr lang="en-US" dirty="0" smtClean="0"/>
              <a:t>hardware solutions :</a:t>
            </a:r>
          </a:p>
          <a:p>
            <a:pPr lvl="1"/>
            <a:r>
              <a:rPr lang="en-US" dirty="0" smtClean="0"/>
              <a:t>Implement DMA remapping in hardware</a:t>
            </a:r>
          </a:p>
          <a:p>
            <a:pPr lvl="2"/>
            <a:r>
              <a:rPr lang="en-US" dirty="0" smtClean="0"/>
              <a:t>Remap DMA operations automatically by hardware.</a:t>
            </a:r>
          </a:p>
          <a:p>
            <a:pPr lvl="2"/>
            <a:r>
              <a:rPr lang="en-US" dirty="0" smtClean="0"/>
              <a:t>For example, </a:t>
            </a:r>
            <a:r>
              <a:rPr lang="en-US" b="1" i="1" dirty="0" smtClean="0"/>
              <a:t>Intel VT-d</a:t>
            </a:r>
            <a:r>
              <a:rPr lang="en-US" dirty="0" smtClean="0"/>
              <a:t> .</a:t>
            </a:r>
          </a:p>
          <a:p>
            <a:pPr lvl="1"/>
            <a:r>
              <a:rPr lang="en-US" dirty="0" smtClean="0"/>
              <a:t>Specify IO virtualization standards of PCI Express devices</a:t>
            </a:r>
          </a:p>
          <a:p>
            <a:pPr lvl="2"/>
            <a:r>
              <a:rPr lang="en-US" dirty="0" smtClean="0"/>
              <a:t>Implement </a:t>
            </a:r>
            <a:r>
              <a:rPr lang="en-US" dirty="0" err="1" smtClean="0"/>
              <a:t>virtualizable</a:t>
            </a:r>
            <a:r>
              <a:rPr lang="en-US" dirty="0" smtClean="0"/>
              <a:t> device with PCI Express interface.</a:t>
            </a:r>
          </a:p>
          <a:p>
            <a:pPr lvl="2"/>
            <a:r>
              <a:rPr lang="en-US" dirty="0" smtClean="0"/>
              <a:t>For example, </a:t>
            </a:r>
            <a:r>
              <a:rPr lang="en-US" b="1" i="1" dirty="0" smtClean="0"/>
              <a:t>SR-IOV</a:t>
            </a:r>
            <a:r>
              <a:rPr lang="en-US" dirty="0" smtClean="0"/>
              <a:t> or </a:t>
            </a:r>
            <a:r>
              <a:rPr lang="en-US" b="1" i="1" dirty="0" smtClean="0"/>
              <a:t>MR-IOV</a:t>
            </a:r>
            <a:r>
              <a:rPr lang="en-US" dirty="0" smtClean="0"/>
              <a:t>.</a:t>
            </a:r>
          </a:p>
        </p:txBody>
      </p:sp>
    </p:spTree>
    <p:extLst>
      <p:ext uri="{BB962C8B-B14F-4D97-AF65-F5344CB8AC3E}">
        <p14:creationId xmlns:p14="http://schemas.microsoft.com/office/powerpoint/2010/main" val="2729844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Mapped IO</a:t>
            </a:r>
            <a:endParaRPr lang="en-US" dirty="0"/>
          </a:p>
        </p:txBody>
      </p:sp>
      <p:sp>
        <p:nvSpPr>
          <p:cNvPr id="3" name="Content Placeholder 2"/>
          <p:cNvSpPr>
            <a:spLocks noGrp="1"/>
          </p:cNvSpPr>
          <p:nvPr>
            <p:ph idx="1"/>
          </p:nvPr>
        </p:nvSpPr>
        <p:spPr>
          <a:xfrm>
            <a:off x="457200" y="1371600"/>
            <a:ext cx="8229600" cy="5257800"/>
          </a:xfrm>
        </p:spPr>
        <p:txBody>
          <a:bodyPr/>
          <a:lstStyle/>
          <a:p>
            <a:r>
              <a:rPr lang="en-US" dirty="0" smtClean="0"/>
              <a:t>IO devices are mapped into a separate address space</a:t>
            </a:r>
          </a:p>
          <a:p>
            <a:pPr lvl="1"/>
            <a:r>
              <a:rPr lang="en-US" dirty="0" smtClean="0"/>
              <a:t>IO devices have a separate address space from general memory, either accomplished by an extra “IO" pin on the CPU's physical interface, or an entire bus dedicated to IO.</a:t>
            </a:r>
          </a:p>
          <a:p>
            <a:pPr lvl="1"/>
            <a:r>
              <a:rPr lang="en-US" dirty="0" smtClean="0"/>
              <a:t>Generally found on Intel microprocessors, specifically the </a:t>
            </a:r>
            <a:r>
              <a:rPr lang="en-US" sz="1800" b="1" dirty="0" smtClean="0">
                <a:latin typeface="Consolas" pitchFamily="49" charset="0"/>
                <a:cs typeface="Consolas" pitchFamily="49" charset="0"/>
              </a:rPr>
              <a:t>IN</a:t>
            </a:r>
            <a:r>
              <a:rPr lang="en-US" dirty="0" smtClean="0"/>
              <a:t> and </a:t>
            </a:r>
            <a:r>
              <a:rPr lang="en-US" sz="1800" b="1" dirty="0" smtClean="0">
                <a:latin typeface="Consolas" pitchFamily="49" charset="0"/>
                <a:cs typeface="Consolas" pitchFamily="49" charset="0"/>
              </a:rPr>
              <a:t>OUT</a:t>
            </a:r>
            <a:r>
              <a:rPr lang="en-US" dirty="0" smtClean="0"/>
              <a:t> instructions which can read and write one to four bytes (</a:t>
            </a:r>
            <a:r>
              <a:rPr lang="en-US" sz="1800" b="1" dirty="0" err="1" smtClean="0">
                <a:latin typeface="Consolas" pitchFamily="49" charset="0"/>
                <a:cs typeface="Consolas" pitchFamily="49" charset="0"/>
              </a:rPr>
              <a:t>outb</a:t>
            </a:r>
            <a:r>
              <a:rPr lang="en-US" dirty="0" smtClean="0"/>
              <a:t>, </a:t>
            </a:r>
            <a:r>
              <a:rPr lang="en-US" sz="1800" b="1" dirty="0" err="1" smtClean="0">
                <a:latin typeface="Consolas" pitchFamily="49" charset="0"/>
                <a:cs typeface="Consolas" pitchFamily="49" charset="0"/>
              </a:rPr>
              <a:t>outw</a:t>
            </a:r>
            <a:r>
              <a:rPr lang="en-US" dirty="0" smtClean="0"/>
              <a:t>, </a:t>
            </a:r>
            <a:r>
              <a:rPr lang="en-US" sz="1800" b="1" dirty="0" err="1" smtClean="0">
                <a:latin typeface="Consolas" pitchFamily="49" charset="0"/>
                <a:cs typeface="Consolas" pitchFamily="49" charset="0"/>
              </a:rPr>
              <a:t>outl</a:t>
            </a:r>
            <a:r>
              <a:rPr lang="en-US" dirty="0" smtClean="0"/>
              <a:t>) to an IO device.</a:t>
            </a:r>
          </a:p>
          <a:p>
            <a:r>
              <a:rPr lang="en-US" dirty="0" smtClean="0"/>
              <a:t>Pros &amp; Cons</a:t>
            </a:r>
          </a:p>
          <a:p>
            <a:pPr lvl="1"/>
            <a:r>
              <a:rPr lang="en-US" dirty="0" smtClean="0"/>
              <a:t>Pros</a:t>
            </a:r>
          </a:p>
          <a:p>
            <a:pPr lvl="2"/>
            <a:r>
              <a:rPr lang="en-US" dirty="0" smtClean="0"/>
              <a:t>Less logic is needed to decode a discrete address.</a:t>
            </a:r>
          </a:p>
          <a:p>
            <a:pPr lvl="2"/>
            <a:r>
              <a:rPr lang="en-US" dirty="0" smtClean="0"/>
              <a:t>Benefits for CPUs with limited addressing capability.</a:t>
            </a:r>
          </a:p>
          <a:p>
            <a:pPr lvl="1"/>
            <a:r>
              <a:rPr lang="en-US" dirty="0" smtClean="0"/>
              <a:t>Cons</a:t>
            </a:r>
          </a:p>
          <a:p>
            <a:pPr lvl="2"/>
            <a:r>
              <a:rPr lang="en-US" dirty="0" smtClean="0"/>
              <a:t>More instructions are required to accomplish the same task.</a:t>
            </a:r>
          </a:p>
          <a:p>
            <a:pPr lvl="2"/>
            <a:r>
              <a:rPr lang="en-US" dirty="0" smtClean="0"/>
              <a:t>IO addressing space size is not flexible.</a:t>
            </a:r>
          </a:p>
        </p:txBody>
      </p:sp>
    </p:spTree>
    <p:extLst>
      <p:ext uri="{BB962C8B-B14F-4D97-AF65-F5344CB8AC3E}">
        <p14:creationId xmlns:p14="http://schemas.microsoft.com/office/powerpoint/2010/main" val="29215763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VT-d</a:t>
            </a:r>
            <a:endParaRPr lang="en-US" dirty="0"/>
          </a:p>
        </p:txBody>
      </p:sp>
      <p:sp>
        <p:nvSpPr>
          <p:cNvPr id="3" name="Content Placeholder 2"/>
          <p:cNvSpPr>
            <a:spLocks noGrp="1"/>
          </p:cNvSpPr>
          <p:nvPr>
            <p:ph idx="1"/>
          </p:nvPr>
        </p:nvSpPr>
        <p:spPr>
          <a:xfrm>
            <a:off x="457200" y="1600201"/>
            <a:ext cx="8229600" cy="609599"/>
          </a:xfrm>
        </p:spPr>
        <p:txBody>
          <a:bodyPr/>
          <a:lstStyle/>
          <a:p>
            <a:r>
              <a:rPr lang="en-US" dirty="0" smtClean="0"/>
              <a:t>Add DMA remapping hardware component.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2362200"/>
            <a:ext cx="3335337" cy="3438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046663" y="2362200"/>
            <a:ext cx="3335337" cy="3438525"/>
          </a:xfrm>
          <a:prstGeom prst="rect">
            <a:avLst/>
          </a:prstGeom>
          <a:noFill/>
          <a:ln w="9525">
            <a:noFill/>
            <a:miter lim="800000"/>
            <a:headEnd/>
            <a:tailEnd/>
          </a:ln>
          <a:effectLst/>
        </p:spPr>
      </p:pic>
      <p:sp>
        <p:nvSpPr>
          <p:cNvPr id="7" name="TextBox 6"/>
          <p:cNvSpPr txBox="1"/>
          <p:nvPr/>
        </p:nvSpPr>
        <p:spPr>
          <a:xfrm>
            <a:off x="1986606" y="5802868"/>
            <a:ext cx="2034531" cy="369332"/>
          </a:xfrm>
          <a:prstGeom prst="rect">
            <a:avLst/>
          </a:prstGeom>
          <a:noFill/>
        </p:spPr>
        <p:txBody>
          <a:bodyPr wrap="none" rtlCol="0">
            <a:spAutoFit/>
          </a:bodyPr>
          <a:lstStyle/>
          <a:p>
            <a:r>
              <a:rPr lang="en-US" b="1" i="1" dirty="0" smtClean="0">
                <a:effectLst>
                  <a:outerShdw blurRad="50800" dist="38100" dir="2700000" algn="tl" rotWithShape="0">
                    <a:prstClr val="black">
                      <a:alpha val="40000"/>
                    </a:prstClr>
                  </a:outerShdw>
                </a:effectLst>
              </a:rPr>
              <a:t>Software Approach</a:t>
            </a:r>
            <a:endParaRPr lang="en-US" b="1" i="1" dirty="0">
              <a:effectLst>
                <a:outerShdw blurRad="50800" dist="38100" dir="2700000" algn="tl" rotWithShape="0">
                  <a:prstClr val="black">
                    <a:alpha val="40000"/>
                  </a:prstClr>
                </a:outerShdw>
              </a:effectLst>
            </a:endParaRPr>
          </a:p>
        </p:txBody>
      </p:sp>
      <p:sp>
        <p:nvSpPr>
          <p:cNvPr id="8" name="TextBox 7"/>
          <p:cNvSpPr txBox="1"/>
          <p:nvPr/>
        </p:nvSpPr>
        <p:spPr>
          <a:xfrm>
            <a:off x="6259303" y="5802868"/>
            <a:ext cx="2122697" cy="369332"/>
          </a:xfrm>
          <a:prstGeom prst="rect">
            <a:avLst/>
          </a:prstGeom>
          <a:noFill/>
        </p:spPr>
        <p:txBody>
          <a:bodyPr wrap="none" rtlCol="0">
            <a:spAutoFit/>
          </a:bodyPr>
          <a:lstStyle/>
          <a:p>
            <a:r>
              <a:rPr lang="en-US" b="1" i="1" dirty="0" smtClean="0">
                <a:effectLst>
                  <a:outerShdw blurRad="50800" dist="38100" dir="2700000" algn="tl" rotWithShape="0">
                    <a:prstClr val="black">
                      <a:alpha val="40000"/>
                    </a:prstClr>
                  </a:outerShdw>
                </a:effectLst>
              </a:rPr>
              <a:t>Hardware Approach</a:t>
            </a:r>
            <a:endParaRPr lang="en-US" b="1" i="1" dirty="0">
              <a:effectLst>
                <a:outerShdw blurRad="50800" dist="38100" dir="2700000" algn="tl" rotWithShape="0">
                  <a:prstClr val="black">
                    <a:alpha val="40000"/>
                  </a:prstClr>
                </a:outerShdw>
              </a:effectLst>
            </a:endParaRPr>
          </a:p>
        </p:txBody>
      </p:sp>
      <p:sp>
        <p:nvSpPr>
          <p:cNvPr id="9" name="Right Arrow 8"/>
          <p:cNvSpPr/>
          <p:nvPr/>
        </p:nvSpPr>
        <p:spPr>
          <a:xfrm>
            <a:off x="4221480" y="4011168"/>
            <a:ext cx="640080" cy="48463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4418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Intel VT-d</a:t>
            </a:r>
            <a:endParaRPr lang="en-US" dirty="0"/>
          </a:p>
        </p:txBody>
      </p:sp>
      <p:sp>
        <p:nvSpPr>
          <p:cNvPr id="3" name="Content Placeholder 2"/>
          <p:cNvSpPr>
            <a:spLocks noGrp="1"/>
          </p:cNvSpPr>
          <p:nvPr>
            <p:ph idx="1"/>
          </p:nvPr>
        </p:nvSpPr>
        <p:spPr>
          <a:xfrm>
            <a:off x="304800" y="1600200"/>
            <a:ext cx="3886200" cy="4525963"/>
          </a:xfrm>
        </p:spPr>
        <p:txBody>
          <a:bodyPr/>
          <a:lstStyle/>
          <a:p>
            <a:r>
              <a:rPr lang="en-US" dirty="0" smtClean="0"/>
              <a:t>Advantages</a:t>
            </a:r>
            <a:endParaRPr lang="en-US" dirty="0" smtClean="0"/>
          </a:p>
          <a:p>
            <a:pPr lvl="1"/>
            <a:r>
              <a:rPr lang="en-US" dirty="0" smtClean="0"/>
              <a:t>Data access bypass VMM.</a:t>
            </a:r>
          </a:p>
          <a:p>
            <a:pPr lvl="1"/>
            <a:r>
              <a:rPr lang="en-US" dirty="0" smtClean="0"/>
              <a:t>Improve IO performance.</a:t>
            </a:r>
          </a:p>
          <a:p>
            <a:r>
              <a:rPr lang="en-US" dirty="0" smtClean="0"/>
              <a:t>Disadvantages</a:t>
            </a:r>
            <a:endParaRPr lang="en-US" dirty="0" smtClean="0"/>
          </a:p>
          <a:p>
            <a:pPr lvl="1"/>
            <a:r>
              <a:rPr lang="en-US" dirty="0" smtClean="0"/>
              <a:t>Dedicate physical </a:t>
            </a:r>
            <a:r>
              <a:rPr lang="en-US" dirty="0" smtClean="0"/>
              <a:t>device assignment </a:t>
            </a:r>
            <a:r>
              <a:rPr lang="en-US" dirty="0" smtClean="0"/>
              <a:t>limit </a:t>
            </a:r>
            <a:r>
              <a:rPr lang="en-US" dirty="0" smtClean="0"/>
              <a:t>the system</a:t>
            </a:r>
            <a:r>
              <a:rPr lang="en-US" dirty="0"/>
              <a:t> </a:t>
            </a:r>
            <a:r>
              <a:rPr lang="en-US" dirty="0" smtClean="0"/>
              <a:t>scalability</a:t>
            </a:r>
            <a:r>
              <a:rPr lang="en-US" dirty="0" smtClean="0"/>
              <a: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343400" y="1752600"/>
            <a:ext cx="4572000" cy="3763308"/>
          </a:xfrm>
          <a:prstGeom prst="rect">
            <a:avLst/>
          </a:prstGeom>
          <a:noFill/>
          <a:ln w="9525">
            <a:noFill/>
            <a:miter lim="800000"/>
            <a:headEnd/>
            <a:tailEnd/>
          </a:ln>
        </p:spPr>
      </p:pic>
    </p:spTree>
    <p:extLst>
      <p:ext uri="{BB962C8B-B14F-4D97-AF65-F5344CB8AC3E}">
        <p14:creationId xmlns:p14="http://schemas.microsoft.com/office/powerpoint/2010/main" val="18770951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868362"/>
          </a:xfrm>
        </p:spPr>
        <p:txBody>
          <a:bodyPr>
            <a:normAutofit/>
          </a:bodyPr>
          <a:lstStyle/>
          <a:p>
            <a:r>
              <a:rPr lang="en-US" altLang="zh-TW" dirty="0"/>
              <a:t>Single Root – IO Virtualization</a:t>
            </a:r>
            <a:endParaRPr lang="en-US" dirty="0"/>
          </a:p>
        </p:txBody>
      </p:sp>
      <p:sp>
        <p:nvSpPr>
          <p:cNvPr id="3" name="Content Placeholder 2"/>
          <p:cNvSpPr>
            <a:spLocks noGrp="1"/>
          </p:cNvSpPr>
          <p:nvPr>
            <p:ph idx="1"/>
          </p:nvPr>
        </p:nvSpPr>
        <p:spPr/>
        <p:txBody>
          <a:bodyPr/>
          <a:lstStyle/>
          <a:p>
            <a:r>
              <a:rPr lang="en-US" dirty="0" smtClean="0"/>
              <a:t>New industrial standard</a:t>
            </a:r>
          </a:p>
          <a:p>
            <a:pPr lvl="1"/>
            <a:r>
              <a:rPr lang="en-US" dirty="0" smtClean="0"/>
              <a:t>Instead of implementing virtualization in CPU or memory only, industry </a:t>
            </a:r>
            <a:r>
              <a:rPr lang="en-US" dirty="0" smtClean="0"/>
              <a:t>comes </a:t>
            </a:r>
            <a:r>
              <a:rPr lang="en-US" dirty="0" smtClean="0"/>
              <a:t>up with new IO virtualization standard in PCI Express devices.</a:t>
            </a:r>
          </a:p>
          <a:p>
            <a:pPr lvl="1"/>
            <a:r>
              <a:rPr lang="en-US" dirty="0" smtClean="0"/>
              <a:t>Advantages</a:t>
            </a:r>
          </a:p>
          <a:p>
            <a:pPr lvl="2"/>
            <a:r>
              <a:rPr lang="en-US" dirty="0" smtClean="0"/>
              <a:t>Fully collaboration with</a:t>
            </a:r>
            <a:br>
              <a:rPr lang="en-US" dirty="0" smtClean="0"/>
            </a:br>
            <a:r>
              <a:rPr lang="en-US" dirty="0" smtClean="0"/>
              <a:t>physical hardware devices.</a:t>
            </a:r>
          </a:p>
          <a:p>
            <a:pPr lvl="2"/>
            <a:r>
              <a:rPr lang="en-US" dirty="0" smtClean="0"/>
              <a:t>Improve system scalability.</a:t>
            </a:r>
          </a:p>
          <a:p>
            <a:pPr lvl="2"/>
            <a:r>
              <a:rPr lang="en-US" dirty="0" smtClean="0"/>
              <a:t>Improve system agility.</a:t>
            </a:r>
          </a:p>
          <a:p>
            <a:pPr lvl="1"/>
            <a:r>
              <a:rPr lang="en-US" dirty="0" smtClean="0"/>
              <a:t>Disadvantages</a:t>
            </a:r>
          </a:p>
          <a:p>
            <a:pPr lvl="2"/>
            <a:r>
              <a:rPr lang="en-US" dirty="0" smtClean="0"/>
              <a:t>IO devices must implement</a:t>
            </a:r>
            <a:br>
              <a:rPr lang="en-US" dirty="0" smtClean="0"/>
            </a:br>
            <a:r>
              <a:rPr lang="en-US" dirty="0" smtClean="0"/>
              <a:t>with new specification.</a:t>
            </a:r>
            <a:br>
              <a:rPr lang="en-US" dirty="0" smtClean="0"/>
            </a:b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4343400" y="2971800"/>
            <a:ext cx="4572000" cy="3479938"/>
          </a:xfrm>
          <a:prstGeom prst="rect">
            <a:avLst/>
          </a:prstGeom>
          <a:noFill/>
          <a:ln w="9525">
            <a:noFill/>
            <a:miter lim="800000"/>
            <a:headEnd/>
            <a:tailEnd/>
          </a:ln>
        </p:spPr>
      </p:pic>
    </p:spTree>
    <p:extLst>
      <p:ext uri="{BB962C8B-B14F-4D97-AF65-F5344CB8AC3E}">
        <p14:creationId xmlns:p14="http://schemas.microsoft.com/office/powerpoint/2010/main" val="13109300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Root – IO Virtualization</a:t>
            </a:r>
            <a:endParaRPr lang="en-US" dirty="0"/>
          </a:p>
        </p:txBody>
      </p:sp>
      <p:sp>
        <p:nvSpPr>
          <p:cNvPr id="3" name="Content Placeholder 2"/>
          <p:cNvSpPr>
            <a:spLocks noGrp="1"/>
          </p:cNvSpPr>
          <p:nvPr>
            <p:ph idx="1"/>
          </p:nvPr>
        </p:nvSpPr>
        <p:spPr/>
        <p:txBody>
          <a:bodyPr>
            <a:normAutofit/>
          </a:bodyPr>
          <a:lstStyle/>
          <a:p>
            <a:r>
              <a:rPr lang="en-US" dirty="0" smtClean="0"/>
              <a:t>What is SR-IOV ?</a:t>
            </a:r>
          </a:p>
          <a:p>
            <a:pPr lvl="1"/>
            <a:r>
              <a:rPr lang="en-US" dirty="0" smtClean="0"/>
              <a:t>The PCI-SIG Single Root I/O Virtualization and Sharing (SR-IOV) specification defines a standardized mechanism to create natively shared devices.</a:t>
            </a:r>
            <a:br>
              <a:rPr lang="en-US" dirty="0" smtClean="0"/>
            </a:br>
            <a:endParaRPr lang="en-US" dirty="0" smtClean="0"/>
          </a:p>
          <a:p>
            <a:r>
              <a:rPr lang="en-US" dirty="0" smtClean="0"/>
              <a:t>Basic components :</a:t>
            </a:r>
          </a:p>
          <a:p>
            <a:pPr lvl="1"/>
            <a:r>
              <a:rPr lang="en-US" dirty="0" smtClean="0"/>
              <a:t>Physical Functions (PFs</a:t>
            </a:r>
            <a:r>
              <a:rPr lang="en-US" dirty="0" smtClean="0"/>
              <a:t>)</a:t>
            </a:r>
            <a:endParaRPr lang="en-US" dirty="0" smtClean="0"/>
          </a:p>
          <a:p>
            <a:pPr lvl="2"/>
            <a:r>
              <a:rPr lang="en-US" dirty="0" smtClean="0"/>
              <a:t>These are full </a:t>
            </a:r>
            <a:r>
              <a:rPr lang="en-US" dirty="0" err="1" smtClean="0"/>
              <a:t>PCIe</a:t>
            </a:r>
            <a:r>
              <a:rPr lang="en-US" dirty="0" smtClean="0"/>
              <a:t> functions that include the SR-IOV Extended Capability.</a:t>
            </a:r>
          </a:p>
          <a:p>
            <a:pPr lvl="2"/>
            <a:r>
              <a:rPr lang="en-US" dirty="0" smtClean="0"/>
              <a:t>The capability is used to configure and manage the SR-IOV functionality. </a:t>
            </a:r>
          </a:p>
          <a:p>
            <a:pPr lvl="1"/>
            <a:r>
              <a:rPr lang="en-US" dirty="0" smtClean="0"/>
              <a:t>Virtual Functions (VFs</a:t>
            </a:r>
            <a:r>
              <a:rPr lang="en-US" dirty="0" smtClean="0"/>
              <a:t>)</a:t>
            </a:r>
            <a:endParaRPr lang="en-US" dirty="0" smtClean="0"/>
          </a:p>
          <a:p>
            <a:pPr lvl="2"/>
            <a:r>
              <a:rPr lang="en-US" dirty="0" smtClean="0"/>
              <a:t>These are “lightweight” </a:t>
            </a:r>
            <a:r>
              <a:rPr lang="en-US" dirty="0" err="1" smtClean="0"/>
              <a:t>PCIe</a:t>
            </a:r>
            <a:r>
              <a:rPr lang="en-US" dirty="0" smtClean="0"/>
              <a:t> functions that contain the resources necessary for data movement but have a carefully minimized set of configuration resources. </a:t>
            </a:r>
          </a:p>
          <a:p>
            <a:endParaRPr lang="en-US" dirty="0"/>
          </a:p>
        </p:txBody>
      </p:sp>
    </p:spTree>
    <p:extLst>
      <p:ext uri="{BB962C8B-B14F-4D97-AF65-F5344CB8AC3E}">
        <p14:creationId xmlns:p14="http://schemas.microsoft.com/office/powerpoint/2010/main" val="20834180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Root – IO Virtualization</a:t>
            </a:r>
            <a:endParaRPr lang="en-US" dirty="0"/>
          </a:p>
        </p:txBody>
      </p:sp>
      <p:sp>
        <p:nvSpPr>
          <p:cNvPr id="3" name="Content Placeholder 2"/>
          <p:cNvSpPr>
            <a:spLocks noGrp="1"/>
          </p:cNvSpPr>
          <p:nvPr>
            <p:ph idx="1"/>
          </p:nvPr>
        </p:nvSpPr>
        <p:spPr>
          <a:xfrm>
            <a:off x="228600" y="1600200"/>
            <a:ext cx="4267200" cy="4525963"/>
          </a:xfrm>
        </p:spPr>
        <p:txBody>
          <a:bodyPr/>
          <a:lstStyle/>
          <a:p>
            <a:r>
              <a:rPr lang="en-US" dirty="0" smtClean="0"/>
              <a:t>SR-IOV works with VMM :</a:t>
            </a:r>
          </a:p>
          <a:p>
            <a:pPr lvl="1"/>
            <a:r>
              <a:rPr lang="en-US" dirty="0" smtClean="0"/>
              <a:t>VMM</a:t>
            </a:r>
          </a:p>
          <a:p>
            <a:pPr lvl="2"/>
            <a:r>
              <a:rPr lang="en-US" dirty="0" smtClean="0"/>
              <a:t>An SR-IOV-capable device</a:t>
            </a:r>
            <a:br>
              <a:rPr lang="en-US" dirty="0" smtClean="0"/>
            </a:br>
            <a:r>
              <a:rPr lang="en-US" dirty="0" smtClean="0"/>
              <a:t>can be configured to appear</a:t>
            </a:r>
            <a:br>
              <a:rPr lang="en-US" dirty="0" smtClean="0"/>
            </a:br>
            <a:r>
              <a:rPr lang="en-US" dirty="0" smtClean="0"/>
              <a:t>in the PCI configuration</a:t>
            </a:r>
            <a:br>
              <a:rPr lang="en-US" dirty="0" smtClean="0"/>
            </a:br>
            <a:r>
              <a:rPr lang="en-US" dirty="0" smtClean="0"/>
              <a:t>space as multiple functions.</a:t>
            </a:r>
          </a:p>
          <a:p>
            <a:pPr lvl="1"/>
            <a:r>
              <a:rPr lang="en-US" dirty="0" smtClean="0"/>
              <a:t>VM</a:t>
            </a:r>
          </a:p>
          <a:p>
            <a:pPr lvl="2"/>
            <a:r>
              <a:rPr lang="en-US" dirty="0" smtClean="0"/>
              <a:t>The VMM assigns one or</a:t>
            </a:r>
            <a:br>
              <a:rPr lang="en-US" dirty="0" smtClean="0"/>
            </a:br>
            <a:r>
              <a:rPr lang="en-US" dirty="0" smtClean="0"/>
              <a:t>more VFs to a VM by</a:t>
            </a:r>
            <a:br>
              <a:rPr lang="en-US" dirty="0" smtClean="0"/>
            </a:br>
            <a:r>
              <a:rPr lang="en-US" dirty="0" smtClean="0"/>
              <a:t>mapping the actual</a:t>
            </a:r>
            <a:br>
              <a:rPr lang="en-US" dirty="0" smtClean="0"/>
            </a:br>
            <a:r>
              <a:rPr lang="en-US" dirty="0" smtClean="0"/>
              <a:t>configuration space of the VFs</a:t>
            </a:r>
            <a:br>
              <a:rPr lang="en-US" dirty="0" smtClean="0"/>
            </a:br>
            <a:r>
              <a:rPr lang="en-US" dirty="0" smtClean="0"/>
              <a:t>to the configuration space</a:t>
            </a:r>
            <a:br>
              <a:rPr lang="en-US" dirty="0" smtClean="0"/>
            </a:br>
            <a:r>
              <a:rPr lang="en-US" dirty="0" smtClean="0"/>
              <a:t>presented to the virtual</a:t>
            </a:r>
            <a:br>
              <a:rPr lang="en-US" dirty="0" smtClean="0"/>
            </a:br>
            <a:r>
              <a:rPr lang="en-US" dirty="0" smtClean="0"/>
              <a:t>machine by the VMM.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4343400" y="2209800"/>
            <a:ext cx="4572000" cy="3831201"/>
          </a:xfrm>
          <a:prstGeom prst="rect">
            <a:avLst/>
          </a:prstGeom>
          <a:noFill/>
          <a:ln w="9525">
            <a:noFill/>
            <a:miter lim="800000"/>
            <a:headEnd/>
            <a:tailEnd/>
          </a:ln>
        </p:spPr>
      </p:pic>
    </p:spTree>
    <p:extLst>
      <p:ext uri="{BB962C8B-B14F-4D97-AF65-F5344CB8AC3E}">
        <p14:creationId xmlns:p14="http://schemas.microsoft.com/office/powerpoint/2010/main" val="20342128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5486400"/>
          </a:xfrm>
        </p:spPr>
        <p:txBody>
          <a:bodyPr>
            <a:noAutofit/>
          </a:bodyPr>
          <a:lstStyle/>
          <a:p>
            <a:r>
              <a:rPr lang="en-US" dirty="0" smtClean="0"/>
              <a:t>Web resources :</a:t>
            </a:r>
            <a:endParaRPr lang="en-US" sz="1700" dirty="0" smtClean="0"/>
          </a:p>
          <a:p>
            <a:pPr lvl="1"/>
            <a:r>
              <a:rPr lang="en-US" sz="1700" dirty="0" smtClean="0"/>
              <a:t>IBM </a:t>
            </a:r>
            <a:r>
              <a:rPr lang="en-US" sz="1700" dirty="0" err="1" smtClean="0"/>
              <a:t>VirtIO</a:t>
            </a:r>
            <a:r>
              <a:rPr lang="en-US" sz="1700" dirty="0" smtClean="0"/>
              <a:t> survey </a:t>
            </a:r>
            <a:r>
              <a:rPr lang="en-US" sz="1700" i="1" dirty="0" smtClean="0"/>
              <a:t>https://www.ibm.com/developerworks/linux/library/l-virtio</a:t>
            </a:r>
          </a:p>
          <a:p>
            <a:pPr lvl="1"/>
            <a:r>
              <a:rPr lang="en-US" sz="1700" dirty="0" err="1"/>
              <a:t>Virtio</a:t>
            </a:r>
            <a:r>
              <a:rPr lang="en-US" sz="1700" dirty="0"/>
              <a:t>: An I/O virtualization framework for </a:t>
            </a:r>
            <a:r>
              <a:rPr lang="en-US" sz="1700" dirty="0" smtClean="0"/>
              <a:t>Linux</a:t>
            </a:r>
            <a:r>
              <a:rPr lang="zh-TW" altLang="en-US" sz="1700" dirty="0" smtClean="0"/>
              <a:t>  </a:t>
            </a:r>
            <a:r>
              <a:rPr lang="en-US" altLang="zh-TW" sz="1700" i="1" dirty="0">
                <a:hlinkClick r:id="rId2"/>
              </a:rPr>
              <a:t>http://www.ibm.com/developerworks/linux/library/l-virtio/index.html?ca=dgr-lnxw97Viriodth-LX&amp;S_TACT=105AGX59&amp;S_CMP=</a:t>
            </a:r>
            <a:r>
              <a:rPr lang="en-US" altLang="zh-TW" sz="1700" i="1" dirty="0" smtClean="0">
                <a:hlinkClick r:id="rId2"/>
              </a:rPr>
              <a:t>grlnxw97</a:t>
            </a:r>
            <a:endParaRPr lang="en-US" altLang="zh-TW" sz="1700" i="1" dirty="0" smtClean="0"/>
          </a:p>
          <a:p>
            <a:pPr lvl="1"/>
            <a:r>
              <a:rPr lang="en-US" sz="1700" dirty="0" err="1"/>
              <a:t>virtio</a:t>
            </a:r>
            <a:r>
              <a:rPr lang="en-US" sz="1700" dirty="0"/>
              <a:t>: Towards a De-Facto Standard For Virtual IO </a:t>
            </a:r>
            <a:r>
              <a:rPr lang="en-US" sz="1700" dirty="0" smtClean="0"/>
              <a:t>Devices</a:t>
            </a:r>
            <a:r>
              <a:rPr lang="zh-TW" altLang="en-US" sz="1700" dirty="0" smtClean="0"/>
              <a:t>  </a:t>
            </a:r>
            <a:r>
              <a:rPr lang="en-US" altLang="zh-TW" sz="1700" i="1" dirty="0"/>
              <a:t>http://</a:t>
            </a:r>
            <a:r>
              <a:rPr lang="en-US" altLang="zh-TW" sz="1700" i="1" dirty="0" err="1"/>
              <a:t>www.tdeig.ch</a:t>
            </a:r>
            <a:r>
              <a:rPr lang="en-US" altLang="zh-TW" sz="1700" i="1" dirty="0"/>
              <a:t>/</a:t>
            </a:r>
            <a:r>
              <a:rPr lang="en-US" altLang="zh-TW" sz="1700" i="1" dirty="0" err="1"/>
              <a:t>kvm</a:t>
            </a:r>
            <a:r>
              <a:rPr lang="en-US" altLang="zh-TW" sz="1700" i="1" dirty="0"/>
              <a:t>/</a:t>
            </a:r>
            <a:r>
              <a:rPr lang="en-US" altLang="zh-TW" sz="1700" i="1" dirty="0" err="1"/>
              <a:t>pasche</a:t>
            </a:r>
            <a:r>
              <a:rPr lang="en-US" altLang="zh-TW" sz="1700" i="1" dirty="0"/>
              <a:t>/</a:t>
            </a:r>
            <a:r>
              <a:rPr lang="en-US" altLang="zh-TW" sz="1700" i="1" dirty="0" smtClean="0"/>
              <a:t>32_virtio_Russel.pdf</a:t>
            </a:r>
            <a:endParaRPr lang="en-US" sz="1700" i="1" dirty="0"/>
          </a:p>
          <a:p>
            <a:pPr lvl="1"/>
            <a:r>
              <a:rPr lang="en-US" sz="1700" dirty="0" smtClean="0"/>
              <a:t>PCI-SIG IO virtualization specification </a:t>
            </a:r>
            <a:r>
              <a:rPr lang="en-US" sz="1700" i="1" dirty="0" smtClean="0"/>
              <a:t>http://www.pcisig.com/specifications/iov</a:t>
            </a:r>
          </a:p>
          <a:p>
            <a:r>
              <a:rPr lang="en-US" altLang="zh-TW" dirty="0"/>
              <a:t>Paper &amp;</a:t>
            </a:r>
            <a:r>
              <a:rPr lang="zh-TW" altLang="en-US" dirty="0"/>
              <a:t> </a:t>
            </a:r>
            <a:r>
              <a:rPr lang="en-US" altLang="zh-TW" dirty="0"/>
              <a:t>thesis</a:t>
            </a:r>
            <a:r>
              <a:rPr lang="zh-TW" altLang="en-US" dirty="0"/>
              <a:t> </a:t>
            </a:r>
            <a:r>
              <a:rPr lang="en-US" altLang="zh-TW" dirty="0"/>
              <a:t>resources :</a:t>
            </a:r>
            <a:endParaRPr lang="en-US" altLang="zh-TW" sz="1700" dirty="0"/>
          </a:p>
          <a:p>
            <a:pPr lvl="1"/>
            <a:r>
              <a:rPr lang="zh-TW" altLang="en-US" sz="1300" dirty="0"/>
              <a:t>林長融，</a:t>
            </a:r>
            <a:r>
              <a:rPr lang="en-US" altLang="zh-TW" sz="1300" dirty="0" err="1" smtClean="0"/>
              <a:t>ARMvisor</a:t>
            </a:r>
            <a:r>
              <a:rPr lang="en-US" altLang="zh-TW" sz="1300" dirty="0" smtClean="0"/>
              <a:t> </a:t>
            </a:r>
            <a:r>
              <a:rPr lang="en-US" altLang="zh-TW" sz="1300" dirty="0"/>
              <a:t>IO 效能最佳化及分析，以 </a:t>
            </a:r>
            <a:r>
              <a:rPr lang="en-US" altLang="zh-TW" sz="1300" dirty="0" err="1"/>
              <a:t>Virtio</a:t>
            </a:r>
            <a:r>
              <a:rPr lang="en-US" altLang="zh-TW" sz="1300" dirty="0"/>
              <a:t> 及 </a:t>
            </a:r>
            <a:r>
              <a:rPr lang="en-US" altLang="zh-TW" sz="1300" dirty="0" err="1"/>
              <a:t>irqchip</a:t>
            </a:r>
            <a:r>
              <a:rPr lang="en-US" altLang="zh-TW" sz="1300" dirty="0"/>
              <a:t> 為例</a:t>
            </a:r>
            <a:r>
              <a:rPr lang="zh-TW" altLang="en-US" sz="1300" dirty="0" smtClean="0"/>
              <a:t>，國</a:t>
            </a:r>
            <a:r>
              <a:rPr lang="zh-TW" altLang="en-US" sz="1300" dirty="0"/>
              <a:t>立清華大學，碩士論文，</a:t>
            </a:r>
            <a:r>
              <a:rPr lang="en-US" altLang="zh-TW" sz="1300" dirty="0" smtClean="0"/>
              <a:t>2012</a:t>
            </a:r>
            <a:endParaRPr lang="en-US" altLang="zh-TW" dirty="0" smtClean="0"/>
          </a:p>
          <a:p>
            <a:r>
              <a:rPr lang="en-US" altLang="zh-TW" dirty="0" smtClean="0"/>
              <a:t>Source</a:t>
            </a:r>
            <a:r>
              <a:rPr lang="zh-TW" altLang="en-US" dirty="0" smtClean="0"/>
              <a:t> </a:t>
            </a:r>
            <a:r>
              <a:rPr lang="en-US" altLang="zh-TW" dirty="0" smtClean="0"/>
              <a:t>code:</a:t>
            </a:r>
          </a:p>
          <a:p>
            <a:pPr lvl="1"/>
            <a:r>
              <a:rPr lang="en-US" altLang="zh-TW" sz="1600" dirty="0" smtClean="0"/>
              <a:t>Linux</a:t>
            </a:r>
            <a:r>
              <a:rPr lang="zh-TW" altLang="en-US" sz="1600" dirty="0" smtClean="0"/>
              <a:t> </a:t>
            </a:r>
            <a:r>
              <a:rPr lang="en-US" altLang="zh-TW" sz="1600" dirty="0" smtClean="0"/>
              <a:t>Kernel</a:t>
            </a:r>
            <a:r>
              <a:rPr lang="zh-TW" altLang="en-US" sz="1600" dirty="0" smtClean="0"/>
              <a:t>  </a:t>
            </a:r>
            <a:r>
              <a:rPr lang="en-US" altLang="zh-TW" sz="1600" i="1" dirty="0" smtClean="0"/>
              <a:t>http://</a:t>
            </a:r>
            <a:r>
              <a:rPr lang="en-US" altLang="zh-TW" sz="1600" i="1" dirty="0" err="1" smtClean="0"/>
              <a:t>kernel.org</a:t>
            </a:r>
            <a:endParaRPr lang="en-US" altLang="zh-TW" sz="1600" i="1" dirty="0" smtClean="0"/>
          </a:p>
          <a:p>
            <a:pPr lvl="1"/>
            <a:r>
              <a:rPr lang="en-US" altLang="zh-TW" sz="1600" dirty="0" smtClean="0"/>
              <a:t>QEMU</a:t>
            </a:r>
            <a:r>
              <a:rPr lang="zh-TW" altLang="en-US" sz="1600" dirty="0" smtClean="0"/>
              <a:t> </a:t>
            </a:r>
            <a:r>
              <a:rPr lang="en-US" altLang="zh-TW" sz="1600" i="1" dirty="0" smtClean="0"/>
              <a:t>http://</a:t>
            </a:r>
            <a:r>
              <a:rPr lang="en-US" altLang="zh-TW" sz="1600" i="1" dirty="0" err="1" smtClean="0"/>
              <a:t>wiki.qemu.org</a:t>
            </a:r>
            <a:endParaRPr lang="en-US" sz="1600" i="1" dirty="0" smtClean="0"/>
          </a:p>
          <a:p>
            <a:r>
              <a:rPr lang="en-US" dirty="0" smtClean="0"/>
              <a:t>Other resources :</a:t>
            </a:r>
          </a:p>
          <a:p>
            <a:pPr lvl="1"/>
            <a:r>
              <a:rPr lang="en-US" sz="1600" dirty="0" smtClean="0"/>
              <a:t>Lecture slides of “Virtual Machine” course (5200) in NCTU</a:t>
            </a:r>
          </a:p>
          <a:p>
            <a:pPr lvl="1"/>
            <a:r>
              <a:rPr lang="en-US" altLang="zh-TW" sz="1600" dirty="0"/>
              <a:t>Lecture slides of “Cloud Computing” course (CS5421) in </a:t>
            </a:r>
            <a:r>
              <a:rPr lang="en-US" altLang="zh-TW" sz="1600" dirty="0" smtClean="0"/>
              <a:t>NTHU</a:t>
            </a:r>
            <a:endParaRPr lang="en-US" altLang="zh-TW"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IO</a:t>
            </a:r>
            <a:endParaRPr lang="en-US" dirty="0"/>
          </a:p>
        </p:txBody>
      </p:sp>
      <p:sp>
        <p:nvSpPr>
          <p:cNvPr id="3" name="Content Placeholder 2"/>
          <p:cNvSpPr>
            <a:spLocks noGrp="1"/>
          </p:cNvSpPr>
          <p:nvPr>
            <p:ph idx="1"/>
          </p:nvPr>
        </p:nvSpPr>
        <p:spPr>
          <a:xfrm>
            <a:off x="457200" y="1447800"/>
            <a:ext cx="8382000" cy="4953000"/>
          </a:xfrm>
        </p:spPr>
        <p:txBody>
          <a:bodyPr>
            <a:normAutofit lnSpcReduction="10000"/>
          </a:bodyPr>
          <a:lstStyle/>
          <a:p>
            <a:r>
              <a:rPr lang="en-US" dirty="0" smtClean="0"/>
              <a:t>IO devices are mapped into the system memory map along with RAM and ROM.</a:t>
            </a:r>
          </a:p>
          <a:p>
            <a:pPr lvl="1"/>
            <a:r>
              <a:rPr lang="en-US" dirty="0" smtClean="0"/>
              <a:t>To access a hardware device, simply read or write to those 'special' addresses using the normal memory access instructions.</a:t>
            </a:r>
          </a:p>
          <a:p>
            <a:pPr lvl="1"/>
            <a:r>
              <a:rPr lang="en-US" altLang="zh-TW" dirty="0" smtClean="0"/>
              <a:t>Each I/O device monitors the CPU's address bus and responds to any CPU access of an address assigned to that device, connecting the data bus to the desired device's hardware register. </a:t>
            </a:r>
            <a:r>
              <a:rPr lang="en-US" dirty="0" smtClean="0"/>
              <a:t/>
            </a:r>
            <a:br>
              <a:rPr lang="en-US" dirty="0" smtClean="0"/>
            </a:br>
            <a:endParaRPr lang="en-US" dirty="0" smtClean="0"/>
          </a:p>
          <a:p>
            <a:r>
              <a:rPr lang="en-US" dirty="0" smtClean="0"/>
              <a:t>Pros &amp; Cons</a:t>
            </a:r>
          </a:p>
          <a:p>
            <a:pPr lvl="1"/>
            <a:r>
              <a:rPr lang="en-US" dirty="0" smtClean="0"/>
              <a:t>Pros</a:t>
            </a:r>
          </a:p>
          <a:p>
            <a:pPr lvl="2"/>
            <a:r>
              <a:rPr lang="en-US" dirty="0" smtClean="0"/>
              <a:t>Instructions which can access memory can be used to operate an IO device.</a:t>
            </a:r>
          </a:p>
          <a:p>
            <a:pPr lvl="2"/>
            <a:r>
              <a:rPr lang="en-US" dirty="0" smtClean="0"/>
              <a:t>Operate on the data with fewer instructions.</a:t>
            </a:r>
          </a:p>
          <a:p>
            <a:pPr lvl="1"/>
            <a:r>
              <a:rPr lang="en-US" dirty="0" smtClean="0"/>
              <a:t>Cons</a:t>
            </a:r>
          </a:p>
          <a:p>
            <a:pPr lvl="2"/>
            <a:r>
              <a:rPr lang="en-US" dirty="0" smtClean="0"/>
              <a:t>Physical memory addressing space must be shared with IO devices.</a:t>
            </a:r>
          </a:p>
          <a:p>
            <a:pPr lvl="2"/>
            <a:r>
              <a:rPr lang="en-US" dirty="0" smtClean="0"/>
              <a:t>The entire address bus must be fully decoded for every device.</a:t>
            </a:r>
          </a:p>
        </p:txBody>
      </p:sp>
    </p:spTree>
    <p:extLst>
      <p:ext uri="{BB962C8B-B14F-4D97-AF65-F5344CB8AC3E}">
        <p14:creationId xmlns:p14="http://schemas.microsoft.com/office/powerpoint/2010/main" val="1414587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Access</a:t>
            </a:r>
            <a:endParaRPr lang="en-US" dirty="0"/>
          </a:p>
        </p:txBody>
      </p:sp>
      <p:sp>
        <p:nvSpPr>
          <p:cNvPr id="3" name="Content Placeholder 2"/>
          <p:cNvSpPr>
            <a:spLocks noGrp="1"/>
          </p:cNvSpPr>
          <p:nvPr>
            <p:ph idx="1"/>
          </p:nvPr>
        </p:nvSpPr>
        <p:spPr>
          <a:xfrm>
            <a:off x="457200" y="1371600"/>
            <a:ext cx="8229600" cy="5029200"/>
          </a:xfrm>
        </p:spPr>
        <p:txBody>
          <a:bodyPr>
            <a:normAutofit lnSpcReduction="10000"/>
          </a:bodyPr>
          <a:lstStyle/>
          <a:p>
            <a:r>
              <a:rPr lang="en-US" dirty="0" smtClean="0"/>
              <a:t>What is DMA ?</a:t>
            </a:r>
          </a:p>
          <a:p>
            <a:pPr lvl="1"/>
            <a:r>
              <a:rPr lang="en-US" altLang="zh-TW" dirty="0" smtClean="0"/>
              <a:t>DMA is a memory-to-device communication method that bypasses the CPU.</a:t>
            </a:r>
          </a:p>
          <a:p>
            <a:pPr lvl="1"/>
            <a:r>
              <a:rPr lang="en-US" dirty="0" smtClean="0"/>
              <a:t>Allow certain hardware subsystems within the computer to access system memory for reading and/or writing independently of the CPU.</a:t>
            </a:r>
          </a:p>
          <a:p>
            <a:pPr lvl="1">
              <a:buNone/>
            </a:pPr>
            <a:endParaRPr lang="en-US" dirty="0" smtClean="0"/>
          </a:p>
          <a:p>
            <a:r>
              <a:rPr lang="en-US" dirty="0" smtClean="0"/>
              <a:t>Two types of DMA</a:t>
            </a:r>
          </a:p>
          <a:p>
            <a:pPr lvl="1"/>
            <a:r>
              <a:rPr lang="en-US" dirty="0" smtClean="0"/>
              <a:t>Synchronous DMA</a:t>
            </a:r>
          </a:p>
          <a:p>
            <a:pPr lvl="2"/>
            <a:r>
              <a:rPr lang="en-US" dirty="0" smtClean="0"/>
              <a:t>The DMA operation is caused by software.</a:t>
            </a:r>
          </a:p>
          <a:p>
            <a:pPr lvl="2"/>
            <a:r>
              <a:rPr lang="en-US" dirty="0" smtClean="0"/>
              <a:t>For example, sound card driver may trigger DMA operation to play music.</a:t>
            </a:r>
          </a:p>
          <a:p>
            <a:pPr lvl="1"/>
            <a:r>
              <a:rPr lang="en-US" dirty="0" smtClean="0"/>
              <a:t>Asynchronous DMA</a:t>
            </a:r>
          </a:p>
          <a:p>
            <a:pPr lvl="2"/>
            <a:r>
              <a:rPr lang="en-US" dirty="0" smtClean="0"/>
              <a:t>The DMA operation is caused by devices (hardware).</a:t>
            </a:r>
          </a:p>
          <a:p>
            <a:pPr lvl="2"/>
            <a:r>
              <a:rPr lang="en-US" dirty="0" smtClean="0"/>
              <a:t>For example, network card uses DMA operation to load data into memory and interrupts CPU for further manipulation.</a:t>
            </a:r>
          </a:p>
        </p:txBody>
      </p:sp>
    </p:spTree>
    <p:extLst>
      <p:ext uri="{BB962C8B-B14F-4D97-AF65-F5344CB8AC3E}">
        <p14:creationId xmlns:p14="http://schemas.microsoft.com/office/powerpoint/2010/main" val="2038050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PCI &amp; PCI Express</a:t>
            </a:r>
            <a:endParaRPr lang="en-US" dirty="0"/>
          </a:p>
        </p:txBody>
      </p:sp>
      <p:sp>
        <p:nvSpPr>
          <p:cNvPr id="3" name="Content Placeholder 2"/>
          <p:cNvSpPr>
            <a:spLocks noGrp="1"/>
          </p:cNvSpPr>
          <p:nvPr>
            <p:ph idx="1"/>
          </p:nvPr>
        </p:nvSpPr>
        <p:spPr/>
        <p:txBody>
          <a:bodyPr/>
          <a:lstStyle/>
          <a:p>
            <a:r>
              <a:rPr lang="en-US" dirty="0" smtClean="0"/>
              <a:t>What is PCI ?</a:t>
            </a:r>
          </a:p>
          <a:p>
            <a:pPr lvl="1"/>
            <a:r>
              <a:rPr lang="en-US" dirty="0" smtClean="0"/>
              <a:t>PCI (Peripheral Component Interconnect) is a computer bus for attaching hardware devices.</a:t>
            </a:r>
          </a:p>
          <a:p>
            <a:pPr lvl="1"/>
            <a:r>
              <a:rPr lang="en-US" dirty="0" smtClean="0"/>
              <a:t>Typical PCI cards used include :</a:t>
            </a:r>
          </a:p>
          <a:p>
            <a:pPr lvl="2"/>
            <a:r>
              <a:rPr lang="en-US" dirty="0" smtClean="0"/>
              <a:t>Network cards, sound cards, modems</a:t>
            </a:r>
          </a:p>
          <a:p>
            <a:pPr lvl="2"/>
            <a:r>
              <a:rPr lang="en-US" dirty="0" smtClean="0"/>
              <a:t>Extra ports such as USB or serial, TV tuner cards and disk controllers.</a:t>
            </a:r>
            <a:br>
              <a:rPr lang="en-US" dirty="0" smtClean="0"/>
            </a:br>
            <a:endParaRPr lang="en-US" dirty="0" smtClean="0"/>
          </a:p>
          <a:p>
            <a:r>
              <a:rPr lang="en-US" dirty="0" smtClean="0"/>
              <a:t>What is PCI Express ?</a:t>
            </a:r>
          </a:p>
          <a:p>
            <a:pPr lvl="1"/>
            <a:r>
              <a:rPr lang="en-US" dirty="0" err="1" smtClean="0"/>
              <a:t>PCIe</a:t>
            </a:r>
            <a:r>
              <a:rPr lang="en-US" dirty="0" smtClean="0"/>
              <a:t> is a computer expansion card standard designed to replace the older PCI, PCI-X, and AGP standards.</a:t>
            </a:r>
          </a:p>
          <a:p>
            <a:pPr lvl="1"/>
            <a:r>
              <a:rPr lang="en-US" dirty="0" smtClean="0"/>
              <a:t>Its topology is based on point-to-point serial links, rather than a shared parallel bus architecture.</a:t>
            </a:r>
          </a:p>
        </p:txBody>
      </p:sp>
    </p:spTree>
    <p:extLst>
      <p:ext uri="{BB962C8B-B14F-4D97-AF65-F5344CB8AC3E}">
        <p14:creationId xmlns:p14="http://schemas.microsoft.com/office/powerpoint/2010/main" val="643953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Picture 4" descr="http://clicker.sourceforge.net/docs/teacup/pcidoc/Image1.gif"/>
          <p:cNvPicPr>
            <a:picLocks noChangeAspect="1" noChangeArrowheads="1"/>
          </p:cNvPicPr>
          <p:nvPr/>
        </p:nvPicPr>
        <p:blipFill>
          <a:blip r:embed="rId2" cstate="print"/>
          <a:srcRect r="3292"/>
          <a:stretch>
            <a:fillRect/>
          </a:stretch>
        </p:blipFill>
        <p:spPr bwMode="auto">
          <a:xfrm>
            <a:off x="4667250" y="3045606"/>
            <a:ext cx="4476750" cy="3659994"/>
          </a:xfrm>
          <a:prstGeom prst="rect">
            <a:avLst/>
          </a:prstGeom>
          <a:noFill/>
        </p:spPr>
      </p:pic>
      <p:sp>
        <p:nvSpPr>
          <p:cNvPr id="2" name="Title 1"/>
          <p:cNvSpPr>
            <a:spLocks noGrp="1"/>
          </p:cNvSpPr>
          <p:nvPr>
            <p:ph type="title"/>
          </p:nvPr>
        </p:nvSpPr>
        <p:spPr/>
        <p:txBody>
          <a:bodyPr/>
          <a:lstStyle/>
          <a:p>
            <a:r>
              <a:rPr lang="en-US" dirty="0" smtClean="0"/>
              <a:t>PCI &amp; PCI Express</a:t>
            </a:r>
            <a:endParaRPr lang="en-US" dirty="0"/>
          </a:p>
        </p:txBody>
      </p:sp>
      <p:sp>
        <p:nvSpPr>
          <p:cNvPr id="3" name="Content Placeholder 2"/>
          <p:cNvSpPr>
            <a:spLocks noGrp="1"/>
          </p:cNvSpPr>
          <p:nvPr>
            <p:ph idx="1"/>
          </p:nvPr>
        </p:nvSpPr>
        <p:spPr>
          <a:xfrm>
            <a:off x="457200" y="1600201"/>
            <a:ext cx="8229600" cy="3048000"/>
          </a:xfrm>
        </p:spPr>
        <p:txBody>
          <a:bodyPr/>
          <a:lstStyle/>
          <a:p>
            <a:r>
              <a:rPr lang="en-US" dirty="0" smtClean="0"/>
              <a:t>PCI based system build in a tree topology</a:t>
            </a:r>
          </a:p>
          <a:p>
            <a:pPr lvl="1"/>
            <a:r>
              <a:rPr lang="en-US" dirty="0" smtClean="0"/>
              <a:t>PCI bus</a:t>
            </a:r>
          </a:p>
          <a:p>
            <a:pPr lvl="2"/>
            <a:r>
              <a:rPr lang="en-US" dirty="0" smtClean="0"/>
              <a:t>Parallel connect devices and bridges</a:t>
            </a:r>
          </a:p>
          <a:p>
            <a:pPr lvl="1"/>
            <a:r>
              <a:rPr lang="en-US" dirty="0" smtClean="0"/>
              <a:t>PCI-PCI Bridge</a:t>
            </a:r>
          </a:p>
          <a:p>
            <a:pPr lvl="2"/>
            <a:r>
              <a:rPr lang="en-US" dirty="0" smtClean="0"/>
              <a:t>Connect two PCI buses</a:t>
            </a:r>
          </a:p>
          <a:p>
            <a:pPr lvl="2"/>
            <a:r>
              <a:rPr lang="en-US" dirty="0" smtClean="0"/>
              <a:t>Become the root of lower bus</a:t>
            </a:r>
          </a:p>
          <a:p>
            <a:pPr lvl="1"/>
            <a:r>
              <a:rPr lang="en-US" dirty="0" smtClean="0"/>
              <a:t>PCI-ISA Bridge</a:t>
            </a:r>
          </a:p>
          <a:p>
            <a:pPr lvl="2"/>
            <a:r>
              <a:rPr lang="en-US" dirty="0" smtClean="0"/>
              <a:t>Connect to conventional ISA device</a:t>
            </a:r>
            <a:endParaRPr lang="en-US" dirty="0"/>
          </a:p>
        </p:txBody>
      </p:sp>
    </p:spTree>
    <p:extLst>
      <p:ext uri="{BB962C8B-B14F-4D97-AF65-F5344CB8AC3E}">
        <p14:creationId xmlns:p14="http://schemas.microsoft.com/office/powerpoint/2010/main" val="3412001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35681</TotalTime>
  <Words>2190</Words>
  <Application>Microsoft Office PowerPoint</Application>
  <PresentationFormat>如螢幕大小 (4:3)</PresentationFormat>
  <Paragraphs>478</Paragraphs>
  <Slides>55</Slides>
  <Notes>0</Notes>
  <HiddenSlides>0</HiddenSlides>
  <MMClips>0</MMClips>
  <ScaleCrop>false</ScaleCrop>
  <HeadingPairs>
    <vt:vector size="6" baseType="variant">
      <vt:variant>
        <vt:lpstr>佈景主題</vt:lpstr>
      </vt:variant>
      <vt:variant>
        <vt:i4>1</vt:i4>
      </vt:variant>
      <vt:variant>
        <vt:lpstr>內嵌 OLE 伺服程式</vt:lpstr>
      </vt:variant>
      <vt:variant>
        <vt:i4>0</vt:i4>
      </vt:variant>
      <vt:variant>
        <vt:lpstr>投影片標題</vt:lpstr>
      </vt:variant>
      <vt:variant>
        <vt:i4>55</vt:i4>
      </vt:variant>
    </vt:vector>
  </HeadingPairs>
  <TitlesOfParts>
    <vt:vector size="56" baseType="lpstr">
      <vt:lpstr>Sky</vt:lpstr>
      <vt:lpstr>虛擬化技術 Virtualization Technique</vt:lpstr>
      <vt:lpstr>Agenda</vt:lpstr>
      <vt:lpstr>Overview</vt:lpstr>
      <vt:lpstr>IO Virtualization</vt:lpstr>
      <vt:lpstr>Port Mapped IO</vt:lpstr>
      <vt:lpstr>Memory Mapped IO</vt:lpstr>
      <vt:lpstr>Direct Memory Access</vt:lpstr>
      <vt:lpstr>PCI &amp; PCI Express</vt:lpstr>
      <vt:lpstr>PCI &amp; PCI Express</vt:lpstr>
      <vt:lpstr>PCI &amp; PCI Express</vt:lpstr>
      <vt:lpstr>Overview</vt:lpstr>
      <vt:lpstr>IO Virtualization</vt:lpstr>
      <vt:lpstr>IO Virtualization</vt:lpstr>
      <vt:lpstr>IO Virtualization</vt:lpstr>
      <vt:lpstr>IO Virtualization</vt:lpstr>
      <vt:lpstr>Device model</vt:lpstr>
      <vt:lpstr>Device Model</vt:lpstr>
      <vt:lpstr>Device Model</vt:lpstr>
      <vt:lpstr>Device Model</vt:lpstr>
      <vt:lpstr>Device Discovery</vt:lpstr>
      <vt:lpstr>Access Interception</vt:lpstr>
      <vt:lpstr>Access Interception</vt:lpstr>
      <vt:lpstr>Device Virtualization</vt:lpstr>
      <vt:lpstr>Device Virtualization</vt:lpstr>
      <vt:lpstr>Device Virtualization</vt:lpstr>
      <vt:lpstr>Performance Issues</vt:lpstr>
      <vt:lpstr>optimization: virt-io</vt:lpstr>
      <vt:lpstr>Overview</vt:lpstr>
      <vt:lpstr>What is virtio</vt:lpstr>
      <vt:lpstr>Why it fast</vt:lpstr>
      <vt:lpstr>optimization: virt-io</vt:lpstr>
      <vt:lpstr>Architecture of Virt-IO</vt:lpstr>
      <vt:lpstr>Driver</vt:lpstr>
      <vt:lpstr>Transport</vt:lpstr>
      <vt:lpstr>KVM without Virt-IO</vt:lpstr>
      <vt:lpstr>KVM with Virt-IO</vt:lpstr>
      <vt:lpstr>optimization: virt-io</vt:lpstr>
      <vt:lpstr>Virtqueue Initialization</vt:lpstr>
      <vt:lpstr>Virtqueue Data Structure</vt:lpstr>
      <vt:lpstr>Data Exchange APIs</vt:lpstr>
      <vt:lpstr>Data Exchanging Flow</vt:lpstr>
      <vt:lpstr>Data Exchanging Flow</vt:lpstr>
      <vt:lpstr>Data Exchanging Flow</vt:lpstr>
      <vt:lpstr>Data Exchanging Flow</vt:lpstr>
      <vt:lpstr>Data Exchanging Flow</vt:lpstr>
      <vt:lpstr>Call Back APIs</vt:lpstr>
      <vt:lpstr>Hardware assistant</vt:lpstr>
      <vt:lpstr>Software IO Virtualization</vt:lpstr>
      <vt:lpstr>Hardware Solution</vt:lpstr>
      <vt:lpstr>Intel VT-d</vt:lpstr>
      <vt:lpstr>Intel VT-d</vt:lpstr>
      <vt:lpstr>Single Root – IO Virtualization</vt:lpstr>
      <vt:lpstr>Single Root – IO Virtualization</vt:lpstr>
      <vt:lpstr>Single Root – IO Virtualization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IaaS - Server Virtualization</dc:title>
  <dc:creator>cyhuang</dc:creator>
  <cp:lastModifiedBy>Yeh-Ching Chung</cp:lastModifiedBy>
  <cp:revision>2529</cp:revision>
  <dcterms:created xsi:type="dcterms:W3CDTF">2006-08-16T00:00:00Z</dcterms:created>
  <dcterms:modified xsi:type="dcterms:W3CDTF">2013-03-25T01:54:24Z</dcterms:modified>
</cp:coreProperties>
</file>