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5"/>
  </p:notesMasterIdLst>
  <p:sldIdLst>
    <p:sldId id="266" r:id="rId2"/>
    <p:sldId id="414" r:id="rId3"/>
    <p:sldId id="485" r:id="rId4"/>
    <p:sldId id="257" r:id="rId5"/>
    <p:sldId id="486" r:id="rId6"/>
    <p:sldId id="487" r:id="rId7"/>
    <p:sldId id="493" r:id="rId8"/>
    <p:sldId id="488" r:id="rId9"/>
    <p:sldId id="489" r:id="rId10"/>
    <p:sldId id="490" r:id="rId11"/>
    <p:sldId id="491" r:id="rId12"/>
    <p:sldId id="415" r:id="rId13"/>
    <p:sldId id="421" r:id="rId14"/>
    <p:sldId id="496" r:id="rId15"/>
    <p:sldId id="497" r:id="rId16"/>
    <p:sldId id="500" r:id="rId17"/>
    <p:sldId id="498" r:id="rId18"/>
    <p:sldId id="499" r:id="rId19"/>
    <p:sldId id="492" r:id="rId20"/>
    <p:sldId id="416" r:id="rId21"/>
    <p:sldId id="418" r:id="rId22"/>
    <p:sldId id="419" r:id="rId23"/>
    <p:sldId id="422" r:id="rId24"/>
    <p:sldId id="430" r:id="rId25"/>
    <p:sldId id="420" r:id="rId26"/>
    <p:sldId id="424" r:id="rId27"/>
    <p:sldId id="423" r:id="rId28"/>
    <p:sldId id="426" r:id="rId29"/>
    <p:sldId id="427" r:id="rId30"/>
    <p:sldId id="289" r:id="rId31"/>
    <p:sldId id="425" r:id="rId32"/>
    <p:sldId id="428" r:id="rId33"/>
    <p:sldId id="429" r:id="rId34"/>
    <p:sldId id="431" r:id="rId35"/>
    <p:sldId id="432" r:id="rId36"/>
    <p:sldId id="439" r:id="rId37"/>
    <p:sldId id="479" r:id="rId38"/>
    <p:sldId id="433" r:id="rId39"/>
    <p:sldId id="440" r:id="rId40"/>
    <p:sldId id="435" r:id="rId41"/>
    <p:sldId id="442" r:id="rId42"/>
    <p:sldId id="450" r:id="rId43"/>
    <p:sldId id="451" r:id="rId44"/>
    <p:sldId id="453" r:id="rId45"/>
    <p:sldId id="434" r:id="rId46"/>
    <p:sldId id="445" r:id="rId47"/>
    <p:sldId id="466" r:id="rId48"/>
    <p:sldId id="454" r:id="rId49"/>
    <p:sldId id="446" r:id="rId50"/>
    <p:sldId id="447" r:id="rId51"/>
    <p:sldId id="467" r:id="rId52"/>
    <p:sldId id="456" r:id="rId53"/>
    <p:sldId id="468" r:id="rId54"/>
    <p:sldId id="469" r:id="rId55"/>
    <p:sldId id="470" r:id="rId56"/>
    <p:sldId id="471" r:id="rId57"/>
    <p:sldId id="472" r:id="rId58"/>
    <p:sldId id="473" r:id="rId59"/>
    <p:sldId id="474" r:id="rId60"/>
    <p:sldId id="475" r:id="rId61"/>
    <p:sldId id="476" r:id="rId62"/>
    <p:sldId id="477" r:id="rId63"/>
    <p:sldId id="478" r:id="rId64"/>
    <p:sldId id="438" r:id="rId65"/>
    <p:sldId id="452" r:id="rId66"/>
    <p:sldId id="464" r:id="rId67"/>
    <p:sldId id="458" r:id="rId68"/>
    <p:sldId id="481" r:id="rId69"/>
    <p:sldId id="483" r:id="rId70"/>
    <p:sldId id="484" r:id="rId71"/>
    <p:sldId id="463" r:id="rId72"/>
    <p:sldId id="482" r:id="rId73"/>
    <p:sldId id="480" r:id="rId74"/>
    <p:sldId id="494" r:id="rId75"/>
    <p:sldId id="503" r:id="rId76"/>
    <p:sldId id="501" r:id="rId77"/>
    <p:sldId id="495" r:id="rId78"/>
    <p:sldId id="502" r:id="rId79"/>
    <p:sldId id="506" r:id="rId80"/>
    <p:sldId id="507" r:id="rId81"/>
    <p:sldId id="508" r:id="rId82"/>
    <p:sldId id="509" r:id="rId83"/>
    <p:sldId id="462" r:id="rId8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98" autoAdjust="0"/>
    <p:restoredTop sz="91502" autoAdjust="0"/>
  </p:normalViewPr>
  <p:slideViewPr>
    <p:cSldViewPr>
      <p:cViewPr varScale="1">
        <p:scale>
          <a:sx n="68" d="100"/>
          <a:sy n="68" d="100"/>
        </p:scale>
        <p:origin x="-912"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A7DD20-92F8-4282-BDE4-0E24C1A0D45F}" type="datetimeFigureOut">
              <a:rPr lang="zh-TW" altLang="en-US" smtClean="0"/>
              <a:pPr/>
              <a:t>2013/5/17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20D120-4707-426F-9B85-873E256A6635}" type="slidenum">
              <a:rPr lang="zh-TW" altLang="en-US" smtClean="0"/>
              <a:pPr/>
              <a:t>‹#›</a:t>
            </a:fld>
            <a:endParaRPr lang="zh-TW" altLang="en-US"/>
          </a:p>
        </p:txBody>
      </p:sp>
    </p:spTree>
    <p:extLst>
      <p:ext uri="{BB962C8B-B14F-4D97-AF65-F5344CB8AC3E}">
        <p14:creationId xmlns:p14="http://schemas.microsoft.com/office/powerpoint/2010/main" val="1501354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pPr/>
              <a:t>64</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pPr/>
              <a:t>3</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pPr/>
              <a:t>4</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pPr/>
              <a:t>30</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pPr/>
              <a:t>40</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pPr/>
              <a:t>45</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pPr/>
              <a:t>53</a:t>
            </a:fld>
            <a:endParaRPr lang="zh-TW" altLang="en-US"/>
          </a:p>
        </p:txBody>
      </p:sp>
    </p:spTree>
    <p:extLst>
      <p:ext uri="{BB962C8B-B14F-4D97-AF65-F5344CB8AC3E}">
        <p14:creationId xmlns:p14="http://schemas.microsoft.com/office/powerpoint/2010/main" val="336457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7320D120-4707-426F-9B85-873E256A6635}" type="slidenum">
              <a:rPr lang="zh-TW" altLang="en-US" smtClean="0"/>
              <a:pPr/>
              <a:t>61</a:t>
            </a:fld>
            <a:endParaRPr lang="zh-TW" altLang="en-US"/>
          </a:p>
        </p:txBody>
      </p:sp>
    </p:spTree>
    <p:extLst>
      <p:ext uri="{BB962C8B-B14F-4D97-AF65-F5344CB8AC3E}">
        <p14:creationId xmlns:p14="http://schemas.microsoft.com/office/powerpoint/2010/main" val="2582745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lang="en-US" sz="3600" b="1" i="1" kern="1200" dirty="0">
                <a:solidFill>
                  <a:schemeClr val="accent1">
                    <a:lumMod val="50000"/>
                  </a:schemeClr>
                </a:solidFill>
                <a:latin typeface="+mn-lt"/>
                <a:ea typeface="+mj-ea"/>
                <a:cs typeface="+mj-cs"/>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371600" y="3886200"/>
            <a:ext cx="6400800" cy="1752600"/>
          </a:xfrm>
        </p:spPr>
        <p:txBody>
          <a:bodyPr anchor="b">
            <a:normAutofit/>
          </a:bodyPr>
          <a:lstStyle>
            <a:lvl1pPr marL="0" indent="0" algn="l">
              <a:buNone/>
              <a:defRPr lang="en-US" sz="1800" b="1" i="1" kern="1200" dirty="0">
                <a:solidFill>
                  <a:schemeClr val="accent2">
                    <a:lumMod val="50000"/>
                  </a:schemeClr>
                </a:solidFill>
                <a:latin typeface="Cambria"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BBEAD13-0566-4C6C-97E7-55F17F24B09F}" type="datetimeFigureOut">
              <a:rPr lang="zh-TW" altLang="en-US" smtClean="0"/>
              <a:pPr/>
              <a:t>2013/5/17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pPr/>
              <a:t>‹#›</a:t>
            </a:fld>
            <a:endParaRPr lang="zh-TW" altLang="en-US"/>
          </a:p>
        </p:txBody>
      </p:sp>
      <p:pic>
        <p:nvPicPr>
          <p:cNvPr id="7" name="Picture 6" descr="logo"/>
          <p:cNvPicPr>
            <a:picLocks noChangeAspect="1" noChangeArrowheads="1"/>
          </p:cNvPicPr>
          <p:nvPr/>
        </p:nvPicPr>
        <p:blipFill>
          <a:blip r:embed="rId3" cstate="print"/>
          <a:srcRect/>
          <a:stretch>
            <a:fillRect/>
          </a:stretch>
        </p:blipFill>
        <p:spPr bwMode="auto">
          <a:xfrm>
            <a:off x="6374027" y="6030097"/>
            <a:ext cx="2743200"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5BBEAD13-0566-4C6C-97E7-55F17F24B09F}" type="datetimeFigureOut">
              <a:rPr lang="zh-TW" altLang="en-US" smtClean="0"/>
              <a:pPr/>
              <a:t>2013/5/17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5BBEAD13-0566-4C6C-97E7-55F17F24B09F}" type="datetimeFigureOut">
              <a:rPr lang="zh-TW" altLang="en-US" smtClean="0"/>
              <a:pPr/>
              <a:t>2013/5/17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lgn="r">
              <a:defRPr b="1">
                <a:latin typeface="+mj-lt"/>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BBEAD13-0566-4C6C-97E7-55F17F24B09F}" type="datetimeFigureOut">
              <a:rPr lang="zh-TW" altLang="en-US" smtClean="0"/>
              <a:pPr/>
              <a:t>2013/5/17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5BBEAD13-0566-4C6C-97E7-55F17F24B09F}" type="datetimeFigureOut">
              <a:rPr lang="zh-TW" altLang="en-US" smtClean="0"/>
              <a:pPr/>
              <a:t>2013/5/17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4"/>
          <p:cNvSpPr>
            <a:spLocks noGrp="1"/>
          </p:cNvSpPr>
          <p:nvPr>
            <p:ph type="dt" sz="half" idx="10"/>
          </p:nvPr>
        </p:nvSpPr>
        <p:spPr/>
        <p:txBody>
          <a:bodyPr/>
          <a:lstStyle/>
          <a:p>
            <a:fld id="{5BBEAD13-0566-4C6C-97E7-55F17F24B09F}" type="datetimeFigureOut">
              <a:rPr lang="zh-TW" altLang="en-US" smtClean="0"/>
              <a:pPr/>
              <a:t>2013/5/17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5BBEAD13-0566-4C6C-97E7-55F17F24B09F}" type="datetimeFigureOut">
              <a:rPr lang="zh-TW" altLang="en-US" smtClean="0"/>
              <a:pPr/>
              <a:t>2013/5/17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5BBEAD13-0566-4C6C-97E7-55F17F24B09F}" type="datetimeFigureOut">
              <a:rPr lang="zh-TW" altLang="en-US" smtClean="0"/>
              <a:pPr/>
              <a:t>2013/5/17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EAD13-0566-4C6C-97E7-55F17F24B09F}" type="datetimeFigureOut">
              <a:rPr lang="zh-TW" altLang="en-US" smtClean="0"/>
              <a:pPr/>
              <a:t>2013/5/17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BBEAD13-0566-4C6C-97E7-55F17F24B09F}" type="datetimeFigureOut">
              <a:rPr lang="zh-TW" altLang="en-US" smtClean="0"/>
              <a:pPr/>
              <a:t>2013/5/17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BBEAD13-0566-4C6C-97E7-55F17F24B09F}" type="datetimeFigureOut">
              <a:rPr lang="zh-TW" altLang="en-US" smtClean="0"/>
              <a:pPr/>
              <a:t>2013/5/17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2013/5/17</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accent1">
            <a:lumMod val="75000"/>
          </a:schemeClr>
        </a:buClr>
        <a:buFont typeface="Arial" pitchFamily="34" charset="0"/>
        <a:buChar char="•"/>
        <a:defRPr sz="28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8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www.arm.com/products/processors/technologies/virtualization-extensions.php" TargetMode="External"/><Relationship Id="rId2" Type="http://schemas.openxmlformats.org/officeDocument/2006/relationships/hyperlink" Target="http://www.arm.com/products/processors/technologies/trustzone.php" TargetMode="External"/><Relationship Id="rId1" Type="http://schemas.openxmlformats.org/officeDocument/2006/relationships/slideLayout" Target="../slideLayouts/slideLayout2.xml"/><Relationship Id="rId6" Type="http://schemas.openxmlformats.org/officeDocument/2006/relationships/hyperlink" Target="http://wiki.xen.org/wiki/Xen_ARMv7_with_Virtualization_Extensions" TargetMode="External"/><Relationship Id="rId5" Type="http://schemas.openxmlformats.org/officeDocument/2006/relationships/hyperlink" Target="http://www.slideshare.net/xen_com_mgr/linaro-connect-xen-on-arm-update" TargetMode="External"/><Relationship Id="rId4" Type="http://schemas.openxmlformats.org/officeDocument/2006/relationships/hyperlink" Target="http://xen.org/files/xensummit_seoul11/nov2/2_XSAsia11_JGoodacre_HW_accelerated_virtualization_in_the_ARM_Cortex_processors.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371600"/>
            <a:ext cx="7772400" cy="1905000"/>
          </a:xfrm>
        </p:spPr>
        <p:txBody>
          <a:bodyPr>
            <a:normAutofit/>
          </a:bodyPr>
          <a:lstStyle/>
          <a:p>
            <a:r>
              <a:rPr lang="zh-TW" altLang="en-US" sz="4000" dirty="0" smtClean="0">
                <a:effectLst>
                  <a:outerShdw blurRad="38100" dist="38100" dir="2700000" algn="tl">
                    <a:srgbClr val="000000">
                      <a:alpha val="43137"/>
                    </a:srgbClr>
                  </a:outerShdw>
                </a:effectLst>
              </a:rPr>
              <a:t>虛擬化技術</a:t>
            </a:r>
            <a:r>
              <a:rPr lang="en-US" altLang="zh-TW" sz="4000" dirty="0" smtClean="0">
                <a:effectLst>
                  <a:outerShdw blurRad="38100" dist="38100" dir="2700000" algn="tl">
                    <a:srgbClr val="000000">
                      <a:alpha val="43137"/>
                    </a:srgbClr>
                  </a:outerShdw>
                </a:effectLst>
              </a:rPr>
              <a:t/>
            </a:r>
            <a:br>
              <a:rPr lang="en-US" altLang="zh-TW" sz="4000" dirty="0" smtClean="0">
                <a:effectLst>
                  <a:outerShdw blurRad="38100" dist="38100" dir="2700000" algn="tl">
                    <a:srgbClr val="000000">
                      <a:alpha val="43137"/>
                    </a:srgbClr>
                  </a:outerShdw>
                </a:effectLst>
              </a:rPr>
            </a:br>
            <a:r>
              <a:rPr lang="en-US" altLang="zh-TW" sz="4000" dirty="0" smtClean="0">
                <a:effectLst>
                  <a:outerShdw blurRad="38100" dist="38100" dir="2700000" algn="tl">
                    <a:srgbClr val="000000">
                      <a:alpha val="43137"/>
                    </a:srgbClr>
                  </a:outerShdw>
                </a:effectLst>
              </a:rPr>
              <a:t>Virtualization</a:t>
            </a:r>
            <a:r>
              <a:rPr lang="zh-TW" altLang="en-US" sz="4000" dirty="0" smtClean="0">
                <a:effectLst>
                  <a:outerShdw blurRad="38100" dist="38100" dir="2700000" algn="tl">
                    <a:srgbClr val="000000">
                      <a:alpha val="43137"/>
                    </a:srgbClr>
                  </a:outerShdw>
                </a:effectLst>
              </a:rPr>
              <a:t> </a:t>
            </a:r>
            <a:r>
              <a:rPr lang="en-US" altLang="zh-TW" sz="4000" dirty="0" smtClean="0">
                <a:effectLst>
                  <a:outerShdw blurRad="38100" dist="38100" dir="2700000" algn="tl">
                    <a:srgbClr val="000000">
                      <a:alpha val="43137"/>
                    </a:srgbClr>
                  </a:outerShdw>
                </a:effectLst>
              </a:rPr>
              <a:t>Technique</a:t>
            </a:r>
            <a:endParaRPr lang="en-US" sz="4000" i="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71600" y="3200400"/>
            <a:ext cx="6400800" cy="2362200"/>
          </a:xfrm>
        </p:spPr>
        <p:txBody>
          <a:bodyPr>
            <a:normAutofit/>
          </a:bodyPr>
          <a:lstStyle/>
          <a:p>
            <a:pPr algn="ctr"/>
            <a:r>
              <a:rPr lang="en-US" altLang="zh-TW" sz="3200" i="0" dirty="0" smtClean="0">
                <a:effectLst>
                  <a:outerShdw blurRad="38100" dist="38100" dir="2700000" algn="tl">
                    <a:srgbClr val="000000">
                      <a:alpha val="43137"/>
                    </a:srgbClr>
                  </a:outerShdw>
                </a:effectLst>
                <a:latin typeface="標楷體" pitchFamily="65" charset="-120"/>
                <a:ea typeface="標楷體" pitchFamily="65" charset="-120"/>
              </a:rPr>
              <a:t>Hardware</a:t>
            </a:r>
            <a:r>
              <a:rPr lang="zh-TW" altLang="en-US" sz="3200" i="0" dirty="0" smtClean="0">
                <a:effectLst>
                  <a:outerShdw blurRad="38100" dist="38100" dir="2700000" algn="tl">
                    <a:srgbClr val="000000">
                      <a:alpha val="43137"/>
                    </a:srgbClr>
                  </a:outerShdw>
                </a:effectLst>
                <a:latin typeface="標楷體" pitchFamily="65" charset="-120"/>
                <a:ea typeface="標楷體" pitchFamily="65" charset="-120"/>
              </a:rPr>
              <a:t> </a:t>
            </a:r>
            <a:r>
              <a:rPr lang="en-US" altLang="zh-TW" sz="3200" i="0" dirty="0" smtClean="0">
                <a:effectLst>
                  <a:outerShdw blurRad="38100" dist="38100" dir="2700000" algn="tl">
                    <a:srgbClr val="000000">
                      <a:alpha val="43137"/>
                    </a:srgbClr>
                  </a:outerShdw>
                </a:effectLst>
                <a:latin typeface="標楷體" pitchFamily="65" charset="-120"/>
                <a:ea typeface="標楷體" pitchFamily="65" charset="-120"/>
              </a:rPr>
              <a:t>Support</a:t>
            </a:r>
            <a:r>
              <a:rPr lang="zh-TW" altLang="en-US" sz="3200" i="0" dirty="0" smtClean="0">
                <a:effectLst>
                  <a:outerShdw blurRad="38100" dist="38100" dir="2700000" algn="tl">
                    <a:srgbClr val="000000">
                      <a:alpha val="43137"/>
                    </a:srgbClr>
                  </a:outerShdw>
                </a:effectLst>
                <a:latin typeface="標楷體" pitchFamily="65" charset="-120"/>
                <a:ea typeface="標楷體" pitchFamily="65" charset="-120"/>
              </a:rPr>
              <a:t> </a:t>
            </a:r>
            <a:r>
              <a:rPr lang="en-US" altLang="zh-TW" sz="3200" i="0" dirty="0" smtClean="0">
                <a:effectLst>
                  <a:outerShdw blurRad="38100" dist="38100" dir="2700000" algn="tl">
                    <a:srgbClr val="000000">
                      <a:alpha val="43137"/>
                    </a:srgbClr>
                  </a:outerShdw>
                </a:effectLst>
                <a:latin typeface="標楷體" pitchFamily="65" charset="-120"/>
                <a:ea typeface="標楷體" pitchFamily="65" charset="-120"/>
              </a:rPr>
              <a:t>Virtualization</a:t>
            </a:r>
          </a:p>
          <a:p>
            <a:pPr algn="ctr"/>
            <a:r>
              <a:rPr lang="en-US" altLang="zh-TW" sz="1600" i="0" dirty="0" smtClean="0">
                <a:effectLst>
                  <a:outerShdw blurRad="38100" dist="38100" dir="2700000" algn="tl">
                    <a:srgbClr val="000000">
                      <a:alpha val="43137"/>
                    </a:srgbClr>
                  </a:outerShdw>
                </a:effectLst>
                <a:latin typeface="標楷體" pitchFamily="65" charset="-120"/>
                <a:ea typeface="標楷體" pitchFamily="65" charset="-120"/>
              </a:rPr>
              <a:t>ARM’s</a:t>
            </a:r>
            <a:r>
              <a:rPr lang="zh-TW" altLang="en-US" sz="1600" i="0" dirty="0" smtClean="0">
                <a:effectLst>
                  <a:outerShdw blurRad="38100" dist="38100" dir="2700000" algn="tl">
                    <a:srgbClr val="000000">
                      <a:alpha val="43137"/>
                    </a:srgbClr>
                  </a:outerShdw>
                </a:effectLst>
                <a:latin typeface="標楷體" pitchFamily="65" charset="-120"/>
                <a:ea typeface="標楷體" pitchFamily="65" charset="-120"/>
              </a:rPr>
              <a:t> </a:t>
            </a:r>
            <a:r>
              <a:rPr lang="en-US" altLang="zh-TW" sz="1600" i="0" dirty="0" smtClean="0">
                <a:effectLst>
                  <a:outerShdw blurRad="38100" dist="38100" dir="2700000" algn="tl">
                    <a:srgbClr val="000000">
                      <a:alpha val="43137"/>
                    </a:srgbClr>
                  </a:outerShdw>
                </a:effectLst>
                <a:latin typeface="標楷體" pitchFamily="65" charset="-120"/>
                <a:ea typeface="標楷體" pitchFamily="65" charset="-120"/>
              </a:rPr>
              <a:t>Virtualization</a:t>
            </a:r>
            <a:r>
              <a:rPr lang="zh-TW" altLang="en-US" sz="1600" i="0" dirty="0" smtClean="0">
                <a:effectLst>
                  <a:outerShdw blurRad="38100" dist="38100" dir="2700000" algn="tl">
                    <a:srgbClr val="000000">
                      <a:alpha val="43137"/>
                    </a:srgbClr>
                  </a:outerShdw>
                </a:effectLst>
                <a:latin typeface="標楷體" pitchFamily="65" charset="-120"/>
                <a:ea typeface="標楷體" pitchFamily="65" charset="-120"/>
              </a:rPr>
              <a:t> </a:t>
            </a:r>
            <a:r>
              <a:rPr lang="en-US" altLang="zh-TW" sz="1600" i="0" dirty="0" smtClean="0">
                <a:effectLst>
                  <a:outerShdw blurRad="38100" dist="38100" dir="2700000" algn="tl">
                    <a:srgbClr val="000000">
                      <a:alpha val="43137"/>
                    </a:srgbClr>
                  </a:outerShdw>
                </a:effectLst>
                <a:latin typeface="標楷體" pitchFamily="65" charset="-120"/>
                <a:ea typeface="標楷體" pitchFamily="65" charset="-120"/>
              </a:rPr>
              <a:t>Extension</a:t>
            </a:r>
          </a:p>
          <a:p>
            <a:pPr algn="ctr"/>
            <a:endParaRPr lang="en-US" altLang="zh-TW" sz="3200" i="0" dirty="0" smtClean="0">
              <a:effectLst>
                <a:outerShdw blurRad="38100" dist="38100" dir="2700000" algn="tl">
                  <a:srgbClr val="000000">
                    <a:alpha val="43137"/>
                  </a:srgbClr>
                </a:outerShdw>
              </a:effectLst>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116632"/>
            <a:ext cx="8229600" cy="868362"/>
          </a:xfrm>
        </p:spPr>
        <p:txBody>
          <a:bodyPr/>
          <a:lstStyle/>
          <a:p>
            <a:r>
              <a:rPr kumimoji="1" lang="en-US" altLang="zh-TW" dirty="0" smtClean="0"/>
              <a:t>Disadvantage of software solution</a:t>
            </a:r>
            <a:endParaRPr kumimoji="1" lang="zh-TW" altLang="en-US" dirty="0"/>
          </a:p>
        </p:txBody>
      </p:sp>
      <p:sp>
        <p:nvSpPr>
          <p:cNvPr id="3" name="內容版面配置區 2"/>
          <p:cNvSpPr>
            <a:spLocks noGrp="1"/>
          </p:cNvSpPr>
          <p:nvPr>
            <p:ph idx="1"/>
          </p:nvPr>
        </p:nvSpPr>
        <p:spPr>
          <a:xfrm>
            <a:off x="467544" y="908720"/>
            <a:ext cx="8229600" cy="5949280"/>
          </a:xfrm>
        </p:spPr>
        <p:txBody>
          <a:bodyPr>
            <a:normAutofit/>
          </a:bodyPr>
          <a:lstStyle/>
          <a:p>
            <a:r>
              <a:rPr kumimoji="1" lang="en-US" altLang="zh-TW" dirty="0" smtClean="0"/>
              <a:t>CPU virtualization</a:t>
            </a:r>
          </a:p>
          <a:p>
            <a:pPr lvl="1"/>
            <a:r>
              <a:rPr kumimoji="1" lang="en-US" altLang="zh-TW" dirty="0" smtClean="0"/>
              <a:t>Patch GOS</a:t>
            </a:r>
          </a:p>
          <a:p>
            <a:pPr lvl="2"/>
            <a:r>
              <a:rPr kumimoji="1" lang="en-US" altLang="zh-TW" dirty="0"/>
              <a:t>→ </a:t>
            </a:r>
            <a:r>
              <a:rPr kumimoji="1" lang="en-US" altLang="zh-TW" dirty="0" smtClean="0"/>
              <a:t>You need source code. It’s non-portable.</a:t>
            </a:r>
          </a:p>
          <a:p>
            <a:pPr lvl="1"/>
            <a:r>
              <a:rPr kumimoji="1" lang="en-US" altLang="zh-TW" dirty="0" smtClean="0"/>
              <a:t>Dynamic Binary Translation</a:t>
            </a:r>
          </a:p>
          <a:p>
            <a:pPr lvl="2"/>
            <a:r>
              <a:rPr kumimoji="1" lang="en-US" altLang="zh-TW" dirty="0"/>
              <a:t>→ </a:t>
            </a:r>
            <a:r>
              <a:rPr kumimoji="1" lang="en-US" altLang="zh-TW" dirty="0" smtClean="0"/>
              <a:t>Slow</a:t>
            </a:r>
            <a:r>
              <a:rPr kumimoji="1" lang="zh-TW" altLang="en-US" dirty="0" smtClean="0"/>
              <a:t> </a:t>
            </a:r>
            <a:r>
              <a:rPr kumimoji="1" lang="en-US" altLang="zh-TW" dirty="0" smtClean="0"/>
              <a:t>down</a:t>
            </a:r>
            <a:r>
              <a:rPr kumimoji="1" lang="zh-TW" altLang="en-US" dirty="0" smtClean="0"/>
              <a:t> </a:t>
            </a:r>
            <a:r>
              <a:rPr kumimoji="1" lang="en-US" altLang="zh-TW" dirty="0" smtClean="0"/>
              <a:t>the</a:t>
            </a:r>
            <a:r>
              <a:rPr kumimoji="1" lang="zh-TW" altLang="en-US" dirty="0" smtClean="0"/>
              <a:t> </a:t>
            </a:r>
            <a:r>
              <a:rPr kumimoji="1" lang="en-US" altLang="zh-TW" dirty="0" smtClean="0"/>
              <a:t>performance</a:t>
            </a:r>
            <a:r>
              <a:rPr kumimoji="1" lang="zh-TW" altLang="en-US" dirty="0" smtClean="0"/>
              <a:t> </a:t>
            </a:r>
            <a:r>
              <a:rPr kumimoji="1" lang="en-US" altLang="zh-TW" dirty="0" smtClean="0"/>
              <a:t>on</a:t>
            </a:r>
            <a:r>
              <a:rPr kumimoji="1" lang="zh-TW" altLang="en-US" dirty="0" smtClean="0"/>
              <a:t> </a:t>
            </a:r>
            <a:r>
              <a:rPr kumimoji="1" lang="en-US" altLang="zh-TW" dirty="0" smtClean="0"/>
              <a:t>runtime</a:t>
            </a:r>
          </a:p>
          <a:p>
            <a:pPr lvl="1"/>
            <a:r>
              <a:rPr kumimoji="1" lang="en-US" altLang="zh-TW" dirty="0" smtClean="0"/>
              <a:t>Vector table issue</a:t>
            </a:r>
          </a:p>
          <a:p>
            <a:pPr lvl="2"/>
            <a:r>
              <a:rPr kumimoji="1" lang="en-US" altLang="zh-TW" dirty="0" smtClean="0"/>
              <a:t>→ Difficult to route interrupts to hypervisor and many GOSs</a:t>
            </a:r>
          </a:p>
          <a:p>
            <a:r>
              <a:rPr kumimoji="1" lang="en-US" altLang="zh-TW" dirty="0" smtClean="0"/>
              <a:t>Memory virtualization</a:t>
            </a:r>
          </a:p>
          <a:p>
            <a:pPr lvl="1"/>
            <a:r>
              <a:rPr kumimoji="1" lang="en-US" altLang="zh-TW" dirty="0" smtClean="0"/>
              <a:t>Translation from GVA to HPA</a:t>
            </a:r>
          </a:p>
          <a:p>
            <a:pPr lvl="2"/>
            <a:r>
              <a:rPr kumimoji="1" lang="en-US" altLang="zh-TW" dirty="0" smtClean="0"/>
              <a:t>→ Waste time when generating to translation result</a:t>
            </a:r>
          </a:p>
          <a:p>
            <a:r>
              <a:rPr kumimoji="1" lang="en-US" altLang="zh-TW" dirty="0" smtClean="0"/>
              <a:t>I/O virtualization</a:t>
            </a:r>
          </a:p>
          <a:p>
            <a:pPr lvl="1"/>
            <a:r>
              <a:rPr kumimoji="1" lang="en-US" altLang="zh-TW" dirty="0" smtClean="0"/>
              <a:t>Emulate various I/O devices</a:t>
            </a:r>
          </a:p>
          <a:p>
            <a:pPr lvl="2"/>
            <a:r>
              <a:rPr kumimoji="1" lang="en-US" altLang="zh-TW" dirty="0" smtClean="0"/>
              <a:t>→ Quite slow when emulating I/O devices</a:t>
            </a:r>
          </a:p>
          <a:p>
            <a:pPr lvl="2"/>
            <a:r>
              <a:rPr kumimoji="1" lang="en-US" altLang="zh-TW" dirty="0" smtClean="0"/>
              <a:t>→ I/O devices are too diversity</a:t>
            </a:r>
            <a:r>
              <a:rPr kumimoji="1" lang="zh-TW" altLang="en-US" dirty="0" smtClean="0"/>
              <a:t> </a:t>
            </a:r>
            <a:r>
              <a:rPr kumimoji="1" lang="en-US" altLang="zh-TW" dirty="0" smtClean="0"/>
              <a:t>to</a:t>
            </a:r>
            <a:r>
              <a:rPr kumimoji="1" lang="zh-TW" altLang="en-US" dirty="0" smtClean="0"/>
              <a:t> </a:t>
            </a:r>
            <a:r>
              <a:rPr kumimoji="1" lang="en-US" altLang="zh-TW" dirty="0" smtClean="0"/>
              <a:t>cover</a:t>
            </a:r>
            <a:r>
              <a:rPr kumimoji="1" lang="zh-TW" altLang="en-US" dirty="0" smtClean="0"/>
              <a:t> </a:t>
            </a:r>
            <a:r>
              <a:rPr kumimoji="1" lang="en-US" altLang="zh-TW" dirty="0" smtClean="0"/>
              <a:t>all</a:t>
            </a:r>
            <a:r>
              <a:rPr kumimoji="1" lang="zh-TW" altLang="en-US" dirty="0" smtClean="0"/>
              <a:t> </a:t>
            </a:r>
            <a:r>
              <a:rPr kumimoji="1" lang="en-US" altLang="zh-TW" dirty="0" smtClean="0"/>
              <a:t>of</a:t>
            </a:r>
            <a:r>
              <a:rPr kumimoji="1" lang="zh-TW" altLang="en-US" dirty="0" smtClean="0"/>
              <a:t> </a:t>
            </a:r>
            <a:r>
              <a:rPr kumimoji="1" lang="en-US" altLang="zh-TW" dirty="0" smtClean="0"/>
              <a:t>them</a:t>
            </a:r>
            <a:endParaRPr kumimoji="1" lang="zh-TW" altLang="en-US" dirty="0"/>
          </a:p>
        </p:txBody>
      </p:sp>
    </p:spTree>
    <p:extLst>
      <p:ext uri="{BB962C8B-B14F-4D97-AF65-F5344CB8AC3E}">
        <p14:creationId xmlns:p14="http://schemas.microsoft.com/office/powerpoint/2010/main" val="4247344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Hardware solution</a:t>
            </a:r>
            <a:endParaRPr kumimoji="1" lang="zh-TW" altLang="en-US" dirty="0"/>
          </a:p>
        </p:txBody>
      </p:sp>
      <p:sp>
        <p:nvSpPr>
          <p:cNvPr id="3" name="內容版面配置區 2"/>
          <p:cNvSpPr>
            <a:spLocks noGrp="1"/>
          </p:cNvSpPr>
          <p:nvPr>
            <p:ph idx="1"/>
          </p:nvPr>
        </p:nvSpPr>
        <p:spPr>
          <a:xfrm>
            <a:off x="467544" y="1268760"/>
            <a:ext cx="8229600" cy="5256584"/>
          </a:xfrm>
        </p:spPr>
        <p:txBody>
          <a:bodyPr>
            <a:normAutofit/>
          </a:bodyPr>
          <a:lstStyle/>
          <a:p>
            <a:r>
              <a:rPr kumimoji="1" lang="en-US" altLang="zh-TW" dirty="0"/>
              <a:t>CPU virtualization</a:t>
            </a:r>
          </a:p>
          <a:p>
            <a:pPr lvl="1"/>
            <a:r>
              <a:rPr kumimoji="1" lang="en-US" altLang="zh-TW" dirty="0"/>
              <a:t>Non-virtualizable CPU</a:t>
            </a:r>
          </a:p>
          <a:p>
            <a:pPr lvl="2"/>
            <a:r>
              <a:rPr kumimoji="1" lang="en-US" altLang="zh-TW" dirty="0"/>
              <a:t>→ </a:t>
            </a:r>
            <a:r>
              <a:rPr kumimoji="1" lang="en-US" altLang="zh-TW" dirty="0" smtClean="0"/>
              <a:t>Let</a:t>
            </a:r>
            <a:r>
              <a:rPr kumimoji="1" lang="zh-TW" altLang="en-US" dirty="0" smtClean="0"/>
              <a:t> </a:t>
            </a:r>
            <a:r>
              <a:rPr kumimoji="1" lang="en-US" altLang="zh-TW" dirty="0" smtClean="0"/>
              <a:t>CPU</a:t>
            </a:r>
            <a:r>
              <a:rPr kumimoji="1" lang="zh-TW" altLang="en-US" dirty="0" smtClean="0"/>
              <a:t> </a:t>
            </a:r>
            <a:r>
              <a:rPr kumimoji="1" lang="en-US" altLang="zh-TW" dirty="0" smtClean="0"/>
              <a:t>become</a:t>
            </a:r>
            <a:r>
              <a:rPr kumimoji="1" lang="zh-TW" altLang="en-US" dirty="0" smtClean="0"/>
              <a:t> </a:t>
            </a:r>
            <a:r>
              <a:rPr kumimoji="1" lang="en-US" altLang="zh-TW" dirty="0" smtClean="0"/>
              <a:t>virtualizable</a:t>
            </a:r>
            <a:endParaRPr kumimoji="1" lang="en-US" altLang="zh-TW" dirty="0"/>
          </a:p>
          <a:p>
            <a:pPr lvl="1"/>
            <a:r>
              <a:rPr kumimoji="1" lang="en-US" altLang="zh-TW" dirty="0"/>
              <a:t>Vector table issue</a:t>
            </a:r>
          </a:p>
          <a:p>
            <a:pPr lvl="2"/>
            <a:r>
              <a:rPr kumimoji="1" lang="en-US" altLang="zh-TW" dirty="0"/>
              <a:t>→ </a:t>
            </a:r>
            <a:r>
              <a:rPr kumimoji="1" lang="en-US" altLang="zh-TW" dirty="0" smtClean="0"/>
              <a:t>With</a:t>
            </a:r>
            <a:r>
              <a:rPr kumimoji="1" lang="zh-TW" altLang="en-US" dirty="0" smtClean="0"/>
              <a:t> </a:t>
            </a:r>
            <a:r>
              <a:rPr kumimoji="1" lang="en-US" altLang="zh-TW" dirty="0" smtClean="0"/>
              <a:t>different</a:t>
            </a:r>
            <a:r>
              <a:rPr kumimoji="1" lang="zh-TW" altLang="en-US" dirty="0" smtClean="0"/>
              <a:t> </a:t>
            </a:r>
            <a:r>
              <a:rPr kumimoji="1" lang="en-US" altLang="zh-TW" dirty="0" smtClean="0"/>
              <a:t>registers</a:t>
            </a:r>
            <a:r>
              <a:rPr kumimoji="1" lang="zh-TW" altLang="en-US" dirty="0" smtClean="0"/>
              <a:t> </a:t>
            </a:r>
            <a:r>
              <a:rPr kumimoji="1" lang="en-US" altLang="zh-TW" dirty="0" smtClean="0"/>
              <a:t>for</a:t>
            </a:r>
            <a:r>
              <a:rPr kumimoji="1" lang="zh-TW" altLang="en-US" dirty="0" smtClean="0"/>
              <a:t> </a:t>
            </a:r>
            <a:r>
              <a:rPr kumimoji="1" lang="en-US" altLang="zh-TW" dirty="0" smtClean="0"/>
              <a:t>hypervisor</a:t>
            </a:r>
            <a:r>
              <a:rPr kumimoji="1" lang="zh-TW" altLang="en-US" dirty="0" smtClean="0"/>
              <a:t> </a:t>
            </a:r>
            <a:r>
              <a:rPr kumimoji="1" lang="en-US" altLang="zh-TW" dirty="0" smtClean="0"/>
              <a:t>and</a:t>
            </a:r>
            <a:r>
              <a:rPr kumimoji="1" lang="zh-TW" altLang="en-US" dirty="0" smtClean="0"/>
              <a:t> </a:t>
            </a:r>
            <a:r>
              <a:rPr kumimoji="1" lang="en-US" altLang="zh-TW" dirty="0" smtClean="0"/>
              <a:t>guest.</a:t>
            </a:r>
            <a:endParaRPr kumimoji="1" lang="en-US" altLang="zh-TW" dirty="0"/>
          </a:p>
          <a:p>
            <a:r>
              <a:rPr kumimoji="1" lang="en-US" altLang="zh-TW" dirty="0"/>
              <a:t>Memory virtualization</a:t>
            </a:r>
          </a:p>
          <a:p>
            <a:pPr lvl="1"/>
            <a:r>
              <a:rPr kumimoji="1" lang="en-US" altLang="zh-TW" dirty="0"/>
              <a:t>Translation from GVA to HPA</a:t>
            </a:r>
          </a:p>
          <a:p>
            <a:pPr lvl="2"/>
            <a:r>
              <a:rPr kumimoji="1" lang="en-US" altLang="zh-TW" dirty="0"/>
              <a:t>→ </a:t>
            </a:r>
            <a:r>
              <a:rPr kumimoji="1" lang="en-US" altLang="zh-TW" dirty="0" smtClean="0"/>
              <a:t>Translate</a:t>
            </a:r>
            <a:r>
              <a:rPr kumimoji="1" lang="zh-TW" altLang="en-US" dirty="0" smtClean="0"/>
              <a:t> </a:t>
            </a:r>
            <a:r>
              <a:rPr kumimoji="1" lang="en-US" altLang="zh-TW" dirty="0" smtClean="0"/>
              <a:t>VA-IPA-PA</a:t>
            </a:r>
            <a:r>
              <a:rPr kumimoji="1" lang="zh-TW" altLang="en-US" dirty="0" smtClean="0"/>
              <a:t> </a:t>
            </a:r>
            <a:r>
              <a:rPr kumimoji="1" lang="en-US" altLang="zh-TW" dirty="0" smtClean="0"/>
              <a:t>by</a:t>
            </a:r>
            <a:r>
              <a:rPr kumimoji="1" lang="zh-TW" altLang="en-US" dirty="0" smtClean="0"/>
              <a:t> </a:t>
            </a:r>
            <a:r>
              <a:rPr kumimoji="1" lang="en-US" altLang="zh-TW" dirty="0" smtClean="0"/>
              <a:t>MMU</a:t>
            </a:r>
            <a:r>
              <a:rPr kumimoji="1" lang="zh-TW" altLang="en-US" dirty="0" smtClean="0"/>
              <a:t> </a:t>
            </a:r>
            <a:r>
              <a:rPr kumimoji="1" lang="en-US" altLang="zh-TW" dirty="0" smtClean="0"/>
              <a:t>rather</a:t>
            </a:r>
            <a:r>
              <a:rPr kumimoji="1" lang="zh-TW" altLang="en-US" dirty="0" smtClean="0"/>
              <a:t> </a:t>
            </a:r>
            <a:r>
              <a:rPr kumimoji="1" lang="en-US" altLang="zh-TW" dirty="0" smtClean="0"/>
              <a:t>than</a:t>
            </a:r>
            <a:r>
              <a:rPr kumimoji="1" lang="zh-TW" altLang="en-US" dirty="0" smtClean="0"/>
              <a:t> </a:t>
            </a:r>
            <a:r>
              <a:rPr kumimoji="1" lang="en-US" altLang="zh-TW" dirty="0" smtClean="0"/>
              <a:t>software</a:t>
            </a:r>
          </a:p>
          <a:p>
            <a:r>
              <a:rPr kumimoji="1" lang="en-US" altLang="zh-TW" dirty="0" smtClean="0"/>
              <a:t>I/O virtualization</a:t>
            </a:r>
          </a:p>
          <a:p>
            <a:pPr lvl="1"/>
            <a:r>
              <a:rPr kumimoji="1" lang="en-US" altLang="zh-TW" dirty="0" smtClean="0"/>
              <a:t>Emulate </a:t>
            </a:r>
            <a:r>
              <a:rPr kumimoji="1" lang="en-US" altLang="zh-TW" dirty="0"/>
              <a:t>various I/O devices</a:t>
            </a:r>
          </a:p>
          <a:p>
            <a:pPr lvl="2"/>
            <a:r>
              <a:rPr kumimoji="1" lang="en-US" altLang="zh-TW" dirty="0" smtClean="0"/>
              <a:t>→</a:t>
            </a:r>
            <a:r>
              <a:rPr kumimoji="1" lang="zh-TW" altLang="en-US" dirty="0" smtClean="0"/>
              <a:t> </a:t>
            </a:r>
            <a:r>
              <a:rPr kumimoji="1" lang="en-US" altLang="zh-TW" dirty="0" smtClean="0"/>
              <a:t>Directly</a:t>
            </a:r>
            <a:r>
              <a:rPr kumimoji="1" lang="zh-TW" altLang="en-US" dirty="0" smtClean="0"/>
              <a:t> </a:t>
            </a:r>
            <a:r>
              <a:rPr kumimoji="1" lang="en-US" altLang="zh-TW" dirty="0" smtClean="0"/>
              <a:t>I/O</a:t>
            </a:r>
            <a:r>
              <a:rPr kumimoji="1" lang="zh-TW" altLang="en-US" dirty="0" smtClean="0"/>
              <a:t> </a:t>
            </a:r>
            <a:r>
              <a:rPr kumimoji="1" lang="en-US" altLang="zh-TW" dirty="0" smtClean="0"/>
              <a:t>access</a:t>
            </a:r>
            <a:endParaRPr kumimoji="1" lang="zh-TW" altLang="en-US" dirty="0"/>
          </a:p>
        </p:txBody>
      </p:sp>
    </p:spTree>
    <p:extLst>
      <p:ext uri="{BB962C8B-B14F-4D97-AF65-F5344CB8AC3E}">
        <p14:creationId xmlns:p14="http://schemas.microsoft.com/office/powerpoint/2010/main" val="3435374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Overview</a:t>
            </a:r>
            <a:r>
              <a:rPr kumimoji="1" lang="zh-TW" altLang="en-US" dirty="0" smtClean="0"/>
              <a:t> </a:t>
            </a:r>
            <a:r>
              <a:rPr kumimoji="1" lang="en-US" altLang="zh-TW" dirty="0" smtClean="0"/>
              <a:t>OF</a:t>
            </a:r>
            <a:r>
              <a:rPr kumimoji="1" lang="zh-TW" altLang="en-US" dirty="0" smtClean="0"/>
              <a:t> </a:t>
            </a:r>
            <a:r>
              <a:rPr kumimoji="1" lang="en-US" altLang="zh-TW" dirty="0" smtClean="0"/>
              <a:t>ARM</a:t>
            </a:r>
            <a:r>
              <a:rPr kumimoji="1" lang="zh-TW" altLang="en-US" dirty="0" smtClean="0"/>
              <a:t> </a:t>
            </a:r>
            <a:r>
              <a:rPr kumimoji="1" lang="en-US" altLang="zh-TW" dirty="0" smtClean="0"/>
              <a:t>architecture</a:t>
            </a:r>
            <a:endParaRPr kumimoji="1" lang="zh-TW" altLang="en-US" dirty="0"/>
          </a:p>
        </p:txBody>
      </p:sp>
      <p:sp>
        <p:nvSpPr>
          <p:cNvPr id="5" name="文字版面配置區 4"/>
          <p:cNvSpPr>
            <a:spLocks noGrp="1"/>
          </p:cNvSpPr>
          <p:nvPr>
            <p:ph type="body" idx="1"/>
          </p:nvPr>
        </p:nvSpPr>
        <p:spPr/>
        <p:txBody>
          <a:bodyPr/>
          <a:lstStyle/>
          <a:p>
            <a:endParaRPr kumimoji="1" lang="zh-TW" altLang="en-US" dirty="0"/>
          </a:p>
        </p:txBody>
      </p:sp>
    </p:spTree>
    <p:extLst>
      <p:ext uri="{BB962C8B-B14F-4D97-AF65-F5344CB8AC3E}">
        <p14:creationId xmlns:p14="http://schemas.microsoft.com/office/powerpoint/2010/main" val="1880463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722313" y="4406900"/>
            <a:ext cx="7772400" cy="1362075"/>
          </a:xfrm>
          <a:prstGeom prst="rect">
            <a:avLst/>
          </a:prstGeom>
        </p:spPr>
        <p:txBody>
          <a:bodyPr/>
          <a:lst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a:lstStyle>
          <a:p>
            <a:r>
              <a:rPr kumimoji="1" lang="en-US" altLang="zh-TW" dirty="0" smtClean="0"/>
              <a:t>Brief introduction of ARM architecture</a:t>
            </a:r>
            <a:endParaRPr kumimoji="1" lang="zh-TW" altLang="en-US" dirty="0"/>
          </a:p>
        </p:txBody>
      </p:sp>
    </p:spTree>
    <p:extLst>
      <p:ext uri="{BB962C8B-B14F-4D97-AF65-F5344CB8AC3E}">
        <p14:creationId xmlns:p14="http://schemas.microsoft.com/office/powerpoint/2010/main" val="3846632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ARM</a:t>
            </a:r>
            <a:r>
              <a:rPr kumimoji="1" lang="zh-TW" altLang="en-US" dirty="0" smtClean="0"/>
              <a:t> </a:t>
            </a:r>
            <a:r>
              <a:rPr kumimoji="1" lang="en-US" altLang="zh-TW" dirty="0" smtClean="0"/>
              <a:t>architecture</a:t>
            </a:r>
            <a:endParaRPr kumimoji="1" lang="zh-TW" altLang="en-US" dirty="0"/>
          </a:p>
        </p:txBody>
      </p:sp>
      <p:sp>
        <p:nvSpPr>
          <p:cNvPr id="3" name="內容版面配置區 2"/>
          <p:cNvSpPr>
            <a:spLocks noGrp="1"/>
          </p:cNvSpPr>
          <p:nvPr>
            <p:ph idx="1"/>
          </p:nvPr>
        </p:nvSpPr>
        <p:spPr/>
        <p:txBody>
          <a:bodyPr/>
          <a:lstStyle/>
          <a:p>
            <a:r>
              <a:rPr kumimoji="1" lang="en-US" altLang="zh-TW" dirty="0" smtClean="0"/>
              <a:t>ARM architecture is a well-known CPU architecture in embedded system, mobile devices, and low-power consumption devices.</a:t>
            </a:r>
          </a:p>
          <a:p>
            <a:r>
              <a:rPr kumimoji="1" lang="en-US" altLang="zh-TW" smtClean="0"/>
              <a:t>Unlike </a:t>
            </a:r>
            <a:r>
              <a:rPr kumimoji="1" lang="en-US" altLang="zh-TW" dirty="0" smtClean="0"/>
              <a:t>other CPU venders, ARM doesn’t produce and ship their own chip. ARM license their IP to other </a:t>
            </a:r>
            <a:r>
              <a:rPr kumimoji="1" lang="en-US" altLang="zh-TW" dirty="0" err="1" smtClean="0"/>
              <a:t>SoC</a:t>
            </a:r>
            <a:r>
              <a:rPr kumimoji="1" lang="en-US" altLang="zh-TW" dirty="0" smtClean="0"/>
              <a:t> design house and let them to combine ARM CPU Core with their other chips.</a:t>
            </a:r>
          </a:p>
          <a:p>
            <a:r>
              <a:rPr kumimoji="1" lang="en-US" altLang="zh-TW" dirty="0" smtClean="0"/>
              <a:t>ARM also allow </a:t>
            </a:r>
            <a:r>
              <a:rPr kumimoji="1" lang="en-US" altLang="zh-TW" dirty="0" err="1" smtClean="0"/>
              <a:t>SoC</a:t>
            </a:r>
            <a:r>
              <a:rPr kumimoji="1" lang="en-US" altLang="zh-TW" dirty="0" smtClean="0"/>
              <a:t> design house to change CPU’s ISA in their chips.</a:t>
            </a:r>
            <a:endParaRPr kumimoji="1" lang="zh-TW" altLang="en-US" dirty="0"/>
          </a:p>
        </p:txBody>
      </p:sp>
    </p:spTree>
    <p:extLst>
      <p:ext uri="{BB962C8B-B14F-4D97-AF65-F5344CB8AC3E}">
        <p14:creationId xmlns:p14="http://schemas.microsoft.com/office/powerpoint/2010/main" val="3003886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Roadmap</a:t>
            </a:r>
            <a:r>
              <a:rPr kumimoji="1" lang="zh-TW" altLang="en-US" dirty="0" smtClean="0"/>
              <a:t> </a:t>
            </a:r>
            <a:r>
              <a:rPr kumimoji="1" lang="en-US" altLang="zh-TW" dirty="0" smtClean="0"/>
              <a:t>of</a:t>
            </a:r>
            <a:r>
              <a:rPr kumimoji="1" lang="zh-TW" altLang="en-US" dirty="0" smtClean="0"/>
              <a:t> </a:t>
            </a:r>
            <a:r>
              <a:rPr kumimoji="1" lang="en-US" altLang="zh-TW" dirty="0" smtClean="0"/>
              <a:t>ARM’s</a:t>
            </a:r>
            <a:r>
              <a:rPr kumimoji="1" lang="zh-TW" altLang="en-US" dirty="0" smtClean="0"/>
              <a:t> </a:t>
            </a:r>
            <a:r>
              <a:rPr kumimoji="1" lang="en-US" altLang="zh-TW" dirty="0" smtClean="0"/>
              <a:t>CPUs</a:t>
            </a:r>
            <a:endParaRPr kumimoji="1" lang="zh-TW" altLang="en-US" dirty="0"/>
          </a:p>
        </p:txBody>
      </p:sp>
      <p:sp>
        <p:nvSpPr>
          <p:cNvPr id="3" name="內容版面配置區 2"/>
          <p:cNvSpPr>
            <a:spLocks noGrp="1"/>
          </p:cNvSpPr>
          <p:nvPr>
            <p:ph idx="1"/>
          </p:nvPr>
        </p:nvSpPr>
        <p:spPr/>
        <p:txBody>
          <a:bodyPr/>
          <a:lstStyle/>
          <a:p>
            <a:r>
              <a:rPr kumimoji="1" lang="en-US" altLang="zh-TW" dirty="0" smtClean="0"/>
              <a:t>ARMv4</a:t>
            </a:r>
          </a:p>
          <a:p>
            <a:pPr lvl="1"/>
            <a:r>
              <a:rPr kumimoji="1" lang="en-US" altLang="zh-TW" dirty="0" smtClean="0"/>
              <a:t>ARM7: Without MMU</a:t>
            </a:r>
          </a:p>
          <a:p>
            <a:r>
              <a:rPr kumimoji="1" lang="en-US" altLang="zh-TW" dirty="0" smtClean="0"/>
              <a:t>ARMv5</a:t>
            </a:r>
            <a:endParaRPr kumimoji="1" lang="en-US" altLang="zh-TW" dirty="0"/>
          </a:p>
          <a:p>
            <a:pPr lvl="1"/>
            <a:r>
              <a:rPr kumimoji="1" lang="en-US" altLang="zh-TW" dirty="0" smtClean="0"/>
              <a:t>ARM9: With MMU</a:t>
            </a:r>
            <a:endParaRPr kumimoji="1" lang="en-US" altLang="zh-TW" dirty="0"/>
          </a:p>
          <a:p>
            <a:r>
              <a:rPr kumimoji="1" lang="en-US" altLang="zh-TW" dirty="0"/>
              <a:t>ARMv6</a:t>
            </a:r>
          </a:p>
          <a:p>
            <a:pPr lvl="1"/>
            <a:r>
              <a:rPr kumimoji="1" lang="en-US" altLang="zh-TW" dirty="0" smtClean="0"/>
              <a:t>ARM11: With </a:t>
            </a:r>
            <a:r>
              <a:rPr kumimoji="1" lang="en-US" altLang="zh-TW" dirty="0" err="1" smtClean="0"/>
              <a:t>MPCore</a:t>
            </a:r>
            <a:r>
              <a:rPr kumimoji="1" lang="en-US" altLang="zh-TW" dirty="0" smtClean="0"/>
              <a:t> support</a:t>
            </a:r>
            <a:endParaRPr kumimoji="1" lang="en-US" altLang="zh-TW" dirty="0"/>
          </a:p>
          <a:p>
            <a:endParaRPr kumimoji="1" lang="en-US" altLang="zh-TW" dirty="0" smtClean="0"/>
          </a:p>
        </p:txBody>
      </p:sp>
    </p:spTree>
    <p:extLst>
      <p:ext uri="{BB962C8B-B14F-4D97-AF65-F5344CB8AC3E}">
        <p14:creationId xmlns:p14="http://schemas.microsoft.com/office/powerpoint/2010/main" val="628058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Roadmap</a:t>
            </a:r>
            <a:r>
              <a:rPr kumimoji="1" lang="zh-TW" altLang="en-US" dirty="0" smtClean="0"/>
              <a:t> </a:t>
            </a:r>
            <a:r>
              <a:rPr kumimoji="1" lang="en-US" altLang="zh-TW" dirty="0" smtClean="0"/>
              <a:t>of</a:t>
            </a:r>
            <a:r>
              <a:rPr kumimoji="1" lang="zh-TW" altLang="en-US" dirty="0" smtClean="0"/>
              <a:t> </a:t>
            </a:r>
            <a:r>
              <a:rPr kumimoji="1" lang="en-US" altLang="zh-TW" dirty="0" smtClean="0"/>
              <a:t>ARM’s</a:t>
            </a:r>
            <a:r>
              <a:rPr kumimoji="1" lang="zh-TW" altLang="en-US" dirty="0" smtClean="0"/>
              <a:t> </a:t>
            </a:r>
            <a:r>
              <a:rPr kumimoji="1" lang="en-US" altLang="zh-TW" dirty="0" smtClean="0"/>
              <a:t>CPUs</a:t>
            </a:r>
            <a:endParaRPr kumimoji="1" lang="zh-TW" altLang="en-US" dirty="0"/>
          </a:p>
        </p:txBody>
      </p:sp>
      <p:sp>
        <p:nvSpPr>
          <p:cNvPr id="3" name="內容版面配置區 2"/>
          <p:cNvSpPr>
            <a:spLocks noGrp="1"/>
          </p:cNvSpPr>
          <p:nvPr>
            <p:ph idx="1"/>
          </p:nvPr>
        </p:nvSpPr>
        <p:spPr/>
        <p:txBody>
          <a:bodyPr>
            <a:normAutofit/>
          </a:bodyPr>
          <a:lstStyle/>
          <a:p>
            <a:r>
              <a:rPr kumimoji="1" lang="en-US" altLang="zh-TW" dirty="0" smtClean="0"/>
              <a:t>ARMv7</a:t>
            </a:r>
          </a:p>
          <a:p>
            <a:pPr lvl="1"/>
            <a:r>
              <a:rPr kumimoji="1" lang="en-US" altLang="zh-TW" dirty="0" smtClean="0"/>
              <a:t>With security extension, but without virtualization extension</a:t>
            </a:r>
          </a:p>
          <a:p>
            <a:pPr lvl="2"/>
            <a:r>
              <a:rPr kumimoji="1" lang="en-US" altLang="zh-TW" dirty="0" smtClean="0"/>
              <a:t>Cortex-A8</a:t>
            </a:r>
          </a:p>
          <a:p>
            <a:pPr lvl="2"/>
            <a:r>
              <a:rPr kumimoji="1" lang="en-US" altLang="zh-TW" dirty="0" smtClean="0"/>
              <a:t>Cortex-A9 / Cortex-A5</a:t>
            </a:r>
          </a:p>
          <a:p>
            <a:pPr lvl="1"/>
            <a:r>
              <a:rPr kumimoji="1" lang="en-US" altLang="zh-TW" dirty="0" smtClean="0"/>
              <a:t>With security and virtualization extension, with LPAE</a:t>
            </a:r>
          </a:p>
          <a:p>
            <a:pPr lvl="2"/>
            <a:r>
              <a:rPr kumimoji="1" lang="en-US" altLang="zh-TW" dirty="0" smtClean="0"/>
              <a:t>Cortex-A15 / Cortex-A7 (with big-LITTLE support)</a:t>
            </a:r>
          </a:p>
          <a:p>
            <a:r>
              <a:rPr kumimoji="1" lang="en-US" altLang="zh-TW" dirty="0" smtClean="0"/>
              <a:t>ARMv8</a:t>
            </a:r>
          </a:p>
          <a:p>
            <a:pPr lvl="1"/>
            <a:r>
              <a:rPr kumimoji="1" lang="en-US" altLang="zh-TW" dirty="0" smtClean="0"/>
              <a:t>64-bit support</a:t>
            </a:r>
          </a:p>
          <a:p>
            <a:pPr lvl="2"/>
            <a:r>
              <a:rPr kumimoji="1" lang="en-US" altLang="zh-TW" dirty="0" smtClean="0"/>
              <a:t>Cortex-A57 / Cortex-A53 (aka. Cortex-A50 series)</a:t>
            </a:r>
          </a:p>
          <a:p>
            <a:pPr lvl="1"/>
            <a:endParaRPr kumimoji="1" lang="zh-TW" altLang="en-US" dirty="0"/>
          </a:p>
        </p:txBody>
      </p:sp>
    </p:spTree>
    <p:extLst>
      <p:ext uri="{BB962C8B-B14F-4D97-AF65-F5344CB8AC3E}">
        <p14:creationId xmlns:p14="http://schemas.microsoft.com/office/powerpoint/2010/main" val="117236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Traditional</a:t>
            </a:r>
            <a:r>
              <a:rPr kumimoji="1" lang="zh-TW" altLang="en-US" dirty="0" smtClean="0"/>
              <a:t> </a:t>
            </a:r>
            <a:r>
              <a:rPr kumimoji="1" lang="en-US" altLang="zh-TW" dirty="0" smtClean="0"/>
              <a:t>ARM</a:t>
            </a:r>
            <a:r>
              <a:rPr kumimoji="1" lang="zh-TW" altLang="en-US" dirty="0" smtClean="0"/>
              <a:t> </a:t>
            </a:r>
            <a:r>
              <a:rPr kumimoji="1" lang="en-US" altLang="zh-TW" dirty="0" smtClean="0"/>
              <a:t>architecture</a:t>
            </a:r>
            <a:endParaRPr kumimoji="1" lang="zh-TW" altLang="en-US" dirty="0"/>
          </a:p>
        </p:txBody>
      </p:sp>
      <p:sp>
        <p:nvSpPr>
          <p:cNvPr id="4" name="圓角矩形 3"/>
          <p:cNvSpPr/>
          <p:nvPr/>
        </p:nvSpPr>
        <p:spPr>
          <a:xfrm>
            <a:off x="467544" y="3573016"/>
            <a:ext cx="8208912" cy="2160240"/>
          </a:xfrm>
          <a:prstGeom prst="roundRect">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2800" dirty="0" smtClean="0"/>
              <a:t>Privilege</a:t>
            </a:r>
            <a:r>
              <a:rPr kumimoji="1" lang="zh-TW" altLang="en-US" sz="2800" dirty="0" smtClean="0"/>
              <a:t> </a:t>
            </a:r>
            <a:r>
              <a:rPr kumimoji="1" lang="en-US" altLang="zh-TW" sz="2800" dirty="0" smtClean="0"/>
              <a:t>Level</a:t>
            </a:r>
            <a:r>
              <a:rPr kumimoji="1" lang="zh-TW" altLang="en-US" sz="2800" dirty="0" smtClean="0"/>
              <a:t> </a:t>
            </a:r>
            <a:r>
              <a:rPr kumimoji="1" lang="en-US" altLang="zh-TW" sz="2800" dirty="0" smtClean="0"/>
              <a:t>1</a:t>
            </a:r>
            <a:endParaRPr kumimoji="1" lang="zh-TW" altLang="en-US" sz="2800" dirty="0"/>
          </a:p>
        </p:txBody>
      </p:sp>
      <p:sp>
        <p:nvSpPr>
          <p:cNvPr id="5" name="圓角矩形 4"/>
          <p:cNvSpPr/>
          <p:nvPr/>
        </p:nvSpPr>
        <p:spPr>
          <a:xfrm>
            <a:off x="467544" y="5805264"/>
            <a:ext cx="8200095"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TW" sz="2400" dirty="0"/>
              <a:t>ARM</a:t>
            </a:r>
            <a:r>
              <a:rPr kumimoji="1" lang="zh-TW" altLang="en-US" sz="2400" dirty="0"/>
              <a:t> </a:t>
            </a:r>
            <a:r>
              <a:rPr kumimoji="1" lang="en-US" altLang="zh-TW" sz="2400" dirty="0" smtClean="0"/>
              <a:t>11 (ARMv6)</a:t>
            </a:r>
            <a:endParaRPr kumimoji="1" lang="zh-TW" altLang="en-US" sz="2400" dirty="0"/>
          </a:p>
        </p:txBody>
      </p:sp>
      <p:sp>
        <p:nvSpPr>
          <p:cNvPr id="6" name="圓角矩形 5"/>
          <p:cNvSpPr/>
          <p:nvPr/>
        </p:nvSpPr>
        <p:spPr>
          <a:xfrm>
            <a:off x="467544" y="1700808"/>
            <a:ext cx="8208912"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2800" dirty="0" smtClean="0"/>
              <a:t>Privilege</a:t>
            </a:r>
            <a:r>
              <a:rPr kumimoji="1" lang="zh-TW" altLang="en-US" sz="2800" dirty="0" smtClean="0"/>
              <a:t> </a:t>
            </a:r>
            <a:r>
              <a:rPr kumimoji="1" lang="en-US" altLang="zh-TW" sz="2800" dirty="0" smtClean="0"/>
              <a:t>Level</a:t>
            </a:r>
            <a:r>
              <a:rPr kumimoji="1" lang="zh-TW" altLang="en-US" sz="2800" dirty="0" smtClean="0"/>
              <a:t> </a:t>
            </a:r>
            <a:r>
              <a:rPr kumimoji="1" lang="en-US" altLang="zh-TW" sz="2800" dirty="0" smtClean="0"/>
              <a:t>0</a:t>
            </a:r>
            <a:endParaRPr kumimoji="1" lang="zh-TW" altLang="en-US" sz="2800" dirty="0"/>
          </a:p>
        </p:txBody>
      </p:sp>
    </p:spTree>
    <p:extLst>
      <p:ext uri="{BB962C8B-B14F-4D97-AF65-F5344CB8AC3E}">
        <p14:creationId xmlns:p14="http://schemas.microsoft.com/office/powerpoint/2010/main" val="4182945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Traditional</a:t>
            </a:r>
            <a:r>
              <a:rPr kumimoji="1" lang="zh-TW" altLang="en-US" dirty="0"/>
              <a:t> </a:t>
            </a:r>
            <a:r>
              <a:rPr kumimoji="1" lang="en-US" altLang="zh-TW" dirty="0"/>
              <a:t>ARM</a:t>
            </a:r>
            <a:r>
              <a:rPr kumimoji="1" lang="zh-TW" altLang="en-US" dirty="0"/>
              <a:t> </a:t>
            </a:r>
            <a:r>
              <a:rPr kumimoji="1" lang="en-US" altLang="zh-TW" dirty="0"/>
              <a:t>architecture</a:t>
            </a:r>
            <a:endParaRPr kumimoji="1" lang="zh-TW" altLang="en-US" dirty="0"/>
          </a:p>
        </p:txBody>
      </p:sp>
      <p:sp>
        <p:nvSpPr>
          <p:cNvPr id="3" name="內容版面配置區 2"/>
          <p:cNvSpPr>
            <a:spLocks noGrp="1"/>
          </p:cNvSpPr>
          <p:nvPr>
            <p:ph idx="1"/>
          </p:nvPr>
        </p:nvSpPr>
        <p:spPr/>
        <p:txBody>
          <a:bodyPr/>
          <a:lstStyle/>
          <a:p>
            <a:r>
              <a:rPr kumimoji="1" lang="en-US" altLang="zh-TW" dirty="0" smtClean="0"/>
              <a:t>Privilege Level 0:</a:t>
            </a:r>
          </a:p>
          <a:p>
            <a:pPr lvl="1"/>
            <a:r>
              <a:rPr kumimoji="1" lang="en-US" altLang="zh-TW" dirty="0" smtClean="0"/>
              <a:t>User mode</a:t>
            </a:r>
          </a:p>
          <a:p>
            <a:r>
              <a:rPr kumimoji="1" lang="en-US" altLang="zh-TW" dirty="0" smtClean="0"/>
              <a:t>Privilege Level 1:</a:t>
            </a:r>
          </a:p>
          <a:p>
            <a:pPr lvl="1"/>
            <a:r>
              <a:rPr kumimoji="1" lang="en-US" altLang="zh-TW" dirty="0" smtClean="0"/>
              <a:t>System mode</a:t>
            </a:r>
          </a:p>
          <a:p>
            <a:pPr lvl="1"/>
            <a:r>
              <a:rPr kumimoji="1" lang="en-US" altLang="zh-TW" dirty="0" smtClean="0"/>
              <a:t>IRQ mode</a:t>
            </a:r>
          </a:p>
          <a:p>
            <a:pPr lvl="1"/>
            <a:r>
              <a:rPr kumimoji="1" lang="en-US" altLang="zh-TW" dirty="0" smtClean="0"/>
              <a:t>FIQ mode</a:t>
            </a:r>
          </a:p>
          <a:p>
            <a:pPr lvl="1"/>
            <a:r>
              <a:rPr kumimoji="1" lang="en-US" altLang="zh-TW" dirty="0" smtClean="0"/>
              <a:t>Undefined mode</a:t>
            </a:r>
          </a:p>
          <a:p>
            <a:pPr lvl="1"/>
            <a:r>
              <a:rPr kumimoji="1" lang="en-US" altLang="zh-TW" dirty="0" smtClean="0"/>
              <a:t>Supervisor mode</a:t>
            </a:r>
          </a:p>
          <a:p>
            <a:pPr lvl="1"/>
            <a:r>
              <a:rPr kumimoji="1" lang="en-US" altLang="zh-TW" dirty="0" smtClean="0"/>
              <a:t>Abort mode</a:t>
            </a:r>
            <a:endParaRPr kumimoji="1" lang="zh-TW" altLang="en-US" dirty="0"/>
          </a:p>
        </p:txBody>
      </p:sp>
    </p:spTree>
    <p:extLst>
      <p:ext uri="{BB962C8B-B14F-4D97-AF65-F5344CB8AC3E}">
        <p14:creationId xmlns:p14="http://schemas.microsoft.com/office/powerpoint/2010/main" val="59201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722313" y="4406900"/>
            <a:ext cx="7772400" cy="1362075"/>
          </a:xfrm>
          <a:prstGeom prst="rect">
            <a:avLst/>
          </a:prstGeom>
        </p:spPr>
        <p:txBody>
          <a:bodyPr/>
          <a:lst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a:lstStyle>
          <a:p>
            <a:r>
              <a:rPr kumimoji="1" lang="en-US" altLang="zh-TW" dirty="0" smtClean="0"/>
              <a:t>Overview</a:t>
            </a:r>
            <a:r>
              <a:rPr kumimoji="1" lang="zh-TW" altLang="en-US" dirty="0" smtClean="0"/>
              <a:t> </a:t>
            </a:r>
            <a:r>
              <a:rPr kumimoji="1" lang="en-US" altLang="zh-TW" dirty="0" smtClean="0"/>
              <a:t>:</a:t>
            </a:r>
            <a:r>
              <a:rPr kumimoji="1" lang="zh-TW" altLang="en-US" dirty="0" smtClean="0"/>
              <a:t> </a:t>
            </a:r>
            <a:r>
              <a:rPr kumimoji="1" lang="en-US" altLang="zh-TW" dirty="0" smtClean="0"/>
              <a:t>Security</a:t>
            </a:r>
            <a:r>
              <a:rPr kumimoji="1" lang="zh-TW" altLang="en-US" dirty="0" smtClean="0"/>
              <a:t> </a:t>
            </a:r>
            <a:r>
              <a:rPr kumimoji="1" lang="en-US" altLang="zh-TW" dirty="0" smtClean="0"/>
              <a:t>Extension</a:t>
            </a:r>
            <a:endParaRPr kumimoji="1" lang="zh-TW" altLang="en-US" dirty="0"/>
          </a:p>
        </p:txBody>
      </p:sp>
    </p:spTree>
    <p:extLst>
      <p:ext uri="{BB962C8B-B14F-4D97-AF65-F5344CB8AC3E}">
        <p14:creationId xmlns:p14="http://schemas.microsoft.com/office/powerpoint/2010/main" val="2566825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a:xfrm>
            <a:off x="457200" y="1600200"/>
            <a:ext cx="8229600" cy="4853136"/>
          </a:xfrm>
        </p:spPr>
        <p:txBody>
          <a:bodyPr>
            <a:normAutofit/>
          </a:bodyPr>
          <a:lstStyle/>
          <a:p>
            <a:r>
              <a:rPr lang="en-US" altLang="zh-TW" dirty="0" smtClean="0">
                <a:latin typeface="+mj-lt"/>
              </a:rPr>
              <a:t>Review</a:t>
            </a:r>
            <a:r>
              <a:rPr lang="zh-TW" altLang="en-US" dirty="0" smtClean="0">
                <a:latin typeface="+mj-lt"/>
              </a:rPr>
              <a:t> </a:t>
            </a:r>
            <a:r>
              <a:rPr lang="en-US" altLang="zh-TW" dirty="0" smtClean="0">
                <a:latin typeface="+mj-lt"/>
              </a:rPr>
              <a:t>on</a:t>
            </a:r>
            <a:r>
              <a:rPr lang="zh-TW" altLang="en-US" dirty="0" smtClean="0">
                <a:latin typeface="+mj-lt"/>
              </a:rPr>
              <a:t> </a:t>
            </a:r>
            <a:r>
              <a:rPr lang="en-US" altLang="zh-TW" dirty="0" smtClean="0">
                <a:latin typeface="+mj-lt"/>
              </a:rPr>
              <a:t>system</a:t>
            </a:r>
            <a:r>
              <a:rPr lang="zh-TW" altLang="en-US" dirty="0" smtClean="0">
                <a:latin typeface="+mj-lt"/>
              </a:rPr>
              <a:t> </a:t>
            </a:r>
            <a:r>
              <a:rPr lang="en-US" altLang="zh-TW" dirty="0" smtClean="0">
                <a:latin typeface="+mj-lt"/>
              </a:rPr>
              <a:t>virtualization</a:t>
            </a:r>
          </a:p>
          <a:p>
            <a:pPr lvl="1"/>
            <a:r>
              <a:rPr lang="en-US" altLang="zh-TW" dirty="0" smtClean="0">
                <a:latin typeface="+mj-lt"/>
              </a:rPr>
              <a:t>Definition</a:t>
            </a:r>
            <a:r>
              <a:rPr lang="zh-TW" altLang="en-US" dirty="0" smtClean="0">
                <a:latin typeface="+mj-lt"/>
              </a:rPr>
              <a:t> </a:t>
            </a:r>
            <a:r>
              <a:rPr lang="en-US" altLang="zh-TW" dirty="0" smtClean="0">
                <a:latin typeface="+mj-lt"/>
              </a:rPr>
              <a:t>of</a:t>
            </a:r>
            <a:r>
              <a:rPr lang="zh-TW" altLang="en-US" dirty="0" smtClean="0">
                <a:latin typeface="+mj-lt"/>
              </a:rPr>
              <a:t> </a:t>
            </a:r>
            <a:r>
              <a:rPr lang="en-US" altLang="zh-TW" dirty="0" smtClean="0">
                <a:latin typeface="+mj-lt"/>
              </a:rPr>
              <a:t>Virtual</a:t>
            </a:r>
            <a:r>
              <a:rPr lang="zh-TW" altLang="en-US" dirty="0" smtClean="0">
                <a:latin typeface="+mj-lt"/>
              </a:rPr>
              <a:t> </a:t>
            </a:r>
            <a:r>
              <a:rPr lang="en-US" altLang="zh-TW" dirty="0" smtClean="0">
                <a:latin typeface="+mj-lt"/>
              </a:rPr>
              <a:t>Machine</a:t>
            </a:r>
            <a:r>
              <a:rPr lang="zh-TW" altLang="en-US" dirty="0" smtClean="0">
                <a:latin typeface="+mj-lt"/>
              </a:rPr>
              <a:t> </a:t>
            </a:r>
            <a:r>
              <a:rPr lang="en-US" altLang="zh-TW" dirty="0" smtClean="0">
                <a:latin typeface="+mj-lt"/>
              </a:rPr>
              <a:t>Monitor</a:t>
            </a:r>
          </a:p>
          <a:p>
            <a:pPr lvl="1"/>
            <a:r>
              <a:rPr lang="en-US" altLang="zh-TW" dirty="0" smtClean="0">
                <a:latin typeface="+mj-lt"/>
              </a:rPr>
              <a:t>Problems</a:t>
            </a:r>
            <a:r>
              <a:rPr lang="zh-TW" altLang="en-US" dirty="0" smtClean="0">
                <a:latin typeface="+mj-lt"/>
              </a:rPr>
              <a:t> </a:t>
            </a:r>
            <a:r>
              <a:rPr lang="en-US" altLang="zh-TW" dirty="0" smtClean="0">
                <a:latin typeface="+mj-lt"/>
              </a:rPr>
              <a:t>when</a:t>
            </a:r>
            <a:r>
              <a:rPr lang="zh-TW" altLang="en-US" dirty="0" smtClean="0">
                <a:latin typeface="+mj-lt"/>
              </a:rPr>
              <a:t> </a:t>
            </a:r>
            <a:r>
              <a:rPr lang="en-US" altLang="zh-TW" dirty="0" smtClean="0">
                <a:latin typeface="+mj-lt"/>
              </a:rPr>
              <a:t>we</a:t>
            </a:r>
            <a:r>
              <a:rPr lang="zh-TW" altLang="en-US" dirty="0" smtClean="0">
                <a:latin typeface="+mj-lt"/>
              </a:rPr>
              <a:t> </a:t>
            </a:r>
            <a:r>
              <a:rPr lang="en-US" altLang="zh-TW" dirty="0" smtClean="0">
                <a:latin typeface="+mj-lt"/>
              </a:rPr>
              <a:t>try</a:t>
            </a:r>
            <a:r>
              <a:rPr lang="zh-TW" altLang="en-US" dirty="0" smtClean="0">
                <a:latin typeface="+mj-lt"/>
              </a:rPr>
              <a:t> </a:t>
            </a:r>
            <a:r>
              <a:rPr lang="en-US" altLang="zh-TW" dirty="0" smtClean="0">
                <a:latin typeface="+mj-lt"/>
              </a:rPr>
              <a:t>to</a:t>
            </a:r>
            <a:r>
              <a:rPr lang="zh-TW" altLang="en-US" dirty="0" smtClean="0">
                <a:latin typeface="+mj-lt"/>
              </a:rPr>
              <a:t> </a:t>
            </a:r>
            <a:r>
              <a:rPr lang="en-US" altLang="zh-TW" dirty="0" smtClean="0">
                <a:latin typeface="+mj-lt"/>
              </a:rPr>
              <a:t>implement</a:t>
            </a:r>
            <a:r>
              <a:rPr lang="zh-TW" altLang="en-US" dirty="0" smtClean="0">
                <a:latin typeface="+mj-lt"/>
              </a:rPr>
              <a:t> </a:t>
            </a:r>
            <a:r>
              <a:rPr lang="en-US" altLang="zh-TW" dirty="0" smtClean="0">
                <a:latin typeface="+mj-lt"/>
              </a:rPr>
              <a:t>VMM</a:t>
            </a:r>
          </a:p>
          <a:p>
            <a:pPr lvl="1"/>
            <a:r>
              <a:rPr lang="en-US" altLang="zh-TW" dirty="0" smtClean="0">
                <a:latin typeface="+mj-lt"/>
              </a:rPr>
              <a:t>Software</a:t>
            </a:r>
            <a:r>
              <a:rPr lang="zh-TW" altLang="en-US" dirty="0" smtClean="0">
                <a:latin typeface="+mj-lt"/>
              </a:rPr>
              <a:t> </a:t>
            </a:r>
            <a:r>
              <a:rPr lang="en-US" altLang="zh-TW" dirty="0" smtClean="0">
                <a:latin typeface="+mj-lt"/>
              </a:rPr>
              <a:t>solution</a:t>
            </a:r>
            <a:endParaRPr lang="en-US" altLang="zh-TW" dirty="0">
              <a:latin typeface="+mj-lt"/>
            </a:endParaRPr>
          </a:p>
          <a:p>
            <a:pPr lvl="1"/>
            <a:r>
              <a:rPr lang="en-US" altLang="zh-TW" dirty="0" smtClean="0">
                <a:latin typeface="+mj-lt"/>
              </a:rPr>
              <a:t>Hardware</a:t>
            </a:r>
            <a:r>
              <a:rPr lang="zh-TW" altLang="en-US" dirty="0" smtClean="0">
                <a:latin typeface="+mj-lt"/>
              </a:rPr>
              <a:t> </a:t>
            </a:r>
            <a:r>
              <a:rPr lang="en-US" altLang="zh-TW" dirty="0" smtClean="0">
                <a:latin typeface="+mj-lt"/>
              </a:rPr>
              <a:t>solution</a:t>
            </a:r>
          </a:p>
          <a:p>
            <a:r>
              <a:rPr lang="en-US" altLang="zh-TW" dirty="0" smtClean="0">
                <a:latin typeface="+mj-lt"/>
              </a:rPr>
              <a:t>Overview of</a:t>
            </a:r>
            <a:r>
              <a:rPr lang="zh-TW" altLang="en-US" dirty="0" smtClean="0">
                <a:latin typeface="+mj-lt"/>
              </a:rPr>
              <a:t> </a:t>
            </a:r>
            <a:r>
              <a:rPr lang="en-US" altLang="zh-TW" dirty="0" smtClean="0">
                <a:latin typeface="+mj-lt"/>
              </a:rPr>
              <a:t>ARM</a:t>
            </a:r>
            <a:r>
              <a:rPr lang="zh-TW" altLang="en-US" dirty="0" smtClean="0">
                <a:latin typeface="+mj-lt"/>
              </a:rPr>
              <a:t> </a:t>
            </a:r>
            <a:r>
              <a:rPr lang="en-US" altLang="zh-TW" dirty="0" smtClean="0">
                <a:latin typeface="+mj-lt"/>
              </a:rPr>
              <a:t>architecture</a:t>
            </a:r>
          </a:p>
          <a:p>
            <a:pPr lvl="1"/>
            <a:r>
              <a:rPr lang="en-US" altLang="zh-TW" dirty="0" smtClean="0">
                <a:latin typeface="+mj-lt"/>
              </a:rPr>
              <a:t>Brief</a:t>
            </a:r>
            <a:r>
              <a:rPr lang="zh-TW" altLang="en-US" dirty="0" smtClean="0">
                <a:latin typeface="+mj-lt"/>
              </a:rPr>
              <a:t> </a:t>
            </a:r>
            <a:r>
              <a:rPr lang="en-US" altLang="zh-TW" dirty="0" smtClean="0">
                <a:latin typeface="+mj-lt"/>
              </a:rPr>
              <a:t>introduction</a:t>
            </a:r>
            <a:r>
              <a:rPr lang="zh-TW" altLang="en-US" dirty="0" smtClean="0">
                <a:latin typeface="+mj-lt"/>
              </a:rPr>
              <a:t> </a:t>
            </a:r>
            <a:r>
              <a:rPr lang="en-US" altLang="zh-TW" dirty="0" smtClean="0">
                <a:latin typeface="+mj-lt"/>
              </a:rPr>
              <a:t>of</a:t>
            </a:r>
            <a:r>
              <a:rPr lang="zh-TW" altLang="en-US" dirty="0" smtClean="0">
                <a:latin typeface="+mj-lt"/>
              </a:rPr>
              <a:t> </a:t>
            </a:r>
            <a:r>
              <a:rPr lang="en-US" altLang="zh-TW" dirty="0" smtClean="0">
                <a:latin typeface="+mj-lt"/>
              </a:rPr>
              <a:t>ARM</a:t>
            </a:r>
            <a:r>
              <a:rPr lang="zh-TW" altLang="en-US" dirty="0" smtClean="0">
                <a:latin typeface="+mj-lt"/>
              </a:rPr>
              <a:t> </a:t>
            </a:r>
            <a:r>
              <a:rPr lang="en-US" altLang="zh-TW" dirty="0" smtClean="0">
                <a:latin typeface="+mj-lt"/>
              </a:rPr>
              <a:t>architecture</a:t>
            </a:r>
          </a:p>
          <a:p>
            <a:pPr lvl="1"/>
            <a:r>
              <a:rPr lang="en-US" altLang="zh-TW" dirty="0" smtClean="0">
                <a:latin typeface="+mj-lt"/>
              </a:rPr>
              <a:t>Security</a:t>
            </a:r>
            <a:r>
              <a:rPr lang="zh-TW" altLang="en-US" dirty="0" smtClean="0">
                <a:latin typeface="+mj-lt"/>
              </a:rPr>
              <a:t> </a:t>
            </a:r>
            <a:r>
              <a:rPr lang="en-US" altLang="zh-TW" dirty="0" smtClean="0">
                <a:latin typeface="+mj-lt"/>
              </a:rPr>
              <a:t>Extension</a:t>
            </a:r>
            <a:endParaRPr lang="en-US" altLang="zh-TW" dirty="0">
              <a:latin typeface="+mj-lt"/>
            </a:endParaRPr>
          </a:p>
          <a:p>
            <a:pPr lvl="1"/>
            <a:r>
              <a:rPr lang="en-US" altLang="zh-TW" dirty="0" smtClean="0">
                <a:latin typeface="+mj-lt"/>
              </a:rPr>
              <a:t>Virtualization</a:t>
            </a:r>
            <a:r>
              <a:rPr lang="zh-TW" altLang="en-US" dirty="0" smtClean="0">
                <a:latin typeface="+mj-lt"/>
              </a:rPr>
              <a:t> </a:t>
            </a:r>
            <a:r>
              <a:rPr lang="en-US" altLang="zh-TW" dirty="0" smtClean="0">
                <a:latin typeface="+mj-lt"/>
              </a:rPr>
              <a:t>Extension</a:t>
            </a:r>
          </a:p>
        </p:txBody>
      </p:sp>
    </p:spTree>
    <p:extLst>
      <p:ext uri="{BB962C8B-B14F-4D97-AF65-F5344CB8AC3E}">
        <p14:creationId xmlns:p14="http://schemas.microsoft.com/office/powerpoint/2010/main" val="288910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Security</a:t>
            </a:r>
            <a:r>
              <a:rPr kumimoji="1" lang="zh-TW" altLang="en-US" dirty="0" smtClean="0"/>
              <a:t> </a:t>
            </a:r>
            <a:r>
              <a:rPr kumimoji="1" lang="en-US" altLang="zh-TW" dirty="0" smtClean="0"/>
              <a:t>Extension</a:t>
            </a:r>
            <a:endParaRPr kumimoji="1" lang="zh-TW" altLang="en-US" dirty="0"/>
          </a:p>
        </p:txBody>
      </p:sp>
      <p:sp>
        <p:nvSpPr>
          <p:cNvPr id="5" name="內容版面配置區 4"/>
          <p:cNvSpPr>
            <a:spLocks noGrp="1"/>
          </p:cNvSpPr>
          <p:nvPr>
            <p:ph idx="1"/>
          </p:nvPr>
        </p:nvSpPr>
        <p:spPr>
          <a:xfrm>
            <a:off x="457200" y="1600200"/>
            <a:ext cx="8229600" cy="4781128"/>
          </a:xfrm>
        </p:spPr>
        <p:txBody>
          <a:bodyPr>
            <a:normAutofit fontScale="92500"/>
          </a:bodyPr>
          <a:lstStyle/>
          <a:p>
            <a:r>
              <a:rPr kumimoji="1" lang="en-US" altLang="zh-TW" dirty="0" smtClean="0"/>
              <a:t>Security</a:t>
            </a:r>
            <a:r>
              <a:rPr kumimoji="1" lang="zh-TW" altLang="en-US" dirty="0" smtClean="0"/>
              <a:t> </a:t>
            </a:r>
            <a:r>
              <a:rPr kumimoji="1" lang="en-US" altLang="zh-TW" dirty="0" smtClean="0"/>
              <a:t>Extension,</a:t>
            </a:r>
            <a:r>
              <a:rPr kumimoji="1" lang="zh-TW" altLang="en-US" dirty="0" smtClean="0"/>
              <a:t> </a:t>
            </a:r>
            <a:r>
              <a:rPr kumimoji="1" lang="en-US" altLang="zh-TW" dirty="0" smtClean="0"/>
              <a:t>a.k.a.</a:t>
            </a:r>
            <a:r>
              <a:rPr kumimoji="1" lang="zh-TW" altLang="en-US" dirty="0" smtClean="0"/>
              <a:t> </a:t>
            </a:r>
            <a:r>
              <a:rPr kumimoji="1" lang="en-US" altLang="zh-TW" dirty="0" smtClean="0"/>
              <a:t>Trust-Zone,</a:t>
            </a:r>
            <a:r>
              <a:rPr kumimoji="1" lang="zh-TW" altLang="en-US" dirty="0" smtClean="0"/>
              <a:t> </a:t>
            </a:r>
            <a:r>
              <a:rPr kumimoji="1" lang="en-US" altLang="zh-TW" dirty="0" smtClean="0"/>
              <a:t>is</a:t>
            </a:r>
            <a:r>
              <a:rPr kumimoji="1" lang="zh-TW" altLang="en-US" dirty="0" smtClean="0"/>
              <a:t> </a:t>
            </a:r>
            <a:r>
              <a:rPr kumimoji="1" lang="en-US" altLang="zh-TW" dirty="0" smtClean="0"/>
              <a:t>a</a:t>
            </a:r>
            <a:r>
              <a:rPr kumimoji="1" lang="zh-TW" altLang="en-US" dirty="0" smtClean="0"/>
              <a:t> </a:t>
            </a:r>
            <a:r>
              <a:rPr kumimoji="1" lang="en-US" altLang="zh-TW" dirty="0" smtClean="0"/>
              <a:t>system</a:t>
            </a:r>
            <a:r>
              <a:rPr kumimoji="1" lang="en-US" altLang="zh-TW" dirty="0"/>
              <a:t>-wide approach to security on high performance computing platforms for a huge array of applications including secure </a:t>
            </a:r>
            <a:r>
              <a:rPr kumimoji="1" lang="en-US" altLang="zh-TW" dirty="0" smtClean="0"/>
              <a:t>payment</a:t>
            </a:r>
            <a:r>
              <a:rPr kumimoji="1" lang="en-US" altLang="zh-TW" dirty="0"/>
              <a:t>, digital rights management (DRM), enterprise and web-based services</a:t>
            </a:r>
            <a:r>
              <a:rPr kumimoji="1" lang="en-US" altLang="zh-TW" dirty="0" smtClean="0"/>
              <a:t>.</a:t>
            </a:r>
          </a:p>
          <a:p>
            <a:r>
              <a:rPr kumimoji="1" lang="en-US" altLang="zh-TW" dirty="0" smtClean="0"/>
              <a:t>Security</a:t>
            </a:r>
            <a:r>
              <a:rPr kumimoji="1" lang="zh-TW" altLang="en-US" dirty="0" smtClean="0"/>
              <a:t> </a:t>
            </a:r>
            <a:r>
              <a:rPr kumimoji="1" lang="en-US" altLang="zh-TW" dirty="0" smtClean="0"/>
              <a:t>extension</a:t>
            </a:r>
            <a:r>
              <a:rPr kumimoji="1" lang="zh-TW" altLang="en-US" dirty="0" smtClean="0"/>
              <a:t> </a:t>
            </a:r>
            <a:r>
              <a:rPr kumimoji="1" lang="en-US" altLang="zh-TW" dirty="0" smtClean="0"/>
              <a:t>can</a:t>
            </a:r>
            <a:r>
              <a:rPr kumimoji="1" lang="zh-TW" altLang="en-US" dirty="0" smtClean="0"/>
              <a:t> </a:t>
            </a:r>
            <a:r>
              <a:rPr kumimoji="1" lang="en-US" altLang="zh-TW" dirty="0" smtClean="0"/>
              <a:t>make</a:t>
            </a:r>
            <a:r>
              <a:rPr kumimoji="1" lang="zh-TW" altLang="en-US" dirty="0" smtClean="0"/>
              <a:t> </a:t>
            </a:r>
            <a:r>
              <a:rPr kumimoji="1" lang="en-US" altLang="zh-TW" dirty="0" smtClean="0"/>
              <a:t>trusted</a:t>
            </a:r>
            <a:r>
              <a:rPr kumimoji="1" lang="zh-TW" altLang="en-US" dirty="0" smtClean="0"/>
              <a:t> </a:t>
            </a:r>
            <a:r>
              <a:rPr kumimoji="1" lang="en-US" altLang="zh-TW" dirty="0" smtClean="0"/>
              <a:t>application</a:t>
            </a:r>
            <a:r>
              <a:rPr kumimoji="1" lang="zh-TW" altLang="en-US" dirty="0" smtClean="0"/>
              <a:t> </a:t>
            </a:r>
            <a:r>
              <a:rPr kumimoji="1" lang="en-US" altLang="zh-TW" dirty="0" smtClean="0"/>
              <a:t>running</a:t>
            </a:r>
            <a:r>
              <a:rPr kumimoji="1" lang="zh-TW" altLang="en-US" dirty="0" smtClean="0"/>
              <a:t> </a:t>
            </a:r>
            <a:r>
              <a:rPr kumimoji="1" lang="en-US" altLang="zh-TW" dirty="0" smtClean="0"/>
              <a:t>on</a:t>
            </a:r>
            <a:r>
              <a:rPr kumimoji="1" lang="zh-TW" altLang="en-US" dirty="0" smtClean="0"/>
              <a:t> </a:t>
            </a:r>
            <a:r>
              <a:rPr kumimoji="1" lang="en-US" altLang="zh-TW" dirty="0" smtClean="0"/>
              <a:t>secure</a:t>
            </a:r>
            <a:r>
              <a:rPr kumimoji="1" lang="zh-TW" altLang="en-US" dirty="0" smtClean="0"/>
              <a:t> </a:t>
            </a:r>
            <a:r>
              <a:rPr kumimoji="1" lang="en-US" altLang="zh-TW" dirty="0" smtClean="0"/>
              <a:t>state</a:t>
            </a:r>
            <a:r>
              <a:rPr kumimoji="1" lang="zh-TW" altLang="en-US" dirty="0" smtClean="0"/>
              <a:t> </a:t>
            </a:r>
            <a:r>
              <a:rPr kumimoji="1" lang="en-US" altLang="zh-TW" dirty="0" smtClean="0"/>
              <a:t>and</a:t>
            </a:r>
            <a:r>
              <a:rPr kumimoji="1" lang="zh-TW" altLang="en-US" dirty="0" smtClean="0"/>
              <a:t> </a:t>
            </a:r>
            <a:r>
              <a:rPr kumimoji="1" lang="en-US" altLang="zh-TW" dirty="0" smtClean="0"/>
              <a:t>non-trusted</a:t>
            </a:r>
            <a:r>
              <a:rPr kumimoji="1" lang="zh-TW" altLang="en-US" dirty="0" smtClean="0"/>
              <a:t> </a:t>
            </a:r>
            <a:r>
              <a:rPr kumimoji="1" lang="en-US" altLang="zh-TW" dirty="0" smtClean="0"/>
              <a:t>application</a:t>
            </a:r>
            <a:r>
              <a:rPr kumimoji="1" lang="zh-TW" altLang="en-US" dirty="0" smtClean="0"/>
              <a:t> </a:t>
            </a:r>
            <a:r>
              <a:rPr kumimoji="1" lang="en-US" altLang="zh-TW" dirty="0" smtClean="0"/>
              <a:t>running</a:t>
            </a:r>
            <a:r>
              <a:rPr kumimoji="1" lang="zh-TW" altLang="en-US" dirty="0" smtClean="0"/>
              <a:t> </a:t>
            </a:r>
            <a:r>
              <a:rPr kumimoji="1" lang="en-US" altLang="zh-TW" dirty="0" smtClean="0"/>
              <a:t>on</a:t>
            </a:r>
            <a:r>
              <a:rPr kumimoji="1" lang="zh-TW" altLang="en-US" dirty="0" smtClean="0"/>
              <a:t> </a:t>
            </a:r>
            <a:r>
              <a:rPr kumimoji="1" lang="en-US" altLang="zh-TW" dirty="0" smtClean="0"/>
              <a:t>non-secure</a:t>
            </a:r>
            <a:r>
              <a:rPr kumimoji="1" lang="zh-TW" altLang="en-US" dirty="0" smtClean="0"/>
              <a:t> </a:t>
            </a:r>
            <a:r>
              <a:rPr kumimoji="1" lang="en-US" altLang="zh-TW" dirty="0" smtClean="0"/>
              <a:t>state.</a:t>
            </a:r>
          </a:p>
          <a:p>
            <a:r>
              <a:rPr kumimoji="1" lang="en-US" altLang="zh-TW" dirty="0" smtClean="0"/>
              <a:t>When</a:t>
            </a:r>
            <a:r>
              <a:rPr kumimoji="1" lang="zh-TW" altLang="en-US" dirty="0" smtClean="0"/>
              <a:t> </a:t>
            </a:r>
            <a:r>
              <a:rPr kumimoji="1" lang="en-US" altLang="zh-TW" dirty="0" smtClean="0"/>
              <a:t>you</a:t>
            </a:r>
            <a:r>
              <a:rPr kumimoji="1" lang="zh-TW" altLang="en-US" dirty="0" smtClean="0"/>
              <a:t> </a:t>
            </a:r>
            <a:r>
              <a:rPr kumimoji="1" lang="en-US" altLang="zh-TW" dirty="0" smtClean="0"/>
              <a:t>are</a:t>
            </a:r>
            <a:r>
              <a:rPr kumimoji="1" lang="zh-TW" altLang="en-US" dirty="0" smtClean="0"/>
              <a:t> </a:t>
            </a:r>
            <a:r>
              <a:rPr kumimoji="1" lang="en-US" altLang="zh-TW" dirty="0" smtClean="0"/>
              <a:t>in</a:t>
            </a:r>
            <a:r>
              <a:rPr kumimoji="1" lang="zh-TW" altLang="en-US" dirty="0" smtClean="0"/>
              <a:t> </a:t>
            </a:r>
            <a:r>
              <a:rPr kumimoji="1" lang="en-US" altLang="zh-TW" dirty="0" smtClean="0"/>
              <a:t>the</a:t>
            </a:r>
            <a:r>
              <a:rPr kumimoji="1" lang="zh-TW" altLang="en-US" dirty="0" smtClean="0"/>
              <a:t> </a:t>
            </a:r>
            <a:r>
              <a:rPr kumimoji="1" lang="en-US" altLang="zh-TW" dirty="0" smtClean="0"/>
              <a:t>Non-Secure</a:t>
            </a:r>
            <a:r>
              <a:rPr kumimoji="1" lang="zh-TW" altLang="en-US" dirty="0" smtClean="0"/>
              <a:t> </a:t>
            </a:r>
            <a:r>
              <a:rPr kumimoji="1" lang="en-US" altLang="zh-TW" dirty="0" smtClean="0"/>
              <a:t>State,</a:t>
            </a:r>
            <a:r>
              <a:rPr kumimoji="1" lang="zh-TW" altLang="en-US" dirty="0" smtClean="0"/>
              <a:t> </a:t>
            </a:r>
            <a:r>
              <a:rPr kumimoji="1" lang="en-US" altLang="zh-TW" dirty="0" smtClean="0"/>
              <a:t>you</a:t>
            </a:r>
            <a:r>
              <a:rPr kumimoji="1" lang="zh-TW" altLang="en-US" dirty="0" smtClean="0"/>
              <a:t> </a:t>
            </a:r>
            <a:r>
              <a:rPr kumimoji="1" lang="en-US" altLang="zh-TW" dirty="0" smtClean="0"/>
              <a:t>cannot</a:t>
            </a:r>
            <a:r>
              <a:rPr kumimoji="1" lang="zh-TW" altLang="en-US" dirty="0" smtClean="0"/>
              <a:t> </a:t>
            </a:r>
            <a:r>
              <a:rPr kumimoji="1" lang="en-US" altLang="zh-TW" dirty="0" smtClean="0"/>
              <a:t>access</a:t>
            </a:r>
            <a:r>
              <a:rPr kumimoji="1" lang="zh-TW" altLang="en-US" dirty="0" smtClean="0"/>
              <a:t> </a:t>
            </a:r>
            <a:r>
              <a:rPr kumimoji="1" lang="en-US" altLang="zh-TW" dirty="0" smtClean="0"/>
              <a:t>the</a:t>
            </a:r>
            <a:r>
              <a:rPr kumimoji="1" lang="zh-TW" altLang="en-US" dirty="0" smtClean="0"/>
              <a:t> </a:t>
            </a:r>
            <a:r>
              <a:rPr kumimoji="1" lang="en-US" altLang="zh-TW" dirty="0" smtClean="0"/>
              <a:t>memory</a:t>
            </a:r>
            <a:r>
              <a:rPr kumimoji="1" lang="zh-TW" altLang="en-US" dirty="0" smtClean="0"/>
              <a:t> </a:t>
            </a:r>
            <a:r>
              <a:rPr kumimoji="1" lang="en-US" altLang="zh-TW" dirty="0" smtClean="0"/>
              <a:t>which</a:t>
            </a:r>
            <a:r>
              <a:rPr kumimoji="1" lang="zh-TW" altLang="en-US" dirty="0" smtClean="0"/>
              <a:t> </a:t>
            </a:r>
            <a:r>
              <a:rPr kumimoji="1" lang="en-US" altLang="zh-TW" dirty="0" smtClean="0"/>
              <a:t>is</a:t>
            </a:r>
            <a:r>
              <a:rPr kumimoji="1" lang="zh-TW" altLang="en-US" dirty="0" smtClean="0"/>
              <a:t> </a:t>
            </a:r>
            <a:r>
              <a:rPr kumimoji="1" lang="en-US" altLang="zh-TW" dirty="0" smtClean="0"/>
              <a:t>allocated</a:t>
            </a:r>
            <a:r>
              <a:rPr kumimoji="1" lang="zh-TW" altLang="en-US" dirty="0" smtClean="0"/>
              <a:t> </a:t>
            </a:r>
            <a:r>
              <a:rPr kumimoji="1" lang="en-US" altLang="zh-TW" dirty="0" smtClean="0"/>
              <a:t>for</a:t>
            </a:r>
            <a:r>
              <a:rPr kumimoji="1" lang="zh-TW" altLang="en-US" dirty="0" smtClean="0"/>
              <a:t> </a:t>
            </a:r>
            <a:r>
              <a:rPr kumimoji="1" lang="en-US" altLang="zh-TW" dirty="0" smtClean="0"/>
              <a:t>Secure</a:t>
            </a:r>
            <a:r>
              <a:rPr kumimoji="1" lang="zh-TW" altLang="en-US" dirty="0" smtClean="0"/>
              <a:t> </a:t>
            </a:r>
            <a:r>
              <a:rPr kumimoji="1" lang="en-US" altLang="zh-TW" dirty="0" smtClean="0"/>
              <a:t>State</a:t>
            </a:r>
          </a:p>
          <a:p>
            <a:r>
              <a:rPr kumimoji="1" lang="en-US" altLang="zh-TW" dirty="0" smtClean="0"/>
              <a:t>It</a:t>
            </a:r>
            <a:r>
              <a:rPr kumimoji="1" lang="zh-TW" altLang="en-US" dirty="0" smtClean="0"/>
              <a:t> </a:t>
            </a:r>
            <a:r>
              <a:rPr kumimoji="1" lang="en-US" altLang="zh-TW" dirty="0" smtClean="0"/>
              <a:t>has</a:t>
            </a:r>
            <a:r>
              <a:rPr kumimoji="1" lang="zh-TW" altLang="en-US" dirty="0" smtClean="0"/>
              <a:t> </a:t>
            </a:r>
            <a:r>
              <a:rPr kumimoji="1" lang="en-US" altLang="zh-TW" dirty="0" smtClean="0"/>
              <a:t>been</a:t>
            </a:r>
            <a:r>
              <a:rPr kumimoji="1" lang="zh-TW" altLang="en-US" dirty="0" smtClean="0"/>
              <a:t> </a:t>
            </a:r>
            <a:r>
              <a:rPr kumimoji="1" lang="en-US" altLang="zh-TW" dirty="0" smtClean="0"/>
              <a:t>introduced</a:t>
            </a:r>
            <a:r>
              <a:rPr kumimoji="1" lang="zh-TW" altLang="en-US" dirty="0" smtClean="0"/>
              <a:t> </a:t>
            </a:r>
            <a:r>
              <a:rPr kumimoji="1" lang="en-US" altLang="zh-TW" dirty="0" smtClean="0"/>
              <a:t>since</a:t>
            </a:r>
            <a:r>
              <a:rPr kumimoji="1" lang="zh-TW" altLang="en-US" dirty="0" smtClean="0"/>
              <a:t> </a:t>
            </a:r>
            <a:r>
              <a:rPr kumimoji="1" lang="en-US" altLang="zh-TW" dirty="0" smtClean="0"/>
              <a:t>from</a:t>
            </a:r>
            <a:r>
              <a:rPr kumimoji="1" lang="zh-TW" altLang="en-US" dirty="0" smtClean="0"/>
              <a:t> </a:t>
            </a:r>
            <a:r>
              <a:rPr kumimoji="1" lang="en-US" altLang="zh-TW" dirty="0" smtClean="0"/>
              <a:t>ARM</a:t>
            </a:r>
            <a:r>
              <a:rPr kumimoji="1" lang="zh-TW" altLang="en-US" dirty="0" smtClean="0"/>
              <a:t> </a:t>
            </a:r>
            <a:r>
              <a:rPr kumimoji="1" lang="en-US" altLang="zh-TW" dirty="0" smtClean="0"/>
              <a:t>Cortex-A8</a:t>
            </a:r>
            <a:endParaRPr kumimoji="1" lang="zh-TW" altLang="en-US" dirty="0"/>
          </a:p>
        </p:txBody>
      </p:sp>
    </p:spTree>
    <p:extLst>
      <p:ext uri="{BB962C8B-B14F-4D97-AF65-F5344CB8AC3E}">
        <p14:creationId xmlns:p14="http://schemas.microsoft.com/office/powerpoint/2010/main" val="1801730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圓角矩形 11"/>
          <p:cNvSpPr/>
          <p:nvPr/>
        </p:nvSpPr>
        <p:spPr>
          <a:xfrm>
            <a:off x="4427984" y="1268760"/>
            <a:ext cx="4104456" cy="4392488"/>
          </a:xfrm>
          <a:prstGeom prst="roundRect">
            <a:avLst/>
          </a:prstGeom>
          <a:gradFill flip="none" rotWithShape="1">
            <a:gsLst>
              <a:gs pos="0">
                <a:schemeClr val="accent1">
                  <a:shade val="51000"/>
                  <a:satMod val="130000"/>
                  <a:alpha val="23000"/>
                </a:schemeClr>
              </a:gs>
              <a:gs pos="80000">
                <a:schemeClr val="accent1">
                  <a:shade val="93000"/>
                  <a:satMod val="130000"/>
                  <a:alpha val="23000"/>
                </a:schemeClr>
              </a:gs>
              <a:gs pos="100000">
                <a:schemeClr val="accent1">
                  <a:shade val="94000"/>
                  <a:satMod val="135000"/>
                  <a:alpha val="2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 name="標題 1"/>
          <p:cNvSpPr>
            <a:spLocks noGrp="1"/>
          </p:cNvSpPr>
          <p:nvPr>
            <p:ph type="title"/>
          </p:nvPr>
        </p:nvSpPr>
        <p:spPr/>
        <p:txBody>
          <a:bodyPr/>
          <a:lstStyle/>
          <a:p>
            <a:r>
              <a:rPr kumimoji="1" lang="en-US" altLang="zh-TW" dirty="0" smtClean="0"/>
              <a:t>Security</a:t>
            </a:r>
            <a:r>
              <a:rPr kumimoji="1" lang="zh-TW" altLang="en-US" dirty="0" smtClean="0"/>
              <a:t> </a:t>
            </a:r>
            <a:r>
              <a:rPr kumimoji="1" lang="en-US" altLang="zh-TW" dirty="0" smtClean="0"/>
              <a:t>Extension</a:t>
            </a:r>
            <a:endParaRPr kumimoji="1" lang="zh-TW" altLang="en-US" dirty="0"/>
          </a:p>
        </p:txBody>
      </p:sp>
      <p:sp>
        <p:nvSpPr>
          <p:cNvPr id="4" name="圓角矩形 3"/>
          <p:cNvSpPr/>
          <p:nvPr/>
        </p:nvSpPr>
        <p:spPr>
          <a:xfrm>
            <a:off x="395536" y="5733256"/>
            <a:ext cx="84249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TW" sz="2400" dirty="0" smtClean="0"/>
              <a:t>ARM</a:t>
            </a:r>
            <a:r>
              <a:rPr kumimoji="1" lang="zh-TW" altLang="en-US" sz="2400" dirty="0" smtClean="0"/>
              <a:t> </a:t>
            </a:r>
            <a:r>
              <a:rPr kumimoji="1" lang="en-US" altLang="zh-TW" sz="2400" dirty="0" smtClean="0"/>
              <a:t>Cortex-A8</a:t>
            </a:r>
            <a:r>
              <a:rPr kumimoji="1" lang="zh-TW" altLang="en-US" sz="2400" dirty="0" smtClean="0"/>
              <a:t> </a:t>
            </a:r>
            <a:r>
              <a:rPr kumimoji="1" lang="en-US" altLang="zh-TW" sz="2400" dirty="0" smtClean="0"/>
              <a:t>and</a:t>
            </a:r>
            <a:r>
              <a:rPr kumimoji="1" lang="zh-TW" altLang="en-US" sz="2400" dirty="0" smtClean="0"/>
              <a:t> </a:t>
            </a:r>
            <a:r>
              <a:rPr kumimoji="1" lang="en-US" altLang="zh-TW" sz="2400" dirty="0" smtClean="0"/>
              <a:t>beyond</a:t>
            </a:r>
            <a:endParaRPr kumimoji="1" lang="zh-TW" altLang="en-US" sz="2400" dirty="0"/>
          </a:p>
        </p:txBody>
      </p:sp>
      <p:sp>
        <p:nvSpPr>
          <p:cNvPr id="6" name="圓角矩形 5"/>
          <p:cNvSpPr/>
          <p:nvPr/>
        </p:nvSpPr>
        <p:spPr>
          <a:xfrm>
            <a:off x="4716016" y="5013176"/>
            <a:ext cx="1800200" cy="57606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dirty="0" smtClean="0"/>
              <a:t>Monitor</a:t>
            </a:r>
            <a:endParaRPr kumimoji="1" lang="zh-TW" altLang="en-US" dirty="0"/>
          </a:p>
        </p:txBody>
      </p:sp>
      <p:sp>
        <p:nvSpPr>
          <p:cNvPr id="8" name="圓角矩形 7"/>
          <p:cNvSpPr/>
          <p:nvPr/>
        </p:nvSpPr>
        <p:spPr>
          <a:xfrm>
            <a:off x="6660232" y="3789040"/>
            <a:ext cx="1584176" cy="1800200"/>
          </a:xfrm>
          <a:prstGeom prst="roundRect">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7" name="圓角矩形 6"/>
          <p:cNvSpPr/>
          <p:nvPr/>
        </p:nvSpPr>
        <p:spPr>
          <a:xfrm>
            <a:off x="4716016" y="3789040"/>
            <a:ext cx="3528392" cy="108012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Secure</a:t>
            </a:r>
            <a:r>
              <a:rPr kumimoji="1" lang="zh-TW" altLang="en-US" dirty="0" smtClean="0"/>
              <a:t> </a:t>
            </a:r>
            <a:r>
              <a:rPr kumimoji="1" lang="en-US" altLang="zh-TW" dirty="0" smtClean="0"/>
              <a:t>OS</a:t>
            </a:r>
          </a:p>
          <a:p>
            <a:pPr algn="ctr"/>
            <a:r>
              <a:rPr kumimoji="1" lang="en-US" altLang="zh-TW" dirty="0" smtClean="0"/>
              <a:t>(ex:</a:t>
            </a:r>
            <a:r>
              <a:rPr kumimoji="1" lang="zh-TW" altLang="en-US" dirty="0" smtClean="0"/>
              <a:t> </a:t>
            </a:r>
            <a:r>
              <a:rPr kumimoji="1" lang="en-US" altLang="zh-TW" dirty="0" smtClean="0"/>
              <a:t>RTOS)</a:t>
            </a:r>
            <a:endParaRPr kumimoji="1" lang="zh-TW" altLang="en-US" dirty="0"/>
          </a:p>
        </p:txBody>
      </p:sp>
      <p:sp>
        <p:nvSpPr>
          <p:cNvPr id="9" name="圓角矩形 8"/>
          <p:cNvSpPr/>
          <p:nvPr/>
        </p:nvSpPr>
        <p:spPr>
          <a:xfrm>
            <a:off x="4860032" y="1988840"/>
            <a:ext cx="1584176"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Phone</a:t>
            </a:r>
            <a:endParaRPr kumimoji="1" lang="zh-TW" altLang="en-US" dirty="0"/>
          </a:p>
        </p:txBody>
      </p:sp>
      <p:sp>
        <p:nvSpPr>
          <p:cNvPr id="10" name="圓角矩形 9"/>
          <p:cNvSpPr/>
          <p:nvPr/>
        </p:nvSpPr>
        <p:spPr>
          <a:xfrm>
            <a:off x="6732240" y="1988840"/>
            <a:ext cx="1368152"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SMS</a:t>
            </a:r>
            <a:endParaRPr kumimoji="1" lang="zh-TW" altLang="en-US" dirty="0"/>
          </a:p>
        </p:txBody>
      </p:sp>
      <p:sp>
        <p:nvSpPr>
          <p:cNvPr id="11" name="文字方塊 10"/>
          <p:cNvSpPr txBox="1"/>
          <p:nvPr/>
        </p:nvSpPr>
        <p:spPr>
          <a:xfrm>
            <a:off x="5436096" y="1412776"/>
            <a:ext cx="2160240" cy="461665"/>
          </a:xfrm>
          <a:prstGeom prst="rect">
            <a:avLst/>
          </a:prstGeom>
          <a:noFill/>
        </p:spPr>
        <p:txBody>
          <a:bodyPr wrap="square" rtlCol="0">
            <a:spAutoFit/>
          </a:bodyPr>
          <a:lstStyle/>
          <a:p>
            <a:pPr algn="ctr"/>
            <a:r>
              <a:rPr kumimoji="1" lang="en-US" altLang="zh-TW" sz="2400" dirty="0" smtClean="0">
                <a:solidFill>
                  <a:srgbClr val="FF0000"/>
                </a:solidFill>
              </a:rPr>
              <a:t>Secure</a:t>
            </a:r>
            <a:r>
              <a:rPr kumimoji="1" lang="zh-TW" altLang="en-US" sz="2400" dirty="0" smtClean="0">
                <a:solidFill>
                  <a:srgbClr val="FF0000"/>
                </a:solidFill>
              </a:rPr>
              <a:t> </a:t>
            </a:r>
            <a:r>
              <a:rPr kumimoji="1" lang="en-US" altLang="zh-TW" sz="2400" dirty="0" smtClean="0">
                <a:solidFill>
                  <a:srgbClr val="FF0000"/>
                </a:solidFill>
              </a:rPr>
              <a:t>State</a:t>
            </a:r>
            <a:endParaRPr kumimoji="1" lang="zh-TW" altLang="en-US" sz="2400" dirty="0">
              <a:solidFill>
                <a:srgbClr val="FF0000"/>
              </a:solidFill>
            </a:endParaRPr>
          </a:p>
        </p:txBody>
      </p:sp>
      <p:sp>
        <p:nvSpPr>
          <p:cNvPr id="13" name="圓角矩形 12"/>
          <p:cNvSpPr/>
          <p:nvPr/>
        </p:nvSpPr>
        <p:spPr>
          <a:xfrm>
            <a:off x="395536" y="1340768"/>
            <a:ext cx="3888432" cy="4392488"/>
          </a:xfrm>
          <a:prstGeom prst="roundRect">
            <a:avLst/>
          </a:prstGeom>
          <a:gradFill flip="none" rotWithShape="1">
            <a:gsLst>
              <a:gs pos="0">
                <a:schemeClr val="accent6">
                  <a:shade val="51000"/>
                  <a:satMod val="130000"/>
                  <a:alpha val="20000"/>
                </a:schemeClr>
              </a:gs>
              <a:gs pos="80000">
                <a:schemeClr val="accent6">
                  <a:shade val="93000"/>
                  <a:satMod val="130000"/>
                  <a:alpha val="20000"/>
                </a:schemeClr>
              </a:gs>
              <a:gs pos="100000">
                <a:schemeClr val="accent6">
                  <a:shade val="94000"/>
                  <a:satMod val="135000"/>
                  <a:alpha val="20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TW" altLang="en-US"/>
          </a:p>
        </p:txBody>
      </p:sp>
      <p:sp>
        <p:nvSpPr>
          <p:cNvPr id="14" name="文字方塊 13"/>
          <p:cNvSpPr txBox="1"/>
          <p:nvPr/>
        </p:nvSpPr>
        <p:spPr>
          <a:xfrm>
            <a:off x="1187624" y="1412776"/>
            <a:ext cx="2520280" cy="461665"/>
          </a:xfrm>
          <a:prstGeom prst="rect">
            <a:avLst/>
          </a:prstGeom>
          <a:noFill/>
        </p:spPr>
        <p:txBody>
          <a:bodyPr wrap="square" rtlCol="0">
            <a:spAutoFit/>
          </a:bodyPr>
          <a:lstStyle/>
          <a:p>
            <a:pPr algn="ctr"/>
            <a:r>
              <a:rPr kumimoji="1" lang="en-US" altLang="zh-TW" sz="2400" dirty="0" smtClean="0">
                <a:solidFill>
                  <a:srgbClr val="FF0000"/>
                </a:solidFill>
              </a:rPr>
              <a:t>Non-Secure</a:t>
            </a:r>
            <a:r>
              <a:rPr kumimoji="1" lang="zh-TW" altLang="en-US" sz="2400" dirty="0" smtClean="0">
                <a:solidFill>
                  <a:srgbClr val="FF0000"/>
                </a:solidFill>
              </a:rPr>
              <a:t> </a:t>
            </a:r>
            <a:r>
              <a:rPr kumimoji="1" lang="en-US" altLang="zh-TW" sz="2400" dirty="0" smtClean="0">
                <a:solidFill>
                  <a:srgbClr val="FF0000"/>
                </a:solidFill>
              </a:rPr>
              <a:t>State</a:t>
            </a:r>
            <a:endParaRPr kumimoji="1" lang="zh-TW" altLang="en-US" sz="2400" dirty="0">
              <a:solidFill>
                <a:srgbClr val="FF0000"/>
              </a:solidFill>
            </a:endParaRPr>
          </a:p>
        </p:txBody>
      </p:sp>
      <p:sp>
        <p:nvSpPr>
          <p:cNvPr id="15" name="圓角矩形 14"/>
          <p:cNvSpPr/>
          <p:nvPr/>
        </p:nvSpPr>
        <p:spPr>
          <a:xfrm>
            <a:off x="539552" y="3717032"/>
            <a:ext cx="3672408" cy="1872208"/>
          </a:xfrm>
          <a:prstGeom prst="roundRect">
            <a:avLst/>
          </a:prstGeom>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TW" dirty="0" smtClean="0"/>
              <a:t>Non-Secure</a:t>
            </a:r>
            <a:r>
              <a:rPr kumimoji="1" lang="zh-TW" altLang="en-US" dirty="0" smtClean="0"/>
              <a:t> </a:t>
            </a:r>
            <a:r>
              <a:rPr kumimoji="1" lang="en-US" altLang="zh-TW" dirty="0" smtClean="0"/>
              <a:t>OS</a:t>
            </a:r>
          </a:p>
          <a:p>
            <a:pPr algn="ctr"/>
            <a:r>
              <a:rPr kumimoji="1" lang="en-US" altLang="zh-TW" dirty="0" smtClean="0"/>
              <a:t>(ex:</a:t>
            </a:r>
            <a:r>
              <a:rPr kumimoji="1" lang="zh-TW" altLang="en-US" dirty="0" smtClean="0"/>
              <a:t> </a:t>
            </a:r>
            <a:r>
              <a:rPr kumimoji="1" lang="en-US" altLang="zh-TW" dirty="0" smtClean="0"/>
              <a:t>Linux)</a:t>
            </a:r>
            <a:endParaRPr kumimoji="1" lang="zh-TW" altLang="en-US" dirty="0"/>
          </a:p>
        </p:txBody>
      </p:sp>
      <p:sp>
        <p:nvSpPr>
          <p:cNvPr id="16" name="圓角矩形 15"/>
          <p:cNvSpPr/>
          <p:nvPr/>
        </p:nvSpPr>
        <p:spPr>
          <a:xfrm>
            <a:off x="755576" y="1916832"/>
            <a:ext cx="1008112"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Normal</a:t>
            </a:r>
            <a:endParaRPr kumimoji="1" lang="en-US" altLang="zh-TW" dirty="0"/>
          </a:p>
          <a:p>
            <a:pPr algn="ctr"/>
            <a:r>
              <a:rPr kumimoji="1" lang="en-US" altLang="zh-TW" dirty="0" smtClean="0"/>
              <a:t>App</a:t>
            </a:r>
            <a:endParaRPr kumimoji="1" lang="zh-TW" altLang="en-US" dirty="0"/>
          </a:p>
        </p:txBody>
      </p:sp>
      <p:sp>
        <p:nvSpPr>
          <p:cNvPr id="17" name="圓角矩形 16"/>
          <p:cNvSpPr/>
          <p:nvPr/>
        </p:nvSpPr>
        <p:spPr>
          <a:xfrm>
            <a:off x="1907704" y="1916832"/>
            <a:ext cx="1008112" cy="1728192"/>
          </a:xfrm>
          <a:prstGeom prst="roundRect">
            <a:avLst/>
          </a:prstGeom>
          <a:solidFill>
            <a:srgbClr val="63252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Normal</a:t>
            </a:r>
            <a:endParaRPr kumimoji="1" lang="en-US" altLang="zh-TW" dirty="0"/>
          </a:p>
          <a:p>
            <a:pPr algn="ctr"/>
            <a:r>
              <a:rPr kumimoji="1" lang="en-US" altLang="zh-TW" dirty="0" smtClean="0"/>
              <a:t>App</a:t>
            </a:r>
            <a:endParaRPr kumimoji="1" lang="zh-TW" altLang="en-US" dirty="0"/>
          </a:p>
        </p:txBody>
      </p:sp>
      <p:sp>
        <p:nvSpPr>
          <p:cNvPr id="18" name="圓角矩形 17"/>
          <p:cNvSpPr/>
          <p:nvPr/>
        </p:nvSpPr>
        <p:spPr>
          <a:xfrm>
            <a:off x="3059832" y="1916832"/>
            <a:ext cx="1008112" cy="1728192"/>
          </a:xfrm>
          <a:prstGeom prst="roundRect">
            <a:avLst/>
          </a:prstGeom>
          <a:solidFill>
            <a:srgbClr val="63252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Normal</a:t>
            </a:r>
            <a:endParaRPr kumimoji="1" lang="en-US" altLang="zh-TW" dirty="0"/>
          </a:p>
          <a:p>
            <a:pPr algn="ctr"/>
            <a:r>
              <a:rPr kumimoji="1" lang="en-US" altLang="zh-TW" dirty="0" smtClean="0"/>
              <a:t>App</a:t>
            </a:r>
            <a:endParaRPr kumimoji="1" lang="zh-TW" altLang="en-US" dirty="0"/>
          </a:p>
        </p:txBody>
      </p:sp>
    </p:spTree>
    <p:extLst>
      <p:ext uri="{BB962C8B-B14F-4D97-AF65-F5344CB8AC3E}">
        <p14:creationId xmlns:p14="http://schemas.microsoft.com/office/powerpoint/2010/main" val="207322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kumimoji="1" lang="en-US" altLang="zh-TW" dirty="0"/>
              <a:t>Privilege</a:t>
            </a:r>
            <a:r>
              <a:rPr kumimoji="1" lang="zh-TW" altLang="en-US" dirty="0"/>
              <a:t> </a:t>
            </a:r>
            <a:r>
              <a:rPr kumimoji="1" lang="en-US" altLang="zh-TW" dirty="0"/>
              <a:t>Level</a:t>
            </a:r>
            <a:r>
              <a:rPr kumimoji="1" lang="zh-TW" altLang="en-US" dirty="0"/>
              <a:t> </a:t>
            </a:r>
            <a:r>
              <a:rPr kumimoji="1" lang="en-US" altLang="zh-TW" dirty="0"/>
              <a:t>of</a:t>
            </a:r>
            <a:r>
              <a:rPr kumimoji="1" lang="zh-TW" altLang="en-US" dirty="0"/>
              <a:t> </a:t>
            </a:r>
            <a:r>
              <a:rPr kumimoji="1" lang="en-US" altLang="zh-TW" dirty="0"/>
              <a:t>Security</a:t>
            </a:r>
            <a:r>
              <a:rPr kumimoji="1" lang="zh-TW" altLang="en-US" dirty="0"/>
              <a:t> </a:t>
            </a:r>
            <a:r>
              <a:rPr kumimoji="1" lang="en-US" altLang="zh-TW" dirty="0"/>
              <a:t>Extension</a:t>
            </a:r>
            <a:endParaRPr kumimoji="1" lang="zh-TW" altLang="en-US" dirty="0"/>
          </a:p>
        </p:txBody>
      </p:sp>
      <p:sp>
        <p:nvSpPr>
          <p:cNvPr id="3" name="內容版面配置區 2"/>
          <p:cNvSpPr>
            <a:spLocks noGrp="1"/>
          </p:cNvSpPr>
          <p:nvPr>
            <p:ph idx="1"/>
          </p:nvPr>
        </p:nvSpPr>
        <p:spPr/>
        <p:txBody>
          <a:bodyPr/>
          <a:lstStyle/>
          <a:p>
            <a:r>
              <a:rPr kumimoji="1" lang="en-US" altLang="zh-TW" dirty="0" smtClean="0"/>
              <a:t>Secured</a:t>
            </a:r>
            <a:r>
              <a:rPr kumimoji="1" lang="zh-TW" altLang="en-US" dirty="0" smtClean="0"/>
              <a:t> </a:t>
            </a:r>
            <a:r>
              <a:rPr kumimoji="1" lang="en-US" altLang="zh-TW" dirty="0" smtClean="0"/>
              <a:t>apps</a:t>
            </a:r>
            <a:r>
              <a:rPr kumimoji="1" lang="zh-TW" altLang="en-US" dirty="0" smtClean="0"/>
              <a:t> </a:t>
            </a:r>
            <a:r>
              <a:rPr kumimoji="1" lang="en-US" altLang="zh-TW" dirty="0" smtClean="0"/>
              <a:t>and</a:t>
            </a:r>
            <a:r>
              <a:rPr kumimoji="1" lang="zh-TW" altLang="en-US" dirty="0" smtClean="0"/>
              <a:t> </a:t>
            </a:r>
            <a:r>
              <a:rPr kumimoji="1" lang="en-US" altLang="zh-TW" dirty="0" smtClean="0"/>
              <a:t>secured</a:t>
            </a:r>
            <a:r>
              <a:rPr kumimoji="1" lang="zh-TW" altLang="en-US" dirty="0" smtClean="0"/>
              <a:t> </a:t>
            </a:r>
            <a:r>
              <a:rPr kumimoji="1" lang="en-US" altLang="zh-TW" dirty="0" smtClean="0"/>
              <a:t>OS</a:t>
            </a:r>
            <a:r>
              <a:rPr kumimoji="1" lang="zh-TW" altLang="en-US" dirty="0" smtClean="0"/>
              <a:t> </a:t>
            </a:r>
            <a:r>
              <a:rPr kumimoji="1" lang="en-US" altLang="zh-TW" dirty="0" smtClean="0"/>
              <a:t>runs</a:t>
            </a:r>
            <a:r>
              <a:rPr kumimoji="1" lang="zh-TW" altLang="en-US" dirty="0" smtClean="0"/>
              <a:t> </a:t>
            </a:r>
            <a:r>
              <a:rPr kumimoji="1" lang="en-US" altLang="zh-TW" dirty="0" smtClean="0"/>
              <a:t>on</a:t>
            </a:r>
            <a:r>
              <a:rPr kumimoji="1" lang="zh-TW" altLang="en-US" dirty="0" smtClean="0"/>
              <a:t> </a:t>
            </a:r>
            <a:r>
              <a:rPr kumimoji="1" lang="en-US" altLang="zh-TW" dirty="0" smtClean="0"/>
              <a:t>secure</a:t>
            </a:r>
            <a:r>
              <a:rPr kumimoji="1" lang="zh-TW" altLang="en-US" dirty="0" smtClean="0"/>
              <a:t> </a:t>
            </a:r>
            <a:r>
              <a:rPr kumimoji="1" lang="en-US" altLang="zh-TW" dirty="0" smtClean="0"/>
              <a:t>state</a:t>
            </a:r>
          </a:p>
          <a:p>
            <a:pPr lvl="1"/>
            <a:r>
              <a:rPr kumimoji="1" lang="en-US" altLang="zh-TW" dirty="0" smtClean="0"/>
              <a:t>Monitor</a:t>
            </a:r>
            <a:r>
              <a:rPr kumimoji="1" lang="zh-TW" altLang="en-US" dirty="0" smtClean="0"/>
              <a:t> </a:t>
            </a:r>
            <a:r>
              <a:rPr kumimoji="1" lang="en-US" altLang="zh-TW" dirty="0" smtClean="0"/>
              <a:t>runs</a:t>
            </a:r>
            <a:r>
              <a:rPr kumimoji="1" lang="zh-TW" altLang="en-US" dirty="0" smtClean="0"/>
              <a:t> </a:t>
            </a:r>
            <a:r>
              <a:rPr kumimoji="1" lang="en-US" altLang="zh-TW" dirty="0" smtClean="0"/>
              <a:t>on</a:t>
            </a:r>
            <a:r>
              <a:rPr kumimoji="1" lang="zh-TW" altLang="en-US" dirty="0" smtClean="0"/>
              <a:t> </a:t>
            </a:r>
            <a:r>
              <a:rPr kumimoji="1" lang="en-US" altLang="zh-TW" dirty="0" smtClean="0">
                <a:solidFill>
                  <a:srgbClr val="FF0000"/>
                </a:solidFill>
              </a:rPr>
              <a:t>monitor</a:t>
            </a:r>
            <a:r>
              <a:rPr kumimoji="1" lang="zh-TW" altLang="en-US" dirty="0" smtClean="0">
                <a:solidFill>
                  <a:srgbClr val="FF0000"/>
                </a:solidFill>
              </a:rPr>
              <a:t> </a:t>
            </a:r>
            <a:r>
              <a:rPr kumimoji="1" lang="en-US" altLang="zh-TW" dirty="0" smtClean="0">
                <a:solidFill>
                  <a:srgbClr val="FF0000"/>
                </a:solidFill>
              </a:rPr>
              <a:t>mode</a:t>
            </a:r>
            <a:r>
              <a:rPr kumimoji="1" lang="zh-TW" altLang="en-US" dirty="0" smtClean="0"/>
              <a:t> </a:t>
            </a:r>
            <a:r>
              <a:rPr kumimoji="1" lang="en-US" altLang="zh-TW" dirty="0" smtClean="0"/>
              <a:t>which</a:t>
            </a:r>
            <a:r>
              <a:rPr kumimoji="1" lang="zh-TW" altLang="en-US" dirty="0" smtClean="0"/>
              <a:t> </a:t>
            </a:r>
            <a:r>
              <a:rPr kumimoji="1" lang="en-US" altLang="zh-TW" dirty="0" smtClean="0"/>
              <a:t>is</a:t>
            </a:r>
            <a:r>
              <a:rPr kumimoji="1" lang="zh-TW" altLang="en-US" dirty="0" smtClean="0"/>
              <a:t> </a:t>
            </a:r>
            <a:r>
              <a:rPr kumimoji="1" lang="en-US" altLang="zh-TW" dirty="0" smtClean="0"/>
              <a:t>on</a:t>
            </a:r>
            <a:r>
              <a:rPr kumimoji="1" lang="zh-TW" altLang="en-US" dirty="0" smtClean="0"/>
              <a:t> </a:t>
            </a:r>
            <a:r>
              <a:rPr kumimoji="1" lang="en-US" altLang="zh-TW" dirty="0" smtClean="0">
                <a:solidFill>
                  <a:srgbClr val="FF0000"/>
                </a:solidFill>
              </a:rPr>
              <a:t>Privilege</a:t>
            </a:r>
            <a:r>
              <a:rPr kumimoji="1" lang="zh-TW" altLang="en-US" dirty="0" smtClean="0">
                <a:solidFill>
                  <a:srgbClr val="FF0000"/>
                </a:solidFill>
              </a:rPr>
              <a:t> </a:t>
            </a:r>
            <a:r>
              <a:rPr kumimoji="1" lang="en-US" altLang="zh-TW" dirty="0" smtClean="0">
                <a:solidFill>
                  <a:srgbClr val="FF0000"/>
                </a:solidFill>
              </a:rPr>
              <a:t>Level</a:t>
            </a:r>
            <a:r>
              <a:rPr kumimoji="1" lang="zh-TW" altLang="en-US" dirty="0" smtClean="0">
                <a:solidFill>
                  <a:srgbClr val="FF0000"/>
                </a:solidFill>
              </a:rPr>
              <a:t> </a:t>
            </a:r>
            <a:r>
              <a:rPr kumimoji="1" lang="en-US" altLang="zh-TW" dirty="0" smtClean="0">
                <a:solidFill>
                  <a:srgbClr val="FF0000"/>
                </a:solidFill>
              </a:rPr>
              <a:t>1</a:t>
            </a:r>
            <a:r>
              <a:rPr kumimoji="1" lang="zh-TW" altLang="en-US" dirty="0" smtClean="0"/>
              <a:t> </a:t>
            </a:r>
            <a:r>
              <a:rPr kumimoji="1" lang="en-US" altLang="zh-TW" dirty="0" smtClean="0"/>
              <a:t>of</a:t>
            </a:r>
            <a:r>
              <a:rPr kumimoji="1" lang="zh-TW" altLang="en-US" dirty="0" smtClean="0"/>
              <a:t> </a:t>
            </a:r>
            <a:r>
              <a:rPr kumimoji="1" lang="en-US" altLang="zh-TW" dirty="0" smtClean="0">
                <a:solidFill>
                  <a:srgbClr val="FF0000"/>
                </a:solidFill>
              </a:rPr>
              <a:t>Secure</a:t>
            </a:r>
            <a:r>
              <a:rPr kumimoji="1" lang="zh-TW" altLang="en-US" dirty="0" smtClean="0">
                <a:solidFill>
                  <a:srgbClr val="FF0000"/>
                </a:solidFill>
              </a:rPr>
              <a:t> </a:t>
            </a:r>
            <a:r>
              <a:rPr kumimoji="1" lang="en-US" altLang="zh-TW" dirty="0" smtClean="0">
                <a:solidFill>
                  <a:srgbClr val="FF0000"/>
                </a:solidFill>
              </a:rPr>
              <a:t>State</a:t>
            </a:r>
            <a:r>
              <a:rPr kumimoji="1" lang="en-US" altLang="zh-TW" dirty="0" smtClean="0"/>
              <a:t>(Secure</a:t>
            </a:r>
            <a:r>
              <a:rPr kumimoji="1" lang="zh-TW" altLang="en-US" dirty="0" smtClean="0"/>
              <a:t> </a:t>
            </a:r>
            <a:r>
              <a:rPr kumimoji="1" lang="en-US" altLang="zh-TW" dirty="0" smtClean="0"/>
              <a:t>State</a:t>
            </a:r>
            <a:r>
              <a:rPr kumimoji="1" lang="zh-TW" altLang="en-US" dirty="0" smtClean="0"/>
              <a:t> </a:t>
            </a:r>
            <a:r>
              <a:rPr kumimoji="1" lang="en-US" altLang="zh-TW" dirty="0" smtClean="0"/>
              <a:t>PL1).</a:t>
            </a:r>
          </a:p>
          <a:p>
            <a:pPr lvl="1"/>
            <a:r>
              <a:rPr kumimoji="1" lang="en-US" altLang="zh-TW" dirty="0" smtClean="0"/>
              <a:t>Secured</a:t>
            </a:r>
            <a:r>
              <a:rPr kumimoji="1" lang="zh-TW" altLang="en-US" dirty="0" smtClean="0"/>
              <a:t> </a:t>
            </a:r>
            <a:r>
              <a:rPr kumimoji="1" lang="en-US" altLang="zh-TW" dirty="0" smtClean="0"/>
              <a:t>OS</a:t>
            </a:r>
            <a:r>
              <a:rPr kumimoji="1" lang="zh-TW" altLang="en-US" dirty="0" smtClean="0"/>
              <a:t> </a:t>
            </a:r>
            <a:r>
              <a:rPr kumimoji="1" lang="en-US" altLang="zh-TW" dirty="0" smtClean="0"/>
              <a:t>runs</a:t>
            </a:r>
            <a:r>
              <a:rPr kumimoji="1" lang="zh-TW" altLang="en-US" dirty="0" smtClean="0"/>
              <a:t> </a:t>
            </a:r>
            <a:r>
              <a:rPr kumimoji="1" lang="en-US" altLang="zh-TW" dirty="0" smtClean="0"/>
              <a:t>on</a:t>
            </a:r>
            <a:r>
              <a:rPr kumimoji="1" lang="zh-TW" altLang="en-US" dirty="0" smtClean="0"/>
              <a:t> </a:t>
            </a:r>
            <a:r>
              <a:rPr kumimoji="1" lang="en-US" altLang="zh-TW" dirty="0" smtClean="0">
                <a:solidFill>
                  <a:srgbClr val="FF0000"/>
                </a:solidFill>
              </a:rPr>
              <a:t>Privilege</a:t>
            </a:r>
            <a:r>
              <a:rPr kumimoji="1" lang="zh-TW" altLang="en-US" dirty="0" smtClean="0">
                <a:solidFill>
                  <a:srgbClr val="FF0000"/>
                </a:solidFill>
              </a:rPr>
              <a:t> </a:t>
            </a:r>
            <a:r>
              <a:rPr kumimoji="1" lang="en-US" altLang="zh-TW" dirty="0" smtClean="0">
                <a:solidFill>
                  <a:srgbClr val="FF0000"/>
                </a:solidFill>
              </a:rPr>
              <a:t>Level</a:t>
            </a:r>
            <a:r>
              <a:rPr kumimoji="1" lang="zh-TW" altLang="en-US" dirty="0" smtClean="0">
                <a:solidFill>
                  <a:srgbClr val="FF0000"/>
                </a:solidFill>
              </a:rPr>
              <a:t> </a:t>
            </a:r>
            <a:r>
              <a:rPr kumimoji="1" lang="en-US" altLang="zh-TW" dirty="0" smtClean="0">
                <a:solidFill>
                  <a:srgbClr val="FF0000"/>
                </a:solidFill>
              </a:rPr>
              <a:t>1</a:t>
            </a:r>
            <a:r>
              <a:rPr kumimoji="1" lang="zh-TW" altLang="en-US" dirty="0" smtClean="0">
                <a:solidFill>
                  <a:srgbClr val="FF0000"/>
                </a:solidFill>
              </a:rPr>
              <a:t> </a:t>
            </a:r>
            <a:r>
              <a:rPr kumimoji="1" lang="en-US" altLang="zh-TW" dirty="0" smtClean="0"/>
              <a:t>of</a:t>
            </a:r>
            <a:r>
              <a:rPr kumimoji="1" lang="zh-TW" altLang="en-US" dirty="0" smtClean="0"/>
              <a:t> </a:t>
            </a:r>
            <a:r>
              <a:rPr kumimoji="1" lang="en-US" altLang="zh-TW" dirty="0" smtClean="0">
                <a:solidFill>
                  <a:srgbClr val="FF0000"/>
                </a:solidFill>
              </a:rPr>
              <a:t>Secure</a:t>
            </a:r>
            <a:r>
              <a:rPr kumimoji="1" lang="zh-TW" altLang="en-US" dirty="0" smtClean="0">
                <a:solidFill>
                  <a:srgbClr val="FF0000"/>
                </a:solidFill>
              </a:rPr>
              <a:t> </a:t>
            </a:r>
            <a:r>
              <a:rPr kumimoji="1" lang="en-US" altLang="zh-TW" dirty="0" smtClean="0">
                <a:solidFill>
                  <a:srgbClr val="FF0000"/>
                </a:solidFill>
              </a:rPr>
              <a:t>State</a:t>
            </a:r>
            <a:r>
              <a:rPr kumimoji="1" lang="en-US" altLang="zh-TW" dirty="0" smtClean="0"/>
              <a:t>(Secure</a:t>
            </a:r>
            <a:r>
              <a:rPr kumimoji="1" lang="zh-TW" altLang="en-US" dirty="0" smtClean="0"/>
              <a:t> </a:t>
            </a:r>
            <a:r>
              <a:rPr kumimoji="1" lang="en-US" altLang="zh-TW" dirty="0" smtClean="0"/>
              <a:t>State</a:t>
            </a:r>
            <a:r>
              <a:rPr kumimoji="1" lang="zh-TW" altLang="en-US" dirty="0" smtClean="0"/>
              <a:t> </a:t>
            </a:r>
            <a:r>
              <a:rPr kumimoji="1" lang="en-US" altLang="zh-TW" dirty="0" smtClean="0"/>
              <a:t>PL1).</a:t>
            </a:r>
          </a:p>
          <a:p>
            <a:pPr lvl="1"/>
            <a:r>
              <a:rPr kumimoji="1" lang="en-US" altLang="zh-TW" dirty="0" smtClean="0"/>
              <a:t>Secured</a:t>
            </a:r>
            <a:r>
              <a:rPr kumimoji="1" lang="zh-TW" altLang="en-US" dirty="0" smtClean="0"/>
              <a:t> </a:t>
            </a:r>
            <a:r>
              <a:rPr kumimoji="1" lang="en-US" altLang="zh-TW" dirty="0" smtClean="0"/>
              <a:t>apps</a:t>
            </a:r>
            <a:r>
              <a:rPr kumimoji="1" lang="zh-TW" altLang="en-US" dirty="0" smtClean="0"/>
              <a:t> </a:t>
            </a:r>
            <a:r>
              <a:rPr kumimoji="1" lang="en-US" altLang="zh-TW" dirty="0" smtClean="0"/>
              <a:t>run</a:t>
            </a:r>
            <a:r>
              <a:rPr kumimoji="1" lang="zh-TW" altLang="en-US" dirty="0" smtClean="0"/>
              <a:t> </a:t>
            </a:r>
            <a:r>
              <a:rPr kumimoji="1" lang="en-US" altLang="zh-TW" dirty="0" smtClean="0"/>
              <a:t>on</a:t>
            </a:r>
            <a:r>
              <a:rPr kumimoji="1" lang="zh-TW" altLang="en-US" dirty="0" smtClean="0"/>
              <a:t> </a:t>
            </a:r>
            <a:r>
              <a:rPr kumimoji="1" lang="en-US" altLang="zh-TW" dirty="0" smtClean="0">
                <a:solidFill>
                  <a:srgbClr val="FF0000"/>
                </a:solidFill>
              </a:rPr>
              <a:t>Privilege</a:t>
            </a:r>
            <a:r>
              <a:rPr kumimoji="1" lang="zh-TW" altLang="en-US" dirty="0" smtClean="0">
                <a:solidFill>
                  <a:srgbClr val="FF0000"/>
                </a:solidFill>
              </a:rPr>
              <a:t> </a:t>
            </a:r>
            <a:r>
              <a:rPr kumimoji="1" lang="en-US" altLang="zh-TW" dirty="0" smtClean="0">
                <a:solidFill>
                  <a:srgbClr val="FF0000"/>
                </a:solidFill>
              </a:rPr>
              <a:t>Level</a:t>
            </a:r>
            <a:r>
              <a:rPr kumimoji="1" lang="zh-TW" altLang="en-US" dirty="0" smtClean="0">
                <a:solidFill>
                  <a:srgbClr val="FF0000"/>
                </a:solidFill>
              </a:rPr>
              <a:t> </a:t>
            </a:r>
            <a:r>
              <a:rPr kumimoji="1" lang="en-US" altLang="zh-TW" dirty="0" smtClean="0">
                <a:solidFill>
                  <a:srgbClr val="FF0000"/>
                </a:solidFill>
              </a:rPr>
              <a:t>0</a:t>
            </a:r>
            <a:r>
              <a:rPr kumimoji="1" lang="zh-TW" altLang="en-US" dirty="0" smtClean="0">
                <a:solidFill>
                  <a:srgbClr val="FF0000"/>
                </a:solidFill>
              </a:rPr>
              <a:t> </a:t>
            </a:r>
            <a:r>
              <a:rPr kumimoji="1" lang="en-US" altLang="zh-TW" dirty="0" smtClean="0"/>
              <a:t>of</a:t>
            </a:r>
            <a:r>
              <a:rPr kumimoji="1" lang="zh-TW" altLang="en-US" dirty="0" smtClean="0"/>
              <a:t> </a:t>
            </a:r>
            <a:r>
              <a:rPr kumimoji="1" lang="en-US" altLang="zh-TW" dirty="0" smtClean="0">
                <a:solidFill>
                  <a:srgbClr val="FF0000"/>
                </a:solidFill>
              </a:rPr>
              <a:t>Secure</a:t>
            </a:r>
            <a:r>
              <a:rPr kumimoji="1" lang="zh-TW" altLang="en-US" dirty="0" smtClean="0">
                <a:solidFill>
                  <a:srgbClr val="FF0000"/>
                </a:solidFill>
              </a:rPr>
              <a:t> </a:t>
            </a:r>
            <a:r>
              <a:rPr kumimoji="1" lang="en-US" altLang="zh-TW" dirty="0" smtClean="0">
                <a:solidFill>
                  <a:srgbClr val="FF0000"/>
                </a:solidFill>
              </a:rPr>
              <a:t>State</a:t>
            </a:r>
            <a:r>
              <a:rPr kumimoji="1" lang="en-US" altLang="zh-TW" dirty="0" smtClean="0"/>
              <a:t>(Secure</a:t>
            </a:r>
            <a:r>
              <a:rPr kumimoji="1" lang="zh-TW" altLang="en-US" dirty="0" smtClean="0"/>
              <a:t> </a:t>
            </a:r>
            <a:r>
              <a:rPr kumimoji="1" lang="en-US" altLang="zh-TW" dirty="0" smtClean="0"/>
              <a:t>State</a:t>
            </a:r>
            <a:r>
              <a:rPr kumimoji="1" lang="zh-TW" altLang="en-US" dirty="0" smtClean="0"/>
              <a:t> </a:t>
            </a:r>
            <a:r>
              <a:rPr kumimoji="1" lang="en-US" altLang="zh-TW" dirty="0" smtClean="0"/>
              <a:t>PL0).</a:t>
            </a:r>
            <a:r>
              <a:rPr kumimoji="1" lang="zh-TW" altLang="en-US" dirty="0" smtClean="0"/>
              <a:t> </a:t>
            </a:r>
            <a:endParaRPr kumimoji="1" lang="en-US" altLang="zh-TW" dirty="0" smtClean="0"/>
          </a:p>
        </p:txBody>
      </p:sp>
    </p:spTree>
    <p:extLst>
      <p:ext uri="{BB962C8B-B14F-4D97-AF65-F5344CB8AC3E}">
        <p14:creationId xmlns:p14="http://schemas.microsoft.com/office/powerpoint/2010/main" val="2152885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kumimoji="1" lang="en-US" altLang="zh-TW" dirty="0"/>
              <a:t>Privilege</a:t>
            </a:r>
            <a:r>
              <a:rPr kumimoji="1" lang="zh-TW" altLang="en-US" dirty="0"/>
              <a:t> </a:t>
            </a:r>
            <a:r>
              <a:rPr kumimoji="1" lang="en-US" altLang="zh-TW" dirty="0"/>
              <a:t>Level</a:t>
            </a:r>
            <a:r>
              <a:rPr kumimoji="1" lang="zh-TW" altLang="en-US" dirty="0"/>
              <a:t> </a:t>
            </a:r>
            <a:r>
              <a:rPr kumimoji="1" lang="en-US" altLang="zh-TW" dirty="0"/>
              <a:t>of</a:t>
            </a:r>
            <a:r>
              <a:rPr kumimoji="1" lang="zh-TW" altLang="en-US" dirty="0"/>
              <a:t> </a:t>
            </a:r>
            <a:r>
              <a:rPr kumimoji="1" lang="en-US" altLang="zh-TW" dirty="0"/>
              <a:t>Security</a:t>
            </a:r>
            <a:r>
              <a:rPr kumimoji="1" lang="zh-TW" altLang="en-US" dirty="0"/>
              <a:t> </a:t>
            </a:r>
            <a:r>
              <a:rPr kumimoji="1" lang="en-US" altLang="zh-TW" dirty="0"/>
              <a:t>Extension</a:t>
            </a:r>
            <a:endParaRPr kumimoji="1" lang="zh-TW" altLang="en-US" dirty="0"/>
          </a:p>
        </p:txBody>
      </p:sp>
      <p:sp>
        <p:nvSpPr>
          <p:cNvPr id="3" name="內容版面配置區 2"/>
          <p:cNvSpPr>
            <a:spLocks noGrp="1"/>
          </p:cNvSpPr>
          <p:nvPr>
            <p:ph idx="1"/>
          </p:nvPr>
        </p:nvSpPr>
        <p:spPr/>
        <p:txBody>
          <a:bodyPr/>
          <a:lstStyle/>
          <a:p>
            <a:r>
              <a:rPr kumimoji="1" lang="en-US" altLang="zh-TW" dirty="0" smtClean="0"/>
              <a:t>Normal</a:t>
            </a:r>
            <a:r>
              <a:rPr kumimoji="1" lang="zh-TW" altLang="en-US" dirty="0" smtClean="0"/>
              <a:t> </a:t>
            </a:r>
            <a:r>
              <a:rPr kumimoji="1" lang="en-US" altLang="zh-TW" dirty="0" smtClean="0"/>
              <a:t>apps</a:t>
            </a:r>
            <a:r>
              <a:rPr kumimoji="1" lang="zh-TW" altLang="en-US" dirty="0" smtClean="0"/>
              <a:t> </a:t>
            </a:r>
            <a:r>
              <a:rPr kumimoji="1" lang="en-US" altLang="zh-TW" dirty="0" smtClean="0"/>
              <a:t>and</a:t>
            </a:r>
            <a:r>
              <a:rPr kumimoji="1" lang="zh-TW" altLang="en-US" dirty="0" smtClean="0"/>
              <a:t> </a:t>
            </a:r>
            <a:r>
              <a:rPr kumimoji="1" lang="en-US" altLang="zh-TW" dirty="0" smtClean="0"/>
              <a:t>normal</a:t>
            </a:r>
            <a:r>
              <a:rPr kumimoji="1" lang="zh-TW" altLang="en-US" dirty="0" smtClean="0"/>
              <a:t> </a:t>
            </a:r>
            <a:r>
              <a:rPr kumimoji="1" lang="en-US" altLang="zh-TW" dirty="0" smtClean="0"/>
              <a:t>OS</a:t>
            </a:r>
            <a:r>
              <a:rPr kumimoji="1" lang="zh-TW" altLang="en-US" dirty="0" smtClean="0"/>
              <a:t> </a:t>
            </a:r>
            <a:r>
              <a:rPr kumimoji="1" lang="en-US" altLang="zh-TW" dirty="0" smtClean="0"/>
              <a:t>runs</a:t>
            </a:r>
            <a:r>
              <a:rPr kumimoji="1" lang="zh-TW" altLang="en-US" dirty="0" smtClean="0"/>
              <a:t> </a:t>
            </a:r>
            <a:r>
              <a:rPr kumimoji="1" lang="en-US" altLang="zh-TW" dirty="0" smtClean="0"/>
              <a:t>on</a:t>
            </a:r>
            <a:r>
              <a:rPr kumimoji="1" lang="zh-TW" altLang="en-US" dirty="0" smtClean="0"/>
              <a:t> </a:t>
            </a:r>
            <a:r>
              <a:rPr kumimoji="1" lang="en-US" altLang="zh-TW" dirty="0" smtClean="0"/>
              <a:t>non-secure</a:t>
            </a:r>
            <a:r>
              <a:rPr kumimoji="1" lang="zh-TW" altLang="en-US" dirty="0" smtClean="0"/>
              <a:t> </a:t>
            </a:r>
            <a:r>
              <a:rPr kumimoji="1" lang="en-US" altLang="zh-TW" dirty="0" smtClean="0"/>
              <a:t>state</a:t>
            </a:r>
          </a:p>
          <a:p>
            <a:pPr lvl="1"/>
            <a:r>
              <a:rPr kumimoji="1" lang="en-US" altLang="zh-TW" dirty="0" smtClean="0"/>
              <a:t>Normal</a:t>
            </a:r>
            <a:r>
              <a:rPr kumimoji="1" lang="zh-TW" altLang="en-US" dirty="0" smtClean="0"/>
              <a:t> </a:t>
            </a:r>
            <a:r>
              <a:rPr kumimoji="1" lang="en-US" altLang="zh-TW" dirty="0" smtClean="0"/>
              <a:t>apps(e.g.</a:t>
            </a:r>
            <a:r>
              <a:rPr kumimoji="1" lang="zh-TW" altLang="en-US" dirty="0" smtClean="0"/>
              <a:t> </a:t>
            </a:r>
            <a:r>
              <a:rPr kumimoji="1" lang="en-US" altLang="zh-TW" dirty="0" smtClean="0"/>
              <a:t>Angry-Bird,</a:t>
            </a:r>
            <a:r>
              <a:rPr kumimoji="1" lang="zh-TW" altLang="en-US" dirty="0" smtClean="0"/>
              <a:t> </a:t>
            </a:r>
            <a:r>
              <a:rPr kumimoji="1" lang="en-US" altLang="zh-TW" dirty="0" smtClean="0"/>
              <a:t>Browser,</a:t>
            </a:r>
            <a:r>
              <a:rPr kumimoji="1" lang="zh-TW" altLang="en-US" dirty="0" smtClean="0"/>
              <a:t> </a:t>
            </a:r>
            <a:r>
              <a:rPr kumimoji="1" lang="en-US" altLang="zh-TW" dirty="0" smtClean="0"/>
              <a:t>…)</a:t>
            </a:r>
            <a:r>
              <a:rPr kumimoji="1" lang="zh-TW" altLang="en-US" dirty="0" smtClean="0"/>
              <a:t> </a:t>
            </a:r>
            <a:r>
              <a:rPr kumimoji="1" lang="en-US" altLang="zh-TW" dirty="0" smtClean="0"/>
              <a:t>run</a:t>
            </a:r>
            <a:r>
              <a:rPr kumimoji="1" lang="zh-TW" altLang="en-US" dirty="0" smtClean="0"/>
              <a:t> </a:t>
            </a:r>
            <a:r>
              <a:rPr kumimoji="1" lang="en-US" altLang="zh-TW" dirty="0" smtClean="0"/>
              <a:t>on</a:t>
            </a:r>
            <a:r>
              <a:rPr kumimoji="1" lang="zh-TW" altLang="en-US" dirty="0" smtClean="0"/>
              <a:t> </a:t>
            </a:r>
            <a:r>
              <a:rPr kumimoji="1" lang="en-US" altLang="zh-TW" dirty="0" smtClean="0">
                <a:solidFill>
                  <a:srgbClr val="FF0000"/>
                </a:solidFill>
              </a:rPr>
              <a:t>Privilege</a:t>
            </a:r>
            <a:r>
              <a:rPr kumimoji="1" lang="zh-TW" altLang="en-US" dirty="0" smtClean="0">
                <a:solidFill>
                  <a:srgbClr val="FF0000"/>
                </a:solidFill>
              </a:rPr>
              <a:t> </a:t>
            </a:r>
            <a:r>
              <a:rPr kumimoji="1" lang="en-US" altLang="zh-TW" dirty="0" smtClean="0">
                <a:solidFill>
                  <a:srgbClr val="FF0000"/>
                </a:solidFill>
              </a:rPr>
              <a:t>Level</a:t>
            </a:r>
            <a:r>
              <a:rPr kumimoji="1" lang="zh-TW" altLang="en-US" dirty="0" smtClean="0">
                <a:solidFill>
                  <a:srgbClr val="FF0000"/>
                </a:solidFill>
              </a:rPr>
              <a:t> </a:t>
            </a:r>
            <a:r>
              <a:rPr kumimoji="1" lang="en-US" altLang="zh-TW" dirty="0" smtClean="0">
                <a:solidFill>
                  <a:srgbClr val="FF0000"/>
                </a:solidFill>
              </a:rPr>
              <a:t>0</a:t>
            </a:r>
            <a:r>
              <a:rPr kumimoji="1" lang="zh-TW" altLang="en-US" dirty="0" smtClean="0"/>
              <a:t> </a:t>
            </a:r>
            <a:r>
              <a:rPr kumimoji="1" lang="en-US" altLang="zh-TW" dirty="0" smtClean="0"/>
              <a:t>of</a:t>
            </a:r>
            <a:r>
              <a:rPr kumimoji="1" lang="zh-TW" altLang="en-US" dirty="0" smtClean="0"/>
              <a:t> </a:t>
            </a:r>
            <a:r>
              <a:rPr kumimoji="1" lang="en-US" altLang="zh-TW" dirty="0" smtClean="0">
                <a:solidFill>
                  <a:srgbClr val="FF0000"/>
                </a:solidFill>
              </a:rPr>
              <a:t>Non-Secure</a:t>
            </a:r>
            <a:r>
              <a:rPr kumimoji="1" lang="zh-TW" altLang="en-US" dirty="0" smtClean="0">
                <a:solidFill>
                  <a:srgbClr val="FF0000"/>
                </a:solidFill>
              </a:rPr>
              <a:t> </a:t>
            </a:r>
            <a:r>
              <a:rPr kumimoji="1" lang="en-US" altLang="zh-TW" dirty="0" smtClean="0">
                <a:solidFill>
                  <a:srgbClr val="FF0000"/>
                </a:solidFill>
              </a:rPr>
              <a:t>State</a:t>
            </a:r>
            <a:r>
              <a:rPr kumimoji="1" lang="en-US" altLang="zh-TW" dirty="0" smtClean="0"/>
              <a:t>(Non-Secure</a:t>
            </a:r>
            <a:r>
              <a:rPr kumimoji="1" lang="zh-TW" altLang="en-US" dirty="0" smtClean="0"/>
              <a:t> </a:t>
            </a:r>
            <a:r>
              <a:rPr kumimoji="1" lang="en-US" altLang="zh-TW" dirty="0" smtClean="0"/>
              <a:t>PL0).</a:t>
            </a:r>
          </a:p>
          <a:p>
            <a:pPr lvl="1"/>
            <a:r>
              <a:rPr kumimoji="1" lang="en-US" altLang="zh-TW" dirty="0" smtClean="0"/>
              <a:t>Normal</a:t>
            </a:r>
            <a:r>
              <a:rPr kumimoji="1" lang="zh-TW" altLang="en-US" dirty="0" smtClean="0"/>
              <a:t> </a:t>
            </a:r>
            <a:r>
              <a:rPr kumimoji="1" lang="en-US" altLang="zh-TW" dirty="0" smtClean="0"/>
              <a:t>OS(e.g.</a:t>
            </a:r>
            <a:r>
              <a:rPr kumimoji="1" lang="zh-TW" altLang="en-US" dirty="0" smtClean="0"/>
              <a:t> </a:t>
            </a:r>
            <a:r>
              <a:rPr kumimoji="1" lang="en-US" altLang="zh-TW" dirty="0" smtClean="0"/>
              <a:t>Linux)</a:t>
            </a:r>
            <a:r>
              <a:rPr kumimoji="1" lang="zh-TW" altLang="en-US" dirty="0" smtClean="0"/>
              <a:t> </a:t>
            </a:r>
            <a:r>
              <a:rPr kumimoji="1" lang="en-US" altLang="zh-TW" dirty="0" smtClean="0"/>
              <a:t>runs</a:t>
            </a:r>
            <a:r>
              <a:rPr kumimoji="1" lang="zh-TW" altLang="en-US" dirty="0" smtClean="0"/>
              <a:t> </a:t>
            </a:r>
            <a:r>
              <a:rPr kumimoji="1" lang="en-US" altLang="zh-TW" dirty="0" smtClean="0"/>
              <a:t>on</a:t>
            </a:r>
            <a:r>
              <a:rPr kumimoji="1" lang="zh-TW" altLang="en-US" dirty="0" smtClean="0"/>
              <a:t> </a:t>
            </a:r>
            <a:r>
              <a:rPr kumimoji="1" lang="en-US" altLang="zh-TW" dirty="0" smtClean="0">
                <a:solidFill>
                  <a:srgbClr val="FF0000"/>
                </a:solidFill>
              </a:rPr>
              <a:t>Privilege</a:t>
            </a:r>
            <a:r>
              <a:rPr kumimoji="1" lang="zh-TW" altLang="en-US" dirty="0" smtClean="0">
                <a:solidFill>
                  <a:srgbClr val="FF0000"/>
                </a:solidFill>
              </a:rPr>
              <a:t> </a:t>
            </a:r>
            <a:r>
              <a:rPr kumimoji="1" lang="en-US" altLang="zh-TW" dirty="0" smtClean="0">
                <a:solidFill>
                  <a:srgbClr val="FF0000"/>
                </a:solidFill>
              </a:rPr>
              <a:t>Level</a:t>
            </a:r>
            <a:r>
              <a:rPr kumimoji="1" lang="zh-TW" altLang="en-US" dirty="0" smtClean="0">
                <a:solidFill>
                  <a:srgbClr val="FF0000"/>
                </a:solidFill>
              </a:rPr>
              <a:t> </a:t>
            </a:r>
            <a:r>
              <a:rPr kumimoji="1" lang="en-US" altLang="zh-TW" dirty="0" smtClean="0">
                <a:solidFill>
                  <a:srgbClr val="FF0000"/>
                </a:solidFill>
              </a:rPr>
              <a:t>1</a:t>
            </a:r>
            <a:r>
              <a:rPr kumimoji="1" lang="zh-TW" altLang="en-US" dirty="0" smtClean="0"/>
              <a:t> </a:t>
            </a:r>
            <a:r>
              <a:rPr kumimoji="1" lang="en-US" altLang="zh-TW" dirty="0" smtClean="0"/>
              <a:t>of</a:t>
            </a:r>
            <a:r>
              <a:rPr kumimoji="1" lang="zh-TW" altLang="en-US" dirty="0" smtClean="0"/>
              <a:t> </a:t>
            </a:r>
            <a:r>
              <a:rPr kumimoji="1" lang="en-US" altLang="zh-TW" dirty="0" smtClean="0">
                <a:solidFill>
                  <a:srgbClr val="FF0000"/>
                </a:solidFill>
              </a:rPr>
              <a:t>Non-Secure</a:t>
            </a:r>
            <a:r>
              <a:rPr kumimoji="1" lang="zh-TW" altLang="en-US" dirty="0" smtClean="0">
                <a:solidFill>
                  <a:srgbClr val="FF0000"/>
                </a:solidFill>
              </a:rPr>
              <a:t> </a:t>
            </a:r>
            <a:r>
              <a:rPr kumimoji="1" lang="en-US" altLang="zh-TW" dirty="0" smtClean="0">
                <a:solidFill>
                  <a:srgbClr val="FF0000"/>
                </a:solidFill>
              </a:rPr>
              <a:t>State</a:t>
            </a:r>
            <a:r>
              <a:rPr kumimoji="1" lang="en-US" altLang="zh-TW" dirty="0" smtClean="0"/>
              <a:t>(Non-Secure</a:t>
            </a:r>
            <a:r>
              <a:rPr kumimoji="1" lang="zh-TW" altLang="en-US" dirty="0" smtClean="0"/>
              <a:t> </a:t>
            </a:r>
            <a:r>
              <a:rPr kumimoji="1" lang="en-US" altLang="zh-TW" dirty="0" smtClean="0"/>
              <a:t>PL1).</a:t>
            </a:r>
            <a:endParaRPr kumimoji="1" lang="zh-TW" altLang="en-US" dirty="0"/>
          </a:p>
        </p:txBody>
      </p:sp>
    </p:spTree>
    <p:extLst>
      <p:ext uri="{BB962C8B-B14F-4D97-AF65-F5344CB8AC3E}">
        <p14:creationId xmlns:p14="http://schemas.microsoft.com/office/powerpoint/2010/main" val="441406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kumimoji="1" lang="en-US" altLang="zh-TW" dirty="0"/>
              <a:t>Privilege</a:t>
            </a:r>
            <a:r>
              <a:rPr kumimoji="1" lang="zh-TW" altLang="en-US" dirty="0"/>
              <a:t> </a:t>
            </a:r>
            <a:r>
              <a:rPr kumimoji="1" lang="en-US" altLang="zh-TW" dirty="0"/>
              <a:t>Level</a:t>
            </a:r>
            <a:r>
              <a:rPr kumimoji="1" lang="zh-TW" altLang="en-US" dirty="0"/>
              <a:t> </a:t>
            </a:r>
            <a:r>
              <a:rPr kumimoji="1" lang="en-US" altLang="zh-TW" dirty="0"/>
              <a:t>of</a:t>
            </a:r>
            <a:r>
              <a:rPr kumimoji="1" lang="zh-TW" altLang="en-US" dirty="0"/>
              <a:t> </a:t>
            </a:r>
            <a:r>
              <a:rPr kumimoji="1" lang="en-US" altLang="zh-TW" dirty="0"/>
              <a:t>Security</a:t>
            </a:r>
            <a:r>
              <a:rPr kumimoji="1" lang="zh-TW" altLang="en-US" dirty="0"/>
              <a:t> </a:t>
            </a:r>
            <a:r>
              <a:rPr kumimoji="1" lang="en-US" altLang="zh-TW" dirty="0"/>
              <a:t>Extension</a:t>
            </a:r>
            <a:endParaRPr kumimoji="1" lang="zh-TW" altLang="en-US" dirty="0"/>
          </a:p>
        </p:txBody>
      </p:sp>
      <p:sp>
        <p:nvSpPr>
          <p:cNvPr id="3" name="內容版面配置區 2"/>
          <p:cNvSpPr>
            <a:spLocks noGrp="1"/>
          </p:cNvSpPr>
          <p:nvPr>
            <p:ph idx="1"/>
          </p:nvPr>
        </p:nvSpPr>
        <p:spPr/>
        <p:txBody>
          <a:bodyPr/>
          <a:lstStyle/>
          <a:p>
            <a:r>
              <a:rPr kumimoji="1" lang="en-US" altLang="zh-TW" dirty="0" smtClean="0"/>
              <a:t>[Note]</a:t>
            </a:r>
            <a:r>
              <a:rPr kumimoji="1" lang="zh-TW" altLang="en-US" dirty="0" smtClean="0"/>
              <a:t> </a:t>
            </a: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in</a:t>
            </a:r>
            <a:r>
              <a:rPr kumimoji="1" lang="zh-TW" altLang="en-US" dirty="0" smtClean="0"/>
              <a:t> </a:t>
            </a:r>
            <a:r>
              <a:rPr kumimoji="1" lang="en-US" altLang="zh-TW" dirty="0" smtClean="0"/>
              <a:t>ARM</a:t>
            </a:r>
            <a:r>
              <a:rPr kumimoji="1" lang="zh-TW" altLang="en-US" dirty="0" smtClean="0"/>
              <a:t> </a:t>
            </a:r>
            <a:r>
              <a:rPr kumimoji="1" lang="en-US" altLang="zh-TW" dirty="0" smtClean="0"/>
              <a:t>architecture</a:t>
            </a:r>
            <a:endParaRPr kumimoji="1" lang="en-US" altLang="zh-TW" dirty="0"/>
          </a:p>
          <a:p>
            <a:pPr lvl="1"/>
            <a:r>
              <a:rPr kumimoji="1" lang="en-US" altLang="zh-TW" dirty="0" smtClean="0"/>
              <a:t>In</a:t>
            </a:r>
            <a:r>
              <a:rPr kumimoji="1" lang="zh-TW" altLang="en-US" dirty="0" smtClean="0"/>
              <a:t> </a:t>
            </a:r>
            <a:r>
              <a:rPr kumimoji="1" lang="en-US" altLang="zh-TW" dirty="0" smtClean="0"/>
              <a:t>ARM</a:t>
            </a:r>
            <a:r>
              <a:rPr kumimoji="1" lang="zh-TW" altLang="en-US" dirty="0" smtClean="0"/>
              <a:t> </a:t>
            </a:r>
            <a:r>
              <a:rPr kumimoji="1" lang="en-US" altLang="zh-TW" dirty="0" smtClean="0"/>
              <a:t>architecture,</a:t>
            </a:r>
            <a:r>
              <a:rPr kumimoji="1" lang="zh-TW" altLang="en-US" dirty="0" smtClean="0"/>
              <a:t> </a:t>
            </a:r>
            <a:r>
              <a:rPr kumimoji="1" lang="en-US" altLang="zh-TW" dirty="0" smtClean="0"/>
              <a:t>when</a:t>
            </a:r>
            <a:r>
              <a:rPr kumimoji="1" lang="zh-TW" altLang="en-US" dirty="0" smtClean="0"/>
              <a:t> </a:t>
            </a:r>
            <a:r>
              <a:rPr kumimoji="1" lang="en-US" altLang="zh-TW" dirty="0" smtClean="0"/>
              <a:t>the</a:t>
            </a:r>
            <a:r>
              <a:rPr kumimoji="1" lang="zh-TW" altLang="en-US" dirty="0" smtClean="0"/>
              <a:t> </a:t>
            </a:r>
            <a:r>
              <a:rPr kumimoji="1" lang="en-US" altLang="zh-TW" dirty="0" smtClean="0"/>
              <a:t>number</a:t>
            </a:r>
            <a:r>
              <a:rPr kumimoji="1" lang="zh-TW" altLang="en-US" dirty="0" smtClean="0"/>
              <a:t> </a:t>
            </a:r>
            <a:r>
              <a:rPr kumimoji="1" lang="en-US" altLang="zh-TW" dirty="0" smtClean="0"/>
              <a:t>of</a:t>
            </a:r>
            <a:r>
              <a:rPr kumimoji="1" lang="zh-TW" altLang="en-US" dirty="0" smtClean="0"/>
              <a:t> </a:t>
            </a: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is</a:t>
            </a:r>
            <a:r>
              <a:rPr kumimoji="1" lang="zh-TW" altLang="en-US" dirty="0" smtClean="0"/>
              <a:t> </a:t>
            </a:r>
            <a:r>
              <a:rPr kumimoji="1" lang="en-US" altLang="zh-TW" dirty="0" smtClean="0"/>
              <a:t>higher</a:t>
            </a:r>
            <a:r>
              <a:rPr kumimoji="1" lang="zh-TW" altLang="en-US" dirty="0" smtClean="0"/>
              <a:t> </a:t>
            </a:r>
            <a:r>
              <a:rPr kumimoji="1" lang="en-US" altLang="zh-TW" dirty="0" smtClean="0"/>
              <a:t>means</a:t>
            </a:r>
            <a:r>
              <a:rPr kumimoji="1" lang="zh-TW" altLang="en-US" dirty="0" smtClean="0"/>
              <a:t> </a:t>
            </a:r>
            <a:r>
              <a:rPr kumimoji="1" lang="en-US" altLang="zh-TW" dirty="0" smtClean="0"/>
              <a:t>that</a:t>
            </a:r>
            <a:r>
              <a:rPr kumimoji="1" lang="zh-TW" altLang="en-US" dirty="0" smtClean="0"/>
              <a:t> </a:t>
            </a:r>
            <a:r>
              <a:rPr kumimoji="1" lang="en-US" altLang="zh-TW" dirty="0" smtClean="0"/>
              <a:t>it</a:t>
            </a:r>
            <a:r>
              <a:rPr kumimoji="1" lang="zh-TW" altLang="en-US" dirty="0" smtClean="0"/>
              <a:t> </a:t>
            </a:r>
            <a:r>
              <a:rPr kumimoji="1" lang="en-US" altLang="zh-TW" dirty="0" smtClean="0"/>
              <a:t>has</a:t>
            </a:r>
            <a:r>
              <a:rPr kumimoji="1" lang="zh-TW" altLang="en-US" dirty="0" smtClean="0"/>
              <a:t> </a:t>
            </a:r>
            <a:r>
              <a:rPr kumimoji="1" lang="en-US" altLang="zh-TW" dirty="0" smtClean="0"/>
              <a:t>more</a:t>
            </a:r>
            <a:r>
              <a:rPr kumimoji="1" lang="zh-TW" altLang="en-US" dirty="0" smtClean="0"/>
              <a:t> </a:t>
            </a:r>
            <a:r>
              <a:rPr kumimoji="1" lang="en-US" altLang="zh-TW" dirty="0" smtClean="0"/>
              <a:t>privilege</a:t>
            </a:r>
            <a:r>
              <a:rPr kumimoji="1" lang="zh-TW" altLang="en-US" dirty="0" smtClean="0"/>
              <a:t> </a:t>
            </a:r>
            <a:r>
              <a:rPr kumimoji="1" lang="en-US" altLang="zh-TW" dirty="0" smtClean="0"/>
              <a:t>to</a:t>
            </a:r>
            <a:r>
              <a:rPr kumimoji="1" lang="zh-TW" altLang="en-US" dirty="0" smtClean="0"/>
              <a:t> </a:t>
            </a:r>
            <a:r>
              <a:rPr kumimoji="1" lang="en-US" altLang="zh-TW" dirty="0" smtClean="0"/>
              <a:t>access</a:t>
            </a:r>
            <a:r>
              <a:rPr kumimoji="1" lang="zh-TW" altLang="en-US" dirty="0" smtClean="0"/>
              <a:t> </a:t>
            </a:r>
            <a:r>
              <a:rPr kumimoji="1" lang="en-US" altLang="zh-TW" dirty="0" smtClean="0"/>
              <a:t>hardware</a:t>
            </a:r>
            <a:r>
              <a:rPr kumimoji="1" lang="zh-TW" altLang="en-US" dirty="0" smtClean="0"/>
              <a:t> </a:t>
            </a:r>
            <a:r>
              <a:rPr kumimoji="1" lang="en-US" altLang="zh-TW" dirty="0" smtClean="0"/>
              <a:t>resource.</a:t>
            </a:r>
          </a:p>
        </p:txBody>
      </p:sp>
    </p:spTree>
    <p:extLst>
      <p:ext uri="{BB962C8B-B14F-4D97-AF65-F5344CB8AC3E}">
        <p14:creationId xmlns:p14="http://schemas.microsoft.com/office/powerpoint/2010/main" val="3395899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圓角矩形 11"/>
          <p:cNvSpPr/>
          <p:nvPr/>
        </p:nvSpPr>
        <p:spPr>
          <a:xfrm>
            <a:off x="4427984" y="1268760"/>
            <a:ext cx="4104456" cy="4392488"/>
          </a:xfrm>
          <a:prstGeom prst="roundRect">
            <a:avLst/>
          </a:prstGeom>
          <a:gradFill flip="none" rotWithShape="1">
            <a:gsLst>
              <a:gs pos="0">
                <a:schemeClr val="accent1">
                  <a:shade val="51000"/>
                  <a:satMod val="130000"/>
                  <a:alpha val="23000"/>
                </a:schemeClr>
              </a:gs>
              <a:gs pos="80000">
                <a:schemeClr val="accent1">
                  <a:shade val="93000"/>
                  <a:satMod val="130000"/>
                  <a:alpha val="23000"/>
                </a:schemeClr>
              </a:gs>
              <a:gs pos="100000">
                <a:schemeClr val="accent1">
                  <a:shade val="94000"/>
                  <a:satMod val="135000"/>
                  <a:alpha val="2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 name="圓角矩形 7"/>
          <p:cNvSpPr/>
          <p:nvPr/>
        </p:nvSpPr>
        <p:spPr>
          <a:xfrm>
            <a:off x="4716016" y="3789040"/>
            <a:ext cx="3528392" cy="1800200"/>
          </a:xfrm>
          <a:prstGeom prst="roundRect">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1</a:t>
            </a:r>
            <a:r>
              <a:rPr kumimoji="1" lang="zh-TW" altLang="en-US" dirty="0" smtClean="0"/>
              <a:t> </a:t>
            </a:r>
            <a:r>
              <a:rPr kumimoji="1" lang="en-US" altLang="zh-TW" dirty="0" smtClean="0"/>
              <a:t>of</a:t>
            </a:r>
            <a:r>
              <a:rPr kumimoji="1" lang="zh-TW" altLang="en-US" dirty="0" smtClean="0"/>
              <a:t> </a:t>
            </a:r>
            <a:r>
              <a:rPr kumimoji="1" lang="en-US" altLang="zh-TW" dirty="0" smtClean="0"/>
              <a:t>Secure</a:t>
            </a:r>
            <a:r>
              <a:rPr kumimoji="1" lang="zh-TW" altLang="en-US" dirty="0" smtClean="0"/>
              <a:t> </a:t>
            </a:r>
            <a:r>
              <a:rPr kumimoji="1" lang="en-US" altLang="zh-TW" dirty="0" smtClean="0"/>
              <a:t>State</a:t>
            </a:r>
            <a:endParaRPr kumimoji="1" lang="zh-TW" altLang="en-US" dirty="0"/>
          </a:p>
        </p:txBody>
      </p:sp>
      <p:sp>
        <p:nvSpPr>
          <p:cNvPr id="2" name="標題 1"/>
          <p:cNvSpPr>
            <a:spLocks noGrp="1"/>
          </p:cNvSpPr>
          <p:nvPr>
            <p:ph type="title"/>
          </p:nvPr>
        </p:nvSpPr>
        <p:spPr/>
        <p:txBody>
          <a:bodyPr>
            <a:normAutofit fontScale="90000"/>
          </a:bodyPr>
          <a:lstStyle/>
          <a:p>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of</a:t>
            </a:r>
            <a:r>
              <a:rPr kumimoji="1" lang="zh-TW" altLang="en-US" dirty="0" smtClean="0"/>
              <a:t> </a:t>
            </a:r>
            <a:r>
              <a:rPr kumimoji="1" lang="en-US" altLang="zh-TW" dirty="0" smtClean="0"/>
              <a:t>Security</a:t>
            </a:r>
            <a:r>
              <a:rPr kumimoji="1" lang="zh-TW" altLang="en-US" dirty="0" smtClean="0"/>
              <a:t> </a:t>
            </a:r>
            <a:r>
              <a:rPr kumimoji="1" lang="en-US" altLang="zh-TW" dirty="0" smtClean="0"/>
              <a:t>Extension</a:t>
            </a:r>
            <a:endParaRPr kumimoji="1" lang="zh-TW" altLang="en-US" dirty="0"/>
          </a:p>
        </p:txBody>
      </p:sp>
      <p:sp>
        <p:nvSpPr>
          <p:cNvPr id="4" name="圓角矩形 3"/>
          <p:cNvSpPr/>
          <p:nvPr/>
        </p:nvSpPr>
        <p:spPr>
          <a:xfrm>
            <a:off x="395536" y="5733256"/>
            <a:ext cx="84249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TW" sz="2400" dirty="0"/>
              <a:t>ARM</a:t>
            </a:r>
            <a:r>
              <a:rPr kumimoji="1" lang="zh-TW" altLang="en-US" sz="2400" dirty="0"/>
              <a:t> </a:t>
            </a:r>
            <a:r>
              <a:rPr kumimoji="1" lang="en-US" altLang="zh-TW" sz="2400" dirty="0"/>
              <a:t>Cortex-A8</a:t>
            </a:r>
            <a:r>
              <a:rPr kumimoji="1" lang="zh-TW" altLang="en-US" sz="2400" dirty="0"/>
              <a:t> </a:t>
            </a:r>
            <a:r>
              <a:rPr kumimoji="1" lang="en-US" altLang="zh-TW" sz="2400" dirty="0"/>
              <a:t>and</a:t>
            </a:r>
            <a:r>
              <a:rPr kumimoji="1" lang="zh-TW" altLang="en-US" sz="2400" dirty="0"/>
              <a:t> </a:t>
            </a:r>
            <a:r>
              <a:rPr kumimoji="1" lang="en-US" altLang="zh-TW" sz="2400" dirty="0"/>
              <a:t>beyond</a:t>
            </a:r>
            <a:endParaRPr kumimoji="1" lang="zh-TW" altLang="en-US" sz="2400" dirty="0"/>
          </a:p>
        </p:txBody>
      </p:sp>
      <p:sp>
        <p:nvSpPr>
          <p:cNvPr id="6" name="圓角矩形 5"/>
          <p:cNvSpPr/>
          <p:nvPr/>
        </p:nvSpPr>
        <p:spPr>
          <a:xfrm>
            <a:off x="4860032" y="5085184"/>
            <a:ext cx="1800200" cy="36004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dirty="0" smtClean="0"/>
              <a:t>Monitor</a:t>
            </a:r>
            <a:r>
              <a:rPr kumimoji="1" lang="zh-TW" altLang="en-US" dirty="0" smtClean="0"/>
              <a:t> </a:t>
            </a:r>
            <a:r>
              <a:rPr kumimoji="1" lang="en-US" altLang="zh-TW" dirty="0" smtClean="0"/>
              <a:t>mode</a:t>
            </a:r>
            <a:endParaRPr kumimoji="1" lang="zh-TW" altLang="en-US" dirty="0"/>
          </a:p>
        </p:txBody>
      </p:sp>
      <p:sp>
        <p:nvSpPr>
          <p:cNvPr id="9" name="圓角矩形 8"/>
          <p:cNvSpPr/>
          <p:nvPr/>
        </p:nvSpPr>
        <p:spPr>
          <a:xfrm>
            <a:off x="4716016" y="1988840"/>
            <a:ext cx="3528392"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0</a:t>
            </a:r>
            <a:r>
              <a:rPr kumimoji="1" lang="zh-TW" altLang="en-US" dirty="0" smtClean="0"/>
              <a:t> </a:t>
            </a:r>
            <a:r>
              <a:rPr kumimoji="1" lang="en-US" altLang="zh-TW" dirty="0" smtClean="0"/>
              <a:t>of</a:t>
            </a:r>
            <a:r>
              <a:rPr kumimoji="1" lang="zh-TW" altLang="en-US" dirty="0" smtClean="0"/>
              <a:t> </a:t>
            </a:r>
            <a:r>
              <a:rPr kumimoji="1" lang="en-US" altLang="zh-TW" dirty="0" smtClean="0"/>
              <a:t>Secure</a:t>
            </a:r>
            <a:r>
              <a:rPr kumimoji="1" lang="zh-TW" altLang="en-US" dirty="0" smtClean="0"/>
              <a:t> </a:t>
            </a:r>
            <a:r>
              <a:rPr kumimoji="1" lang="en-US" altLang="zh-TW" dirty="0" smtClean="0"/>
              <a:t>State</a:t>
            </a:r>
            <a:endParaRPr kumimoji="1" lang="zh-TW" altLang="en-US" dirty="0"/>
          </a:p>
        </p:txBody>
      </p:sp>
      <p:sp>
        <p:nvSpPr>
          <p:cNvPr id="11" name="文字方塊 10"/>
          <p:cNvSpPr txBox="1"/>
          <p:nvPr/>
        </p:nvSpPr>
        <p:spPr>
          <a:xfrm>
            <a:off x="5436096" y="1412776"/>
            <a:ext cx="2160240" cy="461665"/>
          </a:xfrm>
          <a:prstGeom prst="rect">
            <a:avLst/>
          </a:prstGeom>
          <a:noFill/>
        </p:spPr>
        <p:txBody>
          <a:bodyPr wrap="square" rtlCol="0">
            <a:spAutoFit/>
          </a:bodyPr>
          <a:lstStyle/>
          <a:p>
            <a:pPr algn="ctr"/>
            <a:r>
              <a:rPr kumimoji="1" lang="en-US" altLang="zh-TW" sz="2400" dirty="0" smtClean="0">
                <a:solidFill>
                  <a:srgbClr val="FF0000"/>
                </a:solidFill>
              </a:rPr>
              <a:t>Secure</a:t>
            </a:r>
            <a:r>
              <a:rPr kumimoji="1" lang="zh-TW" altLang="en-US" sz="2400" dirty="0" smtClean="0">
                <a:solidFill>
                  <a:srgbClr val="FF0000"/>
                </a:solidFill>
              </a:rPr>
              <a:t> </a:t>
            </a:r>
            <a:r>
              <a:rPr kumimoji="1" lang="en-US" altLang="zh-TW" sz="2400" dirty="0" smtClean="0">
                <a:solidFill>
                  <a:srgbClr val="FF0000"/>
                </a:solidFill>
              </a:rPr>
              <a:t>State</a:t>
            </a:r>
            <a:endParaRPr kumimoji="1" lang="zh-TW" altLang="en-US" sz="2400" dirty="0">
              <a:solidFill>
                <a:srgbClr val="FF0000"/>
              </a:solidFill>
            </a:endParaRPr>
          </a:p>
        </p:txBody>
      </p:sp>
      <p:sp>
        <p:nvSpPr>
          <p:cNvPr id="13" name="圓角矩形 12"/>
          <p:cNvSpPr/>
          <p:nvPr/>
        </p:nvSpPr>
        <p:spPr>
          <a:xfrm>
            <a:off x="395536" y="1340768"/>
            <a:ext cx="3888432" cy="4392488"/>
          </a:xfrm>
          <a:prstGeom prst="roundRect">
            <a:avLst/>
          </a:prstGeom>
          <a:gradFill flip="none" rotWithShape="1">
            <a:gsLst>
              <a:gs pos="0">
                <a:schemeClr val="accent6">
                  <a:shade val="51000"/>
                  <a:satMod val="130000"/>
                  <a:alpha val="20000"/>
                </a:schemeClr>
              </a:gs>
              <a:gs pos="80000">
                <a:schemeClr val="accent6">
                  <a:shade val="93000"/>
                  <a:satMod val="130000"/>
                  <a:alpha val="20000"/>
                </a:schemeClr>
              </a:gs>
              <a:gs pos="100000">
                <a:schemeClr val="accent6">
                  <a:shade val="94000"/>
                  <a:satMod val="135000"/>
                  <a:alpha val="20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TW" altLang="en-US"/>
          </a:p>
        </p:txBody>
      </p:sp>
      <p:sp>
        <p:nvSpPr>
          <p:cNvPr id="14" name="文字方塊 13"/>
          <p:cNvSpPr txBox="1"/>
          <p:nvPr/>
        </p:nvSpPr>
        <p:spPr>
          <a:xfrm>
            <a:off x="1187624" y="1412776"/>
            <a:ext cx="2520280" cy="461665"/>
          </a:xfrm>
          <a:prstGeom prst="rect">
            <a:avLst/>
          </a:prstGeom>
          <a:noFill/>
        </p:spPr>
        <p:txBody>
          <a:bodyPr wrap="square" rtlCol="0">
            <a:spAutoFit/>
          </a:bodyPr>
          <a:lstStyle/>
          <a:p>
            <a:pPr algn="ctr"/>
            <a:r>
              <a:rPr kumimoji="1" lang="en-US" altLang="zh-TW" sz="2400" dirty="0" smtClean="0">
                <a:solidFill>
                  <a:srgbClr val="FF0000"/>
                </a:solidFill>
              </a:rPr>
              <a:t>Non-Secure</a:t>
            </a:r>
            <a:r>
              <a:rPr kumimoji="1" lang="zh-TW" altLang="en-US" sz="2400" dirty="0" smtClean="0">
                <a:solidFill>
                  <a:srgbClr val="FF0000"/>
                </a:solidFill>
              </a:rPr>
              <a:t> </a:t>
            </a:r>
            <a:r>
              <a:rPr kumimoji="1" lang="en-US" altLang="zh-TW" sz="2400" dirty="0" smtClean="0">
                <a:solidFill>
                  <a:srgbClr val="FF0000"/>
                </a:solidFill>
              </a:rPr>
              <a:t>State</a:t>
            </a:r>
            <a:endParaRPr kumimoji="1" lang="zh-TW" altLang="en-US" sz="2400" dirty="0">
              <a:solidFill>
                <a:srgbClr val="FF0000"/>
              </a:solidFill>
            </a:endParaRPr>
          </a:p>
        </p:txBody>
      </p:sp>
      <p:sp>
        <p:nvSpPr>
          <p:cNvPr id="15" name="圓角矩形 14"/>
          <p:cNvSpPr/>
          <p:nvPr/>
        </p:nvSpPr>
        <p:spPr>
          <a:xfrm>
            <a:off x="539552" y="3717032"/>
            <a:ext cx="3672408" cy="1872208"/>
          </a:xfrm>
          <a:prstGeom prst="roundRect">
            <a:avLst/>
          </a:prstGeom>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TW" dirty="0"/>
              <a:t>Privilege</a:t>
            </a:r>
            <a:r>
              <a:rPr kumimoji="1" lang="zh-TW" altLang="en-US" dirty="0"/>
              <a:t> </a:t>
            </a:r>
            <a:r>
              <a:rPr kumimoji="1" lang="en-US" altLang="zh-TW" dirty="0"/>
              <a:t>Level</a:t>
            </a:r>
            <a:r>
              <a:rPr kumimoji="1" lang="zh-TW" altLang="en-US" dirty="0"/>
              <a:t> </a:t>
            </a:r>
            <a:r>
              <a:rPr kumimoji="1" lang="en-US" altLang="zh-TW" dirty="0" smtClean="0"/>
              <a:t>1</a:t>
            </a:r>
            <a:r>
              <a:rPr kumimoji="1" lang="zh-TW" altLang="en-US" dirty="0" smtClean="0"/>
              <a:t> </a:t>
            </a:r>
            <a:r>
              <a:rPr kumimoji="1" lang="en-US" altLang="zh-TW" dirty="0"/>
              <a:t>of</a:t>
            </a:r>
            <a:r>
              <a:rPr kumimoji="1" lang="zh-TW" altLang="en-US" dirty="0"/>
              <a:t> </a:t>
            </a:r>
            <a:r>
              <a:rPr kumimoji="1" lang="en-US" altLang="zh-TW" dirty="0" smtClean="0"/>
              <a:t>Non-Secure</a:t>
            </a:r>
            <a:r>
              <a:rPr kumimoji="1" lang="zh-TW" altLang="en-US" dirty="0" smtClean="0"/>
              <a:t> </a:t>
            </a:r>
            <a:r>
              <a:rPr kumimoji="1" lang="en-US" altLang="zh-TW" dirty="0"/>
              <a:t>State</a:t>
            </a:r>
            <a:endParaRPr kumimoji="1" lang="zh-TW" altLang="en-US" dirty="0"/>
          </a:p>
        </p:txBody>
      </p:sp>
      <p:sp>
        <p:nvSpPr>
          <p:cNvPr id="16" name="圓角矩形 15"/>
          <p:cNvSpPr/>
          <p:nvPr/>
        </p:nvSpPr>
        <p:spPr>
          <a:xfrm>
            <a:off x="611560" y="1916832"/>
            <a:ext cx="3528392"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a:t>Privilege</a:t>
            </a:r>
            <a:r>
              <a:rPr kumimoji="1" lang="zh-TW" altLang="en-US" dirty="0"/>
              <a:t> </a:t>
            </a:r>
            <a:r>
              <a:rPr kumimoji="1" lang="en-US" altLang="zh-TW" dirty="0"/>
              <a:t>Level</a:t>
            </a:r>
            <a:r>
              <a:rPr kumimoji="1" lang="zh-TW" altLang="en-US" dirty="0"/>
              <a:t> </a:t>
            </a:r>
            <a:r>
              <a:rPr kumimoji="1" lang="en-US" altLang="zh-TW" dirty="0" smtClean="0"/>
              <a:t>0</a:t>
            </a:r>
            <a:r>
              <a:rPr kumimoji="1" lang="zh-TW" altLang="en-US" dirty="0" smtClean="0"/>
              <a:t> </a:t>
            </a:r>
            <a:r>
              <a:rPr kumimoji="1" lang="en-US" altLang="zh-TW" dirty="0" smtClean="0"/>
              <a:t>of</a:t>
            </a:r>
            <a:r>
              <a:rPr kumimoji="1" lang="zh-TW" altLang="en-US" dirty="0" smtClean="0"/>
              <a:t> </a:t>
            </a:r>
            <a:r>
              <a:rPr kumimoji="1" lang="en-US" altLang="zh-TW" dirty="0" smtClean="0"/>
              <a:t>Non-Secure</a:t>
            </a:r>
            <a:r>
              <a:rPr kumimoji="1" lang="zh-TW" altLang="en-US" dirty="0" smtClean="0"/>
              <a:t> </a:t>
            </a:r>
            <a:r>
              <a:rPr kumimoji="1" lang="en-US" altLang="zh-TW" dirty="0"/>
              <a:t>State</a:t>
            </a:r>
            <a:endParaRPr kumimoji="1" lang="zh-TW" altLang="en-US" dirty="0"/>
          </a:p>
        </p:txBody>
      </p:sp>
    </p:spTree>
    <p:extLst>
      <p:ext uri="{BB962C8B-B14F-4D97-AF65-F5344CB8AC3E}">
        <p14:creationId xmlns:p14="http://schemas.microsoft.com/office/powerpoint/2010/main" val="4003413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txBox="1">
            <a:spLocks/>
          </p:cNvSpPr>
          <p:nvPr/>
        </p:nvSpPr>
        <p:spPr>
          <a:xfrm>
            <a:off x="722313" y="4406900"/>
            <a:ext cx="7772400" cy="1362075"/>
          </a:xfrm>
          <a:prstGeom prst="rect">
            <a:avLst/>
          </a:prstGeom>
        </p:spPr>
        <p:txBody>
          <a:bodyPr/>
          <a:lst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a:lstStyle>
          <a:p>
            <a:r>
              <a:rPr kumimoji="1" lang="en-US" altLang="zh-TW" sz="4000" dirty="0" smtClean="0"/>
              <a:t>Overview</a:t>
            </a:r>
            <a:r>
              <a:rPr kumimoji="1" lang="zh-TW" altLang="en-US" sz="4000" dirty="0" smtClean="0"/>
              <a:t> </a:t>
            </a:r>
            <a:r>
              <a:rPr kumimoji="1" lang="en-US" altLang="zh-TW" sz="4000" dirty="0" smtClean="0"/>
              <a:t>:</a:t>
            </a:r>
            <a:r>
              <a:rPr kumimoji="1" lang="zh-TW" altLang="en-US" sz="4000" dirty="0" smtClean="0"/>
              <a:t> </a:t>
            </a:r>
            <a:r>
              <a:rPr kumimoji="1" lang="en-US" altLang="zh-TW" sz="4000" dirty="0" smtClean="0"/>
              <a:t>Virtualization</a:t>
            </a:r>
            <a:r>
              <a:rPr kumimoji="1" lang="zh-TW" altLang="en-US" sz="4000" dirty="0" smtClean="0"/>
              <a:t> </a:t>
            </a:r>
            <a:r>
              <a:rPr kumimoji="1" lang="en-US" altLang="zh-TW" sz="4000" dirty="0" smtClean="0"/>
              <a:t>Extension</a:t>
            </a:r>
            <a:endParaRPr kumimoji="1" lang="zh-TW" altLang="en-US" sz="4000" dirty="0"/>
          </a:p>
        </p:txBody>
      </p:sp>
    </p:spTree>
    <p:extLst>
      <p:ext uri="{BB962C8B-B14F-4D97-AF65-F5344CB8AC3E}">
        <p14:creationId xmlns:p14="http://schemas.microsoft.com/office/powerpoint/2010/main" val="140939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Virtualization</a:t>
            </a:r>
            <a:r>
              <a:rPr kumimoji="1" lang="zh-TW" altLang="en-US" dirty="0" smtClean="0"/>
              <a:t> </a:t>
            </a:r>
            <a:r>
              <a:rPr kumimoji="1" lang="en-US" altLang="zh-TW" dirty="0" smtClean="0"/>
              <a:t>Extension</a:t>
            </a:r>
            <a:endParaRPr kumimoji="1" lang="zh-TW" altLang="en-US" dirty="0"/>
          </a:p>
        </p:txBody>
      </p:sp>
      <p:sp>
        <p:nvSpPr>
          <p:cNvPr id="3" name="內容版面配置區 2"/>
          <p:cNvSpPr>
            <a:spLocks noGrp="1"/>
          </p:cNvSpPr>
          <p:nvPr>
            <p:ph idx="1"/>
          </p:nvPr>
        </p:nvSpPr>
        <p:spPr>
          <a:xfrm>
            <a:off x="457200" y="1196752"/>
            <a:ext cx="8229600" cy="5184576"/>
          </a:xfrm>
        </p:spPr>
        <p:txBody>
          <a:bodyPr>
            <a:normAutofit lnSpcReduction="10000"/>
          </a:bodyPr>
          <a:lstStyle/>
          <a:p>
            <a:r>
              <a:rPr kumimoji="1" lang="en-US" altLang="zh-TW" dirty="0" smtClean="0"/>
              <a:t>Virtualization</a:t>
            </a:r>
            <a:r>
              <a:rPr kumimoji="1" lang="zh-TW" altLang="en-US" dirty="0" smtClean="0"/>
              <a:t> </a:t>
            </a:r>
            <a:r>
              <a:rPr kumimoji="1" lang="en-US" altLang="zh-TW" dirty="0" smtClean="0"/>
              <a:t>extension</a:t>
            </a:r>
            <a:r>
              <a:rPr kumimoji="1" lang="zh-TW" altLang="en-US" dirty="0" smtClean="0"/>
              <a:t> </a:t>
            </a:r>
            <a:r>
              <a:rPr kumimoji="1" lang="en-US" altLang="zh-TW" dirty="0" smtClean="0"/>
              <a:t>is</a:t>
            </a:r>
            <a:r>
              <a:rPr kumimoji="1" lang="zh-TW" altLang="en-US" dirty="0" smtClean="0"/>
              <a:t> </a:t>
            </a:r>
            <a:r>
              <a:rPr kumimoji="1" lang="en-US" altLang="zh-TW" dirty="0" smtClean="0"/>
              <a:t>the</a:t>
            </a:r>
            <a:r>
              <a:rPr kumimoji="1" lang="zh-TW" altLang="en-US" dirty="0" smtClean="0"/>
              <a:t> </a:t>
            </a:r>
            <a:r>
              <a:rPr kumimoji="1" lang="en-US" altLang="zh-TW" dirty="0" smtClean="0"/>
              <a:t>hardware</a:t>
            </a:r>
            <a:r>
              <a:rPr kumimoji="1" lang="zh-TW" altLang="en-US" dirty="0" smtClean="0"/>
              <a:t> </a:t>
            </a:r>
            <a:r>
              <a:rPr kumimoji="1" lang="en-US" altLang="zh-TW" dirty="0" smtClean="0"/>
              <a:t>support</a:t>
            </a:r>
            <a:r>
              <a:rPr kumimoji="1" lang="zh-TW" altLang="en-US" dirty="0" smtClean="0"/>
              <a:t> </a:t>
            </a:r>
            <a:r>
              <a:rPr kumimoji="1" lang="en-US" altLang="zh-TW" dirty="0" smtClean="0"/>
              <a:t>for</a:t>
            </a:r>
            <a:r>
              <a:rPr kumimoji="1" lang="zh-TW" altLang="en-US" dirty="0" smtClean="0"/>
              <a:t> </a:t>
            </a:r>
            <a:r>
              <a:rPr kumimoji="1" lang="en-US" altLang="zh-TW" dirty="0" smtClean="0"/>
              <a:t>virtualization</a:t>
            </a:r>
            <a:r>
              <a:rPr kumimoji="1" lang="zh-TW" altLang="en-US" dirty="0" smtClean="0"/>
              <a:t> </a:t>
            </a:r>
            <a:r>
              <a:rPr kumimoji="1" lang="en-US" altLang="zh-TW" dirty="0" smtClean="0"/>
              <a:t>on</a:t>
            </a:r>
            <a:r>
              <a:rPr kumimoji="1" lang="zh-TW" altLang="en-US" dirty="0" smtClean="0"/>
              <a:t> </a:t>
            </a:r>
            <a:r>
              <a:rPr kumimoji="1" lang="en-US" altLang="zh-TW" dirty="0" smtClean="0"/>
              <a:t>ARM</a:t>
            </a:r>
            <a:r>
              <a:rPr kumimoji="1" lang="zh-TW" altLang="en-US" dirty="0" smtClean="0"/>
              <a:t> </a:t>
            </a:r>
            <a:r>
              <a:rPr kumimoji="1" lang="en-US" altLang="zh-TW" dirty="0" smtClean="0"/>
              <a:t>architecture.</a:t>
            </a:r>
          </a:p>
          <a:p>
            <a:r>
              <a:rPr kumimoji="1" lang="en-US" altLang="zh-TW" dirty="0" smtClean="0"/>
              <a:t>From</a:t>
            </a:r>
            <a:r>
              <a:rPr kumimoji="1" lang="zh-TW" altLang="en-US" dirty="0" smtClean="0"/>
              <a:t> </a:t>
            </a:r>
            <a:r>
              <a:rPr kumimoji="1" lang="en-US" altLang="zh-TW" dirty="0" smtClean="0"/>
              <a:t>ARM</a:t>
            </a:r>
            <a:r>
              <a:rPr kumimoji="1" lang="zh-TW" altLang="en-US" dirty="0" smtClean="0"/>
              <a:t> </a:t>
            </a:r>
            <a:r>
              <a:rPr kumimoji="1" lang="en-US" altLang="zh-TW" dirty="0" smtClean="0"/>
              <a:t>Cortex-A15</a:t>
            </a:r>
            <a:r>
              <a:rPr kumimoji="1" lang="zh-TW" altLang="en-US" dirty="0" smtClean="0"/>
              <a:t> </a:t>
            </a:r>
            <a:r>
              <a:rPr kumimoji="1" lang="en-US" altLang="zh-TW" dirty="0" smtClean="0"/>
              <a:t>and</a:t>
            </a:r>
            <a:r>
              <a:rPr kumimoji="1" lang="zh-TW" altLang="en-US" dirty="0" smtClean="0"/>
              <a:t> </a:t>
            </a:r>
            <a:r>
              <a:rPr kumimoji="1" lang="en-US" altLang="zh-TW" dirty="0" smtClean="0"/>
              <a:t>beyond,</a:t>
            </a:r>
            <a:r>
              <a:rPr kumimoji="1" lang="zh-TW" altLang="en-US" dirty="0" smtClean="0"/>
              <a:t> </a:t>
            </a:r>
            <a:r>
              <a:rPr kumimoji="1" lang="en-US" altLang="zh-TW" dirty="0" smtClean="0"/>
              <a:t>ARM</a:t>
            </a:r>
            <a:r>
              <a:rPr kumimoji="1" lang="zh-TW" altLang="en-US" dirty="0" smtClean="0"/>
              <a:t> </a:t>
            </a:r>
            <a:r>
              <a:rPr kumimoji="1" lang="en-US" altLang="zh-TW" dirty="0" smtClean="0"/>
              <a:t>architectures</a:t>
            </a:r>
            <a:r>
              <a:rPr kumimoji="1" lang="zh-TW" altLang="en-US" dirty="0" smtClean="0"/>
              <a:t> </a:t>
            </a:r>
            <a:r>
              <a:rPr kumimoji="1" lang="en-US" altLang="zh-TW" dirty="0" smtClean="0"/>
              <a:t>are</a:t>
            </a:r>
            <a:r>
              <a:rPr kumimoji="1" lang="zh-TW" altLang="en-US" dirty="0" smtClean="0"/>
              <a:t> </a:t>
            </a:r>
            <a:r>
              <a:rPr kumimoji="1" lang="en-US" altLang="zh-TW" dirty="0" smtClean="0"/>
              <a:t>including</a:t>
            </a:r>
            <a:r>
              <a:rPr kumimoji="1" lang="zh-TW" altLang="en-US" dirty="0" smtClean="0"/>
              <a:t> </a:t>
            </a:r>
            <a:r>
              <a:rPr kumimoji="1" lang="en-US" altLang="zh-TW" dirty="0" smtClean="0"/>
              <a:t>virtualization</a:t>
            </a:r>
            <a:r>
              <a:rPr kumimoji="1" lang="zh-TW" altLang="en-US" dirty="0" smtClean="0"/>
              <a:t> </a:t>
            </a:r>
            <a:r>
              <a:rPr kumimoji="1" lang="en-US" altLang="zh-TW" dirty="0" smtClean="0"/>
              <a:t>extension.</a:t>
            </a:r>
          </a:p>
          <a:p>
            <a:r>
              <a:rPr kumimoji="1" lang="en-US" altLang="zh-TW" dirty="0" smtClean="0"/>
              <a:t>We</a:t>
            </a:r>
            <a:r>
              <a:rPr kumimoji="1" lang="zh-TW" altLang="en-US" dirty="0" smtClean="0"/>
              <a:t> </a:t>
            </a:r>
            <a:r>
              <a:rPr kumimoji="1" lang="en-US" altLang="zh-TW" dirty="0" smtClean="0"/>
              <a:t>can</a:t>
            </a:r>
            <a:r>
              <a:rPr kumimoji="1" lang="zh-TW" altLang="en-US" dirty="0" smtClean="0"/>
              <a:t> </a:t>
            </a:r>
            <a:r>
              <a:rPr kumimoji="1" lang="en-US" altLang="zh-TW" dirty="0" smtClean="0"/>
              <a:t>consider</a:t>
            </a:r>
            <a:r>
              <a:rPr kumimoji="1" lang="zh-TW" altLang="en-US" dirty="0" smtClean="0"/>
              <a:t> </a:t>
            </a:r>
            <a:r>
              <a:rPr kumimoji="1" lang="en-US" altLang="zh-TW" dirty="0" smtClean="0"/>
              <a:t>that</a:t>
            </a:r>
            <a:r>
              <a:rPr kumimoji="1" lang="zh-TW" altLang="en-US" dirty="0" smtClean="0"/>
              <a:t> </a:t>
            </a:r>
            <a:r>
              <a:rPr kumimoji="1" lang="en-US" altLang="zh-TW" b="1" dirty="0" smtClean="0">
                <a:solidFill>
                  <a:srgbClr val="FF0000"/>
                </a:solidFill>
              </a:rPr>
              <a:t>virtualization</a:t>
            </a:r>
            <a:r>
              <a:rPr kumimoji="1" lang="zh-TW" altLang="en-US" b="1" dirty="0" smtClean="0">
                <a:solidFill>
                  <a:srgbClr val="FF0000"/>
                </a:solidFill>
              </a:rPr>
              <a:t> </a:t>
            </a:r>
            <a:r>
              <a:rPr kumimoji="1" lang="en-US" altLang="zh-TW" b="1" dirty="0" smtClean="0">
                <a:solidFill>
                  <a:srgbClr val="FF0000"/>
                </a:solidFill>
              </a:rPr>
              <a:t>extension</a:t>
            </a:r>
            <a:r>
              <a:rPr kumimoji="1" lang="zh-TW" altLang="en-US" b="1" dirty="0" smtClean="0">
                <a:solidFill>
                  <a:srgbClr val="FF0000"/>
                </a:solidFill>
              </a:rPr>
              <a:t> </a:t>
            </a:r>
            <a:r>
              <a:rPr kumimoji="1" lang="en-US" altLang="zh-TW" b="1" dirty="0" smtClean="0">
                <a:solidFill>
                  <a:srgbClr val="FF0000"/>
                </a:solidFill>
              </a:rPr>
              <a:t>extends</a:t>
            </a:r>
            <a:r>
              <a:rPr kumimoji="1" lang="zh-TW" altLang="en-US" b="1" dirty="0" smtClean="0">
                <a:solidFill>
                  <a:srgbClr val="FF0000"/>
                </a:solidFill>
              </a:rPr>
              <a:t> </a:t>
            </a:r>
            <a:r>
              <a:rPr kumimoji="1" lang="en-US" altLang="zh-TW" b="1" dirty="0" smtClean="0">
                <a:solidFill>
                  <a:srgbClr val="FF0000"/>
                </a:solidFill>
              </a:rPr>
              <a:t>security</a:t>
            </a:r>
            <a:r>
              <a:rPr kumimoji="1" lang="zh-TW" altLang="en-US" b="1" dirty="0" smtClean="0">
                <a:solidFill>
                  <a:srgbClr val="FF0000"/>
                </a:solidFill>
              </a:rPr>
              <a:t> </a:t>
            </a:r>
            <a:r>
              <a:rPr kumimoji="1" lang="en-US" altLang="zh-TW" b="1" dirty="0" smtClean="0">
                <a:solidFill>
                  <a:srgbClr val="FF0000"/>
                </a:solidFill>
              </a:rPr>
              <a:t>extension</a:t>
            </a:r>
            <a:r>
              <a:rPr kumimoji="1" lang="zh-TW" altLang="en-US" b="1" dirty="0" smtClean="0">
                <a:solidFill>
                  <a:srgbClr val="FF0000"/>
                </a:solidFill>
              </a:rPr>
              <a:t> </a:t>
            </a:r>
            <a:r>
              <a:rPr kumimoji="1" lang="en-US" altLang="zh-TW" b="1" dirty="0" smtClean="0">
                <a:solidFill>
                  <a:srgbClr val="FF0000"/>
                </a:solidFill>
              </a:rPr>
              <a:t>for</a:t>
            </a:r>
            <a:r>
              <a:rPr kumimoji="1" lang="zh-TW" altLang="en-US" b="1" dirty="0" smtClean="0">
                <a:solidFill>
                  <a:srgbClr val="FF0000"/>
                </a:solidFill>
              </a:rPr>
              <a:t> </a:t>
            </a:r>
            <a:r>
              <a:rPr kumimoji="1" lang="en-US" altLang="zh-TW" b="1" dirty="0" smtClean="0">
                <a:solidFill>
                  <a:srgbClr val="FF0000"/>
                </a:solidFill>
              </a:rPr>
              <a:t>virtualization</a:t>
            </a:r>
            <a:r>
              <a:rPr kumimoji="1" lang="en-US" altLang="zh-TW" dirty="0" smtClean="0"/>
              <a:t>.</a:t>
            </a:r>
          </a:p>
          <a:p>
            <a:r>
              <a:rPr kumimoji="1" lang="en-US" altLang="zh-TW" dirty="0" smtClean="0"/>
              <a:t>Virtualization</a:t>
            </a:r>
            <a:r>
              <a:rPr kumimoji="1" lang="zh-TW" altLang="en-US" dirty="0" smtClean="0"/>
              <a:t> </a:t>
            </a:r>
            <a:r>
              <a:rPr kumimoji="1" lang="en-US" altLang="zh-TW" dirty="0" smtClean="0"/>
              <a:t>extension</a:t>
            </a:r>
            <a:r>
              <a:rPr kumimoji="1" lang="zh-TW" altLang="en-US" dirty="0" smtClean="0"/>
              <a:t> </a:t>
            </a:r>
            <a:r>
              <a:rPr kumimoji="1" lang="en-US" altLang="zh-TW" dirty="0" smtClean="0"/>
              <a:t>includes</a:t>
            </a:r>
            <a:r>
              <a:rPr kumimoji="1" lang="zh-TW" altLang="en-US" dirty="0" smtClean="0"/>
              <a:t> </a:t>
            </a:r>
            <a:r>
              <a:rPr kumimoji="1" lang="en-US" altLang="zh-TW" dirty="0" smtClean="0"/>
              <a:t>three</a:t>
            </a:r>
            <a:r>
              <a:rPr kumimoji="1" lang="zh-TW" altLang="en-US" dirty="0" smtClean="0"/>
              <a:t> </a:t>
            </a:r>
            <a:r>
              <a:rPr kumimoji="1" lang="en-US" altLang="zh-TW" dirty="0" smtClean="0"/>
              <a:t>major</a:t>
            </a:r>
            <a:r>
              <a:rPr kumimoji="1" lang="zh-TW" altLang="en-US" dirty="0" smtClean="0"/>
              <a:t> </a:t>
            </a:r>
            <a:r>
              <a:rPr kumimoji="1" lang="en-US" altLang="zh-TW" dirty="0" smtClean="0"/>
              <a:t>parts:</a:t>
            </a:r>
          </a:p>
          <a:p>
            <a:pPr lvl="1"/>
            <a:r>
              <a:rPr kumimoji="1" lang="en-US" altLang="zh-TW" dirty="0" smtClean="0"/>
              <a:t>CPU</a:t>
            </a:r>
            <a:r>
              <a:rPr kumimoji="1" lang="zh-TW" altLang="en-US" dirty="0" smtClean="0"/>
              <a:t> </a:t>
            </a:r>
            <a:r>
              <a:rPr kumimoji="1" lang="en-US" altLang="zh-TW" dirty="0" smtClean="0"/>
              <a:t>virtualization</a:t>
            </a:r>
            <a:r>
              <a:rPr kumimoji="1" lang="zh-TW" altLang="en-US" dirty="0" smtClean="0"/>
              <a:t> </a:t>
            </a:r>
            <a:r>
              <a:rPr kumimoji="1" lang="en-US" altLang="zh-TW" dirty="0" smtClean="0"/>
              <a:t>extension</a:t>
            </a:r>
          </a:p>
          <a:p>
            <a:pPr lvl="1"/>
            <a:r>
              <a:rPr kumimoji="1" lang="en-US" altLang="zh-TW" dirty="0" smtClean="0"/>
              <a:t>Memory</a:t>
            </a:r>
            <a:r>
              <a:rPr kumimoji="1" lang="zh-TW" altLang="en-US" dirty="0" smtClean="0"/>
              <a:t> </a:t>
            </a:r>
            <a:r>
              <a:rPr kumimoji="1" lang="en-US" altLang="zh-TW" dirty="0" smtClean="0"/>
              <a:t>virtualization</a:t>
            </a:r>
            <a:r>
              <a:rPr kumimoji="1" lang="zh-TW" altLang="en-US" dirty="0" smtClean="0"/>
              <a:t> </a:t>
            </a:r>
            <a:r>
              <a:rPr kumimoji="1" lang="en-US" altLang="zh-TW" dirty="0" smtClean="0"/>
              <a:t>extension</a:t>
            </a:r>
          </a:p>
          <a:p>
            <a:pPr lvl="1"/>
            <a:r>
              <a:rPr kumimoji="1" lang="en-US" altLang="zh-TW" dirty="0" smtClean="0"/>
              <a:t>I/O</a:t>
            </a:r>
            <a:r>
              <a:rPr kumimoji="1" lang="zh-TW" altLang="en-US" dirty="0" smtClean="0"/>
              <a:t> </a:t>
            </a:r>
            <a:r>
              <a:rPr kumimoji="1" lang="en-US" altLang="zh-TW" dirty="0" smtClean="0"/>
              <a:t>virtualization</a:t>
            </a:r>
            <a:r>
              <a:rPr kumimoji="1" lang="zh-TW" altLang="en-US" dirty="0" smtClean="0"/>
              <a:t> </a:t>
            </a:r>
            <a:r>
              <a:rPr kumimoji="1" lang="en-US" altLang="zh-TW" dirty="0" smtClean="0"/>
              <a:t>extension</a:t>
            </a:r>
            <a:endParaRPr kumimoji="1" lang="zh-TW" altLang="en-US" dirty="0"/>
          </a:p>
        </p:txBody>
      </p:sp>
    </p:spTree>
    <p:extLst>
      <p:ext uri="{BB962C8B-B14F-4D97-AF65-F5344CB8AC3E}">
        <p14:creationId xmlns:p14="http://schemas.microsoft.com/office/powerpoint/2010/main" val="1554712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Virtualization</a:t>
            </a:r>
            <a:r>
              <a:rPr kumimoji="1" lang="zh-TW" altLang="en-US" dirty="0" smtClean="0"/>
              <a:t> </a:t>
            </a:r>
            <a:r>
              <a:rPr kumimoji="1" lang="en-US" altLang="zh-TW" dirty="0" smtClean="0"/>
              <a:t>Extension</a:t>
            </a:r>
            <a:endParaRPr kumimoji="1" lang="zh-TW" altLang="en-US" dirty="0"/>
          </a:p>
        </p:txBody>
      </p:sp>
      <p:sp>
        <p:nvSpPr>
          <p:cNvPr id="3" name="內容版面配置區 2"/>
          <p:cNvSpPr>
            <a:spLocks noGrp="1"/>
          </p:cNvSpPr>
          <p:nvPr>
            <p:ph idx="1"/>
          </p:nvPr>
        </p:nvSpPr>
        <p:spPr>
          <a:xfrm>
            <a:off x="457200" y="1600200"/>
            <a:ext cx="8229600" cy="4925144"/>
          </a:xfrm>
        </p:spPr>
        <p:txBody>
          <a:bodyPr>
            <a:normAutofit/>
          </a:bodyPr>
          <a:lstStyle/>
          <a:p>
            <a:r>
              <a:rPr kumimoji="1" lang="en-US" altLang="zh-TW" dirty="0" smtClean="0"/>
              <a:t>In</a:t>
            </a:r>
            <a:r>
              <a:rPr kumimoji="1" lang="zh-TW" altLang="en-US" dirty="0" smtClean="0"/>
              <a:t> </a:t>
            </a:r>
            <a:r>
              <a:rPr kumimoji="1" lang="en-US" altLang="zh-TW" dirty="0" smtClean="0"/>
              <a:t>CPU</a:t>
            </a:r>
            <a:r>
              <a:rPr kumimoji="1" lang="zh-TW" altLang="en-US" dirty="0" smtClean="0"/>
              <a:t> </a:t>
            </a:r>
            <a:r>
              <a:rPr kumimoji="1" lang="en-US" altLang="zh-TW" dirty="0" smtClean="0"/>
              <a:t>virtualization</a:t>
            </a:r>
            <a:r>
              <a:rPr kumimoji="1" lang="zh-TW" altLang="en-US" dirty="0" smtClean="0"/>
              <a:t> </a:t>
            </a:r>
            <a:r>
              <a:rPr kumimoji="1" lang="en-US" altLang="zh-TW" dirty="0" smtClean="0"/>
              <a:t>extension,</a:t>
            </a:r>
            <a:r>
              <a:rPr kumimoji="1" lang="zh-TW" altLang="en-US" dirty="0" smtClean="0"/>
              <a:t> </a:t>
            </a:r>
            <a:r>
              <a:rPr kumimoji="1" lang="en-US" altLang="zh-TW" dirty="0" smtClean="0"/>
              <a:t>ARM</a:t>
            </a:r>
            <a:r>
              <a:rPr kumimoji="1" lang="zh-TW" altLang="en-US" dirty="0" smtClean="0"/>
              <a:t> </a:t>
            </a:r>
            <a:r>
              <a:rPr kumimoji="1" lang="en-US" altLang="zh-TW" dirty="0" smtClean="0"/>
              <a:t>adds</a:t>
            </a:r>
            <a:r>
              <a:rPr kumimoji="1" lang="zh-TW" altLang="en-US" dirty="0" smtClean="0"/>
              <a:t> </a:t>
            </a:r>
            <a:r>
              <a:rPr kumimoji="1" lang="en-US" altLang="zh-TW" dirty="0" smtClean="0"/>
              <a:t>a</a:t>
            </a:r>
            <a:r>
              <a:rPr kumimoji="1" lang="zh-TW" altLang="en-US" dirty="0" smtClean="0"/>
              <a:t> </a:t>
            </a:r>
            <a:r>
              <a:rPr kumimoji="1" lang="en-US" altLang="zh-TW" dirty="0" smtClean="0"/>
              <a:t>new</a:t>
            </a:r>
            <a:r>
              <a:rPr kumimoji="1" lang="zh-TW" altLang="en-US" dirty="0" smtClean="0"/>
              <a:t> </a:t>
            </a:r>
            <a:r>
              <a:rPr kumimoji="1" lang="en-US" altLang="zh-TW" dirty="0" smtClean="0"/>
              <a:t>mode</a:t>
            </a:r>
            <a:r>
              <a:rPr kumimoji="1" lang="zh-TW" altLang="en-US" dirty="0" smtClean="0"/>
              <a:t> </a:t>
            </a:r>
            <a:r>
              <a:rPr kumimoji="1" lang="en-US" altLang="zh-TW" dirty="0" smtClean="0"/>
              <a:t>and</a:t>
            </a:r>
            <a:r>
              <a:rPr kumimoji="1" lang="zh-TW" altLang="en-US" dirty="0" smtClean="0"/>
              <a:t> </a:t>
            </a:r>
            <a:r>
              <a:rPr kumimoji="1" lang="en-US" altLang="zh-TW" dirty="0" smtClean="0"/>
              <a:t>a</a:t>
            </a:r>
            <a:r>
              <a:rPr kumimoji="1" lang="zh-TW" altLang="en-US" dirty="0" smtClean="0"/>
              <a:t> </a:t>
            </a:r>
            <a:r>
              <a:rPr kumimoji="1" lang="en-US" altLang="zh-TW" dirty="0" smtClean="0"/>
              <a:t>new</a:t>
            </a:r>
            <a:r>
              <a:rPr kumimoji="1" lang="zh-TW" altLang="en-US" dirty="0" smtClean="0"/>
              <a:t> </a:t>
            </a: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It</a:t>
            </a:r>
            <a:r>
              <a:rPr kumimoji="1" lang="zh-TW" altLang="en-US" dirty="0" smtClean="0"/>
              <a:t> </a:t>
            </a:r>
            <a:r>
              <a:rPr kumimoji="1" lang="en-US" altLang="zh-TW" dirty="0" smtClean="0"/>
              <a:t>calls</a:t>
            </a:r>
            <a:r>
              <a:rPr kumimoji="1" lang="zh-TW" altLang="en-US" dirty="0" smtClean="0"/>
              <a:t> </a:t>
            </a:r>
            <a:r>
              <a:rPr kumimoji="1" lang="en-US" altLang="zh-TW" dirty="0" smtClean="0"/>
              <a:t>“</a:t>
            </a:r>
            <a:r>
              <a:rPr kumimoji="1" lang="en-US" altLang="zh-TW" dirty="0" err="1" smtClean="0">
                <a:solidFill>
                  <a:srgbClr val="FF0000"/>
                </a:solidFill>
              </a:rPr>
              <a:t>Hyp</a:t>
            </a:r>
            <a:r>
              <a:rPr kumimoji="1" lang="zh-TW" altLang="en-US" dirty="0" smtClean="0">
                <a:solidFill>
                  <a:srgbClr val="FF0000"/>
                </a:solidFill>
              </a:rPr>
              <a:t> </a:t>
            </a:r>
            <a:r>
              <a:rPr kumimoji="1" lang="en-US" altLang="zh-TW" dirty="0" smtClean="0">
                <a:solidFill>
                  <a:srgbClr val="FF0000"/>
                </a:solidFill>
              </a:rPr>
              <a:t>mode</a:t>
            </a:r>
            <a:r>
              <a:rPr kumimoji="1" lang="en-US" altLang="zh-TW" dirty="0" smtClean="0"/>
              <a:t>”</a:t>
            </a:r>
            <a:r>
              <a:rPr kumimoji="1" lang="zh-TW" altLang="en-US" dirty="0" smtClean="0"/>
              <a:t> </a:t>
            </a:r>
            <a:r>
              <a:rPr kumimoji="1" lang="en-US" altLang="zh-TW" dirty="0" smtClean="0"/>
              <a:t>which</a:t>
            </a:r>
            <a:r>
              <a:rPr kumimoji="1" lang="zh-TW" altLang="en-US" dirty="0" smtClean="0"/>
              <a:t> </a:t>
            </a:r>
            <a:r>
              <a:rPr kumimoji="1" lang="en-US" altLang="zh-TW" dirty="0" smtClean="0"/>
              <a:t>is</a:t>
            </a:r>
            <a:r>
              <a:rPr kumimoji="1" lang="zh-TW" altLang="en-US" dirty="0" smtClean="0"/>
              <a:t> </a:t>
            </a:r>
            <a:r>
              <a:rPr kumimoji="1" lang="en-US" altLang="zh-TW" dirty="0" smtClean="0"/>
              <a:t>running</a:t>
            </a:r>
            <a:r>
              <a:rPr kumimoji="1" lang="zh-TW" altLang="en-US" dirty="0" smtClean="0"/>
              <a:t> </a:t>
            </a:r>
            <a:r>
              <a:rPr kumimoji="1" lang="en-US" altLang="zh-TW" dirty="0" smtClean="0"/>
              <a:t>on</a:t>
            </a:r>
            <a:r>
              <a:rPr kumimoji="1" lang="zh-TW" altLang="en-US" dirty="0" smtClean="0"/>
              <a:t> </a:t>
            </a:r>
            <a:r>
              <a:rPr kumimoji="1" lang="en-US" altLang="zh-TW" dirty="0" smtClean="0">
                <a:solidFill>
                  <a:srgbClr val="FF0000"/>
                </a:solidFill>
              </a:rPr>
              <a:t>Non-Secure</a:t>
            </a:r>
            <a:r>
              <a:rPr kumimoji="1" lang="zh-TW" altLang="en-US" dirty="0" smtClean="0">
                <a:solidFill>
                  <a:srgbClr val="FF0000"/>
                </a:solidFill>
              </a:rPr>
              <a:t> </a:t>
            </a:r>
            <a:r>
              <a:rPr kumimoji="1" lang="en-US" altLang="zh-TW" dirty="0" smtClean="0">
                <a:solidFill>
                  <a:srgbClr val="FF0000"/>
                </a:solidFill>
              </a:rPr>
              <a:t>Privilege</a:t>
            </a:r>
            <a:r>
              <a:rPr kumimoji="1" lang="zh-TW" altLang="en-US" dirty="0" smtClean="0">
                <a:solidFill>
                  <a:srgbClr val="FF0000"/>
                </a:solidFill>
              </a:rPr>
              <a:t> </a:t>
            </a:r>
            <a:r>
              <a:rPr kumimoji="1" lang="en-US" altLang="zh-TW" dirty="0" smtClean="0">
                <a:solidFill>
                  <a:srgbClr val="FF0000"/>
                </a:solidFill>
              </a:rPr>
              <a:t>Level</a:t>
            </a:r>
            <a:r>
              <a:rPr kumimoji="1" lang="zh-TW" altLang="en-US" dirty="0" smtClean="0">
                <a:solidFill>
                  <a:srgbClr val="FF0000"/>
                </a:solidFill>
              </a:rPr>
              <a:t> </a:t>
            </a:r>
            <a:r>
              <a:rPr kumimoji="1" lang="en-US" altLang="zh-TW" dirty="0" smtClean="0">
                <a:solidFill>
                  <a:srgbClr val="FF0000"/>
                </a:solidFill>
              </a:rPr>
              <a:t>2</a:t>
            </a:r>
            <a:r>
              <a:rPr kumimoji="1" lang="en-US" altLang="zh-TW" dirty="0" smtClean="0"/>
              <a:t>.</a:t>
            </a:r>
          </a:p>
          <a:p>
            <a:r>
              <a:rPr kumimoji="1" lang="en-US" altLang="zh-TW" dirty="0" smtClean="0"/>
              <a:t>In</a:t>
            </a:r>
            <a:r>
              <a:rPr kumimoji="1" lang="zh-TW" altLang="en-US" dirty="0" smtClean="0"/>
              <a:t> </a:t>
            </a:r>
            <a:r>
              <a:rPr kumimoji="1" lang="en-US" altLang="zh-TW" dirty="0" smtClean="0"/>
              <a:t>Memory</a:t>
            </a:r>
            <a:r>
              <a:rPr kumimoji="1" lang="zh-TW" altLang="en-US" dirty="0" smtClean="0"/>
              <a:t> </a:t>
            </a:r>
            <a:r>
              <a:rPr kumimoji="1" lang="en-US" altLang="zh-TW" dirty="0" smtClean="0"/>
              <a:t>virtualization</a:t>
            </a:r>
            <a:r>
              <a:rPr kumimoji="1" lang="zh-TW" altLang="en-US" dirty="0" smtClean="0"/>
              <a:t> </a:t>
            </a:r>
            <a:r>
              <a:rPr kumimoji="1" lang="en-US" altLang="zh-TW" dirty="0" smtClean="0"/>
              <a:t>extension,</a:t>
            </a:r>
            <a:r>
              <a:rPr kumimoji="1" lang="zh-TW" altLang="en-US" dirty="0" smtClean="0"/>
              <a:t> </a:t>
            </a:r>
            <a:r>
              <a:rPr kumimoji="1" lang="en-US" altLang="zh-TW" dirty="0" smtClean="0"/>
              <a:t>ARM</a:t>
            </a:r>
            <a:r>
              <a:rPr kumimoji="1" lang="zh-TW" altLang="en-US" dirty="0" smtClean="0"/>
              <a:t> </a:t>
            </a:r>
            <a:r>
              <a:rPr kumimoji="1" lang="en-US" altLang="zh-TW" dirty="0" smtClean="0"/>
              <a:t>adds</a:t>
            </a:r>
            <a:r>
              <a:rPr kumimoji="1" lang="zh-TW" altLang="en-US" dirty="0" smtClean="0"/>
              <a:t>  </a:t>
            </a:r>
            <a:r>
              <a:rPr kumimoji="1" lang="en-US" altLang="zh-TW" dirty="0" smtClean="0"/>
              <a:t>“</a:t>
            </a:r>
            <a:r>
              <a:rPr kumimoji="1" lang="en-US" altLang="zh-TW" dirty="0" smtClean="0">
                <a:solidFill>
                  <a:srgbClr val="FF0000"/>
                </a:solidFill>
              </a:rPr>
              <a:t>Intermediate</a:t>
            </a:r>
            <a:r>
              <a:rPr kumimoji="1" lang="zh-TW" altLang="en-US" dirty="0" smtClean="0">
                <a:solidFill>
                  <a:srgbClr val="FF0000"/>
                </a:solidFill>
              </a:rPr>
              <a:t> </a:t>
            </a:r>
            <a:r>
              <a:rPr kumimoji="1" lang="en-US" altLang="zh-TW" dirty="0" smtClean="0">
                <a:solidFill>
                  <a:srgbClr val="FF0000"/>
                </a:solidFill>
              </a:rPr>
              <a:t>Physical</a:t>
            </a:r>
            <a:r>
              <a:rPr kumimoji="1" lang="zh-TW" altLang="en-US" dirty="0" smtClean="0">
                <a:solidFill>
                  <a:srgbClr val="FF0000"/>
                </a:solidFill>
              </a:rPr>
              <a:t> </a:t>
            </a:r>
            <a:r>
              <a:rPr kumimoji="1" lang="en-US" altLang="zh-TW" dirty="0" smtClean="0">
                <a:solidFill>
                  <a:srgbClr val="FF0000"/>
                </a:solidFill>
              </a:rPr>
              <a:t>Address</a:t>
            </a:r>
            <a:r>
              <a:rPr kumimoji="1" lang="en-US" altLang="zh-TW" dirty="0" smtClean="0"/>
              <a:t>”,</a:t>
            </a:r>
            <a:r>
              <a:rPr kumimoji="1" lang="zh-TW" altLang="en-US" dirty="0" smtClean="0"/>
              <a:t> </a:t>
            </a:r>
            <a:r>
              <a:rPr kumimoji="1" lang="en-US" altLang="zh-TW" dirty="0" smtClean="0"/>
              <a:t>let</a:t>
            </a:r>
            <a:r>
              <a:rPr kumimoji="1" lang="zh-TW" altLang="en-US" dirty="0" smtClean="0"/>
              <a:t> </a:t>
            </a:r>
            <a:r>
              <a:rPr kumimoji="1" lang="en-US" altLang="zh-TW" dirty="0" smtClean="0"/>
              <a:t>Guest</a:t>
            </a:r>
            <a:r>
              <a:rPr kumimoji="1" lang="zh-TW" altLang="en-US" dirty="0" smtClean="0"/>
              <a:t> </a:t>
            </a:r>
            <a:r>
              <a:rPr kumimoji="1" lang="en-US" altLang="zh-TW" dirty="0" smtClean="0"/>
              <a:t>OS</a:t>
            </a:r>
            <a:r>
              <a:rPr kumimoji="1" lang="zh-TW" altLang="en-US" dirty="0" smtClean="0"/>
              <a:t> </a:t>
            </a:r>
            <a:r>
              <a:rPr kumimoji="1" lang="en-US" altLang="zh-TW" dirty="0" smtClean="0"/>
              <a:t>cannot</a:t>
            </a:r>
            <a:r>
              <a:rPr kumimoji="1" lang="zh-TW" altLang="en-US" dirty="0" smtClean="0"/>
              <a:t> </a:t>
            </a:r>
            <a:r>
              <a:rPr kumimoji="1" lang="en-US" altLang="zh-TW" dirty="0" smtClean="0"/>
              <a:t>access</a:t>
            </a:r>
            <a:r>
              <a:rPr kumimoji="1" lang="zh-TW" altLang="en-US" dirty="0" smtClean="0"/>
              <a:t> </a:t>
            </a:r>
            <a:r>
              <a:rPr kumimoji="1" lang="en-US" altLang="zh-TW" dirty="0" smtClean="0"/>
              <a:t>physical</a:t>
            </a:r>
            <a:r>
              <a:rPr kumimoji="1" lang="zh-TW" altLang="en-US" dirty="0" smtClean="0"/>
              <a:t> </a:t>
            </a:r>
            <a:r>
              <a:rPr kumimoji="1" lang="en-US" altLang="zh-TW" dirty="0" smtClean="0"/>
              <a:t>address</a:t>
            </a:r>
            <a:r>
              <a:rPr kumimoji="1" lang="zh-TW" altLang="en-US" dirty="0" smtClean="0"/>
              <a:t> </a:t>
            </a:r>
            <a:r>
              <a:rPr kumimoji="1" lang="en-US" altLang="zh-TW" dirty="0" smtClean="0"/>
              <a:t>directly.</a:t>
            </a:r>
          </a:p>
          <a:p>
            <a:r>
              <a:rPr kumimoji="1" lang="en-US" altLang="zh-TW" dirty="0" smtClean="0"/>
              <a:t>In</a:t>
            </a:r>
            <a:r>
              <a:rPr kumimoji="1" lang="zh-TW" altLang="en-US" dirty="0" smtClean="0"/>
              <a:t> </a:t>
            </a:r>
            <a:r>
              <a:rPr kumimoji="1" lang="en-US" altLang="zh-TW" dirty="0" smtClean="0"/>
              <a:t>I/O</a:t>
            </a:r>
            <a:r>
              <a:rPr kumimoji="1" lang="zh-TW" altLang="en-US" dirty="0" smtClean="0"/>
              <a:t> </a:t>
            </a:r>
            <a:r>
              <a:rPr kumimoji="1" lang="en-US" altLang="zh-TW" dirty="0" smtClean="0"/>
              <a:t>virtualization</a:t>
            </a:r>
            <a:r>
              <a:rPr kumimoji="1" lang="zh-TW" altLang="en-US" dirty="0" smtClean="0"/>
              <a:t> </a:t>
            </a:r>
            <a:r>
              <a:rPr kumimoji="1" lang="en-US" altLang="zh-TW" dirty="0" smtClean="0"/>
              <a:t>extension,</a:t>
            </a:r>
            <a:r>
              <a:rPr kumimoji="1" lang="zh-TW" altLang="en-US" dirty="0" smtClean="0"/>
              <a:t> </a:t>
            </a:r>
            <a:r>
              <a:rPr kumimoji="1" lang="en-US" altLang="zh-TW" dirty="0" smtClean="0"/>
              <a:t>ARM</a:t>
            </a:r>
            <a:r>
              <a:rPr kumimoji="1" lang="zh-TW" altLang="en-US" dirty="0" smtClean="0"/>
              <a:t> </a:t>
            </a:r>
            <a:r>
              <a:rPr kumimoji="1" lang="en-US" altLang="zh-TW" dirty="0" smtClean="0"/>
              <a:t>adds</a:t>
            </a:r>
            <a:r>
              <a:rPr kumimoji="1" lang="zh-TW" altLang="en-US" dirty="0" smtClean="0"/>
              <a:t> </a:t>
            </a:r>
            <a:r>
              <a:rPr kumimoji="1" lang="en-US" altLang="zh-TW" dirty="0" smtClean="0"/>
              <a:t>“</a:t>
            </a:r>
            <a:r>
              <a:rPr kumimoji="1" lang="en-US" altLang="zh-TW" dirty="0" smtClean="0">
                <a:solidFill>
                  <a:srgbClr val="FF0000"/>
                </a:solidFill>
              </a:rPr>
              <a:t>Virtual</a:t>
            </a:r>
            <a:r>
              <a:rPr kumimoji="1" lang="zh-TW" altLang="en-US" dirty="0" smtClean="0">
                <a:solidFill>
                  <a:srgbClr val="FF0000"/>
                </a:solidFill>
              </a:rPr>
              <a:t> </a:t>
            </a:r>
            <a:r>
              <a:rPr kumimoji="1" lang="en-US" altLang="zh-TW" dirty="0" smtClean="0">
                <a:solidFill>
                  <a:srgbClr val="FF0000"/>
                </a:solidFill>
              </a:rPr>
              <a:t>Generic</a:t>
            </a:r>
            <a:r>
              <a:rPr kumimoji="1" lang="zh-TW" altLang="en-US" dirty="0" smtClean="0">
                <a:solidFill>
                  <a:srgbClr val="FF0000"/>
                </a:solidFill>
              </a:rPr>
              <a:t> </a:t>
            </a:r>
            <a:r>
              <a:rPr kumimoji="1" lang="en-US" altLang="zh-TW" dirty="0" smtClean="0">
                <a:solidFill>
                  <a:srgbClr val="FF0000"/>
                </a:solidFill>
              </a:rPr>
              <a:t>Interrupt</a:t>
            </a:r>
            <a:r>
              <a:rPr kumimoji="1" lang="zh-TW" altLang="en-US" dirty="0" smtClean="0">
                <a:solidFill>
                  <a:srgbClr val="FF0000"/>
                </a:solidFill>
              </a:rPr>
              <a:t> </a:t>
            </a:r>
            <a:r>
              <a:rPr kumimoji="1" lang="en-US" altLang="zh-TW" dirty="0" smtClean="0">
                <a:solidFill>
                  <a:srgbClr val="FF0000"/>
                </a:solidFill>
              </a:rPr>
              <a:t>Controller</a:t>
            </a:r>
            <a:r>
              <a:rPr kumimoji="1" lang="en-US" altLang="zh-TW" dirty="0" smtClean="0"/>
              <a:t>”</a:t>
            </a:r>
            <a:r>
              <a:rPr kumimoji="1" lang="zh-TW" altLang="en-US" dirty="0" smtClean="0"/>
              <a:t> </a:t>
            </a:r>
            <a:r>
              <a:rPr kumimoji="1" lang="en-US" altLang="zh-TW" dirty="0" smtClean="0"/>
              <a:t>interface</a:t>
            </a:r>
            <a:r>
              <a:rPr kumimoji="1" lang="zh-TW" altLang="en-US" dirty="0" smtClean="0"/>
              <a:t> </a:t>
            </a:r>
            <a:r>
              <a:rPr kumimoji="1" lang="en-US" altLang="zh-TW" dirty="0" smtClean="0"/>
              <a:t>to</a:t>
            </a:r>
            <a:r>
              <a:rPr kumimoji="1" lang="zh-TW" altLang="en-US" dirty="0" smtClean="0"/>
              <a:t> </a:t>
            </a:r>
            <a:r>
              <a:rPr kumimoji="1" lang="en-US" altLang="zh-TW" dirty="0" smtClean="0"/>
              <a:t>deliver</a:t>
            </a:r>
            <a:r>
              <a:rPr kumimoji="1" lang="zh-TW" altLang="en-US" dirty="0" smtClean="0"/>
              <a:t> </a:t>
            </a:r>
            <a:r>
              <a:rPr kumimoji="1" lang="en-US" altLang="zh-TW" dirty="0" smtClean="0"/>
              <a:t>interrupt</a:t>
            </a:r>
            <a:r>
              <a:rPr kumimoji="1" lang="zh-TW" altLang="en-US" dirty="0" smtClean="0"/>
              <a:t> </a:t>
            </a:r>
            <a:r>
              <a:rPr kumimoji="1" lang="en-US" altLang="zh-TW" dirty="0" smtClean="0"/>
              <a:t>in</a:t>
            </a:r>
            <a:r>
              <a:rPr kumimoji="1" lang="zh-TW" altLang="en-US" dirty="0" smtClean="0"/>
              <a:t> </a:t>
            </a:r>
            <a:r>
              <a:rPr kumimoji="1" lang="en-US" altLang="zh-TW" dirty="0" smtClean="0"/>
              <a:t>more</a:t>
            </a:r>
            <a:r>
              <a:rPr kumimoji="1" lang="zh-TW" altLang="en-US" dirty="0" smtClean="0"/>
              <a:t> </a:t>
            </a:r>
            <a:r>
              <a:rPr kumimoji="1" lang="en-US" altLang="zh-TW" dirty="0" smtClean="0"/>
              <a:t>faster</a:t>
            </a:r>
            <a:r>
              <a:rPr kumimoji="1" lang="zh-TW" altLang="en-US" dirty="0" smtClean="0"/>
              <a:t> </a:t>
            </a:r>
            <a:r>
              <a:rPr kumimoji="1" lang="en-US" altLang="zh-TW" dirty="0" smtClean="0"/>
              <a:t>way.</a:t>
            </a:r>
            <a:endParaRPr kumimoji="1" lang="zh-TW" altLang="en-US" dirty="0"/>
          </a:p>
        </p:txBody>
      </p:sp>
    </p:spTree>
    <p:extLst>
      <p:ext uri="{BB962C8B-B14F-4D97-AF65-F5344CB8AC3E}">
        <p14:creationId xmlns:p14="http://schemas.microsoft.com/office/powerpoint/2010/main" val="39523829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圓角矩形 11"/>
          <p:cNvSpPr/>
          <p:nvPr/>
        </p:nvSpPr>
        <p:spPr>
          <a:xfrm>
            <a:off x="4499992" y="1268760"/>
            <a:ext cx="4032448" cy="4392488"/>
          </a:xfrm>
          <a:prstGeom prst="roundRect">
            <a:avLst/>
          </a:prstGeom>
          <a:gradFill flip="none" rotWithShape="1">
            <a:gsLst>
              <a:gs pos="0">
                <a:schemeClr val="accent1">
                  <a:shade val="51000"/>
                  <a:satMod val="130000"/>
                  <a:alpha val="23000"/>
                </a:schemeClr>
              </a:gs>
              <a:gs pos="80000">
                <a:schemeClr val="accent1">
                  <a:shade val="93000"/>
                  <a:satMod val="130000"/>
                  <a:alpha val="23000"/>
                </a:schemeClr>
              </a:gs>
              <a:gs pos="100000">
                <a:schemeClr val="accent1">
                  <a:shade val="94000"/>
                  <a:satMod val="135000"/>
                  <a:alpha val="2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 name="圓角矩形 7"/>
          <p:cNvSpPr/>
          <p:nvPr/>
        </p:nvSpPr>
        <p:spPr>
          <a:xfrm>
            <a:off x="4716016" y="3789040"/>
            <a:ext cx="3528392" cy="1800200"/>
          </a:xfrm>
          <a:prstGeom prst="roundRect">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1</a:t>
            </a:r>
            <a:r>
              <a:rPr kumimoji="1" lang="zh-TW" altLang="en-US" dirty="0" smtClean="0"/>
              <a:t> </a:t>
            </a:r>
            <a:r>
              <a:rPr kumimoji="1" lang="en-US" altLang="zh-TW" dirty="0" smtClean="0"/>
              <a:t>of</a:t>
            </a:r>
            <a:r>
              <a:rPr kumimoji="1" lang="zh-TW" altLang="en-US" dirty="0" smtClean="0"/>
              <a:t> </a:t>
            </a:r>
            <a:r>
              <a:rPr kumimoji="1" lang="en-US" altLang="zh-TW" dirty="0" smtClean="0"/>
              <a:t>Secure</a:t>
            </a:r>
            <a:r>
              <a:rPr kumimoji="1" lang="zh-TW" altLang="en-US" dirty="0" smtClean="0"/>
              <a:t> </a:t>
            </a:r>
            <a:r>
              <a:rPr kumimoji="1" lang="en-US" altLang="zh-TW" dirty="0" smtClean="0"/>
              <a:t>State</a:t>
            </a:r>
            <a:endParaRPr kumimoji="1" lang="zh-TW" altLang="en-US" dirty="0"/>
          </a:p>
        </p:txBody>
      </p:sp>
      <p:sp>
        <p:nvSpPr>
          <p:cNvPr id="2" name="標題 1"/>
          <p:cNvSpPr>
            <a:spLocks noGrp="1"/>
          </p:cNvSpPr>
          <p:nvPr>
            <p:ph type="title"/>
          </p:nvPr>
        </p:nvSpPr>
        <p:spPr/>
        <p:txBody>
          <a:bodyPr>
            <a:normAutofit/>
          </a:bodyPr>
          <a:lstStyle/>
          <a:p>
            <a:r>
              <a:rPr kumimoji="1" lang="en-US" altLang="zh-TW" sz="3600" dirty="0" smtClean="0"/>
              <a:t>Privilege</a:t>
            </a:r>
            <a:r>
              <a:rPr kumimoji="1" lang="zh-TW" altLang="en-US" sz="3600" dirty="0" smtClean="0"/>
              <a:t> </a:t>
            </a:r>
            <a:r>
              <a:rPr kumimoji="1" lang="en-US" altLang="zh-TW" sz="3600" dirty="0" smtClean="0"/>
              <a:t>Level</a:t>
            </a:r>
            <a:r>
              <a:rPr kumimoji="1" lang="zh-TW" altLang="en-US" sz="3600" dirty="0" smtClean="0"/>
              <a:t> </a:t>
            </a:r>
            <a:r>
              <a:rPr kumimoji="1" lang="en-US" altLang="zh-TW" sz="3600" dirty="0" smtClean="0"/>
              <a:t>of</a:t>
            </a:r>
            <a:r>
              <a:rPr kumimoji="1" lang="zh-TW" altLang="en-US" sz="3600" dirty="0" smtClean="0"/>
              <a:t> </a:t>
            </a:r>
            <a:r>
              <a:rPr kumimoji="1" lang="en-US" altLang="zh-TW" sz="3600" dirty="0" smtClean="0"/>
              <a:t>Virtualization</a:t>
            </a:r>
            <a:r>
              <a:rPr kumimoji="1" lang="zh-TW" altLang="en-US" sz="3600" dirty="0" smtClean="0"/>
              <a:t> </a:t>
            </a:r>
            <a:r>
              <a:rPr kumimoji="1" lang="en-US" altLang="zh-TW" sz="3600" dirty="0" smtClean="0"/>
              <a:t>Extension</a:t>
            </a:r>
            <a:endParaRPr kumimoji="1" lang="zh-TW" altLang="en-US" sz="3600" dirty="0"/>
          </a:p>
        </p:txBody>
      </p:sp>
      <p:sp>
        <p:nvSpPr>
          <p:cNvPr id="4" name="圓角矩形 3"/>
          <p:cNvSpPr/>
          <p:nvPr/>
        </p:nvSpPr>
        <p:spPr>
          <a:xfrm>
            <a:off x="395536" y="5733256"/>
            <a:ext cx="84249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TW" sz="2400" dirty="0"/>
              <a:t>ARM</a:t>
            </a:r>
            <a:r>
              <a:rPr kumimoji="1" lang="zh-TW" altLang="en-US" sz="2400" dirty="0"/>
              <a:t> </a:t>
            </a:r>
            <a:r>
              <a:rPr kumimoji="1" lang="en-US" altLang="zh-TW" sz="2400" dirty="0"/>
              <a:t>Cortex-</a:t>
            </a:r>
            <a:r>
              <a:rPr kumimoji="1" lang="en-US" altLang="zh-TW" sz="2400" dirty="0" smtClean="0"/>
              <a:t>A15</a:t>
            </a:r>
            <a:r>
              <a:rPr kumimoji="1" lang="zh-TW" altLang="en-US" sz="2400" dirty="0" smtClean="0"/>
              <a:t> </a:t>
            </a:r>
            <a:r>
              <a:rPr kumimoji="1" lang="en-US" altLang="zh-TW" sz="2400" dirty="0"/>
              <a:t>and</a:t>
            </a:r>
            <a:r>
              <a:rPr kumimoji="1" lang="zh-TW" altLang="en-US" sz="2400" dirty="0"/>
              <a:t> </a:t>
            </a:r>
            <a:r>
              <a:rPr kumimoji="1" lang="en-US" altLang="zh-TW" sz="2400" dirty="0"/>
              <a:t>beyond</a:t>
            </a:r>
            <a:endParaRPr kumimoji="1" lang="zh-TW" altLang="en-US" sz="2400" dirty="0"/>
          </a:p>
        </p:txBody>
      </p:sp>
      <p:sp>
        <p:nvSpPr>
          <p:cNvPr id="6" name="圓角矩形 5"/>
          <p:cNvSpPr/>
          <p:nvPr/>
        </p:nvSpPr>
        <p:spPr>
          <a:xfrm>
            <a:off x="4860032" y="5085184"/>
            <a:ext cx="1800200" cy="36004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dirty="0" smtClean="0"/>
              <a:t>Monitor</a:t>
            </a:r>
            <a:r>
              <a:rPr kumimoji="1" lang="zh-TW" altLang="en-US" dirty="0" smtClean="0"/>
              <a:t> </a:t>
            </a:r>
            <a:r>
              <a:rPr kumimoji="1" lang="en-US" altLang="zh-TW" dirty="0" smtClean="0"/>
              <a:t>mode</a:t>
            </a:r>
            <a:endParaRPr kumimoji="1" lang="zh-TW" altLang="en-US" dirty="0"/>
          </a:p>
        </p:txBody>
      </p:sp>
      <p:sp>
        <p:nvSpPr>
          <p:cNvPr id="9" name="圓角矩形 8"/>
          <p:cNvSpPr/>
          <p:nvPr/>
        </p:nvSpPr>
        <p:spPr>
          <a:xfrm>
            <a:off x="4716016" y="1988840"/>
            <a:ext cx="3528392"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0</a:t>
            </a:r>
            <a:r>
              <a:rPr kumimoji="1" lang="zh-TW" altLang="en-US" dirty="0" smtClean="0"/>
              <a:t> </a:t>
            </a:r>
            <a:r>
              <a:rPr kumimoji="1" lang="en-US" altLang="zh-TW" dirty="0" smtClean="0"/>
              <a:t>of</a:t>
            </a:r>
            <a:r>
              <a:rPr kumimoji="1" lang="zh-TW" altLang="en-US" dirty="0" smtClean="0"/>
              <a:t> </a:t>
            </a:r>
            <a:r>
              <a:rPr kumimoji="1" lang="en-US" altLang="zh-TW" dirty="0" smtClean="0"/>
              <a:t>Secure</a:t>
            </a:r>
            <a:r>
              <a:rPr kumimoji="1" lang="zh-TW" altLang="en-US" dirty="0" smtClean="0"/>
              <a:t> </a:t>
            </a:r>
            <a:r>
              <a:rPr kumimoji="1" lang="en-US" altLang="zh-TW" dirty="0" smtClean="0"/>
              <a:t>State</a:t>
            </a:r>
            <a:endParaRPr kumimoji="1" lang="zh-TW" altLang="en-US" dirty="0"/>
          </a:p>
        </p:txBody>
      </p:sp>
      <p:sp>
        <p:nvSpPr>
          <p:cNvPr id="11" name="文字方塊 10"/>
          <p:cNvSpPr txBox="1"/>
          <p:nvPr/>
        </p:nvSpPr>
        <p:spPr>
          <a:xfrm>
            <a:off x="5436096" y="1412776"/>
            <a:ext cx="2160240" cy="461665"/>
          </a:xfrm>
          <a:prstGeom prst="rect">
            <a:avLst/>
          </a:prstGeom>
          <a:noFill/>
        </p:spPr>
        <p:txBody>
          <a:bodyPr wrap="square" rtlCol="0">
            <a:spAutoFit/>
          </a:bodyPr>
          <a:lstStyle/>
          <a:p>
            <a:pPr algn="ctr"/>
            <a:r>
              <a:rPr kumimoji="1" lang="en-US" altLang="zh-TW" sz="2400" dirty="0" smtClean="0">
                <a:solidFill>
                  <a:srgbClr val="FF0000"/>
                </a:solidFill>
              </a:rPr>
              <a:t>Secure</a:t>
            </a:r>
            <a:r>
              <a:rPr kumimoji="1" lang="zh-TW" altLang="en-US" sz="2400" dirty="0" smtClean="0">
                <a:solidFill>
                  <a:srgbClr val="FF0000"/>
                </a:solidFill>
              </a:rPr>
              <a:t> </a:t>
            </a:r>
            <a:r>
              <a:rPr kumimoji="1" lang="en-US" altLang="zh-TW" sz="2400" dirty="0" smtClean="0">
                <a:solidFill>
                  <a:srgbClr val="FF0000"/>
                </a:solidFill>
              </a:rPr>
              <a:t>State</a:t>
            </a:r>
            <a:endParaRPr kumimoji="1" lang="zh-TW" altLang="en-US" sz="2400" dirty="0">
              <a:solidFill>
                <a:srgbClr val="FF0000"/>
              </a:solidFill>
            </a:endParaRPr>
          </a:p>
        </p:txBody>
      </p:sp>
      <p:sp>
        <p:nvSpPr>
          <p:cNvPr id="13" name="圓角矩形 12"/>
          <p:cNvSpPr/>
          <p:nvPr/>
        </p:nvSpPr>
        <p:spPr>
          <a:xfrm>
            <a:off x="395536" y="1340768"/>
            <a:ext cx="3960440" cy="4392488"/>
          </a:xfrm>
          <a:prstGeom prst="roundRect">
            <a:avLst/>
          </a:prstGeom>
          <a:gradFill flip="none" rotWithShape="1">
            <a:gsLst>
              <a:gs pos="0">
                <a:schemeClr val="accent6">
                  <a:shade val="51000"/>
                  <a:satMod val="130000"/>
                  <a:alpha val="20000"/>
                </a:schemeClr>
              </a:gs>
              <a:gs pos="80000">
                <a:schemeClr val="accent6">
                  <a:shade val="93000"/>
                  <a:satMod val="130000"/>
                  <a:alpha val="20000"/>
                </a:schemeClr>
              </a:gs>
              <a:gs pos="100000">
                <a:schemeClr val="accent6">
                  <a:shade val="94000"/>
                  <a:satMod val="135000"/>
                  <a:alpha val="20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TW" altLang="en-US"/>
          </a:p>
        </p:txBody>
      </p:sp>
      <p:sp>
        <p:nvSpPr>
          <p:cNvPr id="14" name="文字方塊 13"/>
          <p:cNvSpPr txBox="1"/>
          <p:nvPr/>
        </p:nvSpPr>
        <p:spPr>
          <a:xfrm>
            <a:off x="1187624" y="1412776"/>
            <a:ext cx="2520280" cy="461665"/>
          </a:xfrm>
          <a:prstGeom prst="rect">
            <a:avLst/>
          </a:prstGeom>
          <a:noFill/>
        </p:spPr>
        <p:txBody>
          <a:bodyPr wrap="square" rtlCol="0">
            <a:spAutoFit/>
          </a:bodyPr>
          <a:lstStyle/>
          <a:p>
            <a:pPr algn="ctr"/>
            <a:r>
              <a:rPr kumimoji="1" lang="en-US" altLang="zh-TW" sz="2400" dirty="0" smtClean="0">
                <a:solidFill>
                  <a:srgbClr val="FF0000"/>
                </a:solidFill>
              </a:rPr>
              <a:t>Non-Secure</a:t>
            </a:r>
            <a:r>
              <a:rPr kumimoji="1" lang="zh-TW" altLang="en-US" sz="2400" dirty="0" smtClean="0">
                <a:solidFill>
                  <a:srgbClr val="FF0000"/>
                </a:solidFill>
              </a:rPr>
              <a:t> </a:t>
            </a:r>
            <a:r>
              <a:rPr kumimoji="1" lang="en-US" altLang="zh-TW" sz="2400" dirty="0" smtClean="0">
                <a:solidFill>
                  <a:srgbClr val="FF0000"/>
                </a:solidFill>
              </a:rPr>
              <a:t>State</a:t>
            </a:r>
            <a:endParaRPr kumimoji="1" lang="zh-TW" altLang="en-US" sz="2400" dirty="0">
              <a:solidFill>
                <a:srgbClr val="FF0000"/>
              </a:solidFill>
            </a:endParaRPr>
          </a:p>
        </p:txBody>
      </p:sp>
      <p:sp>
        <p:nvSpPr>
          <p:cNvPr id="15" name="圓角矩形 14"/>
          <p:cNvSpPr/>
          <p:nvPr/>
        </p:nvSpPr>
        <p:spPr>
          <a:xfrm>
            <a:off x="539552" y="3717032"/>
            <a:ext cx="3672408" cy="1008112"/>
          </a:xfrm>
          <a:prstGeom prst="roundRect">
            <a:avLst/>
          </a:prstGeom>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TW" dirty="0"/>
              <a:t>Privilege</a:t>
            </a:r>
            <a:r>
              <a:rPr kumimoji="1" lang="zh-TW" altLang="en-US" dirty="0"/>
              <a:t> </a:t>
            </a:r>
            <a:r>
              <a:rPr kumimoji="1" lang="en-US" altLang="zh-TW" dirty="0"/>
              <a:t>Level</a:t>
            </a:r>
            <a:r>
              <a:rPr kumimoji="1" lang="zh-TW" altLang="en-US" dirty="0"/>
              <a:t> </a:t>
            </a:r>
            <a:r>
              <a:rPr kumimoji="1" lang="en-US" altLang="zh-TW" dirty="0"/>
              <a:t>1</a:t>
            </a:r>
            <a:r>
              <a:rPr kumimoji="1" lang="zh-TW" altLang="en-US" dirty="0"/>
              <a:t> </a:t>
            </a:r>
            <a:r>
              <a:rPr kumimoji="1" lang="en-US" altLang="zh-TW" dirty="0"/>
              <a:t>of</a:t>
            </a:r>
            <a:r>
              <a:rPr kumimoji="1" lang="zh-TW" altLang="en-US" dirty="0"/>
              <a:t> </a:t>
            </a:r>
            <a:r>
              <a:rPr kumimoji="1" lang="en-US" altLang="zh-TW" dirty="0" smtClean="0"/>
              <a:t>Non-Secure</a:t>
            </a:r>
            <a:r>
              <a:rPr kumimoji="1" lang="zh-TW" altLang="en-US" dirty="0" smtClean="0"/>
              <a:t> </a:t>
            </a:r>
            <a:r>
              <a:rPr kumimoji="1" lang="en-US" altLang="zh-TW" dirty="0"/>
              <a:t>State</a:t>
            </a:r>
            <a:endParaRPr kumimoji="1" lang="zh-TW" altLang="en-US" dirty="0"/>
          </a:p>
        </p:txBody>
      </p:sp>
      <p:sp>
        <p:nvSpPr>
          <p:cNvPr id="16" name="圓角矩形 15"/>
          <p:cNvSpPr/>
          <p:nvPr/>
        </p:nvSpPr>
        <p:spPr>
          <a:xfrm>
            <a:off x="611560" y="1916832"/>
            <a:ext cx="3528392"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a:t>Privilege</a:t>
            </a:r>
            <a:r>
              <a:rPr kumimoji="1" lang="zh-TW" altLang="en-US" dirty="0"/>
              <a:t> </a:t>
            </a:r>
            <a:r>
              <a:rPr kumimoji="1" lang="en-US" altLang="zh-TW" dirty="0"/>
              <a:t>Level</a:t>
            </a:r>
            <a:r>
              <a:rPr kumimoji="1" lang="zh-TW" altLang="en-US" dirty="0"/>
              <a:t> </a:t>
            </a:r>
            <a:r>
              <a:rPr kumimoji="1" lang="en-US" altLang="zh-TW" dirty="0" smtClean="0"/>
              <a:t>0</a:t>
            </a:r>
            <a:r>
              <a:rPr kumimoji="1" lang="zh-TW" altLang="en-US" dirty="0" smtClean="0"/>
              <a:t> </a:t>
            </a:r>
            <a:r>
              <a:rPr kumimoji="1" lang="en-US" altLang="zh-TW" dirty="0" smtClean="0"/>
              <a:t>of</a:t>
            </a:r>
            <a:r>
              <a:rPr kumimoji="1" lang="zh-TW" altLang="en-US" dirty="0" smtClean="0"/>
              <a:t> </a:t>
            </a:r>
            <a:r>
              <a:rPr kumimoji="1" lang="en-US" altLang="zh-TW" dirty="0" smtClean="0"/>
              <a:t>Non-Secure</a:t>
            </a:r>
            <a:r>
              <a:rPr kumimoji="1" lang="zh-TW" altLang="en-US" dirty="0" smtClean="0"/>
              <a:t> </a:t>
            </a:r>
            <a:r>
              <a:rPr kumimoji="1" lang="en-US" altLang="zh-TW" dirty="0"/>
              <a:t>State</a:t>
            </a:r>
            <a:endParaRPr kumimoji="1" lang="zh-TW" altLang="en-US" dirty="0"/>
          </a:p>
        </p:txBody>
      </p:sp>
      <p:sp>
        <p:nvSpPr>
          <p:cNvPr id="17" name="圓角矩形 16"/>
          <p:cNvSpPr/>
          <p:nvPr/>
        </p:nvSpPr>
        <p:spPr>
          <a:xfrm>
            <a:off x="539552" y="4869160"/>
            <a:ext cx="3672408" cy="504056"/>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dirty="0"/>
              <a:t>Privilege</a:t>
            </a:r>
            <a:r>
              <a:rPr kumimoji="1" lang="zh-TW" altLang="en-US" dirty="0"/>
              <a:t> </a:t>
            </a:r>
            <a:r>
              <a:rPr kumimoji="1" lang="en-US" altLang="zh-TW" dirty="0"/>
              <a:t>Level</a:t>
            </a:r>
            <a:r>
              <a:rPr kumimoji="1" lang="zh-TW" altLang="en-US" dirty="0"/>
              <a:t> </a:t>
            </a:r>
            <a:r>
              <a:rPr kumimoji="1" lang="en-US" altLang="zh-TW" dirty="0" smtClean="0"/>
              <a:t>2</a:t>
            </a:r>
            <a:r>
              <a:rPr kumimoji="1" lang="zh-TW" altLang="en-US" dirty="0" smtClean="0"/>
              <a:t> </a:t>
            </a:r>
            <a:r>
              <a:rPr kumimoji="1" lang="en-US" altLang="zh-TW" dirty="0"/>
              <a:t>of</a:t>
            </a:r>
            <a:r>
              <a:rPr kumimoji="1" lang="zh-TW" altLang="en-US" dirty="0"/>
              <a:t> </a:t>
            </a:r>
            <a:r>
              <a:rPr kumimoji="1" lang="en-US" altLang="zh-TW" dirty="0" smtClean="0"/>
              <a:t>Non-Secure</a:t>
            </a:r>
            <a:r>
              <a:rPr kumimoji="1" lang="zh-TW" altLang="en-US" dirty="0" smtClean="0"/>
              <a:t> </a:t>
            </a:r>
            <a:r>
              <a:rPr kumimoji="1" lang="en-US" altLang="zh-TW" dirty="0"/>
              <a:t>State</a:t>
            </a:r>
            <a:endParaRPr kumimoji="1" lang="zh-TW" altLang="en-US" dirty="0"/>
          </a:p>
        </p:txBody>
      </p:sp>
    </p:spTree>
    <p:extLst>
      <p:ext uri="{BB962C8B-B14F-4D97-AF65-F5344CB8AC3E}">
        <p14:creationId xmlns:p14="http://schemas.microsoft.com/office/powerpoint/2010/main" val="2191188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a:xfrm>
            <a:off x="457200" y="1600200"/>
            <a:ext cx="8229600" cy="4853136"/>
          </a:xfrm>
        </p:spPr>
        <p:txBody>
          <a:bodyPr>
            <a:normAutofit/>
          </a:bodyPr>
          <a:lstStyle/>
          <a:p>
            <a:r>
              <a:rPr lang="en-US" altLang="zh-TW" dirty="0" smtClean="0">
                <a:latin typeface="+mj-lt"/>
              </a:rPr>
              <a:t>Support</a:t>
            </a:r>
            <a:r>
              <a:rPr lang="zh-TW" altLang="en-US" dirty="0" smtClean="0">
                <a:latin typeface="+mj-lt"/>
              </a:rPr>
              <a:t> </a:t>
            </a:r>
            <a:r>
              <a:rPr lang="en-US" altLang="zh-TW" dirty="0" smtClean="0">
                <a:latin typeface="+mj-lt"/>
              </a:rPr>
              <a:t>for</a:t>
            </a:r>
            <a:r>
              <a:rPr lang="zh-TW" altLang="en-US" dirty="0" smtClean="0">
                <a:latin typeface="+mj-lt"/>
              </a:rPr>
              <a:t> </a:t>
            </a:r>
            <a:r>
              <a:rPr lang="en-US" altLang="zh-TW" dirty="0" smtClean="0">
                <a:latin typeface="+mj-lt"/>
              </a:rPr>
              <a:t>CPU</a:t>
            </a:r>
            <a:r>
              <a:rPr lang="zh-TW" altLang="en-US" dirty="0" smtClean="0">
                <a:latin typeface="+mj-lt"/>
              </a:rPr>
              <a:t> </a:t>
            </a:r>
            <a:r>
              <a:rPr lang="en-US" altLang="zh-TW" dirty="0" smtClean="0">
                <a:latin typeface="+mj-lt"/>
              </a:rPr>
              <a:t>virtualization</a:t>
            </a:r>
          </a:p>
          <a:p>
            <a:pPr lvl="1"/>
            <a:r>
              <a:rPr lang="en-US" altLang="zh-TW" dirty="0" smtClean="0">
                <a:latin typeface="+mj-lt"/>
              </a:rPr>
              <a:t>Support</a:t>
            </a:r>
            <a:r>
              <a:rPr lang="zh-TW" altLang="en-US" dirty="0" smtClean="0">
                <a:latin typeface="+mj-lt"/>
              </a:rPr>
              <a:t> </a:t>
            </a:r>
            <a:r>
              <a:rPr lang="en-US" altLang="zh-TW" dirty="0" smtClean="0">
                <a:latin typeface="+mj-lt"/>
              </a:rPr>
              <a:t>for</a:t>
            </a:r>
            <a:r>
              <a:rPr lang="zh-TW" altLang="en-US" dirty="0" smtClean="0">
                <a:latin typeface="+mj-lt"/>
              </a:rPr>
              <a:t> </a:t>
            </a:r>
            <a:r>
              <a:rPr lang="en-US" altLang="zh-TW" dirty="0" smtClean="0">
                <a:latin typeface="+mj-lt"/>
              </a:rPr>
              <a:t>Sensitive</a:t>
            </a:r>
            <a:r>
              <a:rPr lang="zh-TW" altLang="en-US" dirty="0" smtClean="0">
                <a:latin typeface="+mj-lt"/>
              </a:rPr>
              <a:t> </a:t>
            </a:r>
            <a:r>
              <a:rPr lang="en-US" altLang="zh-TW" dirty="0" smtClean="0">
                <a:latin typeface="+mj-lt"/>
              </a:rPr>
              <a:t>Instruction</a:t>
            </a:r>
          </a:p>
          <a:p>
            <a:pPr lvl="2"/>
            <a:r>
              <a:rPr lang="en-US" altLang="zh-TW" dirty="0" smtClean="0">
                <a:latin typeface="+mj-lt"/>
              </a:rPr>
              <a:t>Native-run</a:t>
            </a:r>
          </a:p>
          <a:p>
            <a:pPr lvl="2"/>
            <a:r>
              <a:rPr lang="en-US" altLang="zh-TW" dirty="0" smtClean="0">
                <a:latin typeface="+mj-lt"/>
              </a:rPr>
              <a:t>Emulation</a:t>
            </a:r>
            <a:r>
              <a:rPr lang="zh-TW" altLang="en-US" dirty="0" smtClean="0">
                <a:latin typeface="+mj-lt"/>
              </a:rPr>
              <a:t> </a:t>
            </a:r>
            <a:r>
              <a:rPr lang="en-US" altLang="zh-TW" dirty="0" smtClean="0">
                <a:latin typeface="+mj-lt"/>
              </a:rPr>
              <a:t>support</a:t>
            </a:r>
          </a:p>
          <a:p>
            <a:pPr lvl="1"/>
            <a:r>
              <a:rPr lang="en-US" altLang="zh-TW" dirty="0">
                <a:latin typeface="Calibri"/>
                <a:cs typeface="Calibri"/>
              </a:rPr>
              <a:t>Support</a:t>
            </a:r>
            <a:r>
              <a:rPr lang="zh-TW" altLang="en-US" dirty="0">
                <a:latin typeface="Calibri"/>
                <a:cs typeface="Calibri"/>
              </a:rPr>
              <a:t> </a:t>
            </a:r>
            <a:r>
              <a:rPr lang="en-US" altLang="zh-TW" dirty="0">
                <a:latin typeface="Calibri"/>
                <a:cs typeface="Calibri"/>
              </a:rPr>
              <a:t>for</a:t>
            </a:r>
            <a:r>
              <a:rPr lang="zh-TW" altLang="en-US" dirty="0">
                <a:latin typeface="Calibri"/>
                <a:cs typeface="Calibri"/>
              </a:rPr>
              <a:t> </a:t>
            </a:r>
            <a:r>
              <a:rPr lang="en-US" altLang="zh-TW" dirty="0">
                <a:latin typeface="Calibri"/>
                <a:cs typeface="Calibri"/>
              </a:rPr>
              <a:t>multiple</a:t>
            </a:r>
            <a:r>
              <a:rPr lang="zh-TW" altLang="en-US" dirty="0">
                <a:latin typeface="Calibri"/>
                <a:cs typeface="Calibri"/>
              </a:rPr>
              <a:t> </a:t>
            </a:r>
            <a:r>
              <a:rPr lang="en-US" altLang="zh-TW" dirty="0">
                <a:latin typeface="Calibri"/>
                <a:cs typeface="Calibri"/>
              </a:rPr>
              <a:t>Vector</a:t>
            </a:r>
            <a:r>
              <a:rPr lang="zh-TW" altLang="en-US" dirty="0">
                <a:latin typeface="Calibri"/>
                <a:cs typeface="Calibri"/>
              </a:rPr>
              <a:t> </a:t>
            </a:r>
            <a:r>
              <a:rPr lang="en-US" altLang="zh-TW" dirty="0">
                <a:latin typeface="Calibri"/>
                <a:cs typeface="Calibri"/>
              </a:rPr>
              <a:t>Table</a:t>
            </a:r>
          </a:p>
          <a:p>
            <a:pPr lvl="2"/>
            <a:r>
              <a:rPr lang="en-US" altLang="zh-TW" dirty="0"/>
              <a:t>Vector</a:t>
            </a:r>
            <a:r>
              <a:rPr lang="zh-TW" altLang="en-US" dirty="0"/>
              <a:t> </a:t>
            </a:r>
            <a:r>
              <a:rPr lang="en-US" altLang="zh-TW" dirty="0"/>
              <a:t>Table</a:t>
            </a:r>
            <a:r>
              <a:rPr lang="zh-TW" altLang="en-US" dirty="0"/>
              <a:t> </a:t>
            </a:r>
            <a:r>
              <a:rPr lang="en-US" altLang="zh-TW" dirty="0"/>
              <a:t>Base</a:t>
            </a:r>
            <a:r>
              <a:rPr lang="zh-TW" altLang="en-US" dirty="0"/>
              <a:t> </a:t>
            </a:r>
            <a:r>
              <a:rPr lang="en-US" altLang="zh-TW" dirty="0"/>
              <a:t>Address</a:t>
            </a:r>
            <a:r>
              <a:rPr lang="zh-TW" altLang="en-US" dirty="0"/>
              <a:t> </a:t>
            </a:r>
            <a:r>
              <a:rPr lang="en-US" altLang="zh-TW" dirty="0" smtClean="0"/>
              <a:t>Registers</a:t>
            </a:r>
            <a:endParaRPr lang="en-US" altLang="zh-TW" dirty="0" smtClean="0">
              <a:latin typeface="+mj-lt"/>
            </a:endParaRPr>
          </a:p>
          <a:p>
            <a:pPr lvl="1"/>
            <a:r>
              <a:rPr lang="en-US" altLang="zh-TW" dirty="0" smtClean="0">
                <a:latin typeface="+mj-lt"/>
              </a:rPr>
              <a:t>Hypervisor</a:t>
            </a:r>
            <a:r>
              <a:rPr lang="zh-TW" altLang="en-US" dirty="0" smtClean="0">
                <a:latin typeface="+mj-lt"/>
              </a:rPr>
              <a:t> </a:t>
            </a:r>
            <a:r>
              <a:rPr lang="en-US" altLang="zh-TW" dirty="0" smtClean="0">
                <a:latin typeface="+mj-lt"/>
              </a:rPr>
              <a:t>Call</a:t>
            </a:r>
          </a:p>
          <a:p>
            <a:pPr lvl="2"/>
            <a:r>
              <a:rPr lang="en-US" altLang="zh-TW" dirty="0"/>
              <a:t>New</a:t>
            </a:r>
            <a:r>
              <a:rPr lang="zh-TW" altLang="en-US" dirty="0"/>
              <a:t> </a:t>
            </a:r>
            <a:r>
              <a:rPr lang="en-US" altLang="zh-TW" dirty="0"/>
              <a:t>entry(0x14)</a:t>
            </a:r>
            <a:r>
              <a:rPr lang="zh-TW" altLang="en-US" dirty="0"/>
              <a:t> </a:t>
            </a:r>
            <a:r>
              <a:rPr lang="en-US" altLang="zh-TW" dirty="0"/>
              <a:t>on</a:t>
            </a:r>
            <a:r>
              <a:rPr lang="zh-TW" altLang="en-US" dirty="0"/>
              <a:t> </a:t>
            </a:r>
            <a:r>
              <a:rPr lang="en-US" altLang="zh-TW" dirty="0"/>
              <a:t>vector</a:t>
            </a:r>
            <a:r>
              <a:rPr lang="zh-TW" altLang="en-US" dirty="0"/>
              <a:t> </a:t>
            </a:r>
            <a:r>
              <a:rPr lang="en-US" altLang="zh-TW" dirty="0" smtClean="0"/>
              <a:t>table</a:t>
            </a:r>
            <a:endParaRPr lang="en-US" altLang="zh-TW" dirty="0" smtClean="0">
              <a:latin typeface="+mj-lt"/>
            </a:endParaRPr>
          </a:p>
        </p:txBody>
      </p:sp>
    </p:spTree>
    <p:extLst>
      <p:ext uri="{BB962C8B-B14F-4D97-AF65-F5344CB8AC3E}">
        <p14:creationId xmlns:p14="http://schemas.microsoft.com/office/powerpoint/2010/main" val="25091824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Support</a:t>
            </a:r>
            <a:r>
              <a:rPr lang="zh-TW" altLang="en-US" dirty="0" smtClean="0"/>
              <a:t> </a:t>
            </a:r>
            <a:r>
              <a:rPr lang="en-US" altLang="zh-TW" dirty="0" smtClean="0"/>
              <a:t>for</a:t>
            </a:r>
            <a:r>
              <a:rPr lang="zh-TW" altLang="en-US" dirty="0" smtClean="0"/>
              <a:t> </a:t>
            </a:r>
            <a:r>
              <a:rPr lang="en-US" altLang="zh-TW" dirty="0" err="1" smtClean="0"/>
              <a:t>Cpu</a:t>
            </a:r>
            <a:r>
              <a:rPr lang="zh-TW" altLang="en-US" dirty="0" smtClean="0"/>
              <a:t> </a:t>
            </a:r>
            <a:r>
              <a:rPr lang="en-US" altLang="zh-TW" dirty="0" smtClean="0"/>
              <a:t>virtualization</a:t>
            </a:r>
            <a:endParaRPr lang="zh-TW" altLang="en-US" dirty="0"/>
          </a:p>
        </p:txBody>
      </p:sp>
      <p:sp>
        <p:nvSpPr>
          <p:cNvPr id="5" name="文字版面配置區 4"/>
          <p:cNvSpPr>
            <a:spLocks noGrp="1"/>
          </p:cNvSpPr>
          <p:nvPr>
            <p:ph type="body" idx="1"/>
          </p:nvPr>
        </p:nvSpPr>
        <p:spPr/>
        <p:txBody>
          <a:bodyPr/>
          <a:lstStyle/>
          <a:p>
            <a:r>
              <a:rPr lang="en-US" altLang="zh-TW" dirty="0" smtClean="0"/>
              <a:t>Support</a:t>
            </a:r>
            <a:r>
              <a:rPr lang="zh-TW" altLang="en-US" dirty="0" smtClean="0"/>
              <a:t> </a:t>
            </a:r>
            <a:r>
              <a:rPr lang="en-US" altLang="zh-TW" dirty="0" smtClean="0"/>
              <a:t>for</a:t>
            </a:r>
            <a:r>
              <a:rPr lang="zh-TW" altLang="en-US" dirty="0" smtClean="0"/>
              <a:t> </a:t>
            </a:r>
            <a:r>
              <a:rPr lang="en-US" altLang="zh-TW" dirty="0" smtClean="0"/>
              <a:t>Sensitive</a:t>
            </a:r>
            <a:r>
              <a:rPr lang="zh-TW" altLang="en-US" dirty="0" smtClean="0"/>
              <a:t> </a:t>
            </a:r>
            <a:r>
              <a:rPr lang="en-US" altLang="zh-TW" dirty="0" smtClean="0"/>
              <a:t>Instruction</a:t>
            </a:r>
          </a:p>
          <a:p>
            <a:r>
              <a:rPr lang="en-US" altLang="zh-TW" dirty="0">
                <a:solidFill>
                  <a:schemeClr val="bg1">
                    <a:lumMod val="50000"/>
                  </a:schemeClr>
                </a:solidFill>
              </a:rPr>
              <a:t>Support</a:t>
            </a:r>
            <a:r>
              <a:rPr lang="zh-TW" altLang="en-US" dirty="0">
                <a:solidFill>
                  <a:schemeClr val="bg1">
                    <a:lumMod val="50000"/>
                  </a:schemeClr>
                </a:solidFill>
              </a:rPr>
              <a:t> </a:t>
            </a:r>
            <a:r>
              <a:rPr lang="en-US" altLang="zh-TW" dirty="0">
                <a:solidFill>
                  <a:schemeClr val="bg1">
                    <a:lumMod val="50000"/>
                  </a:schemeClr>
                </a:solidFill>
              </a:rPr>
              <a:t>for</a:t>
            </a:r>
            <a:r>
              <a:rPr lang="zh-TW" altLang="en-US" dirty="0">
                <a:solidFill>
                  <a:schemeClr val="bg1">
                    <a:lumMod val="50000"/>
                  </a:schemeClr>
                </a:solidFill>
              </a:rPr>
              <a:t> </a:t>
            </a:r>
            <a:r>
              <a:rPr lang="en-US" altLang="zh-TW" dirty="0">
                <a:solidFill>
                  <a:schemeClr val="bg1">
                    <a:lumMod val="50000"/>
                  </a:schemeClr>
                </a:solidFill>
              </a:rPr>
              <a:t>multiple</a:t>
            </a:r>
            <a:r>
              <a:rPr lang="zh-TW" altLang="en-US" dirty="0">
                <a:solidFill>
                  <a:schemeClr val="bg1">
                    <a:lumMod val="50000"/>
                  </a:schemeClr>
                </a:solidFill>
              </a:rPr>
              <a:t> </a:t>
            </a:r>
            <a:r>
              <a:rPr lang="en-US" altLang="zh-TW" dirty="0">
                <a:solidFill>
                  <a:schemeClr val="bg1">
                    <a:lumMod val="50000"/>
                  </a:schemeClr>
                </a:solidFill>
              </a:rPr>
              <a:t>Vector</a:t>
            </a:r>
            <a:r>
              <a:rPr lang="zh-TW" altLang="en-US" dirty="0">
                <a:solidFill>
                  <a:schemeClr val="bg1">
                    <a:lumMod val="50000"/>
                  </a:schemeClr>
                </a:solidFill>
              </a:rPr>
              <a:t> </a:t>
            </a:r>
            <a:r>
              <a:rPr lang="en-US" altLang="zh-TW" dirty="0" smtClean="0">
                <a:solidFill>
                  <a:schemeClr val="bg1">
                    <a:lumMod val="50000"/>
                  </a:schemeClr>
                </a:solidFill>
              </a:rPr>
              <a:t>table</a:t>
            </a:r>
          </a:p>
          <a:p>
            <a:r>
              <a:rPr lang="en-US" altLang="zh-TW" dirty="0" smtClean="0">
                <a:solidFill>
                  <a:schemeClr val="bg1">
                    <a:lumMod val="50000"/>
                  </a:schemeClr>
                </a:solidFill>
              </a:rPr>
              <a:t>Hypervisor</a:t>
            </a:r>
            <a:r>
              <a:rPr lang="zh-TW" altLang="en-US" dirty="0" smtClean="0">
                <a:solidFill>
                  <a:schemeClr val="bg1">
                    <a:lumMod val="50000"/>
                  </a:schemeClr>
                </a:solidFill>
              </a:rPr>
              <a:t> </a:t>
            </a:r>
            <a:r>
              <a:rPr lang="en-US" altLang="zh-TW" dirty="0" smtClean="0">
                <a:solidFill>
                  <a:schemeClr val="bg1">
                    <a:lumMod val="50000"/>
                  </a:schemeClr>
                </a:solidFill>
              </a:rPr>
              <a:t>call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CPU</a:t>
            </a:r>
            <a:r>
              <a:rPr kumimoji="1" lang="zh-TW" altLang="en-US" dirty="0" smtClean="0"/>
              <a:t> </a:t>
            </a:r>
            <a:r>
              <a:rPr kumimoji="1" lang="en-US" altLang="zh-TW" dirty="0" smtClean="0"/>
              <a:t>virtualization</a:t>
            </a:r>
            <a:r>
              <a:rPr kumimoji="1" lang="zh-TW" altLang="en-US" dirty="0" smtClean="0"/>
              <a:t> </a:t>
            </a:r>
            <a:r>
              <a:rPr kumimoji="1" lang="en-US" altLang="zh-TW" dirty="0" smtClean="0"/>
              <a:t>extension</a:t>
            </a:r>
            <a:endParaRPr kumimoji="1" lang="zh-TW" altLang="en-US" dirty="0"/>
          </a:p>
        </p:txBody>
      </p:sp>
      <p:sp>
        <p:nvSpPr>
          <p:cNvPr id="3" name="內容版面配置區 2"/>
          <p:cNvSpPr>
            <a:spLocks noGrp="1"/>
          </p:cNvSpPr>
          <p:nvPr>
            <p:ph idx="1"/>
          </p:nvPr>
        </p:nvSpPr>
        <p:spPr>
          <a:xfrm>
            <a:off x="457200" y="1268760"/>
            <a:ext cx="8229600" cy="5400600"/>
          </a:xfrm>
        </p:spPr>
        <p:txBody>
          <a:bodyPr>
            <a:normAutofit/>
          </a:bodyPr>
          <a:lstStyle/>
          <a:p>
            <a:r>
              <a:rPr kumimoji="1" lang="en-US" altLang="zh-TW" dirty="0" smtClean="0"/>
              <a:t>It</a:t>
            </a:r>
            <a:r>
              <a:rPr kumimoji="1" lang="zh-TW" altLang="en-US" dirty="0" smtClean="0"/>
              <a:t> </a:t>
            </a:r>
            <a:r>
              <a:rPr kumimoji="1" lang="en-US" altLang="zh-TW" dirty="0" smtClean="0"/>
              <a:t>lets</a:t>
            </a:r>
            <a:r>
              <a:rPr kumimoji="1" lang="zh-TW" altLang="en-US" dirty="0" smtClean="0"/>
              <a:t> </a:t>
            </a:r>
            <a:r>
              <a:rPr kumimoji="1" lang="en-US" altLang="zh-TW" dirty="0" smtClean="0"/>
              <a:t>Guest</a:t>
            </a:r>
            <a:r>
              <a:rPr kumimoji="1" lang="zh-TW" altLang="en-US" dirty="0" smtClean="0"/>
              <a:t> </a:t>
            </a:r>
            <a:r>
              <a:rPr kumimoji="1" lang="en-US" altLang="zh-TW" dirty="0" smtClean="0"/>
              <a:t>OS</a:t>
            </a:r>
            <a:r>
              <a:rPr kumimoji="1" lang="zh-TW" altLang="en-US" dirty="0" smtClean="0"/>
              <a:t> </a:t>
            </a:r>
            <a:r>
              <a:rPr kumimoji="1" lang="en-US" altLang="zh-TW" dirty="0" smtClean="0"/>
              <a:t>run</a:t>
            </a:r>
            <a:r>
              <a:rPr kumimoji="1" lang="zh-TW" altLang="en-US" dirty="0" smtClean="0"/>
              <a:t> </a:t>
            </a:r>
            <a:r>
              <a:rPr kumimoji="1" lang="en-US" altLang="zh-TW" dirty="0" smtClean="0"/>
              <a:t>on</a:t>
            </a:r>
            <a:r>
              <a:rPr kumimoji="1" lang="zh-TW" altLang="en-US" dirty="0" smtClean="0"/>
              <a:t> </a:t>
            </a:r>
            <a:r>
              <a:rPr kumimoji="1" lang="en-US" altLang="zh-TW" dirty="0" smtClean="0"/>
              <a:t>Non-Secure</a:t>
            </a:r>
            <a:r>
              <a:rPr kumimoji="1" lang="zh-TW" altLang="en-US" dirty="0" smtClean="0"/>
              <a:t> </a:t>
            </a: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1</a:t>
            </a:r>
            <a:r>
              <a:rPr kumimoji="1" lang="zh-TW" altLang="en-US" dirty="0" smtClean="0"/>
              <a:t> </a:t>
            </a:r>
            <a:r>
              <a:rPr kumimoji="1" lang="en-US" altLang="zh-TW" dirty="0" smtClean="0"/>
              <a:t>and</a:t>
            </a:r>
            <a:r>
              <a:rPr kumimoji="1" lang="zh-TW" altLang="en-US" dirty="0" smtClean="0"/>
              <a:t> </a:t>
            </a:r>
            <a:r>
              <a:rPr kumimoji="1" lang="en-US" altLang="zh-TW" dirty="0" smtClean="0"/>
              <a:t>Non-Secure</a:t>
            </a:r>
            <a:r>
              <a:rPr kumimoji="1" lang="zh-TW" altLang="en-US" dirty="0" smtClean="0"/>
              <a:t> </a:t>
            </a: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0.</a:t>
            </a:r>
          </a:p>
          <a:p>
            <a:pPr lvl="1"/>
            <a:r>
              <a:rPr kumimoji="1" lang="en-US" altLang="zh-TW" dirty="0" smtClean="0"/>
              <a:t>Kernel</a:t>
            </a:r>
            <a:r>
              <a:rPr kumimoji="1" lang="zh-TW" altLang="en-US" dirty="0" smtClean="0"/>
              <a:t> </a:t>
            </a:r>
            <a:r>
              <a:rPr kumimoji="1" lang="en-US" altLang="zh-TW" dirty="0" smtClean="0"/>
              <a:t>of</a:t>
            </a:r>
            <a:r>
              <a:rPr kumimoji="1" lang="zh-TW" altLang="en-US" dirty="0" smtClean="0"/>
              <a:t> </a:t>
            </a:r>
            <a:r>
              <a:rPr kumimoji="1" lang="en-US" altLang="zh-TW" dirty="0" smtClean="0"/>
              <a:t>Guest</a:t>
            </a:r>
            <a:r>
              <a:rPr kumimoji="1" lang="zh-TW" altLang="en-US" dirty="0" smtClean="0"/>
              <a:t> </a:t>
            </a:r>
            <a:r>
              <a:rPr kumimoji="1" lang="en-US" altLang="zh-TW" dirty="0" smtClean="0"/>
              <a:t>OS</a:t>
            </a:r>
            <a:r>
              <a:rPr kumimoji="1" lang="zh-TW" altLang="en-US" dirty="0" smtClean="0"/>
              <a:t> </a:t>
            </a:r>
            <a:r>
              <a:rPr kumimoji="1" lang="en-US" altLang="zh-TW" dirty="0" smtClean="0"/>
              <a:t>runs</a:t>
            </a:r>
            <a:r>
              <a:rPr kumimoji="1" lang="zh-TW" altLang="en-US" dirty="0" smtClean="0"/>
              <a:t> </a:t>
            </a:r>
            <a:r>
              <a:rPr kumimoji="1" lang="en-US" altLang="zh-TW" dirty="0" smtClean="0"/>
              <a:t>on</a:t>
            </a:r>
            <a:r>
              <a:rPr kumimoji="1" lang="zh-TW" altLang="en-US" dirty="0" smtClean="0"/>
              <a:t> </a:t>
            </a:r>
            <a:r>
              <a:rPr kumimoji="1" lang="en-US" altLang="zh-TW" dirty="0" smtClean="0"/>
              <a:t>Non-Secure</a:t>
            </a:r>
            <a:r>
              <a:rPr kumimoji="1" lang="zh-TW" altLang="en-US" dirty="0" smtClean="0"/>
              <a:t> </a:t>
            </a:r>
            <a:r>
              <a:rPr kumimoji="1" lang="en-US" altLang="zh-TW" dirty="0" smtClean="0"/>
              <a:t>PL1.</a:t>
            </a:r>
          </a:p>
          <a:p>
            <a:pPr lvl="1"/>
            <a:r>
              <a:rPr kumimoji="1" lang="en-US" altLang="zh-TW" dirty="0" err="1" smtClean="0"/>
              <a:t>Userspace</a:t>
            </a:r>
            <a:r>
              <a:rPr kumimoji="1" lang="zh-TW" altLang="en-US" dirty="0" smtClean="0"/>
              <a:t> </a:t>
            </a:r>
            <a:r>
              <a:rPr kumimoji="1" lang="en-US" altLang="zh-TW" dirty="0" smtClean="0"/>
              <a:t>of</a:t>
            </a:r>
            <a:r>
              <a:rPr kumimoji="1" lang="zh-TW" altLang="en-US" dirty="0" smtClean="0"/>
              <a:t> </a:t>
            </a:r>
            <a:r>
              <a:rPr kumimoji="1" lang="en-US" altLang="zh-TW" dirty="0" smtClean="0"/>
              <a:t>Guest</a:t>
            </a:r>
            <a:r>
              <a:rPr kumimoji="1" lang="zh-TW" altLang="en-US" dirty="0" smtClean="0"/>
              <a:t> </a:t>
            </a:r>
            <a:r>
              <a:rPr kumimoji="1" lang="en-US" altLang="zh-TW" dirty="0" smtClean="0"/>
              <a:t>OS</a:t>
            </a:r>
            <a:r>
              <a:rPr kumimoji="1" lang="zh-TW" altLang="en-US" dirty="0" smtClean="0"/>
              <a:t> </a:t>
            </a:r>
            <a:r>
              <a:rPr kumimoji="1" lang="en-US" altLang="zh-TW" dirty="0" smtClean="0"/>
              <a:t>runs</a:t>
            </a:r>
            <a:r>
              <a:rPr kumimoji="1" lang="zh-TW" altLang="en-US" dirty="0" smtClean="0"/>
              <a:t> </a:t>
            </a:r>
            <a:r>
              <a:rPr kumimoji="1" lang="en-US" altLang="zh-TW" dirty="0" smtClean="0"/>
              <a:t>on</a:t>
            </a:r>
            <a:r>
              <a:rPr kumimoji="1" lang="zh-TW" altLang="en-US" dirty="0" smtClean="0"/>
              <a:t> </a:t>
            </a:r>
            <a:r>
              <a:rPr kumimoji="1" lang="en-US" altLang="zh-TW" dirty="0" smtClean="0"/>
              <a:t>Non-Secure</a:t>
            </a:r>
            <a:r>
              <a:rPr kumimoji="1" lang="zh-TW" altLang="en-US" dirty="0" smtClean="0"/>
              <a:t> </a:t>
            </a:r>
            <a:r>
              <a:rPr kumimoji="1" lang="en-US" altLang="zh-TW" dirty="0" smtClean="0"/>
              <a:t>PL0.</a:t>
            </a:r>
          </a:p>
          <a:p>
            <a:r>
              <a:rPr kumimoji="1" lang="en-US" altLang="zh-TW" dirty="0" smtClean="0"/>
              <a:t>It</a:t>
            </a:r>
            <a:r>
              <a:rPr kumimoji="1" lang="zh-TW" altLang="en-US" dirty="0" smtClean="0"/>
              <a:t> </a:t>
            </a:r>
            <a:r>
              <a:rPr kumimoji="1" lang="en-US" altLang="zh-TW" dirty="0" smtClean="0"/>
              <a:t>allows</a:t>
            </a:r>
            <a:r>
              <a:rPr kumimoji="1" lang="zh-TW" altLang="en-US" dirty="0" smtClean="0"/>
              <a:t> </a:t>
            </a:r>
            <a:r>
              <a:rPr kumimoji="1" lang="en-US" altLang="zh-TW" dirty="0" smtClean="0"/>
              <a:t>that</a:t>
            </a:r>
            <a:r>
              <a:rPr kumimoji="1" lang="zh-TW" altLang="en-US" dirty="0" smtClean="0"/>
              <a:t> </a:t>
            </a:r>
            <a:r>
              <a:rPr kumimoji="1" lang="en-US" altLang="zh-TW" dirty="0" smtClean="0">
                <a:solidFill>
                  <a:srgbClr val="FF0000"/>
                </a:solidFill>
              </a:rPr>
              <a:t>most</a:t>
            </a:r>
            <a:r>
              <a:rPr kumimoji="1" lang="zh-TW" altLang="en-US" dirty="0" smtClean="0">
                <a:solidFill>
                  <a:srgbClr val="FF0000"/>
                </a:solidFill>
              </a:rPr>
              <a:t> </a:t>
            </a:r>
            <a:r>
              <a:rPr kumimoji="1" lang="en-US" altLang="zh-TW" dirty="0" smtClean="0">
                <a:solidFill>
                  <a:srgbClr val="FF0000"/>
                </a:solidFill>
              </a:rPr>
              <a:t>of</a:t>
            </a:r>
            <a:r>
              <a:rPr kumimoji="1" lang="zh-TW" altLang="en-US" dirty="0" smtClean="0"/>
              <a:t> </a:t>
            </a:r>
            <a:r>
              <a:rPr kumimoji="1" lang="en-US" altLang="zh-TW" dirty="0" smtClean="0"/>
              <a:t>(</a:t>
            </a:r>
            <a:r>
              <a:rPr kumimoji="1" lang="en-US" altLang="zh-TW" dirty="0" smtClean="0">
                <a:solidFill>
                  <a:srgbClr val="FF0000"/>
                </a:solidFill>
              </a:rPr>
              <a:t>not</a:t>
            </a:r>
            <a:r>
              <a:rPr kumimoji="1" lang="zh-TW" altLang="en-US" dirty="0" smtClean="0">
                <a:solidFill>
                  <a:srgbClr val="FF0000"/>
                </a:solidFill>
              </a:rPr>
              <a:t> </a:t>
            </a:r>
            <a:r>
              <a:rPr kumimoji="1" lang="en-US" altLang="zh-TW" dirty="0" smtClean="0">
                <a:solidFill>
                  <a:srgbClr val="FF0000"/>
                </a:solidFill>
              </a:rPr>
              <a:t>all</a:t>
            </a:r>
            <a:r>
              <a:rPr kumimoji="1" lang="zh-TW" altLang="en-US" dirty="0" smtClean="0">
                <a:solidFill>
                  <a:srgbClr val="FF0000"/>
                </a:solidFill>
              </a:rPr>
              <a:t> </a:t>
            </a:r>
            <a:r>
              <a:rPr kumimoji="1" lang="en-US" altLang="zh-TW" dirty="0" smtClean="0">
                <a:solidFill>
                  <a:srgbClr val="FF0000"/>
                </a:solidFill>
              </a:rPr>
              <a:t>of</a:t>
            </a:r>
            <a:r>
              <a:rPr kumimoji="1" lang="zh-TW" altLang="en-US" dirty="0" smtClean="0">
                <a:solidFill>
                  <a:srgbClr val="FF0000"/>
                </a:solidFill>
              </a:rPr>
              <a:t> </a:t>
            </a:r>
            <a:r>
              <a:rPr kumimoji="1" lang="en-US" altLang="zh-TW" dirty="0" smtClean="0">
                <a:solidFill>
                  <a:srgbClr val="FF0000"/>
                </a:solidFill>
              </a:rPr>
              <a:t>them</a:t>
            </a:r>
            <a:r>
              <a:rPr kumimoji="1" lang="en-US" altLang="zh-TW" dirty="0" smtClean="0"/>
              <a:t>)sensitive</a:t>
            </a:r>
            <a:r>
              <a:rPr kumimoji="1" lang="zh-TW" altLang="en-US" dirty="0" smtClean="0"/>
              <a:t> </a:t>
            </a:r>
            <a:r>
              <a:rPr kumimoji="1" lang="en-US" altLang="zh-TW" dirty="0" smtClean="0"/>
              <a:t>instructions</a:t>
            </a:r>
            <a:r>
              <a:rPr kumimoji="1" lang="zh-TW" altLang="en-US" dirty="0" smtClean="0"/>
              <a:t> </a:t>
            </a:r>
            <a:r>
              <a:rPr kumimoji="1" lang="en-US" altLang="zh-TW" dirty="0" smtClean="0"/>
              <a:t>can</a:t>
            </a:r>
            <a:r>
              <a:rPr kumimoji="1" lang="zh-TW" altLang="en-US" dirty="0" smtClean="0"/>
              <a:t> </a:t>
            </a:r>
            <a:r>
              <a:rPr kumimoji="1" lang="en-US" altLang="zh-TW" dirty="0" smtClean="0"/>
              <a:t>native-run</a:t>
            </a:r>
            <a:r>
              <a:rPr kumimoji="1" lang="zh-TW" altLang="en-US" dirty="0" smtClean="0"/>
              <a:t> </a:t>
            </a:r>
            <a:r>
              <a:rPr kumimoji="1" lang="en-US" altLang="zh-TW" dirty="0" smtClean="0"/>
              <a:t>on</a:t>
            </a:r>
            <a:r>
              <a:rPr kumimoji="1" lang="zh-TW" altLang="en-US" dirty="0" smtClean="0"/>
              <a:t> </a:t>
            </a:r>
            <a:r>
              <a:rPr kumimoji="1" lang="en-US" altLang="zh-TW" dirty="0" smtClean="0"/>
              <a:t>Non-Secure</a:t>
            </a:r>
            <a:r>
              <a:rPr kumimoji="1" lang="zh-TW" altLang="en-US" dirty="0" smtClean="0"/>
              <a:t> </a:t>
            </a:r>
            <a:r>
              <a:rPr kumimoji="1" lang="en-US" altLang="zh-TW" dirty="0" smtClean="0"/>
              <a:t>PL1</a:t>
            </a:r>
            <a:r>
              <a:rPr kumimoji="1" lang="zh-TW" altLang="en-US" dirty="0" smtClean="0"/>
              <a:t> </a:t>
            </a:r>
            <a:r>
              <a:rPr kumimoji="1" lang="en-US" altLang="zh-TW" dirty="0" smtClean="0"/>
              <a:t>without</a:t>
            </a:r>
            <a:r>
              <a:rPr kumimoji="1" lang="zh-TW" altLang="en-US" dirty="0" smtClean="0"/>
              <a:t> </a:t>
            </a:r>
            <a:r>
              <a:rPr kumimoji="1" lang="en-US" altLang="zh-TW" dirty="0" smtClean="0"/>
              <a:t>trap-and-emulation.</a:t>
            </a:r>
          </a:p>
          <a:p>
            <a:r>
              <a:rPr kumimoji="1" lang="en-US" altLang="zh-TW" dirty="0" smtClean="0"/>
              <a:t>There</a:t>
            </a:r>
            <a:r>
              <a:rPr kumimoji="1" lang="zh-TW" altLang="en-US" dirty="0" smtClean="0"/>
              <a:t> </a:t>
            </a:r>
            <a:r>
              <a:rPr kumimoji="1" lang="en-US" altLang="zh-TW" dirty="0" smtClean="0"/>
              <a:t>are</a:t>
            </a:r>
            <a:r>
              <a:rPr kumimoji="1" lang="zh-TW" altLang="en-US" dirty="0" smtClean="0"/>
              <a:t> </a:t>
            </a:r>
            <a:r>
              <a:rPr kumimoji="1" lang="en-US" altLang="zh-TW" dirty="0" smtClean="0"/>
              <a:t>still</a:t>
            </a:r>
            <a:r>
              <a:rPr kumimoji="1" lang="zh-TW" altLang="en-US" dirty="0" smtClean="0"/>
              <a:t> </a:t>
            </a:r>
            <a:r>
              <a:rPr kumimoji="1" lang="en-US" altLang="zh-TW" dirty="0" smtClean="0"/>
              <a:t>some</a:t>
            </a:r>
            <a:r>
              <a:rPr kumimoji="1" lang="zh-TW" altLang="en-US" dirty="0" smtClean="0"/>
              <a:t> </a:t>
            </a:r>
            <a:r>
              <a:rPr kumimoji="1" lang="en-US" altLang="zh-TW" dirty="0" smtClean="0"/>
              <a:t>of</a:t>
            </a:r>
            <a:r>
              <a:rPr kumimoji="1" lang="zh-TW" altLang="en-US" dirty="0" smtClean="0"/>
              <a:t> </a:t>
            </a:r>
            <a:r>
              <a:rPr kumimoji="1" lang="en-US" altLang="zh-TW" dirty="0" smtClean="0"/>
              <a:t>sensitive</a:t>
            </a:r>
            <a:r>
              <a:rPr kumimoji="1" lang="zh-TW" altLang="en-US" dirty="0" smtClean="0"/>
              <a:t> </a:t>
            </a:r>
            <a:r>
              <a:rPr kumimoji="1" lang="en-US" altLang="zh-TW" dirty="0" smtClean="0"/>
              <a:t>instruction</a:t>
            </a:r>
            <a:r>
              <a:rPr kumimoji="1" lang="zh-TW" altLang="en-US" dirty="0" smtClean="0"/>
              <a:t> </a:t>
            </a:r>
            <a:r>
              <a:rPr kumimoji="1" lang="en-US" altLang="zh-TW" dirty="0" smtClean="0"/>
              <a:t>which</a:t>
            </a:r>
            <a:r>
              <a:rPr kumimoji="1" lang="zh-TW" altLang="en-US" dirty="0" smtClean="0"/>
              <a:t> </a:t>
            </a:r>
            <a:r>
              <a:rPr kumimoji="1" lang="en-US" altLang="zh-TW" dirty="0" smtClean="0"/>
              <a:t>need</a:t>
            </a:r>
            <a:r>
              <a:rPr kumimoji="1" lang="zh-TW" altLang="en-US" dirty="0" smtClean="0"/>
              <a:t> </a:t>
            </a:r>
            <a:r>
              <a:rPr kumimoji="1" lang="en-US" altLang="zh-TW" dirty="0" smtClean="0"/>
              <a:t>“trap-and-emulation”.</a:t>
            </a:r>
            <a:r>
              <a:rPr kumimoji="1" lang="zh-TW" altLang="en-US" dirty="0" smtClean="0"/>
              <a:t> </a:t>
            </a:r>
            <a:r>
              <a:rPr kumimoji="1" lang="en-US" altLang="zh-TW" dirty="0" smtClean="0"/>
              <a:t>When</a:t>
            </a:r>
            <a:r>
              <a:rPr kumimoji="1" lang="zh-TW" altLang="en-US" dirty="0" smtClean="0"/>
              <a:t> </a:t>
            </a:r>
            <a:r>
              <a:rPr kumimoji="1" lang="en-US" altLang="zh-TW" dirty="0" smtClean="0"/>
              <a:t>these</a:t>
            </a:r>
            <a:r>
              <a:rPr kumimoji="1" lang="zh-TW" altLang="en-US" dirty="0" smtClean="0"/>
              <a:t> </a:t>
            </a:r>
            <a:r>
              <a:rPr kumimoji="1" lang="en-US" altLang="zh-TW" dirty="0" smtClean="0"/>
              <a:t>instructions</a:t>
            </a:r>
            <a:r>
              <a:rPr kumimoji="1" lang="zh-TW" altLang="en-US" dirty="0" smtClean="0"/>
              <a:t> </a:t>
            </a:r>
            <a:r>
              <a:rPr kumimoji="1" lang="en-US" altLang="zh-TW" dirty="0" smtClean="0"/>
              <a:t>execute</a:t>
            </a:r>
            <a:r>
              <a:rPr kumimoji="1" lang="zh-TW" altLang="en-US" dirty="0" smtClean="0"/>
              <a:t> </a:t>
            </a:r>
            <a:r>
              <a:rPr kumimoji="1" lang="en-US" altLang="zh-TW" dirty="0" smtClean="0"/>
              <a:t>on</a:t>
            </a:r>
            <a:r>
              <a:rPr kumimoji="1" lang="zh-TW" altLang="en-US" dirty="0" smtClean="0"/>
              <a:t> </a:t>
            </a:r>
            <a:r>
              <a:rPr kumimoji="1" lang="en-US" altLang="zh-TW" dirty="0" smtClean="0"/>
              <a:t>Non-Secure</a:t>
            </a:r>
            <a:r>
              <a:rPr kumimoji="1" lang="zh-TW" altLang="en-US" dirty="0" smtClean="0"/>
              <a:t> </a:t>
            </a:r>
            <a:r>
              <a:rPr kumimoji="1" lang="en-US" altLang="zh-TW" dirty="0" smtClean="0"/>
              <a:t>PL1,</a:t>
            </a:r>
            <a:r>
              <a:rPr kumimoji="1" lang="zh-TW" altLang="en-US" dirty="0" smtClean="0"/>
              <a:t> </a:t>
            </a:r>
            <a:r>
              <a:rPr kumimoji="1" lang="en-US" altLang="zh-TW" dirty="0" smtClean="0"/>
              <a:t>it</a:t>
            </a:r>
            <a:r>
              <a:rPr kumimoji="1" lang="zh-TW" altLang="en-US" dirty="0" smtClean="0"/>
              <a:t> </a:t>
            </a:r>
            <a:r>
              <a:rPr kumimoji="1" lang="en-US" altLang="zh-TW" dirty="0" smtClean="0"/>
              <a:t>will</a:t>
            </a:r>
            <a:r>
              <a:rPr kumimoji="1" lang="zh-TW" altLang="en-US" dirty="0" smtClean="0"/>
              <a:t> </a:t>
            </a:r>
            <a:r>
              <a:rPr kumimoji="1" lang="en-US" altLang="zh-TW" dirty="0" smtClean="0"/>
              <a:t>be</a:t>
            </a:r>
            <a:r>
              <a:rPr kumimoji="1" lang="zh-TW" altLang="en-US" dirty="0" smtClean="0"/>
              <a:t> </a:t>
            </a:r>
            <a:r>
              <a:rPr kumimoji="1" lang="en-US" altLang="zh-TW" dirty="0" smtClean="0"/>
              <a:t>trapped</a:t>
            </a:r>
            <a:r>
              <a:rPr kumimoji="1" lang="zh-TW" altLang="en-US" dirty="0" smtClean="0"/>
              <a:t> </a:t>
            </a:r>
            <a:r>
              <a:rPr kumimoji="1" lang="en-US" altLang="zh-TW" dirty="0" smtClean="0"/>
              <a:t>into</a:t>
            </a:r>
            <a:r>
              <a:rPr kumimoji="1" lang="zh-TW" altLang="en-US" dirty="0" smtClean="0"/>
              <a:t> </a:t>
            </a:r>
            <a:r>
              <a:rPr kumimoji="1" lang="en-US" altLang="zh-TW" dirty="0" err="1" smtClean="0"/>
              <a:t>Hyp</a:t>
            </a:r>
            <a:r>
              <a:rPr kumimoji="1" lang="zh-TW" altLang="en-US" dirty="0" smtClean="0"/>
              <a:t> </a:t>
            </a:r>
            <a:r>
              <a:rPr kumimoji="1" lang="en-US" altLang="zh-TW" dirty="0" smtClean="0"/>
              <a:t>mode(in</a:t>
            </a:r>
            <a:r>
              <a:rPr kumimoji="1" lang="zh-TW" altLang="en-US" dirty="0" smtClean="0"/>
              <a:t> </a:t>
            </a:r>
            <a:r>
              <a:rPr kumimoji="1" lang="en-US" altLang="zh-TW" dirty="0" smtClean="0"/>
              <a:t>Non-Secure</a:t>
            </a:r>
            <a:r>
              <a:rPr kumimoji="1" lang="zh-TW" altLang="en-US" dirty="0" smtClean="0"/>
              <a:t> </a:t>
            </a:r>
            <a:r>
              <a:rPr kumimoji="1" lang="en-US" altLang="zh-TW" dirty="0" smtClean="0"/>
              <a:t>PL2).</a:t>
            </a:r>
            <a:endParaRPr kumimoji="1" lang="zh-TW" altLang="en-US" dirty="0"/>
          </a:p>
        </p:txBody>
      </p:sp>
    </p:spTree>
    <p:extLst>
      <p:ext uri="{BB962C8B-B14F-4D97-AF65-F5344CB8AC3E}">
        <p14:creationId xmlns:p14="http://schemas.microsoft.com/office/powerpoint/2010/main" val="13062984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圓角矩形 11"/>
          <p:cNvSpPr/>
          <p:nvPr/>
        </p:nvSpPr>
        <p:spPr>
          <a:xfrm>
            <a:off x="4499992" y="1268760"/>
            <a:ext cx="4032448" cy="4392488"/>
          </a:xfrm>
          <a:prstGeom prst="roundRect">
            <a:avLst/>
          </a:prstGeom>
          <a:gradFill flip="none" rotWithShape="1">
            <a:gsLst>
              <a:gs pos="0">
                <a:schemeClr val="accent1">
                  <a:shade val="51000"/>
                  <a:satMod val="130000"/>
                  <a:alpha val="23000"/>
                </a:schemeClr>
              </a:gs>
              <a:gs pos="80000">
                <a:schemeClr val="accent1">
                  <a:shade val="93000"/>
                  <a:satMod val="130000"/>
                  <a:alpha val="23000"/>
                </a:schemeClr>
              </a:gs>
              <a:gs pos="100000">
                <a:schemeClr val="accent1">
                  <a:shade val="94000"/>
                  <a:satMod val="135000"/>
                  <a:alpha val="2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 name="圓角矩形 7"/>
          <p:cNvSpPr/>
          <p:nvPr/>
        </p:nvSpPr>
        <p:spPr>
          <a:xfrm>
            <a:off x="4716016" y="3789040"/>
            <a:ext cx="3528392" cy="1800200"/>
          </a:xfrm>
          <a:prstGeom prst="roundRect">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1</a:t>
            </a:r>
            <a:r>
              <a:rPr kumimoji="1" lang="zh-TW" altLang="en-US" dirty="0" smtClean="0"/>
              <a:t> </a:t>
            </a:r>
            <a:r>
              <a:rPr kumimoji="1" lang="en-US" altLang="zh-TW" dirty="0" smtClean="0"/>
              <a:t>of</a:t>
            </a:r>
            <a:r>
              <a:rPr kumimoji="1" lang="zh-TW" altLang="en-US" dirty="0" smtClean="0"/>
              <a:t> </a:t>
            </a:r>
            <a:r>
              <a:rPr kumimoji="1" lang="en-US" altLang="zh-TW" dirty="0" smtClean="0"/>
              <a:t>Secure</a:t>
            </a:r>
            <a:r>
              <a:rPr kumimoji="1" lang="zh-TW" altLang="en-US" dirty="0" smtClean="0"/>
              <a:t> </a:t>
            </a:r>
            <a:r>
              <a:rPr kumimoji="1" lang="en-US" altLang="zh-TW" dirty="0" smtClean="0"/>
              <a:t>State</a:t>
            </a:r>
            <a:endParaRPr kumimoji="1" lang="zh-TW" altLang="en-US" dirty="0"/>
          </a:p>
        </p:txBody>
      </p:sp>
      <p:sp>
        <p:nvSpPr>
          <p:cNvPr id="2" name="標題 1"/>
          <p:cNvSpPr>
            <a:spLocks noGrp="1"/>
          </p:cNvSpPr>
          <p:nvPr>
            <p:ph type="title"/>
          </p:nvPr>
        </p:nvSpPr>
        <p:spPr/>
        <p:txBody>
          <a:bodyPr>
            <a:normAutofit/>
          </a:bodyPr>
          <a:lstStyle/>
          <a:p>
            <a:r>
              <a:rPr kumimoji="1" lang="en-US" altLang="zh-TW" sz="3600" dirty="0" smtClean="0"/>
              <a:t>Privilege</a:t>
            </a:r>
            <a:r>
              <a:rPr kumimoji="1" lang="zh-TW" altLang="en-US" sz="3600" dirty="0" smtClean="0"/>
              <a:t> </a:t>
            </a:r>
            <a:r>
              <a:rPr kumimoji="1" lang="en-US" altLang="zh-TW" sz="3600" dirty="0" smtClean="0"/>
              <a:t>Level</a:t>
            </a:r>
            <a:r>
              <a:rPr kumimoji="1" lang="zh-TW" altLang="en-US" sz="3600" dirty="0" smtClean="0"/>
              <a:t> </a:t>
            </a:r>
            <a:r>
              <a:rPr kumimoji="1" lang="en-US" altLang="zh-TW" sz="3600" dirty="0" smtClean="0"/>
              <a:t>of</a:t>
            </a:r>
            <a:r>
              <a:rPr kumimoji="1" lang="zh-TW" altLang="en-US" sz="3600" dirty="0" smtClean="0"/>
              <a:t> </a:t>
            </a:r>
            <a:r>
              <a:rPr kumimoji="1" lang="en-US" altLang="zh-TW" sz="3600" dirty="0" smtClean="0"/>
              <a:t>Virtualization</a:t>
            </a:r>
            <a:r>
              <a:rPr kumimoji="1" lang="zh-TW" altLang="en-US" sz="3600" dirty="0" smtClean="0"/>
              <a:t> </a:t>
            </a:r>
            <a:r>
              <a:rPr kumimoji="1" lang="en-US" altLang="zh-TW" sz="3600" dirty="0" smtClean="0"/>
              <a:t>Extension</a:t>
            </a:r>
            <a:endParaRPr kumimoji="1" lang="zh-TW" altLang="en-US" sz="3600" dirty="0"/>
          </a:p>
        </p:txBody>
      </p:sp>
      <p:sp>
        <p:nvSpPr>
          <p:cNvPr id="4" name="圓角矩形 3"/>
          <p:cNvSpPr/>
          <p:nvPr/>
        </p:nvSpPr>
        <p:spPr>
          <a:xfrm>
            <a:off x="251520" y="5733256"/>
            <a:ext cx="84249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TW" sz="2400" dirty="0"/>
              <a:t>ARM</a:t>
            </a:r>
            <a:r>
              <a:rPr kumimoji="1" lang="zh-TW" altLang="en-US" sz="2400" dirty="0"/>
              <a:t> </a:t>
            </a:r>
            <a:r>
              <a:rPr kumimoji="1" lang="en-US" altLang="zh-TW" sz="2400" dirty="0"/>
              <a:t>Cortex-</a:t>
            </a:r>
            <a:r>
              <a:rPr kumimoji="1" lang="en-US" altLang="zh-TW" sz="2400" dirty="0" smtClean="0"/>
              <a:t>A15</a:t>
            </a:r>
            <a:endParaRPr kumimoji="1" lang="zh-TW" altLang="en-US" sz="2400" dirty="0"/>
          </a:p>
        </p:txBody>
      </p:sp>
      <p:sp>
        <p:nvSpPr>
          <p:cNvPr id="6" name="圓角矩形 5"/>
          <p:cNvSpPr/>
          <p:nvPr/>
        </p:nvSpPr>
        <p:spPr>
          <a:xfrm>
            <a:off x="4860032" y="5085184"/>
            <a:ext cx="1800200" cy="36004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dirty="0" smtClean="0"/>
              <a:t>Monitor</a:t>
            </a:r>
            <a:r>
              <a:rPr kumimoji="1" lang="zh-TW" altLang="en-US" dirty="0" smtClean="0"/>
              <a:t> </a:t>
            </a:r>
            <a:r>
              <a:rPr kumimoji="1" lang="en-US" altLang="zh-TW" dirty="0" smtClean="0"/>
              <a:t>mode</a:t>
            </a:r>
            <a:endParaRPr kumimoji="1" lang="zh-TW" altLang="en-US" dirty="0"/>
          </a:p>
        </p:txBody>
      </p:sp>
      <p:sp>
        <p:nvSpPr>
          <p:cNvPr id="9" name="圓角矩形 8"/>
          <p:cNvSpPr/>
          <p:nvPr/>
        </p:nvSpPr>
        <p:spPr>
          <a:xfrm>
            <a:off x="4716016" y="1988840"/>
            <a:ext cx="3528392"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0</a:t>
            </a:r>
            <a:r>
              <a:rPr kumimoji="1" lang="zh-TW" altLang="en-US" dirty="0" smtClean="0"/>
              <a:t> </a:t>
            </a:r>
            <a:r>
              <a:rPr kumimoji="1" lang="en-US" altLang="zh-TW" dirty="0" smtClean="0"/>
              <a:t>of</a:t>
            </a:r>
            <a:r>
              <a:rPr kumimoji="1" lang="zh-TW" altLang="en-US" dirty="0" smtClean="0"/>
              <a:t> </a:t>
            </a:r>
            <a:r>
              <a:rPr kumimoji="1" lang="en-US" altLang="zh-TW" dirty="0" smtClean="0"/>
              <a:t>Secure</a:t>
            </a:r>
            <a:r>
              <a:rPr kumimoji="1" lang="zh-TW" altLang="en-US" dirty="0" smtClean="0"/>
              <a:t> </a:t>
            </a:r>
            <a:r>
              <a:rPr kumimoji="1" lang="en-US" altLang="zh-TW" dirty="0" smtClean="0"/>
              <a:t>State</a:t>
            </a:r>
            <a:endParaRPr kumimoji="1" lang="zh-TW" altLang="en-US" dirty="0"/>
          </a:p>
        </p:txBody>
      </p:sp>
      <p:sp>
        <p:nvSpPr>
          <p:cNvPr id="11" name="文字方塊 10"/>
          <p:cNvSpPr txBox="1"/>
          <p:nvPr/>
        </p:nvSpPr>
        <p:spPr>
          <a:xfrm>
            <a:off x="5436096" y="1412776"/>
            <a:ext cx="2160240" cy="461665"/>
          </a:xfrm>
          <a:prstGeom prst="rect">
            <a:avLst/>
          </a:prstGeom>
          <a:noFill/>
        </p:spPr>
        <p:txBody>
          <a:bodyPr wrap="square" rtlCol="0">
            <a:spAutoFit/>
          </a:bodyPr>
          <a:lstStyle/>
          <a:p>
            <a:pPr algn="ctr"/>
            <a:r>
              <a:rPr kumimoji="1" lang="en-US" altLang="zh-TW" sz="2400" dirty="0" smtClean="0">
                <a:solidFill>
                  <a:srgbClr val="FF0000"/>
                </a:solidFill>
              </a:rPr>
              <a:t>Secure</a:t>
            </a:r>
            <a:r>
              <a:rPr kumimoji="1" lang="zh-TW" altLang="en-US" sz="2400" dirty="0" smtClean="0">
                <a:solidFill>
                  <a:srgbClr val="FF0000"/>
                </a:solidFill>
              </a:rPr>
              <a:t> </a:t>
            </a:r>
            <a:r>
              <a:rPr kumimoji="1" lang="en-US" altLang="zh-TW" sz="2400" dirty="0" smtClean="0">
                <a:solidFill>
                  <a:srgbClr val="FF0000"/>
                </a:solidFill>
              </a:rPr>
              <a:t>State</a:t>
            </a:r>
            <a:endParaRPr kumimoji="1" lang="zh-TW" altLang="en-US" sz="2400" dirty="0">
              <a:solidFill>
                <a:srgbClr val="FF0000"/>
              </a:solidFill>
            </a:endParaRPr>
          </a:p>
        </p:txBody>
      </p:sp>
      <p:sp>
        <p:nvSpPr>
          <p:cNvPr id="13" name="圓角矩形 12"/>
          <p:cNvSpPr/>
          <p:nvPr/>
        </p:nvSpPr>
        <p:spPr>
          <a:xfrm>
            <a:off x="395536" y="1340768"/>
            <a:ext cx="3960440" cy="4392488"/>
          </a:xfrm>
          <a:prstGeom prst="roundRect">
            <a:avLst/>
          </a:prstGeom>
          <a:gradFill flip="none" rotWithShape="1">
            <a:gsLst>
              <a:gs pos="0">
                <a:schemeClr val="accent6">
                  <a:shade val="51000"/>
                  <a:satMod val="130000"/>
                  <a:alpha val="20000"/>
                </a:schemeClr>
              </a:gs>
              <a:gs pos="80000">
                <a:schemeClr val="accent6">
                  <a:shade val="93000"/>
                  <a:satMod val="130000"/>
                  <a:alpha val="20000"/>
                </a:schemeClr>
              </a:gs>
              <a:gs pos="100000">
                <a:schemeClr val="accent6">
                  <a:shade val="94000"/>
                  <a:satMod val="135000"/>
                  <a:alpha val="20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TW" altLang="en-US"/>
          </a:p>
        </p:txBody>
      </p:sp>
      <p:sp>
        <p:nvSpPr>
          <p:cNvPr id="14" name="文字方塊 13"/>
          <p:cNvSpPr txBox="1"/>
          <p:nvPr/>
        </p:nvSpPr>
        <p:spPr>
          <a:xfrm>
            <a:off x="1187624" y="1412776"/>
            <a:ext cx="2520280" cy="461665"/>
          </a:xfrm>
          <a:prstGeom prst="rect">
            <a:avLst/>
          </a:prstGeom>
          <a:noFill/>
        </p:spPr>
        <p:txBody>
          <a:bodyPr wrap="square" rtlCol="0">
            <a:spAutoFit/>
          </a:bodyPr>
          <a:lstStyle/>
          <a:p>
            <a:pPr algn="ctr"/>
            <a:r>
              <a:rPr kumimoji="1" lang="en-US" altLang="zh-TW" sz="2400" dirty="0" smtClean="0">
                <a:solidFill>
                  <a:srgbClr val="FF0000"/>
                </a:solidFill>
              </a:rPr>
              <a:t>Non-Secure</a:t>
            </a:r>
            <a:r>
              <a:rPr kumimoji="1" lang="zh-TW" altLang="en-US" sz="2400" dirty="0" smtClean="0">
                <a:solidFill>
                  <a:srgbClr val="FF0000"/>
                </a:solidFill>
              </a:rPr>
              <a:t> </a:t>
            </a:r>
            <a:r>
              <a:rPr kumimoji="1" lang="en-US" altLang="zh-TW" sz="2400" dirty="0" smtClean="0">
                <a:solidFill>
                  <a:srgbClr val="FF0000"/>
                </a:solidFill>
              </a:rPr>
              <a:t>State</a:t>
            </a:r>
            <a:endParaRPr kumimoji="1" lang="zh-TW" altLang="en-US" sz="2400" dirty="0">
              <a:solidFill>
                <a:srgbClr val="FF0000"/>
              </a:solidFill>
            </a:endParaRPr>
          </a:p>
        </p:txBody>
      </p:sp>
      <p:sp>
        <p:nvSpPr>
          <p:cNvPr id="15" name="圓角矩形 14"/>
          <p:cNvSpPr/>
          <p:nvPr/>
        </p:nvSpPr>
        <p:spPr>
          <a:xfrm>
            <a:off x="539552" y="3717032"/>
            <a:ext cx="3672408" cy="1008112"/>
          </a:xfrm>
          <a:prstGeom prst="roundRect">
            <a:avLst/>
          </a:prstGeom>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TW" dirty="0"/>
              <a:t>Privilege</a:t>
            </a:r>
            <a:r>
              <a:rPr kumimoji="1" lang="zh-TW" altLang="en-US" dirty="0"/>
              <a:t> </a:t>
            </a:r>
            <a:r>
              <a:rPr kumimoji="1" lang="en-US" altLang="zh-TW" dirty="0"/>
              <a:t>Level</a:t>
            </a:r>
            <a:r>
              <a:rPr kumimoji="1" lang="zh-TW" altLang="en-US" dirty="0"/>
              <a:t> </a:t>
            </a:r>
            <a:r>
              <a:rPr kumimoji="1" lang="en-US" altLang="zh-TW" dirty="0"/>
              <a:t>1</a:t>
            </a:r>
            <a:r>
              <a:rPr kumimoji="1" lang="zh-TW" altLang="en-US" dirty="0"/>
              <a:t> </a:t>
            </a:r>
            <a:r>
              <a:rPr kumimoji="1" lang="en-US" altLang="zh-TW" dirty="0"/>
              <a:t>of</a:t>
            </a:r>
            <a:r>
              <a:rPr kumimoji="1" lang="zh-TW" altLang="en-US" dirty="0"/>
              <a:t> </a:t>
            </a:r>
            <a:r>
              <a:rPr kumimoji="1" lang="en-US" altLang="zh-TW" dirty="0" smtClean="0"/>
              <a:t>Non-Secure</a:t>
            </a:r>
            <a:r>
              <a:rPr kumimoji="1" lang="zh-TW" altLang="en-US" dirty="0" smtClean="0"/>
              <a:t> </a:t>
            </a:r>
            <a:r>
              <a:rPr kumimoji="1" lang="en-US" altLang="zh-TW" dirty="0"/>
              <a:t>State</a:t>
            </a:r>
            <a:endParaRPr kumimoji="1" lang="zh-TW" altLang="en-US" dirty="0"/>
          </a:p>
        </p:txBody>
      </p:sp>
      <p:sp>
        <p:nvSpPr>
          <p:cNvPr id="16" name="圓角矩形 15"/>
          <p:cNvSpPr/>
          <p:nvPr/>
        </p:nvSpPr>
        <p:spPr>
          <a:xfrm>
            <a:off x="611560" y="1916832"/>
            <a:ext cx="3528392"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a:t>Privilege</a:t>
            </a:r>
            <a:r>
              <a:rPr kumimoji="1" lang="zh-TW" altLang="en-US" dirty="0"/>
              <a:t> </a:t>
            </a:r>
            <a:r>
              <a:rPr kumimoji="1" lang="en-US" altLang="zh-TW" dirty="0"/>
              <a:t>Level</a:t>
            </a:r>
            <a:r>
              <a:rPr kumimoji="1" lang="zh-TW" altLang="en-US" dirty="0"/>
              <a:t> </a:t>
            </a:r>
            <a:r>
              <a:rPr kumimoji="1" lang="en-US" altLang="zh-TW" dirty="0" smtClean="0"/>
              <a:t>0</a:t>
            </a:r>
            <a:r>
              <a:rPr kumimoji="1" lang="zh-TW" altLang="en-US" dirty="0" smtClean="0"/>
              <a:t> </a:t>
            </a:r>
            <a:r>
              <a:rPr kumimoji="1" lang="en-US" altLang="zh-TW" dirty="0" smtClean="0"/>
              <a:t>of</a:t>
            </a:r>
            <a:r>
              <a:rPr kumimoji="1" lang="zh-TW" altLang="en-US" dirty="0" smtClean="0"/>
              <a:t> </a:t>
            </a:r>
            <a:r>
              <a:rPr kumimoji="1" lang="en-US" altLang="zh-TW" dirty="0" smtClean="0"/>
              <a:t>Non-Secure</a:t>
            </a:r>
            <a:r>
              <a:rPr kumimoji="1" lang="zh-TW" altLang="en-US" dirty="0" smtClean="0"/>
              <a:t> </a:t>
            </a:r>
            <a:r>
              <a:rPr kumimoji="1" lang="en-US" altLang="zh-TW" dirty="0"/>
              <a:t>State</a:t>
            </a:r>
            <a:endParaRPr kumimoji="1" lang="zh-TW" altLang="en-US" dirty="0"/>
          </a:p>
        </p:txBody>
      </p:sp>
      <p:sp>
        <p:nvSpPr>
          <p:cNvPr id="17" name="圓角矩形 16"/>
          <p:cNvSpPr/>
          <p:nvPr/>
        </p:nvSpPr>
        <p:spPr>
          <a:xfrm>
            <a:off x="539552" y="4869160"/>
            <a:ext cx="3672408" cy="504056"/>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dirty="0"/>
              <a:t>Privilege</a:t>
            </a:r>
            <a:r>
              <a:rPr kumimoji="1" lang="zh-TW" altLang="en-US" dirty="0"/>
              <a:t> </a:t>
            </a:r>
            <a:r>
              <a:rPr kumimoji="1" lang="en-US" altLang="zh-TW" dirty="0"/>
              <a:t>Level</a:t>
            </a:r>
            <a:r>
              <a:rPr kumimoji="1" lang="zh-TW" altLang="en-US" dirty="0"/>
              <a:t> </a:t>
            </a:r>
            <a:r>
              <a:rPr kumimoji="1" lang="en-US" altLang="zh-TW" dirty="0" smtClean="0"/>
              <a:t>2</a:t>
            </a:r>
            <a:r>
              <a:rPr kumimoji="1" lang="zh-TW" altLang="en-US" dirty="0" smtClean="0"/>
              <a:t> </a:t>
            </a:r>
            <a:r>
              <a:rPr kumimoji="1" lang="en-US" altLang="zh-TW" dirty="0"/>
              <a:t>of</a:t>
            </a:r>
            <a:r>
              <a:rPr kumimoji="1" lang="zh-TW" altLang="en-US" dirty="0"/>
              <a:t> </a:t>
            </a:r>
            <a:r>
              <a:rPr kumimoji="1" lang="en-US" altLang="zh-TW" dirty="0" smtClean="0"/>
              <a:t>Non-Secure</a:t>
            </a:r>
            <a:r>
              <a:rPr kumimoji="1" lang="zh-TW" altLang="en-US" dirty="0" smtClean="0"/>
              <a:t> </a:t>
            </a:r>
            <a:r>
              <a:rPr kumimoji="1" lang="en-US" altLang="zh-TW" dirty="0"/>
              <a:t>State</a:t>
            </a:r>
            <a:endParaRPr kumimoji="1" lang="zh-TW" altLang="en-US" dirty="0"/>
          </a:p>
        </p:txBody>
      </p:sp>
    </p:spTree>
    <p:extLst>
      <p:ext uri="{BB962C8B-B14F-4D97-AF65-F5344CB8AC3E}">
        <p14:creationId xmlns:p14="http://schemas.microsoft.com/office/powerpoint/2010/main" val="14413291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圓角矩形 11"/>
          <p:cNvSpPr/>
          <p:nvPr/>
        </p:nvSpPr>
        <p:spPr>
          <a:xfrm>
            <a:off x="6660232" y="1268760"/>
            <a:ext cx="1872208" cy="4392488"/>
          </a:xfrm>
          <a:prstGeom prst="roundRect">
            <a:avLst/>
          </a:prstGeom>
          <a:gradFill flip="none" rotWithShape="1">
            <a:gsLst>
              <a:gs pos="0">
                <a:schemeClr val="accent1">
                  <a:shade val="51000"/>
                  <a:satMod val="130000"/>
                  <a:alpha val="23000"/>
                </a:schemeClr>
              </a:gs>
              <a:gs pos="80000">
                <a:schemeClr val="accent1">
                  <a:shade val="93000"/>
                  <a:satMod val="130000"/>
                  <a:alpha val="23000"/>
                </a:schemeClr>
              </a:gs>
              <a:gs pos="100000">
                <a:schemeClr val="accent1">
                  <a:shade val="94000"/>
                  <a:satMod val="135000"/>
                  <a:alpha val="2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 name="圓角矩形 7"/>
          <p:cNvSpPr/>
          <p:nvPr/>
        </p:nvSpPr>
        <p:spPr>
          <a:xfrm>
            <a:off x="6876256" y="3789040"/>
            <a:ext cx="1512168" cy="1800200"/>
          </a:xfrm>
          <a:prstGeom prst="roundRect">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RTOS</a:t>
            </a:r>
            <a:endParaRPr kumimoji="1" lang="zh-TW" altLang="en-US" dirty="0"/>
          </a:p>
        </p:txBody>
      </p:sp>
      <p:sp>
        <p:nvSpPr>
          <p:cNvPr id="2" name="標題 1"/>
          <p:cNvSpPr>
            <a:spLocks noGrp="1"/>
          </p:cNvSpPr>
          <p:nvPr>
            <p:ph type="title"/>
          </p:nvPr>
        </p:nvSpPr>
        <p:spPr/>
        <p:txBody>
          <a:bodyPr>
            <a:normAutofit/>
          </a:bodyPr>
          <a:lstStyle/>
          <a:p>
            <a:r>
              <a:rPr kumimoji="1" lang="en-US" altLang="zh-TW" sz="3600" dirty="0" smtClean="0"/>
              <a:t>CPU virtualization</a:t>
            </a:r>
            <a:endParaRPr kumimoji="1" lang="zh-TW" altLang="en-US" sz="3600" dirty="0"/>
          </a:p>
        </p:txBody>
      </p:sp>
      <p:sp>
        <p:nvSpPr>
          <p:cNvPr id="4" name="圓角矩形 3"/>
          <p:cNvSpPr/>
          <p:nvPr/>
        </p:nvSpPr>
        <p:spPr>
          <a:xfrm>
            <a:off x="395536" y="5733256"/>
            <a:ext cx="84249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TW" sz="2400" dirty="0"/>
              <a:t>ARM</a:t>
            </a:r>
            <a:r>
              <a:rPr kumimoji="1" lang="zh-TW" altLang="en-US" sz="2400" dirty="0"/>
              <a:t> </a:t>
            </a:r>
            <a:r>
              <a:rPr kumimoji="1" lang="en-US" altLang="zh-TW" sz="2400" dirty="0"/>
              <a:t>Cortex-</a:t>
            </a:r>
            <a:r>
              <a:rPr kumimoji="1" lang="en-US" altLang="zh-TW" sz="2400" dirty="0" smtClean="0"/>
              <a:t>A15</a:t>
            </a:r>
            <a:endParaRPr kumimoji="1" lang="zh-TW" altLang="en-US" sz="2400" dirty="0"/>
          </a:p>
        </p:txBody>
      </p:sp>
      <p:sp>
        <p:nvSpPr>
          <p:cNvPr id="6" name="圓角矩形 5"/>
          <p:cNvSpPr/>
          <p:nvPr/>
        </p:nvSpPr>
        <p:spPr>
          <a:xfrm>
            <a:off x="6948264" y="4941168"/>
            <a:ext cx="1296144" cy="57606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dirty="0" smtClean="0"/>
              <a:t>Monitor</a:t>
            </a:r>
            <a:r>
              <a:rPr kumimoji="1" lang="zh-TW" altLang="en-US" dirty="0" smtClean="0"/>
              <a:t> </a:t>
            </a:r>
            <a:r>
              <a:rPr kumimoji="1" lang="en-US" altLang="zh-TW" dirty="0" smtClean="0"/>
              <a:t>mode</a:t>
            </a:r>
            <a:endParaRPr kumimoji="1" lang="zh-TW" altLang="en-US" dirty="0"/>
          </a:p>
        </p:txBody>
      </p:sp>
      <p:sp>
        <p:nvSpPr>
          <p:cNvPr id="9" name="圓角矩形 8"/>
          <p:cNvSpPr/>
          <p:nvPr/>
        </p:nvSpPr>
        <p:spPr>
          <a:xfrm>
            <a:off x="7668344" y="1988840"/>
            <a:ext cx="648072"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RT App</a:t>
            </a:r>
            <a:endParaRPr kumimoji="1" lang="zh-TW" altLang="en-US" dirty="0"/>
          </a:p>
        </p:txBody>
      </p:sp>
      <p:sp>
        <p:nvSpPr>
          <p:cNvPr id="11" name="文字方塊 10"/>
          <p:cNvSpPr txBox="1"/>
          <p:nvPr/>
        </p:nvSpPr>
        <p:spPr>
          <a:xfrm>
            <a:off x="6516216" y="1340768"/>
            <a:ext cx="2160240" cy="461665"/>
          </a:xfrm>
          <a:prstGeom prst="rect">
            <a:avLst/>
          </a:prstGeom>
          <a:noFill/>
        </p:spPr>
        <p:txBody>
          <a:bodyPr wrap="square" rtlCol="0">
            <a:spAutoFit/>
          </a:bodyPr>
          <a:lstStyle/>
          <a:p>
            <a:pPr algn="ctr"/>
            <a:r>
              <a:rPr kumimoji="1" lang="en-US" altLang="zh-TW" sz="2400" dirty="0" smtClean="0">
                <a:solidFill>
                  <a:srgbClr val="FF0000"/>
                </a:solidFill>
              </a:rPr>
              <a:t>Secure</a:t>
            </a:r>
            <a:r>
              <a:rPr kumimoji="1" lang="zh-TW" altLang="en-US" sz="2400" dirty="0" smtClean="0">
                <a:solidFill>
                  <a:srgbClr val="FF0000"/>
                </a:solidFill>
              </a:rPr>
              <a:t> </a:t>
            </a:r>
            <a:r>
              <a:rPr kumimoji="1" lang="en-US" altLang="zh-TW" sz="2400" dirty="0" smtClean="0">
                <a:solidFill>
                  <a:srgbClr val="FF0000"/>
                </a:solidFill>
              </a:rPr>
              <a:t>State</a:t>
            </a:r>
            <a:endParaRPr kumimoji="1" lang="zh-TW" altLang="en-US" sz="2400" dirty="0">
              <a:solidFill>
                <a:srgbClr val="FF0000"/>
              </a:solidFill>
            </a:endParaRPr>
          </a:p>
        </p:txBody>
      </p:sp>
      <p:sp>
        <p:nvSpPr>
          <p:cNvPr id="13" name="圓角矩形 12"/>
          <p:cNvSpPr/>
          <p:nvPr/>
        </p:nvSpPr>
        <p:spPr>
          <a:xfrm>
            <a:off x="395536" y="1340768"/>
            <a:ext cx="6120680" cy="4392488"/>
          </a:xfrm>
          <a:prstGeom prst="roundRect">
            <a:avLst/>
          </a:prstGeom>
          <a:gradFill flip="none" rotWithShape="1">
            <a:gsLst>
              <a:gs pos="0">
                <a:schemeClr val="accent6">
                  <a:shade val="51000"/>
                  <a:satMod val="130000"/>
                  <a:alpha val="20000"/>
                </a:schemeClr>
              </a:gs>
              <a:gs pos="80000">
                <a:schemeClr val="accent6">
                  <a:shade val="93000"/>
                  <a:satMod val="130000"/>
                  <a:alpha val="20000"/>
                </a:schemeClr>
              </a:gs>
              <a:gs pos="100000">
                <a:schemeClr val="accent6">
                  <a:shade val="94000"/>
                  <a:satMod val="135000"/>
                  <a:alpha val="20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TW" altLang="en-US"/>
          </a:p>
        </p:txBody>
      </p:sp>
      <p:sp>
        <p:nvSpPr>
          <p:cNvPr id="14" name="文字方塊 13"/>
          <p:cNvSpPr txBox="1"/>
          <p:nvPr/>
        </p:nvSpPr>
        <p:spPr>
          <a:xfrm>
            <a:off x="2267744" y="1412776"/>
            <a:ext cx="2520280" cy="461665"/>
          </a:xfrm>
          <a:prstGeom prst="rect">
            <a:avLst/>
          </a:prstGeom>
          <a:noFill/>
        </p:spPr>
        <p:txBody>
          <a:bodyPr wrap="square" rtlCol="0">
            <a:spAutoFit/>
          </a:bodyPr>
          <a:lstStyle/>
          <a:p>
            <a:pPr algn="ctr"/>
            <a:r>
              <a:rPr kumimoji="1" lang="en-US" altLang="zh-TW" sz="2400" dirty="0" smtClean="0">
                <a:solidFill>
                  <a:srgbClr val="FF0000"/>
                </a:solidFill>
              </a:rPr>
              <a:t>Non-Secure</a:t>
            </a:r>
            <a:r>
              <a:rPr kumimoji="1" lang="zh-TW" altLang="en-US" sz="2400" dirty="0" smtClean="0">
                <a:solidFill>
                  <a:srgbClr val="FF0000"/>
                </a:solidFill>
              </a:rPr>
              <a:t> </a:t>
            </a:r>
            <a:r>
              <a:rPr kumimoji="1" lang="en-US" altLang="zh-TW" sz="2400" dirty="0" smtClean="0">
                <a:solidFill>
                  <a:srgbClr val="FF0000"/>
                </a:solidFill>
              </a:rPr>
              <a:t>State</a:t>
            </a:r>
            <a:endParaRPr kumimoji="1" lang="zh-TW" altLang="en-US" sz="2400" dirty="0">
              <a:solidFill>
                <a:srgbClr val="FF0000"/>
              </a:solidFill>
            </a:endParaRPr>
          </a:p>
        </p:txBody>
      </p:sp>
      <p:sp>
        <p:nvSpPr>
          <p:cNvPr id="15" name="圓角矩形 14"/>
          <p:cNvSpPr/>
          <p:nvPr/>
        </p:nvSpPr>
        <p:spPr>
          <a:xfrm>
            <a:off x="539552" y="3717032"/>
            <a:ext cx="2880320" cy="1008112"/>
          </a:xfrm>
          <a:prstGeom prst="roundRect">
            <a:avLst/>
          </a:prstGeom>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TW" dirty="0" smtClean="0"/>
              <a:t>Guest OS 1</a:t>
            </a:r>
            <a:endParaRPr kumimoji="1" lang="zh-TW" altLang="en-US" dirty="0"/>
          </a:p>
        </p:txBody>
      </p:sp>
      <p:sp>
        <p:nvSpPr>
          <p:cNvPr id="16" name="圓角矩形 15"/>
          <p:cNvSpPr/>
          <p:nvPr/>
        </p:nvSpPr>
        <p:spPr>
          <a:xfrm>
            <a:off x="611560" y="1916832"/>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17" name="圓角矩形 16"/>
          <p:cNvSpPr/>
          <p:nvPr/>
        </p:nvSpPr>
        <p:spPr>
          <a:xfrm>
            <a:off x="539552" y="4869160"/>
            <a:ext cx="5688632" cy="504056"/>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dirty="0" smtClean="0"/>
              <a:t>Hypervisor</a:t>
            </a:r>
            <a:endParaRPr kumimoji="1" lang="zh-TW" altLang="en-US" dirty="0"/>
          </a:p>
        </p:txBody>
      </p:sp>
      <p:sp>
        <p:nvSpPr>
          <p:cNvPr id="18" name="圓角矩形 17"/>
          <p:cNvSpPr/>
          <p:nvPr/>
        </p:nvSpPr>
        <p:spPr>
          <a:xfrm>
            <a:off x="6948264" y="1988840"/>
            <a:ext cx="648072"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RT App</a:t>
            </a:r>
            <a:endParaRPr kumimoji="1" lang="zh-TW" altLang="en-US" dirty="0"/>
          </a:p>
        </p:txBody>
      </p:sp>
      <p:sp>
        <p:nvSpPr>
          <p:cNvPr id="19" name="圓角矩形 18"/>
          <p:cNvSpPr/>
          <p:nvPr/>
        </p:nvSpPr>
        <p:spPr>
          <a:xfrm>
            <a:off x="3635896" y="3717032"/>
            <a:ext cx="2808312" cy="1008112"/>
          </a:xfrm>
          <a:prstGeom prst="roundRect">
            <a:avLst/>
          </a:prstGeom>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TW" dirty="0" smtClean="0"/>
              <a:t>Guest OS 2</a:t>
            </a:r>
            <a:endParaRPr kumimoji="1" lang="zh-TW" altLang="en-US" dirty="0"/>
          </a:p>
        </p:txBody>
      </p:sp>
      <p:sp>
        <p:nvSpPr>
          <p:cNvPr id="20" name="圓角矩形 19"/>
          <p:cNvSpPr/>
          <p:nvPr/>
        </p:nvSpPr>
        <p:spPr>
          <a:xfrm>
            <a:off x="1547664" y="1916832"/>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21" name="圓角矩形 20"/>
          <p:cNvSpPr/>
          <p:nvPr/>
        </p:nvSpPr>
        <p:spPr>
          <a:xfrm>
            <a:off x="2555776" y="1916832"/>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22" name="圓角矩形 21"/>
          <p:cNvSpPr/>
          <p:nvPr/>
        </p:nvSpPr>
        <p:spPr>
          <a:xfrm>
            <a:off x="3707904" y="1916832"/>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23" name="圓角矩形 22"/>
          <p:cNvSpPr/>
          <p:nvPr/>
        </p:nvSpPr>
        <p:spPr>
          <a:xfrm>
            <a:off x="4644008" y="1916832"/>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24" name="圓角矩形 23"/>
          <p:cNvSpPr/>
          <p:nvPr/>
        </p:nvSpPr>
        <p:spPr>
          <a:xfrm>
            <a:off x="5508104" y="1916832"/>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3" name="文字方塊 2"/>
          <p:cNvSpPr txBox="1"/>
          <p:nvPr/>
        </p:nvSpPr>
        <p:spPr>
          <a:xfrm>
            <a:off x="0" y="2564904"/>
            <a:ext cx="611560" cy="369332"/>
          </a:xfrm>
          <a:prstGeom prst="rect">
            <a:avLst/>
          </a:prstGeom>
          <a:noFill/>
        </p:spPr>
        <p:txBody>
          <a:bodyPr wrap="square" rtlCol="0">
            <a:spAutoFit/>
          </a:bodyPr>
          <a:lstStyle/>
          <a:p>
            <a:r>
              <a:rPr kumimoji="1" lang="en-US" altLang="zh-TW" dirty="0" smtClean="0"/>
              <a:t>PL0</a:t>
            </a:r>
            <a:endParaRPr kumimoji="1" lang="zh-TW" altLang="en-US" dirty="0"/>
          </a:p>
        </p:txBody>
      </p:sp>
      <p:sp>
        <p:nvSpPr>
          <p:cNvPr id="25" name="文字方塊 24"/>
          <p:cNvSpPr txBox="1"/>
          <p:nvPr/>
        </p:nvSpPr>
        <p:spPr>
          <a:xfrm>
            <a:off x="-2933" y="4005064"/>
            <a:ext cx="611560" cy="369332"/>
          </a:xfrm>
          <a:prstGeom prst="rect">
            <a:avLst/>
          </a:prstGeom>
          <a:noFill/>
        </p:spPr>
        <p:txBody>
          <a:bodyPr wrap="square" rtlCol="0">
            <a:spAutoFit/>
          </a:bodyPr>
          <a:lstStyle/>
          <a:p>
            <a:r>
              <a:rPr kumimoji="1" lang="en-US" altLang="zh-TW" dirty="0" smtClean="0"/>
              <a:t>PL1</a:t>
            </a:r>
            <a:endParaRPr kumimoji="1" lang="zh-TW" altLang="en-US" dirty="0"/>
          </a:p>
        </p:txBody>
      </p:sp>
      <p:sp>
        <p:nvSpPr>
          <p:cNvPr id="26" name="文字方塊 25"/>
          <p:cNvSpPr txBox="1"/>
          <p:nvPr/>
        </p:nvSpPr>
        <p:spPr>
          <a:xfrm>
            <a:off x="-2933" y="4941168"/>
            <a:ext cx="611560" cy="369332"/>
          </a:xfrm>
          <a:prstGeom prst="rect">
            <a:avLst/>
          </a:prstGeom>
          <a:noFill/>
        </p:spPr>
        <p:txBody>
          <a:bodyPr wrap="square" rtlCol="0">
            <a:spAutoFit/>
          </a:bodyPr>
          <a:lstStyle/>
          <a:p>
            <a:r>
              <a:rPr kumimoji="1" lang="en-US" altLang="zh-TW" dirty="0" smtClean="0"/>
              <a:t>PL2</a:t>
            </a:r>
            <a:endParaRPr kumimoji="1" lang="zh-TW" altLang="en-US" dirty="0"/>
          </a:p>
        </p:txBody>
      </p:sp>
    </p:spTree>
    <p:extLst>
      <p:ext uri="{BB962C8B-B14F-4D97-AF65-F5344CB8AC3E}">
        <p14:creationId xmlns:p14="http://schemas.microsoft.com/office/powerpoint/2010/main" val="14413291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smtClean="0"/>
              <a:t>Hyp</a:t>
            </a:r>
            <a:r>
              <a:rPr kumimoji="1" lang="en-US" altLang="zh-TW" dirty="0" smtClean="0"/>
              <a:t> mode</a:t>
            </a:r>
            <a:endParaRPr kumimoji="1" lang="zh-TW" altLang="en-US" dirty="0"/>
          </a:p>
        </p:txBody>
      </p:sp>
      <p:sp>
        <p:nvSpPr>
          <p:cNvPr id="3" name="內容版面配置區 2"/>
          <p:cNvSpPr>
            <a:spLocks noGrp="1"/>
          </p:cNvSpPr>
          <p:nvPr>
            <p:ph idx="1"/>
          </p:nvPr>
        </p:nvSpPr>
        <p:spPr/>
        <p:txBody>
          <a:bodyPr/>
          <a:lstStyle/>
          <a:p>
            <a:r>
              <a:rPr kumimoji="1" lang="en-US" altLang="zh-TW" dirty="0" smtClean="0"/>
              <a:t>There</a:t>
            </a:r>
            <a:r>
              <a:rPr kumimoji="1" lang="zh-TW" altLang="en-US" dirty="0" smtClean="0"/>
              <a:t> </a:t>
            </a:r>
            <a:r>
              <a:rPr kumimoji="1" lang="en-US" altLang="zh-TW" dirty="0" smtClean="0"/>
              <a:t>is</a:t>
            </a:r>
            <a:r>
              <a:rPr kumimoji="1" lang="zh-TW" altLang="en-US" dirty="0" smtClean="0"/>
              <a:t> </a:t>
            </a:r>
            <a:r>
              <a:rPr kumimoji="1" lang="en-US" altLang="zh-TW" dirty="0" smtClean="0"/>
              <a:t>only</a:t>
            </a:r>
            <a:r>
              <a:rPr kumimoji="1" lang="zh-TW" altLang="en-US" dirty="0" smtClean="0"/>
              <a:t> </a:t>
            </a:r>
            <a:r>
              <a:rPr kumimoji="1" lang="en-US" altLang="zh-TW" dirty="0" smtClean="0"/>
              <a:t>one</a:t>
            </a:r>
            <a:r>
              <a:rPr kumimoji="1" lang="zh-TW" altLang="en-US" dirty="0" smtClean="0"/>
              <a:t> </a:t>
            </a:r>
            <a:r>
              <a:rPr kumimoji="1" lang="en-US" altLang="zh-TW" dirty="0" smtClean="0"/>
              <a:t>mode</a:t>
            </a:r>
            <a:r>
              <a:rPr kumimoji="1" lang="zh-TW" altLang="en-US" dirty="0" smtClean="0"/>
              <a:t> </a:t>
            </a:r>
            <a:r>
              <a:rPr kumimoji="1" lang="en-US" altLang="zh-TW" dirty="0" smtClean="0"/>
              <a:t>in</a:t>
            </a:r>
            <a:r>
              <a:rPr kumimoji="1" lang="zh-TW" altLang="en-US" dirty="0" smtClean="0"/>
              <a:t> </a:t>
            </a:r>
            <a:r>
              <a:rPr kumimoji="1" lang="en-US" altLang="zh-TW" dirty="0" smtClean="0"/>
              <a:t>Non-Secure</a:t>
            </a:r>
            <a:r>
              <a:rPr kumimoji="1" lang="zh-TW" altLang="en-US" dirty="0" smtClean="0"/>
              <a:t> </a:t>
            </a: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2.</a:t>
            </a:r>
          </a:p>
          <a:p>
            <a:pPr lvl="1"/>
            <a:r>
              <a:rPr kumimoji="1" lang="en-US" altLang="zh-TW" dirty="0" smtClean="0"/>
              <a:t>That</a:t>
            </a:r>
            <a:r>
              <a:rPr kumimoji="1" lang="zh-TW" altLang="en-US" dirty="0" smtClean="0"/>
              <a:t> </a:t>
            </a:r>
            <a:r>
              <a:rPr kumimoji="1" lang="en-US" altLang="zh-TW" dirty="0" smtClean="0"/>
              <a:t>is</a:t>
            </a:r>
            <a:r>
              <a:rPr kumimoji="1" lang="zh-TW" altLang="en-US" dirty="0" smtClean="0"/>
              <a:t> </a:t>
            </a:r>
            <a:r>
              <a:rPr kumimoji="1" lang="en-US" altLang="zh-TW" dirty="0" err="1" smtClean="0"/>
              <a:t>Hyp</a:t>
            </a:r>
            <a:r>
              <a:rPr kumimoji="1" lang="zh-TW" altLang="en-US" dirty="0" smtClean="0"/>
              <a:t> </a:t>
            </a:r>
            <a:r>
              <a:rPr kumimoji="1" lang="en-US" altLang="zh-TW" dirty="0" smtClean="0"/>
              <a:t>mode</a:t>
            </a:r>
          </a:p>
          <a:p>
            <a:pPr lvl="1"/>
            <a:r>
              <a:rPr kumimoji="1" lang="en-US" altLang="zh-TW" dirty="0" err="1" smtClean="0"/>
              <a:t>Hyp</a:t>
            </a:r>
            <a:r>
              <a:rPr kumimoji="1" lang="zh-TW" altLang="en-US" dirty="0" smtClean="0"/>
              <a:t> </a:t>
            </a:r>
            <a:r>
              <a:rPr kumimoji="1" lang="en-US" altLang="zh-TW" dirty="0" smtClean="0"/>
              <a:t>mode</a:t>
            </a:r>
            <a:r>
              <a:rPr kumimoji="1" lang="zh-TW" altLang="en-US" dirty="0" smtClean="0"/>
              <a:t> </a:t>
            </a:r>
            <a:r>
              <a:rPr kumimoji="1" lang="en-US" altLang="zh-TW" dirty="0" smtClean="0"/>
              <a:t>has</a:t>
            </a:r>
            <a:r>
              <a:rPr kumimoji="1" lang="zh-TW" altLang="en-US" dirty="0" smtClean="0"/>
              <a:t> </a:t>
            </a:r>
            <a:r>
              <a:rPr kumimoji="1" lang="en-US" altLang="zh-TW" dirty="0" smtClean="0"/>
              <a:t>its</a:t>
            </a:r>
            <a:r>
              <a:rPr kumimoji="1" lang="zh-TW" altLang="en-US" dirty="0" smtClean="0"/>
              <a:t> </a:t>
            </a:r>
            <a:r>
              <a:rPr kumimoji="1" lang="en-US" altLang="zh-TW" dirty="0" smtClean="0"/>
              <a:t>own</a:t>
            </a:r>
            <a:r>
              <a:rPr kumimoji="1" lang="zh-TW" altLang="en-US" dirty="0" smtClean="0"/>
              <a:t> </a:t>
            </a:r>
            <a:r>
              <a:rPr kumimoji="1" lang="en-US" altLang="zh-TW" dirty="0" smtClean="0"/>
              <a:t>SP,</a:t>
            </a:r>
            <a:r>
              <a:rPr kumimoji="1" lang="zh-TW" altLang="en-US" dirty="0" smtClean="0"/>
              <a:t> </a:t>
            </a:r>
            <a:r>
              <a:rPr kumimoji="1" lang="en-US" altLang="zh-TW" dirty="0" smtClean="0"/>
              <a:t>SPSR,</a:t>
            </a:r>
            <a:r>
              <a:rPr kumimoji="1" lang="zh-TW" altLang="en-US" dirty="0" smtClean="0"/>
              <a:t> </a:t>
            </a:r>
            <a:r>
              <a:rPr kumimoji="1" lang="en-US" altLang="zh-TW" dirty="0" smtClean="0"/>
              <a:t>ELR</a:t>
            </a:r>
            <a:r>
              <a:rPr kumimoji="1" lang="zh-TW" altLang="en-US" dirty="0" smtClean="0"/>
              <a:t> </a:t>
            </a:r>
            <a:r>
              <a:rPr kumimoji="1" lang="en-US" altLang="zh-TW" dirty="0" smtClean="0"/>
              <a:t>register</a:t>
            </a:r>
          </a:p>
          <a:p>
            <a:pPr lvl="1"/>
            <a:r>
              <a:rPr kumimoji="1" lang="en-US" altLang="zh-TW" dirty="0" smtClean="0"/>
              <a:t>Most</a:t>
            </a:r>
            <a:r>
              <a:rPr kumimoji="1" lang="zh-TW" altLang="en-US" dirty="0" smtClean="0"/>
              <a:t> </a:t>
            </a:r>
            <a:r>
              <a:rPr kumimoji="1" lang="en-US" altLang="zh-TW" dirty="0" smtClean="0"/>
              <a:t>of</a:t>
            </a:r>
            <a:r>
              <a:rPr kumimoji="1" lang="zh-TW" altLang="en-US" dirty="0" smtClean="0"/>
              <a:t> </a:t>
            </a:r>
            <a:r>
              <a:rPr kumimoji="1" lang="en-US" altLang="zh-TW" dirty="0" smtClean="0"/>
              <a:t>critical</a:t>
            </a:r>
            <a:r>
              <a:rPr kumimoji="1" lang="zh-TW" altLang="en-US" dirty="0" smtClean="0"/>
              <a:t> </a:t>
            </a:r>
            <a:r>
              <a:rPr kumimoji="1" lang="en-US" altLang="zh-TW" dirty="0" smtClean="0"/>
              <a:t>feature</a:t>
            </a:r>
            <a:r>
              <a:rPr kumimoji="1" lang="zh-TW" altLang="en-US" dirty="0" smtClean="0"/>
              <a:t> </a:t>
            </a:r>
            <a:r>
              <a:rPr kumimoji="1" lang="en-US" altLang="zh-TW" dirty="0" smtClean="0"/>
              <a:t>of</a:t>
            </a:r>
            <a:r>
              <a:rPr kumimoji="1" lang="zh-TW" altLang="en-US" dirty="0" smtClean="0"/>
              <a:t> </a:t>
            </a:r>
            <a:r>
              <a:rPr kumimoji="1" lang="en-US" altLang="zh-TW" dirty="0" smtClean="0"/>
              <a:t>hardware-assistant</a:t>
            </a:r>
            <a:r>
              <a:rPr kumimoji="1" lang="zh-TW" altLang="en-US" dirty="0" smtClean="0"/>
              <a:t> </a:t>
            </a:r>
            <a:r>
              <a:rPr kumimoji="1" lang="en-US" altLang="zh-TW" dirty="0" smtClean="0"/>
              <a:t>CPU</a:t>
            </a:r>
            <a:r>
              <a:rPr kumimoji="1" lang="zh-TW" altLang="en-US" dirty="0" smtClean="0"/>
              <a:t> </a:t>
            </a:r>
            <a:r>
              <a:rPr kumimoji="1" lang="en-US" altLang="zh-TW" dirty="0" smtClean="0"/>
              <a:t>virtualization</a:t>
            </a:r>
            <a:r>
              <a:rPr kumimoji="1" lang="zh-TW" altLang="en-US" dirty="0" smtClean="0"/>
              <a:t> </a:t>
            </a:r>
            <a:r>
              <a:rPr kumimoji="1" lang="en-US" altLang="zh-TW" dirty="0" smtClean="0"/>
              <a:t>is</a:t>
            </a:r>
            <a:r>
              <a:rPr kumimoji="1" lang="zh-TW" altLang="en-US" dirty="0" smtClean="0"/>
              <a:t> </a:t>
            </a:r>
            <a:r>
              <a:rPr kumimoji="1" lang="en-US" altLang="zh-TW" dirty="0" smtClean="0"/>
              <a:t>executed</a:t>
            </a:r>
            <a:r>
              <a:rPr kumimoji="1" lang="zh-TW" altLang="en-US" dirty="0" smtClean="0"/>
              <a:t> </a:t>
            </a:r>
            <a:r>
              <a:rPr kumimoji="1" lang="en-US" altLang="zh-TW" dirty="0" smtClean="0"/>
              <a:t>in</a:t>
            </a:r>
            <a:r>
              <a:rPr kumimoji="1" lang="zh-TW" altLang="en-US" dirty="0" smtClean="0"/>
              <a:t> </a:t>
            </a:r>
            <a:r>
              <a:rPr kumimoji="1" lang="en-US" altLang="zh-TW" dirty="0" err="1" smtClean="0"/>
              <a:t>Hyp</a:t>
            </a:r>
            <a:r>
              <a:rPr kumimoji="1" lang="zh-TW" altLang="en-US" dirty="0" smtClean="0"/>
              <a:t> </a:t>
            </a:r>
            <a:r>
              <a:rPr kumimoji="1" lang="en-US" altLang="zh-TW" dirty="0" smtClean="0"/>
              <a:t>mode.</a:t>
            </a:r>
          </a:p>
          <a:p>
            <a:pPr lvl="1"/>
            <a:endParaRPr kumimoji="1" lang="zh-TW" altLang="en-US" dirty="0"/>
          </a:p>
        </p:txBody>
      </p:sp>
    </p:spTree>
    <p:extLst>
      <p:ext uri="{BB962C8B-B14F-4D97-AF65-F5344CB8AC3E}">
        <p14:creationId xmlns:p14="http://schemas.microsoft.com/office/powerpoint/2010/main" val="2541830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smtClean="0"/>
              <a:t>Hyp</a:t>
            </a:r>
            <a:r>
              <a:rPr kumimoji="1" lang="en-US" altLang="zh-TW" dirty="0" smtClean="0"/>
              <a:t> mode</a:t>
            </a:r>
            <a:endParaRPr kumimoji="1" lang="zh-TW" altLang="en-US" dirty="0"/>
          </a:p>
        </p:txBody>
      </p:sp>
      <p:pic>
        <p:nvPicPr>
          <p:cNvPr id="4" name="圖片 3"/>
          <p:cNvPicPr>
            <a:picLocks noChangeAspect="1"/>
          </p:cNvPicPr>
          <p:nvPr/>
        </p:nvPicPr>
        <p:blipFill>
          <a:blip r:embed="rId2"/>
          <a:stretch>
            <a:fillRect/>
          </a:stretch>
        </p:blipFill>
        <p:spPr>
          <a:xfrm>
            <a:off x="1259632" y="1268760"/>
            <a:ext cx="7051228" cy="4752761"/>
          </a:xfrm>
          <a:prstGeom prst="rect">
            <a:avLst/>
          </a:prstGeom>
        </p:spPr>
      </p:pic>
      <p:sp>
        <p:nvSpPr>
          <p:cNvPr id="5" name="文字方塊 4"/>
          <p:cNvSpPr txBox="1"/>
          <p:nvPr/>
        </p:nvSpPr>
        <p:spPr>
          <a:xfrm>
            <a:off x="1331640" y="6211669"/>
            <a:ext cx="7488832" cy="646331"/>
          </a:xfrm>
          <a:prstGeom prst="rect">
            <a:avLst/>
          </a:prstGeom>
          <a:noFill/>
        </p:spPr>
        <p:txBody>
          <a:bodyPr wrap="square" rtlCol="0">
            <a:spAutoFit/>
          </a:bodyPr>
          <a:lstStyle/>
          <a:p>
            <a:r>
              <a:rPr kumimoji="1" lang="en-US" altLang="zh-TW" dirty="0" smtClean="0"/>
              <a:t>Reference</a:t>
            </a:r>
            <a:r>
              <a:rPr kumimoji="1" lang="zh-TW" altLang="en-US" dirty="0" smtClean="0"/>
              <a:t>：</a:t>
            </a:r>
            <a:r>
              <a:rPr kumimoji="1" lang="en-US" altLang="zh-TW" dirty="0" smtClean="0"/>
              <a:t>”</a:t>
            </a:r>
            <a:r>
              <a:rPr lang="en-US" altLang="zh-TW" dirty="0"/>
              <a:t> ARM® Architecture Reference </a:t>
            </a:r>
            <a:r>
              <a:rPr lang="en-US" altLang="zh-TW" dirty="0" smtClean="0"/>
              <a:t>Manual</a:t>
            </a:r>
            <a:r>
              <a:rPr lang="zh-TW" altLang="en-US" dirty="0" smtClean="0"/>
              <a:t> </a:t>
            </a:r>
            <a:r>
              <a:rPr lang="en-US" altLang="zh-TW" dirty="0" smtClean="0"/>
              <a:t>ARMv7</a:t>
            </a:r>
            <a:r>
              <a:rPr lang="en-US" altLang="zh-TW" dirty="0"/>
              <a:t>-A and </a:t>
            </a:r>
            <a:r>
              <a:rPr lang="en-US" altLang="zh-TW" dirty="0" smtClean="0"/>
              <a:t>ARMv7-R edition </a:t>
            </a:r>
            <a:r>
              <a:rPr kumimoji="1" lang="en-US" altLang="zh-TW" dirty="0" smtClean="0"/>
              <a:t>”</a:t>
            </a:r>
            <a:r>
              <a:rPr kumimoji="1" lang="zh-TW" altLang="en-US" dirty="0" smtClean="0"/>
              <a:t> </a:t>
            </a:r>
            <a:r>
              <a:rPr kumimoji="1" lang="en-US" altLang="zh-TW" dirty="0" smtClean="0"/>
              <a:t>page:</a:t>
            </a:r>
            <a:r>
              <a:rPr kumimoji="1" lang="zh-TW" altLang="en-US" dirty="0" smtClean="0"/>
              <a:t> </a:t>
            </a:r>
            <a:r>
              <a:rPr kumimoji="1" lang="en-US" altLang="zh-TW" dirty="0" smtClean="0"/>
              <a:t>B1-1139</a:t>
            </a:r>
            <a:endParaRPr kumimoji="1" lang="zh-TW" altLang="en-US" dirty="0"/>
          </a:p>
        </p:txBody>
      </p:sp>
    </p:spTree>
    <p:extLst>
      <p:ext uri="{BB962C8B-B14F-4D97-AF65-F5344CB8AC3E}">
        <p14:creationId xmlns:p14="http://schemas.microsoft.com/office/powerpoint/2010/main" val="257551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err="1" smtClean="0"/>
              <a:t>Hyp</a:t>
            </a:r>
            <a:r>
              <a:rPr kumimoji="1" lang="en-US" altLang="zh-TW" dirty="0" smtClean="0"/>
              <a:t> mode</a:t>
            </a:r>
            <a:endParaRPr kumimoji="1" lang="zh-TW" altLang="en-US" dirty="0"/>
          </a:p>
        </p:txBody>
      </p:sp>
      <p:sp>
        <p:nvSpPr>
          <p:cNvPr id="3" name="內容版面配置區 2"/>
          <p:cNvSpPr>
            <a:spLocks noGrp="1"/>
          </p:cNvSpPr>
          <p:nvPr>
            <p:ph idx="1"/>
          </p:nvPr>
        </p:nvSpPr>
        <p:spPr/>
        <p:txBody>
          <a:bodyPr/>
          <a:lstStyle/>
          <a:p>
            <a:r>
              <a:rPr kumimoji="1" lang="en-US" altLang="zh-TW" dirty="0" err="1" smtClean="0"/>
              <a:t>Hyp</a:t>
            </a:r>
            <a:r>
              <a:rPr kumimoji="1" lang="en-US" altLang="zh-TW" dirty="0" smtClean="0"/>
              <a:t> mode is off in default. If</a:t>
            </a:r>
            <a:r>
              <a:rPr kumimoji="1" lang="zh-TW" altLang="en-US" dirty="0" smtClean="0"/>
              <a:t> </a:t>
            </a:r>
            <a:r>
              <a:rPr kumimoji="1" lang="en-US" altLang="zh-TW" dirty="0" err="1" smtClean="0"/>
              <a:t>Hyp</a:t>
            </a:r>
            <a:r>
              <a:rPr kumimoji="1" lang="zh-TW" altLang="en-US" dirty="0" smtClean="0"/>
              <a:t> </a:t>
            </a:r>
            <a:r>
              <a:rPr kumimoji="1" lang="en-US" altLang="zh-TW" dirty="0" smtClean="0"/>
              <a:t>mode</a:t>
            </a:r>
            <a:r>
              <a:rPr kumimoji="1" lang="zh-TW" altLang="en-US" dirty="0" smtClean="0"/>
              <a:t> </a:t>
            </a:r>
            <a:r>
              <a:rPr kumimoji="1" lang="en-US" altLang="zh-TW" dirty="0" smtClean="0"/>
              <a:t>is</a:t>
            </a:r>
            <a:r>
              <a:rPr kumimoji="1" lang="zh-TW" altLang="en-US" dirty="0" smtClean="0"/>
              <a:t> </a:t>
            </a:r>
            <a:r>
              <a:rPr kumimoji="1" lang="en-US" altLang="zh-TW" dirty="0" smtClean="0"/>
              <a:t>off,</a:t>
            </a:r>
            <a:r>
              <a:rPr kumimoji="1" lang="zh-TW" altLang="en-US" dirty="0" smtClean="0"/>
              <a:t> </a:t>
            </a:r>
            <a:r>
              <a:rPr kumimoji="1" lang="en-US" altLang="zh-TW" dirty="0" smtClean="0"/>
              <a:t>all</a:t>
            </a:r>
            <a:r>
              <a:rPr kumimoji="1" lang="zh-TW" altLang="en-US" dirty="0" smtClean="0"/>
              <a:t> </a:t>
            </a:r>
            <a:r>
              <a:rPr kumimoji="1" lang="en-US" altLang="zh-TW" dirty="0" smtClean="0"/>
              <a:t>virtualization</a:t>
            </a:r>
            <a:r>
              <a:rPr kumimoji="1" lang="zh-TW" altLang="en-US" dirty="0" smtClean="0"/>
              <a:t> </a:t>
            </a:r>
            <a:r>
              <a:rPr kumimoji="1" lang="en-US" altLang="zh-TW" dirty="0" smtClean="0"/>
              <a:t>extension</a:t>
            </a:r>
            <a:r>
              <a:rPr kumimoji="1" lang="zh-TW" altLang="en-US" dirty="0" smtClean="0"/>
              <a:t> </a:t>
            </a:r>
            <a:r>
              <a:rPr kumimoji="1" lang="en-US" altLang="zh-TW" dirty="0" smtClean="0"/>
              <a:t>will</a:t>
            </a:r>
            <a:r>
              <a:rPr kumimoji="1" lang="zh-TW" altLang="en-US" dirty="0" smtClean="0"/>
              <a:t> </a:t>
            </a:r>
            <a:r>
              <a:rPr kumimoji="1" lang="en-US" altLang="zh-TW" dirty="0" smtClean="0"/>
              <a:t>be</a:t>
            </a:r>
            <a:r>
              <a:rPr kumimoji="1" lang="zh-TW" altLang="en-US" dirty="0" smtClean="0"/>
              <a:t> </a:t>
            </a:r>
            <a:r>
              <a:rPr kumimoji="1" lang="en-US" altLang="zh-TW" dirty="0" smtClean="0"/>
              <a:t>set</a:t>
            </a:r>
            <a:r>
              <a:rPr kumimoji="1" lang="zh-TW" altLang="en-US" dirty="0" smtClean="0"/>
              <a:t> </a:t>
            </a:r>
            <a:r>
              <a:rPr kumimoji="1" lang="en-US" altLang="zh-TW" dirty="0" smtClean="0"/>
              <a:t>off.</a:t>
            </a:r>
          </a:p>
          <a:p>
            <a:r>
              <a:rPr kumimoji="1" lang="en-US" altLang="zh-TW" dirty="0" smtClean="0"/>
              <a:t>If you want to open </a:t>
            </a:r>
            <a:r>
              <a:rPr kumimoji="1" lang="en-US" altLang="zh-TW" dirty="0" err="1" smtClean="0"/>
              <a:t>Hyp</a:t>
            </a:r>
            <a:r>
              <a:rPr kumimoji="1" lang="en-US" altLang="zh-TW" dirty="0" smtClean="0"/>
              <a:t> mode, you have to use secure software(ex: </a:t>
            </a:r>
            <a:r>
              <a:rPr kumimoji="1" lang="en-US" altLang="zh-TW" dirty="0" err="1" smtClean="0"/>
              <a:t>Bootloader</a:t>
            </a:r>
            <a:r>
              <a:rPr kumimoji="1" lang="en-US" altLang="zh-TW" dirty="0" smtClean="0"/>
              <a:t>) running on secure state turn the </a:t>
            </a:r>
            <a:r>
              <a:rPr kumimoji="1" lang="en-US" altLang="zh-TW" dirty="0" err="1" smtClean="0"/>
              <a:t>Hyp</a:t>
            </a:r>
            <a:r>
              <a:rPr kumimoji="1" lang="en-US" altLang="zh-TW" dirty="0" smtClean="0"/>
              <a:t> mode on.</a:t>
            </a:r>
            <a:endParaRPr kumimoji="1" lang="zh-TW" altLang="en-US" dirty="0"/>
          </a:p>
        </p:txBody>
      </p:sp>
    </p:spTree>
    <p:extLst>
      <p:ext uri="{BB962C8B-B14F-4D97-AF65-F5344CB8AC3E}">
        <p14:creationId xmlns:p14="http://schemas.microsoft.com/office/powerpoint/2010/main" val="2354685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kumimoji="1" lang="en-US" altLang="zh-TW" dirty="0" err="1" smtClean="0"/>
              <a:t>Hyp</a:t>
            </a:r>
            <a:r>
              <a:rPr kumimoji="1" lang="en-US" altLang="zh-TW" dirty="0" smtClean="0"/>
              <a:t> mode is different with x86’s VT-x</a:t>
            </a:r>
            <a:endParaRPr kumimoji="1" lang="zh-TW" altLang="en-US" dirty="0"/>
          </a:p>
        </p:txBody>
      </p:sp>
      <p:sp>
        <p:nvSpPr>
          <p:cNvPr id="3" name="內容版面配置區 2"/>
          <p:cNvSpPr>
            <a:spLocks noGrp="1"/>
          </p:cNvSpPr>
          <p:nvPr>
            <p:ph idx="1"/>
          </p:nvPr>
        </p:nvSpPr>
        <p:spPr/>
        <p:txBody>
          <a:bodyPr/>
          <a:lstStyle/>
          <a:p>
            <a:r>
              <a:rPr kumimoji="1" lang="en-US" altLang="zh-TW" dirty="0" smtClean="0"/>
              <a:t>In VT-x of x86 architecture, “root-mode” is orthogonal to x86 rings.</a:t>
            </a:r>
          </a:p>
          <a:p>
            <a:r>
              <a:rPr kumimoji="1" lang="en-US" altLang="zh-TW" dirty="0" smtClean="0"/>
              <a:t>However, in ARM’s virtualization extension, </a:t>
            </a:r>
            <a:r>
              <a:rPr kumimoji="1" lang="en-US" altLang="zh-TW" dirty="0" err="1" smtClean="0"/>
              <a:t>Hyp</a:t>
            </a:r>
            <a:r>
              <a:rPr kumimoji="1" lang="en-US" altLang="zh-TW" dirty="0" smtClean="0"/>
              <a:t> mode is one mode of all modes in ARM architecture.</a:t>
            </a:r>
          </a:p>
          <a:p>
            <a:r>
              <a:rPr lang="en-US" altLang="zh-TW" dirty="0"/>
              <a:t>ARM’s </a:t>
            </a:r>
            <a:r>
              <a:rPr lang="en-US" altLang="zh-TW" dirty="0" err="1"/>
              <a:t>hyp</a:t>
            </a:r>
            <a:r>
              <a:rPr lang="en-US" altLang="zh-TW" dirty="0"/>
              <a:t> mode is strictly more privileged than the </a:t>
            </a:r>
            <a:r>
              <a:rPr lang="en-US" altLang="zh-TW" dirty="0" smtClean="0"/>
              <a:t>ex</a:t>
            </a:r>
            <a:r>
              <a:rPr lang="en-US" altLang="zh-TW" dirty="0"/>
              <a:t>isting kernel modes. ARM requires the hypervisor to save guest register state, while on x86 this is done automatically by hardware. </a:t>
            </a:r>
          </a:p>
          <a:p>
            <a:endParaRPr lang="en-US" altLang="zh-TW" dirty="0"/>
          </a:p>
          <a:p>
            <a:endParaRPr kumimoji="1" lang="en-US" altLang="zh-TW" dirty="0" smtClean="0"/>
          </a:p>
          <a:p>
            <a:endParaRPr kumimoji="1" lang="en-US" altLang="zh-TW" dirty="0" smtClean="0"/>
          </a:p>
          <a:p>
            <a:endParaRPr kumimoji="1" lang="zh-TW" altLang="en-US" dirty="0"/>
          </a:p>
        </p:txBody>
      </p:sp>
      <p:sp>
        <p:nvSpPr>
          <p:cNvPr id="4" name="文字方塊 3"/>
          <p:cNvSpPr txBox="1"/>
          <p:nvPr/>
        </p:nvSpPr>
        <p:spPr>
          <a:xfrm>
            <a:off x="899592" y="6237312"/>
            <a:ext cx="7992888" cy="646331"/>
          </a:xfrm>
          <a:prstGeom prst="rect">
            <a:avLst/>
          </a:prstGeom>
          <a:noFill/>
        </p:spPr>
        <p:txBody>
          <a:bodyPr wrap="square" rtlCol="0">
            <a:spAutoFit/>
          </a:bodyPr>
          <a:lstStyle/>
          <a:p>
            <a:pPr marL="0" lvl="1"/>
            <a:r>
              <a:rPr kumimoji="1" lang="en-US" altLang="zh-TW" dirty="0" smtClean="0"/>
              <a:t>Ref: </a:t>
            </a:r>
            <a:r>
              <a:rPr lang="en-US" altLang="zh-TW" sz="1400" dirty="0" err="1"/>
              <a:t>Prashant</a:t>
            </a:r>
            <a:r>
              <a:rPr lang="en-US" altLang="zh-TW" sz="1400" dirty="0"/>
              <a:t> Varanasi,</a:t>
            </a:r>
            <a:r>
              <a:rPr lang="zh-TW" altLang="en-US" sz="1400" dirty="0"/>
              <a:t> </a:t>
            </a:r>
            <a:r>
              <a:rPr lang="en-US" altLang="zh-TW" sz="1400" dirty="0" err="1"/>
              <a:t>Gernot</a:t>
            </a:r>
            <a:r>
              <a:rPr lang="en-US" altLang="zh-TW" sz="1400" dirty="0"/>
              <a:t> </a:t>
            </a:r>
            <a:r>
              <a:rPr lang="en-US" altLang="zh-TW" sz="1400" dirty="0" err="1"/>
              <a:t>Heiser</a:t>
            </a:r>
            <a:r>
              <a:rPr lang="en-US" altLang="zh-TW" sz="1400" dirty="0"/>
              <a:t>,</a:t>
            </a:r>
            <a:r>
              <a:rPr lang="zh-TW" altLang="en-US" sz="1400" dirty="0"/>
              <a:t> </a:t>
            </a:r>
            <a:r>
              <a:rPr lang="en-US" altLang="zh-TW" sz="1400" dirty="0"/>
              <a:t>“Hardware-Supported Virtualization on ARM”,</a:t>
            </a:r>
            <a:r>
              <a:rPr lang="zh-TW" altLang="en-US" sz="1400" dirty="0"/>
              <a:t> </a:t>
            </a:r>
            <a:r>
              <a:rPr lang="en-US" altLang="zh-TW" sz="1400" dirty="0" err="1"/>
              <a:t>APSys</a:t>
            </a:r>
            <a:r>
              <a:rPr lang="zh-TW" altLang="en-US" sz="1400" dirty="0"/>
              <a:t> </a:t>
            </a:r>
            <a:r>
              <a:rPr lang="en-US" altLang="zh-TW" sz="1400" dirty="0"/>
              <a:t>2011</a:t>
            </a:r>
            <a:endParaRPr lang="en-US" altLang="zh-TW" sz="1300" dirty="0"/>
          </a:p>
          <a:p>
            <a:r>
              <a:rPr kumimoji="1" lang="en-US" altLang="zh-TW" dirty="0" smtClean="0"/>
              <a:t> </a:t>
            </a:r>
            <a:endParaRPr kumimoji="1" lang="zh-TW" altLang="en-US" dirty="0"/>
          </a:p>
        </p:txBody>
      </p:sp>
    </p:spTree>
    <p:extLst>
      <p:ext uri="{BB962C8B-B14F-4D97-AF65-F5344CB8AC3E}">
        <p14:creationId xmlns:p14="http://schemas.microsoft.com/office/powerpoint/2010/main" val="1136390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Instruction</a:t>
            </a:r>
            <a:r>
              <a:rPr kumimoji="1" lang="zh-TW" altLang="en-US" dirty="0" smtClean="0"/>
              <a:t> </a:t>
            </a:r>
            <a:r>
              <a:rPr kumimoji="1" lang="en-US" altLang="zh-TW" dirty="0" smtClean="0"/>
              <a:t>emulation</a:t>
            </a:r>
            <a:endParaRPr kumimoji="1" lang="zh-TW" altLang="en-US" dirty="0"/>
          </a:p>
        </p:txBody>
      </p:sp>
      <p:sp>
        <p:nvSpPr>
          <p:cNvPr id="3" name="內容版面配置區 2"/>
          <p:cNvSpPr>
            <a:spLocks noGrp="1"/>
          </p:cNvSpPr>
          <p:nvPr>
            <p:ph idx="1"/>
          </p:nvPr>
        </p:nvSpPr>
        <p:spPr/>
        <p:txBody>
          <a:bodyPr/>
          <a:lstStyle/>
          <a:p>
            <a:r>
              <a:rPr kumimoji="1" lang="en-US" altLang="zh-TW" dirty="0"/>
              <a:t>There</a:t>
            </a:r>
            <a:r>
              <a:rPr kumimoji="1" lang="zh-TW" altLang="en-US" dirty="0"/>
              <a:t> </a:t>
            </a:r>
            <a:r>
              <a:rPr kumimoji="1" lang="en-US" altLang="zh-TW" dirty="0"/>
              <a:t>are</a:t>
            </a:r>
            <a:r>
              <a:rPr kumimoji="1" lang="zh-TW" altLang="en-US" dirty="0"/>
              <a:t> </a:t>
            </a:r>
            <a:r>
              <a:rPr kumimoji="1" lang="en-US" altLang="zh-TW" dirty="0"/>
              <a:t>still</a:t>
            </a:r>
            <a:r>
              <a:rPr kumimoji="1" lang="zh-TW" altLang="en-US" dirty="0"/>
              <a:t> </a:t>
            </a:r>
            <a:r>
              <a:rPr kumimoji="1" lang="en-US" altLang="zh-TW" dirty="0"/>
              <a:t>some</a:t>
            </a:r>
            <a:r>
              <a:rPr kumimoji="1" lang="zh-TW" altLang="en-US" dirty="0"/>
              <a:t> </a:t>
            </a:r>
            <a:r>
              <a:rPr kumimoji="1" lang="en-US" altLang="zh-TW" dirty="0"/>
              <a:t>instructions</a:t>
            </a:r>
            <a:r>
              <a:rPr kumimoji="1" lang="zh-TW" altLang="en-US" dirty="0"/>
              <a:t> </a:t>
            </a:r>
            <a:r>
              <a:rPr kumimoji="1" lang="en-US" altLang="zh-TW" dirty="0"/>
              <a:t>which</a:t>
            </a:r>
            <a:r>
              <a:rPr kumimoji="1" lang="zh-TW" altLang="en-US" dirty="0"/>
              <a:t> </a:t>
            </a:r>
            <a:r>
              <a:rPr kumimoji="1" lang="en-US" altLang="zh-TW" dirty="0"/>
              <a:t>cannot</a:t>
            </a:r>
            <a:r>
              <a:rPr kumimoji="1" lang="zh-TW" altLang="en-US" dirty="0"/>
              <a:t> </a:t>
            </a:r>
            <a:r>
              <a:rPr kumimoji="1" lang="en-US" altLang="zh-TW" dirty="0"/>
              <a:t>execute</a:t>
            </a:r>
            <a:r>
              <a:rPr kumimoji="1" lang="zh-TW" altLang="en-US" dirty="0"/>
              <a:t> </a:t>
            </a:r>
            <a:r>
              <a:rPr kumimoji="1" lang="en-US" altLang="zh-TW" dirty="0"/>
              <a:t>natively.</a:t>
            </a:r>
          </a:p>
          <a:p>
            <a:pPr lvl="1"/>
            <a:r>
              <a:rPr kumimoji="1" lang="en-US" altLang="zh-TW" dirty="0"/>
              <a:t>Guest</a:t>
            </a:r>
            <a:r>
              <a:rPr kumimoji="1" lang="zh-TW" altLang="en-US" dirty="0"/>
              <a:t> </a:t>
            </a:r>
            <a:r>
              <a:rPr kumimoji="1" lang="en-US" altLang="zh-TW" dirty="0"/>
              <a:t>OS’s</a:t>
            </a:r>
            <a:r>
              <a:rPr kumimoji="1" lang="zh-TW" altLang="en-US" dirty="0"/>
              <a:t> </a:t>
            </a:r>
            <a:r>
              <a:rPr kumimoji="1" lang="en-US" altLang="zh-TW" dirty="0"/>
              <a:t>Load/</a:t>
            </a:r>
            <a:r>
              <a:rPr kumimoji="1" lang="en-US" altLang="zh-TW" dirty="0" smtClean="0"/>
              <a:t>Store</a:t>
            </a:r>
            <a:r>
              <a:rPr kumimoji="1" lang="zh-TW" altLang="en-US" dirty="0" smtClean="0"/>
              <a:t> </a:t>
            </a:r>
            <a:r>
              <a:rPr kumimoji="1" lang="en-US" altLang="zh-TW" dirty="0" smtClean="0">
                <a:solidFill>
                  <a:schemeClr val="bg1"/>
                </a:solidFill>
              </a:rPr>
              <a:t>PTR</a:t>
            </a:r>
            <a:endParaRPr kumimoji="1" lang="en-US" altLang="zh-TW" dirty="0">
              <a:solidFill>
                <a:schemeClr val="bg1"/>
              </a:solidFill>
            </a:endParaRPr>
          </a:p>
          <a:p>
            <a:pPr lvl="1"/>
            <a:r>
              <a:rPr kumimoji="1" lang="en-US" altLang="zh-TW" dirty="0"/>
              <a:t>The</a:t>
            </a:r>
            <a:r>
              <a:rPr kumimoji="1" lang="zh-TW" altLang="en-US" dirty="0"/>
              <a:t> </a:t>
            </a:r>
            <a:r>
              <a:rPr kumimoji="1" lang="en-US" altLang="zh-TW" dirty="0"/>
              <a:t>instruction’s</a:t>
            </a:r>
            <a:r>
              <a:rPr kumimoji="1" lang="zh-TW" altLang="en-US" dirty="0"/>
              <a:t> </a:t>
            </a:r>
            <a:r>
              <a:rPr kumimoji="1" lang="en-US" altLang="zh-TW" dirty="0"/>
              <a:t>behavior</a:t>
            </a:r>
            <a:r>
              <a:rPr kumimoji="1" lang="zh-TW" altLang="en-US" dirty="0"/>
              <a:t> </a:t>
            </a:r>
            <a:r>
              <a:rPr kumimoji="1" lang="en-US" altLang="zh-TW" dirty="0"/>
              <a:t>will</a:t>
            </a:r>
            <a:r>
              <a:rPr kumimoji="1" lang="zh-TW" altLang="en-US" dirty="0"/>
              <a:t> </a:t>
            </a:r>
            <a:r>
              <a:rPr kumimoji="1" lang="en-US" altLang="zh-TW" dirty="0"/>
              <a:t>effect</a:t>
            </a:r>
            <a:r>
              <a:rPr kumimoji="1" lang="zh-TW" altLang="en-US" dirty="0"/>
              <a:t> </a:t>
            </a:r>
            <a:r>
              <a:rPr kumimoji="1" lang="en-US" altLang="zh-TW" dirty="0"/>
              <a:t>other</a:t>
            </a:r>
            <a:r>
              <a:rPr kumimoji="1" lang="zh-TW" altLang="en-US" dirty="0"/>
              <a:t> </a:t>
            </a:r>
            <a:r>
              <a:rPr kumimoji="1" lang="en-US" altLang="zh-TW" dirty="0"/>
              <a:t>Guest</a:t>
            </a:r>
            <a:r>
              <a:rPr kumimoji="1" lang="zh-TW" altLang="en-US" dirty="0"/>
              <a:t> </a:t>
            </a:r>
            <a:r>
              <a:rPr kumimoji="1" lang="en-US" altLang="zh-TW" dirty="0" smtClean="0"/>
              <a:t>OS</a:t>
            </a:r>
          </a:p>
          <a:p>
            <a:r>
              <a:rPr kumimoji="1" lang="en-US" altLang="zh-TW" dirty="0" smtClean="0"/>
              <a:t>In</a:t>
            </a:r>
            <a:r>
              <a:rPr kumimoji="1" lang="zh-TW" altLang="en-US" dirty="0" smtClean="0"/>
              <a:t> </a:t>
            </a:r>
            <a:r>
              <a:rPr kumimoji="1" lang="en-US" altLang="zh-TW" dirty="0" smtClean="0"/>
              <a:t>virtualization</a:t>
            </a:r>
            <a:r>
              <a:rPr kumimoji="1" lang="zh-TW" altLang="en-US" dirty="0" smtClean="0"/>
              <a:t> </a:t>
            </a:r>
            <a:r>
              <a:rPr kumimoji="1" lang="en-US" altLang="zh-TW" dirty="0" smtClean="0"/>
              <a:t>extension,</a:t>
            </a:r>
            <a:r>
              <a:rPr kumimoji="1" lang="zh-TW" altLang="en-US" dirty="0" smtClean="0"/>
              <a:t> </a:t>
            </a:r>
            <a:r>
              <a:rPr kumimoji="1" lang="en-US" altLang="zh-TW" dirty="0" smtClean="0"/>
              <a:t>they will be trapped into hypervisor automatically when you execute these instructions on Non-Secure Privilege Level 1</a:t>
            </a:r>
          </a:p>
          <a:p>
            <a:pPr lvl="1"/>
            <a:r>
              <a:rPr kumimoji="1" lang="en-US" altLang="zh-TW" dirty="0" smtClean="0"/>
              <a:t>There is </a:t>
            </a:r>
            <a:r>
              <a:rPr kumimoji="1" lang="en-US" altLang="zh-TW" dirty="0" smtClean="0">
                <a:solidFill>
                  <a:srgbClr val="FF0000"/>
                </a:solidFill>
              </a:rPr>
              <a:t>NO</a:t>
            </a:r>
            <a:r>
              <a:rPr kumimoji="1" lang="en-US" altLang="zh-TW" dirty="0" smtClean="0"/>
              <a:t> necessary to patch guest OS for adding </a:t>
            </a:r>
            <a:r>
              <a:rPr kumimoji="1" lang="en-US" altLang="zh-TW" dirty="0" err="1" smtClean="0"/>
              <a:t>hypercall</a:t>
            </a:r>
            <a:r>
              <a:rPr kumimoji="1" lang="en-US" altLang="zh-TW" dirty="0" smtClean="0"/>
              <a:t> before executing a critical instructions because it will be trapped by hardware automatically.</a:t>
            </a:r>
          </a:p>
        </p:txBody>
      </p:sp>
    </p:spTree>
    <p:extLst>
      <p:ext uri="{BB962C8B-B14F-4D97-AF65-F5344CB8AC3E}">
        <p14:creationId xmlns:p14="http://schemas.microsoft.com/office/powerpoint/2010/main" val="1824930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Instruction</a:t>
            </a:r>
            <a:r>
              <a:rPr kumimoji="1" lang="zh-TW" altLang="en-US" dirty="0" smtClean="0"/>
              <a:t> </a:t>
            </a:r>
            <a:r>
              <a:rPr kumimoji="1" lang="en-US" altLang="zh-TW" dirty="0" smtClean="0"/>
              <a:t>emulation</a:t>
            </a:r>
            <a:endParaRPr kumimoji="1" lang="zh-TW" altLang="en-US" dirty="0"/>
          </a:p>
        </p:txBody>
      </p:sp>
      <p:sp>
        <p:nvSpPr>
          <p:cNvPr id="3" name="內容版面配置區 2"/>
          <p:cNvSpPr>
            <a:spLocks noGrp="1"/>
          </p:cNvSpPr>
          <p:nvPr>
            <p:ph idx="1"/>
          </p:nvPr>
        </p:nvSpPr>
        <p:spPr>
          <a:xfrm>
            <a:off x="457200" y="1600200"/>
            <a:ext cx="8229600" cy="4781128"/>
          </a:xfrm>
        </p:spPr>
        <p:txBody>
          <a:bodyPr>
            <a:normAutofit/>
          </a:bodyPr>
          <a:lstStyle/>
          <a:p>
            <a:r>
              <a:rPr kumimoji="1" lang="en-US" altLang="zh-TW" dirty="0" smtClean="0"/>
              <a:t>When</a:t>
            </a:r>
            <a:r>
              <a:rPr kumimoji="1" lang="zh-TW" altLang="en-US" dirty="0" smtClean="0"/>
              <a:t> </a:t>
            </a:r>
            <a:r>
              <a:rPr kumimoji="1" lang="en-US" altLang="zh-TW" dirty="0" smtClean="0"/>
              <a:t>some</a:t>
            </a:r>
            <a:r>
              <a:rPr kumimoji="1" lang="zh-TW" altLang="en-US" dirty="0" smtClean="0"/>
              <a:t> </a:t>
            </a:r>
            <a:r>
              <a:rPr kumimoji="1" lang="en-US" altLang="zh-TW" dirty="0" smtClean="0"/>
              <a:t>instruction</a:t>
            </a:r>
            <a:r>
              <a:rPr kumimoji="1" lang="zh-TW" altLang="en-US" dirty="0" smtClean="0"/>
              <a:t> </a:t>
            </a:r>
            <a:r>
              <a:rPr kumimoji="1" lang="en-US" altLang="zh-TW" dirty="0" smtClean="0"/>
              <a:t>is</a:t>
            </a:r>
            <a:r>
              <a:rPr kumimoji="1" lang="zh-TW" altLang="en-US" dirty="0" smtClean="0"/>
              <a:t> </a:t>
            </a:r>
            <a:r>
              <a:rPr kumimoji="1" lang="en-US" altLang="zh-TW" dirty="0" smtClean="0"/>
              <a:t>trapped</a:t>
            </a:r>
            <a:r>
              <a:rPr kumimoji="1" lang="zh-TW" altLang="en-US" dirty="0" smtClean="0"/>
              <a:t> </a:t>
            </a:r>
            <a:r>
              <a:rPr kumimoji="1" lang="en-US" altLang="zh-TW" dirty="0" smtClean="0"/>
              <a:t>to</a:t>
            </a:r>
            <a:r>
              <a:rPr kumimoji="1" lang="zh-TW" altLang="en-US" dirty="0" smtClean="0"/>
              <a:t> </a:t>
            </a:r>
            <a:r>
              <a:rPr kumimoji="1" lang="en-US" altLang="zh-TW" dirty="0" err="1" smtClean="0"/>
              <a:t>Hyp</a:t>
            </a:r>
            <a:r>
              <a:rPr kumimoji="1" lang="zh-TW" altLang="en-US" dirty="0" smtClean="0"/>
              <a:t> </a:t>
            </a:r>
            <a:r>
              <a:rPr kumimoji="1" lang="en-US" altLang="zh-TW" dirty="0" smtClean="0"/>
              <a:t>mode,</a:t>
            </a:r>
            <a:r>
              <a:rPr kumimoji="1" lang="zh-TW" altLang="en-US" dirty="0" smtClean="0"/>
              <a:t> </a:t>
            </a:r>
            <a:r>
              <a:rPr kumimoji="1" lang="en-US" altLang="zh-TW" dirty="0" smtClean="0"/>
              <a:t>the</a:t>
            </a:r>
            <a:r>
              <a:rPr kumimoji="1" lang="zh-TW" altLang="en-US" dirty="0" smtClean="0"/>
              <a:t> </a:t>
            </a:r>
            <a:r>
              <a:rPr kumimoji="1" lang="en-US" altLang="zh-TW" dirty="0" smtClean="0"/>
              <a:t>hardware</a:t>
            </a:r>
            <a:r>
              <a:rPr kumimoji="1" lang="zh-TW" altLang="en-US" dirty="0" smtClean="0"/>
              <a:t> </a:t>
            </a:r>
            <a:r>
              <a:rPr kumimoji="1" lang="en-US" altLang="zh-TW" dirty="0" smtClean="0"/>
              <a:t>will</a:t>
            </a:r>
            <a:r>
              <a:rPr kumimoji="1" lang="zh-TW" altLang="en-US" dirty="0" smtClean="0"/>
              <a:t> </a:t>
            </a:r>
            <a:r>
              <a:rPr kumimoji="1" lang="en-US" altLang="zh-TW" dirty="0" smtClean="0"/>
              <a:t>also</a:t>
            </a:r>
            <a:r>
              <a:rPr kumimoji="1" lang="zh-TW" altLang="en-US" dirty="0" smtClean="0"/>
              <a:t> </a:t>
            </a:r>
            <a:r>
              <a:rPr kumimoji="1" lang="en-US" altLang="zh-TW" dirty="0" smtClean="0"/>
              <a:t>preserve</a:t>
            </a:r>
            <a:r>
              <a:rPr kumimoji="1" lang="zh-TW" altLang="en-US" dirty="0" smtClean="0"/>
              <a:t> </a:t>
            </a:r>
            <a:r>
              <a:rPr kumimoji="1" lang="en-US" altLang="zh-TW" dirty="0" smtClean="0"/>
              <a:t>some</a:t>
            </a:r>
            <a:r>
              <a:rPr kumimoji="1" lang="zh-TW" altLang="en-US" dirty="0" smtClean="0"/>
              <a:t> </a:t>
            </a:r>
            <a:r>
              <a:rPr kumimoji="1" lang="en-US" altLang="zh-TW" dirty="0" smtClean="0"/>
              <a:t>information</a:t>
            </a:r>
            <a:r>
              <a:rPr kumimoji="1" lang="zh-TW" altLang="en-US" dirty="0" smtClean="0"/>
              <a:t> </a:t>
            </a:r>
            <a:r>
              <a:rPr kumimoji="1" lang="en-US" altLang="zh-TW" dirty="0" smtClean="0"/>
              <a:t>on</a:t>
            </a:r>
            <a:r>
              <a:rPr kumimoji="1" lang="zh-TW" altLang="en-US" dirty="0" smtClean="0"/>
              <a:t> </a:t>
            </a:r>
            <a:r>
              <a:rPr kumimoji="1" lang="en-US" altLang="zh-TW" dirty="0" smtClean="0"/>
              <a:t>“Hypervisor</a:t>
            </a:r>
            <a:r>
              <a:rPr kumimoji="1" lang="zh-TW" altLang="en-US" dirty="0" smtClean="0"/>
              <a:t> </a:t>
            </a:r>
            <a:r>
              <a:rPr kumimoji="1" lang="en-US" altLang="zh-TW" dirty="0" smtClean="0"/>
              <a:t>Syndrome</a:t>
            </a:r>
            <a:r>
              <a:rPr kumimoji="1" lang="zh-TW" altLang="en-US" dirty="0" smtClean="0"/>
              <a:t> </a:t>
            </a:r>
            <a:r>
              <a:rPr kumimoji="1" lang="en-US" altLang="zh-TW" dirty="0" smtClean="0"/>
              <a:t>Register”(HSR)</a:t>
            </a:r>
            <a:r>
              <a:rPr kumimoji="1" lang="zh-TW" altLang="en-US" dirty="0" smtClean="0"/>
              <a:t> </a:t>
            </a:r>
            <a:r>
              <a:rPr kumimoji="1" lang="en-US" altLang="zh-TW" dirty="0" smtClean="0"/>
              <a:t>which</a:t>
            </a:r>
            <a:r>
              <a:rPr kumimoji="1" lang="zh-TW" altLang="en-US" dirty="0" smtClean="0"/>
              <a:t> </a:t>
            </a:r>
            <a:r>
              <a:rPr kumimoji="1" lang="en-US" altLang="zh-TW" dirty="0" smtClean="0"/>
              <a:t>is</a:t>
            </a:r>
            <a:r>
              <a:rPr kumimoji="1" lang="zh-TW" altLang="en-US" dirty="0" smtClean="0"/>
              <a:t> </a:t>
            </a:r>
            <a:r>
              <a:rPr kumimoji="1" lang="en-US" altLang="zh-TW" dirty="0" smtClean="0"/>
              <a:t>also</a:t>
            </a:r>
            <a:r>
              <a:rPr kumimoji="1" lang="zh-TW" altLang="en-US" dirty="0" smtClean="0"/>
              <a:t> </a:t>
            </a:r>
            <a:r>
              <a:rPr kumimoji="1" lang="en-US" altLang="zh-TW" dirty="0" smtClean="0"/>
              <a:t>a</a:t>
            </a:r>
            <a:r>
              <a:rPr kumimoji="1" lang="zh-TW" altLang="en-US" dirty="0" smtClean="0"/>
              <a:t> </a:t>
            </a:r>
            <a:r>
              <a:rPr kumimoji="1" lang="en-US" altLang="zh-TW" dirty="0" smtClean="0"/>
              <a:t>part</a:t>
            </a:r>
            <a:r>
              <a:rPr kumimoji="1" lang="zh-TW" altLang="en-US" dirty="0" smtClean="0"/>
              <a:t> </a:t>
            </a:r>
            <a:r>
              <a:rPr kumimoji="1" lang="en-US" altLang="zh-TW" dirty="0" smtClean="0"/>
              <a:t>of</a:t>
            </a:r>
            <a:r>
              <a:rPr kumimoji="1" lang="zh-TW" altLang="en-US" dirty="0" smtClean="0"/>
              <a:t> </a:t>
            </a:r>
            <a:r>
              <a:rPr kumimoji="1" lang="en-US" altLang="zh-TW" dirty="0" smtClean="0"/>
              <a:t>virtualization</a:t>
            </a:r>
            <a:r>
              <a:rPr kumimoji="1" lang="zh-TW" altLang="en-US" dirty="0" smtClean="0"/>
              <a:t> </a:t>
            </a:r>
            <a:r>
              <a:rPr kumimoji="1" lang="en-US" altLang="zh-TW" dirty="0" smtClean="0"/>
              <a:t>extension</a:t>
            </a:r>
            <a:r>
              <a:rPr kumimoji="1" lang="zh-TW" altLang="en-US" dirty="0" smtClean="0"/>
              <a:t>  </a:t>
            </a:r>
            <a:r>
              <a:rPr kumimoji="1" lang="en-US" altLang="zh-TW" dirty="0" smtClean="0">
                <a:solidFill>
                  <a:srgbClr val="FFFFFF"/>
                </a:solidFill>
              </a:rPr>
              <a:t>PTR</a:t>
            </a:r>
          </a:p>
          <a:p>
            <a:r>
              <a:rPr kumimoji="1" lang="en-US" altLang="zh-TW" dirty="0" smtClean="0"/>
              <a:t>With</a:t>
            </a:r>
            <a:r>
              <a:rPr kumimoji="1" lang="zh-TW" altLang="en-US" dirty="0" smtClean="0"/>
              <a:t> </a:t>
            </a:r>
            <a:r>
              <a:rPr kumimoji="1" lang="en-US" altLang="zh-TW" dirty="0" smtClean="0"/>
              <a:t>the</a:t>
            </a:r>
            <a:r>
              <a:rPr kumimoji="1" lang="zh-TW" altLang="en-US" dirty="0" smtClean="0"/>
              <a:t> </a:t>
            </a:r>
            <a:r>
              <a:rPr kumimoji="1" lang="en-US" altLang="zh-TW" dirty="0" smtClean="0"/>
              <a:t>help</a:t>
            </a:r>
            <a:r>
              <a:rPr kumimoji="1" lang="zh-TW" altLang="en-US" dirty="0" smtClean="0"/>
              <a:t> </a:t>
            </a:r>
            <a:r>
              <a:rPr kumimoji="1" lang="en-US" altLang="zh-TW" dirty="0" smtClean="0"/>
              <a:t>of</a:t>
            </a:r>
            <a:r>
              <a:rPr kumimoji="1" lang="zh-TW" altLang="en-US" dirty="0" smtClean="0"/>
              <a:t> </a:t>
            </a:r>
            <a:r>
              <a:rPr kumimoji="1" lang="en-US" altLang="zh-TW" dirty="0" smtClean="0"/>
              <a:t>HSR,</a:t>
            </a:r>
            <a:r>
              <a:rPr kumimoji="1" lang="zh-TW" altLang="en-US" dirty="0" smtClean="0"/>
              <a:t> </a:t>
            </a:r>
            <a:r>
              <a:rPr kumimoji="1" lang="en-US" altLang="zh-TW" dirty="0" smtClean="0"/>
              <a:t>the</a:t>
            </a:r>
            <a:r>
              <a:rPr kumimoji="1" lang="zh-TW" altLang="en-US" dirty="0" smtClean="0"/>
              <a:t> </a:t>
            </a:r>
            <a:r>
              <a:rPr kumimoji="1" lang="en-US" altLang="zh-TW" dirty="0" smtClean="0"/>
              <a:t>hypervisor</a:t>
            </a:r>
            <a:r>
              <a:rPr kumimoji="1" lang="zh-TW" altLang="en-US" dirty="0" smtClean="0"/>
              <a:t> </a:t>
            </a:r>
            <a:r>
              <a:rPr kumimoji="1" lang="en-US" altLang="zh-TW" dirty="0" smtClean="0"/>
              <a:t>can</a:t>
            </a:r>
            <a:r>
              <a:rPr kumimoji="1" lang="zh-TW" altLang="en-US" dirty="0" smtClean="0"/>
              <a:t> </a:t>
            </a:r>
            <a:r>
              <a:rPr kumimoji="1" lang="en-US" altLang="zh-TW" dirty="0" smtClean="0"/>
              <a:t>know</a:t>
            </a:r>
            <a:r>
              <a:rPr kumimoji="1" lang="zh-TW" altLang="en-US" dirty="0" smtClean="0"/>
              <a:t> </a:t>
            </a:r>
            <a:r>
              <a:rPr kumimoji="1" lang="en-US" altLang="zh-TW" dirty="0" smtClean="0"/>
              <a:t>the</a:t>
            </a:r>
            <a:r>
              <a:rPr kumimoji="1" lang="zh-TW" altLang="en-US" dirty="0" smtClean="0"/>
              <a:t> </a:t>
            </a:r>
            <a:r>
              <a:rPr kumimoji="1" lang="en-US" altLang="zh-TW" dirty="0" smtClean="0"/>
              <a:t>entry</a:t>
            </a:r>
            <a:r>
              <a:rPr kumimoji="1" lang="zh-TW" altLang="en-US" dirty="0" smtClean="0"/>
              <a:t> </a:t>
            </a:r>
            <a:r>
              <a:rPr kumimoji="1" lang="en-US" altLang="zh-TW" dirty="0" smtClean="0"/>
              <a:t>reason</a:t>
            </a:r>
            <a:r>
              <a:rPr kumimoji="1" lang="zh-TW" altLang="en-US" dirty="0" smtClean="0"/>
              <a:t> </a:t>
            </a:r>
            <a:r>
              <a:rPr kumimoji="1" lang="en-US" altLang="zh-TW" dirty="0" smtClean="0"/>
              <a:t>and</a:t>
            </a:r>
            <a:r>
              <a:rPr kumimoji="1" lang="zh-TW" altLang="en-US" dirty="0" smtClean="0"/>
              <a:t> </a:t>
            </a:r>
            <a:r>
              <a:rPr kumimoji="1" lang="en-US" altLang="zh-TW" dirty="0" smtClean="0"/>
              <a:t>emulate</a:t>
            </a:r>
            <a:r>
              <a:rPr kumimoji="1" lang="zh-TW" altLang="en-US" dirty="0" smtClean="0"/>
              <a:t> </a:t>
            </a:r>
            <a:r>
              <a:rPr kumimoji="1" lang="en-US" altLang="zh-TW" dirty="0" smtClean="0"/>
              <a:t>it.</a:t>
            </a:r>
          </a:p>
          <a:p>
            <a:pPr lvl="1"/>
            <a:r>
              <a:rPr kumimoji="1" lang="en-US" altLang="zh-TW" dirty="0" smtClean="0"/>
              <a:t>In</a:t>
            </a:r>
            <a:r>
              <a:rPr kumimoji="1" lang="zh-TW" altLang="en-US" dirty="0" smtClean="0"/>
              <a:t> </a:t>
            </a:r>
            <a:r>
              <a:rPr kumimoji="1" lang="en-US" altLang="zh-TW" dirty="0" smtClean="0"/>
              <a:t>the</a:t>
            </a:r>
            <a:r>
              <a:rPr kumimoji="1" lang="zh-TW" altLang="en-US" dirty="0" smtClean="0"/>
              <a:t> </a:t>
            </a:r>
            <a:r>
              <a:rPr kumimoji="1" lang="en-US" altLang="zh-TW" dirty="0" smtClean="0"/>
              <a:t>past,</a:t>
            </a:r>
            <a:r>
              <a:rPr kumimoji="1" lang="zh-TW" altLang="en-US" dirty="0" smtClean="0"/>
              <a:t> </a:t>
            </a:r>
            <a:r>
              <a:rPr kumimoji="1" lang="en-US" altLang="zh-TW" dirty="0" smtClean="0"/>
              <a:t>hypervisor</a:t>
            </a:r>
            <a:r>
              <a:rPr kumimoji="1" lang="zh-TW" altLang="en-US" dirty="0" smtClean="0"/>
              <a:t> </a:t>
            </a:r>
            <a:r>
              <a:rPr kumimoji="1" lang="en-US" altLang="zh-TW" dirty="0" smtClean="0"/>
              <a:t>still</a:t>
            </a:r>
            <a:r>
              <a:rPr kumimoji="1" lang="zh-TW" altLang="en-US" dirty="0" smtClean="0"/>
              <a:t> </a:t>
            </a:r>
            <a:r>
              <a:rPr kumimoji="1" lang="en-US" altLang="zh-TW" dirty="0" smtClean="0"/>
              <a:t>need</a:t>
            </a:r>
            <a:r>
              <a:rPr kumimoji="1" lang="zh-TW" altLang="en-US" dirty="0" smtClean="0"/>
              <a:t> </a:t>
            </a:r>
            <a:r>
              <a:rPr kumimoji="1" lang="en-US" altLang="zh-TW" dirty="0" smtClean="0"/>
              <a:t>these</a:t>
            </a:r>
            <a:r>
              <a:rPr kumimoji="1" lang="zh-TW" altLang="en-US" dirty="0" smtClean="0"/>
              <a:t> </a:t>
            </a:r>
            <a:r>
              <a:rPr kumimoji="1" lang="en-US" altLang="zh-TW" dirty="0" smtClean="0"/>
              <a:t>information.</a:t>
            </a:r>
            <a:r>
              <a:rPr kumimoji="1" lang="zh-TW" altLang="en-US" dirty="0" smtClean="0"/>
              <a:t> </a:t>
            </a:r>
            <a:r>
              <a:rPr kumimoji="1" lang="en-US" altLang="zh-TW" dirty="0" smtClean="0"/>
              <a:t>In</a:t>
            </a:r>
            <a:r>
              <a:rPr kumimoji="1" lang="zh-TW" altLang="en-US" dirty="0" smtClean="0"/>
              <a:t> </a:t>
            </a:r>
            <a:r>
              <a:rPr kumimoji="1" lang="en-US" altLang="zh-TW" dirty="0" smtClean="0"/>
              <a:t>order</a:t>
            </a:r>
            <a:r>
              <a:rPr kumimoji="1" lang="zh-TW" altLang="en-US" dirty="0" smtClean="0"/>
              <a:t> </a:t>
            </a:r>
            <a:r>
              <a:rPr kumimoji="1" lang="en-US" altLang="zh-TW" dirty="0" smtClean="0"/>
              <a:t>to</a:t>
            </a:r>
            <a:r>
              <a:rPr kumimoji="1" lang="zh-TW" altLang="en-US" dirty="0" smtClean="0"/>
              <a:t> </a:t>
            </a:r>
            <a:r>
              <a:rPr kumimoji="1" lang="en-US" altLang="zh-TW" dirty="0" smtClean="0"/>
              <a:t>get</a:t>
            </a:r>
            <a:r>
              <a:rPr kumimoji="1" lang="zh-TW" altLang="en-US" dirty="0" smtClean="0"/>
              <a:t> </a:t>
            </a:r>
            <a:r>
              <a:rPr kumimoji="1" lang="en-US" altLang="zh-TW" dirty="0" smtClean="0"/>
              <a:t>these</a:t>
            </a:r>
            <a:r>
              <a:rPr kumimoji="1" lang="zh-TW" altLang="en-US" dirty="0" smtClean="0"/>
              <a:t> </a:t>
            </a:r>
            <a:r>
              <a:rPr kumimoji="1" lang="en-US" altLang="zh-TW" dirty="0" smtClean="0"/>
              <a:t>information,</a:t>
            </a:r>
            <a:r>
              <a:rPr kumimoji="1" lang="zh-TW" altLang="en-US" dirty="0" smtClean="0"/>
              <a:t> </a:t>
            </a:r>
            <a:r>
              <a:rPr kumimoji="1" lang="en-US" altLang="zh-TW" dirty="0" smtClean="0"/>
              <a:t>hypervisor</a:t>
            </a:r>
            <a:r>
              <a:rPr kumimoji="1" lang="zh-TW" altLang="en-US" dirty="0" smtClean="0"/>
              <a:t> </a:t>
            </a:r>
            <a:r>
              <a:rPr kumimoji="1" lang="en-US" altLang="zh-TW" dirty="0" smtClean="0"/>
              <a:t>designer</a:t>
            </a:r>
            <a:r>
              <a:rPr kumimoji="1" lang="zh-TW" altLang="en-US" dirty="0" smtClean="0"/>
              <a:t> </a:t>
            </a:r>
            <a:r>
              <a:rPr kumimoji="1" lang="en-US" altLang="zh-TW" dirty="0" smtClean="0"/>
              <a:t>have</a:t>
            </a:r>
            <a:r>
              <a:rPr kumimoji="1" lang="zh-TW" altLang="en-US" dirty="0" smtClean="0"/>
              <a:t> </a:t>
            </a:r>
            <a:r>
              <a:rPr kumimoji="1" lang="en-US" altLang="zh-TW" dirty="0" smtClean="0"/>
              <a:t>to</a:t>
            </a:r>
            <a:r>
              <a:rPr kumimoji="1" lang="zh-TW" altLang="en-US" dirty="0" smtClean="0"/>
              <a:t> </a:t>
            </a:r>
            <a:r>
              <a:rPr kumimoji="1" lang="en-US" altLang="zh-TW" dirty="0" smtClean="0"/>
              <a:t>some</a:t>
            </a:r>
            <a:r>
              <a:rPr kumimoji="1" lang="zh-TW" altLang="en-US" dirty="0" smtClean="0"/>
              <a:t> </a:t>
            </a:r>
            <a:r>
              <a:rPr kumimoji="1" lang="en-US" altLang="zh-TW" dirty="0" smtClean="0"/>
              <a:t>software</a:t>
            </a:r>
            <a:r>
              <a:rPr kumimoji="1" lang="zh-TW" altLang="en-US" dirty="0" smtClean="0"/>
              <a:t> </a:t>
            </a:r>
            <a:r>
              <a:rPr kumimoji="1" lang="en-US" altLang="zh-TW" dirty="0" smtClean="0"/>
              <a:t>way</a:t>
            </a:r>
            <a:r>
              <a:rPr kumimoji="1" lang="zh-TW" altLang="en-US" dirty="0" smtClean="0"/>
              <a:t> </a:t>
            </a:r>
            <a:r>
              <a:rPr kumimoji="1" lang="en-US" altLang="zh-TW" dirty="0" smtClean="0"/>
              <a:t>to</a:t>
            </a:r>
            <a:r>
              <a:rPr kumimoji="1" lang="zh-TW" altLang="en-US" dirty="0" smtClean="0"/>
              <a:t> </a:t>
            </a:r>
            <a:r>
              <a:rPr kumimoji="1" lang="en-US" altLang="zh-TW" dirty="0" smtClean="0"/>
              <a:t>get</a:t>
            </a:r>
            <a:r>
              <a:rPr kumimoji="1" lang="zh-TW" altLang="en-US" dirty="0" smtClean="0"/>
              <a:t> </a:t>
            </a:r>
            <a:r>
              <a:rPr kumimoji="1" lang="en-US" altLang="zh-TW" dirty="0" smtClean="0"/>
              <a:t>these</a:t>
            </a:r>
            <a:r>
              <a:rPr kumimoji="1" lang="zh-TW" altLang="en-US" dirty="0" smtClean="0"/>
              <a:t> </a:t>
            </a:r>
            <a:r>
              <a:rPr kumimoji="1" lang="en-US" altLang="zh-TW" dirty="0" smtClean="0"/>
              <a:t>information.</a:t>
            </a:r>
          </a:p>
          <a:p>
            <a:pPr lvl="1"/>
            <a:r>
              <a:rPr kumimoji="1" lang="en-US" altLang="zh-TW" dirty="0" smtClean="0"/>
              <a:t>With</a:t>
            </a:r>
            <a:r>
              <a:rPr kumimoji="1" lang="zh-TW" altLang="en-US" dirty="0" smtClean="0"/>
              <a:t> </a:t>
            </a:r>
            <a:r>
              <a:rPr kumimoji="1" lang="en-US" altLang="zh-TW" dirty="0" smtClean="0"/>
              <a:t>the</a:t>
            </a:r>
            <a:r>
              <a:rPr kumimoji="1" lang="zh-TW" altLang="en-US" dirty="0" smtClean="0"/>
              <a:t> </a:t>
            </a:r>
            <a:r>
              <a:rPr kumimoji="1" lang="en-US" altLang="zh-TW" dirty="0" smtClean="0"/>
              <a:t>assistance</a:t>
            </a:r>
            <a:r>
              <a:rPr kumimoji="1" lang="zh-TW" altLang="en-US" dirty="0" smtClean="0"/>
              <a:t> </a:t>
            </a:r>
            <a:r>
              <a:rPr kumimoji="1" lang="en-US" altLang="zh-TW" dirty="0" smtClean="0"/>
              <a:t>from</a:t>
            </a:r>
            <a:r>
              <a:rPr kumimoji="1" lang="zh-TW" altLang="en-US" dirty="0" smtClean="0"/>
              <a:t> </a:t>
            </a:r>
            <a:r>
              <a:rPr kumimoji="1" lang="en-US" altLang="zh-TW" dirty="0" smtClean="0"/>
              <a:t>hardware,</a:t>
            </a:r>
            <a:r>
              <a:rPr kumimoji="1" lang="zh-TW" altLang="en-US" dirty="0" smtClean="0"/>
              <a:t> </a:t>
            </a:r>
            <a:r>
              <a:rPr kumimoji="1" lang="en-US" altLang="zh-TW" dirty="0" smtClean="0"/>
              <a:t>hypervisor</a:t>
            </a:r>
            <a:r>
              <a:rPr kumimoji="1" lang="zh-TW" altLang="en-US" dirty="0" smtClean="0"/>
              <a:t> </a:t>
            </a:r>
            <a:r>
              <a:rPr kumimoji="1" lang="en-US" altLang="zh-TW" dirty="0" smtClean="0"/>
              <a:t>can</a:t>
            </a:r>
            <a:r>
              <a:rPr kumimoji="1" lang="zh-TW" altLang="en-US" dirty="0" smtClean="0"/>
              <a:t> </a:t>
            </a:r>
            <a:r>
              <a:rPr kumimoji="1" lang="en-US" altLang="zh-TW" dirty="0" smtClean="0"/>
              <a:t>get</a:t>
            </a:r>
            <a:r>
              <a:rPr kumimoji="1" lang="zh-TW" altLang="en-US" dirty="0" smtClean="0"/>
              <a:t> </a:t>
            </a:r>
            <a:r>
              <a:rPr kumimoji="1" lang="en-US" altLang="zh-TW" dirty="0" smtClean="0"/>
              <a:t>these</a:t>
            </a:r>
            <a:r>
              <a:rPr kumimoji="1" lang="zh-TW" altLang="en-US" dirty="0" smtClean="0"/>
              <a:t> </a:t>
            </a:r>
            <a:r>
              <a:rPr kumimoji="1" lang="en-US" altLang="zh-TW" dirty="0" smtClean="0"/>
              <a:t>information</a:t>
            </a:r>
            <a:r>
              <a:rPr kumimoji="1" lang="zh-TW" altLang="en-US" dirty="0" smtClean="0"/>
              <a:t> </a:t>
            </a:r>
            <a:r>
              <a:rPr kumimoji="1" lang="en-US" altLang="zh-TW" dirty="0" smtClean="0"/>
              <a:t>more</a:t>
            </a:r>
            <a:r>
              <a:rPr kumimoji="1" lang="zh-TW" altLang="en-US" dirty="0" smtClean="0"/>
              <a:t> </a:t>
            </a:r>
            <a:r>
              <a:rPr kumimoji="1" lang="en-US" altLang="zh-TW" dirty="0" smtClean="0"/>
              <a:t>easier</a:t>
            </a:r>
            <a:r>
              <a:rPr kumimoji="1" lang="zh-TW" altLang="en-US" dirty="0" smtClean="0"/>
              <a:t> </a:t>
            </a:r>
            <a:r>
              <a:rPr kumimoji="1" lang="en-US" altLang="zh-TW" dirty="0" smtClean="0"/>
              <a:t>and</a:t>
            </a:r>
            <a:r>
              <a:rPr kumimoji="1" lang="zh-TW" altLang="en-US" dirty="0" smtClean="0"/>
              <a:t> </a:t>
            </a:r>
            <a:r>
              <a:rPr kumimoji="1" lang="en-US" altLang="zh-TW" dirty="0" smtClean="0"/>
              <a:t>more</a:t>
            </a:r>
            <a:r>
              <a:rPr kumimoji="1" lang="zh-TW" altLang="en-US" dirty="0" smtClean="0"/>
              <a:t> </a:t>
            </a:r>
            <a:r>
              <a:rPr kumimoji="1" lang="en-US" altLang="zh-TW" dirty="0" smtClean="0"/>
              <a:t>faster.</a:t>
            </a:r>
          </a:p>
        </p:txBody>
      </p:sp>
    </p:spTree>
    <p:extLst>
      <p:ext uri="{BB962C8B-B14F-4D97-AF65-F5344CB8AC3E}">
        <p14:creationId xmlns:p14="http://schemas.microsoft.com/office/powerpoint/2010/main" val="1459174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normAutofit/>
          </a:bodyPr>
          <a:lstStyle/>
          <a:p>
            <a:r>
              <a:rPr lang="en-US" altLang="zh-TW" dirty="0" smtClean="0">
                <a:latin typeface="+mj-lt"/>
              </a:rPr>
              <a:t>Support</a:t>
            </a:r>
            <a:r>
              <a:rPr lang="zh-TW" altLang="en-US" dirty="0" smtClean="0">
                <a:latin typeface="+mj-lt"/>
              </a:rPr>
              <a:t> </a:t>
            </a:r>
            <a:r>
              <a:rPr lang="en-US" altLang="zh-TW" dirty="0" smtClean="0">
                <a:latin typeface="+mj-lt"/>
              </a:rPr>
              <a:t>for</a:t>
            </a:r>
            <a:r>
              <a:rPr lang="zh-TW" altLang="en-US" dirty="0" smtClean="0">
                <a:latin typeface="+mj-lt"/>
              </a:rPr>
              <a:t> </a:t>
            </a:r>
            <a:r>
              <a:rPr lang="en-US" altLang="zh-TW" dirty="0" smtClean="0">
                <a:latin typeface="+mj-lt"/>
              </a:rPr>
              <a:t>Memory</a:t>
            </a:r>
            <a:r>
              <a:rPr lang="zh-TW" altLang="en-US" dirty="0" smtClean="0">
                <a:latin typeface="+mj-lt"/>
              </a:rPr>
              <a:t> </a:t>
            </a:r>
            <a:r>
              <a:rPr lang="en-US" altLang="zh-TW" dirty="0" smtClean="0">
                <a:latin typeface="+mj-lt"/>
              </a:rPr>
              <a:t>virtualization </a:t>
            </a:r>
          </a:p>
          <a:p>
            <a:pPr lvl="1"/>
            <a:r>
              <a:rPr lang="en-US" altLang="zh-TW" dirty="0" smtClean="0">
                <a:latin typeface="+mj-lt"/>
              </a:rPr>
              <a:t>Intermediate</a:t>
            </a:r>
            <a:r>
              <a:rPr lang="zh-TW" altLang="en-US" dirty="0" smtClean="0">
                <a:latin typeface="+mj-lt"/>
              </a:rPr>
              <a:t> </a:t>
            </a:r>
            <a:r>
              <a:rPr lang="en-US" altLang="zh-TW" dirty="0" smtClean="0">
                <a:latin typeface="+mj-lt"/>
              </a:rPr>
              <a:t>Physical</a:t>
            </a:r>
            <a:r>
              <a:rPr lang="zh-TW" altLang="en-US" dirty="0" smtClean="0">
                <a:latin typeface="+mj-lt"/>
              </a:rPr>
              <a:t> </a:t>
            </a:r>
            <a:r>
              <a:rPr lang="en-US" altLang="zh-TW" dirty="0" smtClean="0">
                <a:latin typeface="+mj-lt"/>
              </a:rPr>
              <a:t>Address</a:t>
            </a:r>
            <a:endParaRPr lang="en-US" altLang="zh-TW" dirty="0">
              <a:latin typeface="+mj-lt"/>
            </a:endParaRPr>
          </a:p>
          <a:p>
            <a:pPr lvl="1"/>
            <a:r>
              <a:rPr lang="en-US" altLang="zh-TW" dirty="0" smtClean="0">
                <a:latin typeface="+mj-lt"/>
              </a:rPr>
              <a:t>VMID</a:t>
            </a:r>
          </a:p>
          <a:p>
            <a:r>
              <a:rPr lang="en-US" altLang="zh-TW" dirty="0"/>
              <a:t>Support</a:t>
            </a:r>
            <a:r>
              <a:rPr lang="zh-TW" altLang="en-US" dirty="0"/>
              <a:t> </a:t>
            </a:r>
            <a:r>
              <a:rPr lang="en-US" altLang="zh-TW" dirty="0"/>
              <a:t>for</a:t>
            </a:r>
            <a:r>
              <a:rPr lang="zh-TW" altLang="en-US" dirty="0"/>
              <a:t> </a:t>
            </a:r>
            <a:r>
              <a:rPr lang="en-US" altLang="zh-TW" dirty="0"/>
              <a:t>I/O</a:t>
            </a:r>
            <a:r>
              <a:rPr lang="zh-TW" altLang="en-US" dirty="0"/>
              <a:t> </a:t>
            </a:r>
            <a:r>
              <a:rPr lang="en-US" altLang="zh-TW" dirty="0"/>
              <a:t>virtualization</a:t>
            </a:r>
          </a:p>
          <a:p>
            <a:pPr lvl="1"/>
            <a:r>
              <a:rPr lang="en-US" altLang="zh-TW" dirty="0"/>
              <a:t>Virtual</a:t>
            </a:r>
            <a:r>
              <a:rPr lang="zh-TW" altLang="en-US" dirty="0"/>
              <a:t> </a:t>
            </a:r>
            <a:r>
              <a:rPr lang="en-US" altLang="zh-TW" dirty="0" smtClean="0"/>
              <a:t>GIC</a:t>
            </a:r>
            <a:endParaRPr lang="en-US" altLang="zh-TW" dirty="0" smtClean="0">
              <a:latin typeface="+mj-lt"/>
            </a:endParaRPr>
          </a:p>
          <a:p>
            <a:r>
              <a:rPr lang="en-US" altLang="zh-TW" dirty="0" smtClean="0">
                <a:latin typeface="+mj-lt"/>
              </a:rPr>
              <a:t>Case</a:t>
            </a:r>
            <a:r>
              <a:rPr lang="zh-TW" altLang="en-US" dirty="0" smtClean="0">
                <a:latin typeface="+mj-lt"/>
              </a:rPr>
              <a:t> </a:t>
            </a:r>
            <a:r>
              <a:rPr lang="en-US" altLang="zh-TW" dirty="0" smtClean="0">
                <a:latin typeface="+mj-lt"/>
              </a:rPr>
              <a:t>study:</a:t>
            </a:r>
            <a:r>
              <a:rPr lang="zh-TW" altLang="en-US" dirty="0" smtClean="0">
                <a:latin typeface="+mj-lt"/>
              </a:rPr>
              <a:t> </a:t>
            </a:r>
            <a:r>
              <a:rPr lang="en-US" altLang="zh-TW" dirty="0" smtClean="0">
                <a:latin typeface="+mj-lt"/>
              </a:rPr>
              <a:t>Citrix</a:t>
            </a:r>
            <a:r>
              <a:rPr lang="zh-TW" altLang="en-US" dirty="0" smtClean="0">
                <a:latin typeface="+mj-lt"/>
              </a:rPr>
              <a:t> </a:t>
            </a:r>
            <a:r>
              <a:rPr lang="en-US" altLang="zh-TW" dirty="0" err="1" smtClean="0">
                <a:latin typeface="+mj-lt"/>
              </a:rPr>
              <a:t>Xen</a:t>
            </a:r>
            <a:r>
              <a:rPr lang="zh-TW" altLang="en-US" dirty="0" smtClean="0">
                <a:latin typeface="+mj-lt"/>
              </a:rPr>
              <a:t> </a:t>
            </a:r>
            <a:r>
              <a:rPr lang="en-US" altLang="zh-TW" dirty="0" smtClean="0">
                <a:latin typeface="+mj-lt"/>
              </a:rPr>
              <a:t>for</a:t>
            </a:r>
            <a:r>
              <a:rPr lang="zh-TW" altLang="en-US" dirty="0" smtClean="0">
                <a:latin typeface="+mj-lt"/>
              </a:rPr>
              <a:t> </a:t>
            </a:r>
            <a:r>
              <a:rPr lang="en-US" altLang="zh-TW" dirty="0" smtClean="0">
                <a:latin typeface="+mj-lt"/>
              </a:rPr>
              <a:t>ARM</a:t>
            </a:r>
            <a:r>
              <a:rPr lang="zh-TW" altLang="en-US" dirty="0" smtClean="0">
                <a:latin typeface="+mj-lt"/>
              </a:rPr>
              <a:t> </a:t>
            </a:r>
            <a:r>
              <a:rPr lang="en-US" altLang="zh-TW" dirty="0" smtClean="0">
                <a:latin typeface="+mj-lt"/>
              </a:rPr>
              <a:t>Cortex-A15</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Support</a:t>
            </a:r>
            <a:r>
              <a:rPr lang="zh-TW" altLang="en-US" dirty="0" smtClean="0"/>
              <a:t> </a:t>
            </a:r>
            <a:r>
              <a:rPr lang="en-US" altLang="zh-TW" dirty="0" smtClean="0"/>
              <a:t>for</a:t>
            </a:r>
            <a:r>
              <a:rPr lang="zh-TW" altLang="en-US" dirty="0" smtClean="0"/>
              <a:t> </a:t>
            </a:r>
            <a:r>
              <a:rPr lang="en-US" altLang="zh-TW" dirty="0" err="1" smtClean="0"/>
              <a:t>Cpu</a:t>
            </a:r>
            <a:r>
              <a:rPr lang="zh-TW" altLang="en-US" dirty="0" smtClean="0"/>
              <a:t> </a:t>
            </a:r>
            <a:r>
              <a:rPr lang="en-US" altLang="zh-TW" dirty="0" smtClean="0"/>
              <a:t>virtualization</a:t>
            </a:r>
            <a:endParaRPr lang="zh-TW" altLang="en-US" dirty="0"/>
          </a:p>
        </p:txBody>
      </p:sp>
      <p:sp>
        <p:nvSpPr>
          <p:cNvPr id="5" name="文字版面配置區 4"/>
          <p:cNvSpPr>
            <a:spLocks noGrp="1"/>
          </p:cNvSpPr>
          <p:nvPr>
            <p:ph type="body" idx="1"/>
          </p:nvPr>
        </p:nvSpPr>
        <p:spPr/>
        <p:txBody>
          <a:bodyPr/>
          <a:lstStyle/>
          <a:p>
            <a:r>
              <a:rPr lang="en-US" altLang="zh-TW" dirty="0" smtClean="0">
                <a:solidFill>
                  <a:schemeClr val="bg1">
                    <a:lumMod val="50000"/>
                  </a:schemeClr>
                </a:solidFill>
              </a:rPr>
              <a:t>Support</a:t>
            </a:r>
            <a:r>
              <a:rPr lang="zh-TW" altLang="en-US" dirty="0" smtClean="0">
                <a:solidFill>
                  <a:schemeClr val="bg1">
                    <a:lumMod val="50000"/>
                  </a:schemeClr>
                </a:solidFill>
              </a:rPr>
              <a:t> </a:t>
            </a:r>
            <a:r>
              <a:rPr lang="en-US" altLang="zh-TW" dirty="0" smtClean="0">
                <a:solidFill>
                  <a:schemeClr val="bg1">
                    <a:lumMod val="50000"/>
                  </a:schemeClr>
                </a:solidFill>
              </a:rPr>
              <a:t>for</a:t>
            </a:r>
            <a:r>
              <a:rPr lang="zh-TW" altLang="en-US" dirty="0" smtClean="0">
                <a:solidFill>
                  <a:schemeClr val="bg1">
                    <a:lumMod val="50000"/>
                  </a:schemeClr>
                </a:solidFill>
              </a:rPr>
              <a:t> </a:t>
            </a:r>
            <a:r>
              <a:rPr lang="en-US" altLang="zh-TW" dirty="0" smtClean="0">
                <a:solidFill>
                  <a:schemeClr val="bg1">
                    <a:lumMod val="50000"/>
                  </a:schemeClr>
                </a:solidFill>
              </a:rPr>
              <a:t>Sensitive</a:t>
            </a:r>
            <a:r>
              <a:rPr lang="zh-TW" altLang="en-US" dirty="0" smtClean="0">
                <a:solidFill>
                  <a:schemeClr val="bg1">
                    <a:lumMod val="50000"/>
                  </a:schemeClr>
                </a:solidFill>
              </a:rPr>
              <a:t> </a:t>
            </a:r>
            <a:r>
              <a:rPr lang="en-US" altLang="zh-TW" dirty="0" smtClean="0">
                <a:solidFill>
                  <a:schemeClr val="bg1">
                    <a:lumMod val="50000"/>
                  </a:schemeClr>
                </a:solidFill>
              </a:rPr>
              <a:t>Instruction</a:t>
            </a:r>
          </a:p>
          <a:p>
            <a:r>
              <a:rPr lang="en-US" altLang="zh-TW" dirty="0"/>
              <a:t>Support</a:t>
            </a:r>
            <a:r>
              <a:rPr lang="zh-TW" altLang="en-US" dirty="0"/>
              <a:t> </a:t>
            </a:r>
            <a:r>
              <a:rPr lang="en-US" altLang="zh-TW" dirty="0"/>
              <a:t>for</a:t>
            </a:r>
            <a:r>
              <a:rPr lang="zh-TW" altLang="en-US" dirty="0"/>
              <a:t> </a:t>
            </a:r>
            <a:r>
              <a:rPr lang="en-US" altLang="zh-TW" dirty="0"/>
              <a:t>multiple</a:t>
            </a:r>
            <a:r>
              <a:rPr lang="zh-TW" altLang="en-US" dirty="0"/>
              <a:t> </a:t>
            </a:r>
            <a:r>
              <a:rPr lang="en-US" altLang="zh-TW" dirty="0"/>
              <a:t>Vector</a:t>
            </a:r>
            <a:r>
              <a:rPr lang="zh-TW" altLang="en-US" dirty="0"/>
              <a:t> </a:t>
            </a:r>
            <a:r>
              <a:rPr lang="en-US" altLang="zh-TW" dirty="0" smtClean="0"/>
              <a:t>table</a:t>
            </a:r>
            <a:endParaRPr lang="en-US" altLang="zh-TW" dirty="0" smtClean="0">
              <a:solidFill>
                <a:schemeClr val="bg1">
                  <a:lumMod val="50000"/>
                </a:schemeClr>
              </a:solidFill>
            </a:endParaRPr>
          </a:p>
          <a:p>
            <a:r>
              <a:rPr lang="en-US" altLang="zh-TW" dirty="0" smtClean="0">
                <a:solidFill>
                  <a:schemeClr val="bg1">
                    <a:lumMod val="50000"/>
                  </a:schemeClr>
                </a:solidFill>
              </a:rPr>
              <a:t>Hypervisor</a:t>
            </a:r>
            <a:r>
              <a:rPr lang="zh-TW" altLang="en-US" dirty="0" smtClean="0">
                <a:solidFill>
                  <a:schemeClr val="bg1">
                    <a:lumMod val="50000"/>
                  </a:schemeClr>
                </a:solidFill>
              </a:rPr>
              <a:t> </a:t>
            </a:r>
            <a:r>
              <a:rPr lang="en-US" altLang="zh-TW" dirty="0" smtClean="0">
                <a:solidFill>
                  <a:schemeClr val="bg1">
                    <a:lumMod val="50000"/>
                  </a:schemeClr>
                </a:solidFill>
              </a:rPr>
              <a:t>call</a:t>
            </a:r>
          </a:p>
        </p:txBody>
      </p:sp>
    </p:spTree>
    <p:extLst>
      <p:ext uri="{BB962C8B-B14F-4D97-AF65-F5344CB8AC3E}">
        <p14:creationId xmlns:p14="http://schemas.microsoft.com/office/powerpoint/2010/main" val="31316611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Vector</a:t>
            </a:r>
            <a:r>
              <a:rPr kumimoji="1" lang="zh-TW" altLang="en-US" dirty="0" smtClean="0"/>
              <a:t> </a:t>
            </a:r>
            <a:r>
              <a:rPr kumimoji="1" lang="en-US" altLang="zh-TW" dirty="0" smtClean="0"/>
              <a:t>table</a:t>
            </a:r>
            <a:r>
              <a:rPr kumimoji="1" lang="zh-TW" altLang="en-US" dirty="0" smtClean="0"/>
              <a:t> </a:t>
            </a:r>
            <a:r>
              <a:rPr kumimoji="1" lang="en-US" altLang="zh-TW" dirty="0" smtClean="0"/>
              <a:t>for</a:t>
            </a:r>
            <a:r>
              <a:rPr kumimoji="1" lang="zh-TW" altLang="en-US" dirty="0" smtClean="0"/>
              <a:t> </a:t>
            </a:r>
            <a:r>
              <a:rPr kumimoji="1" lang="en-US" altLang="zh-TW" dirty="0" smtClean="0"/>
              <a:t>Monitor</a:t>
            </a:r>
            <a:r>
              <a:rPr kumimoji="1" lang="zh-TW" altLang="en-US" dirty="0" smtClean="0"/>
              <a:t> </a:t>
            </a:r>
            <a:r>
              <a:rPr kumimoji="1" lang="en-US" altLang="zh-TW" dirty="0" smtClean="0"/>
              <a:t>mode</a:t>
            </a:r>
            <a:endParaRPr kumimoji="1" lang="zh-TW" altLang="en-US" dirty="0"/>
          </a:p>
        </p:txBody>
      </p:sp>
      <p:sp>
        <p:nvSpPr>
          <p:cNvPr id="3" name="內容版面配置區 2"/>
          <p:cNvSpPr>
            <a:spLocks noGrp="1"/>
          </p:cNvSpPr>
          <p:nvPr>
            <p:ph idx="1"/>
          </p:nvPr>
        </p:nvSpPr>
        <p:spPr>
          <a:xfrm>
            <a:off x="457200" y="1268760"/>
            <a:ext cx="8229600" cy="5400600"/>
          </a:xfrm>
        </p:spPr>
        <p:txBody>
          <a:bodyPr>
            <a:normAutofit/>
          </a:bodyPr>
          <a:lstStyle/>
          <a:p>
            <a:r>
              <a:rPr kumimoji="1" lang="en-US" altLang="zh-TW" dirty="0" smtClean="0"/>
              <a:t>In</a:t>
            </a:r>
            <a:r>
              <a:rPr kumimoji="1" lang="zh-TW" altLang="en-US" dirty="0" smtClean="0"/>
              <a:t> </a:t>
            </a:r>
            <a:r>
              <a:rPr kumimoji="1" lang="en-US" altLang="zh-TW" dirty="0" smtClean="0">
                <a:solidFill>
                  <a:srgbClr val="FF0000"/>
                </a:solidFill>
              </a:rPr>
              <a:t>Security</a:t>
            </a:r>
            <a:r>
              <a:rPr kumimoji="1" lang="zh-TW" altLang="en-US" dirty="0" smtClean="0">
                <a:solidFill>
                  <a:srgbClr val="FF0000"/>
                </a:solidFill>
              </a:rPr>
              <a:t> </a:t>
            </a:r>
            <a:r>
              <a:rPr kumimoji="1" lang="en-US" altLang="zh-TW" dirty="0" smtClean="0">
                <a:solidFill>
                  <a:srgbClr val="FF0000"/>
                </a:solidFill>
              </a:rPr>
              <a:t>Extension</a:t>
            </a:r>
            <a:r>
              <a:rPr kumimoji="1" lang="en-US" altLang="zh-TW" dirty="0" smtClean="0"/>
              <a:t>,</a:t>
            </a:r>
            <a:r>
              <a:rPr kumimoji="1" lang="zh-TW" altLang="en-US" dirty="0" smtClean="0"/>
              <a:t> </a:t>
            </a:r>
            <a:r>
              <a:rPr kumimoji="1" lang="en-US" altLang="zh-TW" dirty="0" smtClean="0"/>
              <a:t>ARM</a:t>
            </a:r>
            <a:r>
              <a:rPr kumimoji="1" lang="zh-TW" altLang="en-US" dirty="0" smtClean="0"/>
              <a:t> </a:t>
            </a:r>
            <a:r>
              <a:rPr kumimoji="1" lang="en-US" altLang="zh-TW" dirty="0" smtClean="0"/>
              <a:t>provides</a:t>
            </a:r>
            <a:r>
              <a:rPr kumimoji="1" lang="zh-TW" altLang="en-US" dirty="0" smtClean="0"/>
              <a:t> </a:t>
            </a:r>
            <a:r>
              <a:rPr kumimoji="1" lang="en-US" altLang="zh-TW" dirty="0" smtClean="0"/>
              <a:t>two</a:t>
            </a:r>
            <a:r>
              <a:rPr kumimoji="1" lang="zh-TW" altLang="en-US" dirty="0" smtClean="0"/>
              <a:t> </a:t>
            </a:r>
            <a:r>
              <a:rPr kumimoji="1" lang="en-US" altLang="zh-TW" dirty="0" smtClean="0"/>
              <a:t>vector</a:t>
            </a:r>
            <a:r>
              <a:rPr kumimoji="1" lang="zh-TW" altLang="en-US" dirty="0" smtClean="0"/>
              <a:t> </a:t>
            </a:r>
            <a:r>
              <a:rPr kumimoji="1" lang="en-US" altLang="zh-TW" dirty="0" smtClean="0"/>
              <a:t>table.</a:t>
            </a:r>
            <a:r>
              <a:rPr kumimoji="1" lang="zh-TW" altLang="en-US" dirty="0" smtClean="0"/>
              <a:t> </a:t>
            </a:r>
            <a:r>
              <a:rPr kumimoji="1" lang="en-US" altLang="zh-TW" dirty="0" smtClean="0"/>
              <a:t>One</a:t>
            </a:r>
            <a:r>
              <a:rPr kumimoji="1" lang="zh-TW" altLang="en-US" dirty="0" smtClean="0"/>
              <a:t> </a:t>
            </a:r>
            <a:r>
              <a:rPr kumimoji="1" lang="en-US" altLang="zh-TW" dirty="0" smtClean="0"/>
              <a:t>of</a:t>
            </a:r>
            <a:r>
              <a:rPr kumimoji="1" lang="zh-TW" altLang="en-US" dirty="0" smtClean="0"/>
              <a:t> </a:t>
            </a:r>
            <a:r>
              <a:rPr kumimoji="1" lang="en-US" altLang="zh-TW" dirty="0" smtClean="0"/>
              <a:t>them</a:t>
            </a:r>
            <a:r>
              <a:rPr kumimoji="1" lang="zh-TW" altLang="en-US" dirty="0" smtClean="0"/>
              <a:t> </a:t>
            </a:r>
            <a:r>
              <a:rPr kumimoji="1" lang="en-US" altLang="zh-TW" dirty="0" smtClean="0"/>
              <a:t>is</a:t>
            </a:r>
            <a:r>
              <a:rPr kumimoji="1" lang="zh-TW" altLang="en-US" dirty="0" smtClean="0"/>
              <a:t> </a:t>
            </a:r>
            <a:r>
              <a:rPr kumimoji="1" lang="en-US" altLang="zh-TW" dirty="0" smtClean="0"/>
              <a:t>the</a:t>
            </a:r>
            <a:r>
              <a:rPr kumimoji="1" lang="zh-TW" altLang="en-US" dirty="0" smtClean="0"/>
              <a:t> </a:t>
            </a:r>
            <a:r>
              <a:rPr kumimoji="1" lang="en-US" altLang="zh-TW" dirty="0" smtClean="0"/>
              <a:t>original</a:t>
            </a:r>
            <a:r>
              <a:rPr kumimoji="1" lang="zh-TW" altLang="en-US" dirty="0" smtClean="0"/>
              <a:t> </a:t>
            </a:r>
            <a:r>
              <a:rPr kumimoji="1" lang="en-US" altLang="zh-TW" dirty="0" smtClean="0"/>
              <a:t>one.</a:t>
            </a:r>
            <a:r>
              <a:rPr kumimoji="1" lang="zh-TW" altLang="en-US" dirty="0" smtClean="0"/>
              <a:t> </a:t>
            </a:r>
            <a:r>
              <a:rPr kumimoji="1" lang="en-US" altLang="zh-TW" dirty="0" smtClean="0"/>
              <a:t>Another</a:t>
            </a:r>
            <a:r>
              <a:rPr kumimoji="1" lang="zh-TW" altLang="en-US" dirty="0" smtClean="0"/>
              <a:t> </a:t>
            </a:r>
            <a:r>
              <a:rPr kumimoji="1" lang="en-US" altLang="zh-TW" dirty="0" smtClean="0"/>
              <a:t>one</a:t>
            </a:r>
            <a:r>
              <a:rPr kumimoji="1" lang="zh-TW" altLang="en-US" dirty="0" smtClean="0"/>
              <a:t> </a:t>
            </a:r>
            <a:r>
              <a:rPr kumimoji="1" lang="en-US" altLang="zh-TW" dirty="0" smtClean="0"/>
              <a:t>is</a:t>
            </a:r>
            <a:r>
              <a:rPr kumimoji="1" lang="zh-TW" altLang="en-US" dirty="0" smtClean="0"/>
              <a:t>  </a:t>
            </a:r>
            <a:r>
              <a:rPr kumimoji="1" lang="en-US" altLang="zh-TW" dirty="0" smtClean="0"/>
              <a:t>provided for the monitor mode.</a:t>
            </a:r>
          </a:p>
          <a:p>
            <a:pPr lvl="1"/>
            <a:r>
              <a:rPr kumimoji="1" lang="en-US" altLang="zh-TW" dirty="0" smtClean="0"/>
              <a:t>The base</a:t>
            </a:r>
            <a:r>
              <a:rPr kumimoji="1" lang="zh-TW" altLang="en-US" dirty="0" smtClean="0"/>
              <a:t> </a:t>
            </a:r>
            <a:r>
              <a:rPr kumimoji="1" lang="en-US" altLang="zh-TW" dirty="0" smtClean="0"/>
              <a:t>address of monitor mode’s vector table is saved in MVBAR(Monitor Vector Base Address Register)</a:t>
            </a:r>
          </a:p>
          <a:p>
            <a:pPr lvl="1"/>
            <a:r>
              <a:rPr kumimoji="1" lang="en-US" altLang="zh-TW" dirty="0"/>
              <a:t>Only</a:t>
            </a:r>
            <a:r>
              <a:rPr kumimoji="1" lang="zh-TW" altLang="en-US" dirty="0"/>
              <a:t> </a:t>
            </a:r>
            <a:r>
              <a:rPr kumimoji="1" lang="en-US" altLang="zh-TW" dirty="0"/>
              <a:t>accessible</a:t>
            </a:r>
            <a:r>
              <a:rPr kumimoji="1" lang="zh-TW" altLang="en-US" dirty="0"/>
              <a:t> </a:t>
            </a:r>
            <a:r>
              <a:rPr kumimoji="1" lang="en-US" altLang="zh-TW" dirty="0"/>
              <a:t>in</a:t>
            </a:r>
            <a:r>
              <a:rPr kumimoji="1" lang="zh-TW" altLang="en-US" dirty="0"/>
              <a:t> </a:t>
            </a:r>
            <a:r>
              <a:rPr kumimoji="1" lang="en-US" altLang="zh-TW" dirty="0" smtClean="0"/>
              <a:t>Monitor</a:t>
            </a:r>
            <a:r>
              <a:rPr kumimoji="1" lang="zh-TW" altLang="en-US" dirty="0" smtClean="0"/>
              <a:t> </a:t>
            </a:r>
            <a:r>
              <a:rPr kumimoji="1" lang="en-US" altLang="zh-TW" dirty="0" smtClean="0"/>
              <a:t>mode</a:t>
            </a:r>
            <a:endParaRPr kumimoji="1" lang="en-US" altLang="zh-TW" dirty="0"/>
          </a:p>
          <a:p>
            <a:pPr lvl="1"/>
            <a:r>
              <a:rPr kumimoji="1" lang="en-US" altLang="zh-TW" dirty="0"/>
              <a:t>When</a:t>
            </a:r>
            <a:r>
              <a:rPr kumimoji="1" lang="zh-TW" altLang="en-US" dirty="0"/>
              <a:t> </a:t>
            </a:r>
            <a:r>
              <a:rPr kumimoji="1" lang="en-US" altLang="zh-TW" dirty="0"/>
              <a:t>booting,</a:t>
            </a:r>
            <a:r>
              <a:rPr kumimoji="1" lang="zh-TW" altLang="en-US" dirty="0"/>
              <a:t> </a:t>
            </a:r>
            <a:r>
              <a:rPr kumimoji="1" lang="en-US" altLang="zh-TW" dirty="0"/>
              <a:t>software</a:t>
            </a:r>
            <a:r>
              <a:rPr kumimoji="1" lang="zh-TW" altLang="en-US" dirty="0"/>
              <a:t> </a:t>
            </a:r>
            <a:r>
              <a:rPr kumimoji="1" lang="en-US" altLang="zh-TW" dirty="0"/>
              <a:t>have</a:t>
            </a:r>
            <a:r>
              <a:rPr kumimoji="1" lang="zh-TW" altLang="en-US" dirty="0"/>
              <a:t> </a:t>
            </a:r>
            <a:r>
              <a:rPr kumimoji="1" lang="en-US" altLang="zh-TW" dirty="0"/>
              <a:t>to</a:t>
            </a:r>
            <a:r>
              <a:rPr kumimoji="1" lang="zh-TW" altLang="en-US" dirty="0"/>
              <a:t> </a:t>
            </a:r>
            <a:r>
              <a:rPr kumimoji="1" lang="en-US" altLang="zh-TW" dirty="0"/>
              <a:t>set</a:t>
            </a:r>
            <a:r>
              <a:rPr kumimoji="1" lang="zh-TW" altLang="en-US" dirty="0"/>
              <a:t> </a:t>
            </a:r>
            <a:r>
              <a:rPr kumimoji="1" lang="en-US" altLang="zh-TW" dirty="0" smtClean="0"/>
              <a:t>Monitor</a:t>
            </a:r>
            <a:r>
              <a:rPr kumimoji="1" lang="zh-TW" altLang="en-US" dirty="0" smtClean="0"/>
              <a:t> </a:t>
            </a:r>
            <a:r>
              <a:rPr kumimoji="1" lang="en-US" altLang="zh-TW" dirty="0"/>
              <a:t>mode’s</a:t>
            </a:r>
            <a:r>
              <a:rPr kumimoji="1" lang="zh-TW" altLang="en-US" dirty="0"/>
              <a:t> </a:t>
            </a:r>
            <a:r>
              <a:rPr kumimoji="1" lang="en-US" altLang="zh-TW" dirty="0"/>
              <a:t>vector</a:t>
            </a:r>
            <a:r>
              <a:rPr kumimoji="1" lang="zh-TW" altLang="en-US" dirty="0"/>
              <a:t> </a:t>
            </a:r>
            <a:r>
              <a:rPr kumimoji="1" lang="en-US" altLang="zh-TW" dirty="0"/>
              <a:t>table</a:t>
            </a:r>
            <a:r>
              <a:rPr kumimoji="1" lang="zh-TW" altLang="en-US" dirty="0"/>
              <a:t> </a:t>
            </a:r>
            <a:r>
              <a:rPr kumimoji="1" lang="en-US" altLang="zh-TW" dirty="0"/>
              <a:t>in</a:t>
            </a:r>
            <a:r>
              <a:rPr kumimoji="1" lang="zh-TW" altLang="en-US" dirty="0"/>
              <a:t> </a:t>
            </a:r>
            <a:r>
              <a:rPr kumimoji="1" lang="en-US" altLang="zh-TW" dirty="0"/>
              <a:t>Monitor</a:t>
            </a:r>
            <a:r>
              <a:rPr kumimoji="1" lang="zh-TW" altLang="en-US" dirty="0"/>
              <a:t> </a:t>
            </a:r>
            <a:r>
              <a:rPr kumimoji="1" lang="en-US" altLang="zh-TW" dirty="0"/>
              <a:t>mode</a:t>
            </a:r>
            <a:r>
              <a:rPr kumimoji="1" lang="en-US" altLang="zh-TW" dirty="0" smtClean="0"/>
              <a:t>.</a:t>
            </a:r>
            <a:endParaRPr kumimoji="1" lang="en-US" altLang="zh-TW" dirty="0"/>
          </a:p>
        </p:txBody>
      </p:sp>
    </p:spTree>
    <p:extLst>
      <p:ext uri="{BB962C8B-B14F-4D97-AF65-F5344CB8AC3E}">
        <p14:creationId xmlns:p14="http://schemas.microsoft.com/office/powerpoint/2010/main" val="26906244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dirty="0" smtClean="0"/>
              <a:t>Vector</a:t>
            </a:r>
            <a:r>
              <a:rPr kumimoji="1" lang="zh-TW" altLang="en-US" dirty="0" smtClean="0"/>
              <a:t> </a:t>
            </a:r>
            <a:r>
              <a:rPr kumimoji="1" lang="en-US" altLang="zh-TW" dirty="0" smtClean="0"/>
              <a:t>table</a:t>
            </a:r>
            <a:r>
              <a:rPr kumimoji="1" lang="zh-TW" altLang="en-US" dirty="0" smtClean="0"/>
              <a:t> </a:t>
            </a:r>
            <a:r>
              <a:rPr kumimoji="1" lang="en-US" altLang="zh-TW" dirty="0" smtClean="0"/>
              <a:t>for</a:t>
            </a:r>
            <a:r>
              <a:rPr kumimoji="1" lang="zh-TW" altLang="en-US" dirty="0" smtClean="0"/>
              <a:t>  </a:t>
            </a:r>
            <a:r>
              <a:rPr kumimoji="1" lang="en-US" altLang="zh-TW" dirty="0" err="1" smtClean="0"/>
              <a:t>Hyp</a:t>
            </a:r>
            <a:r>
              <a:rPr kumimoji="1" lang="zh-TW" altLang="en-US" dirty="0" smtClean="0"/>
              <a:t> </a:t>
            </a:r>
            <a:r>
              <a:rPr kumimoji="1" lang="en-US" altLang="zh-TW" dirty="0" smtClean="0"/>
              <a:t>mode</a:t>
            </a:r>
            <a:endParaRPr kumimoji="1" lang="zh-TW" altLang="en-US" dirty="0"/>
          </a:p>
        </p:txBody>
      </p:sp>
      <p:sp>
        <p:nvSpPr>
          <p:cNvPr id="3" name="內容版面配置區 2"/>
          <p:cNvSpPr>
            <a:spLocks noGrp="1"/>
          </p:cNvSpPr>
          <p:nvPr>
            <p:ph idx="1"/>
          </p:nvPr>
        </p:nvSpPr>
        <p:spPr/>
        <p:txBody>
          <a:bodyPr/>
          <a:lstStyle/>
          <a:p>
            <a:r>
              <a:rPr kumimoji="1" lang="en-US" altLang="zh-TW" dirty="0"/>
              <a:t>In </a:t>
            </a:r>
            <a:r>
              <a:rPr kumimoji="1" lang="en-US" altLang="zh-TW" dirty="0">
                <a:solidFill>
                  <a:srgbClr val="FF0000"/>
                </a:solidFill>
              </a:rPr>
              <a:t>Virtualization Extension</a:t>
            </a:r>
            <a:r>
              <a:rPr kumimoji="1" lang="en-US" altLang="zh-TW" dirty="0"/>
              <a:t>, ARM</a:t>
            </a:r>
            <a:r>
              <a:rPr kumimoji="1" lang="zh-TW" altLang="en-US" dirty="0"/>
              <a:t> </a:t>
            </a:r>
            <a:r>
              <a:rPr kumimoji="1" lang="en-US" altLang="zh-TW" dirty="0"/>
              <a:t>provides</a:t>
            </a:r>
            <a:r>
              <a:rPr kumimoji="1" lang="zh-TW" altLang="en-US" dirty="0"/>
              <a:t> </a:t>
            </a:r>
            <a:r>
              <a:rPr kumimoji="1" lang="en-US" altLang="zh-TW" dirty="0"/>
              <a:t>different</a:t>
            </a:r>
            <a:r>
              <a:rPr kumimoji="1" lang="zh-TW" altLang="en-US" dirty="0"/>
              <a:t> </a:t>
            </a:r>
            <a:r>
              <a:rPr kumimoji="1" lang="en-US" altLang="zh-TW" dirty="0"/>
              <a:t>vector</a:t>
            </a:r>
            <a:r>
              <a:rPr kumimoji="1" lang="zh-TW" altLang="en-US" dirty="0"/>
              <a:t> </a:t>
            </a:r>
            <a:r>
              <a:rPr kumimoji="1" lang="en-US" altLang="zh-TW" dirty="0" smtClean="0"/>
              <a:t>table</a:t>
            </a:r>
            <a:r>
              <a:rPr kumimoji="1" lang="zh-TW" altLang="en-US" dirty="0" smtClean="0"/>
              <a:t> </a:t>
            </a:r>
            <a:r>
              <a:rPr kumimoji="1" lang="en-US" altLang="zh-TW" dirty="0"/>
              <a:t>for</a:t>
            </a:r>
            <a:r>
              <a:rPr kumimoji="1" lang="zh-TW" altLang="en-US" dirty="0"/>
              <a:t> </a:t>
            </a:r>
            <a:r>
              <a:rPr kumimoji="1" lang="en-US" altLang="zh-TW" dirty="0" smtClean="0"/>
              <a:t>Hypervisor.</a:t>
            </a:r>
            <a:endParaRPr kumimoji="1" lang="en-US" altLang="zh-TW" dirty="0"/>
          </a:p>
          <a:p>
            <a:pPr lvl="1"/>
            <a:r>
              <a:rPr kumimoji="1" lang="en-US" altLang="zh-TW" dirty="0"/>
              <a:t>The</a:t>
            </a:r>
            <a:r>
              <a:rPr kumimoji="1" lang="zh-TW" altLang="en-US" dirty="0"/>
              <a:t> </a:t>
            </a:r>
            <a:r>
              <a:rPr kumimoji="1" lang="en-US" altLang="zh-TW" dirty="0"/>
              <a:t>base</a:t>
            </a:r>
            <a:r>
              <a:rPr kumimoji="1" lang="zh-TW" altLang="en-US" dirty="0"/>
              <a:t> </a:t>
            </a:r>
            <a:r>
              <a:rPr kumimoji="1" lang="en-US" altLang="zh-TW" dirty="0"/>
              <a:t>address</a:t>
            </a:r>
            <a:r>
              <a:rPr kumimoji="1" lang="zh-TW" altLang="en-US" dirty="0"/>
              <a:t> </a:t>
            </a:r>
            <a:r>
              <a:rPr kumimoji="1" lang="en-US" altLang="zh-TW" dirty="0"/>
              <a:t>of</a:t>
            </a:r>
            <a:r>
              <a:rPr kumimoji="1" lang="zh-TW" altLang="en-US" dirty="0"/>
              <a:t> </a:t>
            </a:r>
            <a:r>
              <a:rPr kumimoji="1" lang="en-US" altLang="zh-TW" dirty="0" err="1"/>
              <a:t>Hyp</a:t>
            </a:r>
            <a:r>
              <a:rPr kumimoji="1" lang="zh-TW" altLang="en-US" dirty="0"/>
              <a:t> </a:t>
            </a:r>
            <a:r>
              <a:rPr kumimoji="1" lang="en-US" altLang="zh-TW" dirty="0"/>
              <a:t>mode’s</a:t>
            </a:r>
            <a:r>
              <a:rPr kumimoji="1" lang="zh-TW" altLang="en-US" dirty="0"/>
              <a:t> </a:t>
            </a:r>
            <a:r>
              <a:rPr kumimoji="1" lang="en-US" altLang="zh-TW" dirty="0"/>
              <a:t>vector</a:t>
            </a:r>
            <a:r>
              <a:rPr kumimoji="1" lang="zh-TW" altLang="en-US" dirty="0"/>
              <a:t> </a:t>
            </a:r>
            <a:r>
              <a:rPr kumimoji="1" lang="en-US" altLang="zh-TW" dirty="0"/>
              <a:t>table</a:t>
            </a:r>
            <a:r>
              <a:rPr kumimoji="1" lang="zh-TW" altLang="en-US" dirty="0"/>
              <a:t> </a:t>
            </a:r>
            <a:r>
              <a:rPr kumimoji="1" lang="en-US" altLang="zh-TW" dirty="0"/>
              <a:t>is</a:t>
            </a:r>
            <a:r>
              <a:rPr kumimoji="1" lang="zh-TW" altLang="en-US" dirty="0"/>
              <a:t> </a:t>
            </a:r>
            <a:r>
              <a:rPr kumimoji="1" lang="en-US" altLang="zh-TW" dirty="0"/>
              <a:t>saved</a:t>
            </a:r>
            <a:r>
              <a:rPr kumimoji="1" lang="zh-TW" altLang="en-US" dirty="0"/>
              <a:t> </a:t>
            </a:r>
            <a:r>
              <a:rPr kumimoji="1" lang="en-US" altLang="zh-TW" dirty="0"/>
              <a:t>in</a:t>
            </a:r>
            <a:r>
              <a:rPr kumimoji="1" lang="zh-TW" altLang="en-US" dirty="0"/>
              <a:t> </a:t>
            </a:r>
            <a:r>
              <a:rPr kumimoji="1" lang="en-US" altLang="zh-TW" dirty="0"/>
              <a:t>HVBAR(Hypervisor</a:t>
            </a:r>
            <a:r>
              <a:rPr kumimoji="1" lang="zh-TW" altLang="en-US" dirty="0"/>
              <a:t> </a:t>
            </a:r>
            <a:r>
              <a:rPr kumimoji="1" lang="en-US" altLang="zh-TW" dirty="0"/>
              <a:t>Vector</a:t>
            </a:r>
            <a:r>
              <a:rPr kumimoji="1" lang="zh-TW" altLang="en-US" dirty="0"/>
              <a:t> </a:t>
            </a:r>
            <a:r>
              <a:rPr kumimoji="1" lang="en-US" altLang="zh-TW" dirty="0"/>
              <a:t>Base</a:t>
            </a:r>
            <a:r>
              <a:rPr kumimoji="1" lang="zh-TW" altLang="en-US" dirty="0"/>
              <a:t> </a:t>
            </a:r>
            <a:r>
              <a:rPr kumimoji="1" lang="en-US" altLang="zh-TW" dirty="0"/>
              <a:t>Address</a:t>
            </a:r>
            <a:r>
              <a:rPr kumimoji="1" lang="zh-TW" altLang="en-US" dirty="0"/>
              <a:t> </a:t>
            </a:r>
            <a:r>
              <a:rPr kumimoji="1" lang="en-US" altLang="zh-TW" dirty="0"/>
              <a:t>Register</a:t>
            </a:r>
            <a:r>
              <a:rPr kumimoji="1" lang="en-US" altLang="zh-TW" dirty="0" smtClean="0"/>
              <a:t>)</a:t>
            </a:r>
          </a:p>
          <a:p>
            <a:pPr lvl="1"/>
            <a:r>
              <a:rPr kumimoji="1" lang="en-US" altLang="zh-TW" dirty="0" smtClean="0"/>
              <a:t>Only</a:t>
            </a:r>
            <a:r>
              <a:rPr kumimoji="1" lang="zh-TW" altLang="en-US" dirty="0" smtClean="0"/>
              <a:t> </a:t>
            </a:r>
            <a:r>
              <a:rPr kumimoji="1" lang="en-US" altLang="zh-TW" dirty="0" smtClean="0"/>
              <a:t>accessible</a:t>
            </a:r>
            <a:r>
              <a:rPr kumimoji="1" lang="zh-TW" altLang="en-US" dirty="0" smtClean="0"/>
              <a:t> </a:t>
            </a:r>
            <a:r>
              <a:rPr kumimoji="1" lang="en-US" altLang="zh-TW" dirty="0" smtClean="0"/>
              <a:t>in</a:t>
            </a:r>
            <a:r>
              <a:rPr kumimoji="1" lang="zh-TW" altLang="en-US" dirty="0" smtClean="0"/>
              <a:t> </a:t>
            </a:r>
            <a:r>
              <a:rPr kumimoji="1" lang="en-US" altLang="zh-TW" dirty="0" smtClean="0"/>
              <a:t>Monitor</a:t>
            </a:r>
            <a:r>
              <a:rPr kumimoji="1" lang="zh-TW" altLang="en-US" dirty="0" smtClean="0"/>
              <a:t> </a:t>
            </a:r>
            <a:r>
              <a:rPr kumimoji="1" lang="en-US" altLang="zh-TW" dirty="0" smtClean="0"/>
              <a:t>mode</a:t>
            </a:r>
            <a:r>
              <a:rPr kumimoji="1" lang="zh-TW" altLang="en-US" dirty="0" smtClean="0"/>
              <a:t> </a:t>
            </a:r>
            <a:r>
              <a:rPr kumimoji="1" lang="en-US" altLang="zh-TW" dirty="0" smtClean="0"/>
              <a:t>and</a:t>
            </a:r>
            <a:r>
              <a:rPr kumimoji="1" lang="zh-TW" altLang="en-US" dirty="0" smtClean="0"/>
              <a:t> </a:t>
            </a:r>
            <a:r>
              <a:rPr kumimoji="1" lang="en-US" altLang="zh-TW" dirty="0" err="1" smtClean="0"/>
              <a:t>Hyp</a:t>
            </a:r>
            <a:r>
              <a:rPr kumimoji="1" lang="zh-TW" altLang="en-US" dirty="0" smtClean="0"/>
              <a:t> </a:t>
            </a:r>
            <a:r>
              <a:rPr kumimoji="1" lang="en-US" altLang="zh-TW" dirty="0" smtClean="0"/>
              <a:t>mode</a:t>
            </a:r>
          </a:p>
          <a:p>
            <a:pPr lvl="1"/>
            <a:r>
              <a:rPr kumimoji="1" lang="en-US" altLang="zh-TW" dirty="0" smtClean="0"/>
              <a:t>When</a:t>
            </a:r>
            <a:r>
              <a:rPr kumimoji="1" lang="zh-TW" altLang="en-US" dirty="0" smtClean="0"/>
              <a:t> </a:t>
            </a:r>
            <a:r>
              <a:rPr kumimoji="1" lang="en-US" altLang="zh-TW" dirty="0" smtClean="0"/>
              <a:t>booting,</a:t>
            </a:r>
            <a:r>
              <a:rPr kumimoji="1" lang="zh-TW" altLang="en-US" dirty="0" smtClean="0"/>
              <a:t> </a:t>
            </a:r>
            <a:r>
              <a:rPr kumimoji="1" lang="en-US" altLang="zh-TW" dirty="0" smtClean="0"/>
              <a:t>software</a:t>
            </a:r>
            <a:r>
              <a:rPr kumimoji="1" lang="zh-TW" altLang="en-US" dirty="0" smtClean="0"/>
              <a:t> </a:t>
            </a:r>
            <a:r>
              <a:rPr kumimoji="1" lang="en-US" altLang="zh-TW" dirty="0" smtClean="0"/>
              <a:t>have</a:t>
            </a:r>
            <a:r>
              <a:rPr kumimoji="1" lang="zh-TW" altLang="en-US" dirty="0" smtClean="0"/>
              <a:t> </a:t>
            </a:r>
            <a:r>
              <a:rPr kumimoji="1" lang="en-US" altLang="zh-TW" dirty="0" smtClean="0"/>
              <a:t>to</a:t>
            </a:r>
            <a:r>
              <a:rPr kumimoji="1" lang="zh-TW" altLang="en-US" dirty="0" smtClean="0"/>
              <a:t> </a:t>
            </a:r>
            <a:r>
              <a:rPr kumimoji="1" lang="en-US" altLang="zh-TW" dirty="0" smtClean="0"/>
              <a:t>set</a:t>
            </a:r>
            <a:r>
              <a:rPr kumimoji="1" lang="zh-TW" altLang="en-US" dirty="0" smtClean="0"/>
              <a:t> </a:t>
            </a:r>
            <a:r>
              <a:rPr kumimoji="1" lang="en-US" altLang="zh-TW" dirty="0" err="1" smtClean="0"/>
              <a:t>Hyp</a:t>
            </a:r>
            <a:r>
              <a:rPr kumimoji="1" lang="zh-TW" altLang="en-US" dirty="0" smtClean="0"/>
              <a:t> </a:t>
            </a:r>
            <a:r>
              <a:rPr kumimoji="1" lang="en-US" altLang="zh-TW" dirty="0" smtClean="0"/>
              <a:t>mode’s</a:t>
            </a:r>
            <a:r>
              <a:rPr kumimoji="1" lang="zh-TW" altLang="en-US" dirty="0" smtClean="0"/>
              <a:t> </a:t>
            </a:r>
            <a:r>
              <a:rPr kumimoji="1" lang="en-US" altLang="zh-TW" dirty="0" smtClean="0"/>
              <a:t>vector</a:t>
            </a:r>
            <a:r>
              <a:rPr kumimoji="1" lang="zh-TW" altLang="en-US" dirty="0" smtClean="0"/>
              <a:t> </a:t>
            </a:r>
            <a:r>
              <a:rPr kumimoji="1" lang="en-US" altLang="zh-TW" dirty="0" smtClean="0"/>
              <a:t>table</a:t>
            </a:r>
            <a:r>
              <a:rPr kumimoji="1" lang="zh-TW" altLang="en-US" dirty="0" smtClean="0"/>
              <a:t> </a:t>
            </a:r>
            <a:r>
              <a:rPr kumimoji="1" lang="en-US" altLang="zh-TW" dirty="0" smtClean="0"/>
              <a:t>in</a:t>
            </a:r>
            <a:r>
              <a:rPr kumimoji="1" lang="zh-TW" altLang="en-US" dirty="0" smtClean="0"/>
              <a:t> </a:t>
            </a:r>
            <a:r>
              <a:rPr kumimoji="1" lang="en-US" altLang="zh-TW" dirty="0" smtClean="0"/>
              <a:t>Monitor</a:t>
            </a:r>
            <a:r>
              <a:rPr kumimoji="1" lang="zh-TW" altLang="en-US" dirty="0" smtClean="0"/>
              <a:t> </a:t>
            </a:r>
            <a:r>
              <a:rPr kumimoji="1" lang="en-US" altLang="zh-TW" dirty="0" smtClean="0"/>
              <a:t>mode.</a:t>
            </a:r>
          </a:p>
          <a:p>
            <a:pPr lvl="1"/>
            <a:endParaRPr kumimoji="1" lang="en-US" altLang="zh-TW" dirty="0"/>
          </a:p>
        </p:txBody>
      </p:sp>
    </p:spTree>
    <p:extLst>
      <p:ext uri="{BB962C8B-B14F-4D97-AF65-F5344CB8AC3E}">
        <p14:creationId xmlns:p14="http://schemas.microsoft.com/office/powerpoint/2010/main" val="3292730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Vector</a:t>
            </a:r>
            <a:r>
              <a:rPr kumimoji="1" lang="zh-TW" altLang="en-US" dirty="0" smtClean="0"/>
              <a:t> </a:t>
            </a:r>
            <a:r>
              <a:rPr kumimoji="1" lang="en-US" altLang="zh-TW" dirty="0" smtClean="0"/>
              <a:t>table</a:t>
            </a:r>
            <a:r>
              <a:rPr kumimoji="1" lang="zh-TW" altLang="en-US" dirty="0" smtClean="0"/>
              <a:t> </a:t>
            </a:r>
            <a:r>
              <a:rPr kumimoji="1" lang="en-US" altLang="zh-TW" dirty="0" smtClean="0"/>
              <a:t>for</a:t>
            </a:r>
            <a:r>
              <a:rPr kumimoji="1" lang="zh-TW" altLang="en-US" dirty="0" smtClean="0"/>
              <a:t> </a:t>
            </a:r>
            <a:r>
              <a:rPr kumimoji="1" lang="en-US" altLang="zh-TW" dirty="0" smtClean="0"/>
              <a:t>Guest</a:t>
            </a:r>
            <a:r>
              <a:rPr kumimoji="1" lang="zh-TW" altLang="en-US" dirty="0" smtClean="0"/>
              <a:t> </a:t>
            </a:r>
            <a:r>
              <a:rPr kumimoji="1" lang="en-US" altLang="zh-TW" dirty="0" err="1" smtClean="0"/>
              <a:t>OSes</a:t>
            </a:r>
            <a:endParaRPr kumimoji="1" lang="zh-TW" altLang="en-US" dirty="0"/>
          </a:p>
        </p:txBody>
      </p:sp>
      <p:sp>
        <p:nvSpPr>
          <p:cNvPr id="3" name="內容版面配置區 2"/>
          <p:cNvSpPr>
            <a:spLocks noGrp="1"/>
          </p:cNvSpPr>
          <p:nvPr>
            <p:ph idx="1"/>
          </p:nvPr>
        </p:nvSpPr>
        <p:spPr/>
        <p:txBody>
          <a:bodyPr/>
          <a:lstStyle/>
          <a:p>
            <a:r>
              <a:rPr kumimoji="1" lang="en-US" altLang="zh-TW" dirty="0"/>
              <a:t>In </a:t>
            </a:r>
            <a:r>
              <a:rPr kumimoji="1" lang="en-US" altLang="zh-TW" dirty="0">
                <a:solidFill>
                  <a:srgbClr val="FF0000"/>
                </a:solidFill>
              </a:rPr>
              <a:t>Virtualization Extension</a:t>
            </a:r>
            <a:r>
              <a:rPr kumimoji="1" lang="en-US" altLang="zh-TW" dirty="0"/>
              <a:t>, ARM</a:t>
            </a:r>
            <a:r>
              <a:rPr kumimoji="1" lang="zh-TW" altLang="en-US" dirty="0"/>
              <a:t> </a:t>
            </a:r>
            <a:r>
              <a:rPr kumimoji="1" lang="en-US" altLang="zh-TW" dirty="0"/>
              <a:t>provides</a:t>
            </a:r>
            <a:r>
              <a:rPr kumimoji="1" lang="zh-TW" altLang="en-US" dirty="0"/>
              <a:t> </a:t>
            </a:r>
            <a:r>
              <a:rPr kumimoji="1" lang="en-US" altLang="zh-TW" dirty="0" smtClean="0"/>
              <a:t>a register to save the vector</a:t>
            </a:r>
            <a:r>
              <a:rPr kumimoji="1" lang="zh-TW" altLang="en-US" dirty="0" smtClean="0"/>
              <a:t> </a:t>
            </a:r>
            <a:r>
              <a:rPr kumimoji="1" lang="en-US" altLang="zh-TW" dirty="0" smtClean="0"/>
              <a:t>table</a:t>
            </a:r>
            <a:r>
              <a:rPr kumimoji="1" lang="zh-TW" altLang="en-US" dirty="0" smtClean="0"/>
              <a:t> </a:t>
            </a:r>
            <a:r>
              <a:rPr kumimoji="1" lang="en-US" altLang="zh-TW" dirty="0" smtClean="0"/>
              <a:t>base</a:t>
            </a:r>
            <a:r>
              <a:rPr kumimoji="1" lang="zh-TW" altLang="en-US" dirty="0" smtClean="0"/>
              <a:t> </a:t>
            </a:r>
            <a:r>
              <a:rPr kumimoji="1" lang="en-US" altLang="zh-TW" dirty="0" smtClean="0"/>
              <a:t>address</a:t>
            </a:r>
            <a:r>
              <a:rPr kumimoji="1" lang="zh-TW" altLang="en-US" dirty="0" smtClean="0"/>
              <a:t> </a:t>
            </a:r>
            <a:r>
              <a:rPr kumimoji="1" lang="en-US" altLang="zh-TW" dirty="0" smtClean="0"/>
              <a:t>of</a:t>
            </a:r>
            <a:r>
              <a:rPr kumimoji="1" lang="zh-TW" altLang="en-US" dirty="0" smtClean="0"/>
              <a:t> </a:t>
            </a:r>
            <a:r>
              <a:rPr kumimoji="1" lang="en-US" altLang="zh-TW" dirty="0" smtClean="0"/>
              <a:t>Guest</a:t>
            </a:r>
            <a:r>
              <a:rPr kumimoji="1" lang="zh-TW" altLang="en-US" dirty="0" smtClean="0"/>
              <a:t> </a:t>
            </a:r>
            <a:r>
              <a:rPr kumimoji="1" lang="en-US" altLang="zh-TW" dirty="0" smtClean="0"/>
              <a:t>OS(which</a:t>
            </a:r>
            <a:r>
              <a:rPr kumimoji="1" lang="zh-TW" altLang="en-US" dirty="0" smtClean="0"/>
              <a:t> </a:t>
            </a:r>
            <a:r>
              <a:rPr kumimoji="1" lang="en-US" altLang="zh-TW" dirty="0" smtClean="0"/>
              <a:t>is</a:t>
            </a:r>
            <a:r>
              <a:rPr kumimoji="1" lang="zh-TW" altLang="en-US" dirty="0" smtClean="0"/>
              <a:t> </a:t>
            </a:r>
            <a:r>
              <a:rPr kumimoji="1" lang="en-US" altLang="zh-TW" dirty="0" smtClean="0"/>
              <a:t>running</a:t>
            </a:r>
            <a:r>
              <a:rPr kumimoji="1" lang="zh-TW" altLang="en-US" dirty="0" smtClean="0"/>
              <a:t> </a:t>
            </a:r>
            <a:r>
              <a:rPr kumimoji="1" lang="en-US" altLang="zh-TW" dirty="0" smtClean="0"/>
              <a:t>on</a:t>
            </a:r>
            <a:r>
              <a:rPr kumimoji="1" lang="zh-TW" altLang="en-US" dirty="0" smtClean="0"/>
              <a:t> </a:t>
            </a:r>
            <a:r>
              <a:rPr kumimoji="1" lang="en-US" altLang="zh-TW" dirty="0" smtClean="0"/>
              <a:t>Non-Secure</a:t>
            </a:r>
            <a:r>
              <a:rPr kumimoji="1" lang="zh-TW" altLang="en-US" dirty="0" smtClean="0"/>
              <a:t> </a:t>
            </a:r>
            <a:r>
              <a:rPr kumimoji="1" lang="en-US" altLang="zh-TW" dirty="0" smtClean="0"/>
              <a:t>PL0/1).</a:t>
            </a:r>
            <a:endParaRPr kumimoji="1" lang="en-US" altLang="zh-TW" dirty="0"/>
          </a:p>
          <a:p>
            <a:pPr lvl="1"/>
            <a:r>
              <a:rPr kumimoji="1" lang="en-US" altLang="zh-TW" dirty="0"/>
              <a:t>The</a:t>
            </a:r>
            <a:r>
              <a:rPr kumimoji="1" lang="zh-TW" altLang="en-US" dirty="0"/>
              <a:t> </a:t>
            </a:r>
            <a:r>
              <a:rPr kumimoji="1" lang="en-US" altLang="zh-TW" dirty="0"/>
              <a:t>base</a:t>
            </a:r>
            <a:r>
              <a:rPr kumimoji="1" lang="zh-TW" altLang="en-US" dirty="0"/>
              <a:t> </a:t>
            </a:r>
            <a:r>
              <a:rPr kumimoji="1" lang="en-US" altLang="zh-TW" dirty="0"/>
              <a:t>address</a:t>
            </a:r>
            <a:r>
              <a:rPr kumimoji="1" lang="zh-TW" altLang="en-US" dirty="0"/>
              <a:t> </a:t>
            </a:r>
            <a:r>
              <a:rPr kumimoji="1" lang="en-US" altLang="zh-TW" dirty="0"/>
              <a:t>of</a:t>
            </a:r>
            <a:r>
              <a:rPr kumimoji="1" lang="zh-TW" altLang="en-US" dirty="0"/>
              <a:t> </a:t>
            </a:r>
            <a:r>
              <a:rPr kumimoji="1" lang="en-US" altLang="zh-TW" dirty="0" smtClean="0"/>
              <a:t>Non-Secure PL0/1’s vector</a:t>
            </a:r>
            <a:r>
              <a:rPr kumimoji="1" lang="zh-TW" altLang="en-US" dirty="0" smtClean="0"/>
              <a:t> </a:t>
            </a:r>
            <a:r>
              <a:rPr kumimoji="1" lang="en-US" altLang="zh-TW" dirty="0"/>
              <a:t>table</a:t>
            </a:r>
            <a:r>
              <a:rPr kumimoji="1" lang="zh-TW" altLang="en-US" dirty="0"/>
              <a:t> </a:t>
            </a:r>
            <a:r>
              <a:rPr kumimoji="1" lang="en-US" altLang="zh-TW" dirty="0"/>
              <a:t>is</a:t>
            </a:r>
            <a:r>
              <a:rPr kumimoji="1" lang="zh-TW" altLang="en-US" dirty="0"/>
              <a:t> </a:t>
            </a:r>
            <a:r>
              <a:rPr kumimoji="1" lang="en-US" altLang="zh-TW" dirty="0"/>
              <a:t>saved</a:t>
            </a:r>
            <a:r>
              <a:rPr kumimoji="1" lang="zh-TW" altLang="en-US" dirty="0"/>
              <a:t> </a:t>
            </a:r>
            <a:r>
              <a:rPr kumimoji="1" lang="en-US" altLang="zh-TW" dirty="0"/>
              <a:t>in</a:t>
            </a:r>
            <a:r>
              <a:rPr kumimoji="1" lang="zh-TW" altLang="en-US" dirty="0"/>
              <a:t> </a:t>
            </a:r>
            <a:r>
              <a:rPr kumimoji="1" lang="en-US" altLang="zh-TW" dirty="0" smtClean="0"/>
              <a:t>VBAR(Vector</a:t>
            </a:r>
            <a:r>
              <a:rPr kumimoji="1" lang="zh-TW" altLang="en-US" dirty="0" smtClean="0"/>
              <a:t> </a:t>
            </a:r>
            <a:r>
              <a:rPr kumimoji="1" lang="en-US" altLang="zh-TW" dirty="0"/>
              <a:t>Base</a:t>
            </a:r>
            <a:r>
              <a:rPr kumimoji="1" lang="zh-TW" altLang="en-US" dirty="0"/>
              <a:t> </a:t>
            </a:r>
            <a:r>
              <a:rPr kumimoji="1" lang="en-US" altLang="zh-TW" dirty="0"/>
              <a:t>Address</a:t>
            </a:r>
            <a:r>
              <a:rPr kumimoji="1" lang="zh-TW" altLang="en-US" dirty="0"/>
              <a:t> </a:t>
            </a:r>
            <a:r>
              <a:rPr kumimoji="1" lang="en-US" altLang="zh-TW" dirty="0"/>
              <a:t>Register)</a:t>
            </a:r>
          </a:p>
          <a:p>
            <a:pPr lvl="1"/>
            <a:r>
              <a:rPr kumimoji="1" lang="en-US" altLang="zh-TW" dirty="0" smtClean="0"/>
              <a:t>VBAR saves the base address of Non-Secure PL0/1’s vector table.</a:t>
            </a:r>
            <a:endParaRPr kumimoji="1" lang="en-US" altLang="zh-TW" dirty="0"/>
          </a:p>
        </p:txBody>
      </p:sp>
    </p:spTree>
    <p:extLst>
      <p:ext uri="{BB962C8B-B14F-4D97-AF65-F5344CB8AC3E}">
        <p14:creationId xmlns:p14="http://schemas.microsoft.com/office/powerpoint/2010/main" val="36655041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圓角矩形 11"/>
          <p:cNvSpPr/>
          <p:nvPr/>
        </p:nvSpPr>
        <p:spPr>
          <a:xfrm>
            <a:off x="4499992" y="1268760"/>
            <a:ext cx="4032448" cy="4392488"/>
          </a:xfrm>
          <a:prstGeom prst="roundRect">
            <a:avLst/>
          </a:prstGeom>
          <a:gradFill flip="none" rotWithShape="1">
            <a:gsLst>
              <a:gs pos="0">
                <a:schemeClr val="accent1">
                  <a:shade val="51000"/>
                  <a:satMod val="130000"/>
                  <a:alpha val="23000"/>
                </a:schemeClr>
              </a:gs>
              <a:gs pos="80000">
                <a:schemeClr val="accent1">
                  <a:shade val="93000"/>
                  <a:satMod val="130000"/>
                  <a:alpha val="23000"/>
                </a:schemeClr>
              </a:gs>
              <a:gs pos="100000">
                <a:schemeClr val="accent1">
                  <a:shade val="94000"/>
                  <a:satMod val="135000"/>
                  <a:alpha val="2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 name="圓角矩形 7"/>
          <p:cNvSpPr/>
          <p:nvPr/>
        </p:nvSpPr>
        <p:spPr>
          <a:xfrm>
            <a:off x="4716016" y="3789040"/>
            <a:ext cx="3528392" cy="1800200"/>
          </a:xfrm>
          <a:prstGeom prst="roundRect">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1</a:t>
            </a:r>
            <a:r>
              <a:rPr kumimoji="1" lang="zh-TW" altLang="en-US" dirty="0" smtClean="0"/>
              <a:t> </a:t>
            </a:r>
            <a:r>
              <a:rPr kumimoji="1" lang="en-US" altLang="zh-TW" dirty="0" smtClean="0"/>
              <a:t>of</a:t>
            </a:r>
            <a:r>
              <a:rPr kumimoji="1" lang="zh-TW" altLang="en-US" dirty="0" smtClean="0"/>
              <a:t> </a:t>
            </a:r>
            <a:r>
              <a:rPr kumimoji="1" lang="en-US" altLang="zh-TW" dirty="0" smtClean="0"/>
              <a:t>Secure</a:t>
            </a:r>
            <a:r>
              <a:rPr kumimoji="1" lang="zh-TW" altLang="en-US" dirty="0" smtClean="0"/>
              <a:t> </a:t>
            </a:r>
            <a:r>
              <a:rPr kumimoji="1" lang="en-US" altLang="zh-TW" dirty="0" smtClean="0"/>
              <a:t>State</a:t>
            </a:r>
            <a:endParaRPr kumimoji="1" lang="zh-TW" altLang="en-US" dirty="0"/>
          </a:p>
        </p:txBody>
      </p:sp>
      <p:sp>
        <p:nvSpPr>
          <p:cNvPr id="2" name="標題 1"/>
          <p:cNvSpPr>
            <a:spLocks noGrp="1"/>
          </p:cNvSpPr>
          <p:nvPr>
            <p:ph type="title"/>
          </p:nvPr>
        </p:nvSpPr>
        <p:spPr/>
        <p:txBody>
          <a:bodyPr>
            <a:normAutofit/>
          </a:bodyPr>
          <a:lstStyle/>
          <a:p>
            <a:r>
              <a:rPr kumimoji="1" lang="en-US" altLang="zh-TW" sz="3600" dirty="0" smtClean="0"/>
              <a:t>Overview of Vector Tables of all modes </a:t>
            </a:r>
            <a:endParaRPr kumimoji="1" lang="zh-TW" altLang="en-US" sz="3600" dirty="0"/>
          </a:p>
        </p:txBody>
      </p:sp>
      <p:sp>
        <p:nvSpPr>
          <p:cNvPr id="4" name="圓角矩形 3"/>
          <p:cNvSpPr/>
          <p:nvPr/>
        </p:nvSpPr>
        <p:spPr>
          <a:xfrm>
            <a:off x="395536" y="5733256"/>
            <a:ext cx="84249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TW" sz="2400" dirty="0"/>
              <a:t>ARM</a:t>
            </a:r>
            <a:r>
              <a:rPr kumimoji="1" lang="zh-TW" altLang="en-US" sz="2400" dirty="0"/>
              <a:t> </a:t>
            </a:r>
            <a:r>
              <a:rPr kumimoji="1" lang="en-US" altLang="zh-TW" sz="2400" dirty="0"/>
              <a:t>Cortex-</a:t>
            </a:r>
            <a:r>
              <a:rPr kumimoji="1" lang="en-US" altLang="zh-TW" sz="2400" dirty="0" smtClean="0"/>
              <a:t>A15</a:t>
            </a:r>
            <a:endParaRPr kumimoji="1" lang="zh-TW" altLang="en-US" sz="2400" dirty="0"/>
          </a:p>
        </p:txBody>
      </p:sp>
      <p:sp>
        <p:nvSpPr>
          <p:cNvPr id="6" name="圓角矩形 5"/>
          <p:cNvSpPr/>
          <p:nvPr/>
        </p:nvSpPr>
        <p:spPr>
          <a:xfrm>
            <a:off x="4860032" y="4869160"/>
            <a:ext cx="2376264" cy="57606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sz="1200" dirty="0" smtClean="0"/>
              <a:t>Mon</a:t>
            </a:r>
            <a:r>
              <a:rPr kumimoji="1" lang="zh-TW" altLang="en-US" sz="1200" dirty="0" smtClean="0"/>
              <a:t> </a:t>
            </a:r>
            <a:r>
              <a:rPr kumimoji="1" lang="en-US" altLang="zh-TW" sz="1200" dirty="0" smtClean="0"/>
              <a:t>mode</a:t>
            </a:r>
            <a:endParaRPr kumimoji="1" lang="zh-TW" altLang="en-US" sz="1200" dirty="0"/>
          </a:p>
        </p:txBody>
      </p:sp>
      <p:sp>
        <p:nvSpPr>
          <p:cNvPr id="9" name="圓角矩形 8"/>
          <p:cNvSpPr/>
          <p:nvPr/>
        </p:nvSpPr>
        <p:spPr>
          <a:xfrm>
            <a:off x="4716016" y="1988840"/>
            <a:ext cx="3528392"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Privilege</a:t>
            </a:r>
            <a:r>
              <a:rPr kumimoji="1" lang="zh-TW" altLang="en-US" dirty="0" smtClean="0"/>
              <a:t> </a:t>
            </a:r>
            <a:r>
              <a:rPr kumimoji="1" lang="en-US" altLang="zh-TW" dirty="0" smtClean="0"/>
              <a:t>Level</a:t>
            </a:r>
            <a:r>
              <a:rPr kumimoji="1" lang="zh-TW" altLang="en-US" dirty="0" smtClean="0"/>
              <a:t> </a:t>
            </a:r>
            <a:r>
              <a:rPr kumimoji="1" lang="en-US" altLang="zh-TW" dirty="0" smtClean="0"/>
              <a:t>0</a:t>
            </a:r>
            <a:r>
              <a:rPr kumimoji="1" lang="zh-TW" altLang="en-US" dirty="0" smtClean="0"/>
              <a:t> </a:t>
            </a:r>
            <a:r>
              <a:rPr kumimoji="1" lang="en-US" altLang="zh-TW" dirty="0" smtClean="0"/>
              <a:t>of</a:t>
            </a:r>
            <a:r>
              <a:rPr kumimoji="1" lang="zh-TW" altLang="en-US" dirty="0" smtClean="0"/>
              <a:t> </a:t>
            </a:r>
            <a:r>
              <a:rPr kumimoji="1" lang="en-US" altLang="zh-TW" dirty="0" smtClean="0"/>
              <a:t>Secure</a:t>
            </a:r>
            <a:r>
              <a:rPr kumimoji="1" lang="zh-TW" altLang="en-US" dirty="0" smtClean="0"/>
              <a:t> </a:t>
            </a:r>
            <a:r>
              <a:rPr kumimoji="1" lang="en-US" altLang="zh-TW" dirty="0" smtClean="0"/>
              <a:t>State</a:t>
            </a:r>
            <a:endParaRPr kumimoji="1" lang="zh-TW" altLang="en-US" dirty="0"/>
          </a:p>
        </p:txBody>
      </p:sp>
      <p:sp>
        <p:nvSpPr>
          <p:cNvPr id="11" name="文字方塊 10"/>
          <p:cNvSpPr txBox="1"/>
          <p:nvPr/>
        </p:nvSpPr>
        <p:spPr>
          <a:xfrm>
            <a:off x="5436096" y="1412776"/>
            <a:ext cx="2160240" cy="461665"/>
          </a:xfrm>
          <a:prstGeom prst="rect">
            <a:avLst/>
          </a:prstGeom>
          <a:noFill/>
        </p:spPr>
        <p:txBody>
          <a:bodyPr wrap="square" rtlCol="0">
            <a:spAutoFit/>
          </a:bodyPr>
          <a:lstStyle/>
          <a:p>
            <a:pPr algn="ctr"/>
            <a:r>
              <a:rPr kumimoji="1" lang="en-US" altLang="zh-TW" sz="2400" dirty="0" smtClean="0">
                <a:solidFill>
                  <a:srgbClr val="FF0000"/>
                </a:solidFill>
              </a:rPr>
              <a:t>Secure</a:t>
            </a:r>
            <a:r>
              <a:rPr kumimoji="1" lang="zh-TW" altLang="en-US" sz="2400" dirty="0" smtClean="0">
                <a:solidFill>
                  <a:srgbClr val="FF0000"/>
                </a:solidFill>
              </a:rPr>
              <a:t> </a:t>
            </a:r>
            <a:r>
              <a:rPr kumimoji="1" lang="en-US" altLang="zh-TW" sz="2400" dirty="0" smtClean="0">
                <a:solidFill>
                  <a:srgbClr val="FF0000"/>
                </a:solidFill>
              </a:rPr>
              <a:t>State</a:t>
            </a:r>
            <a:endParaRPr kumimoji="1" lang="zh-TW" altLang="en-US" sz="2400" dirty="0">
              <a:solidFill>
                <a:srgbClr val="FF0000"/>
              </a:solidFill>
            </a:endParaRPr>
          </a:p>
        </p:txBody>
      </p:sp>
      <p:sp>
        <p:nvSpPr>
          <p:cNvPr id="13" name="圓角矩形 12"/>
          <p:cNvSpPr/>
          <p:nvPr/>
        </p:nvSpPr>
        <p:spPr>
          <a:xfrm>
            <a:off x="395536" y="1340768"/>
            <a:ext cx="3960440" cy="4392488"/>
          </a:xfrm>
          <a:prstGeom prst="roundRect">
            <a:avLst/>
          </a:prstGeom>
          <a:gradFill flip="none" rotWithShape="1">
            <a:gsLst>
              <a:gs pos="0">
                <a:schemeClr val="accent6">
                  <a:shade val="51000"/>
                  <a:satMod val="130000"/>
                  <a:alpha val="20000"/>
                </a:schemeClr>
              </a:gs>
              <a:gs pos="80000">
                <a:schemeClr val="accent6">
                  <a:shade val="93000"/>
                  <a:satMod val="130000"/>
                  <a:alpha val="20000"/>
                </a:schemeClr>
              </a:gs>
              <a:gs pos="100000">
                <a:schemeClr val="accent6">
                  <a:shade val="94000"/>
                  <a:satMod val="135000"/>
                  <a:alpha val="20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TW" altLang="en-US"/>
          </a:p>
        </p:txBody>
      </p:sp>
      <p:sp>
        <p:nvSpPr>
          <p:cNvPr id="14" name="文字方塊 13"/>
          <p:cNvSpPr txBox="1"/>
          <p:nvPr/>
        </p:nvSpPr>
        <p:spPr>
          <a:xfrm>
            <a:off x="1187624" y="1412776"/>
            <a:ext cx="2520280" cy="461665"/>
          </a:xfrm>
          <a:prstGeom prst="rect">
            <a:avLst/>
          </a:prstGeom>
          <a:noFill/>
        </p:spPr>
        <p:txBody>
          <a:bodyPr wrap="square" rtlCol="0">
            <a:spAutoFit/>
          </a:bodyPr>
          <a:lstStyle/>
          <a:p>
            <a:pPr algn="ctr"/>
            <a:r>
              <a:rPr kumimoji="1" lang="en-US" altLang="zh-TW" sz="2400" dirty="0" smtClean="0">
                <a:solidFill>
                  <a:srgbClr val="FF0000"/>
                </a:solidFill>
              </a:rPr>
              <a:t>Non-Secure</a:t>
            </a:r>
            <a:r>
              <a:rPr kumimoji="1" lang="zh-TW" altLang="en-US" sz="2400" dirty="0" smtClean="0">
                <a:solidFill>
                  <a:srgbClr val="FF0000"/>
                </a:solidFill>
              </a:rPr>
              <a:t> </a:t>
            </a:r>
            <a:r>
              <a:rPr kumimoji="1" lang="en-US" altLang="zh-TW" sz="2400" dirty="0" smtClean="0">
                <a:solidFill>
                  <a:srgbClr val="FF0000"/>
                </a:solidFill>
              </a:rPr>
              <a:t>State</a:t>
            </a:r>
            <a:endParaRPr kumimoji="1" lang="zh-TW" altLang="en-US" sz="2400" dirty="0">
              <a:solidFill>
                <a:srgbClr val="FF0000"/>
              </a:solidFill>
            </a:endParaRPr>
          </a:p>
        </p:txBody>
      </p:sp>
      <p:sp>
        <p:nvSpPr>
          <p:cNvPr id="15" name="圓角矩形 14"/>
          <p:cNvSpPr/>
          <p:nvPr/>
        </p:nvSpPr>
        <p:spPr>
          <a:xfrm>
            <a:off x="539552" y="3717032"/>
            <a:ext cx="3672408" cy="1008112"/>
          </a:xfrm>
          <a:prstGeom prst="roundRect">
            <a:avLst/>
          </a:prstGeom>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TW" dirty="0"/>
              <a:t>Privilege</a:t>
            </a:r>
            <a:r>
              <a:rPr kumimoji="1" lang="zh-TW" altLang="en-US" dirty="0"/>
              <a:t> </a:t>
            </a:r>
            <a:r>
              <a:rPr kumimoji="1" lang="en-US" altLang="zh-TW" dirty="0"/>
              <a:t>Level</a:t>
            </a:r>
            <a:r>
              <a:rPr kumimoji="1" lang="zh-TW" altLang="en-US" dirty="0"/>
              <a:t> </a:t>
            </a:r>
            <a:r>
              <a:rPr kumimoji="1" lang="en-US" altLang="zh-TW" dirty="0"/>
              <a:t>1</a:t>
            </a:r>
            <a:r>
              <a:rPr kumimoji="1" lang="zh-TW" altLang="en-US" dirty="0"/>
              <a:t> </a:t>
            </a:r>
            <a:r>
              <a:rPr kumimoji="1" lang="en-US" altLang="zh-TW" dirty="0"/>
              <a:t>of</a:t>
            </a:r>
            <a:r>
              <a:rPr kumimoji="1" lang="zh-TW" altLang="en-US" dirty="0"/>
              <a:t> </a:t>
            </a:r>
            <a:r>
              <a:rPr kumimoji="1" lang="en-US" altLang="zh-TW" dirty="0" smtClean="0"/>
              <a:t>Non-Secure</a:t>
            </a:r>
            <a:r>
              <a:rPr kumimoji="1" lang="zh-TW" altLang="en-US" dirty="0" smtClean="0"/>
              <a:t> </a:t>
            </a:r>
            <a:r>
              <a:rPr kumimoji="1" lang="en-US" altLang="zh-TW" dirty="0"/>
              <a:t>State</a:t>
            </a:r>
            <a:endParaRPr kumimoji="1" lang="zh-TW" altLang="en-US" dirty="0"/>
          </a:p>
        </p:txBody>
      </p:sp>
      <p:sp>
        <p:nvSpPr>
          <p:cNvPr id="16" name="圓角矩形 15"/>
          <p:cNvSpPr/>
          <p:nvPr/>
        </p:nvSpPr>
        <p:spPr>
          <a:xfrm>
            <a:off x="611560" y="1916832"/>
            <a:ext cx="3528392"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a:t>Privilege</a:t>
            </a:r>
            <a:r>
              <a:rPr kumimoji="1" lang="zh-TW" altLang="en-US" dirty="0"/>
              <a:t> </a:t>
            </a:r>
            <a:r>
              <a:rPr kumimoji="1" lang="en-US" altLang="zh-TW" dirty="0"/>
              <a:t>Level</a:t>
            </a:r>
            <a:r>
              <a:rPr kumimoji="1" lang="zh-TW" altLang="en-US" dirty="0"/>
              <a:t> </a:t>
            </a:r>
            <a:r>
              <a:rPr kumimoji="1" lang="en-US" altLang="zh-TW" dirty="0" smtClean="0"/>
              <a:t>0</a:t>
            </a:r>
            <a:r>
              <a:rPr kumimoji="1" lang="zh-TW" altLang="en-US" dirty="0" smtClean="0"/>
              <a:t> </a:t>
            </a:r>
            <a:r>
              <a:rPr kumimoji="1" lang="en-US" altLang="zh-TW" dirty="0" smtClean="0"/>
              <a:t>of</a:t>
            </a:r>
            <a:r>
              <a:rPr kumimoji="1" lang="zh-TW" altLang="en-US" dirty="0" smtClean="0"/>
              <a:t> </a:t>
            </a:r>
            <a:r>
              <a:rPr kumimoji="1" lang="en-US" altLang="zh-TW" dirty="0" smtClean="0"/>
              <a:t>Non-Secure</a:t>
            </a:r>
            <a:r>
              <a:rPr kumimoji="1" lang="zh-TW" altLang="en-US" dirty="0" smtClean="0"/>
              <a:t> </a:t>
            </a:r>
            <a:r>
              <a:rPr kumimoji="1" lang="en-US" altLang="zh-TW" dirty="0"/>
              <a:t>State</a:t>
            </a:r>
            <a:endParaRPr kumimoji="1" lang="zh-TW" altLang="en-US" dirty="0"/>
          </a:p>
        </p:txBody>
      </p:sp>
      <p:sp>
        <p:nvSpPr>
          <p:cNvPr id="17" name="圓角矩形 16"/>
          <p:cNvSpPr/>
          <p:nvPr/>
        </p:nvSpPr>
        <p:spPr>
          <a:xfrm>
            <a:off x="539552" y="4869160"/>
            <a:ext cx="3672408" cy="504056"/>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dirty="0" err="1" smtClean="0"/>
              <a:t>Hyp</a:t>
            </a:r>
            <a:r>
              <a:rPr kumimoji="1" lang="en-US" altLang="zh-TW" dirty="0" smtClean="0"/>
              <a:t> mode</a:t>
            </a:r>
            <a:endParaRPr kumimoji="1" lang="zh-TW" altLang="en-US" dirty="0"/>
          </a:p>
        </p:txBody>
      </p:sp>
      <p:sp>
        <p:nvSpPr>
          <p:cNvPr id="3" name="圓角矩形 2"/>
          <p:cNvSpPr/>
          <p:nvPr/>
        </p:nvSpPr>
        <p:spPr>
          <a:xfrm>
            <a:off x="5724128" y="3284984"/>
            <a:ext cx="936104" cy="115212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TW" dirty="0" smtClean="0">
                <a:solidFill>
                  <a:srgbClr val="FFFFFF"/>
                </a:solidFill>
              </a:rPr>
              <a:t>VT for Secure PL0&amp;1</a:t>
            </a:r>
            <a:endParaRPr kumimoji="1" lang="zh-TW" altLang="en-US" dirty="0">
              <a:solidFill>
                <a:srgbClr val="FFFFFF"/>
              </a:solidFill>
            </a:endParaRPr>
          </a:p>
        </p:txBody>
      </p:sp>
      <p:sp>
        <p:nvSpPr>
          <p:cNvPr id="18" name="圓角矩形 17"/>
          <p:cNvSpPr/>
          <p:nvPr/>
        </p:nvSpPr>
        <p:spPr>
          <a:xfrm>
            <a:off x="6444208" y="4941168"/>
            <a:ext cx="1368152" cy="50405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TW" dirty="0" smtClean="0">
                <a:solidFill>
                  <a:srgbClr val="FFFFFF"/>
                </a:solidFill>
              </a:rPr>
              <a:t>VT for Mon. mode</a:t>
            </a:r>
            <a:endParaRPr kumimoji="1" lang="zh-TW" altLang="en-US" dirty="0">
              <a:solidFill>
                <a:srgbClr val="FFFFFF"/>
              </a:solidFill>
            </a:endParaRPr>
          </a:p>
        </p:txBody>
      </p:sp>
      <p:sp>
        <p:nvSpPr>
          <p:cNvPr id="19" name="圓角矩形 18"/>
          <p:cNvSpPr/>
          <p:nvPr/>
        </p:nvSpPr>
        <p:spPr>
          <a:xfrm>
            <a:off x="2771800" y="2852936"/>
            <a:ext cx="936104" cy="115212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TW" dirty="0" smtClean="0">
                <a:solidFill>
                  <a:schemeClr val="bg1"/>
                </a:solidFill>
              </a:rPr>
              <a:t>VT for Non-Secure PL0&amp;1</a:t>
            </a:r>
            <a:endParaRPr kumimoji="1" lang="zh-TW" altLang="en-US" dirty="0">
              <a:solidFill>
                <a:schemeClr val="bg1"/>
              </a:solidFill>
            </a:endParaRPr>
          </a:p>
        </p:txBody>
      </p:sp>
      <p:sp>
        <p:nvSpPr>
          <p:cNvPr id="20" name="圓角矩形 19"/>
          <p:cNvSpPr/>
          <p:nvPr/>
        </p:nvSpPr>
        <p:spPr>
          <a:xfrm>
            <a:off x="2987824" y="4869160"/>
            <a:ext cx="1296144" cy="57606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TW" dirty="0" smtClean="0">
                <a:solidFill>
                  <a:srgbClr val="FFFFFF"/>
                </a:solidFill>
              </a:rPr>
              <a:t>VT for </a:t>
            </a:r>
            <a:r>
              <a:rPr kumimoji="1" lang="en-US" altLang="zh-TW" dirty="0" err="1" smtClean="0">
                <a:solidFill>
                  <a:srgbClr val="FFFFFF"/>
                </a:solidFill>
              </a:rPr>
              <a:t>Hyp</a:t>
            </a:r>
            <a:r>
              <a:rPr kumimoji="1" lang="en-US" altLang="zh-TW" dirty="0" smtClean="0">
                <a:solidFill>
                  <a:srgbClr val="FFFFFF"/>
                </a:solidFill>
              </a:rPr>
              <a:t> mode</a:t>
            </a:r>
            <a:endParaRPr kumimoji="1" lang="zh-TW" altLang="en-US" dirty="0">
              <a:solidFill>
                <a:srgbClr val="FFFFFF"/>
              </a:solidFill>
            </a:endParaRPr>
          </a:p>
        </p:txBody>
      </p:sp>
    </p:spTree>
    <p:extLst>
      <p:ext uri="{BB962C8B-B14F-4D97-AF65-F5344CB8AC3E}">
        <p14:creationId xmlns:p14="http://schemas.microsoft.com/office/powerpoint/2010/main" val="128379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P spid="19" grpId="0" animBg="1"/>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Support</a:t>
            </a:r>
            <a:r>
              <a:rPr lang="zh-TW" altLang="en-US" dirty="0" smtClean="0"/>
              <a:t> </a:t>
            </a:r>
            <a:r>
              <a:rPr lang="en-US" altLang="zh-TW" dirty="0" smtClean="0"/>
              <a:t>for</a:t>
            </a:r>
            <a:r>
              <a:rPr lang="zh-TW" altLang="en-US" dirty="0" smtClean="0"/>
              <a:t> </a:t>
            </a:r>
            <a:r>
              <a:rPr lang="en-US" altLang="zh-TW" dirty="0" err="1" smtClean="0"/>
              <a:t>Cpu</a:t>
            </a:r>
            <a:r>
              <a:rPr lang="zh-TW" altLang="en-US" dirty="0" smtClean="0"/>
              <a:t> </a:t>
            </a:r>
            <a:r>
              <a:rPr lang="en-US" altLang="zh-TW" dirty="0" smtClean="0"/>
              <a:t>virtualization</a:t>
            </a:r>
            <a:endParaRPr lang="zh-TW" altLang="en-US" dirty="0"/>
          </a:p>
        </p:txBody>
      </p:sp>
      <p:sp>
        <p:nvSpPr>
          <p:cNvPr id="5" name="文字版面配置區 4"/>
          <p:cNvSpPr>
            <a:spLocks noGrp="1"/>
          </p:cNvSpPr>
          <p:nvPr>
            <p:ph type="body" idx="1"/>
          </p:nvPr>
        </p:nvSpPr>
        <p:spPr/>
        <p:txBody>
          <a:bodyPr/>
          <a:lstStyle/>
          <a:p>
            <a:r>
              <a:rPr lang="en-US" altLang="zh-TW" dirty="0" smtClean="0">
                <a:solidFill>
                  <a:schemeClr val="bg1">
                    <a:lumMod val="50000"/>
                  </a:schemeClr>
                </a:solidFill>
              </a:rPr>
              <a:t>Support</a:t>
            </a:r>
            <a:r>
              <a:rPr lang="zh-TW" altLang="en-US" dirty="0" smtClean="0">
                <a:solidFill>
                  <a:schemeClr val="bg1">
                    <a:lumMod val="50000"/>
                  </a:schemeClr>
                </a:solidFill>
              </a:rPr>
              <a:t> </a:t>
            </a:r>
            <a:r>
              <a:rPr lang="en-US" altLang="zh-TW" dirty="0" smtClean="0">
                <a:solidFill>
                  <a:schemeClr val="bg1">
                    <a:lumMod val="50000"/>
                  </a:schemeClr>
                </a:solidFill>
              </a:rPr>
              <a:t>for</a:t>
            </a:r>
            <a:r>
              <a:rPr lang="zh-TW" altLang="en-US" dirty="0" smtClean="0">
                <a:solidFill>
                  <a:schemeClr val="bg1">
                    <a:lumMod val="50000"/>
                  </a:schemeClr>
                </a:solidFill>
              </a:rPr>
              <a:t> </a:t>
            </a:r>
            <a:r>
              <a:rPr lang="en-US" altLang="zh-TW" dirty="0" smtClean="0">
                <a:solidFill>
                  <a:schemeClr val="bg1">
                    <a:lumMod val="50000"/>
                  </a:schemeClr>
                </a:solidFill>
              </a:rPr>
              <a:t>Sensitive</a:t>
            </a:r>
            <a:r>
              <a:rPr lang="zh-TW" altLang="en-US" dirty="0" smtClean="0">
                <a:solidFill>
                  <a:schemeClr val="bg1">
                    <a:lumMod val="50000"/>
                  </a:schemeClr>
                </a:solidFill>
              </a:rPr>
              <a:t> </a:t>
            </a:r>
            <a:r>
              <a:rPr lang="en-US" altLang="zh-TW" dirty="0" smtClean="0">
                <a:solidFill>
                  <a:schemeClr val="bg1">
                    <a:lumMod val="50000"/>
                  </a:schemeClr>
                </a:solidFill>
              </a:rPr>
              <a:t>Instruction</a:t>
            </a:r>
          </a:p>
          <a:p>
            <a:r>
              <a:rPr lang="en-US" altLang="zh-TW" dirty="0" smtClean="0">
                <a:solidFill>
                  <a:schemeClr val="bg1">
                    <a:lumMod val="50000"/>
                  </a:schemeClr>
                </a:solidFill>
              </a:rPr>
              <a:t>Support</a:t>
            </a:r>
            <a:r>
              <a:rPr lang="zh-TW" altLang="en-US" dirty="0" smtClean="0">
                <a:solidFill>
                  <a:schemeClr val="bg1">
                    <a:lumMod val="50000"/>
                  </a:schemeClr>
                </a:solidFill>
              </a:rPr>
              <a:t> </a:t>
            </a:r>
            <a:r>
              <a:rPr lang="en-US" altLang="zh-TW" dirty="0" smtClean="0">
                <a:solidFill>
                  <a:schemeClr val="bg1">
                    <a:lumMod val="50000"/>
                  </a:schemeClr>
                </a:solidFill>
              </a:rPr>
              <a:t>for</a:t>
            </a:r>
            <a:r>
              <a:rPr lang="zh-TW" altLang="en-US" dirty="0" smtClean="0">
                <a:solidFill>
                  <a:schemeClr val="bg1">
                    <a:lumMod val="50000"/>
                  </a:schemeClr>
                </a:solidFill>
              </a:rPr>
              <a:t> </a:t>
            </a:r>
            <a:r>
              <a:rPr lang="en-US" altLang="zh-TW" dirty="0" smtClean="0">
                <a:solidFill>
                  <a:schemeClr val="bg1">
                    <a:lumMod val="50000"/>
                  </a:schemeClr>
                </a:solidFill>
              </a:rPr>
              <a:t>multiple</a:t>
            </a:r>
            <a:r>
              <a:rPr lang="zh-TW" altLang="en-US" dirty="0" smtClean="0">
                <a:solidFill>
                  <a:schemeClr val="bg1">
                    <a:lumMod val="50000"/>
                  </a:schemeClr>
                </a:solidFill>
              </a:rPr>
              <a:t> </a:t>
            </a:r>
            <a:r>
              <a:rPr lang="en-US" altLang="zh-TW" dirty="0" smtClean="0">
                <a:solidFill>
                  <a:schemeClr val="bg1">
                    <a:lumMod val="50000"/>
                  </a:schemeClr>
                </a:solidFill>
              </a:rPr>
              <a:t>Vector</a:t>
            </a:r>
            <a:r>
              <a:rPr lang="zh-TW" altLang="en-US" dirty="0" smtClean="0">
                <a:solidFill>
                  <a:schemeClr val="bg1">
                    <a:lumMod val="50000"/>
                  </a:schemeClr>
                </a:solidFill>
              </a:rPr>
              <a:t> </a:t>
            </a:r>
            <a:r>
              <a:rPr lang="en-US" altLang="zh-TW" dirty="0" smtClean="0">
                <a:solidFill>
                  <a:schemeClr val="bg1">
                    <a:lumMod val="50000"/>
                  </a:schemeClr>
                </a:solidFill>
              </a:rPr>
              <a:t>table</a:t>
            </a:r>
          </a:p>
          <a:p>
            <a:r>
              <a:rPr lang="en-US" altLang="zh-TW" dirty="0"/>
              <a:t>Hypervisor</a:t>
            </a:r>
            <a:r>
              <a:rPr lang="zh-TW" altLang="en-US" dirty="0"/>
              <a:t> </a:t>
            </a:r>
            <a:r>
              <a:rPr lang="en-US" altLang="zh-TW" dirty="0" smtClean="0"/>
              <a:t>call</a:t>
            </a:r>
            <a:endParaRPr lang="en-US" altLang="zh-TW" dirty="0"/>
          </a:p>
        </p:txBody>
      </p:sp>
    </p:spTree>
    <p:extLst>
      <p:ext uri="{BB962C8B-B14F-4D97-AF65-F5344CB8AC3E}">
        <p14:creationId xmlns:p14="http://schemas.microsoft.com/office/powerpoint/2010/main" val="31316611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kumimoji="1" lang="en-US" altLang="zh-TW" dirty="0" smtClean="0"/>
              <a:t>Background:</a:t>
            </a:r>
            <a:r>
              <a:rPr kumimoji="1" lang="zh-TW" altLang="en-US" dirty="0" smtClean="0"/>
              <a:t> </a:t>
            </a:r>
            <a:r>
              <a:rPr kumimoji="1" lang="en-US" altLang="zh-TW" dirty="0" smtClean="0"/>
              <a:t>SVC</a:t>
            </a:r>
            <a:r>
              <a:rPr kumimoji="1" lang="zh-TW" altLang="en-US" dirty="0" smtClean="0"/>
              <a:t> </a:t>
            </a:r>
            <a:r>
              <a:rPr kumimoji="1" lang="en-US" altLang="zh-TW" dirty="0" smtClean="0"/>
              <a:t>for</a:t>
            </a:r>
            <a:r>
              <a:rPr kumimoji="1" lang="zh-TW" altLang="en-US" dirty="0" smtClean="0"/>
              <a:t> </a:t>
            </a:r>
            <a:r>
              <a:rPr kumimoji="1" lang="en-US" altLang="zh-TW" dirty="0" smtClean="0"/>
              <a:t>normal</a:t>
            </a:r>
            <a:r>
              <a:rPr kumimoji="1" lang="zh-TW" altLang="en-US" dirty="0" smtClean="0"/>
              <a:t> </a:t>
            </a:r>
            <a:r>
              <a:rPr kumimoji="1" lang="en-US" altLang="zh-TW" dirty="0" smtClean="0"/>
              <a:t>OS</a:t>
            </a:r>
            <a:endParaRPr kumimoji="1" lang="zh-TW" altLang="en-US" dirty="0"/>
          </a:p>
        </p:txBody>
      </p:sp>
      <p:sp>
        <p:nvSpPr>
          <p:cNvPr id="8" name="內容版面配置區 7"/>
          <p:cNvSpPr>
            <a:spLocks noGrp="1"/>
          </p:cNvSpPr>
          <p:nvPr>
            <p:ph idx="1"/>
          </p:nvPr>
        </p:nvSpPr>
        <p:spPr>
          <a:xfrm>
            <a:off x="457200" y="1600200"/>
            <a:ext cx="8229600" cy="4853136"/>
          </a:xfrm>
        </p:spPr>
        <p:txBody>
          <a:bodyPr>
            <a:normAutofit fontScale="92500"/>
          </a:bodyPr>
          <a:lstStyle/>
          <a:p>
            <a:r>
              <a:rPr kumimoji="1" lang="en-US" altLang="zh-TW" dirty="0" smtClean="0"/>
              <a:t>Before</a:t>
            </a:r>
            <a:r>
              <a:rPr kumimoji="1" lang="zh-TW" altLang="en-US" dirty="0" smtClean="0"/>
              <a:t> </a:t>
            </a:r>
            <a:r>
              <a:rPr kumimoji="1" lang="en-US" altLang="zh-TW" dirty="0" smtClean="0"/>
              <a:t>we</a:t>
            </a:r>
            <a:r>
              <a:rPr kumimoji="1" lang="zh-TW" altLang="en-US" dirty="0" smtClean="0"/>
              <a:t> </a:t>
            </a:r>
            <a:r>
              <a:rPr kumimoji="1" lang="en-US" altLang="zh-TW" dirty="0" smtClean="0"/>
              <a:t>introduce</a:t>
            </a:r>
            <a:r>
              <a:rPr kumimoji="1" lang="zh-TW" altLang="en-US" dirty="0" smtClean="0"/>
              <a:t> </a:t>
            </a:r>
            <a:r>
              <a:rPr kumimoji="1" lang="en-US" altLang="zh-TW" dirty="0" smtClean="0"/>
              <a:t>Hypervisor</a:t>
            </a:r>
            <a:r>
              <a:rPr kumimoji="1" lang="zh-TW" altLang="en-US" dirty="0" smtClean="0"/>
              <a:t> </a:t>
            </a:r>
            <a:r>
              <a:rPr kumimoji="1" lang="en-US" altLang="zh-TW" dirty="0" smtClean="0"/>
              <a:t>Call(HVC),</a:t>
            </a:r>
            <a:r>
              <a:rPr kumimoji="1" lang="zh-TW" altLang="en-US" dirty="0" smtClean="0"/>
              <a:t> </a:t>
            </a:r>
            <a:r>
              <a:rPr kumimoji="1" lang="en-US" altLang="zh-TW" dirty="0" smtClean="0"/>
              <a:t>we</a:t>
            </a:r>
            <a:r>
              <a:rPr kumimoji="1" lang="zh-TW" altLang="en-US" dirty="0" smtClean="0"/>
              <a:t> </a:t>
            </a:r>
            <a:r>
              <a:rPr kumimoji="1" lang="en-US" altLang="zh-TW" dirty="0" smtClean="0"/>
              <a:t>should</a:t>
            </a:r>
            <a:r>
              <a:rPr kumimoji="1" lang="zh-TW" altLang="en-US" dirty="0" smtClean="0"/>
              <a:t> </a:t>
            </a:r>
            <a:r>
              <a:rPr kumimoji="1" lang="en-US" altLang="zh-TW" dirty="0" smtClean="0"/>
              <a:t>recall</a:t>
            </a:r>
            <a:r>
              <a:rPr kumimoji="1" lang="zh-TW" altLang="en-US" dirty="0" smtClean="0"/>
              <a:t> </a:t>
            </a:r>
            <a:r>
              <a:rPr kumimoji="1" lang="en-US" altLang="zh-TW" dirty="0" smtClean="0"/>
              <a:t>some</a:t>
            </a:r>
            <a:r>
              <a:rPr kumimoji="1" lang="zh-TW" altLang="en-US" dirty="0" smtClean="0"/>
              <a:t> </a:t>
            </a:r>
            <a:r>
              <a:rPr kumimoji="1" lang="en-US" altLang="zh-TW" dirty="0" smtClean="0"/>
              <a:t>knowledge</a:t>
            </a:r>
            <a:r>
              <a:rPr kumimoji="1" lang="zh-TW" altLang="en-US" dirty="0" smtClean="0"/>
              <a:t> </a:t>
            </a:r>
            <a:r>
              <a:rPr kumimoji="1" lang="en-US" altLang="zh-TW" dirty="0" smtClean="0"/>
              <a:t>about</a:t>
            </a:r>
            <a:r>
              <a:rPr kumimoji="1" lang="zh-TW" altLang="en-US" dirty="0" smtClean="0"/>
              <a:t> </a:t>
            </a:r>
            <a:r>
              <a:rPr kumimoji="1" lang="en-US" altLang="zh-TW" dirty="0" smtClean="0"/>
              <a:t>Supervisor</a:t>
            </a:r>
            <a:r>
              <a:rPr kumimoji="1" lang="zh-TW" altLang="en-US" dirty="0" smtClean="0"/>
              <a:t> </a:t>
            </a:r>
            <a:r>
              <a:rPr kumimoji="1" lang="en-US" altLang="zh-TW" dirty="0" smtClean="0"/>
              <a:t>Call(SVC)</a:t>
            </a:r>
            <a:r>
              <a:rPr kumimoji="1" lang="zh-TW" altLang="en-US" dirty="0" smtClean="0"/>
              <a:t> </a:t>
            </a:r>
            <a:r>
              <a:rPr kumimoji="1" lang="en-US" altLang="zh-TW" dirty="0" smtClean="0"/>
              <a:t>in</a:t>
            </a:r>
            <a:r>
              <a:rPr kumimoji="1" lang="zh-TW" altLang="en-US" dirty="0" smtClean="0"/>
              <a:t> </a:t>
            </a:r>
            <a:r>
              <a:rPr kumimoji="1" lang="en-US" altLang="zh-TW" dirty="0" smtClean="0"/>
              <a:t>normal</a:t>
            </a:r>
            <a:r>
              <a:rPr kumimoji="1" lang="zh-TW" altLang="en-US" dirty="0" smtClean="0"/>
              <a:t> </a:t>
            </a:r>
            <a:r>
              <a:rPr kumimoji="1" lang="en-US" altLang="zh-TW" dirty="0" smtClean="0"/>
              <a:t>OS.</a:t>
            </a:r>
          </a:p>
          <a:p>
            <a:r>
              <a:rPr kumimoji="1" lang="en-US" altLang="zh-TW" dirty="0" smtClean="0"/>
              <a:t>In previous microarchitecture version of ARM, it is called Software Interrupt(SWI).</a:t>
            </a:r>
          </a:p>
          <a:p>
            <a:r>
              <a:rPr kumimoji="1" lang="en-US" altLang="zh-TW" dirty="0" smtClean="0">
                <a:latin typeface="Cambria"/>
                <a:cs typeface="Cambria"/>
              </a:rPr>
              <a:t>Supervisor</a:t>
            </a:r>
            <a:r>
              <a:rPr kumimoji="1" lang="zh-TW" altLang="en-US" dirty="0" smtClean="0">
                <a:latin typeface="Cambria"/>
                <a:cs typeface="Cambria"/>
              </a:rPr>
              <a:t> </a:t>
            </a:r>
            <a:r>
              <a:rPr kumimoji="1" lang="en-US" altLang="zh-TW" dirty="0" smtClean="0">
                <a:latin typeface="Cambria"/>
                <a:cs typeface="Cambria"/>
              </a:rPr>
              <a:t>Call</a:t>
            </a:r>
            <a:r>
              <a:rPr kumimoji="1" lang="zh-TW" altLang="en-US" dirty="0" smtClean="0">
                <a:latin typeface="Cambria"/>
                <a:cs typeface="Cambria"/>
              </a:rPr>
              <a:t> </a:t>
            </a:r>
            <a:r>
              <a:rPr kumimoji="1" lang="en-US" altLang="zh-TW" dirty="0" smtClean="0">
                <a:latin typeface="Cambria"/>
                <a:cs typeface="Cambria"/>
              </a:rPr>
              <a:t>is</a:t>
            </a:r>
            <a:r>
              <a:rPr kumimoji="1" lang="zh-TW" altLang="en-US" dirty="0" smtClean="0">
                <a:latin typeface="Cambria"/>
                <a:cs typeface="Cambria"/>
              </a:rPr>
              <a:t> </a:t>
            </a:r>
            <a:r>
              <a:rPr kumimoji="1" lang="zh-TW" altLang="zh-TW" dirty="0" smtClean="0">
                <a:latin typeface="Cambria"/>
                <a:cs typeface="Cambria"/>
              </a:rPr>
              <a:t>a</a:t>
            </a:r>
            <a:r>
              <a:rPr kumimoji="1" lang="zh-TW" altLang="en-US" dirty="0" smtClean="0">
                <a:latin typeface="Cambria"/>
                <a:cs typeface="Cambria"/>
              </a:rPr>
              <a:t> </a:t>
            </a:r>
            <a:r>
              <a:rPr kumimoji="1" lang="en-US" altLang="zh-TW" dirty="0" smtClean="0">
                <a:latin typeface="Cambria"/>
                <a:cs typeface="Cambria"/>
              </a:rPr>
              <a:t>instruction</a:t>
            </a:r>
            <a:r>
              <a:rPr kumimoji="1" lang="zh-TW" altLang="en-US" dirty="0" smtClean="0">
                <a:latin typeface="Cambria"/>
                <a:cs typeface="Cambria"/>
              </a:rPr>
              <a:t> </a:t>
            </a:r>
            <a:r>
              <a:rPr kumimoji="1" lang="en-US" altLang="zh-TW" dirty="0" smtClean="0">
                <a:latin typeface="Cambria"/>
                <a:cs typeface="Cambria"/>
              </a:rPr>
              <a:t>which</a:t>
            </a:r>
            <a:r>
              <a:rPr kumimoji="1" lang="zh-TW" altLang="en-US" dirty="0" smtClean="0">
                <a:latin typeface="Cambria"/>
                <a:cs typeface="Cambria"/>
              </a:rPr>
              <a:t> </a:t>
            </a:r>
            <a:r>
              <a:rPr kumimoji="1" lang="en-US" altLang="zh-TW" dirty="0" smtClean="0">
                <a:latin typeface="Cambria"/>
                <a:cs typeface="Cambria"/>
              </a:rPr>
              <a:t>can</a:t>
            </a:r>
            <a:r>
              <a:rPr kumimoji="1" lang="zh-TW" altLang="en-US" dirty="0" smtClean="0">
                <a:latin typeface="Cambria"/>
                <a:cs typeface="Cambria"/>
              </a:rPr>
              <a:t> </a:t>
            </a:r>
            <a:r>
              <a:rPr kumimoji="1" lang="en-US" altLang="zh-TW" dirty="0" smtClean="0">
                <a:latin typeface="Cambria"/>
                <a:cs typeface="Cambria"/>
              </a:rPr>
              <a:t>trigger</a:t>
            </a:r>
            <a:r>
              <a:rPr kumimoji="1" lang="zh-TW" altLang="en-US" dirty="0" smtClean="0">
                <a:latin typeface="Cambria"/>
                <a:cs typeface="Cambria"/>
              </a:rPr>
              <a:t> </a:t>
            </a:r>
            <a:r>
              <a:rPr kumimoji="1" lang="en-US" altLang="zh-TW" dirty="0" smtClean="0">
                <a:latin typeface="Cambria"/>
                <a:cs typeface="Cambria"/>
              </a:rPr>
              <a:t>a</a:t>
            </a:r>
            <a:r>
              <a:rPr kumimoji="1" lang="zh-TW" altLang="en-US" dirty="0" smtClean="0">
                <a:latin typeface="Cambria"/>
                <a:cs typeface="Cambria"/>
              </a:rPr>
              <a:t> </a:t>
            </a:r>
            <a:r>
              <a:rPr kumimoji="1" lang="en-US" altLang="zh-TW" dirty="0" smtClean="0">
                <a:latin typeface="Cambria"/>
                <a:cs typeface="Cambria"/>
              </a:rPr>
              <a:t>software</a:t>
            </a:r>
            <a:r>
              <a:rPr kumimoji="1" lang="zh-TW" altLang="en-US" dirty="0" smtClean="0">
                <a:latin typeface="Cambria"/>
                <a:cs typeface="Cambria"/>
              </a:rPr>
              <a:t> </a:t>
            </a:r>
            <a:r>
              <a:rPr kumimoji="1" lang="en-US" altLang="zh-TW" dirty="0" smtClean="0">
                <a:latin typeface="Cambria"/>
                <a:cs typeface="Cambria"/>
              </a:rPr>
              <a:t>interrupt</a:t>
            </a:r>
            <a:r>
              <a:rPr kumimoji="1" lang="zh-TW" altLang="en-US" dirty="0" smtClean="0">
                <a:latin typeface="Cambria"/>
                <a:cs typeface="Cambria"/>
              </a:rPr>
              <a:t>. </a:t>
            </a:r>
            <a:r>
              <a:rPr kumimoji="1" lang="en-US" altLang="zh-TW" dirty="0" smtClean="0">
                <a:latin typeface="Cambria"/>
                <a:cs typeface="Cambria"/>
              </a:rPr>
              <a:t>If</a:t>
            </a:r>
            <a:r>
              <a:rPr kumimoji="1" lang="zh-TW" altLang="en-US" dirty="0" smtClean="0">
                <a:latin typeface="Cambria"/>
                <a:cs typeface="Cambria"/>
              </a:rPr>
              <a:t> </a:t>
            </a:r>
            <a:r>
              <a:rPr kumimoji="1" lang="en-US" altLang="zh-TW" dirty="0" smtClean="0">
                <a:latin typeface="Cambria"/>
                <a:cs typeface="Cambria"/>
              </a:rPr>
              <a:t>the</a:t>
            </a:r>
            <a:r>
              <a:rPr kumimoji="1" lang="zh-TW" altLang="en-US" dirty="0" smtClean="0">
                <a:latin typeface="Cambria"/>
                <a:cs typeface="Cambria"/>
              </a:rPr>
              <a:t> </a:t>
            </a:r>
            <a:r>
              <a:rPr kumimoji="1" lang="en-US" altLang="zh-TW" dirty="0" smtClean="0">
                <a:latin typeface="Cambria"/>
                <a:cs typeface="Cambria"/>
              </a:rPr>
              <a:t>program</a:t>
            </a:r>
            <a:r>
              <a:rPr kumimoji="1" lang="zh-TW" altLang="en-US" dirty="0" smtClean="0">
                <a:latin typeface="Cambria"/>
                <a:cs typeface="Cambria"/>
              </a:rPr>
              <a:t> </a:t>
            </a:r>
            <a:r>
              <a:rPr kumimoji="1" lang="en-US" altLang="zh-TW" dirty="0" smtClean="0">
                <a:latin typeface="Cambria"/>
                <a:cs typeface="Cambria"/>
              </a:rPr>
              <a:t>execute</a:t>
            </a:r>
            <a:r>
              <a:rPr kumimoji="1" lang="zh-TW" altLang="en-US" dirty="0" smtClean="0">
                <a:latin typeface="Cambria"/>
                <a:cs typeface="Cambria"/>
              </a:rPr>
              <a:t> </a:t>
            </a:r>
            <a:r>
              <a:rPr kumimoji="1" lang="en-US" altLang="zh-TW" dirty="0" smtClean="0"/>
              <a:t>“</a:t>
            </a:r>
            <a:r>
              <a:rPr kumimoji="1" lang="zh-TW" altLang="zh-TW" dirty="0" smtClean="0">
                <a:latin typeface="Calibri"/>
                <a:cs typeface="Calibri"/>
              </a:rPr>
              <a:t>s</a:t>
            </a:r>
            <a:r>
              <a:rPr kumimoji="1" lang="en-US" altLang="zh-TW" dirty="0" err="1" smtClean="0">
                <a:latin typeface="Calibri"/>
                <a:cs typeface="Calibri"/>
              </a:rPr>
              <a:t>vc</a:t>
            </a:r>
            <a:r>
              <a:rPr kumimoji="1" lang="en-US" altLang="zh-TW" dirty="0" smtClean="0"/>
              <a:t>”</a:t>
            </a:r>
            <a:r>
              <a:rPr kumimoji="1" lang="zh-TW" altLang="en-US" dirty="0" smtClean="0"/>
              <a:t> </a:t>
            </a:r>
            <a:r>
              <a:rPr kumimoji="1" lang="en-US" altLang="zh-TW" dirty="0" smtClean="0"/>
              <a:t>in the user space (Privilege Level 0), the processor will move into the vector stub of SVC which is in the kernel space </a:t>
            </a:r>
            <a:r>
              <a:rPr kumimoji="1" lang="zh-TW" altLang="en-US" dirty="0" smtClean="0"/>
              <a:t> </a:t>
            </a:r>
            <a:endParaRPr kumimoji="1" lang="en-US" altLang="zh-TW" dirty="0" smtClean="0"/>
          </a:p>
          <a:p>
            <a:r>
              <a:rPr kumimoji="1" lang="en-US" altLang="zh-TW" dirty="0" smtClean="0"/>
              <a:t>SVC is a way to </a:t>
            </a:r>
            <a:r>
              <a:rPr kumimoji="1" lang="en-US" altLang="zh-TW" dirty="0" smtClean="0">
                <a:solidFill>
                  <a:srgbClr val="FF0000"/>
                </a:solidFill>
              </a:rPr>
              <a:t>actively</a:t>
            </a:r>
            <a:r>
              <a:rPr kumimoji="1" lang="en-US" altLang="zh-TW" dirty="0" smtClean="0"/>
              <a:t> trigger event to enter the supervisor mode from user mode.</a:t>
            </a:r>
          </a:p>
          <a:p>
            <a:endParaRPr kumimoji="1" lang="zh-TW" altLang="en-US" dirty="0"/>
          </a:p>
        </p:txBody>
      </p:sp>
    </p:spTree>
    <p:extLst>
      <p:ext uri="{BB962C8B-B14F-4D97-AF65-F5344CB8AC3E}">
        <p14:creationId xmlns:p14="http://schemas.microsoft.com/office/powerpoint/2010/main" val="16853981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467544" y="5157192"/>
            <a:ext cx="8229600" cy="868362"/>
          </a:xfrm>
        </p:spPr>
        <p:txBody>
          <a:bodyPr/>
          <a:lstStyle/>
          <a:p>
            <a:r>
              <a:rPr kumimoji="1" lang="en-US" altLang="zh-TW" dirty="0" smtClean="0"/>
              <a:t>How</a:t>
            </a:r>
            <a:r>
              <a:rPr kumimoji="1" lang="zh-TW" altLang="en-US" dirty="0" smtClean="0"/>
              <a:t> </a:t>
            </a:r>
            <a:r>
              <a:rPr kumimoji="1" lang="en-US" altLang="zh-TW" dirty="0" smtClean="0"/>
              <a:t>does</a:t>
            </a:r>
            <a:r>
              <a:rPr kumimoji="1" lang="zh-TW" altLang="en-US" dirty="0" smtClean="0"/>
              <a:t> </a:t>
            </a:r>
            <a:r>
              <a:rPr kumimoji="1" lang="en-US" altLang="zh-TW" dirty="0" smtClean="0"/>
              <a:t>SVC</a:t>
            </a:r>
            <a:r>
              <a:rPr kumimoji="1" lang="zh-TW" altLang="en-US" dirty="0" smtClean="0"/>
              <a:t> </a:t>
            </a:r>
            <a:r>
              <a:rPr kumimoji="1" lang="en-US" altLang="zh-TW" dirty="0" smtClean="0"/>
              <a:t>work?</a:t>
            </a:r>
            <a:endParaRPr kumimoji="1" lang="zh-TW" altLang="en-US" dirty="0"/>
          </a:p>
        </p:txBody>
      </p:sp>
    </p:spTree>
    <p:extLst>
      <p:ext uri="{BB962C8B-B14F-4D97-AF65-F5344CB8AC3E}">
        <p14:creationId xmlns:p14="http://schemas.microsoft.com/office/powerpoint/2010/main" val="22983125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p:cNvSpPr/>
          <p:nvPr/>
        </p:nvSpPr>
        <p:spPr>
          <a:xfrm>
            <a:off x="3131840" y="476672"/>
            <a:ext cx="3096344" cy="61206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zh-TW" altLang="en-US"/>
          </a:p>
        </p:txBody>
      </p:sp>
      <p:sp>
        <p:nvSpPr>
          <p:cNvPr id="5" name="文字方塊 4"/>
          <p:cNvSpPr txBox="1"/>
          <p:nvPr/>
        </p:nvSpPr>
        <p:spPr>
          <a:xfrm>
            <a:off x="3419872" y="116632"/>
            <a:ext cx="2448272" cy="369332"/>
          </a:xfrm>
          <a:prstGeom prst="rect">
            <a:avLst/>
          </a:prstGeom>
          <a:noFill/>
        </p:spPr>
        <p:txBody>
          <a:bodyPr wrap="square" rtlCol="0">
            <a:spAutoFit/>
          </a:bodyPr>
          <a:lstStyle/>
          <a:p>
            <a:r>
              <a:rPr kumimoji="1" lang="en-US" altLang="zh-TW" dirty="0" smtClean="0"/>
              <a:t>Virtual Memory Address</a:t>
            </a:r>
            <a:endParaRPr kumimoji="1" lang="zh-TW" altLang="en-US" dirty="0"/>
          </a:p>
        </p:txBody>
      </p:sp>
      <p:cxnSp>
        <p:nvCxnSpPr>
          <p:cNvPr id="7" name="直線接點 6"/>
          <p:cNvCxnSpPr/>
          <p:nvPr/>
        </p:nvCxnSpPr>
        <p:spPr>
          <a:xfrm flipV="1">
            <a:off x="971600" y="3284984"/>
            <a:ext cx="7344816" cy="8"/>
          </a:xfrm>
          <a:prstGeom prst="line">
            <a:avLst/>
          </a:prstGeom>
          <a:ln w="57150" cmpd="sng"/>
        </p:spPr>
        <p:style>
          <a:lnRef idx="2">
            <a:schemeClr val="dk1"/>
          </a:lnRef>
          <a:fillRef idx="0">
            <a:schemeClr val="dk1"/>
          </a:fillRef>
          <a:effectRef idx="1">
            <a:schemeClr val="dk1"/>
          </a:effectRef>
          <a:fontRef idx="minor">
            <a:schemeClr val="tx1"/>
          </a:fontRef>
        </p:style>
      </p:cxnSp>
      <p:sp>
        <p:nvSpPr>
          <p:cNvPr id="9" name="文字方塊 8"/>
          <p:cNvSpPr txBox="1"/>
          <p:nvPr/>
        </p:nvSpPr>
        <p:spPr>
          <a:xfrm>
            <a:off x="107504" y="1196752"/>
            <a:ext cx="1008112" cy="646331"/>
          </a:xfrm>
          <a:prstGeom prst="rect">
            <a:avLst/>
          </a:prstGeom>
          <a:noFill/>
        </p:spPr>
        <p:txBody>
          <a:bodyPr wrap="square" rtlCol="0">
            <a:spAutoFit/>
          </a:bodyPr>
          <a:lstStyle/>
          <a:p>
            <a:r>
              <a:rPr kumimoji="1" lang="en-US" altLang="zh-TW" dirty="0" smtClean="0"/>
              <a:t>Kernel</a:t>
            </a:r>
          </a:p>
          <a:p>
            <a:r>
              <a:rPr kumimoji="1" lang="en-US" altLang="zh-TW" dirty="0" smtClean="0"/>
              <a:t>Space</a:t>
            </a:r>
            <a:endParaRPr kumimoji="1" lang="zh-TW" altLang="en-US" dirty="0"/>
          </a:p>
        </p:txBody>
      </p:sp>
      <p:sp>
        <p:nvSpPr>
          <p:cNvPr id="10" name="文字方塊 9"/>
          <p:cNvSpPr txBox="1"/>
          <p:nvPr/>
        </p:nvSpPr>
        <p:spPr>
          <a:xfrm>
            <a:off x="107504" y="4581128"/>
            <a:ext cx="1008112" cy="646331"/>
          </a:xfrm>
          <a:prstGeom prst="rect">
            <a:avLst/>
          </a:prstGeom>
          <a:noFill/>
        </p:spPr>
        <p:txBody>
          <a:bodyPr wrap="square" rtlCol="0">
            <a:spAutoFit/>
          </a:bodyPr>
          <a:lstStyle/>
          <a:p>
            <a:r>
              <a:rPr kumimoji="1" lang="en-US" altLang="zh-TW" dirty="0" smtClean="0"/>
              <a:t>User</a:t>
            </a:r>
          </a:p>
          <a:p>
            <a:r>
              <a:rPr kumimoji="1" lang="en-US" altLang="zh-TW" dirty="0" smtClean="0"/>
              <a:t>Space</a:t>
            </a:r>
            <a:endParaRPr kumimoji="1" lang="zh-TW" altLang="en-US" dirty="0"/>
          </a:p>
        </p:txBody>
      </p:sp>
      <p:sp>
        <p:nvSpPr>
          <p:cNvPr id="12" name="圓角矩形 11"/>
          <p:cNvSpPr/>
          <p:nvPr/>
        </p:nvSpPr>
        <p:spPr>
          <a:xfrm>
            <a:off x="3131840" y="2132856"/>
            <a:ext cx="3096344" cy="100811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zh-TW" altLang="en-US"/>
          </a:p>
        </p:txBody>
      </p:sp>
      <p:cxnSp>
        <p:nvCxnSpPr>
          <p:cNvPr id="13" name="直線接點 12"/>
          <p:cNvCxnSpPr/>
          <p:nvPr/>
        </p:nvCxnSpPr>
        <p:spPr>
          <a:xfrm>
            <a:off x="3131840" y="2276872"/>
            <a:ext cx="3096344" cy="0"/>
          </a:xfrm>
          <a:prstGeom prst="line">
            <a:avLst/>
          </a:prstGeom>
          <a:ln w="12700" cmpd="sng"/>
        </p:spPr>
        <p:style>
          <a:lnRef idx="2">
            <a:schemeClr val="dk1"/>
          </a:lnRef>
          <a:fillRef idx="0">
            <a:schemeClr val="dk1"/>
          </a:fillRef>
          <a:effectRef idx="1">
            <a:schemeClr val="dk1"/>
          </a:effectRef>
          <a:fontRef idx="minor">
            <a:schemeClr val="tx1"/>
          </a:fontRef>
        </p:style>
      </p:cxnSp>
      <p:cxnSp>
        <p:nvCxnSpPr>
          <p:cNvPr id="16" name="直線接點 15"/>
          <p:cNvCxnSpPr/>
          <p:nvPr/>
        </p:nvCxnSpPr>
        <p:spPr>
          <a:xfrm>
            <a:off x="3131840" y="2348880"/>
            <a:ext cx="3096344" cy="0"/>
          </a:xfrm>
          <a:prstGeom prst="line">
            <a:avLst/>
          </a:prstGeom>
          <a:ln w="12700" cmpd="sng"/>
        </p:spPr>
        <p:style>
          <a:lnRef idx="2">
            <a:schemeClr val="dk1"/>
          </a:lnRef>
          <a:fillRef idx="0">
            <a:schemeClr val="dk1"/>
          </a:fillRef>
          <a:effectRef idx="1">
            <a:schemeClr val="dk1"/>
          </a:effectRef>
          <a:fontRef idx="minor">
            <a:schemeClr val="tx1"/>
          </a:fontRef>
        </p:style>
      </p:cxnSp>
      <p:cxnSp>
        <p:nvCxnSpPr>
          <p:cNvPr id="17" name="直線接點 16"/>
          <p:cNvCxnSpPr/>
          <p:nvPr/>
        </p:nvCxnSpPr>
        <p:spPr>
          <a:xfrm>
            <a:off x="3131840" y="2780928"/>
            <a:ext cx="3096344" cy="0"/>
          </a:xfrm>
          <a:prstGeom prst="line">
            <a:avLst/>
          </a:prstGeom>
          <a:ln w="12700" cmpd="sng"/>
        </p:spPr>
        <p:style>
          <a:lnRef idx="2">
            <a:schemeClr val="dk1"/>
          </a:lnRef>
          <a:fillRef idx="0">
            <a:schemeClr val="dk1"/>
          </a:fillRef>
          <a:effectRef idx="1">
            <a:schemeClr val="dk1"/>
          </a:effectRef>
          <a:fontRef idx="minor">
            <a:schemeClr val="tx1"/>
          </a:fontRef>
        </p:style>
      </p:cxnSp>
      <p:cxnSp>
        <p:nvCxnSpPr>
          <p:cNvPr id="18" name="直線接點 17"/>
          <p:cNvCxnSpPr/>
          <p:nvPr/>
        </p:nvCxnSpPr>
        <p:spPr>
          <a:xfrm>
            <a:off x="3131840" y="2924944"/>
            <a:ext cx="3096344" cy="0"/>
          </a:xfrm>
          <a:prstGeom prst="line">
            <a:avLst/>
          </a:prstGeom>
          <a:ln w="12700" cmpd="sng"/>
        </p:spPr>
        <p:style>
          <a:lnRef idx="2">
            <a:schemeClr val="dk1"/>
          </a:lnRef>
          <a:fillRef idx="0">
            <a:schemeClr val="dk1"/>
          </a:fillRef>
          <a:effectRef idx="1">
            <a:schemeClr val="dk1"/>
          </a:effectRef>
          <a:fontRef idx="minor">
            <a:schemeClr val="tx1"/>
          </a:fontRef>
        </p:style>
      </p:cxnSp>
      <p:cxnSp>
        <p:nvCxnSpPr>
          <p:cNvPr id="19" name="直線接點 18"/>
          <p:cNvCxnSpPr/>
          <p:nvPr/>
        </p:nvCxnSpPr>
        <p:spPr>
          <a:xfrm>
            <a:off x="3131840" y="3068960"/>
            <a:ext cx="3096344" cy="0"/>
          </a:xfrm>
          <a:prstGeom prst="line">
            <a:avLst/>
          </a:prstGeom>
          <a:ln w="12700" cmpd="sng"/>
        </p:spPr>
        <p:style>
          <a:lnRef idx="2">
            <a:schemeClr val="dk1"/>
          </a:lnRef>
          <a:fillRef idx="0">
            <a:schemeClr val="dk1"/>
          </a:fillRef>
          <a:effectRef idx="1">
            <a:schemeClr val="dk1"/>
          </a:effectRef>
          <a:fontRef idx="minor">
            <a:schemeClr val="tx1"/>
          </a:fontRef>
        </p:style>
      </p:cxnSp>
      <p:cxnSp>
        <p:nvCxnSpPr>
          <p:cNvPr id="20" name="直線接點 19"/>
          <p:cNvCxnSpPr/>
          <p:nvPr/>
        </p:nvCxnSpPr>
        <p:spPr>
          <a:xfrm>
            <a:off x="3131840" y="2204864"/>
            <a:ext cx="3096344" cy="0"/>
          </a:xfrm>
          <a:prstGeom prst="line">
            <a:avLst/>
          </a:prstGeom>
          <a:ln w="12700" cmpd="sng"/>
        </p:spPr>
        <p:style>
          <a:lnRef idx="2">
            <a:schemeClr val="dk1"/>
          </a:lnRef>
          <a:fillRef idx="0">
            <a:schemeClr val="dk1"/>
          </a:fillRef>
          <a:effectRef idx="1">
            <a:schemeClr val="dk1"/>
          </a:effectRef>
          <a:fontRef idx="minor">
            <a:schemeClr val="tx1"/>
          </a:fontRef>
        </p:style>
      </p:cxnSp>
      <p:sp>
        <p:nvSpPr>
          <p:cNvPr id="21" name="文字方塊 20"/>
          <p:cNvSpPr txBox="1"/>
          <p:nvPr/>
        </p:nvSpPr>
        <p:spPr>
          <a:xfrm>
            <a:off x="3707904" y="2420888"/>
            <a:ext cx="2232248" cy="369332"/>
          </a:xfrm>
          <a:prstGeom prst="rect">
            <a:avLst/>
          </a:prstGeom>
          <a:noFill/>
        </p:spPr>
        <p:txBody>
          <a:bodyPr wrap="square" rtlCol="0">
            <a:spAutoFit/>
          </a:bodyPr>
          <a:lstStyle/>
          <a:p>
            <a:r>
              <a:rPr kumimoji="1" lang="en-US" altLang="zh-TW" dirty="0" smtClean="0"/>
              <a:t>b </a:t>
            </a:r>
            <a:r>
              <a:rPr kumimoji="1" lang="en-US" altLang="zh-TW" dirty="0" err="1" smtClean="0"/>
              <a:t>svc_handler</a:t>
            </a:r>
            <a:endParaRPr kumimoji="1" lang="zh-TW" altLang="en-US" dirty="0"/>
          </a:p>
        </p:txBody>
      </p:sp>
      <p:sp>
        <p:nvSpPr>
          <p:cNvPr id="22" name="圓角矩形 21"/>
          <p:cNvSpPr/>
          <p:nvPr/>
        </p:nvSpPr>
        <p:spPr>
          <a:xfrm>
            <a:off x="3131840" y="4869160"/>
            <a:ext cx="3096344" cy="100811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TW" dirty="0" smtClean="0"/>
              <a:t>…</a:t>
            </a:r>
          </a:p>
          <a:p>
            <a:pPr algn="ctr"/>
            <a:r>
              <a:rPr kumimoji="1" lang="en-US" altLang="zh-TW" dirty="0" smtClean="0"/>
              <a:t>svc #0x190</a:t>
            </a:r>
          </a:p>
          <a:p>
            <a:pPr algn="ctr"/>
            <a:r>
              <a:rPr kumimoji="1" lang="en-US" altLang="zh-TW" dirty="0" smtClean="0"/>
              <a:t>…</a:t>
            </a:r>
            <a:endParaRPr kumimoji="1" lang="zh-TW" altLang="en-US" dirty="0"/>
          </a:p>
        </p:txBody>
      </p:sp>
      <p:sp>
        <p:nvSpPr>
          <p:cNvPr id="24" name="圓角矩形 23"/>
          <p:cNvSpPr/>
          <p:nvPr/>
        </p:nvSpPr>
        <p:spPr>
          <a:xfrm>
            <a:off x="3131840" y="836712"/>
            <a:ext cx="3096344" cy="10801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kumimoji="1" lang="en-US" altLang="zh-TW" sz="1600" dirty="0" err="1" smtClean="0"/>
              <a:t>svc_handler</a:t>
            </a:r>
            <a:r>
              <a:rPr kumimoji="1" lang="en-US" altLang="zh-TW" sz="1600" dirty="0" smtClean="0"/>
              <a:t>:</a:t>
            </a:r>
          </a:p>
          <a:p>
            <a:pPr algn="ctr"/>
            <a:r>
              <a:rPr kumimoji="1" lang="en-US" altLang="zh-TW" sz="1600" dirty="0" smtClean="0"/>
              <a:t>…</a:t>
            </a:r>
          </a:p>
          <a:p>
            <a:pPr algn="ctr"/>
            <a:r>
              <a:rPr kumimoji="1" lang="en-US" altLang="zh-TW" sz="1600" dirty="0" smtClean="0"/>
              <a:t>…</a:t>
            </a:r>
          </a:p>
          <a:p>
            <a:pPr algn="ctr"/>
            <a:r>
              <a:rPr kumimoji="1" lang="en-US" altLang="zh-TW" sz="1600" dirty="0" smtClean="0"/>
              <a:t>…</a:t>
            </a:r>
            <a:endParaRPr kumimoji="1" lang="zh-TW" altLang="en-US" sz="1600" dirty="0"/>
          </a:p>
        </p:txBody>
      </p:sp>
      <p:grpSp>
        <p:nvGrpSpPr>
          <p:cNvPr id="27" name="群組 26"/>
          <p:cNvGrpSpPr/>
          <p:nvPr/>
        </p:nvGrpSpPr>
        <p:grpSpPr>
          <a:xfrm>
            <a:off x="1907704" y="5157192"/>
            <a:ext cx="1152128" cy="504056"/>
            <a:chOff x="1259632" y="5445224"/>
            <a:chExt cx="1152128" cy="504056"/>
          </a:xfrm>
        </p:grpSpPr>
        <p:sp>
          <p:nvSpPr>
            <p:cNvPr id="25" name="向右箭號 24"/>
            <p:cNvSpPr/>
            <p:nvPr/>
          </p:nvSpPr>
          <p:spPr>
            <a:xfrm>
              <a:off x="1763688" y="5445224"/>
              <a:ext cx="648072" cy="5040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TW" altLang="en-US"/>
            </a:p>
          </p:txBody>
        </p:sp>
        <p:sp>
          <p:nvSpPr>
            <p:cNvPr id="26" name="文字方塊 25"/>
            <p:cNvSpPr txBox="1"/>
            <p:nvPr/>
          </p:nvSpPr>
          <p:spPr>
            <a:xfrm>
              <a:off x="1259632" y="5517232"/>
              <a:ext cx="432048" cy="369332"/>
            </a:xfrm>
            <a:prstGeom prst="rect">
              <a:avLst/>
            </a:prstGeom>
            <a:noFill/>
          </p:spPr>
          <p:txBody>
            <a:bodyPr wrap="square" rtlCol="0">
              <a:spAutoFit/>
            </a:bodyPr>
            <a:lstStyle/>
            <a:p>
              <a:r>
                <a:rPr kumimoji="1" lang="en-US" altLang="zh-TW" dirty="0" smtClean="0">
                  <a:solidFill>
                    <a:schemeClr val="bg1">
                      <a:lumMod val="50000"/>
                    </a:schemeClr>
                  </a:solidFill>
                </a:rPr>
                <a:t>PC</a:t>
              </a:r>
              <a:endParaRPr kumimoji="1" lang="zh-TW" altLang="en-US" dirty="0">
                <a:solidFill>
                  <a:schemeClr val="bg1">
                    <a:lumMod val="50000"/>
                  </a:schemeClr>
                </a:solidFill>
              </a:endParaRPr>
            </a:p>
          </p:txBody>
        </p:sp>
      </p:grpSp>
      <p:sp>
        <p:nvSpPr>
          <p:cNvPr id="28" name="文字方塊 27"/>
          <p:cNvSpPr txBox="1"/>
          <p:nvPr/>
        </p:nvSpPr>
        <p:spPr>
          <a:xfrm>
            <a:off x="7933222" y="3801304"/>
            <a:ext cx="192443" cy="646331"/>
          </a:xfrm>
          <a:prstGeom prst="rect">
            <a:avLst/>
          </a:prstGeom>
          <a:noFill/>
        </p:spPr>
        <p:txBody>
          <a:bodyPr wrap="none" rtlCol="0">
            <a:spAutoFit/>
          </a:bodyPr>
          <a:lstStyle/>
          <a:p>
            <a:endParaRPr kumimoji="1" lang="en-US" altLang="zh-TW" dirty="0" smtClean="0"/>
          </a:p>
          <a:p>
            <a:endParaRPr kumimoji="1" lang="zh-TW" altLang="en-US" dirty="0"/>
          </a:p>
        </p:txBody>
      </p:sp>
      <p:sp>
        <p:nvSpPr>
          <p:cNvPr id="29" name="文字方塊 28"/>
          <p:cNvSpPr txBox="1"/>
          <p:nvPr/>
        </p:nvSpPr>
        <p:spPr>
          <a:xfrm>
            <a:off x="6300192" y="2276872"/>
            <a:ext cx="1008112" cy="646331"/>
          </a:xfrm>
          <a:prstGeom prst="rect">
            <a:avLst/>
          </a:prstGeom>
          <a:noFill/>
        </p:spPr>
        <p:txBody>
          <a:bodyPr wrap="square" rtlCol="0">
            <a:spAutoFit/>
          </a:bodyPr>
          <a:lstStyle/>
          <a:p>
            <a:r>
              <a:rPr kumimoji="1" lang="en-US" altLang="zh-TW" dirty="0" smtClean="0"/>
              <a:t>Vector</a:t>
            </a:r>
          </a:p>
          <a:p>
            <a:r>
              <a:rPr kumimoji="1" lang="en-US" altLang="zh-TW" dirty="0" smtClean="0"/>
              <a:t>Table</a:t>
            </a:r>
            <a:endParaRPr kumimoji="1" lang="zh-TW" altLang="en-US" dirty="0"/>
          </a:p>
        </p:txBody>
      </p:sp>
      <p:sp>
        <p:nvSpPr>
          <p:cNvPr id="30" name="文字方塊 29"/>
          <p:cNvSpPr txBox="1"/>
          <p:nvPr/>
        </p:nvSpPr>
        <p:spPr>
          <a:xfrm>
            <a:off x="6660232" y="4581128"/>
            <a:ext cx="2304256" cy="1200329"/>
          </a:xfrm>
          <a:prstGeom prst="rect">
            <a:avLst/>
          </a:prstGeom>
          <a:noFill/>
        </p:spPr>
        <p:txBody>
          <a:bodyPr wrap="square" rtlCol="0">
            <a:spAutoFit/>
          </a:bodyPr>
          <a:lstStyle/>
          <a:p>
            <a:r>
              <a:rPr kumimoji="1" lang="en-US" altLang="zh-TW" sz="3600" dirty="0" smtClean="0">
                <a:solidFill>
                  <a:srgbClr val="FF0000"/>
                </a:solidFill>
              </a:rPr>
              <a:t>CPU mode: </a:t>
            </a:r>
          </a:p>
          <a:p>
            <a:r>
              <a:rPr kumimoji="1" lang="en-US" altLang="zh-TW" sz="3600" dirty="0" smtClean="0">
                <a:solidFill>
                  <a:srgbClr val="FF0000"/>
                </a:solidFill>
              </a:rPr>
              <a:t>User Mode</a:t>
            </a:r>
            <a:endParaRPr kumimoji="1" lang="zh-TW" altLang="en-US" sz="3600" dirty="0">
              <a:solidFill>
                <a:srgbClr val="FF0000"/>
              </a:solidFill>
            </a:endParaRPr>
          </a:p>
        </p:txBody>
      </p:sp>
      <p:sp>
        <p:nvSpPr>
          <p:cNvPr id="31" name="文字方塊 30"/>
          <p:cNvSpPr txBox="1"/>
          <p:nvPr/>
        </p:nvSpPr>
        <p:spPr>
          <a:xfrm>
            <a:off x="6516216" y="332656"/>
            <a:ext cx="2448272" cy="1754327"/>
          </a:xfrm>
          <a:prstGeom prst="rect">
            <a:avLst/>
          </a:prstGeom>
          <a:noFill/>
        </p:spPr>
        <p:txBody>
          <a:bodyPr wrap="square" rtlCol="0">
            <a:spAutoFit/>
          </a:bodyPr>
          <a:lstStyle/>
          <a:p>
            <a:r>
              <a:rPr kumimoji="1" lang="en-US" altLang="zh-TW" sz="3600" dirty="0" smtClean="0">
                <a:solidFill>
                  <a:srgbClr val="FF0000"/>
                </a:solidFill>
              </a:rPr>
              <a:t>CPU mode: </a:t>
            </a:r>
          </a:p>
          <a:p>
            <a:r>
              <a:rPr kumimoji="1" lang="en-US" altLang="zh-TW" sz="3600" dirty="0" smtClean="0">
                <a:solidFill>
                  <a:srgbClr val="FF0000"/>
                </a:solidFill>
              </a:rPr>
              <a:t>Supervisor Mode</a:t>
            </a:r>
            <a:endParaRPr kumimoji="1" lang="zh-TW" altLang="en-US" sz="3600" dirty="0">
              <a:solidFill>
                <a:srgbClr val="FF0000"/>
              </a:solidFill>
            </a:endParaRPr>
          </a:p>
        </p:txBody>
      </p:sp>
    </p:spTree>
    <p:extLst>
      <p:ext uri="{BB962C8B-B14F-4D97-AF65-F5344CB8AC3E}">
        <p14:creationId xmlns:p14="http://schemas.microsoft.com/office/powerpoint/2010/main" val="246090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091E-6 -4.89007E-6 L 0.11046 0.00533 " pathEditMode="relative" rAng="0" ptsTypes="AA">
                                      <p:cBhvr>
                                        <p:cTn id="10" dur="2000" fill="hold"/>
                                        <p:tgtEl>
                                          <p:spTgt spid="27"/>
                                        </p:tgtEl>
                                        <p:attrNameLst>
                                          <p:attrName>ppt_x</p:attrName>
                                          <p:attrName>ppt_y</p:attrName>
                                        </p:attrNameLst>
                                      </p:cBhvr>
                                      <p:rCtr x="5523" y="255"/>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11046 0.00533 L 0.00018 0.00533 " pathEditMode="relative" rAng="0" ptsTypes="AA">
                                      <p:cBhvr>
                                        <p:cTn id="14" dur="2000" fill="hold"/>
                                        <p:tgtEl>
                                          <p:spTgt spid="27"/>
                                        </p:tgtEl>
                                        <p:attrNameLst>
                                          <p:attrName>ppt_x</p:attrName>
                                          <p:attrName>ppt_y</p:attrName>
                                        </p:attrNameLst>
                                      </p:cBhvr>
                                      <p:rCtr x="-5523" y="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6.32859E-6 7.15807E-6 L -0.00798 -0.4198 " pathEditMode="relative" ptsTypes="AA">
                                      <p:cBhvr>
                                        <p:cTn id="18" dur="2000" fill="hold"/>
                                        <p:tgtEl>
                                          <p:spTgt spid="27"/>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00018 -0.41448 L 0.07885 -0.41448 " pathEditMode="relative" rAng="0" ptsTypes="AA">
                                      <p:cBhvr>
                                        <p:cTn id="30" dur="2000" fill="hold"/>
                                        <p:tgtEl>
                                          <p:spTgt spid="27"/>
                                        </p:tgtEl>
                                        <p:attrNameLst>
                                          <p:attrName>ppt_x</p:attrName>
                                          <p:attrName>ppt_y</p:attrName>
                                        </p:attrNameLst>
                                      </p:cBhvr>
                                      <p:rCtr x="3925" y="0"/>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00799 -0.41981 L -0.00799 -0.59824 " pathEditMode="relative" ptsTypes="AA">
                                      <p:cBhvr>
                                        <p:cTn id="34" dur="2000" fill="hold"/>
                                        <p:tgtEl>
                                          <p:spTgt spid="27"/>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00798 -0.59824 L 0.08667 -0.59824 " pathEditMode="relative" ptsTypes="AA">
                                      <p:cBhvr>
                                        <p:cTn id="38" dur="2000" fill="hold"/>
                                        <p:tgtEl>
                                          <p:spTgt spid="2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What</a:t>
            </a:r>
            <a:r>
              <a:rPr kumimoji="1" lang="zh-TW" altLang="en-US" dirty="0" smtClean="0"/>
              <a:t> </a:t>
            </a:r>
            <a:r>
              <a:rPr kumimoji="1" lang="en-US" altLang="zh-TW" dirty="0" smtClean="0"/>
              <a:t>is</a:t>
            </a:r>
            <a:r>
              <a:rPr kumimoji="1" lang="zh-TW" altLang="en-US" dirty="0" smtClean="0"/>
              <a:t> </a:t>
            </a:r>
            <a:r>
              <a:rPr kumimoji="1" lang="en-US" altLang="zh-TW" dirty="0" smtClean="0"/>
              <a:t>HVC?</a:t>
            </a:r>
            <a:endParaRPr kumimoji="1" lang="zh-TW" altLang="en-US" dirty="0"/>
          </a:p>
        </p:txBody>
      </p:sp>
      <p:sp>
        <p:nvSpPr>
          <p:cNvPr id="3" name="內容版面配置區 2"/>
          <p:cNvSpPr>
            <a:spLocks noGrp="1"/>
          </p:cNvSpPr>
          <p:nvPr>
            <p:ph idx="1"/>
          </p:nvPr>
        </p:nvSpPr>
        <p:spPr>
          <a:xfrm>
            <a:off x="457200" y="1600200"/>
            <a:ext cx="8229600" cy="4925144"/>
          </a:xfrm>
        </p:spPr>
        <p:txBody>
          <a:bodyPr>
            <a:normAutofit/>
          </a:bodyPr>
          <a:lstStyle/>
          <a:p>
            <a:r>
              <a:rPr kumimoji="1" lang="en-US" altLang="zh-TW" dirty="0" smtClean="0"/>
              <a:t>HVC, a.k.a. Hypervisor Call, is a instruction which will actively trigger event to enter </a:t>
            </a:r>
            <a:r>
              <a:rPr kumimoji="1" lang="en-US" altLang="zh-TW" dirty="0" err="1" smtClean="0"/>
              <a:t>Hyp</a:t>
            </a:r>
            <a:r>
              <a:rPr kumimoji="1" lang="en-US" altLang="zh-TW" dirty="0" smtClean="0"/>
              <a:t> mode(Non-Secure PL2) from Guest OS(Non-Secure PL1).</a:t>
            </a:r>
          </a:p>
          <a:p>
            <a:r>
              <a:rPr kumimoji="1" lang="en-US" altLang="zh-TW" dirty="0" smtClean="0"/>
              <a:t>The relationship between Guest OS and Hypervisor in HVC is the same as the relationship between User-space and Kernel-space in SVC.</a:t>
            </a:r>
          </a:p>
          <a:p>
            <a:r>
              <a:rPr kumimoji="1" lang="en-US" altLang="zh-TW" dirty="0" smtClean="0"/>
              <a:t>In vector table, the interrupt from HVC will be taken into the 0x14 vector stub.</a:t>
            </a:r>
          </a:p>
          <a:p>
            <a:r>
              <a:rPr kumimoji="1" lang="en-US" altLang="zh-TW" dirty="0"/>
              <a:t>With</a:t>
            </a:r>
            <a:r>
              <a:rPr kumimoji="1" lang="zh-TW" altLang="en-US" dirty="0"/>
              <a:t> </a:t>
            </a:r>
            <a:r>
              <a:rPr kumimoji="1" lang="en-US" altLang="zh-TW" dirty="0"/>
              <a:t>the</a:t>
            </a:r>
            <a:r>
              <a:rPr kumimoji="1" lang="zh-TW" altLang="en-US" dirty="0"/>
              <a:t> </a:t>
            </a:r>
            <a:r>
              <a:rPr kumimoji="1" lang="en-US" altLang="zh-TW" dirty="0"/>
              <a:t>help</a:t>
            </a:r>
            <a:r>
              <a:rPr kumimoji="1" lang="zh-TW" altLang="en-US" dirty="0"/>
              <a:t> </a:t>
            </a:r>
            <a:r>
              <a:rPr kumimoji="1" lang="en-US" altLang="zh-TW" dirty="0"/>
              <a:t>of</a:t>
            </a:r>
            <a:r>
              <a:rPr kumimoji="1" lang="zh-TW" altLang="en-US" dirty="0"/>
              <a:t> </a:t>
            </a:r>
            <a:r>
              <a:rPr kumimoji="1" lang="en-US" altLang="zh-TW" dirty="0"/>
              <a:t>HVC,</a:t>
            </a:r>
            <a:r>
              <a:rPr kumimoji="1" lang="zh-TW" altLang="en-US" dirty="0"/>
              <a:t> </a:t>
            </a:r>
            <a:r>
              <a:rPr kumimoji="1" lang="en-US" altLang="zh-TW" dirty="0"/>
              <a:t>hypervisor</a:t>
            </a:r>
            <a:r>
              <a:rPr kumimoji="1" lang="zh-TW" altLang="en-US" dirty="0"/>
              <a:t> </a:t>
            </a:r>
            <a:r>
              <a:rPr kumimoji="1" lang="en-US" altLang="zh-TW" dirty="0"/>
              <a:t>designer</a:t>
            </a:r>
            <a:r>
              <a:rPr kumimoji="1" lang="zh-TW" altLang="en-US" dirty="0"/>
              <a:t> </a:t>
            </a:r>
            <a:r>
              <a:rPr kumimoji="1" lang="en-US" altLang="zh-TW" dirty="0"/>
              <a:t>can</a:t>
            </a:r>
            <a:r>
              <a:rPr kumimoji="1" lang="zh-TW" altLang="en-US" dirty="0"/>
              <a:t> </a:t>
            </a:r>
            <a:r>
              <a:rPr kumimoji="1" lang="en-US" altLang="zh-TW" dirty="0"/>
              <a:t>be</a:t>
            </a:r>
            <a:r>
              <a:rPr kumimoji="1" lang="zh-TW" altLang="en-US" dirty="0"/>
              <a:t> </a:t>
            </a:r>
            <a:r>
              <a:rPr kumimoji="1" lang="en-US" altLang="zh-TW" dirty="0"/>
              <a:t>easily</a:t>
            </a:r>
            <a:r>
              <a:rPr kumimoji="1" lang="zh-TW" altLang="en-US" dirty="0"/>
              <a:t> </a:t>
            </a:r>
            <a:r>
              <a:rPr kumimoji="1" lang="en-US" altLang="zh-TW" dirty="0"/>
              <a:t>to</a:t>
            </a:r>
            <a:r>
              <a:rPr kumimoji="1" lang="zh-TW" altLang="en-US" dirty="0"/>
              <a:t> </a:t>
            </a:r>
            <a:r>
              <a:rPr kumimoji="1" lang="en-US" altLang="zh-TW" dirty="0"/>
              <a:t>implement</a:t>
            </a:r>
            <a:r>
              <a:rPr kumimoji="1" lang="zh-TW" altLang="en-US" dirty="0"/>
              <a:t> </a:t>
            </a:r>
            <a:r>
              <a:rPr kumimoji="1" lang="en-US" altLang="zh-TW" dirty="0"/>
              <a:t>“</a:t>
            </a:r>
            <a:r>
              <a:rPr kumimoji="1" lang="en-US" altLang="zh-TW" dirty="0" err="1"/>
              <a:t>Hypercall</a:t>
            </a:r>
            <a:r>
              <a:rPr kumimoji="1" lang="en-US" altLang="zh-TW" dirty="0"/>
              <a:t>”</a:t>
            </a:r>
            <a:endParaRPr kumimoji="1" lang="zh-TW" altLang="en-US" dirty="0"/>
          </a:p>
          <a:p>
            <a:endParaRPr kumimoji="1" lang="en-US" altLang="zh-TW" dirty="0" smtClean="0"/>
          </a:p>
          <a:p>
            <a:endParaRPr kumimoji="1" lang="zh-TW" altLang="en-US" dirty="0"/>
          </a:p>
        </p:txBody>
      </p:sp>
    </p:spTree>
    <p:extLst>
      <p:ext uri="{BB962C8B-B14F-4D97-AF65-F5344CB8AC3E}">
        <p14:creationId xmlns:p14="http://schemas.microsoft.com/office/powerpoint/2010/main" val="3276029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kumimoji="1" lang="en-US" altLang="zh-TW" dirty="0" smtClean="0"/>
              <a:t>Review</a:t>
            </a:r>
            <a:r>
              <a:rPr kumimoji="1" lang="zh-TW" altLang="en-US" dirty="0" smtClean="0"/>
              <a:t> </a:t>
            </a:r>
            <a:r>
              <a:rPr kumimoji="1" lang="en-US" altLang="zh-TW" dirty="0" smtClean="0"/>
              <a:t>on</a:t>
            </a:r>
            <a:r>
              <a:rPr kumimoji="1" lang="zh-TW" altLang="en-US" dirty="0" smtClean="0"/>
              <a:t> </a:t>
            </a:r>
            <a:r>
              <a:rPr kumimoji="1" lang="en-US" altLang="zh-TW" dirty="0" smtClean="0"/>
              <a:t>system</a:t>
            </a:r>
            <a:r>
              <a:rPr kumimoji="1" lang="zh-TW" altLang="en-US" dirty="0" smtClean="0"/>
              <a:t> </a:t>
            </a:r>
            <a:r>
              <a:rPr kumimoji="1" lang="en-US" altLang="zh-TW" dirty="0" smtClean="0"/>
              <a:t>virtualization</a:t>
            </a:r>
            <a:endParaRPr kumimoji="1" lang="zh-TW" altLang="en-US" dirty="0"/>
          </a:p>
        </p:txBody>
      </p:sp>
      <p:sp>
        <p:nvSpPr>
          <p:cNvPr id="6" name="文字版面配置區 5"/>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10829222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Vector</a:t>
            </a:r>
            <a:r>
              <a:rPr kumimoji="1" lang="zh-TW" altLang="en-US" dirty="0" smtClean="0"/>
              <a:t> </a:t>
            </a:r>
            <a:r>
              <a:rPr kumimoji="1" lang="en-US" altLang="zh-TW" dirty="0" smtClean="0"/>
              <a:t>stub</a:t>
            </a:r>
            <a:r>
              <a:rPr kumimoji="1" lang="zh-TW" altLang="en-US" dirty="0" smtClean="0"/>
              <a:t> </a:t>
            </a:r>
            <a:r>
              <a:rPr kumimoji="1" lang="en-US" altLang="zh-TW" dirty="0" smtClean="0"/>
              <a:t>of</a:t>
            </a:r>
            <a:r>
              <a:rPr kumimoji="1" lang="zh-TW" altLang="en-US" dirty="0" smtClean="0"/>
              <a:t> </a:t>
            </a:r>
            <a:r>
              <a:rPr kumimoji="1" lang="en-US" altLang="zh-TW" dirty="0" smtClean="0"/>
              <a:t>HVC</a:t>
            </a:r>
            <a:endParaRPr kumimoji="1"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972345905"/>
              </p:ext>
            </p:extLst>
          </p:nvPr>
        </p:nvGraphicFramePr>
        <p:xfrm>
          <a:off x="16366" y="2276872"/>
          <a:ext cx="4320480" cy="2966720"/>
        </p:xfrm>
        <a:graphic>
          <a:graphicData uri="http://schemas.openxmlformats.org/drawingml/2006/table">
            <a:tbl>
              <a:tblPr firstRow="1" bandRow="1">
                <a:tableStyleId>{D7AC3CCA-C797-4891-BE02-D94E43425B78}</a:tableStyleId>
              </a:tblPr>
              <a:tblGrid>
                <a:gridCol w="1366363"/>
                <a:gridCol w="2954117"/>
              </a:tblGrid>
              <a:tr h="370840">
                <a:tc>
                  <a:txBody>
                    <a:bodyPr/>
                    <a:lstStyle/>
                    <a:p>
                      <a:pPr algn="ctr"/>
                      <a:r>
                        <a:rPr lang="en-US" altLang="zh-TW" b="0" dirty="0" smtClean="0">
                          <a:solidFill>
                            <a:schemeClr val="bg1"/>
                          </a:solidFill>
                        </a:rPr>
                        <a:t>0x1C</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FIQ</a:t>
                      </a:r>
                      <a:endParaRPr lang="zh-TW" altLang="en-US" b="0" dirty="0">
                        <a:solidFill>
                          <a:schemeClr val="bg1"/>
                        </a:solidFill>
                      </a:endParaRPr>
                    </a:p>
                  </a:txBody>
                  <a:tcPr>
                    <a:solidFill>
                      <a:schemeClr val="accent5">
                        <a:lumMod val="50000"/>
                      </a:schemeClr>
                    </a:solidFill>
                  </a:tcPr>
                </a:tc>
              </a:tr>
              <a:tr h="370840">
                <a:tc>
                  <a:txBody>
                    <a:bodyPr/>
                    <a:lstStyle/>
                    <a:p>
                      <a:pPr algn="ctr"/>
                      <a:r>
                        <a:rPr lang="en-US" altLang="zh-TW" b="0" dirty="0" smtClean="0">
                          <a:solidFill>
                            <a:schemeClr val="bg1"/>
                          </a:solidFill>
                        </a:rPr>
                        <a:t>0x18</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IRQ</a:t>
                      </a:r>
                      <a:endParaRPr lang="zh-TW" altLang="en-US" b="0" dirty="0">
                        <a:solidFill>
                          <a:schemeClr val="bg1"/>
                        </a:solidFill>
                      </a:endParaRPr>
                    </a:p>
                  </a:txBody>
                  <a:tcPr>
                    <a:solidFill>
                      <a:schemeClr val="accent5">
                        <a:lumMod val="50000"/>
                      </a:schemeClr>
                    </a:solidFill>
                  </a:tcPr>
                </a:tc>
              </a:tr>
              <a:tr h="370840">
                <a:tc>
                  <a:txBody>
                    <a:bodyPr/>
                    <a:lstStyle/>
                    <a:p>
                      <a:pPr algn="ctr"/>
                      <a:r>
                        <a:rPr lang="en-US" altLang="zh-TW" b="0" dirty="0" smtClean="0">
                          <a:solidFill>
                            <a:schemeClr val="bg1"/>
                          </a:solidFill>
                        </a:rPr>
                        <a:t>0x14</a:t>
                      </a:r>
                      <a:endParaRPr lang="zh-TW" altLang="en-US" b="0" dirty="0">
                        <a:solidFill>
                          <a:schemeClr val="bg1"/>
                        </a:solidFill>
                      </a:endParaRPr>
                    </a:p>
                  </a:txBody>
                  <a:tcPr>
                    <a:solidFill>
                      <a:schemeClr val="accent6">
                        <a:lumMod val="75000"/>
                      </a:schemeClr>
                    </a:solidFill>
                  </a:tcPr>
                </a:tc>
                <a:tc>
                  <a:txBody>
                    <a:bodyPr/>
                    <a:lstStyle/>
                    <a:p>
                      <a:pPr algn="ctr"/>
                      <a:r>
                        <a:rPr lang="en-US" altLang="zh-TW" b="0" dirty="0" smtClean="0">
                          <a:solidFill>
                            <a:schemeClr val="bg1"/>
                          </a:solidFill>
                        </a:rPr>
                        <a:t>(Reserved, Not used)</a:t>
                      </a:r>
                      <a:endParaRPr lang="zh-TW" altLang="en-US" b="0" dirty="0">
                        <a:solidFill>
                          <a:schemeClr val="bg1"/>
                        </a:solidFill>
                      </a:endParaRPr>
                    </a:p>
                  </a:txBody>
                  <a:tcPr>
                    <a:solidFill>
                      <a:schemeClr val="accent6">
                        <a:lumMod val="75000"/>
                      </a:schemeClr>
                    </a:solidFill>
                  </a:tcPr>
                </a:tc>
              </a:tr>
              <a:tr h="370840">
                <a:tc>
                  <a:txBody>
                    <a:bodyPr/>
                    <a:lstStyle/>
                    <a:p>
                      <a:pPr algn="ctr"/>
                      <a:r>
                        <a:rPr lang="en-US" altLang="zh-TW" b="0" dirty="0" smtClean="0">
                          <a:solidFill>
                            <a:schemeClr val="bg1"/>
                          </a:solidFill>
                        </a:rPr>
                        <a:t>0x10</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Data</a:t>
                      </a:r>
                      <a:r>
                        <a:rPr lang="en-US" altLang="zh-TW" b="0" baseline="0" dirty="0" smtClean="0">
                          <a:solidFill>
                            <a:schemeClr val="bg1"/>
                          </a:solidFill>
                        </a:rPr>
                        <a:t> Abort</a:t>
                      </a:r>
                      <a:endParaRPr lang="zh-TW" altLang="en-US" b="0" dirty="0">
                        <a:solidFill>
                          <a:schemeClr val="bg1"/>
                        </a:solidFill>
                      </a:endParaRPr>
                    </a:p>
                  </a:txBody>
                  <a:tcPr>
                    <a:solidFill>
                      <a:schemeClr val="accent5">
                        <a:lumMod val="50000"/>
                      </a:schemeClr>
                    </a:solidFill>
                  </a:tcPr>
                </a:tc>
              </a:tr>
              <a:tr h="370840">
                <a:tc>
                  <a:txBody>
                    <a:bodyPr/>
                    <a:lstStyle/>
                    <a:p>
                      <a:pPr algn="ctr"/>
                      <a:r>
                        <a:rPr lang="en-US" altLang="zh-TW" b="0" dirty="0" smtClean="0">
                          <a:solidFill>
                            <a:schemeClr val="bg1"/>
                          </a:solidFill>
                        </a:rPr>
                        <a:t>0x0C</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err="1" smtClean="0">
                          <a:solidFill>
                            <a:schemeClr val="bg1"/>
                          </a:solidFill>
                        </a:rPr>
                        <a:t>Prefetch</a:t>
                      </a:r>
                      <a:r>
                        <a:rPr lang="en-US" altLang="zh-TW" b="0" baseline="0" dirty="0" smtClean="0">
                          <a:solidFill>
                            <a:schemeClr val="bg1"/>
                          </a:solidFill>
                        </a:rPr>
                        <a:t> Abort</a:t>
                      </a:r>
                      <a:endParaRPr lang="zh-TW" altLang="en-US" b="0" dirty="0">
                        <a:solidFill>
                          <a:schemeClr val="bg1"/>
                        </a:solidFill>
                      </a:endParaRPr>
                    </a:p>
                  </a:txBody>
                  <a:tcPr>
                    <a:solidFill>
                      <a:schemeClr val="accent5">
                        <a:lumMod val="50000"/>
                      </a:schemeClr>
                    </a:solidFill>
                  </a:tcPr>
                </a:tc>
              </a:tr>
              <a:tr h="370840">
                <a:tc>
                  <a:txBody>
                    <a:bodyPr/>
                    <a:lstStyle/>
                    <a:p>
                      <a:pPr algn="ctr"/>
                      <a:r>
                        <a:rPr lang="en-US" altLang="zh-TW" b="0" dirty="0" smtClean="0">
                          <a:solidFill>
                            <a:schemeClr val="bg1"/>
                          </a:solidFill>
                        </a:rPr>
                        <a:t>0x08</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Supervisor</a:t>
                      </a:r>
                      <a:r>
                        <a:rPr lang="en-US" altLang="zh-TW" b="0" baseline="0" dirty="0" smtClean="0">
                          <a:solidFill>
                            <a:schemeClr val="bg1"/>
                          </a:solidFill>
                        </a:rPr>
                        <a:t> Call</a:t>
                      </a:r>
                      <a:endParaRPr lang="zh-TW" altLang="en-US" b="0" dirty="0">
                        <a:solidFill>
                          <a:schemeClr val="bg1"/>
                        </a:solidFill>
                      </a:endParaRPr>
                    </a:p>
                  </a:txBody>
                  <a:tcPr>
                    <a:solidFill>
                      <a:schemeClr val="accent5">
                        <a:lumMod val="50000"/>
                      </a:schemeClr>
                    </a:solidFill>
                  </a:tcPr>
                </a:tc>
              </a:tr>
              <a:tr h="370840">
                <a:tc>
                  <a:txBody>
                    <a:bodyPr/>
                    <a:lstStyle/>
                    <a:p>
                      <a:pPr algn="ctr"/>
                      <a:r>
                        <a:rPr lang="en-US" altLang="zh-TW" b="0" dirty="0" smtClean="0">
                          <a:solidFill>
                            <a:schemeClr val="bg1"/>
                          </a:solidFill>
                        </a:rPr>
                        <a:t>0x04</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Undefined Instruction</a:t>
                      </a:r>
                      <a:endParaRPr lang="zh-TW" altLang="en-US" b="0" dirty="0">
                        <a:solidFill>
                          <a:schemeClr val="bg1"/>
                        </a:solidFill>
                      </a:endParaRPr>
                    </a:p>
                  </a:txBody>
                  <a:tcPr>
                    <a:solidFill>
                      <a:schemeClr val="accent5">
                        <a:lumMod val="50000"/>
                      </a:schemeClr>
                    </a:solidFill>
                  </a:tcPr>
                </a:tc>
              </a:tr>
              <a:tr h="370840">
                <a:tc>
                  <a:txBody>
                    <a:bodyPr/>
                    <a:lstStyle/>
                    <a:p>
                      <a:pPr algn="ctr"/>
                      <a:r>
                        <a:rPr lang="en-US" altLang="zh-TW" b="0" dirty="0" smtClean="0">
                          <a:solidFill>
                            <a:schemeClr val="bg1"/>
                          </a:solidFill>
                        </a:rPr>
                        <a:t>0x00</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Reset</a:t>
                      </a:r>
                      <a:endParaRPr lang="zh-TW" altLang="en-US" b="0" dirty="0">
                        <a:solidFill>
                          <a:schemeClr val="bg1"/>
                        </a:solidFill>
                      </a:endParaRPr>
                    </a:p>
                  </a:txBody>
                  <a:tcPr>
                    <a:solidFill>
                      <a:schemeClr val="accent5">
                        <a:lumMod val="50000"/>
                      </a:schemeClr>
                    </a:solidFill>
                  </a:tcPr>
                </a:tc>
              </a:tr>
            </a:tbl>
          </a:graphicData>
        </a:graphic>
      </p:graphicFrame>
      <p:sp>
        <p:nvSpPr>
          <p:cNvPr id="7" name="文字方塊 6"/>
          <p:cNvSpPr txBox="1"/>
          <p:nvPr/>
        </p:nvSpPr>
        <p:spPr>
          <a:xfrm>
            <a:off x="539552" y="1628800"/>
            <a:ext cx="3312368" cy="646331"/>
          </a:xfrm>
          <a:prstGeom prst="rect">
            <a:avLst/>
          </a:prstGeom>
          <a:noFill/>
        </p:spPr>
        <p:txBody>
          <a:bodyPr wrap="square" rtlCol="0">
            <a:spAutoFit/>
          </a:bodyPr>
          <a:lstStyle/>
          <a:p>
            <a:r>
              <a:rPr kumimoji="1" lang="en-US" altLang="zh-TW" dirty="0" smtClean="0"/>
              <a:t>Vector Table </a:t>
            </a:r>
            <a:r>
              <a:rPr kumimoji="1" lang="en-US" altLang="zh-TW" dirty="0" smtClean="0">
                <a:solidFill>
                  <a:srgbClr val="FF0000"/>
                </a:solidFill>
              </a:rPr>
              <a:t>without</a:t>
            </a:r>
            <a:r>
              <a:rPr kumimoji="1" lang="en-US" altLang="zh-TW" dirty="0" smtClean="0"/>
              <a:t> virtualization extension</a:t>
            </a:r>
            <a:endParaRPr kumimoji="1" lang="zh-TW" altLang="en-US" dirty="0"/>
          </a:p>
        </p:txBody>
      </p:sp>
      <p:sp>
        <p:nvSpPr>
          <p:cNvPr id="8" name="文字方塊 7"/>
          <p:cNvSpPr txBox="1"/>
          <p:nvPr/>
        </p:nvSpPr>
        <p:spPr>
          <a:xfrm>
            <a:off x="5220072" y="1628800"/>
            <a:ext cx="3312368" cy="646331"/>
          </a:xfrm>
          <a:prstGeom prst="rect">
            <a:avLst/>
          </a:prstGeom>
          <a:noFill/>
        </p:spPr>
        <p:txBody>
          <a:bodyPr wrap="square" rtlCol="0">
            <a:spAutoFit/>
          </a:bodyPr>
          <a:lstStyle/>
          <a:p>
            <a:r>
              <a:rPr kumimoji="1" lang="en-US" altLang="zh-TW" dirty="0" smtClean="0"/>
              <a:t>Vector Table </a:t>
            </a:r>
            <a:r>
              <a:rPr kumimoji="1" lang="en-US" altLang="zh-TW" dirty="0" smtClean="0">
                <a:solidFill>
                  <a:srgbClr val="FF0000"/>
                </a:solidFill>
              </a:rPr>
              <a:t>with</a:t>
            </a:r>
            <a:r>
              <a:rPr kumimoji="1" lang="en-US" altLang="zh-TW" dirty="0" smtClean="0"/>
              <a:t> virtualization extension</a:t>
            </a:r>
            <a:endParaRPr kumimoji="1" lang="zh-TW" altLang="en-US" dirty="0"/>
          </a:p>
        </p:txBody>
      </p:sp>
      <p:graphicFrame>
        <p:nvGraphicFramePr>
          <p:cNvPr id="9" name="內容版面配置區 4"/>
          <p:cNvGraphicFramePr>
            <a:graphicFrameLocks/>
          </p:cNvGraphicFramePr>
          <p:nvPr>
            <p:extLst>
              <p:ext uri="{D42A27DB-BD31-4B8C-83A1-F6EECF244321}">
                <p14:modId xmlns:p14="http://schemas.microsoft.com/office/powerpoint/2010/main" val="1842816850"/>
              </p:ext>
            </p:extLst>
          </p:nvPr>
        </p:nvGraphicFramePr>
        <p:xfrm>
          <a:off x="4830040" y="2276872"/>
          <a:ext cx="4320480" cy="2966720"/>
        </p:xfrm>
        <a:graphic>
          <a:graphicData uri="http://schemas.openxmlformats.org/drawingml/2006/table">
            <a:tbl>
              <a:tblPr firstRow="1" bandRow="1">
                <a:tableStyleId>{D7AC3CCA-C797-4891-BE02-D94E43425B78}</a:tableStyleId>
              </a:tblPr>
              <a:tblGrid>
                <a:gridCol w="1366363"/>
                <a:gridCol w="2954117"/>
              </a:tblGrid>
              <a:tr h="370840">
                <a:tc>
                  <a:txBody>
                    <a:bodyPr/>
                    <a:lstStyle/>
                    <a:p>
                      <a:pPr algn="ctr"/>
                      <a:r>
                        <a:rPr lang="en-US" altLang="zh-TW" b="0" dirty="0" smtClean="0">
                          <a:solidFill>
                            <a:schemeClr val="bg1"/>
                          </a:solidFill>
                        </a:rPr>
                        <a:t>0x1C</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FIQ</a:t>
                      </a:r>
                      <a:endParaRPr lang="zh-TW" altLang="en-US" b="0" dirty="0">
                        <a:solidFill>
                          <a:schemeClr val="bg1"/>
                        </a:solidFill>
                      </a:endParaRPr>
                    </a:p>
                  </a:txBody>
                  <a:tcPr>
                    <a:solidFill>
                      <a:schemeClr val="accent5">
                        <a:lumMod val="50000"/>
                      </a:schemeClr>
                    </a:solidFill>
                  </a:tcPr>
                </a:tc>
              </a:tr>
              <a:tr h="370840">
                <a:tc>
                  <a:txBody>
                    <a:bodyPr/>
                    <a:lstStyle/>
                    <a:p>
                      <a:pPr algn="ctr"/>
                      <a:r>
                        <a:rPr lang="en-US" altLang="zh-TW" b="0" dirty="0" smtClean="0">
                          <a:solidFill>
                            <a:schemeClr val="bg1"/>
                          </a:solidFill>
                        </a:rPr>
                        <a:t>0x18</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IRQ</a:t>
                      </a:r>
                      <a:endParaRPr lang="zh-TW" altLang="en-US" b="0" dirty="0">
                        <a:solidFill>
                          <a:schemeClr val="bg1"/>
                        </a:solidFill>
                      </a:endParaRPr>
                    </a:p>
                  </a:txBody>
                  <a:tcPr>
                    <a:solidFill>
                      <a:schemeClr val="accent5">
                        <a:lumMod val="50000"/>
                      </a:schemeClr>
                    </a:solidFill>
                  </a:tcPr>
                </a:tc>
              </a:tr>
              <a:tr h="370840">
                <a:tc>
                  <a:txBody>
                    <a:bodyPr/>
                    <a:lstStyle/>
                    <a:p>
                      <a:pPr algn="ctr"/>
                      <a:r>
                        <a:rPr lang="en-US" altLang="zh-TW" b="0" dirty="0" smtClean="0">
                          <a:solidFill>
                            <a:srgbClr val="FF0000"/>
                          </a:solidFill>
                        </a:rPr>
                        <a:t>0x14</a:t>
                      </a:r>
                      <a:endParaRPr lang="zh-TW" altLang="en-US" b="0" dirty="0">
                        <a:solidFill>
                          <a:srgbClr val="FF0000"/>
                        </a:solidFill>
                      </a:endParaRPr>
                    </a:p>
                  </a:txBody>
                  <a:tcPr>
                    <a:solidFill>
                      <a:srgbClr val="FFFF00"/>
                    </a:solidFill>
                  </a:tcPr>
                </a:tc>
                <a:tc>
                  <a:txBody>
                    <a:bodyPr/>
                    <a:lstStyle/>
                    <a:p>
                      <a:pPr algn="ctr"/>
                      <a:r>
                        <a:rPr lang="en-US" altLang="zh-TW" b="0" dirty="0" smtClean="0">
                          <a:solidFill>
                            <a:srgbClr val="FF0000"/>
                          </a:solidFill>
                        </a:rPr>
                        <a:t>Hypervisor Call</a:t>
                      </a:r>
                      <a:endParaRPr lang="zh-TW" altLang="en-US" b="0" dirty="0">
                        <a:solidFill>
                          <a:srgbClr val="FF0000"/>
                        </a:solidFill>
                      </a:endParaRPr>
                    </a:p>
                  </a:txBody>
                  <a:tcPr>
                    <a:solidFill>
                      <a:srgbClr val="FFFF00"/>
                    </a:solidFill>
                  </a:tcPr>
                </a:tc>
              </a:tr>
              <a:tr h="370840">
                <a:tc>
                  <a:txBody>
                    <a:bodyPr/>
                    <a:lstStyle/>
                    <a:p>
                      <a:pPr algn="ctr"/>
                      <a:r>
                        <a:rPr lang="en-US" altLang="zh-TW" b="0" dirty="0" smtClean="0">
                          <a:solidFill>
                            <a:schemeClr val="bg1"/>
                          </a:solidFill>
                        </a:rPr>
                        <a:t>0x10</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Data</a:t>
                      </a:r>
                      <a:r>
                        <a:rPr lang="en-US" altLang="zh-TW" b="0" baseline="0" dirty="0" smtClean="0">
                          <a:solidFill>
                            <a:schemeClr val="bg1"/>
                          </a:solidFill>
                        </a:rPr>
                        <a:t> Abort</a:t>
                      </a:r>
                      <a:endParaRPr lang="zh-TW" altLang="en-US" b="0" dirty="0">
                        <a:solidFill>
                          <a:schemeClr val="bg1"/>
                        </a:solidFill>
                      </a:endParaRPr>
                    </a:p>
                  </a:txBody>
                  <a:tcPr>
                    <a:solidFill>
                      <a:schemeClr val="accent5">
                        <a:lumMod val="50000"/>
                      </a:schemeClr>
                    </a:solidFill>
                  </a:tcPr>
                </a:tc>
              </a:tr>
              <a:tr h="370840">
                <a:tc>
                  <a:txBody>
                    <a:bodyPr/>
                    <a:lstStyle/>
                    <a:p>
                      <a:pPr algn="ctr"/>
                      <a:r>
                        <a:rPr lang="en-US" altLang="zh-TW" b="0" dirty="0" smtClean="0">
                          <a:solidFill>
                            <a:schemeClr val="bg1"/>
                          </a:solidFill>
                        </a:rPr>
                        <a:t>0x0C</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err="1" smtClean="0">
                          <a:solidFill>
                            <a:schemeClr val="bg1"/>
                          </a:solidFill>
                        </a:rPr>
                        <a:t>Prefetch</a:t>
                      </a:r>
                      <a:r>
                        <a:rPr lang="en-US" altLang="zh-TW" b="0" baseline="0" dirty="0" smtClean="0">
                          <a:solidFill>
                            <a:schemeClr val="bg1"/>
                          </a:solidFill>
                        </a:rPr>
                        <a:t> Abort</a:t>
                      </a:r>
                      <a:endParaRPr lang="zh-TW" altLang="en-US" b="0" dirty="0">
                        <a:solidFill>
                          <a:schemeClr val="bg1"/>
                        </a:solidFill>
                      </a:endParaRPr>
                    </a:p>
                  </a:txBody>
                  <a:tcPr>
                    <a:solidFill>
                      <a:schemeClr val="accent5">
                        <a:lumMod val="50000"/>
                      </a:schemeClr>
                    </a:solidFill>
                  </a:tcPr>
                </a:tc>
              </a:tr>
              <a:tr h="370840">
                <a:tc>
                  <a:txBody>
                    <a:bodyPr/>
                    <a:lstStyle/>
                    <a:p>
                      <a:pPr algn="ctr"/>
                      <a:r>
                        <a:rPr lang="en-US" altLang="zh-TW" b="0" dirty="0" smtClean="0">
                          <a:solidFill>
                            <a:schemeClr val="bg1"/>
                          </a:solidFill>
                        </a:rPr>
                        <a:t>0x08</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Supervisor</a:t>
                      </a:r>
                      <a:r>
                        <a:rPr lang="en-US" altLang="zh-TW" b="0" baseline="0" dirty="0" smtClean="0">
                          <a:solidFill>
                            <a:schemeClr val="bg1"/>
                          </a:solidFill>
                        </a:rPr>
                        <a:t> Call</a:t>
                      </a:r>
                      <a:endParaRPr lang="zh-TW" altLang="en-US" b="0" dirty="0">
                        <a:solidFill>
                          <a:schemeClr val="bg1"/>
                        </a:solidFill>
                      </a:endParaRPr>
                    </a:p>
                  </a:txBody>
                  <a:tcPr>
                    <a:solidFill>
                      <a:schemeClr val="accent5">
                        <a:lumMod val="50000"/>
                      </a:schemeClr>
                    </a:solidFill>
                  </a:tcPr>
                </a:tc>
              </a:tr>
              <a:tr h="370840">
                <a:tc>
                  <a:txBody>
                    <a:bodyPr/>
                    <a:lstStyle/>
                    <a:p>
                      <a:pPr algn="ctr"/>
                      <a:r>
                        <a:rPr lang="en-US" altLang="zh-TW" b="0" dirty="0" smtClean="0">
                          <a:solidFill>
                            <a:schemeClr val="bg1"/>
                          </a:solidFill>
                        </a:rPr>
                        <a:t>0x04</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Undefined Instruction</a:t>
                      </a:r>
                      <a:endParaRPr lang="zh-TW" altLang="en-US" b="0" dirty="0">
                        <a:solidFill>
                          <a:schemeClr val="bg1"/>
                        </a:solidFill>
                      </a:endParaRPr>
                    </a:p>
                  </a:txBody>
                  <a:tcPr>
                    <a:solidFill>
                      <a:schemeClr val="accent5">
                        <a:lumMod val="50000"/>
                      </a:schemeClr>
                    </a:solidFill>
                  </a:tcPr>
                </a:tc>
              </a:tr>
              <a:tr h="370840">
                <a:tc>
                  <a:txBody>
                    <a:bodyPr/>
                    <a:lstStyle/>
                    <a:p>
                      <a:pPr algn="ctr"/>
                      <a:r>
                        <a:rPr lang="en-US" altLang="zh-TW" b="0" dirty="0" smtClean="0">
                          <a:solidFill>
                            <a:schemeClr val="bg1"/>
                          </a:solidFill>
                        </a:rPr>
                        <a:t>0x00</a:t>
                      </a:r>
                      <a:endParaRPr lang="zh-TW" altLang="en-US" b="0" dirty="0">
                        <a:solidFill>
                          <a:schemeClr val="bg1"/>
                        </a:solidFill>
                      </a:endParaRPr>
                    </a:p>
                  </a:txBody>
                  <a:tcPr>
                    <a:solidFill>
                      <a:schemeClr val="accent5">
                        <a:lumMod val="50000"/>
                      </a:schemeClr>
                    </a:solidFill>
                  </a:tcPr>
                </a:tc>
                <a:tc>
                  <a:txBody>
                    <a:bodyPr/>
                    <a:lstStyle/>
                    <a:p>
                      <a:pPr algn="ctr"/>
                      <a:r>
                        <a:rPr lang="en-US" altLang="zh-TW" b="0" dirty="0" smtClean="0">
                          <a:solidFill>
                            <a:schemeClr val="bg1"/>
                          </a:solidFill>
                        </a:rPr>
                        <a:t>Reset</a:t>
                      </a:r>
                      <a:endParaRPr lang="zh-TW" altLang="en-US" b="0" dirty="0">
                        <a:solidFill>
                          <a:schemeClr val="bg1"/>
                        </a:solidFill>
                      </a:endParaRPr>
                    </a:p>
                  </a:txBody>
                  <a:tcPr>
                    <a:solidFill>
                      <a:schemeClr val="accent5">
                        <a:lumMod val="50000"/>
                      </a:schemeClr>
                    </a:solidFill>
                  </a:tcPr>
                </a:tc>
              </a:tr>
            </a:tbl>
          </a:graphicData>
        </a:graphic>
      </p:graphicFrame>
    </p:spTree>
    <p:extLst>
      <p:ext uri="{BB962C8B-B14F-4D97-AF65-F5344CB8AC3E}">
        <p14:creationId xmlns:p14="http://schemas.microsoft.com/office/powerpoint/2010/main" val="41351696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539552" y="5157192"/>
            <a:ext cx="8229600" cy="868362"/>
          </a:xfrm>
        </p:spPr>
        <p:txBody>
          <a:bodyPr/>
          <a:lstStyle/>
          <a:p>
            <a:r>
              <a:rPr kumimoji="1" lang="en-US" altLang="zh-TW" dirty="0" smtClean="0"/>
              <a:t>How</a:t>
            </a:r>
            <a:r>
              <a:rPr kumimoji="1" lang="zh-TW" altLang="en-US" dirty="0" smtClean="0"/>
              <a:t> </a:t>
            </a:r>
            <a:r>
              <a:rPr kumimoji="1" lang="en-US" altLang="zh-TW" dirty="0" smtClean="0"/>
              <a:t>does</a:t>
            </a:r>
            <a:r>
              <a:rPr kumimoji="1" lang="zh-TW" altLang="en-US" dirty="0" smtClean="0"/>
              <a:t> </a:t>
            </a:r>
            <a:r>
              <a:rPr kumimoji="1" lang="en-US" altLang="zh-TW" dirty="0" smtClean="0"/>
              <a:t>HVC</a:t>
            </a:r>
            <a:r>
              <a:rPr kumimoji="1" lang="zh-TW" altLang="en-US" dirty="0" smtClean="0"/>
              <a:t> </a:t>
            </a:r>
            <a:r>
              <a:rPr kumimoji="1" lang="en-US" altLang="zh-TW" dirty="0" smtClean="0"/>
              <a:t>work?</a:t>
            </a:r>
            <a:endParaRPr kumimoji="1" lang="zh-TW" altLang="en-US" dirty="0"/>
          </a:p>
        </p:txBody>
      </p:sp>
    </p:spTree>
    <p:extLst>
      <p:ext uri="{BB962C8B-B14F-4D97-AF65-F5344CB8AC3E}">
        <p14:creationId xmlns:p14="http://schemas.microsoft.com/office/powerpoint/2010/main" val="10129636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p:cNvSpPr/>
          <p:nvPr/>
        </p:nvSpPr>
        <p:spPr>
          <a:xfrm>
            <a:off x="3131840" y="620688"/>
            <a:ext cx="3096344" cy="597666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zh-TW" altLang="en-US"/>
          </a:p>
        </p:txBody>
      </p:sp>
      <p:sp>
        <p:nvSpPr>
          <p:cNvPr id="5" name="文字方塊 4"/>
          <p:cNvSpPr txBox="1"/>
          <p:nvPr/>
        </p:nvSpPr>
        <p:spPr>
          <a:xfrm>
            <a:off x="3419872" y="116632"/>
            <a:ext cx="2448272" cy="369332"/>
          </a:xfrm>
          <a:prstGeom prst="rect">
            <a:avLst/>
          </a:prstGeom>
          <a:noFill/>
        </p:spPr>
        <p:txBody>
          <a:bodyPr wrap="square" rtlCol="0">
            <a:spAutoFit/>
          </a:bodyPr>
          <a:lstStyle/>
          <a:p>
            <a:pPr algn="ctr"/>
            <a:r>
              <a:rPr kumimoji="1" lang="en-US" altLang="zh-TW" dirty="0" smtClean="0"/>
              <a:t>Memory</a:t>
            </a:r>
            <a:endParaRPr kumimoji="1" lang="zh-TW" altLang="en-US" dirty="0"/>
          </a:p>
        </p:txBody>
      </p:sp>
      <p:cxnSp>
        <p:nvCxnSpPr>
          <p:cNvPr id="7" name="直線接點 6"/>
          <p:cNvCxnSpPr/>
          <p:nvPr/>
        </p:nvCxnSpPr>
        <p:spPr>
          <a:xfrm flipV="1">
            <a:off x="971600" y="3284984"/>
            <a:ext cx="7344816" cy="8"/>
          </a:xfrm>
          <a:prstGeom prst="line">
            <a:avLst/>
          </a:prstGeom>
          <a:ln w="57150" cmpd="sng"/>
        </p:spPr>
        <p:style>
          <a:lnRef idx="2">
            <a:schemeClr val="dk1"/>
          </a:lnRef>
          <a:fillRef idx="0">
            <a:schemeClr val="dk1"/>
          </a:fillRef>
          <a:effectRef idx="1">
            <a:schemeClr val="dk1"/>
          </a:effectRef>
          <a:fontRef idx="minor">
            <a:schemeClr val="tx1"/>
          </a:fontRef>
        </p:style>
      </p:cxnSp>
      <p:sp>
        <p:nvSpPr>
          <p:cNvPr id="9" name="文字方塊 8"/>
          <p:cNvSpPr txBox="1"/>
          <p:nvPr/>
        </p:nvSpPr>
        <p:spPr>
          <a:xfrm>
            <a:off x="107504" y="1196752"/>
            <a:ext cx="1224136" cy="369332"/>
          </a:xfrm>
          <a:prstGeom prst="rect">
            <a:avLst/>
          </a:prstGeom>
          <a:noFill/>
        </p:spPr>
        <p:txBody>
          <a:bodyPr wrap="square" rtlCol="0">
            <a:spAutoFit/>
          </a:bodyPr>
          <a:lstStyle/>
          <a:p>
            <a:r>
              <a:rPr kumimoji="1" lang="en-US" altLang="zh-TW" dirty="0" smtClean="0"/>
              <a:t>Hypervisor</a:t>
            </a:r>
            <a:endParaRPr kumimoji="1" lang="zh-TW" altLang="en-US" dirty="0"/>
          </a:p>
        </p:txBody>
      </p:sp>
      <p:sp>
        <p:nvSpPr>
          <p:cNvPr id="10" name="文字方塊 9"/>
          <p:cNvSpPr txBox="1"/>
          <p:nvPr/>
        </p:nvSpPr>
        <p:spPr>
          <a:xfrm>
            <a:off x="107504" y="4581128"/>
            <a:ext cx="1008112" cy="646331"/>
          </a:xfrm>
          <a:prstGeom prst="rect">
            <a:avLst/>
          </a:prstGeom>
          <a:noFill/>
        </p:spPr>
        <p:txBody>
          <a:bodyPr wrap="square" rtlCol="0">
            <a:spAutoFit/>
          </a:bodyPr>
          <a:lstStyle/>
          <a:p>
            <a:r>
              <a:rPr kumimoji="1" lang="en-US" altLang="zh-TW" dirty="0" smtClean="0"/>
              <a:t>Guest OS</a:t>
            </a:r>
          </a:p>
        </p:txBody>
      </p:sp>
      <p:sp>
        <p:nvSpPr>
          <p:cNvPr id="12" name="圓角矩形 11"/>
          <p:cNvSpPr/>
          <p:nvPr/>
        </p:nvSpPr>
        <p:spPr>
          <a:xfrm>
            <a:off x="3131840" y="2132856"/>
            <a:ext cx="3096344" cy="100811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zh-TW" altLang="en-US"/>
          </a:p>
        </p:txBody>
      </p:sp>
      <p:cxnSp>
        <p:nvCxnSpPr>
          <p:cNvPr id="13" name="直線接點 12"/>
          <p:cNvCxnSpPr/>
          <p:nvPr/>
        </p:nvCxnSpPr>
        <p:spPr>
          <a:xfrm>
            <a:off x="3131840" y="2276872"/>
            <a:ext cx="3096344" cy="0"/>
          </a:xfrm>
          <a:prstGeom prst="line">
            <a:avLst/>
          </a:prstGeom>
          <a:ln w="12700" cmpd="sng"/>
        </p:spPr>
        <p:style>
          <a:lnRef idx="2">
            <a:schemeClr val="dk1"/>
          </a:lnRef>
          <a:fillRef idx="0">
            <a:schemeClr val="dk1"/>
          </a:fillRef>
          <a:effectRef idx="1">
            <a:schemeClr val="dk1"/>
          </a:effectRef>
          <a:fontRef idx="minor">
            <a:schemeClr val="tx1"/>
          </a:fontRef>
        </p:style>
      </p:cxnSp>
      <p:cxnSp>
        <p:nvCxnSpPr>
          <p:cNvPr id="16" name="直線接點 15"/>
          <p:cNvCxnSpPr/>
          <p:nvPr/>
        </p:nvCxnSpPr>
        <p:spPr>
          <a:xfrm>
            <a:off x="3131840" y="2348880"/>
            <a:ext cx="3096344" cy="0"/>
          </a:xfrm>
          <a:prstGeom prst="line">
            <a:avLst/>
          </a:prstGeom>
          <a:ln w="12700" cmpd="sng"/>
        </p:spPr>
        <p:style>
          <a:lnRef idx="2">
            <a:schemeClr val="dk1"/>
          </a:lnRef>
          <a:fillRef idx="0">
            <a:schemeClr val="dk1"/>
          </a:fillRef>
          <a:effectRef idx="1">
            <a:schemeClr val="dk1"/>
          </a:effectRef>
          <a:fontRef idx="minor">
            <a:schemeClr val="tx1"/>
          </a:fontRef>
        </p:style>
      </p:cxnSp>
      <p:cxnSp>
        <p:nvCxnSpPr>
          <p:cNvPr id="17" name="直線接點 16"/>
          <p:cNvCxnSpPr/>
          <p:nvPr/>
        </p:nvCxnSpPr>
        <p:spPr>
          <a:xfrm>
            <a:off x="3131840" y="2780928"/>
            <a:ext cx="3096344" cy="0"/>
          </a:xfrm>
          <a:prstGeom prst="line">
            <a:avLst/>
          </a:prstGeom>
          <a:ln w="12700" cmpd="sng"/>
        </p:spPr>
        <p:style>
          <a:lnRef idx="2">
            <a:schemeClr val="dk1"/>
          </a:lnRef>
          <a:fillRef idx="0">
            <a:schemeClr val="dk1"/>
          </a:fillRef>
          <a:effectRef idx="1">
            <a:schemeClr val="dk1"/>
          </a:effectRef>
          <a:fontRef idx="minor">
            <a:schemeClr val="tx1"/>
          </a:fontRef>
        </p:style>
      </p:cxnSp>
      <p:cxnSp>
        <p:nvCxnSpPr>
          <p:cNvPr id="18" name="直線接點 17"/>
          <p:cNvCxnSpPr/>
          <p:nvPr/>
        </p:nvCxnSpPr>
        <p:spPr>
          <a:xfrm>
            <a:off x="3131840" y="2924944"/>
            <a:ext cx="3096344" cy="0"/>
          </a:xfrm>
          <a:prstGeom prst="line">
            <a:avLst/>
          </a:prstGeom>
          <a:ln w="12700" cmpd="sng"/>
        </p:spPr>
        <p:style>
          <a:lnRef idx="2">
            <a:schemeClr val="dk1"/>
          </a:lnRef>
          <a:fillRef idx="0">
            <a:schemeClr val="dk1"/>
          </a:fillRef>
          <a:effectRef idx="1">
            <a:schemeClr val="dk1"/>
          </a:effectRef>
          <a:fontRef idx="minor">
            <a:schemeClr val="tx1"/>
          </a:fontRef>
        </p:style>
      </p:cxnSp>
      <p:cxnSp>
        <p:nvCxnSpPr>
          <p:cNvPr id="19" name="直線接點 18"/>
          <p:cNvCxnSpPr/>
          <p:nvPr/>
        </p:nvCxnSpPr>
        <p:spPr>
          <a:xfrm>
            <a:off x="3131840" y="3068960"/>
            <a:ext cx="3096344" cy="0"/>
          </a:xfrm>
          <a:prstGeom prst="line">
            <a:avLst/>
          </a:prstGeom>
          <a:ln w="12700" cmpd="sng"/>
        </p:spPr>
        <p:style>
          <a:lnRef idx="2">
            <a:schemeClr val="dk1"/>
          </a:lnRef>
          <a:fillRef idx="0">
            <a:schemeClr val="dk1"/>
          </a:fillRef>
          <a:effectRef idx="1">
            <a:schemeClr val="dk1"/>
          </a:effectRef>
          <a:fontRef idx="minor">
            <a:schemeClr val="tx1"/>
          </a:fontRef>
        </p:style>
      </p:cxnSp>
      <p:cxnSp>
        <p:nvCxnSpPr>
          <p:cNvPr id="20" name="直線接點 19"/>
          <p:cNvCxnSpPr/>
          <p:nvPr/>
        </p:nvCxnSpPr>
        <p:spPr>
          <a:xfrm>
            <a:off x="3131840" y="2204864"/>
            <a:ext cx="3096344" cy="0"/>
          </a:xfrm>
          <a:prstGeom prst="line">
            <a:avLst/>
          </a:prstGeom>
          <a:ln w="12700" cmpd="sng"/>
        </p:spPr>
        <p:style>
          <a:lnRef idx="2">
            <a:schemeClr val="dk1"/>
          </a:lnRef>
          <a:fillRef idx="0">
            <a:schemeClr val="dk1"/>
          </a:fillRef>
          <a:effectRef idx="1">
            <a:schemeClr val="dk1"/>
          </a:effectRef>
          <a:fontRef idx="minor">
            <a:schemeClr val="tx1"/>
          </a:fontRef>
        </p:style>
      </p:cxnSp>
      <p:sp>
        <p:nvSpPr>
          <p:cNvPr id="21" name="文字方塊 20"/>
          <p:cNvSpPr txBox="1"/>
          <p:nvPr/>
        </p:nvSpPr>
        <p:spPr>
          <a:xfrm>
            <a:off x="3707904" y="2420888"/>
            <a:ext cx="2232248" cy="369332"/>
          </a:xfrm>
          <a:prstGeom prst="rect">
            <a:avLst/>
          </a:prstGeom>
          <a:noFill/>
        </p:spPr>
        <p:txBody>
          <a:bodyPr wrap="square" rtlCol="0">
            <a:spAutoFit/>
          </a:bodyPr>
          <a:lstStyle/>
          <a:p>
            <a:r>
              <a:rPr kumimoji="1" lang="en-US" altLang="zh-TW" dirty="0" smtClean="0"/>
              <a:t>b </a:t>
            </a:r>
            <a:r>
              <a:rPr kumimoji="1" lang="en-US" altLang="zh-TW" dirty="0" err="1"/>
              <a:t>h</a:t>
            </a:r>
            <a:r>
              <a:rPr kumimoji="1" lang="en-US" altLang="zh-TW" dirty="0" err="1" smtClean="0"/>
              <a:t>vc_handler</a:t>
            </a:r>
            <a:endParaRPr kumimoji="1" lang="zh-TW" altLang="en-US" dirty="0"/>
          </a:p>
        </p:txBody>
      </p:sp>
      <p:sp>
        <p:nvSpPr>
          <p:cNvPr id="22" name="圓角矩形 21"/>
          <p:cNvSpPr/>
          <p:nvPr/>
        </p:nvSpPr>
        <p:spPr>
          <a:xfrm>
            <a:off x="3131840" y="4869160"/>
            <a:ext cx="3096344" cy="100811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zh-TW" dirty="0" smtClean="0"/>
              <a:t>…</a:t>
            </a:r>
          </a:p>
          <a:p>
            <a:pPr algn="ctr"/>
            <a:r>
              <a:rPr kumimoji="1" lang="en-US" altLang="zh-TW" dirty="0" err="1"/>
              <a:t>h</a:t>
            </a:r>
            <a:r>
              <a:rPr kumimoji="1" lang="en-US" altLang="zh-TW" dirty="0" err="1" smtClean="0"/>
              <a:t>vc</a:t>
            </a:r>
            <a:r>
              <a:rPr kumimoji="1" lang="en-US" altLang="zh-TW" dirty="0" smtClean="0"/>
              <a:t> #0x190</a:t>
            </a:r>
          </a:p>
          <a:p>
            <a:pPr algn="ctr"/>
            <a:r>
              <a:rPr kumimoji="1" lang="en-US" altLang="zh-TW" dirty="0" smtClean="0"/>
              <a:t>…</a:t>
            </a:r>
            <a:endParaRPr kumimoji="1" lang="zh-TW" altLang="en-US" dirty="0"/>
          </a:p>
        </p:txBody>
      </p:sp>
      <p:sp>
        <p:nvSpPr>
          <p:cNvPr id="24" name="圓角矩形 23"/>
          <p:cNvSpPr/>
          <p:nvPr/>
        </p:nvSpPr>
        <p:spPr>
          <a:xfrm>
            <a:off x="3131840" y="836712"/>
            <a:ext cx="3096344" cy="10801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kumimoji="1" lang="en-US" altLang="zh-TW" sz="1600" dirty="0" err="1"/>
              <a:t>h</a:t>
            </a:r>
            <a:r>
              <a:rPr kumimoji="1" lang="en-US" altLang="zh-TW" sz="1600" dirty="0" err="1" smtClean="0"/>
              <a:t>vc_handler</a:t>
            </a:r>
            <a:r>
              <a:rPr kumimoji="1" lang="en-US" altLang="zh-TW" sz="1600" dirty="0" smtClean="0"/>
              <a:t>:</a:t>
            </a:r>
          </a:p>
          <a:p>
            <a:pPr algn="ctr"/>
            <a:r>
              <a:rPr kumimoji="1" lang="en-US" altLang="zh-TW" sz="1600" dirty="0" smtClean="0"/>
              <a:t>…</a:t>
            </a:r>
          </a:p>
          <a:p>
            <a:pPr algn="ctr"/>
            <a:r>
              <a:rPr kumimoji="1" lang="en-US" altLang="zh-TW" sz="1600" dirty="0" smtClean="0"/>
              <a:t>…</a:t>
            </a:r>
          </a:p>
          <a:p>
            <a:pPr algn="ctr"/>
            <a:r>
              <a:rPr kumimoji="1" lang="en-US" altLang="zh-TW" sz="1600" dirty="0" smtClean="0"/>
              <a:t>…</a:t>
            </a:r>
            <a:endParaRPr kumimoji="1" lang="zh-TW" altLang="en-US" sz="1600" dirty="0"/>
          </a:p>
        </p:txBody>
      </p:sp>
      <p:grpSp>
        <p:nvGrpSpPr>
          <p:cNvPr id="27" name="群組 26"/>
          <p:cNvGrpSpPr/>
          <p:nvPr/>
        </p:nvGrpSpPr>
        <p:grpSpPr>
          <a:xfrm>
            <a:off x="1907704" y="5157192"/>
            <a:ext cx="1152128" cy="504056"/>
            <a:chOff x="1259632" y="5445224"/>
            <a:chExt cx="1152128" cy="504056"/>
          </a:xfrm>
        </p:grpSpPr>
        <p:sp>
          <p:nvSpPr>
            <p:cNvPr id="25" name="向右箭號 24"/>
            <p:cNvSpPr/>
            <p:nvPr/>
          </p:nvSpPr>
          <p:spPr>
            <a:xfrm>
              <a:off x="1763688" y="5445224"/>
              <a:ext cx="648072" cy="50405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TW" altLang="en-US"/>
            </a:p>
          </p:txBody>
        </p:sp>
        <p:sp>
          <p:nvSpPr>
            <p:cNvPr id="26" name="文字方塊 25"/>
            <p:cNvSpPr txBox="1"/>
            <p:nvPr/>
          </p:nvSpPr>
          <p:spPr>
            <a:xfrm>
              <a:off x="1259632" y="5517232"/>
              <a:ext cx="432048" cy="369332"/>
            </a:xfrm>
            <a:prstGeom prst="rect">
              <a:avLst/>
            </a:prstGeom>
            <a:noFill/>
          </p:spPr>
          <p:txBody>
            <a:bodyPr wrap="square" rtlCol="0">
              <a:spAutoFit/>
            </a:bodyPr>
            <a:lstStyle/>
            <a:p>
              <a:r>
                <a:rPr kumimoji="1" lang="en-US" altLang="zh-TW" dirty="0" smtClean="0">
                  <a:solidFill>
                    <a:schemeClr val="bg1">
                      <a:lumMod val="50000"/>
                    </a:schemeClr>
                  </a:solidFill>
                </a:rPr>
                <a:t>PC</a:t>
              </a:r>
              <a:endParaRPr kumimoji="1" lang="zh-TW" altLang="en-US" dirty="0">
                <a:solidFill>
                  <a:schemeClr val="bg1">
                    <a:lumMod val="50000"/>
                  </a:schemeClr>
                </a:solidFill>
              </a:endParaRPr>
            </a:p>
          </p:txBody>
        </p:sp>
      </p:grpSp>
      <p:sp>
        <p:nvSpPr>
          <p:cNvPr id="28" name="文字方塊 27"/>
          <p:cNvSpPr txBox="1"/>
          <p:nvPr/>
        </p:nvSpPr>
        <p:spPr>
          <a:xfrm>
            <a:off x="7933222" y="3801304"/>
            <a:ext cx="192443" cy="646331"/>
          </a:xfrm>
          <a:prstGeom prst="rect">
            <a:avLst/>
          </a:prstGeom>
          <a:noFill/>
        </p:spPr>
        <p:txBody>
          <a:bodyPr wrap="none" rtlCol="0">
            <a:spAutoFit/>
          </a:bodyPr>
          <a:lstStyle/>
          <a:p>
            <a:endParaRPr kumimoji="1" lang="en-US" altLang="zh-TW" dirty="0" smtClean="0"/>
          </a:p>
          <a:p>
            <a:endParaRPr kumimoji="1" lang="zh-TW" altLang="en-US" dirty="0"/>
          </a:p>
        </p:txBody>
      </p:sp>
      <p:sp>
        <p:nvSpPr>
          <p:cNvPr id="29" name="文字方塊 28"/>
          <p:cNvSpPr txBox="1"/>
          <p:nvPr/>
        </p:nvSpPr>
        <p:spPr>
          <a:xfrm>
            <a:off x="6300192" y="2276872"/>
            <a:ext cx="1008112" cy="646331"/>
          </a:xfrm>
          <a:prstGeom prst="rect">
            <a:avLst/>
          </a:prstGeom>
          <a:noFill/>
        </p:spPr>
        <p:txBody>
          <a:bodyPr wrap="square" rtlCol="0">
            <a:spAutoFit/>
          </a:bodyPr>
          <a:lstStyle/>
          <a:p>
            <a:r>
              <a:rPr kumimoji="1" lang="en-US" altLang="zh-TW" dirty="0" smtClean="0"/>
              <a:t>Vector</a:t>
            </a:r>
          </a:p>
          <a:p>
            <a:r>
              <a:rPr kumimoji="1" lang="en-US" altLang="zh-TW" dirty="0" smtClean="0"/>
              <a:t>Table</a:t>
            </a:r>
            <a:endParaRPr kumimoji="1" lang="zh-TW" altLang="en-US" dirty="0"/>
          </a:p>
        </p:txBody>
      </p:sp>
      <p:sp>
        <p:nvSpPr>
          <p:cNvPr id="30" name="文字方塊 29"/>
          <p:cNvSpPr txBox="1"/>
          <p:nvPr/>
        </p:nvSpPr>
        <p:spPr>
          <a:xfrm>
            <a:off x="6660232" y="4581128"/>
            <a:ext cx="2304256" cy="1200329"/>
          </a:xfrm>
          <a:prstGeom prst="rect">
            <a:avLst/>
          </a:prstGeom>
          <a:noFill/>
        </p:spPr>
        <p:txBody>
          <a:bodyPr wrap="square" rtlCol="0">
            <a:spAutoFit/>
          </a:bodyPr>
          <a:lstStyle/>
          <a:p>
            <a:r>
              <a:rPr kumimoji="1" lang="en-US" altLang="zh-TW" sz="3600" dirty="0" smtClean="0">
                <a:solidFill>
                  <a:srgbClr val="FF0000"/>
                </a:solidFill>
              </a:rPr>
              <a:t>CPU PL: </a:t>
            </a:r>
          </a:p>
          <a:p>
            <a:r>
              <a:rPr kumimoji="1" lang="en-US" altLang="zh-TW" sz="3600" dirty="0" smtClean="0">
                <a:solidFill>
                  <a:srgbClr val="FF0000"/>
                </a:solidFill>
              </a:rPr>
              <a:t>NS PL1</a:t>
            </a:r>
            <a:endParaRPr kumimoji="1" lang="zh-TW" altLang="en-US" sz="3600" dirty="0">
              <a:solidFill>
                <a:srgbClr val="FF0000"/>
              </a:solidFill>
            </a:endParaRPr>
          </a:p>
        </p:txBody>
      </p:sp>
      <p:sp>
        <p:nvSpPr>
          <p:cNvPr id="31" name="文字方塊 30"/>
          <p:cNvSpPr txBox="1"/>
          <p:nvPr/>
        </p:nvSpPr>
        <p:spPr>
          <a:xfrm>
            <a:off x="6516216" y="332656"/>
            <a:ext cx="2448272" cy="1200329"/>
          </a:xfrm>
          <a:prstGeom prst="rect">
            <a:avLst/>
          </a:prstGeom>
          <a:noFill/>
        </p:spPr>
        <p:txBody>
          <a:bodyPr wrap="square" rtlCol="0">
            <a:spAutoFit/>
          </a:bodyPr>
          <a:lstStyle/>
          <a:p>
            <a:r>
              <a:rPr kumimoji="1" lang="en-US" altLang="zh-TW" sz="3600" dirty="0" smtClean="0">
                <a:solidFill>
                  <a:srgbClr val="FF0000"/>
                </a:solidFill>
              </a:rPr>
              <a:t>CPU mode: </a:t>
            </a:r>
          </a:p>
          <a:p>
            <a:r>
              <a:rPr kumimoji="1" lang="en-US" altLang="zh-TW" sz="3600" dirty="0" smtClean="0">
                <a:solidFill>
                  <a:srgbClr val="FF0000"/>
                </a:solidFill>
              </a:rPr>
              <a:t>NS PL2</a:t>
            </a:r>
            <a:endParaRPr kumimoji="1" lang="zh-TW" altLang="en-US" sz="3600" dirty="0">
              <a:solidFill>
                <a:srgbClr val="FF0000"/>
              </a:solidFill>
            </a:endParaRPr>
          </a:p>
        </p:txBody>
      </p:sp>
    </p:spTree>
    <p:extLst>
      <p:ext uri="{BB962C8B-B14F-4D97-AF65-F5344CB8AC3E}">
        <p14:creationId xmlns:p14="http://schemas.microsoft.com/office/powerpoint/2010/main" val="11045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091E-6 -4.89007E-6 L 0.11046 0.00533 " pathEditMode="relative" rAng="0" ptsTypes="AA">
                                      <p:cBhvr>
                                        <p:cTn id="10" dur="2000" fill="hold"/>
                                        <p:tgtEl>
                                          <p:spTgt spid="27"/>
                                        </p:tgtEl>
                                        <p:attrNameLst>
                                          <p:attrName>ppt_x</p:attrName>
                                          <p:attrName>ppt_y</p:attrName>
                                        </p:attrNameLst>
                                      </p:cBhvr>
                                      <p:rCtr x="5523" y="255"/>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11046 0.00533 L 0.00018 0.00533 " pathEditMode="relative" rAng="0" ptsTypes="AA">
                                      <p:cBhvr>
                                        <p:cTn id="14" dur="2000" fill="hold"/>
                                        <p:tgtEl>
                                          <p:spTgt spid="27"/>
                                        </p:tgtEl>
                                        <p:attrNameLst>
                                          <p:attrName>ppt_x</p:attrName>
                                          <p:attrName>ppt_y</p:attrName>
                                        </p:attrNameLst>
                                      </p:cBhvr>
                                      <p:rCtr x="-5523" y="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6.32859E-6 7.15807E-6 L -0.00798 -0.4198 " pathEditMode="relative" ptsTypes="AA">
                                      <p:cBhvr>
                                        <p:cTn id="18" dur="2000" fill="hold"/>
                                        <p:tgtEl>
                                          <p:spTgt spid="27"/>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00018 -0.41448 L 0.07885 -0.41448 " pathEditMode="relative" rAng="0" ptsTypes="AA">
                                      <p:cBhvr>
                                        <p:cTn id="30" dur="2000" fill="hold"/>
                                        <p:tgtEl>
                                          <p:spTgt spid="27"/>
                                        </p:tgtEl>
                                        <p:attrNameLst>
                                          <p:attrName>ppt_x</p:attrName>
                                          <p:attrName>ppt_y</p:attrName>
                                        </p:attrNameLst>
                                      </p:cBhvr>
                                      <p:rCtr x="3925" y="0"/>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00799 -0.41981 L -0.00799 -0.59824 " pathEditMode="relative" ptsTypes="AA">
                                      <p:cBhvr>
                                        <p:cTn id="34" dur="2000" fill="hold"/>
                                        <p:tgtEl>
                                          <p:spTgt spid="27"/>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00798 -0.59824 L 0.08667 -0.59824 " pathEditMode="relative" ptsTypes="AA">
                                      <p:cBhvr>
                                        <p:cTn id="38" dur="2000" fill="hold"/>
                                        <p:tgtEl>
                                          <p:spTgt spid="2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Support</a:t>
            </a:r>
            <a:r>
              <a:rPr lang="zh-TW" altLang="en-US" dirty="0" smtClean="0"/>
              <a:t> </a:t>
            </a:r>
            <a:r>
              <a:rPr lang="en-US" altLang="zh-TW" dirty="0" smtClean="0"/>
              <a:t>for</a:t>
            </a:r>
            <a:r>
              <a:rPr lang="zh-TW" altLang="en-US" dirty="0" smtClean="0"/>
              <a:t> </a:t>
            </a:r>
            <a:r>
              <a:rPr lang="en-US" altLang="zh-TW" dirty="0" smtClean="0"/>
              <a:t>Memory</a:t>
            </a:r>
            <a:r>
              <a:rPr lang="zh-TW" altLang="en-US" dirty="0" smtClean="0"/>
              <a:t> </a:t>
            </a:r>
            <a:r>
              <a:rPr lang="en-US" altLang="zh-TW" dirty="0" smtClean="0"/>
              <a:t>virtualization</a:t>
            </a:r>
            <a:endParaRPr lang="zh-TW" altLang="en-US" dirty="0"/>
          </a:p>
        </p:txBody>
      </p:sp>
      <p:sp>
        <p:nvSpPr>
          <p:cNvPr id="5" name="文字版面配置區 4"/>
          <p:cNvSpPr>
            <a:spLocks noGrp="1"/>
          </p:cNvSpPr>
          <p:nvPr>
            <p:ph type="body" idx="1"/>
          </p:nvPr>
        </p:nvSpPr>
        <p:spPr/>
        <p:txBody>
          <a:bodyPr/>
          <a:lstStyle/>
          <a:p>
            <a:r>
              <a:rPr lang="en-US" altLang="zh-TW" dirty="0" smtClean="0"/>
              <a:t>Intermediate</a:t>
            </a:r>
            <a:r>
              <a:rPr lang="zh-TW" altLang="en-US" dirty="0" smtClean="0"/>
              <a:t> </a:t>
            </a:r>
            <a:r>
              <a:rPr lang="en-US" altLang="zh-TW" dirty="0" smtClean="0"/>
              <a:t>Physical</a:t>
            </a:r>
            <a:r>
              <a:rPr lang="zh-TW" altLang="en-US" dirty="0" smtClean="0"/>
              <a:t> </a:t>
            </a:r>
            <a:r>
              <a:rPr lang="en-US" altLang="zh-TW" dirty="0" smtClean="0"/>
              <a:t>Address</a:t>
            </a:r>
          </a:p>
          <a:p>
            <a:r>
              <a:rPr lang="en-US" altLang="zh-TW" dirty="0" smtClean="0">
                <a:solidFill>
                  <a:schemeClr val="bg1">
                    <a:lumMod val="50000"/>
                  </a:schemeClr>
                </a:solidFill>
              </a:rPr>
              <a:t>VMID</a:t>
            </a:r>
          </a:p>
        </p:txBody>
      </p:sp>
    </p:spTree>
    <p:extLst>
      <p:ext uri="{BB962C8B-B14F-4D97-AF65-F5344CB8AC3E}">
        <p14:creationId xmlns:p14="http://schemas.microsoft.com/office/powerpoint/2010/main" val="36167354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Translation Regime</a:t>
            </a:r>
            <a:endParaRPr lang="zh-TW" altLang="en-US" dirty="0"/>
          </a:p>
        </p:txBody>
      </p:sp>
      <p:sp>
        <p:nvSpPr>
          <p:cNvPr id="3" name="內容版面配置區 2"/>
          <p:cNvSpPr>
            <a:spLocks noGrp="1"/>
          </p:cNvSpPr>
          <p:nvPr>
            <p:ph idx="1"/>
          </p:nvPr>
        </p:nvSpPr>
        <p:spPr/>
        <p:txBody>
          <a:bodyPr>
            <a:normAutofit lnSpcReduction="10000"/>
          </a:bodyPr>
          <a:lstStyle/>
          <a:p>
            <a:r>
              <a:rPr kumimoji="1" lang="en-US" altLang="zh-TW" dirty="0"/>
              <a:t>Recall that</a:t>
            </a:r>
          </a:p>
          <a:p>
            <a:pPr lvl="1"/>
            <a:r>
              <a:rPr kumimoji="1" lang="en-US" altLang="zh-TW" dirty="0"/>
              <a:t>Host OS &amp; guest OS’s execute in non-secure PL1&amp;0.</a:t>
            </a:r>
          </a:p>
          <a:p>
            <a:pPr lvl="1"/>
            <a:r>
              <a:rPr kumimoji="1" lang="en-US" altLang="zh-TW" dirty="0"/>
              <a:t>Hypervisor runs in non-secure PL2</a:t>
            </a:r>
          </a:p>
          <a:p>
            <a:pPr lvl="1"/>
            <a:r>
              <a:rPr kumimoji="1" lang="en-US" altLang="zh-TW" dirty="0"/>
              <a:t>Other RTOS’s run in secure mode.</a:t>
            </a:r>
          </a:p>
          <a:p>
            <a:r>
              <a:rPr kumimoji="1" lang="en-US" altLang="zh-TW" dirty="0" smtClean="0"/>
              <a:t>Different software reference different page tables, and there are corresponding MMU to manage the translation process.</a:t>
            </a:r>
            <a:endParaRPr lang="en-US" altLang="zh-TW" dirty="0" smtClean="0"/>
          </a:p>
          <a:p>
            <a:pPr lvl="1"/>
            <a:r>
              <a:rPr kumimoji="1" lang="en-US" altLang="zh-TW" dirty="0" smtClean="0"/>
              <a:t>This design can separate different translation request handling process.  Requests from guest OS must be intercept by VMM, and requests form hypervisor itself could be handled in the original way.</a:t>
            </a:r>
          </a:p>
        </p:txBody>
      </p:sp>
    </p:spTree>
    <p:extLst>
      <p:ext uri="{BB962C8B-B14F-4D97-AF65-F5344CB8AC3E}">
        <p14:creationId xmlns:p14="http://schemas.microsoft.com/office/powerpoint/2010/main" val="6539392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Memory Translation on ARMv7</a:t>
            </a:r>
            <a:endParaRPr lang="zh-TW" altLang="en-US" dirty="0"/>
          </a:p>
        </p:txBody>
      </p:sp>
      <p:pic>
        <p:nvPicPr>
          <p:cNvPr id="5" name="內容版面配置區 4"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968" y="2310390"/>
            <a:ext cx="8164064" cy="3105583"/>
          </a:xfrm>
        </p:spPr>
      </p:pic>
    </p:spTree>
    <p:extLst>
      <p:ext uri="{BB962C8B-B14F-4D97-AF65-F5344CB8AC3E}">
        <p14:creationId xmlns:p14="http://schemas.microsoft.com/office/powerpoint/2010/main" val="27747370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What</a:t>
            </a:r>
            <a:r>
              <a:rPr kumimoji="1" lang="zh-TW" altLang="en-US" dirty="0" smtClean="0"/>
              <a:t> </a:t>
            </a:r>
            <a:r>
              <a:rPr kumimoji="1" lang="en-US" altLang="zh-TW" dirty="0" smtClean="0"/>
              <a:t>is</a:t>
            </a:r>
            <a:r>
              <a:rPr kumimoji="1" lang="zh-TW" altLang="en-US" dirty="0" smtClean="0"/>
              <a:t> </a:t>
            </a:r>
            <a:r>
              <a:rPr kumimoji="1" lang="en-US" altLang="zh-TW" dirty="0" smtClean="0"/>
              <a:t>IPA?</a:t>
            </a:r>
            <a:endParaRPr kumimoji="1" lang="zh-TW" altLang="en-US" dirty="0"/>
          </a:p>
        </p:txBody>
      </p:sp>
      <p:sp>
        <p:nvSpPr>
          <p:cNvPr id="5" name="內容版面配置區 4"/>
          <p:cNvSpPr>
            <a:spLocks noGrp="1"/>
          </p:cNvSpPr>
          <p:nvPr>
            <p:ph idx="1"/>
          </p:nvPr>
        </p:nvSpPr>
        <p:spPr/>
        <p:txBody>
          <a:bodyPr>
            <a:normAutofit fontScale="92500" lnSpcReduction="10000"/>
          </a:bodyPr>
          <a:lstStyle/>
          <a:p>
            <a:r>
              <a:rPr kumimoji="1" lang="en-US" altLang="zh-TW" dirty="0" smtClean="0"/>
              <a:t>Intermediate physical address</a:t>
            </a:r>
          </a:p>
          <a:p>
            <a:pPr lvl="1"/>
            <a:r>
              <a:rPr kumimoji="1" lang="en-US" altLang="zh-TW" dirty="0" smtClean="0"/>
              <a:t>IPA is the output of the stage 1 translation, and is also the input of the stage 2 translation</a:t>
            </a:r>
          </a:p>
          <a:p>
            <a:pPr lvl="1"/>
            <a:endParaRPr kumimoji="1" lang="en-US" altLang="zh-TW" dirty="0" smtClean="0"/>
          </a:p>
          <a:p>
            <a:r>
              <a:rPr kumimoji="1" lang="en-US" altLang="zh-TW" dirty="0"/>
              <a:t>Stage 1 maps the Virtual Address (VA) to an Intermediate Physical Address (IPA</a:t>
            </a:r>
            <a:r>
              <a:rPr kumimoji="1" lang="en-US" altLang="zh-TW" dirty="0" smtClean="0"/>
              <a:t>).</a:t>
            </a:r>
          </a:p>
          <a:p>
            <a:pPr lvl="1"/>
            <a:r>
              <a:rPr kumimoji="1" lang="en-US" altLang="zh-TW" dirty="0" smtClean="0"/>
              <a:t>Typically</a:t>
            </a:r>
            <a:r>
              <a:rPr kumimoji="1" lang="en-US" altLang="zh-TW" dirty="0"/>
              <a:t>, the </a:t>
            </a:r>
            <a:r>
              <a:rPr kumimoji="1" lang="en-US" altLang="zh-TW" dirty="0" smtClean="0"/>
              <a:t>Guest OS </a:t>
            </a:r>
            <a:r>
              <a:rPr kumimoji="1" lang="en-US" altLang="zh-TW" dirty="0"/>
              <a:t>configures and controls this stage, and believes that the IPA is the Physical Address (PA)</a:t>
            </a:r>
          </a:p>
          <a:p>
            <a:r>
              <a:rPr kumimoji="1" lang="en-US" altLang="zh-TW" dirty="0" smtClean="0"/>
              <a:t>Stage </a:t>
            </a:r>
            <a:r>
              <a:rPr kumimoji="1" lang="en-US" altLang="zh-TW" dirty="0"/>
              <a:t>2 maps the IPA to the </a:t>
            </a:r>
            <a:r>
              <a:rPr kumimoji="1" lang="en-US" altLang="zh-TW" dirty="0" smtClean="0"/>
              <a:t>Physical</a:t>
            </a:r>
            <a:r>
              <a:rPr kumimoji="1" lang="zh-TW" altLang="en-US" dirty="0" smtClean="0"/>
              <a:t> </a:t>
            </a:r>
            <a:r>
              <a:rPr kumimoji="1" lang="en-US" altLang="zh-TW" dirty="0" smtClean="0"/>
              <a:t>Address(PA).</a:t>
            </a:r>
          </a:p>
          <a:p>
            <a:pPr lvl="1"/>
            <a:r>
              <a:rPr kumimoji="1" lang="en-US" altLang="zh-TW" dirty="0" smtClean="0"/>
              <a:t>Typically</a:t>
            </a:r>
            <a:r>
              <a:rPr kumimoji="1" lang="en-US" altLang="zh-TW" dirty="0"/>
              <a:t>, the hypervisor controls this stage, and a Guest OS </a:t>
            </a:r>
            <a:r>
              <a:rPr kumimoji="1" lang="en-US" altLang="zh-TW" dirty="0" smtClean="0"/>
              <a:t>is completely </a:t>
            </a:r>
            <a:r>
              <a:rPr kumimoji="1" lang="en-US" altLang="zh-TW" dirty="0"/>
              <a:t>unaware of this translation</a:t>
            </a:r>
            <a:r>
              <a:rPr kumimoji="1" lang="en-US" altLang="zh-TW" dirty="0" smtClean="0"/>
              <a:t>. </a:t>
            </a:r>
          </a:p>
          <a:p>
            <a:pPr lvl="1"/>
            <a:r>
              <a:rPr kumimoji="1" lang="en-US" altLang="zh-TW" dirty="0" smtClean="0"/>
              <a:t>VMM take whole control at this stage.</a:t>
            </a:r>
          </a:p>
        </p:txBody>
      </p:sp>
    </p:spTree>
    <p:extLst>
      <p:ext uri="{BB962C8B-B14F-4D97-AF65-F5344CB8AC3E}">
        <p14:creationId xmlns:p14="http://schemas.microsoft.com/office/powerpoint/2010/main" val="28042194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How VA-IPA-PA works?</a:t>
            </a:r>
            <a:endParaRPr kumimoji="1" lang="zh-TW" altLang="en-US" dirty="0"/>
          </a:p>
        </p:txBody>
      </p:sp>
      <p:sp>
        <p:nvSpPr>
          <p:cNvPr id="3" name="內容版面配置區 2"/>
          <p:cNvSpPr>
            <a:spLocks noGrp="1"/>
          </p:cNvSpPr>
          <p:nvPr>
            <p:ph idx="1"/>
          </p:nvPr>
        </p:nvSpPr>
        <p:spPr/>
        <p:txBody>
          <a:bodyPr/>
          <a:lstStyle/>
          <a:p>
            <a:r>
              <a:rPr kumimoji="1" lang="en-US" altLang="zh-TW" dirty="0"/>
              <a:t>If the translation regime only provides one stage translation regime, then IPA is equal to physical address</a:t>
            </a:r>
            <a:r>
              <a:rPr kumimoji="1" lang="en-US" altLang="zh-TW" dirty="0" smtClean="0"/>
              <a:t>.</a:t>
            </a:r>
          </a:p>
          <a:p>
            <a:r>
              <a:rPr kumimoji="1" lang="en-US" altLang="zh-TW" dirty="0" smtClean="0"/>
              <a:t>Stage 1 translation must be in 64-bits format.</a:t>
            </a:r>
          </a:p>
          <a:p>
            <a:r>
              <a:rPr kumimoji="1" lang="en-US" altLang="zh-TW" dirty="0" smtClean="0"/>
              <a:t>LPAE</a:t>
            </a:r>
            <a:r>
              <a:rPr kumimoji="1" lang="zh-TW" altLang="en-US" dirty="0" smtClean="0"/>
              <a:t> </a:t>
            </a:r>
            <a:r>
              <a:rPr kumimoji="1" lang="en-US" altLang="zh-TW" dirty="0" smtClean="0"/>
              <a:t>(Large</a:t>
            </a:r>
            <a:r>
              <a:rPr kumimoji="1" lang="zh-TW" altLang="en-US" dirty="0" smtClean="0"/>
              <a:t> </a:t>
            </a:r>
            <a:r>
              <a:rPr kumimoji="1" lang="en-US" altLang="zh-TW" dirty="0" smtClean="0"/>
              <a:t>Physical</a:t>
            </a:r>
            <a:r>
              <a:rPr kumimoji="1" lang="zh-TW" altLang="en-US" dirty="0" smtClean="0"/>
              <a:t> </a:t>
            </a:r>
            <a:r>
              <a:rPr kumimoji="1" lang="en-US" altLang="zh-TW" dirty="0" smtClean="0"/>
              <a:t>Address</a:t>
            </a:r>
            <a:r>
              <a:rPr kumimoji="1" lang="zh-TW" altLang="en-US" dirty="0" smtClean="0"/>
              <a:t> </a:t>
            </a:r>
            <a:r>
              <a:rPr kumimoji="1" lang="en-US" altLang="zh-TW" dirty="0" smtClean="0"/>
              <a:t>Extension)</a:t>
            </a:r>
          </a:p>
        </p:txBody>
      </p:sp>
    </p:spTree>
    <p:extLst>
      <p:ext uri="{BB962C8B-B14F-4D97-AF65-F5344CB8AC3E}">
        <p14:creationId xmlns:p14="http://schemas.microsoft.com/office/powerpoint/2010/main" val="8495066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How VA-IPA-PA works?</a:t>
            </a:r>
            <a:endParaRPr lang="zh-TW" altLang="en-US" dirty="0"/>
          </a:p>
        </p:txBody>
      </p:sp>
      <p:sp>
        <p:nvSpPr>
          <p:cNvPr id="3" name="內容版面配置區 2"/>
          <p:cNvSpPr>
            <a:spLocks noGrp="1"/>
          </p:cNvSpPr>
          <p:nvPr>
            <p:ph idx="1"/>
          </p:nvPr>
        </p:nvSpPr>
        <p:spPr/>
        <p:txBody>
          <a:bodyPr/>
          <a:lstStyle/>
          <a:p>
            <a:r>
              <a:rPr lang="en-US" altLang="zh-TW" dirty="0" smtClean="0"/>
              <a:t>Stage 1</a:t>
            </a:r>
          </a:p>
          <a:p>
            <a:pPr lvl="1"/>
            <a:r>
              <a:rPr lang="en-US" altLang="zh-TW" dirty="0" smtClean="0"/>
              <a:t>The input address range is 32 bits</a:t>
            </a:r>
          </a:p>
          <a:p>
            <a:pPr lvl="1"/>
            <a:r>
              <a:rPr lang="en-US" altLang="zh-TW" dirty="0" smtClean="0"/>
              <a:t>The out put address range is 40 bits. (1TB)</a:t>
            </a:r>
          </a:p>
          <a:p>
            <a:pPr lvl="1"/>
            <a:r>
              <a:rPr lang="en-US" altLang="zh-TW" dirty="0" smtClean="0"/>
              <a:t>With virtualization extension, the output is IPA; otherwise, it’s PA.</a:t>
            </a:r>
          </a:p>
          <a:p>
            <a:pPr lvl="1"/>
            <a:endParaRPr lang="zh-TW" altLang="en-US" dirty="0"/>
          </a:p>
        </p:txBody>
      </p:sp>
      <p:pic>
        <p:nvPicPr>
          <p:cNvPr id="4" name="內容版面配置區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126" y="4011254"/>
            <a:ext cx="7687748" cy="2572109"/>
          </a:xfrm>
          <a:prstGeom prst="rect">
            <a:avLst/>
          </a:prstGeom>
        </p:spPr>
      </p:pic>
    </p:spTree>
    <p:extLst>
      <p:ext uri="{BB962C8B-B14F-4D97-AF65-F5344CB8AC3E}">
        <p14:creationId xmlns:p14="http://schemas.microsoft.com/office/powerpoint/2010/main" val="9713062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How VA-IPA-PA works?</a:t>
            </a:r>
            <a:endParaRPr lang="zh-TW" altLang="en-US" dirty="0"/>
          </a:p>
        </p:txBody>
      </p:sp>
      <p:sp>
        <p:nvSpPr>
          <p:cNvPr id="3" name="內容版面配置區 2"/>
          <p:cNvSpPr>
            <a:spLocks noGrp="1"/>
          </p:cNvSpPr>
          <p:nvPr>
            <p:ph idx="1"/>
          </p:nvPr>
        </p:nvSpPr>
        <p:spPr/>
        <p:txBody>
          <a:bodyPr/>
          <a:lstStyle/>
          <a:p>
            <a:r>
              <a:rPr lang="en-US" altLang="zh-TW" dirty="0" smtClean="0"/>
              <a:t>Stage 2</a:t>
            </a:r>
          </a:p>
          <a:p>
            <a:pPr lvl="1"/>
            <a:r>
              <a:rPr lang="en-US" altLang="zh-TW" dirty="0" smtClean="0"/>
              <a:t>Supported only if virtualization extension is included.</a:t>
            </a:r>
          </a:p>
          <a:p>
            <a:pPr lvl="1"/>
            <a:r>
              <a:rPr lang="en-US" altLang="zh-TW" dirty="0" smtClean="0"/>
              <a:t>The input address range must be 40 bits.</a:t>
            </a:r>
          </a:p>
          <a:p>
            <a:pPr lvl="1"/>
            <a:r>
              <a:rPr lang="en-US" altLang="zh-TW" dirty="0" smtClean="0"/>
              <a:t>The output address range is up to 40 bits.  </a:t>
            </a:r>
            <a:endParaRPr lang="zh-TW" altLang="en-US" dirty="0"/>
          </a:p>
        </p:txBody>
      </p:sp>
      <p:pic>
        <p:nvPicPr>
          <p:cNvPr id="5" name="內容版面配置區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3487214"/>
            <a:ext cx="6696744" cy="3155840"/>
          </a:xfrm>
          <a:prstGeom prst="rect">
            <a:avLst/>
          </a:prstGeom>
        </p:spPr>
      </p:pic>
    </p:spTree>
    <p:extLst>
      <p:ext uri="{BB962C8B-B14F-4D97-AF65-F5344CB8AC3E}">
        <p14:creationId xmlns:p14="http://schemas.microsoft.com/office/powerpoint/2010/main" val="642085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Definition</a:t>
            </a:r>
            <a:r>
              <a:rPr kumimoji="1" lang="zh-TW" altLang="en-US" dirty="0" smtClean="0"/>
              <a:t> </a:t>
            </a:r>
            <a:r>
              <a:rPr kumimoji="1" lang="en-US" altLang="zh-TW" dirty="0" smtClean="0"/>
              <a:t>of</a:t>
            </a:r>
            <a:r>
              <a:rPr kumimoji="1" lang="zh-TW" altLang="en-US" dirty="0" smtClean="0"/>
              <a:t> </a:t>
            </a:r>
            <a:r>
              <a:rPr kumimoji="1" lang="en-US" altLang="zh-TW" dirty="0" smtClean="0"/>
              <a:t>VMM</a:t>
            </a:r>
            <a:endParaRPr kumimoji="1" lang="zh-TW" altLang="en-US" dirty="0"/>
          </a:p>
        </p:txBody>
      </p:sp>
      <p:sp>
        <p:nvSpPr>
          <p:cNvPr id="5" name="內容版面配置區 4"/>
          <p:cNvSpPr>
            <a:spLocks noGrp="1"/>
          </p:cNvSpPr>
          <p:nvPr>
            <p:ph idx="1"/>
          </p:nvPr>
        </p:nvSpPr>
        <p:spPr/>
        <p:txBody>
          <a:bodyPr>
            <a:normAutofit fontScale="92500" lnSpcReduction="10000"/>
          </a:bodyPr>
          <a:lstStyle/>
          <a:p>
            <a:r>
              <a:rPr kumimoji="1" lang="en-US" altLang="zh-TW" dirty="0"/>
              <a:t>A virtual machine monitor can be constructed if the set of sensitive instructions is a subset of the set of privileged instructions</a:t>
            </a:r>
          </a:p>
          <a:p>
            <a:r>
              <a:rPr kumimoji="1" lang="en-US" altLang="zh-TW" dirty="0"/>
              <a:t>Proof shows</a:t>
            </a:r>
          </a:p>
          <a:p>
            <a:pPr marL="914400" lvl="1" indent="-457200">
              <a:buFont typeface="+mj-lt"/>
              <a:buAutoNum type="arabicPeriod"/>
            </a:pPr>
            <a:r>
              <a:rPr kumimoji="1" lang="en-US" altLang="zh-TW" dirty="0"/>
              <a:t>Equivalence</a:t>
            </a:r>
          </a:p>
          <a:p>
            <a:pPr marL="1314450" lvl="2" indent="-457200"/>
            <a:r>
              <a:rPr kumimoji="1" lang="en-US" altLang="zh-TW" dirty="0"/>
              <a:t>by interpreting privileged instructions and executing remaining instructions natively</a:t>
            </a:r>
          </a:p>
          <a:p>
            <a:pPr marL="914400" lvl="1" indent="-457200">
              <a:buFont typeface="+mj-lt"/>
              <a:buAutoNum type="arabicPeriod"/>
            </a:pPr>
            <a:r>
              <a:rPr kumimoji="1" lang="en-US" altLang="zh-TW" dirty="0"/>
              <a:t>Resource control</a:t>
            </a:r>
          </a:p>
          <a:p>
            <a:pPr marL="1314450" lvl="2" indent="-457200"/>
            <a:r>
              <a:rPr kumimoji="1" lang="en-US" altLang="zh-TW" dirty="0"/>
              <a:t>by having all instructions that change resources trap to the VMM</a:t>
            </a:r>
          </a:p>
          <a:p>
            <a:pPr marL="914400" lvl="1" indent="-457200">
              <a:buFont typeface="+mj-lt"/>
              <a:buAutoNum type="arabicPeriod"/>
            </a:pPr>
            <a:r>
              <a:rPr kumimoji="1" lang="en-US" altLang="zh-TW" dirty="0"/>
              <a:t>Efficiency</a:t>
            </a:r>
          </a:p>
          <a:p>
            <a:pPr marL="1314450" lvl="2" indent="-457200"/>
            <a:r>
              <a:rPr kumimoji="1" lang="en-US" altLang="zh-TW" dirty="0"/>
              <a:t>by executing all non-privileged instructions directly on hardware</a:t>
            </a:r>
          </a:p>
          <a:p>
            <a:r>
              <a:rPr kumimoji="1" lang="en-US" altLang="zh-TW" dirty="0"/>
              <a:t>A key aspect of the theorem is that it is easy to </a:t>
            </a:r>
            <a:r>
              <a:rPr kumimoji="1" lang="en-US" altLang="zh-TW" dirty="0" smtClean="0"/>
              <a:t>check</a:t>
            </a:r>
            <a:endParaRPr kumimoji="1" lang="en-US" altLang="zh-TW" dirty="0"/>
          </a:p>
        </p:txBody>
      </p:sp>
    </p:spTree>
    <p:extLst>
      <p:ext uri="{BB962C8B-B14F-4D97-AF65-F5344CB8AC3E}">
        <p14:creationId xmlns:p14="http://schemas.microsoft.com/office/powerpoint/2010/main" val="36004794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Large Physical Address Extension</a:t>
            </a:r>
          </a:p>
        </p:txBody>
      </p:sp>
      <p:sp>
        <p:nvSpPr>
          <p:cNvPr id="3" name="內容版面配置區 2"/>
          <p:cNvSpPr>
            <a:spLocks noGrp="1"/>
          </p:cNvSpPr>
          <p:nvPr>
            <p:ph idx="1"/>
          </p:nvPr>
        </p:nvSpPr>
        <p:spPr/>
        <p:txBody>
          <a:bodyPr>
            <a:normAutofit fontScale="92500" lnSpcReduction="20000"/>
          </a:bodyPr>
          <a:lstStyle/>
          <a:p>
            <a:r>
              <a:rPr lang="en-US" altLang="zh-TW" dirty="0" smtClean="0"/>
              <a:t>64-bit </a:t>
            </a:r>
            <a:r>
              <a:rPr lang="en-US" altLang="zh-TW" dirty="0"/>
              <a:t>descriptor entries</a:t>
            </a:r>
          </a:p>
          <a:p>
            <a:r>
              <a:rPr lang="en-US" altLang="zh-TW" dirty="0" smtClean="0"/>
              <a:t>Up </a:t>
            </a:r>
            <a:r>
              <a:rPr lang="en-US" altLang="zh-TW" dirty="0"/>
              <a:t>to three levels of address </a:t>
            </a:r>
            <a:r>
              <a:rPr lang="en-US" altLang="zh-TW" dirty="0" smtClean="0"/>
              <a:t>lookup.</a:t>
            </a:r>
          </a:p>
          <a:p>
            <a:r>
              <a:rPr lang="en-US" altLang="zh-TW" dirty="0" smtClean="0"/>
              <a:t>Input </a:t>
            </a:r>
            <a:r>
              <a:rPr lang="en-US" altLang="zh-TW" dirty="0"/>
              <a:t>addresses of up to 40 bits, when used for stage 2 </a:t>
            </a:r>
            <a:r>
              <a:rPr lang="en-US" altLang="zh-TW" dirty="0" smtClean="0"/>
              <a:t>translations.</a:t>
            </a:r>
          </a:p>
          <a:p>
            <a:r>
              <a:rPr lang="en-US" altLang="zh-TW" dirty="0" smtClean="0"/>
              <a:t>Output </a:t>
            </a:r>
            <a:r>
              <a:rPr lang="en-US" altLang="zh-TW" dirty="0"/>
              <a:t>addresses of up to 40 </a:t>
            </a:r>
            <a:r>
              <a:rPr lang="en-US" altLang="zh-TW" dirty="0" smtClean="0"/>
              <a:t>bits.</a:t>
            </a:r>
          </a:p>
          <a:p>
            <a:r>
              <a:rPr lang="en-US" altLang="zh-TW" dirty="0" smtClean="0"/>
              <a:t>4KB </a:t>
            </a:r>
            <a:r>
              <a:rPr lang="en-US" altLang="zh-TW" dirty="0"/>
              <a:t>assignment granularity across the entire PA </a:t>
            </a:r>
            <a:r>
              <a:rPr lang="en-US" altLang="zh-TW" dirty="0" smtClean="0"/>
              <a:t>range.</a:t>
            </a:r>
          </a:p>
          <a:p>
            <a:r>
              <a:rPr lang="en-US" altLang="zh-TW" dirty="0" smtClean="0"/>
              <a:t>No </a:t>
            </a:r>
            <a:r>
              <a:rPr lang="en-US" altLang="zh-TW" dirty="0"/>
              <a:t>support for domains, all memory regions are treated as in a Client </a:t>
            </a:r>
            <a:r>
              <a:rPr lang="en-US" altLang="zh-TW" dirty="0" smtClean="0"/>
              <a:t>domain.</a:t>
            </a:r>
          </a:p>
          <a:p>
            <a:r>
              <a:rPr lang="en-US" altLang="zh-TW" dirty="0" smtClean="0"/>
              <a:t>64-bit </a:t>
            </a:r>
            <a:r>
              <a:rPr lang="en-US" altLang="zh-TW" dirty="0"/>
              <a:t>table </a:t>
            </a:r>
            <a:r>
              <a:rPr lang="en-US" altLang="zh-TW" dirty="0" smtClean="0"/>
              <a:t>entries.</a:t>
            </a:r>
          </a:p>
          <a:p>
            <a:r>
              <a:rPr lang="en-US" altLang="zh-TW" dirty="0" smtClean="0"/>
              <a:t>Fixed </a:t>
            </a:r>
            <a:r>
              <a:rPr lang="en-US" altLang="zh-TW" dirty="0"/>
              <a:t>4KB table size, unless truncated by the size of the input address space.</a:t>
            </a:r>
            <a:endParaRPr lang="zh-TW" altLang="en-US" dirty="0"/>
          </a:p>
        </p:txBody>
      </p:sp>
    </p:spTree>
    <p:extLst>
      <p:ext uri="{BB962C8B-B14F-4D97-AF65-F5344CB8AC3E}">
        <p14:creationId xmlns:p14="http://schemas.microsoft.com/office/powerpoint/2010/main" val="31886188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Support</a:t>
            </a:r>
            <a:r>
              <a:rPr lang="zh-TW" altLang="en-US" dirty="0" smtClean="0"/>
              <a:t> </a:t>
            </a:r>
            <a:r>
              <a:rPr lang="en-US" altLang="zh-TW" dirty="0" smtClean="0"/>
              <a:t>for</a:t>
            </a:r>
            <a:r>
              <a:rPr lang="zh-TW" altLang="en-US" dirty="0" smtClean="0"/>
              <a:t> </a:t>
            </a:r>
            <a:r>
              <a:rPr lang="en-US" altLang="zh-TW" dirty="0" smtClean="0"/>
              <a:t>Memory</a:t>
            </a:r>
            <a:r>
              <a:rPr lang="zh-TW" altLang="en-US" dirty="0" smtClean="0"/>
              <a:t> </a:t>
            </a:r>
            <a:r>
              <a:rPr lang="en-US" altLang="zh-TW" dirty="0" smtClean="0"/>
              <a:t>virtualization</a:t>
            </a:r>
            <a:endParaRPr lang="zh-TW" altLang="en-US" dirty="0"/>
          </a:p>
        </p:txBody>
      </p:sp>
      <p:sp>
        <p:nvSpPr>
          <p:cNvPr id="5" name="文字版面配置區 4"/>
          <p:cNvSpPr>
            <a:spLocks noGrp="1"/>
          </p:cNvSpPr>
          <p:nvPr>
            <p:ph type="body" idx="1"/>
          </p:nvPr>
        </p:nvSpPr>
        <p:spPr/>
        <p:txBody>
          <a:bodyPr/>
          <a:lstStyle/>
          <a:p>
            <a:r>
              <a:rPr lang="en-US" altLang="zh-TW" dirty="0" smtClean="0">
                <a:solidFill>
                  <a:schemeClr val="bg1">
                    <a:lumMod val="50000"/>
                  </a:schemeClr>
                </a:solidFill>
              </a:rPr>
              <a:t>Intermediate</a:t>
            </a:r>
            <a:r>
              <a:rPr lang="zh-TW" altLang="en-US" dirty="0" smtClean="0">
                <a:solidFill>
                  <a:schemeClr val="bg1">
                    <a:lumMod val="50000"/>
                  </a:schemeClr>
                </a:solidFill>
              </a:rPr>
              <a:t> </a:t>
            </a:r>
            <a:r>
              <a:rPr lang="en-US" altLang="zh-TW" dirty="0" smtClean="0">
                <a:solidFill>
                  <a:schemeClr val="bg1">
                    <a:lumMod val="50000"/>
                  </a:schemeClr>
                </a:solidFill>
              </a:rPr>
              <a:t>Physical</a:t>
            </a:r>
            <a:r>
              <a:rPr lang="zh-TW" altLang="en-US" dirty="0" smtClean="0">
                <a:solidFill>
                  <a:schemeClr val="bg1">
                    <a:lumMod val="50000"/>
                  </a:schemeClr>
                </a:solidFill>
              </a:rPr>
              <a:t> </a:t>
            </a:r>
            <a:r>
              <a:rPr lang="en-US" altLang="zh-TW" dirty="0" smtClean="0">
                <a:solidFill>
                  <a:schemeClr val="bg1">
                    <a:lumMod val="50000"/>
                  </a:schemeClr>
                </a:solidFill>
              </a:rPr>
              <a:t>Address</a:t>
            </a:r>
          </a:p>
          <a:p>
            <a:r>
              <a:rPr lang="en-US" altLang="zh-TW" dirty="0" smtClean="0"/>
              <a:t>VMID</a:t>
            </a:r>
          </a:p>
        </p:txBody>
      </p:sp>
    </p:spTree>
    <p:extLst>
      <p:ext uri="{BB962C8B-B14F-4D97-AF65-F5344CB8AC3E}">
        <p14:creationId xmlns:p14="http://schemas.microsoft.com/office/powerpoint/2010/main" val="7257261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What</a:t>
            </a:r>
            <a:r>
              <a:rPr kumimoji="1" lang="zh-TW" altLang="en-US" dirty="0" smtClean="0"/>
              <a:t> </a:t>
            </a:r>
            <a:r>
              <a:rPr kumimoji="1" lang="en-US" altLang="zh-TW" dirty="0" smtClean="0"/>
              <a:t>is</a:t>
            </a:r>
            <a:r>
              <a:rPr kumimoji="1" lang="zh-TW" altLang="en-US" dirty="0" smtClean="0"/>
              <a:t> </a:t>
            </a:r>
            <a:r>
              <a:rPr kumimoji="1" lang="en-US" altLang="zh-TW" dirty="0" smtClean="0"/>
              <a:t>VMID?</a:t>
            </a:r>
            <a:endParaRPr kumimoji="1" lang="zh-TW" altLang="en-US" dirty="0"/>
          </a:p>
        </p:txBody>
      </p:sp>
      <p:sp>
        <p:nvSpPr>
          <p:cNvPr id="5" name="內容版面配置區 4"/>
          <p:cNvSpPr>
            <a:spLocks noGrp="1"/>
          </p:cNvSpPr>
          <p:nvPr>
            <p:ph idx="1"/>
          </p:nvPr>
        </p:nvSpPr>
        <p:spPr/>
        <p:txBody>
          <a:bodyPr>
            <a:normAutofit fontScale="92500" lnSpcReduction="20000"/>
          </a:bodyPr>
          <a:lstStyle/>
          <a:p>
            <a:r>
              <a:rPr kumimoji="1" lang="en-US" altLang="zh-TW" dirty="0" smtClean="0"/>
              <a:t>Virtual </a:t>
            </a:r>
            <a:r>
              <a:rPr kumimoji="1" lang="en-US" altLang="zh-TW" dirty="0"/>
              <a:t>machine </a:t>
            </a:r>
            <a:r>
              <a:rPr kumimoji="1" lang="en-US" altLang="zh-TW" dirty="0" smtClean="0"/>
              <a:t>identifier</a:t>
            </a:r>
          </a:p>
          <a:p>
            <a:pPr lvl="1"/>
            <a:r>
              <a:rPr kumimoji="1" lang="en-US" altLang="zh-TW" dirty="0" smtClean="0"/>
              <a:t>identifies </a:t>
            </a:r>
            <a:r>
              <a:rPr kumimoji="1" lang="en-US" altLang="zh-TW" dirty="0"/>
              <a:t>the current virtual machine, with its own independent ASID space</a:t>
            </a:r>
            <a:r>
              <a:rPr kumimoji="1" lang="en-US" altLang="zh-TW" dirty="0" smtClean="0"/>
              <a:t>.</a:t>
            </a:r>
          </a:p>
          <a:p>
            <a:pPr lvl="1"/>
            <a:r>
              <a:rPr kumimoji="1" lang="en-US" altLang="zh-TW" dirty="0" smtClean="0"/>
              <a:t>ASID (address space identifier): part of TLB maintenance.</a:t>
            </a:r>
          </a:p>
          <a:p>
            <a:pPr lvl="2"/>
            <a:r>
              <a:rPr kumimoji="1" lang="en-US" altLang="zh-TW" dirty="0" smtClean="0"/>
              <a:t>With ASID, TLB could identify entries belong to different process</a:t>
            </a:r>
            <a:endParaRPr kumimoji="1" lang="en-US" altLang="zh-TW" dirty="0"/>
          </a:p>
          <a:p>
            <a:r>
              <a:rPr kumimoji="1" lang="en-US" altLang="zh-TW" dirty="0" smtClean="0"/>
              <a:t>Only used in LPAE.</a:t>
            </a:r>
          </a:p>
          <a:p>
            <a:r>
              <a:rPr kumimoji="1" lang="en-US" altLang="zh-TW" dirty="0" smtClean="0"/>
              <a:t>When to use VMID</a:t>
            </a:r>
          </a:p>
          <a:p>
            <a:pPr lvl="1"/>
            <a:r>
              <a:rPr kumimoji="1" lang="en-US" altLang="zh-TW" dirty="0" smtClean="0"/>
              <a:t>The </a:t>
            </a:r>
            <a:r>
              <a:rPr kumimoji="1" lang="en-US" altLang="zh-TW" dirty="0"/>
              <a:t>TLB entries include this VMID information, meaning TLBs do not require explicit invalidation when changing from one virtual machine to another, if the virtual machines have different VMIDs.</a:t>
            </a:r>
          </a:p>
          <a:p>
            <a:pPr lvl="1"/>
            <a:r>
              <a:rPr kumimoji="1" lang="en-US" altLang="zh-TW" dirty="0"/>
              <a:t>For stage 2 translations, all translations are associated with the current VMID, and there is no concept of global entries.</a:t>
            </a:r>
          </a:p>
          <a:p>
            <a:pPr lvl="1"/>
            <a:endParaRPr kumimoji="1" lang="en-US" altLang="zh-TW" dirty="0" smtClean="0"/>
          </a:p>
        </p:txBody>
      </p:sp>
    </p:spTree>
    <p:extLst>
      <p:ext uri="{BB962C8B-B14F-4D97-AF65-F5344CB8AC3E}">
        <p14:creationId xmlns:p14="http://schemas.microsoft.com/office/powerpoint/2010/main" val="25811284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How VMID works?</a:t>
            </a:r>
            <a:endParaRPr kumimoji="1" lang="zh-TW" altLang="en-US" dirty="0"/>
          </a:p>
        </p:txBody>
      </p:sp>
      <p:sp>
        <p:nvSpPr>
          <p:cNvPr id="3" name="內容版面配置區 2"/>
          <p:cNvSpPr>
            <a:spLocks noGrp="1"/>
          </p:cNvSpPr>
          <p:nvPr>
            <p:ph idx="1"/>
          </p:nvPr>
        </p:nvSpPr>
        <p:spPr/>
        <p:txBody>
          <a:bodyPr/>
          <a:lstStyle/>
          <a:p>
            <a:r>
              <a:rPr kumimoji="1" lang="en-US" altLang="zh-TW" dirty="0" smtClean="0"/>
              <a:t>When a translation walk is requested, the VMID will be checked to make sure the PTB, which VTTBR points to, is correct.</a:t>
            </a:r>
          </a:p>
          <a:p>
            <a:endParaRPr kumimoji="1" lang="en-US" altLang="zh-TW" dirty="0" smtClean="0"/>
          </a:p>
          <a:p>
            <a:r>
              <a:rPr kumimoji="1" lang="en-US" altLang="zh-TW" dirty="0" smtClean="0"/>
              <a:t>VTTBR</a:t>
            </a:r>
          </a:p>
          <a:p>
            <a:pPr lvl="1"/>
            <a:r>
              <a:rPr kumimoji="1" lang="en-US" altLang="zh-TW" dirty="0" smtClean="0"/>
              <a:t>Virtual translation table base register</a:t>
            </a:r>
          </a:p>
          <a:p>
            <a:pPr lvl="1"/>
            <a:r>
              <a:rPr kumimoji="1" lang="en-US" altLang="zh-TW" dirty="0" smtClean="0"/>
              <a:t>64 bits with 8-bit VMID</a:t>
            </a:r>
          </a:p>
          <a:p>
            <a:endParaRPr kumimoji="1" lang="zh-TW" altLang="en-US" dirty="0"/>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05" y="5373216"/>
            <a:ext cx="7630590" cy="895475"/>
          </a:xfrm>
          <a:prstGeom prst="rect">
            <a:avLst/>
          </a:prstGeom>
        </p:spPr>
      </p:pic>
    </p:spTree>
    <p:extLst>
      <p:ext uri="{BB962C8B-B14F-4D97-AF65-F5344CB8AC3E}">
        <p14:creationId xmlns:p14="http://schemas.microsoft.com/office/powerpoint/2010/main" val="22611703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Support</a:t>
            </a:r>
            <a:r>
              <a:rPr lang="zh-TW" altLang="en-US" dirty="0" smtClean="0"/>
              <a:t> </a:t>
            </a:r>
            <a:r>
              <a:rPr lang="en-US" altLang="zh-TW" dirty="0" smtClean="0"/>
              <a:t>for</a:t>
            </a:r>
            <a:r>
              <a:rPr lang="zh-TW" altLang="en-US" dirty="0" smtClean="0"/>
              <a:t> </a:t>
            </a:r>
            <a:r>
              <a:rPr lang="en-US" altLang="zh-TW" dirty="0" smtClean="0"/>
              <a:t>I/O</a:t>
            </a:r>
            <a:r>
              <a:rPr lang="zh-TW" altLang="en-US" dirty="0" smtClean="0"/>
              <a:t> </a:t>
            </a:r>
            <a:r>
              <a:rPr lang="en-US" altLang="zh-TW" dirty="0" smtClean="0"/>
              <a:t>virtualization</a:t>
            </a:r>
            <a:endParaRPr lang="zh-TW" altLang="en-US" dirty="0"/>
          </a:p>
        </p:txBody>
      </p:sp>
      <p:sp>
        <p:nvSpPr>
          <p:cNvPr id="5" name="文字版面配置區 4"/>
          <p:cNvSpPr>
            <a:spLocks noGrp="1"/>
          </p:cNvSpPr>
          <p:nvPr>
            <p:ph type="body" idx="1"/>
          </p:nvPr>
        </p:nvSpPr>
        <p:spPr/>
        <p:txBody>
          <a:bodyPr/>
          <a:lstStyle/>
          <a:p>
            <a:r>
              <a:rPr lang="en-US" altLang="zh-TW" dirty="0" smtClean="0"/>
              <a:t>Virtual</a:t>
            </a:r>
            <a:r>
              <a:rPr lang="zh-TW" altLang="en-US" dirty="0" smtClean="0"/>
              <a:t> </a:t>
            </a:r>
            <a:r>
              <a:rPr lang="en-US" altLang="zh-TW" dirty="0" smtClean="0"/>
              <a:t>GIC</a:t>
            </a:r>
          </a:p>
        </p:txBody>
      </p:sp>
    </p:spTree>
    <p:extLst>
      <p:ext uri="{BB962C8B-B14F-4D97-AF65-F5344CB8AC3E}">
        <p14:creationId xmlns:p14="http://schemas.microsoft.com/office/powerpoint/2010/main" val="42336431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Background: GIC</a:t>
            </a:r>
            <a:endParaRPr kumimoji="1" lang="zh-TW" altLang="en-US" dirty="0"/>
          </a:p>
        </p:txBody>
      </p:sp>
      <p:sp>
        <p:nvSpPr>
          <p:cNvPr id="5" name="內容版面配置區 4"/>
          <p:cNvSpPr>
            <a:spLocks noGrp="1"/>
          </p:cNvSpPr>
          <p:nvPr>
            <p:ph idx="1"/>
          </p:nvPr>
        </p:nvSpPr>
        <p:spPr>
          <a:xfrm>
            <a:off x="457200" y="1600200"/>
            <a:ext cx="8229600" cy="4925144"/>
          </a:xfrm>
        </p:spPr>
        <p:txBody>
          <a:bodyPr/>
          <a:lstStyle/>
          <a:p>
            <a:r>
              <a:rPr kumimoji="1" lang="en-US" altLang="zh-TW" dirty="0" smtClean="0"/>
              <a:t>GIC,</a:t>
            </a:r>
            <a:r>
              <a:rPr kumimoji="1" lang="zh-TW" altLang="en-US" dirty="0" smtClean="0"/>
              <a:t> </a:t>
            </a:r>
            <a:r>
              <a:rPr kumimoji="1" lang="en-US" altLang="zh-TW" dirty="0" smtClean="0"/>
              <a:t>a.k.a.</a:t>
            </a:r>
            <a:r>
              <a:rPr kumimoji="1" lang="zh-TW" altLang="en-US" dirty="0" smtClean="0"/>
              <a:t> </a:t>
            </a:r>
            <a:r>
              <a:rPr kumimoji="1" lang="en-US" altLang="zh-TW" dirty="0" smtClean="0"/>
              <a:t>Generic</a:t>
            </a:r>
            <a:r>
              <a:rPr kumimoji="1" lang="zh-TW" altLang="en-US" dirty="0" smtClean="0"/>
              <a:t> </a:t>
            </a:r>
            <a:r>
              <a:rPr kumimoji="1" lang="en-US" altLang="zh-TW" dirty="0" smtClean="0"/>
              <a:t>Interrupt</a:t>
            </a:r>
            <a:r>
              <a:rPr kumimoji="1" lang="zh-TW" altLang="en-US" dirty="0" smtClean="0"/>
              <a:t> </a:t>
            </a:r>
            <a:r>
              <a:rPr kumimoji="1" lang="en-US" altLang="zh-TW" dirty="0" smtClean="0"/>
              <a:t>Controller,</a:t>
            </a:r>
            <a:r>
              <a:rPr kumimoji="1" lang="zh-TW" altLang="en-US" dirty="0" smtClean="0"/>
              <a:t> </a:t>
            </a:r>
            <a:r>
              <a:rPr kumimoji="1" lang="en-US" altLang="zh-TW" dirty="0" smtClean="0"/>
              <a:t>is</a:t>
            </a:r>
            <a:r>
              <a:rPr kumimoji="1" lang="zh-TW" altLang="en-US" dirty="0" smtClean="0"/>
              <a:t> </a:t>
            </a:r>
            <a:r>
              <a:rPr kumimoji="1" lang="en-US" altLang="zh-TW" dirty="0" smtClean="0"/>
              <a:t>the</a:t>
            </a:r>
            <a:r>
              <a:rPr kumimoji="1" lang="zh-TW" altLang="en-US" dirty="0" smtClean="0"/>
              <a:t> </a:t>
            </a:r>
            <a:r>
              <a:rPr kumimoji="1" lang="en-US" altLang="zh-TW" dirty="0" smtClean="0"/>
              <a:t>only</a:t>
            </a:r>
            <a:r>
              <a:rPr kumimoji="1" lang="zh-TW" altLang="en-US" dirty="0" smtClean="0"/>
              <a:t> </a:t>
            </a:r>
            <a:r>
              <a:rPr kumimoji="1" lang="en-US" altLang="zh-TW" dirty="0" smtClean="0"/>
              <a:t>one</a:t>
            </a:r>
            <a:r>
              <a:rPr kumimoji="1" lang="zh-TW" altLang="en-US" dirty="0" smtClean="0"/>
              <a:t> </a:t>
            </a:r>
            <a:r>
              <a:rPr kumimoji="1" lang="en-US" altLang="zh-TW" dirty="0" smtClean="0"/>
              <a:t>interrupt</a:t>
            </a:r>
            <a:r>
              <a:rPr kumimoji="1" lang="zh-TW" altLang="en-US" dirty="0" smtClean="0"/>
              <a:t> </a:t>
            </a:r>
            <a:r>
              <a:rPr kumimoji="1" lang="en-US" altLang="zh-TW" dirty="0" smtClean="0"/>
              <a:t>controller</a:t>
            </a:r>
            <a:r>
              <a:rPr kumimoji="1" lang="zh-TW" altLang="en-US" dirty="0" smtClean="0"/>
              <a:t> </a:t>
            </a:r>
            <a:r>
              <a:rPr kumimoji="1" lang="en-US" altLang="zh-TW" dirty="0" smtClean="0"/>
              <a:t>in</a:t>
            </a:r>
            <a:r>
              <a:rPr kumimoji="1" lang="zh-TW" altLang="en-US" dirty="0" smtClean="0"/>
              <a:t> </a:t>
            </a:r>
            <a:r>
              <a:rPr kumimoji="1" lang="en-US" altLang="zh-TW" dirty="0" smtClean="0"/>
              <a:t>ARM</a:t>
            </a:r>
            <a:r>
              <a:rPr kumimoji="1" lang="zh-TW" altLang="en-US" dirty="0" smtClean="0"/>
              <a:t> </a:t>
            </a:r>
            <a:r>
              <a:rPr kumimoji="1" lang="en-US" altLang="zh-TW" dirty="0" smtClean="0"/>
              <a:t>architecture.</a:t>
            </a:r>
          </a:p>
          <a:p>
            <a:r>
              <a:rPr kumimoji="1" lang="en-US" altLang="zh-TW" dirty="0" smtClean="0"/>
              <a:t>There is a firmware, called “Interrupt Distributor”.</a:t>
            </a:r>
          </a:p>
          <a:p>
            <a:r>
              <a:rPr kumimoji="1" lang="en-US" altLang="zh-TW" dirty="0" smtClean="0"/>
              <a:t>In Interrupt Distributor, it save the information that which kinds of interrupt should be routed into which kind of state.</a:t>
            </a:r>
          </a:p>
          <a:p>
            <a:r>
              <a:rPr kumimoji="1" lang="en-US" altLang="zh-TW" dirty="0" smtClean="0"/>
              <a:t>Interrupt distributor should be setting in booting time. Then, we don’t need to take care about GIC.</a:t>
            </a:r>
          </a:p>
          <a:p>
            <a:r>
              <a:rPr kumimoji="1" lang="en-US" altLang="zh-TW" dirty="0" smtClean="0"/>
              <a:t>In next slide, we will show you that how it works.</a:t>
            </a:r>
          </a:p>
          <a:p>
            <a:endParaRPr kumimoji="1" lang="en-US" altLang="zh-TW" dirty="0" smtClean="0"/>
          </a:p>
          <a:p>
            <a:endParaRPr kumimoji="1" lang="zh-TW" altLang="en-US" dirty="0"/>
          </a:p>
        </p:txBody>
      </p:sp>
    </p:spTree>
    <p:extLst>
      <p:ext uri="{BB962C8B-B14F-4D97-AF65-F5344CB8AC3E}">
        <p14:creationId xmlns:p14="http://schemas.microsoft.com/office/powerpoint/2010/main" val="16024651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1"/>
          <p:cNvSpPr>
            <a:spLocks/>
          </p:cNvSpPr>
          <p:nvPr/>
        </p:nvSpPr>
        <p:spPr bwMode="auto">
          <a:xfrm>
            <a:off x="500062" y="544711"/>
            <a:ext cx="4321969" cy="6081117"/>
          </a:xfrm>
          <a:prstGeom prst="roundRect">
            <a:avLst>
              <a:gd name="adj" fmla="val 3097"/>
            </a:avLst>
          </a:prstGeom>
          <a:solidFill>
            <a:srgbClr val="0079A5"/>
          </a:solidFill>
          <a:ln w="25400" cap="flat">
            <a:solidFill>
              <a:schemeClr val="tx1"/>
            </a:solidFill>
            <a:prstDash val="solid"/>
            <a:miter lim="800000"/>
            <a:headEnd type="none" w="med" len="med"/>
            <a:tailEnd type="none" w="med" len="med"/>
          </a:ln>
        </p:spPr>
        <p:txBody>
          <a:bodyPr lIns="0" tIns="0" rIns="0" bIns="0"/>
          <a:lstStyle/>
          <a:p>
            <a:endParaRPr lang="zh-TW" altLang="en-US"/>
          </a:p>
        </p:txBody>
      </p:sp>
      <p:sp>
        <p:nvSpPr>
          <p:cNvPr id="18434" name="AutoShape 2"/>
          <p:cNvSpPr>
            <a:spLocks/>
          </p:cNvSpPr>
          <p:nvPr/>
        </p:nvSpPr>
        <p:spPr bwMode="auto">
          <a:xfrm>
            <a:off x="5161360" y="750094"/>
            <a:ext cx="2562820" cy="5768578"/>
          </a:xfrm>
          <a:prstGeom prst="roundRect">
            <a:avLst>
              <a:gd name="adj" fmla="val 5222"/>
            </a:avLst>
          </a:prstGeom>
          <a:solidFill>
            <a:srgbClr val="0079A5"/>
          </a:solidFill>
          <a:ln w="25400" cap="flat">
            <a:solidFill>
              <a:schemeClr val="tx1"/>
            </a:solidFill>
            <a:prstDash val="solid"/>
            <a:miter lim="800000"/>
            <a:headEnd type="none" w="med" len="med"/>
            <a:tailEnd type="none" w="med" len="med"/>
          </a:ln>
        </p:spPr>
        <p:txBody>
          <a:bodyPr lIns="0" tIns="0" rIns="0" bIns="0"/>
          <a:lstStyle/>
          <a:p>
            <a:endParaRPr lang="zh-TW" altLang="en-US"/>
          </a:p>
        </p:txBody>
      </p:sp>
      <p:sp>
        <p:nvSpPr>
          <p:cNvPr id="18435" name="AutoShape 3"/>
          <p:cNvSpPr>
            <a:spLocks/>
          </p:cNvSpPr>
          <p:nvPr/>
        </p:nvSpPr>
        <p:spPr bwMode="auto">
          <a:xfrm>
            <a:off x="1714500" y="839391"/>
            <a:ext cx="2669977" cy="678656"/>
          </a:xfrm>
          <a:prstGeom prst="roundRect">
            <a:avLst>
              <a:gd name="adj" fmla="val 19736"/>
            </a:avLst>
          </a:prstGeom>
          <a:solidFill>
            <a:srgbClr val="0044FE"/>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a:solidFill>
                  <a:srgbClr val="FFFFFF"/>
                </a:solidFill>
                <a:effectLst>
                  <a:outerShdw blurRad="38100" dist="38100" dir="2700000" algn="tl">
                    <a:srgbClr val="000000"/>
                  </a:outerShdw>
                </a:effectLst>
                <a:ea typeface="新細明體" charset="0"/>
                <a:cs typeface="Gill Sans" charset="0"/>
              </a:rPr>
              <a:t>Distributor</a:t>
            </a:r>
          </a:p>
        </p:txBody>
      </p:sp>
      <p:sp>
        <p:nvSpPr>
          <p:cNvPr id="18436" name="Line 4"/>
          <p:cNvSpPr>
            <a:spLocks noChangeShapeType="1"/>
          </p:cNvSpPr>
          <p:nvPr/>
        </p:nvSpPr>
        <p:spPr bwMode="auto">
          <a:xfrm rot="10800000">
            <a:off x="3055070" y="387325"/>
            <a:ext cx="4465" cy="592708"/>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38" name="Line 6"/>
          <p:cNvSpPr>
            <a:spLocks noChangeShapeType="1"/>
          </p:cNvSpPr>
          <p:nvPr/>
        </p:nvSpPr>
        <p:spPr bwMode="auto">
          <a:xfrm rot="10800000">
            <a:off x="4135562" y="2821782"/>
            <a:ext cx="1343918" cy="3349"/>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39" name="AutoShape 7"/>
          <p:cNvSpPr>
            <a:spLocks/>
          </p:cNvSpPr>
          <p:nvPr/>
        </p:nvSpPr>
        <p:spPr bwMode="auto">
          <a:xfrm>
            <a:off x="5438180" y="1643062"/>
            <a:ext cx="2027039" cy="2348508"/>
          </a:xfrm>
          <a:prstGeom prst="roundRect">
            <a:avLst>
              <a:gd name="adj" fmla="val 6606"/>
            </a:avLst>
          </a:prstGeom>
          <a:solidFill>
            <a:srgbClr val="CE3B00"/>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smtClean="0">
                <a:solidFill>
                  <a:srgbClr val="FFFFFF"/>
                </a:solidFill>
                <a:effectLst>
                  <a:outerShdw blurRad="38100" dist="38100" dir="2700000" algn="tl">
                    <a:srgbClr val="000000"/>
                  </a:outerShdw>
                </a:effectLst>
                <a:ea typeface="新細明體" charset="0"/>
                <a:cs typeface="Gill Sans" charset="0"/>
              </a:rPr>
              <a:t>Non-Secure</a:t>
            </a:r>
          </a:p>
          <a:p>
            <a:pPr algn="ctr"/>
            <a:r>
              <a:rPr lang="en-US" altLang="zh-TW" sz="2800" dirty="0" smtClean="0">
                <a:solidFill>
                  <a:srgbClr val="FFFFFF"/>
                </a:solidFill>
                <a:effectLst>
                  <a:outerShdw blurRad="38100" dist="38100" dir="2700000" algn="tl">
                    <a:srgbClr val="000000"/>
                  </a:outerShdw>
                </a:effectLst>
                <a:ea typeface="新細明體" charset="0"/>
                <a:cs typeface="Gill Sans" charset="0"/>
              </a:rPr>
              <a:t>State</a:t>
            </a:r>
            <a:endParaRPr lang="en-US" altLang="zh-TW" sz="2800" dirty="0">
              <a:solidFill>
                <a:srgbClr val="FFFFFF"/>
              </a:solidFill>
              <a:effectLst>
                <a:outerShdw blurRad="38100" dist="38100" dir="2700000" algn="tl">
                  <a:srgbClr val="000000"/>
                </a:outerShdw>
              </a:effectLst>
              <a:ea typeface="新細明體" charset="0"/>
              <a:cs typeface="Gill Sans" charset="0"/>
            </a:endParaRPr>
          </a:p>
        </p:txBody>
      </p:sp>
      <p:sp>
        <p:nvSpPr>
          <p:cNvPr id="18441" name="Line 9"/>
          <p:cNvSpPr>
            <a:spLocks noChangeShapeType="1"/>
          </p:cNvSpPr>
          <p:nvPr/>
        </p:nvSpPr>
        <p:spPr bwMode="auto">
          <a:xfrm rot="10800000">
            <a:off x="2374181" y="2893219"/>
            <a:ext cx="11162" cy="3244826"/>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42" name="Line 10"/>
          <p:cNvSpPr>
            <a:spLocks noChangeShapeType="1"/>
          </p:cNvSpPr>
          <p:nvPr/>
        </p:nvSpPr>
        <p:spPr bwMode="auto">
          <a:xfrm flipH="1">
            <a:off x="2348508" y="6093296"/>
            <a:ext cx="3087588" cy="14610"/>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44" name="AutoShape 12"/>
          <p:cNvSpPr>
            <a:spLocks/>
          </p:cNvSpPr>
          <p:nvPr/>
        </p:nvSpPr>
        <p:spPr bwMode="auto">
          <a:xfrm>
            <a:off x="1946672" y="2018109"/>
            <a:ext cx="2169914" cy="1000125"/>
          </a:xfrm>
          <a:prstGeom prst="roundRect">
            <a:avLst>
              <a:gd name="adj" fmla="val 13389"/>
            </a:avLst>
          </a:prstGeom>
          <a:solidFill>
            <a:srgbClr val="0044FE"/>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smtClean="0">
                <a:solidFill>
                  <a:srgbClr val="FFFFFF"/>
                </a:solidFill>
                <a:effectLst>
                  <a:outerShdw blurRad="38100" dist="38100" dir="2700000" algn="tl">
                    <a:srgbClr val="000000"/>
                  </a:outerShdw>
                </a:effectLst>
                <a:ea typeface="新細明體" charset="0"/>
                <a:cs typeface="Gill Sans" charset="0"/>
              </a:rPr>
              <a:t>CPU</a:t>
            </a:r>
            <a:r>
              <a:rPr lang="zh-TW" altLang="en-US" sz="2800" dirty="0" smtClean="0">
                <a:solidFill>
                  <a:srgbClr val="FFFFFF"/>
                </a:solidFill>
                <a:effectLst>
                  <a:outerShdw blurRad="38100" dist="38100" dir="2700000" algn="tl">
                    <a:srgbClr val="000000"/>
                  </a:outerShdw>
                </a:effectLst>
                <a:ea typeface="新細明體" charset="0"/>
                <a:cs typeface="Gill Sans" charset="0"/>
              </a:rPr>
              <a:t> </a:t>
            </a:r>
            <a:r>
              <a:rPr lang="en-US" altLang="zh-TW" sz="2800" dirty="0" smtClean="0">
                <a:solidFill>
                  <a:srgbClr val="FFFFFF"/>
                </a:solidFill>
                <a:effectLst>
                  <a:outerShdw blurRad="38100" dist="38100" dir="2700000" algn="tl">
                    <a:srgbClr val="000000"/>
                  </a:outerShdw>
                </a:effectLst>
                <a:ea typeface="新細明體" charset="0"/>
                <a:cs typeface="Gill Sans" charset="0"/>
              </a:rPr>
              <a:t>Interface</a:t>
            </a:r>
            <a:endParaRPr lang="en-US" altLang="zh-TW" sz="2800" dirty="0">
              <a:solidFill>
                <a:srgbClr val="FFFFFF"/>
              </a:solidFill>
              <a:effectLst>
                <a:outerShdw blurRad="38100" dist="38100" dir="2700000" algn="tl">
                  <a:srgbClr val="000000"/>
                </a:outerShdw>
              </a:effectLst>
              <a:ea typeface="新細明體" charset="0"/>
              <a:cs typeface="Gill Sans" charset="0"/>
            </a:endParaRPr>
          </a:p>
        </p:txBody>
      </p:sp>
      <p:sp>
        <p:nvSpPr>
          <p:cNvPr id="18450" name="AutoShape 18"/>
          <p:cNvSpPr>
            <a:spLocks/>
          </p:cNvSpPr>
          <p:nvPr/>
        </p:nvSpPr>
        <p:spPr bwMode="auto">
          <a:xfrm>
            <a:off x="5436096" y="4221088"/>
            <a:ext cx="2016224" cy="2163639"/>
          </a:xfrm>
          <a:prstGeom prst="roundRect">
            <a:avLst>
              <a:gd name="adj" fmla="val 24190"/>
            </a:avLst>
          </a:prstGeom>
          <a:solidFill>
            <a:srgbClr val="A40800"/>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smtClean="0">
                <a:solidFill>
                  <a:srgbClr val="FFFFFF"/>
                </a:solidFill>
                <a:effectLst>
                  <a:outerShdw blurRad="38100" dist="38100" dir="2700000" algn="tl">
                    <a:srgbClr val="000000"/>
                  </a:outerShdw>
                </a:effectLst>
                <a:ea typeface="新細明體" charset="0"/>
                <a:cs typeface="Gill Sans" charset="0"/>
              </a:rPr>
              <a:t>Secure</a:t>
            </a:r>
          </a:p>
          <a:p>
            <a:pPr algn="ctr"/>
            <a:r>
              <a:rPr lang="en-US" altLang="zh-TW" sz="2800" dirty="0" smtClean="0">
                <a:solidFill>
                  <a:srgbClr val="FFFFFF"/>
                </a:solidFill>
                <a:effectLst>
                  <a:outerShdw blurRad="38100" dist="38100" dir="2700000" algn="tl">
                    <a:srgbClr val="000000"/>
                  </a:outerShdw>
                </a:effectLst>
                <a:ea typeface="新細明體" charset="0"/>
                <a:cs typeface="Gill Sans" charset="0"/>
              </a:rPr>
              <a:t>State</a:t>
            </a:r>
            <a:endParaRPr lang="en-US" altLang="zh-TW" sz="2800" dirty="0">
              <a:solidFill>
                <a:srgbClr val="FFFFFF"/>
              </a:solidFill>
              <a:effectLst>
                <a:outerShdw blurRad="38100" dist="38100" dir="2700000" algn="tl">
                  <a:srgbClr val="000000"/>
                </a:outerShdw>
              </a:effectLst>
              <a:ea typeface="新細明體" charset="0"/>
              <a:cs typeface="Gill Sans" charset="0"/>
            </a:endParaRPr>
          </a:p>
        </p:txBody>
      </p:sp>
      <p:sp>
        <p:nvSpPr>
          <p:cNvPr id="18453" name="Rectangle 21"/>
          <p:cNvSpPr>
            <a:spLocks/>
          </p:cNvSpPr>
          <p:nvPr/>
        </p:nvSpPr>
        <p:spPr bwMode="auto">
          <a:xfrm>
            <a:off x="6094512" y="958810"/>
            <a:ext cx="60733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ltLang="zh-TW" sz="2800" dirty="0">
                <a:solidFill>
                  <a:srgbClr val="FFFFFF"/>
                </a:solidFill>
                <a:ea typeface="新細明體" charset="0"/>
                <a:cs typeface="Gill Sans" charset="0"/>
              </a:rPr>
              <a:t>CPU</a:t>
            </a:r>
          </a:p>
        </p:txBody>
      </p:sp>
      <p:sp>
        <p:nvSpPr>
          <p:cNvPr id="18454" name="Rectangle 22"/>
          <p:cNvSpPr>
            <a:spLocks/>
          </p:cNvSpPr>
          <p:nvPr/>
        </p:nvSpPr>
        <p:spPr bwMode="auto">
          <a:xfrm>
            <a:off x="721073" y="807005"/>
            <a:ext cx="5084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ltLang="zh-TW" sz="2800" dirty="0">
                <a:solidFill>
                  <a:srgbClr val="FFFFFF"/>
                </a:solidFill>
                <a:ea typeface="新細明體" charset="0"/>
                <a:cs typeface="Gill Sans" charset="0"/>
              </a:rPr>
              <a:t>GIC</a:t>
            </a:r>
          </a:p>
        </p:txBody>
      </p:sp>
      <p:sp>
        <p:nvSpPr>
          <p:cNvPr id="18440" name="Line 8"/>
          <p:cNvSpPr>
            <a:spLocks noChangeShapeType="1"/>
          </p:cNvSpPr>
          <p:nvPr/>
        </p:nvSpPr>
        <p:spPr bwMode="auto">
          <a:xfrm rot="10800000" flipH="1">
            <a:off x="2412132" y="1518047"/>
            <a:ext cx="3348" cy="575965"/>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37" name="Line 5"/>
          <p:cNvSpPr>
            <a:spLocks noChangeShapeType="1"/>
          </p:cNvSpPr>
          <p:nvPr/>
        </p:nvSpPr>
        <p:spPr bwMode="auto">
          <a:xfrm rot="10800000" flipH="1">
            <a:off x="3620988" y="1518047"/>
            <a:ext cx="13395" cy="517922"/>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Tree>
    <p:extLst>
      <p:ext uri="{BB962C8B-B14F-4D97-AF65-F5344CB8AC3E}">
        <p14:creationId xmlns:p14="http://schemas.microsoft.com/office/powerpoint/2010/main" val="2274969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18438" grpId="0" animBg="1"/>
      <p:bldP spid="18441" grpId="0" animBg="1"/>
      <p:bldP spid="18442" grpId="0" animBg="1"/>
      <p:bldP spid="18440" grpId="0" animBg="1"/>
      <p:bldP spid="1843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Virtual Interrupt</a:t>
            </a:r>
            <a:endParaRPr kumimoji="1" lang="zh-TW" altLang="en-US" dirty="0"/>
          </a:p>
        </p:txBody>
      </p:sp>
      <p:sp>
        <p:nvSpPr>
          <p:cNvPr id="3" name="內容版面配置區 2"/>
          <p:cNvSpPr>
            <a:spLocks noGrp="1"/>
          </p:cNvSpPr>
          <p:nvPr>
            <p:ph idx="1"/>
          </p:nvPr>
        </p:nvSpPr>
        <p:spPr/>
        <p:txBody>
          <a:bodyPr>
            <a:normAutofit/>
          </a:bodyPr>
          <a:lstStyle/>
          <a:p>
            <a:r>
              <a:rPr kumimoji="1" lang="en-US" altLang="zh-TW" dirty="0" smtClean="0"/>
              <a:t>In software solution of system virtualization, I/O device emulation is always heavyweight.</a:t>
            </a:r>
          </a:p>
          <a:p>
            <a:r>
              <a:rPr kumimoji="1" lang="en-US" altLang="zh-TW" dirty="0" smtClean="0"/>
              <a:t>In order to avoid emulation of I/O device,  ARM provide virtual interrupt with the help of new hardware component, </a:t>
            </a:r>
            <a:r>
              <a:rPr kumimoji="1" lang="en-US" altLang="zh-TW" i="1" dirty="0" smtClean="0"/>
              <a:t>the virtual CPU interface</a:t>
            </a:r>
            <a:r>
              <a:rPr kumimoji="1" lang="en-US" altLang="zh-TW" dirty="0" smtClean="0"/>
              <a:t>.</a:t>
            </a:r>
          </a:p>
          <a:p>
            <a:r>
              <a:rPr kumimoji="1" lang="en-US" altLang="zh-TW" dirty="0" smtClean="0"/>
              <a:t>Using these hardware support, it can let </a:t>
            </a:r>
            <a:r>
              <a:rPr lang="en-US" altLang="zh-TW" dirty="0"/>
              <a:t>guest to acknowledge and clear interrupts without trapping into the hypervisor. </a:t>
            </a:r>
            <a:endParaRPr lang="en-US" altLang="zh-TW" dirty="0" smtClean="0"/>
          </a:p>
          <a:p>
            <a:pPr marL="0" indent="0">
              <a:buNone/>
            </a:pPr>
            <a:endParaRPr kumimoji="1" lang="en-US" altLang="zh-TW" dirty="0" smtClean="0"/>
          </a:p>
        </p:txBody>
      </p:sp>
      <p:sp>
        <p:nvSpPr>
          <p:cNvPr id="4" name="文字方塊 3"/>
          <p:cNvSpPr txBox="1"/>
          <p:nvPr/>
        </p:nvSpPr>
        <p:spPr>
          <a:xfrm>
            <a:off x="107504" y="6309320"/>
            <a:ext cx="8928992" cy="369332"/>
          </a:xfrm>
          <a:prstGeom prst="rect">
            <a:avLst/>
          </a:prstGeom>
          <a:noFill/>
        </p:spPr>
        <p:txBody>
          <a:bodyPr wrap="square" rtlCol="0">
            <a:spAutoFit/>
          </a:bodyPr>
          <a:lstStyle/>
          <a:p>
            <a:pPr marL="0" lvl="1"/>
            <a:r>
              <a:rPr kumimoji="1" lang="en-US" altLang="zh-TW" dirty="0" smtClean="0"/>
              <a:t>Ref: </a:t>
            </a:r>
            <a:r>
              <a:rPr lang="en-US" altLang="zh-TW" sz="1400" dirty="0" err="1"/>
              <a:t>Prashant</a:t>
            </a:r>
            <a:r>
              <a:rPr lang="en-US" altLang="zh-TW" sz="1400" dirty="0"/>
              <a:t> Varanasi,</a:t>
            </a:r>
            <a:r>
              <a:rPr lang="zh-TW" altLang="en-US" sz="1400" dirty="0"/>
              <a:t> </a:t>
            </a:r>
            <a:r>
              <a:rPr lang="en-US" altLang="zh-TW" sz="1400" dirty="0" err="1"/>
              <a:t>Gernot</a:t>
            </a:r>
            <a:r>
              <a:rPr lang="en-US" altLang="zh-TW" sz="1400" dirty="0"/>
              <a:t> </a:t>
            </a:r>
            <a:r>
              <a:rPr lang="en-US" altLang="zh-TW" sz="1400" dirty="0" err="1"/>
              <a:t>Heiser</a:t>
            </a:r>
            <a:r>
              <a:rPr lang="en-US" altLang="zh-TW" sz="1400" dirty="0"/>
              <a:t>,</a:t>
            </a:r>
            <a:r>
              <a:rPr lang="zh-TW" altLang="en-US" sz="1400" dirty="0"/>
              <a:t> </a:t>
            </a:r>
            <a:r>
              <a:rPr lang="en-US" altLang="zh-TW" sz="1400" dirty="0"/>
              <a:t>“Hardware-Supported Virtualization on ARM”,</a:t>
            </a:r>
            <a:r>
              <a:rPr lang="zh-TW" altLang="en-US" sz="1400" dirty="0"/>
              <a:t> </a:t>
            </a:r>
            <a:r>
              <a:rPr lang="en-US" altLang="zh-TW" sz="1400" dirty="0" err="1"/>
              <a:t>APSys</a:t>
            </a:r>
            <a:r>
              <a:rPr lang="zh-TW" altLang="en-US" sz="1400" dirty="0"/>
              <a:t> </a:t>
            </a:r>
            <a:r>
              <a:rPr lang="en-US" altLang="zh-TW" sz="1400" dirty="0" smtClean="0"/>
              <a:t>2011</a:t>
            </a:r>
          </a:p>
        </p:txBody>
      </p:sp>
    </p:spTree>
    <p:extLst>
      <p:ext uri="{BB962C8B-B14F-4D97-AF65-F5344CB8AC3E}">
        <p14:creationId xmlns:p14="http://schemas.microsoft.com/office/powerpoint/2010/main" val="3425176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Virtual Interrupt Distributor</a:t>
            </a:r>
            <a:endParaRPr kumimoji="1" lang="zh-TW" altLang="en-US" dirty="0"/>
          </a:p>
        </p:txBody>
      </p:sp>
      <p:sp>
        <p:nvSpPr>
          <p:cNvPr id="3" name="內容版面配置區 2"/>
          <p:cNvSpPr>
            <a:spLocks noGrp="1"/>
          </p:cNvSpPr>
          <p:nvPr>
            <p:ph idx="1"/>
          </p:nvPr>
        </p:nvSpPr>
        <p:spPr>
          <a:xfrm>
            <a:off x="457200" y="1600200"/>
            <a:ext cx="8229600" cy="5141168"/>
          </a:xfrm>
        </p:spPr>
        <p:txBody>
          <a:bodyPr/>
          <a:lstStyle/>
          <a:p>
            <a:r>
              <a:rPr lang="en-US" altLang="zh-TW" dirty="0"/>
              <a:t>The hypervisor must still emulate the interrupt distributor; all guest accesses to it trap. </a:t>
            </a:r>
            <a:endParaRPr lang="en-US" altLang="zh-TW" dirty="0" smtClean="0"/>
          </a:p>
          <a:p>
            <a:r>
              <a:rPr lang="en-US" altLang="zh-TW" dirty="0" smtClean="0"/>
              <a:t>This </a:t>
            </a:r>
            <a:r>
              <a:rPr lang="en-US" altLang="zh-TW" dirty="0"/>
              <a:t>is not expected to cause performance issues, as the distributor is normally only accessed at boot time </a:t>
            </a:r>
            <a:r>
              <a:rPr lang="en-US" altLang="zh-TW" dirty="0" smtClean="0"/>
              <a:t>to </a:t>
            </a:r>
            <a:r>
              <a:rPr lang="en-US" altLang="zh-TW" dirty="0"/>
              <a:t>register drivers for particular interrupts and route them to specific (virtual) CPUs</a:t>
            </a:r>
            <a:r>
              <a:rPr lang="en-US" altLang="zh-TW" dirty="0" smtClean="0"/>
              <a:t>.</a:t>
            </a:r>
          </a:p>
          <a:p>
            <a:endParaRPr kumimoji="1" lang="zh-TW" altLang="en-US" dirty="0"/>
          </a:p>
        </p:txBody>
      </p:sp>
      <p:sp>
        <p:nvSpPr>
          <p:cNvPr id="4" name="文字方塊 3"/>
          <p:cNvSpPr txBox="1"/>
          <p:nvPr/>
        </p:nvSpPr>
        <p:spPr>
          <a:xfrm>
            <a:off x="107504" y="6309320"/>
            <a:ext cx="8928992" cy="369332"/>
          </a:xfrm>
          <a:prstGeom prst="rect">
            <a:avLst/>
          </a:prstGeom>
          <a:noFill/>
        </p:spPr>
        <p:txBody>
          <a:bodyPr wrap="square" rtlCol="0">
            <a:spAutoFit/>
          </a:bodyPr>
          <a:lstStyle/>
          <a:p>
            <a:pPr marL="0" lvl="1"/>
            <a:r>
              <a:rPr kumimoji="1" lang="en-US" altLang="zh-TW" dirty="0" smtClean="0"/>
              <a:t>Ref: </a:t>
            </a:r>
            <a:r>
              <a:rPr lang="en-US" altLang="zh-TW" sz="1400" dirty="0" err="1"/>
              <a:t>Prashant</a:t>
            </a:r>
            <a:r>
              <a:rPr lang="en-US" altLang="zh-TW" sz="1400" dirty="0"/>
              <a:t> Varanasi,</a:t>
            </a:r>
            <a:r>
              <a:rPr lang="zh-TW" altLang="en-US" sz="1400" dirty="0"/>
              <a:t> </a:t>
            </a:r>
            <a:r>
              <a:rPr lang="en-US" altLang="zh-TW" sz="1400" dirty="0" err="1"/>
              <a:t>Gernot</a:t>
            </a:r>
            <a:r>
              <a:rPr lang="en-US" altLang="zh-TW" sz="1400" dirty="0"/>
              <a:t> </a:t>
            </a:r>
            <a:r>
              <a:rPr lang="en-US" altLang="zh-TW" sz="1400" dirty="0" err="1"/>
              <a:t>Heiser</a:t>
            </a:r>
            <a:r>
              <a:rPr lang="en-US" altLang="zh-TW" sz="1400" dirty="0"/>
              <a:t>,</a:t>
            </a:r>
            <a:r>
              <a:rPr lang="zh-TW" altLang="en-US" sz="1400" dirty="0"/>
              <a:t> </a:t>
            </a:r>
            <a:r>
              <a:rPr lang="en-US" altLang="zh-TW" sz="1400" dirty="0"/>
              <a:t>“Hardware-Supported Virtualization on ARM”,</a:t>
            </a:r>
            <a:r>
              <a:rPr lang="zh-TW" altLang="en-US" sz="1400" dirty="0"/>
              <a:t> </a:t>
            </a:r>
            <a:r>
              <a:rPr lang="en-US" altLang="zh-TW" sz="1400" dirty="0" err="1"/>
              <a:t>APSys</a:t>
            </a:r>
            <a:r>
              <a:rPr lang="zh-TW" altLang="en-US" sz="1400" dirty="0"/>
              <a:t> </a:t>
            </a:r>
            <a:r>
              <a:rPr lang="en-US" altLang="zh-TW" sz="1400" dirty="0" smtClean="0"/>
              <a:t>2011</a:t>
            </a:r>
          </a:p>
        </p:txBody>
      </p:sp>
    </p:spTree>
    <p:extLst>
      <p:ext uri="{BB962C8B-B14F-4D97-AF65-F5344CB8AC3E}">
        <p14:creationId xmlns:p14="http://schemas.microsoft.com/office/powerpoint/2010/main" val="32700813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Virtual Interrupt Distributor</a:t>
            </a:r>
            <a:endParaRPr kumimoji="1" lang="zh-TW" altLang="en-US" dirty="0"/>
          </a:p>
        </p:txBody>
      </p:sp>
      <p:sp>
        <p:nvSpPr>
          <p:cNvPr id="3" name="內容版面配置區 2"/>
          <p:cNvSpPr>
            <a:spLocks noGrp="1"/>
          </p:cNvSpPr>
          <p:nvPr>
            <p:ph idx="1"/>
          </p:nvPr>
        </p:nvSpPr>
        <p:spPr/>
        <p:txBody>
          <a:bodyPr/>
          <a:lstStyle/>
          <a:p>
            <a:r>
              <a:rPr lang="en-US" altLang="zh-TW" dirty="0"/>
              <a:t>Virtual Interrupt Distributor’s job is the category the interrupt group. Choose which </a:t>
            </a:r>
            <a:r>
              <a:rPr lang="en-US" altLang="zh-TW" dirty="0" smtClean="0"/>
              <a:t>kinds </a:t>
            </a:r>
            <a:r>
              <a:rPr lang="en-US" altLang="zh-TW" dirty="0"/>
              <a:t>of </a:t>
            </a:r>
            <a:r>
              <a:rPr lang="en-US" altLang="zh-TW" dirty="0" smtClean="0"/>
              <a:t>interrupt should be routed to hypervisor’s vector table and which kinds of interrupt should be routed to Guest OS’s vector table.</a:t>
            </a:r>
          </a:p>
          <a:p>
            <a:r>
              <a:rPr lang="en-US" altLang="zh-TW" dirty="0" smtClean="0"/>
              <a:t>ARM provides “Virtual CPU interface” in GIC to help hypervisor designer to implement Virtual Interrupt Distributor.</a:t>
            </a:r>
            <a:endParaRPr lang="en-US" altLang="zh-TW" dirty="0"/>
          </a:p>
          <a:p>
            <a:endParaRPr kumimoji="1" lang="zh-TW" altLang="en-US" dirty="0"/>
          </a:p>
        </p:txBody>
      </p:sp>
    </p:spTree>
    <p:extLst>
      <p:ext uri="{BB962C8B-B14F-4D97-AF65-F5344CB8AC3E}">
        <p14:creationId xmlns:p14="http://schemas.microsoft.com/office/powerpoint/2010/main" val="350131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Implement models of VMM</a:t>
            </a:r>
            <a:endParaRPr kumimoji="1" lang="zh-TW" altLang="en-US" dirty="0"/>
          </a:p>
        </p:txBody>
      </p:sp>
      <p:pic>
        <p:nvPicPr>
          <p:cNvPr id="4" name="內容版面配置區 3" descr="未命名.png"/>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433" b="91"/>
          <a:stretch/>
        </p:blipFill>
        <p:spPr>
          <a:xfrm>
            <a:off x="107505" y="1916832"/>
            <a:ext cx="4387420" cy="3024336"/>
          </a:xfrm>
        </p:spPr>
      </p:pic>
      <p:sp>
        <p:nvSpPr>
          <p:cNvPr id="5" name="文字方塊 4"/>
          <p:cNvSpPr txBox="1"/>
          <p:nvPr/>
        </p:nvSpPr>
        <p:spPr>
          <a:xfrm>
            <a:off x="1331640" y="5085184"/>
            <a:ext cx="2160240" cy="707886"/>
          </a:xfrm>
          <a:prstGeom prst="rect">
            <a:avLst/>
          </a:prstGeom>
          <a:noFill/>
        </p:spPr>
        <p:txBody>
          <a:bodyPr wrap="square" rtlCol="0">
            <a:spAutoFit/>
          </a:bodyPr>
          <a:lstStyle/>
          <a:p>
            <a:pPr algn="ctr"/>
            <a:r>
              <a:rPr kumimoji="1" lang="en-US" altLang="zh-TW" sz="4000" dirty="0" smtClean="0"/>
              <a:t>Type-I</a:t>
            </a:r>
            <a:endParaRPr kumimoji="1" lang="zh-TW" altLang="en-US" sz="4000" dirty="0"/>
          </a:p>
        </p:txBody>
      </p:sp>
      <p:pic>
        <p:nvPicPr>
          <p:cNvPr id="6" name="圖片 5" descr="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9310" y="1916833"/>
            <a:ext cx="4254810" cy="2952328"/>
          </a:xfrm>
          <a:prstGeom prst="rect">
            <a:avLst/>
          </a:prstGeom>
        </p:spPr>
      </p:pic>
      <p:sp>
        <p:nvSpPr>
          <p:cNvPr id="7" name="文字方塊 6"/>
          <p:cNvSpPr txBox="1"/>
          <p:nvPr/>
        </p:nvSpPr>
        <p:spPr>
          <a:xfrm>
            <a:off x="5940152" y="5085184"/>
            <a:ext cx="2160240" cy="707886"/>
          </a:xfrm>
          <a:prstGeom prst="rect">
            <a:avLst/>
          </a:prstGeom>
          <a:noFill/>
        </p:spPr>
        <p:txBody>
          <a:bodyPr wrap="square" rtlCol="0">
            <a:spAutoFit/>
          </a:bodyPr>
          <a:lstStyle/>
          <a:p>
            <a:pPr algn="ctr"/>
            <a:r>
              <a:rPr kumimoji="1" lang="en-US" altLang="zh-TW" sz="4000" dirty="0" smtClean="0"/>
              <a:t>Type-II</a:t>
            </a:r>
            <a:endParaRPr kumimoji="1" lang="zh-TW" altLang="en-US" sz="4000" dirty="0"/>
          </a:p>
        </p:txBody>
      </p:sp>
    </p:spTree>
    <p:extLst>
      <p:ext uri="{BB962C8B-B14F-4D97-AF65-F5344CB8AC3E}">
        <p14:creationId xmlns:p14="http://schemas.microsoft.com/office/powerpoint/2010/main" val="287752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Virtual Interrupt Distributor </a:t>
            </a:r>
            <a:endParaRPr kumimoji="1" lang="zh-TW" altLang="en-US" dirty="0"/>
          </a:p>
        </p:txBody>
      </p:sp>
      <p:sp>
        <p:nvSpPr>
          <p:cNvPr id="3" name="內容版面配置區 2"/>
          <p:cNvSpPr>
            <a:spLocks noGrp="1"/>
          </p:cNvSpPr>
          <p:nvPr>
            <p:ph idx="1"/>
          </p:nvPr>
        </p:nvSpPr>
        <p:spPr>
          <a:xfrm>
            <a:off x="457200" y="1600200"/>
            <a:ext cx="8229600" cy="4925144"/>
          </a:xfrm>
        </p:spPr>
        <p:txBody>
          <a:bodyPr>
            <a:normAutofit/>
          </a:bodyPr>
          <a:lstStyle/>
          <a:p>
            <a:r>
              <a:rPr kumimoji="1" lang="en-US" altLang="zh-TW" dirty="0" smtClean="0"/>
              <a:t>Once hypervisor’s “Virtual Interrupt Distributor” has set the interrupt controller in booting time. When interrupt occurs in running time, the interrupt which is categorized as “Direct route to GOS” will directly be routed to Guest OS’s vector table and handle by Guest OS without the help of hypervisor.</a:t>
            </a:r>
          </a:p>
          <a:p>
            <a:r>
              <a:rPr kumimoji="1" lang="en-US" altLang="zh-TW" dirty="0" smtClean="0"/>
              <a:t>Only the interrupt which is categorized as “Need to route to hypervisor” will be routed to hypervisor’s vector table and handle by hypervisor.</a:t>
            </a:r>
            <a:endParaRPr kumimoji="1" lang="zh-TW" altLang="en-US" dirty="0"/>
          </a:p>
        </p:txBody>
      </p:sp>
    </p:spTree>
    <p:extLst>
      <p:ext uri="{BB962C8B-B14F-4D97-AF65-F5344CB8AC3E}">
        <p14:creationId xmlns:p14="http://schemas.microsoft.com/office/powerpoint/2010/main" val="533318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1"/>
          <p:cNvSpPr>
            <a:spLocks/>
          </p:cNvSpPr>
          <p:nvPr/>
        </p:nvSpPr>
        <p:spPr bwMode="auto">
          <a:xfrm>
            <a:off x="500062" y="544711"/>
            <a:ext cx="4321969" cy="6081117"/>
          </a:xfrm>
          <a:prstGeom prst="roundRect">
            <a:avLst>
              <a:gd name="adj" fmla="val 3097"/>
            </a:avLst>
          </a:prstGeom>
          <a:solidFill>
            <a:srgbClr val="0079A5"/>
          </a:solidFill>
          <a:ln w="25400" cap="flat">
            <a:solidFill>
              <a:schemeClr val="tx1"/>
            </a:solidFill>
            <a:prstDash val="solid"/>
            <a:miter lim="800000"/>
            <a:headEnd type="none" w="med" len="med"/>
            <a:tailEnd type="none" w="med" len="med"/>
          </a:ln>
        </p:spPr>
        <p:txBody>
          <a:bodyPr lIns="0" tIns="0" rIns="0" bIns="0"/>
          <a:lstStyle/>
          <a:p>
            <a:endParaRPr lang="zh-TW" altLang="en-US"/>
          </a:p>
        </p:txBody>
      </p:sp>
      <p:sp>
        <p:nvSpPr>
          <p:cNvPr id="18434" name="AutoShape 2"/>
          <p:cNvSpPr>
            <a:spLocks/>
          </p:cNvSpPr>
          <p:nvPr/>
        </p:nvSpPr>
        <p:spPr bwMode="auto">
          <a:xfrm>
            <a:off x="5161360" y="750094"/>
            <a:ext cx="2562820" cy="5768578"/>
          </a:xfrm>
          <a:prstGeom prst="roundRect">
            <a:avLst>
              <a:gd name="adj" fmla="val 5222"/>
            </a:avLst>
          </a:prstGeom>
          <a:solidFill>
            <a:srgbClr val="0079A5"/>
          </a:solidFill>
          <a:ln w="25400" cap="flat">
            <a:solidFill>
              <a:schemeClr val="tx1"/>
            </a:solidFill>
            <a:prstDash val="solid"/>
            <a:miter lim="800000"/>
            <a:headEnd type="none" w="med" len="med"/>
            <a:tailEnd type="none" w="med" len="med"/>
          </a:ln>
        </p:spPr>
        <p:txBody>
          <a:bodyPr lIns="0" tIns="0" rIns="0" bIns="0"/>
          <a:lstStyle/>
          <a:p>
            <a:endParaRPr lang="zh-TW" altLang="en-US"/>
          </a:p>
        </p:txBody>
      </p:sp>
      <p:sp>
        <p:nvSpPr>
          <p:cNvPr id="18435" name="AutoShape 3"/>
          <p:cNvSpPr>
            <a:spLocks/>
          </p:cNvSpPr>
          <p:nvPr/>
        </p:nvSpPr>
        <p:spPr bwMode="auto">
          <a:xfrm>
            <a:off x="1714500" y="839391"/>
            <a:ext cx="2669977" cy="678656"/>
          </a:xfrm>
          <a:prstGeom prst="roundRect">
            <a:avLst>
              <a:gd name="adj" fmla="val 19736"/>
            </a:avLst>
          </a:prstGeom>
          <a:solidFill>
            <a:srgbClr val="0044FE"/>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a:solidFill>
                  <a:srgbClr val="FFFFFF"/>
                </a:solidFill>
                <a:effectLst>
                  <a:outerShdw blurRad="38100" dist="38100" dir="2700000" algn="tl">
                    <a:srgbClr val="000000"/>
                  </a:outerShdw>
                </a:effectLst>
                <a:ea typeface="新細明體" charset="0"/>
                <a:cs typeface="Gill Sans" charset="0"/>
              </a:rPr>
              <a:t>Distributor</a:t>
            </a:r>
          </a:p>
        </p:txBody>
      </p:sp>
      <p:sp>
        <p:nvSpPr>
          <p:cNvPr id="18439" name="AutoShape 7"/>
          <p:cNvSpPr>
            <a:spLocks/>
          </p:cNvSpPr>
          <p:nvPr/>
        </p:nvSpPr>
        <p:spPr bwMode="auto">
          <a:xfrm>
            <a:off x="5438180" y="1643062"/>
            <a:ext cx="2027039" cy="2348508"/>
          </a:xfrm>
          <a:prstGeom prst="roundRect">
            <a:avLst>
              <a:gd name="adj" fmla="val 6606"/>
            </a:avLst>
          </a:prstGeom>
          <a:solidFill>
            <a:srgbClr val="CE3B00"/>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a:solidFill>
                  <a:srgbClr val="FFFFFF"/>
                </a:solidFill>
                <a:effectLst>
                  <a:outerShdw blurRad="38100" dist="38100" dir="2700000" algn="tl">
                    <a:srgbClr val="000000"/>
                  </a:outerShdw>
                </a:effectLst>
                <a:ea typeface="新細明體" charset="0"/>
                <a:cs typeface="Gill Sans" charset="0"/>
              </a:rPr>
              <a:t>Hypervisor</a:t>
            </a:r>
          </a:p>
        </p:txBody>
      </p:sp>
      <p:sp>
        <p:nvSpPr>
          <p:cNvPr id="18443" name="AutoShape 11"/>
          <p:cNvSpPr>
            <a:spLocks/>
          </p:cNvSpPr>
          <p:nvPr/>
        </p:nvSpPr>
        <p:spPr bwMode="auto">
          <a:xfrm>
            <a:off x="2518172" y="3134320"/>
            <a:ext cx="4777383" cy="678656"/>
          </a:xfrm>
          <a:prstGeom prst="roundRect">
            <a:avLst>
              <a:gd name="adj" fmla="val 19736"/>
            </a:avLst>
          </a:prstGeom>
          <a:solidFill>
            <a:srgbClr val="FF5308"/>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a:solidFill>
                  <a:srgbClr val="FFFFFF"/>
                </a:solidFill>
                <a:effectLst>
                  <a:outerShdw blurRad="38100" dist="38100" dir="2700000" algn="tl">
                    <a:srgbClr val="000000"/>
                  </a:outerShdw>
                </a:effectLst>
                <a:ea typeface="新細明體" charset="0"/>
                <a:cs typeface="Gill Sans" charset="0"/>
              </a:rPr>
              <a:t>Virtual Distributor</a:t>
            </a:r>
          </a:p>
        </p:txBody>
      </p:sp>
      <p:sp>
        <p:nvSpPr>
          <p:cNvPr id="18444" name="AutoShape 12"/>
          <p:cNvSpPr>
            <a:spLocks/>
          </p:cNvSpPr>
          <p:nvPr/>
        </p:nvSpPr>
        <p:spPr bwMode="auto">
          <a:xfrm>
            <a:off x="1946672" y="2018109"/>
            <a:ext cx="2169914" cy="1000125"/>
          </a:xfrm>
          <a:prstGeom prst="roundRect">
            <a:avLst>
              <a:gd name="adj" fmla="val 13389"/>
            </a:avLst>
          </a:prstGeom>
          <a:solidFill>
            <a:srgbClr val="0044FE"/>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smtClean="0">
                <a:solidFill>
                  <a:srgbClr val="FFFFFF"/>
                </a:solidFill>
                <a:effectLst>
                  <a:outerShdw blurRad="38100" dist="38100" dir="2700000" algn="tl">
                    <a:srgbClr val="000000"/>
                  </a:outerShdw>
                </a:effectLst>
                <a:ea typeface="新細明體" charset="0"/>
                <a:cs typeface="Gill Sans" charset="0"/>
              </a:rPr>
              <a:t>CPU</a:t>
            </a:r>
            <a:r>
              <a:rPr lang="zh-TW" altLang="en-US" sz="2800" dirty="0" smtClean="0">
                <a:solidFill>
                  <a:srgbClr val="FFFFFF"/>
                </a:solidFill>
                <a:effectLst>
                  <a:outerShdw blurRad="38100" dist="38100" dir="2700000" algn="tl">
                    <a:srgbClr val="000000"/>
                  </a:outerShdw>
                </a:effectLst>
                <a:ea typeface="新細明體" charset="0"/>
                <a:cs typeface="Gill Sans" charset="0"/>
              </a:rPr>
              <a:t> </a:t>
            </a:r>
            <a:r>
              <a:rPr lang="en-US" altLang="zh-TW" sz="2800" dirty="0" smtClean="0">
                <a:solidFill>
                  <a:srgbClr val="FFFFFF"/>
                </a:solidFill>
                <a:effectLst>
                  <a:outerShdw blurRad="38100" dist="38100" dir="2700000" algn="tl">
                    <a:srgbClr val="000000"/>
                  </a:outerShdw>
                </a:effectLst>
                <a:ea typeface="新細明體" charset="0"/>
                <a:cs typeface="Gill Sans" charset="0"/>
              </a:rPr>
              <a:t>Interface</a:t>
            </a:r>
            <a:endParaRPr lang="en-US" altLang="zh-TW" sz="2800" dirty="0">
              <a:solidFill>
                <a:srgbClr val="FFFFFF"/>
              </a:solidFill>
              <a:effectLst>
                <a:outerShdw blurRad="38100" dist="38100" dir="2700000" algn="tl">
                  <a:srgbClr val="000000"/>
                </a:outerShdw>
              </a:effectLst>
              <a:ea typeface="新細明體" charset="0"/>
              <a:cs typeface="Gill Sans" charset="0"/>
            </a:endParaRPr>
          </a:p>
        </p:txBody>
      </p:sp>
      <p:sp>
        <p:nvSpPr>
          <p:cNvPr id="18445" name="AutoShape 13"/>
          <p:cNvSpPr>
            <a:spLocks/>
          </p:cNvSpPr>
          <p:nvPr/>
        </p:nvSpPr>
        <p:spPr bwMode="auto">
          <a:xfrm>
            <a:off x="2555776" y="3789040"/>
            <a:ext cx="2027039" cy="1000125"/>
          </a:xfrm>
          <a:prstGeom prst="roundRect">
            <a:avLst>
              <a:gd name="adj" fmla="val 13389"/>
            </a:avLst>
          </a:prstGeom>
          <a:solidFill>
            <a:srgbClr val="FF5308"/>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500" dirty="0">
                <a:solidFill>
                  <a:srgbClr val="FFFFFF"/>
                </a:solidFill>
                <a:effectLst>
                  <a:outerShdw blurRad="38100" dist="38100" dir="2700000" algn="tl">
                    <a:srgbClr val="000000"/>
                  </a:outerShdw>
                </a:effectLst>
                <a:ea typeface="新細明體" charset="0"/>
                <a:cs typeface="Gill Sans" charset="0"/>
              </a:rPr>
              <a:t>Virtual CPU</a:t>
            </a:r>
          </a:p>
          <a:p>
            <a:pPr algn="ctr"/>
            <a:r>
              <a:rPr lang="en-US" altLang="zh-TW" sz="2500" dirty="0">
                <a:solidFill>
                  <a:srgbClr val="FFFFFF"/>
                </a:solidFill>
                <a:effectLst>
                  <a:outerShdw blurRad="38100" dist="38100" dir="2700000" algn="tl">
                    <a:srgbClr val="000000"/>
                  </a:outerShdw>
                </a:effectLst>
                <a:ea typeface="新細明體" charset="0"/>
                <a:cs typeface="Gill Sans" charset="0"/>
              </a:rPr>
              <a:t>Interface</a:t>
            </a:r>
          </a:p>
        </p:txBody>
      </p:sp>
      <p:sp>
        <p:nvSpPr>
          <p:cNvPr id="18448" name="AutoShape 16"/>
          <p:cNvSpPr>
            <a:spLocks/>
          </p:cNvSpPr>
          <p:nvPr/>
        </p:nvSpPr>
        <p:spPr bwMode="auto">
          <a:xfrm>
            <a:off x="6063258" y="4625578"/>
            <a:ext cx="1446609" cy="696516"/>
          </a:xfrm>
          <a:prstGeom prst="roundRect">
            <a:avLst>
              <a:gd name="adj" fmla="val 19227"/>
            </a:avLst>
          </a:prstGeom>
          <a:solidFill>
            <a:srgbClr val="A40800"/>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a:solidFill>
                  <a:srgbClr val="FFFFFF"/>
                </a:solidFill>
                <a:effectLst>
                  <a:outerShdw blurRad="38100" dist="38100" dir="2700000" algn="tl">
                    <a:srgbClr val="000000"/>
                  </a:outerShdw>
                </a:effectLst>
                <a:ea typeface="新細明體" charset="0"/>
                <a:cs typeface="Gill Sans" charset="0"/>
              </a:rPr>
              <a:t>GOS</a:t>
            </a:r>
          </a:p>
        </p:txBody>
      </p:sp>
      <p:sp>
        <p:nvSpPr>
          <p:cNvPr id="18449" name="AutoShape 17"/>
          <p:cNvSpPr>
            <a:spLocks/>
          </p:cNvSpPr>
          <p:nvPr/>
        </p:nvSpPr>
        <p:spPr bwMode="auto">
          <a:xfrm>
            <a:off x="5777508" y="5054203"/>
            <a:ext cx="1446609" cy="696516"/>
          </a:xfrm>
          <a:prstGeom prst="roundRect">
            <a:avLst>
              <a:gd name="adj" fmla="val 19227"/>
            </a:avLst>
          </a:prstGeom>
          <a:solidFill>
            <a:srgbClr val="A40800"/>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a:solidFill>
                  <a:srgbClr val="FFFFFF"/>
                </a:solidFill>
                <a:effectLst>
                  <a:outerShdw blurRad="38100" dist="38100" dir="2700000" algn="tl">
                    <a:srgbClr val="000000"/>
                  </a:outerShdw>
                </a:effectLst>
                <a:ea typeface="新細明體" charset="0"/>
                <a:cs typeface="Gill Sans" charset="0"/>
              </a:rPr>
              <a:t>GOS</a:t>
            </a:r>
          </a:p>
        </p:txBody>
      </p:sp>
      <p:sp>
        <p:nvSpPr>
          <p:cNvPr id="18450" name="AutoShape 18"/>
          <p:cNvSpPr>
            <a:spLocks/>
          </p:cNvSpPr>
          <p:nvPr/>
        </p:nvSpPr>
        <p:spPr bwMode="auto">
          <a:xfrm>
            <a:off x="5723930" y="5831086"/>
            <a:ext cx="1151930" cy="553641"/>
          </a:xfrm>
          <a:prstGeom prst="roundRect">
            <a:avLst>
              <a:gd name="adj" fmla="val 24190"/>
            </a:avLst>
          </a:prstGeom>
          <a:solidFill>
            <a:srgbClr val="A40800"/>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a:solidFill>
                  <a:srgbClr val="FFFFFF"/>
                </a:solidFill>
                <a:effectLst>
                  <a:outerShdw blurRad="38100" dist="38100" dir="2700000" algn="tl">
                    <a:srgbClr val="000000"/>
                  </a:outerShdw>
                </a:effectLst>
                <a:ea typeface="新細明體" charset="0"/>
                <a:cs typeface="Gill Sans" charset="0"/>
              </a:rPr>
              <a:t>Secure</a:t>
            </a:r>
          </a:p>
        </p:txBody>
      </p:sp>
      <p:sp>
        <p:nvSpPr>
          <p:cNvPr id="18453" name="Rectangle 21"/>
          <p:cNvSpPr>
            <a:spLocks/>
          </p:cNvSpPr>
          <p:nvPr/>
        </p:nvSpPr>
        <p:spPr bwMode="auto">
          <a:xfrm>
            <a:off x="6094512" y="958810"/>
            <a:ext cx="60733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ltLang="zh-TW" sz="2800" dirty="0">
                <a:solidFill>
                  <a:srgbClr val="FFFFFF"/>
                </a:solidFill>
                <a:ea typeface="新細明體" charset="0"/>
                <a:cs typeface="Gill Sans" charset="0"/>
              </a:rPr>
              <a:t>CPU</a:t>
            </a:r>
          </a:p>
        </p:txBody>
      </p:sp>
      <p:sp>
        <p:nvSpPr>
          <p:cNvPr id="18454" name="Rectangle 22"/>
          <p:cNvSpPr>
            <a:spLocks/>
          </p:cNvSpPr>
          <p:nvPr/>
        </p:nvSpPr>
        <p:spPr bwMode="auto">
          <a:xfrm>
            <a:off x="721073" y="807005"/>
            <a:ext cx="5084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ltLang="zh-TW" sz="2800" dirty="0">
                <a:solidFill>
                  <a:srgbClr val="FFFFFF"/>
                </a:solidFill>
                <a:ea typeface="新細明體" charset="0"/>
                <a:cs typeface="Gill Sans" charset="0"/>
              </a:rPr>
              <a:t>GIC</a:t>
            </a:r>
          </a:p>
        </p:txBody>
      </p:sp>
      <p:grpSp>
        <p:nvGrpSpPr>
          <p:cNvPr id="4" name="群組 3"/>
          <p:cNvGrpSpPr/>
          <p:nvPr/>
        </p:nvGrpSpPr>
        <p:grpSpPr>
          <a:xfrm>
            <a:off x="683568" y="404664"/>
            <a:ext cx="4860544" cy="1584176"/>
            <a:chOff x="683568" y="404664"/>
            <a:chExt cx="4860544" cy="1584176"/>
          </a:xfrm>
        </p:grpSpPr>
        <p:sp>
          <p:nvSpPr>
            <p:cNvPr id="2" name="迴轉箭號 1"/>
            <p:cNvSpPr/>
            <p:nvPr/>
          </p:nvSpPr>
          <p:spPr>
            <a:xfrm rot="16200000">
              <a:off x="2591780" y="-963492"/>
              <a:ext cx="1044120" cy="4860544"/>
            </a:xfrm>
            <a:prstGeom prst="uturnArrow">
              <a:avLst>
                <a:gd name="adj1" fmla="val 25000"/>
                <a:gd name="adj2" fmla="val 25000"/>
                <a:gd name="adj3" fmla="val 25000"/>
                <a:gd name="adj4" fmla="val 43750"/>
                <a:gd name="adj5" fmla="val 20975"/>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zh-TW" altLang="en-US">
                <a:solidFill>
                  <a:schemeClr val="tx1"/>
                </a:solidFill>
              </a:endParaRPr>
            </a:p>
          </p:txBody>
        </p:sp>
        <p:sp>
          <p:nvSpPr>
            <p:cNvPr id="3" name="文字方塊 2"/>
            <p:cNvSpPr txBox="1"/>
            <p:nvPr/>
          </p:nvSpPr>
          <p:spPr>
            <a:xfrm>
              <a:off x="1475656" y="404664"/>
              <a:ext cx="1728192" cy="584776"/>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kumimoji="1" lang="en-US" altLang="zh-TW" sz="3200" dirty="0" smtClean="0"/>
                <a:t>SETUP</a:t>
              </a:r>
              <a:endParaRPr kumimoji="1" lang="zh-TW" altLang="en-US" sz="3200" dirty="0"/>
            </a:p>
          </p:txBody>
        </p:sp>
      </p:grpSp>
      <p:grpSp>
        <p:nvGrpSpPr>
          <p:cNvPr id="5" name="群組 4"/>
          <p:cNvGrpSpPr/>
          <p:nvPr/>
        </p:nvGrpSpPr>
        <p:grpSpPr>
          <a:xfrm>
            <a:off x="6012160" y="2348880"/>
            <a:ext cx="2448272" cy="2096944"/>
            <a:chOff x="6012160" y="2348880"/>
            <a:chExt cx="2448272" cy="2096944"/>
          </a:xfrm>
        </p:grpSpPr>
        <p:sp>
          <p:nvSpPr>
            <p:cNvPr id="28" name="迴轉箭號 27"/>
            <p:cNvSpPr/>
            <p:nvPr/>
          </p:nvSpPr>
          <p:spPr>
            <a:xfrm rot="5400000">
              <a:off x="7128284" y="2456892"/>
              <a:ext cx="1440160" cy="1224136"/>
            </a:xfrm>
            <a:prstGeom prst="uturnArrow">
              <a:avLst>
                <a:gd name="adj1" fmla="val 22617"/>
                <a:gd name="adj2" fmla="val 25000"/>
                <a:gd name="adj3" fmla="val 22809"/>
                <a:gd name="adj4" fmla="val 43750"/>
                <a:gd name="adj5" fmla="val 10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zh-TW" altLang="en-US">
                <a:solidFill>
                  <a:schemeClr val="tx1"/>
                </a:solidFill>
              </a:endParaRPr>
            </a:p>
          </p:txBody>
        </p:sp>
        <p:sp>
          <p:nvSpPr>
            <p:cNvPr id="29" name="文字方塊 28"/>
            <p:cNvSpPr txBox="1"/>
            <p:nvPr/>
          </p:nvSpPr>
          <p:spPr>
            <a:xfrm>
              <a:off x="6012160" y="3861048"/>
              <a:ext cx="1728192" cy="584776"/>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kumimoji="1" lang="en-US" altLang="zh-TW" sz="3200" dirty="0" smtClean="0"/>
                <a:t>Emulate</a:t>
              </a:r>
              <a:endParaRPr kumimoji="1" lang="zh-TW" altLang="en-US" sz="3200" dirty="0"/>
            </a:p>
          </p:txBody>
        </p:sp>
      </p:grpSp>
      <p:sp>
        <p:nvSpPr>
          <p:cNvPr id="6" name="爆炸 2 5"/>
          <p:cNvSpPr/>
          <p:nvPr/>
        </p:nvSpPr>
        <p:spPr>
          <a:xfrm>
            <a:off x="1403648" y="260648"/>
            <a:ext cx="6480720" cy="6048672"/>
          </a:xfrm>
          <a:prstGeom prst="irregularSeal2">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zh-TW" sz="6000" dirty="0" smtClean="0"/>
              <a:t>Booting time</a:t>
            </a:r>
            <a:endParaRPr kumimoji="1" lang="zh-TW" altLang="en-US" sz="6000" dirty="0"/>
          </a:p>
        </p:txBody>
      </p:sp>
    </p:spTree>
    <p:extLst>
      <p:ext uri="{BB962C8B-B14F-4D97-AF65-F5344CB8AC3E}">
        <p14:creationId xmlns:p14="http://schemas.microsoft.com/office/powerpoint/2010/main" val="86169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AutoShape 1"/>
          <p:cNvSpPr>
            <a:spLocks/>
          </p:cNvSpPr>
          <p:nvPr/>
        </p:nvSpPr>
        <p:spPr bwMode="auto">
          <a:xfrm>
            <a:off x="500062" y="544711"/>
            <a:ext cx="4321969" cy="6081117"/>
          </a:xfrm>
          <a:prstGeom prst="roundRect">
            <a:avLst>
              <a:gd name="adj" fmla="val 3097"/>
            </a:avLst>
          </a:prstGeom>
          <a:solidFill>
            <a:srgbClr val="0079A5"/>
          </a:solidFill>
          <a:ln w="25400" cap="flat">
            <a:solidFill>
              <a:schemeClr val="tx1"/>
            </a:solidFill>
            <a:prstDash val="solid"/>
            <a:miter lim="800000"/>
            <a:headEnd type="none" w="med" len="med"/>
            <a:tailEnd type="none" w="med" len="med"/>
          </a:ln>
        </p:spPr>
        <p:txBody>
          <a:bodyPr lIns="0" tIns="0" rIns="0" bIns="0"/>
          <a:lstStyle/>
          <a:p>
            <a:endParaRPr lang="zh-TW" altLang="en-US"/>
          </a:p>
        </p:txBody>
      </p:sp>
      <p:sp>
        <p:nvSpPr>
          <p:cNvPr id="18434" name="AutoShape 2"/>
          <p:cNvSpPr>
            <a:spLocks/>
          </p:cNvSpPr>
          <p:nvPr/>
        </p:nvSpPr>
        <p:spPr bwMode="auto">
          <a:xfrm>
            <a:off x="5161360" y="750094"/>
            <a:ext cx="2562820" cy="5768578"/>
          </a:xfrm>
          <a:prstGeom prst="roundRect">
            <a:avLst>
              <a:gd name="adj" fmla="val 5222"/>
            </a:avLst>
          </a:prstGeom>
          <a:solidFill>
            <a:srgbClr val="0079A5"/>
          </a:solidFill>
          <a:ln w="25400" cap="flat">
            <a:solidFill>
              <a:schemeClr val="tx1"/>
            </a:solidFill>
            <a:prstDash val="solid"/>
            <a:miter lim="800000"/>
            <a:headEnd type="none" w="med" len="med"/>
            <a:tailEnd type="none" w="med" len="med"/>
          </a:ln>
        </p:spPr>
        <p:txBody>
          <a:bodyPr lIns="0" tIns="0" rIns="0" bIns="0"/>
          <a:lstStyle/>
          <a:p>
            <a:endParaRPr lang="zh-TW" altLang="en-US"/>
          </a:p>
        </p:txBody>
      </p:sp>
      <p:sp>
        <p:nvSpPr>
          <p:cNvPr id="18435" name="AutoShape 3"/>
          <p:cNvSpPr>
            <a:spLocks/>
          </p:cNvSpPr>
          <p:nvPr/>
        </p:nvSpPr>
        <p:spPr bwMode="auto">
          <a:xfrm>
            <a:off x="1714500" y="839391"/>
            <a:ext cx="2669977" cy="678656"/>
          </a:xfrm>
          <a:prstGeom prst="roundRect">
            <a:avLst>
              <a:gd name="adj" fmla="val 19736"/>
            </a:avLst>
          </a:prstGeom>
          <a:solidFill>
            <a:srgbClr val="0044FE"/>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a:solidFill>
                  <a:srgbClr val="FFFFFF"/>
                </a:solidFill>
                <a:effectLst>
                  <a:outerShdw blurRad="38100" dist="38100" dir="2700000" algn="tl">
                    <a:srgbClr val="000000"/>
                  </a:outerShdw>
                </a:effectLst>
                <a:ea typeface="新細明體" charset="0"/>
                <a:cs typeface="Gill Sans" charset="0"/>
              </a:rPr>
              <a:t>Distributor</a:t>
            </a:r>
          </a:p>
        </p:txBody>
      </p:sp>
      <p:sp>
        <p:nvSpPr>
          <p:cNvPr id="18436" name="Line 4"/>
          <p:cNvSpPr>
            <a:spLocks noChangeShapeType="1"/>
          </p:cNvSpPr>
          <p:nvPr/>
        </p:nvSpPr>
        <p:spPr bwMode="auto">
          <a:xfrm rot="10800000">
            <a:off x="3055070" y="387325"/>
            <a:ext cx="4465" cy="592708"/>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39" name="AutoShape 7"/>
          <p:cNvSpPr>
            <a:spLocks/>
          </p:cNvSpPr>
          <p:nvPr/>
        </p:nvSpPr>
        <p:spPr bwMode="auto">
          <a:xfrm>
            <a:off x="5438180" y="1643062"/>
            <a:ext cx="2027039" cy="2348508"/>
          </a:xfrm>
          <a:prstGeom prst="roundRect">
            <a:avLst>
              <a:gd name="adj" fmla="val 6606"/>
            </a:avLst>
          </a:prstGeom>
          <a:solidFill>
            <a:srgbClr val="CE3B00"/>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a:solidFill>
                  <a:srgbClr val="FFFFFF"/>
                </a:solidFill>
                <a:effectLst>
                  <a:outerShdw blurRad="38100" dist="38100" dir="2700000" algn="tl">
                    <a:srgbClr val="000000"/>
                  </a:outerShdw>
                </a:effectLst>
                <a:ea typeface="新細明體" charset="0"/>
                <a:cs typeface="Gill Sans" charset="0"/>
              </a:rPr>
              <a:t>Hypervisor</a:t>
            </a:r>
          </a:p>
        </p:txBody>
      </p:sp>
      <p:sp>
        <p:nvSpPr>
          <p:cNvPr id="18441" name="Line 9"/>
          <p:cNvSpPr>
            <a:spLocks noChangeShapeType="1"/>
          </p:cNvSpPr>
          <p:nvPr/>
        </p:nvSpPr>
        <p:spPr bwMode="auto">
          <a:xfrm rot="10800000">
            <a:off x="2374181" y="2893219"/>
            <a:ext cx="11162" cy="3244826"/>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42" name="Line 10"/>
          <p:cNvSpPr>
            <a:spLocks noChangeShapeType="1"/>
          </p:cNvSpPr>
          <p:nvPr/>
        </p:nvSpPr>
        <p:spPr bwMode="auto">
          <a:xfrm flipH="1">
            <a:off x="2348508" y="6104558"/>
            <a:ext cx="3429000" cy="3348"/>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43" name="AutoShape 11"/>
          <p:cNvSpPr>
            <a:spLocks/>
          </p:cNvSpPr>
          <p:nvPr/>
        </p:nvSpPr>
        <p:spPr bwMode="auto">
          <a:xfrm>
            <a:off x="2518172" y="3284984"/>
            <a:ext cx="4777383" cy="527992"/>
          </a:xfrm>
          <a:prstGeom prst="roundRect">
            <a:avLst>
              <a:gd name="adj" fmla="val 19736"/>
            </a:avLst>
          </a:prstGeom>
          <a:solidFill>
            <a:srgbClr val="FF5308"/>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a:solidFill>
                  <a:srgbClr val="FFFFFF"/>
                </a:solidFill>
                <a:effectLst>
                  <a:outerShdw blurRad="38100" dist="38100" dir="2700000" algn="tl">
                    <a:srgbClr val="000000"/>
                  </a:outerShdw>
                </a:effectLst>
                <a:ea typeface="新細明體" charset="0"/>
                <a:cs typeface="Gill Sans" charset="0"/>
              </a:rPr>
              <a:t>Virtual Distributor</a:t>
            </a:r>
          </a:p>
        </p:txBody>
      </p:sp>
      <p:sp>
        <p:nvSpPr>
          <p:cNvPr id="18444" name="AutoShape 12"/>
          <p:cNvSpPr>
            <a:spLocks/>
          </p:cNvSpPr>
          <p:nvPr/>
        </p:nvSpPr>
        <p:spPr bwMode="auto">
          <a:xfrm>
            <a:off x="1946672" y="2018109"/>
            <a:ext cx="2169914" cy="1000125"/>
          </a:xfrm>
          <a:prstGeom prst="roundRect">
            <a:avLst>
              <a:gd name="adj" fmla="val 13389"/>
            </a:avLst>
          </a:prstGeom>
          <a:solidFill>
            <a:srgbClr val="0044FE"/>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smtClean="0">
                <a:solidFill>
                  <a:srgbClr val="FFFFFF"/>
                </a:solidFill>
                <a:effectLst>
                  <a:outerShdw blurRad="38100" dist="38100" dir="2700000" algn="tl">
                    <a:srgbClr val="000000"/>
                  </a:outerShdw>
                </a:effectLst>
                <a:ea typeface="新細明體" charset="0"/>
                <a:cs typeface="Gill Sans" charset="0"/>
              </a:rPr>
              <a:t>CPU</a:t>
            </a:r>
            <a:r>
              <a:rPr lang="zh-TW" altLang="en-US" sz="2800" dirty="0" smtClean="0">
                <a:solidFill>
                  <a:srgbClr val="FFFFFF"/>
                </a:solidFill>
                <a:effectLst>
                  <a:outerShdw blurRad="38100" dist="38100" dir="2700000" algn="tl">
                    <a:srgbClr val="000000"/>
                  </a:outerShdw>
                </a:effectLst>
                <a:ea typeface="新細明體" charset="0"/>
                <a:cs typeface="Gill Sans" charset="0"/>
              </a:rPr>
              <a:t> </a:t>
            </a:r>
            <a:r>
              <a:rPr lang="en-US" altLang="zh-TW" sz="2800" dirty="0" smtClean="0">
                <a:solidFill>
                  <a:srgbClr val="FFFFFF"/>
                </a:solidFill>
                <a:effectLst>
                  <a:outerShdw blurRad="38100" dist="38100" dir="2700000" algn="tl">
                    <a:srgbClr val="000000"/>
                  </a:outerShdw>
                </a:effectLst>
                <a:ea typeface="新細明體" charset="0"/>
                <a:cs typeface="Gill Sans" charset="0"/>
              </a:rPr>
              <a:t>Interface</a:t>
            </a:r>
            <a:endParaRPr lang="en-US" altLang="zh-TW" sz="2800" dirty="0">
              <a:solidFill>
                <a:srgbClr val="FFFFFF"/>
              </a:solidFill>
              <a:effectLst>
                <a:outerShdw blurRad="38100" dist="38100" dir="2700000" algn="tl">
                  <a:srgbClr val="000000"/>
                </a:outerShdw>
              </a:effectLst>
              <a:ea typeface="新細明體" charset="0"/>
              <a:cs typeface="Gill Sans" charset="0"/>
            </a:endParaRPr>
          </a:p>
        </p:txBody>
      </p:sp>
      <p:sp>
        <p:nvSpPr>
          <p:cNvPr id="18445" name="AutoShape 13"/>
          <p:cNvSpPr>
            <a:spLocks/>
          </p:cNvSpPr>
          <p:nvPr/>
        </p:nvSpPr>
        <p:spPr bwMode="auto">
          <a:xfrm>
            <a:off x="2589609" y="4473773"/>
            <a:ext cx="2027039" cy="1000125"/>
          </a:xfrm>
          <a:prstGeom prst="roundRect">
            <a:avLst>
              <a:gd name="adj" fmla="val 13389"/>
            </a:avLst>
          </a:prstGeom>
          <a:solidFill>
            <a:srgbClr val="FF5308"/>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500" dirty="0">
                <a:solidFill>
                  <a:srgbClr val="FFFFFF"/>
                </a:solidFill>
                <a:effectLst>
                  <a:outerShdw blurRad="38100" dist="38100" dir="2700000" algn="tl">
                    <a:srgbClr val="000000"/>
                  </a:outerShdw>
                </a:effectLst>
                <a:ea typeface="新細明體" charset="0"/>
                <a:cs typeface="Gill Sans" charset="0"/>
              </a:rPr>
              <a:t>Virtual CPU</a:t>
            </a:r>
          </a:p>
          <a:p>
            <a:pPr algn="ctr"/>
            <a:r>
              <a:rPr lang="en-US" altLang="zh-TW" sz="2500" dirty="0">
                <a:solidFill>
                  <a:srgbClr val="FFFFFF"/>
                </a:solidFill>
                <a:effectLst>
                  <a:outerShdw blurRad="38100" dist="38100" dir="2700000" algn="tl">
                    <a:srgbClr val="000000"/>
                  </a:outerShdw>
                </a:effectLst>
                <a:ea typeface="新細明體" charset="0"/>
                <a:cs typeface="Gill Sans" charset="0"/>
              </a:rPr>
              <a:t>Interface</a:t>
            </a:r>
          </a:p>
        </p:txBody>
      </p:sp>
      <p:sp>
        <p:nvSpPr>
          <p:cNvPr id="18446" name="Line 14"/>
          <p:cNvSpPr>
            <a:spLocks noChangeShapeType="1"/>
          </p:cNvSpPr>
          <p:nvPr/>
        </p:nvSpPr>
        <p:spPr bwMode="auto">
          <a:xfrm rot="10800000">
            <a:off x="3066232" y="3759399"/>
            <a:ext cx="10046" cy="721072"/>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47" name="Line 15"/>
          <p:cNvSpPr>
            <a:spLocks noChangeShapeType="1"/>
          </p:cNvSpPr>
          <p:nvPr/>
        </p:nvSpPr>
        <p:spPr bwMode="auto">
          <a:xfrm rot="10800000" flipH="1">
            <a:off x="4141143" y="3848695"/>
            <a:ext cx="5581" cy="642938"/>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48" name="AutoShape 16"/>
          <p:cNvSpPr>
            <a:spLocks/>
          </p:cNvSpPr>
          <p:nvPr/>
        </p:nvSpPr>
        <p:spPr bwMode="auto">
          <a:xfrm>
            <a:off x="6063258" y="4625578"/>
            <a:ext cx="1446609" cy="696516"/>
          </a:xfrm>
          <a:prstGeom prst="roundRect">
            <a:avLst>
              <a:gd name="adj" fmla="val 19227"/>
            </a:avLst>
          </a:prstGeom>
          <a:solidFill>
            <a:srgbClr val="A40800"/>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a:solidFill>
                  <a:srgbClr val="FFFFFF"/>
                </a:solidFill>
                <a:effectLst>
                  <a:outerShdw blurRad="38100" dist="38100" dir="2700000" algn="tl">
                    <a:srgbClr val="000000"/>
                  </a:outerShdw>
                </a:effectLst>
                <a:ea typeface="新細明體" charset="0"/>
                <a:cs typeface="Gill Sans" charset="0"/>
              </a:rPr>
              <a:t>GOS</a:t>
            </a:r>
          </a:p>
        </p:txBody>
      </p:sp>
      <p:sp>
        <p:nvSpPr>
          <p:cNvPr id="18449" name="AutoShape 17"/>
          <p:cNvSpPr>
            <a:spLocks/>
          </p:cNvSpPr>
          <p:nvPr/>
        </p:nvSpPr>
        <p:spPr bwMode="auto">
          <a:xfrm>
            <a:off x="5777508" y="5054203"/>
            <a:ext cx="1446609" cy="696516"/>
          </a:xfrm>
          <a:prstGeom prst="roundRect">
            <a:avLst>
              <a:gd name="adj" fmla="val 19227"/>
            </a:avLst>
          </a:prstGeom>
          <a:solidFill>
            <a:srgbClr val="A40800"/>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a:solidFill>
                  <a:srgbClr val="FFFFFF"/>
                </a:solidFill>
                <a:effectLst>
                  <a:outerShdw blurRad="38100" dist="38100" dir="2700000" algn="tl">
                    <a:srgbClr val="000000"/>
                  </a:outerShdw>
                </a:effectLst>
                <a:ea typeface="新細明體" charset="0"/>
                <a:cs typeface="Gill Sans" charset="0"/>
              </a:rPr>
              <a:t>GOS</a:t>
            </a:r>
          </a:p>
        </p:txBody>
      </p:sp>
      <p:sp>
        <p:nvSpPr>
          <p:cNvPr id="18450" name="AutoShape 18"/>
          <p:cNvSpPr>
            <a:spLocks/>
          </p:cNvSpPr>
          <p:nvPr/>
        </p:nvSpPr>
        <p:spPr bwMode="auto">
          <a:xfrm>
            <a:off x="5723930" y="5831086"/>
            <a:ext cx="1151930" cy="553641"/>
          </a:xfrm>
          <a:prstGeom prst="roundRect">
            <a:avLst>
              <a:gd name="adj" fmla="val 24190"/>
            </a:avLst>
          </a:prstGeom>
          <a:solidFill>
            <a:srgbClr val="A40800"/>
          </a:solidFill>
          <a:ln w="25400" cap="flat">
            <a:solidFill>
              <a:schemeClr val="tx1"/>
            </a:solidFill>
            <a:prstDash val="solid"/>
            <a:miter lim="800000"/>
            <a:headEnd type="none" w="med" len="med"/>
            <a:tailEnd type="none" w="med" len="med"/>
          </a:ln>
        </p:spPr>
        <p:txBody>
          <a:bodyPr lIns="0" tIns="0" rIns="0" bIns="0" anchor="ctr"/>
          <a:lstStyle/>
          <a:p>
            <a:pPr algn="ctr"/>
            <a:r>
              <a:rPr lang="en-US" altLang="zh-TW" sz="2800" dirty="0">
                <a:solidFill>
                  <a:srgbClr val="FFFFFF"/>
                </a:solidFill>
                <a:effectLst>
                  <a:outerShdw blurRad="38100" dist="38100" dir="2700000" algn="tl">
                    <a:srgbClr val="000000"/>
                  </a:outerShdw>
                </a:effectLst>
                <a:ea typeface="新細明體" charset="0"/>
                <a:cs typeface="Gill Sans" charset="0"/>
              </a:rPr>
              <a:t>Secure</a:t>
            </a:r>
          </a:p>
        </p:txBody>
      </p:sp>
      <p:sp>
        <p:nvSpPr>
          <p:cNvPr id="18451" name="Line 19"/>
          <p:cNvSpPr>
            <a:spLocks noChangeShapeType="1"/>
          </p:cNvSpPr>
          <p:nvPr/>
        </p:nvSpPr>
        <p:spPr bwMode="auto">
          <a:xfrm rot="10800000">
            <a:off x="4640089" y="5322094"/>
            <a:ext cx="1148581" cy="6697"/>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52" name="Line 20"/>
          <p:cNvSpPr>
            <a:spLocks noChangeShapeType="1"/>
          </p:cNvSpPr>
          <p:nvPr/>
        </p:nvSpPr>
        <p:spPr bwMode="auto">
          <a:xfrm flipH="1">
            <a:off x="4488285" y="4813101"/>
            <a:ext cx="1562695" cy="607219"/>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53" name="Rectangle 21"/>
          <p:cNvSpPr>
            <a:spLocks/>
          </p:cNvSpPr>
          <p:nvPr/>
        </p:nvSpPr>
        <p:spPr bwMode="auto">
          <a:xfrm>
            <a:off x="6094512" y="958810"/>
            <a:ext cx="60733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ltLang="zh-TW" sz="2800" dirty="0">
                <a:solidFill>
                  <a:srgbClr val="FFFFFF"/>
                </a:solidFill>
                <a:ea typeface="新細明體" charset="0"/>
                <a:cs typeface="Gill Sans" charset="0"/>
              </a:rPr>
              <a:t>CPU</a:t>
            </a:r>
          </a:p>
        </p:txBody>
      </p:sp>
      <p:sp>
        <p:nvSpPr>
          <p:cNvPr id="18454" name="Rectangle 22"/>
          <p:cNvSpPr>
            <a:spLocks/>
          </p:cNvSpPr>
          <p:nvPr/>
        </p:nvSpPr>
        <p:spPr bwMode="auto">
          <a:xfrm>
            <a:off x="721073" y="807005"/>
            <a:ext cx="5084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ltLang="zh-TW" sz="2800" dirty="0">
                <a:solidFill>
                  <a:srgbClr val="FFFFFF"/>
                </a:solidFill>
                <a:ea typeface="新細明體" charset="0"/>
                <a:cs typeface="Gill Sans" charset="0"/>
              </a:rPr>
              <a:t>GIC</a:t>
            </a:r>
          </a:p>
        </p:txBody>
      </p:sp>
      <p:sp>
        <p:nvSpPr>
          <p:cNvPr id="18440" name="Line 8"/>
          <p:cNvSpPr>
            <a:spLocks noChangeShapeType="1"/>
          </p:cNvSpPr>
          <p:nvPr/>
        </p:nvSpPr>
        <p:spPr bwMode="auto">
          <a:xfrm rot="10800000" flipH="1">
            <a:off x="2412132" y="1518047"/>
            <a:ext cx="3348" cy="575965"/>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37" name="Line 5"/>
          <p:cNvSpPr>
            <a:spLocks noChangeShapeType="1"/>
          </p:cNvSpPr>
          <p:nvPr/>
        </p:nvSpPr>
        <p:spPr bwMode="auto">
          <a:xfrm rot="10800000" flipH="1">
            <a:off x="3620988" y="1518047"/>
            <a:ext cx="13395" cy="517922"/>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18438" name="Line 6"/>
          <p:cNvSpPr>
            <a:spLocks noChangeShapeType="1"/>
          </p:cNvSpPr>
          <p:nvPr/>
        </p:nvSpPr>
        <p:spPr bwMode="auto">
          <a:xfrm rot="10800000">
            <a:off x="3635896" y="2924944"/>
            <a:ext cx="0" cy="432047"/>
          </a:xfrm>
          <a:prstGeom prst="line">
            <a:avLst/>
          </a:prstGeom>
          <a:noFill/>
          <a:ln w="101600" cap="flat">
            <a:solidFill>
              <a:srgbClr val="D90B00"/>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zh-TW" altLang="en-US"/>
          </a:p>
        </p:txBody>
      </p:sp>
      <p:sp>
        <p:nvSpPr>
          <p:cNvPr id="24" name="爆炸 2 23"/>
          <p:cNvSpPr/>
          <p:nvPr/>
        </p:nvSpPr>
        <p:spPr>
          <a:xfrm>
            <a:off x="1403648" y="260648"/>
            <a:ext cx="6480720" cy="6048672"/>
          </a:xfrm>
          <a:prstGeom prst="irregularSeal2">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zh-TW" sz="6000" dirty="0" smtClean="0"/>
              <a:t>Running time</a:t>
            </a:r>
            <a:endParaRPr kumimoji="1" lang="zh-TW" altLang="en-US" sz="6000" dirty="0"/>
          </a:p>
        </p:txBody>
      </p:sp>
      <p:sp>
        <p:nvSpPr>
          <p:cNvPr id="2" name="文字方塊 1"/>
          <p:cNvSpPr txBox="1"/>
          <p:nvPr/>
        </p:nvSpPr>
        <p:spPr>
          <a:xfrm>
            <a:off x="2267744" y="0"/>
            <a:ext cx="2016224" cy="52322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kumimoji="1" lang="en-US" altLang="zh-TW" sz="2800" dirty="0" smtClean="0">
                <a:solidFill>
                  <a:schemeClr val="bg1"/>
                </a:solidFill>
              </a:rPr>
              <a:t>Interrupt</a:t>
            </a:r>
            <a:endParaRPr kumimoji="1" lang="zh-TW" altLang="en-US" sz="2800" dirty="0">
              <a:solidFill>
                <a:schemeClr val="bg1"/>
              </a:solidFill>
            </a:endParaRPr>
          </a:p>
        </p:txBody>
      </p:sp>
    </p:spTree>
    <p:extLst>
      <p:ext uri="{BB962C8B-B14F-4D97-AF65-F5344CB8AC3E}">
        <p14:creationId xmlns:p14="http://schemas.microsoft.com/office/powerpoint/2010/main" val="2584450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43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4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44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44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844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844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845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8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18441" grpId="0" animBg="1"/>
      <p:bldP spid="18442" grpId="0" animBg="1"/>
      <p:bldP spid="18443" grpId="0" animBg="1" autoUpdateAnimBg="0"/>
      <p:bldP spid="18445" grpId="0" animBg="1" autoUpdateAnimBg="0"/>
      <p:bldP spid="18446" grpId="0" animBg="1"/>
      <p:bldP spid="18447" grpId="0" animBg="1"/>
      <p:bldP spid="18451" grpId="0" animBg="1"/>
      <p:bldP spid="18452" grpId="0" animBg="1"/>
      <p:bldP spid="18440" grpId="0" animBg="1"/>
      <p:bldP spid="18437" grpId="0" animBg="1"/>
      <p:bldP spid="18438" grpId="0" animBg="1"/>
      <p:bldP spid="24" grpId="0" animBg="1"/>
      <p:bldP spid="24"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SMMU</a:t>
            </a:r>
            <a:endParaRPr kumimoji="1" lang="zh-TW" altLang="en-US" dirty="0"/>
          </a:p>
        </p:txBody>
      </p:sp>
      <p:sp>
        <p:nvSpPr>
          <p:cNvPr id="3" name="內容版面配置區 2"/>
          <p:cNvSpPr>
            <a:spLocks noGrp="1"/>
          </p:cNvSpPr>
          <p:nvPr>
            <p:ph idx="1"/>
          </p:nvPr>
        </p:nvSpPr>
        <p:spPr/>
        <p:txBody>
          <a:bodyPr/>
          <a:lstStyle/>
          <a:p>
            <a:r>
              <a:rPr kumimoji="1" lang="en-US" altLang="zh-TW" dirty="0"/>
              <a:t>ARM will support I/O virtualization via a system MMU (SMMU) </a:t>
            </a:r>
            <a:r>
              <a:rPr kumimoji="1" lang="en-US" altLang="zh-TW" dirty="0" smtClean="0"/>
              <a:t>similar </a:t>
            </a:r>
            <a:r>
              <a:rPr kumimoji="1" lang="en-US" altLang="zh-TW" dirty="0"/>
              <a:t>to the IOMMU on x86, but this is a platform feature, and ARM has to date only released their extensions to the core ISA.</a:t>
            </a:r>
            <a:endParaRPr kumimoji="1" lang="zh-TW" altLang="en-US" dirty="0"/>
          </a:p>
        </p:txBody>
      </p:sp>
      <p:sp>
        <p:nvSpPr>
          <p:cNvPr id="4" name="文字方塊 3"/>
          <p:cNvSpPr txBox="1"/>
          <p:nvPr/>
        </p:nvSpPr>
        <p:spPr>
          <a:xfrm>
            <a:off x="107504" y="5733256"/>
            <a:ext cx="8928992" cy="646331"/>
          </a:xfrm>
          <a:prstGeom prst="rect">
            <a:avLst/>
          </a:prstGeom>
          <a:noFill/>
        </p:spPr>
        <p:txBody>
          <a:bodyPr wrap="square" rtlCol="0">
            <a:spAutoFit/>
          </a:bodyPr>
          <a:lstStyle/>
          <a:p>
            <a:pPr marL="0" lvl="1"/>
            <a:r>
              <a:rPr kumimoji="1" lang="en-US" altLang="zh-TW" dirty="0" smtClean="0"/>
              <a:t>Ref: </a:t>
            </a:r>
            <a:r>
              <a:rPr lang="en-US" altLang="zh-TW" sz="1400" dirty="0" err="1"/>
              <a:t>Prashant</a:t>
            </a:r>
            <a:r>
              <a:rPr lang="en-US" altLang="zh-TW" sz="1400" dirty="0"/>
              <a:t> Varanasi,</a:t>
            </a:r>
            <a:r>
              <a:rPr lang="zh-TW" altLang="en-US" sz="1400" dirty="0"/>
              <a:t> </a:t>
            </a:r>
            <a:r>
              <a:rPr lang="en-US" altLang="zh-TW" sz="1400" dirty="0" err="1"/>
              <a:t>Gernot</a:t>
            </a:r>
            <a:r>
              <a:rPr lang="en-US" altLang="zh-TW" sz="1400" dirty="0"/>
              <a:t> </a:t>
            </a:r>
            <a:r>
              <a:rPr lang="en-US" altLang="zh-TW" sz="1400" dirty="0" err="1"/>
              <a:t>Heiser</a:t>
            </a:r>
            <a:r>
              <a:rPr lang="en-US" altLang="zh-TW" sz="1400" dirty="0"/>
              <a:t>,</a:t>
            </a:r>
            <a:r>
              <a:rPr lang="zh-TW" altLang="en-US" sz="1400" dirty="0"/>
              <a:t> </a:t>
            </a:r>
            <a:r>
              <a:rPr lang="en-US" altLang="zh-TW" sz="1400" dirty="0"/>
              <a:t>“Hardware-Supported Virtualization on ARM”,</a:t>
            </a:r>
            <a:r>
              <a:rPr lang="zh-TW" altLang="en-US" sz="1400" dirty="0"/>
              <a:t> </a:t>
            </a:r>
            <a:r>
              <a:rPr lang="en-US" altLang="zh-TW" sz="1400" dirty="0" err="1"/>
              <a:t>APSys</a:t>
            </a:r>
            <a:r>
              <a:rPr lang="zh-TW" altLang="en-US" sz="1400" dirty="0"/>
              <a:t> </a:t>
            </a:r>
            <a:r>
              <a:rPr lang="en-US" altLang="zh-TW" sz="1400" dirty="0" smtClean="0"/>
              <a:t>2011</a:t>
            </a:r>
          </a:p>
          <a:p>
            <a:pPr marL="0" lvl="1"/>
            <a:r>
              <a:rPr lang="en-US" altLang="zh-TW" dirty="0"/>
              <a:t>Ref: </a:t>
            </a:r>
            <a:r>
              <a:rPr lang="en-US" altLang="zh-TW" sz="1400" dirty="0" err="1"/>
              <a:t>CoreLink</a:t>
            </a:r>
            <a:r>
              <a:rPr lang="en-US" altLang="zh-TW" sz="1400" dirty="0"/>
              <a:t> system controllers for AMBA. </a:t>
            </a:r>
            <a:r>
              <a:rPr lang="en-US" altLang="zh-TW" sz="1400" dirty="0" smtClean="0"/>
              <a:t>http</a:t>
            </a:r>
            <a:r>
              <a:rPr lang="en-US" altLang="zh-TW" sz="1400" dirty="0"/>
              <a:t>://</a:t>
            </a:r>
            <a:r>
              <a:rPr lang="en-US" altLang="zh-TW" sz="1400" dirty="0" err="1" smtClean="0"/>
              <a:t>www.arm.com</a:t>
            </a:r>
            <a:r>
              <a:rPr lang="en-US" altLang="zh-TW" sz="1400" dirty="0"/>
              <a:t>/products/system-</a:t>
            </a:r>
            <a:r>
              <a:rPr lang="en-US" altLang="zh-TW" sz="1400" dirty="0" err="1"/>
              <a:t>ip</a:t>
            </a:r>
            <a:r>
              <a:rPr lang="en-US" altLang="zh-TW" sz="1400" dirty="0"/>
              <a:t>/controllers/</a:t>
            </a:r>
            <a:r>
              <a:rPr lang="en-US" altLang="zh-TW" sz="1400" dirty="0" err="1"/>
              <a:t>index.php</a:t>
            </a:r>
            <a:r>
              <a:rPr lang="en-US" altLang="zh-TW" sz="1400" dirty="0"/>
              <a:t>, 2011</a:t>
            </a:r>
            <a:r>
              <a:rPr lang="en-US" altLang="zh-TW" sz="1400" dirty="0" smtClean="0"/>
              <a:t>.</a:t>
            </a:r>
            <a:endParaRPr lang="en-US" altLang="zh-TW" sz="1300" dirty="0"/>
          </a:p>
        </p:txBody>
      </p:sp>
    </p:spTree>
    <p:extLst>
      <p:ext uri="{BB962C8B-B14F-4D97-AF65-F5344CB8AC3E}">
        <p14:creationId xmlns:p14="http://schemas.microsoft.com/office/powerpoint/2010/main" val="15949992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kumimoji="1" lang="en-US" altLang="zh-TW" dirty="0" smtClean="0"/>
              <a:t>Case study</a:t>
            </a:r>
            <a:endParaRPr kumimoji="1" lang="zh-TW" altLang="en-US" dirty="0"/>
          </a:p>
        </p:txBody>
      </p:sp>
      <p:sp>
        <p:nvSpPr>
          <p:cNvPr id="6" name="文字版面配置區 5"/>
          <p:cNvSpPr>
            <a:spLocks noGrp="1"/>
          </p:cNvSpPr>
          <p:nvPr>
            <p:ph type="body" idx="1"/>
          </p:nvPr>
        </p:nvSpPr>
        <p:spPr/>
        <p:txBody>
          <a:bodyPr/>
          <a:lstStyle/>
          <a:p>
            <a:r>
              <a:rPr kumimoji="1" lang="en-US" altLang="zh-TW" dirty="0" smtClean="0"/>
              <a:t>Citrix </a:t>
            </a:r>
            <a:r>
              <a:rPr kumimoji="1" lang="en-US" altLang="zh-TW" dirty="0" err="1" smtClean="0"/>
              <a:t>Xen</a:t>
            </a:r>
            <a:r>
              <a:rPr kumimoji="1" lang="en-US" altLang="zh-TW" dirty="0" smtClean="0"/>
              <a:t> for ARM Cortex-A15</a:t>
            </a:r>
            <a:endParaRPr kumimoji="1" lang="zh-TW" altLang="en-US" dirty="0"/>
          </a:p>
        </p:txBody>
      </p:sp>
    </p:spTree>
    <p:extLst>
      <p:ext uri="{BB962C8B-B14F-4D97-AF65-F5344CB8AC3E}">
        <p14:creationId xmlns:p14="http://schemas.microsoft.com/office/powerpoint/2010/main" val="21965256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Review: </a:t>
            </a:r>
            <a:r>
              <a:rPr kumimoji="1" lang="en-US" altLang="zh-TW" dirty="0" err="1" smtClean="0"/>
              <a:t>Xen</a:t>
            </a:r>
            <a:r>
              <a:rPr kumimoji="1" lang="en-US" altLang="zh-TW" dirty="0" smtClean="0"/>
              <a:t> on x86</a:t>
            </a:r>
            <a:endParaRPr kumimoji="1" lang="zh-TW" altLang="en-US" dirty="0"/>
          </a:p>
        </p:txBody>
      </p:sp>
      <p:sp>
        <p:nvSpPr>
          <p:cNvPr id="5" name="內容版面配置區 4"/>
          <p:cNvSpPr>
            <a:spLocks noGrp="1"/>
          </p:cNvSpPr>
          <p:nvPr>
            <p:ph idx="1"/>
          </p:nvPr>
        </p:nvSpPr>
        <p:spPr>
          <a:xfrm>
            <a:off x="457200" y="1196752"/>
            <a:ext cx="8229600" cy="5328592"/>
          </a:xfrm>
        </p:spPr>
        <p:txBody>
          <a:bodyPr/>
          <a:lstStyle/>
          <a:p>
            <a:r>
              <a:rPr kumimoji="1" lang="en-US" altLang="zh-TW" dirty="0" err="1" smtClean="0"/>
              <a:t>Xen</a:t>
            </a:r>
            <a:r>
              <a:rPr kumimoji="1" lang="en-US" altLang="zh-TW" dirty="0" smtClean="0"/>
              <a:t> is a Type-I hypervisor. </a:t>
            </a:r>
            <a:r>
              <a:rPr kumimoji="1" lang="en-US" altLang="zh-TW" dirty="0" err="1" smtClean="0"/>
              <a:t>Xen</a:t>
            </a:r>
            <a:r>
              <a:rPr kumimoji="1" lang="en-US" altLang="zh-TW" dirty="0" smtClean="0"/>
              <a:t> directly runs above hardware. And the guests of </a:t>
            </a:r>
            <a:r>
              <a:rPr kumimoji="1" lang="en-US" altLang="zh-TW" dirty="0" err="1" smtClean="0"/>
              <a:t>Xen</a:t>
            </a:r>
            <a:r>
              <a:rPr kumimoji="1" lang="en-US" altLang="zh-TW" dirty="0" smtClean="0"/>
              <a:t> are run above </a:t>
            </a:r>
            <a:r>
              <a:rPr kumimoji="1" lang="en-US" altLang="zh-TW" dirty="0" err="1" smtClean="0"/>
              <a:t>Xen</a:t>
            </a:r>
            <a:r>
              <a:rPr kumimoji="1" lang="en-US" altLang="zh-TW" dirty="0" smtClean="0"/>
              <a:t>.</a:t>
            </a:r>
          </a:p>
          <a:p>
            <a:r>
              <a:rPr kumimoji="1" lang="en-US" altLang="zh-TW" dirty="0" smtClean="0"/>
              <a:t>The guest OSs run above </a:t>
            </a:r>
            <a:r>
              <a:rPr kumimoji="1" lang="en-US" altLang="zh-TW" dirty="0" err="1" smtClean="0"/>
              <a:t>Xen</a:t>
            </a:r>
            <a:r>
              <a:rPr kumimoji="1" lang="en-US" altLang="zh-TW" dirty="0" smtClean="0"/>
              <a:t> have different privilege level.</a:t>
            </a:r>
          </a:p>
          <a:p>
            <a:pPr lvl="1"/>
            <a:r>
              <a:rPr kumimoji="1" lang="en-US" altLang="zh-TW" dirty="0" smtClean="0"/>
              <a:t>Dom0: Have higher privilege.</a:t>
            </a:r>
          </a:p>
          <a:p>
            <a:pPr lvl="1"/>
            <a:r>
              <a:rPr kumimoji="1" lang="en-US" altLang="zh-TW" dirty="0" err="1" smtClean="0"/>
              <a:t>DomU</a:t>
            </a:r>
            <a:r>
              <a:rPr kumimoji="1" lang="en-US" altLang="zh-TW" dirty="0" smtClean="0"/>
              <a:t>: Other guest OS. Have lower privilege</a:t>
            </a:r>
            <a:endParaRPr kumimoji="1" lang="en-US" altLang="zh-TW" dirty="0"/>
          </a:p>
          <a:p>
            <a:r>
              <a:rPr kumimoji="1" lang="en-US" altLang="zh-TW" dirty="0" err="1" smtClean="0"/>
              <a:t>Xen</a:t>
            </a:r>
            <a:r>
              <a:rPr kumimoji="1" lang="en-US" altLang="zh-TW" dirty="0" smtClean="0"/>
              <a:t> support full-virtualized guest OS and </a:t>
            </a:r>
            <a:r>
              <a:rPr kumimoji="1" lang="en-US" altLang="zh-TW" dirty="0" err="1" smtClean="0"/>
              <a:t>para</a:t>
            </a:r>
            <a:r>
              <a:rPr kumimoji="1" lang="en-US" altLang="zh-TW" dirty="0" smtClean="0"/>
              <a:t>-virtualized guest OS.</a:t>
            </a:r>
          </a:p>
          <a:p>
            <a:pPr lvl="1"/>
            <a:r>
              <a:rPr kumimoji="1" lang="en-US" altLang="zh-TW" dirty="0" smtClean="0"/>
              <a:t>Full virtualized GOS is called as HVM</a:t>
            </a:r>
          </a:p>
          <a:p>
            <a:pPr lvl="1"/>
            <a:r>
              <a:rPr kumimoji="1" lang="en-US" altLang="zh-TW" dirty="0" smtClean="0"/>
              <a:t>Para virtualized GOS is called as PV</a:t>
            </a:r>
          </a:p>
          <a:p>
            <a:pPr lvl="1"/>
            <a:endParaRPr kumimoji="1" lang="zh-TW" altLang="en-US" dirty="0"/>
          </a:p>
        </p:txBody>
      </p:sp>
    </p:spTree>
    <p:extLst>
      <p:ext uri="{BB962C8B-B14F-4D97-AF65-F5344CB8AC3E}">
        <p14:creationId xmlns:p14="http://schemas.microsoft.com/office/powerpoint/2010/main" val="7003199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Review: </a:t>
            </a:r>
            <a:r>
              <a:rPr kumimoji="1" lang="en-US" altLang="zh-TW" dirty="0" err="1" smtClean="0"/>
              <a:t>Xen’s</a:t>
            </a:r>
            <a:r>
              <a:rPr kumimoji="1" lang="en-US" altLang="zh-TW" dirty="0" smtClean="0"/>
              <a:t> architecture (PV)</a:t>
            </a:r>
            <a:endParaRPr kumimoji="1" lang="zh-TW" altLang="en-US" dirty="0"/>
          </a:p>
        </p:txBody>
      </p:sp>
      <p:pic>
        <p:nvPicPr>
          <p:cNvPr id="4" name="圖片 3"/>
          <p:cNvPicPr>
            <a:picLocks noChangeAspect="1"/>
          </p:cNvPicPr>
          <p:nvPr/>
        </p:nvPicPr>
        <p:blipFill>
          <a:blip r:embed="rId2"/>
          <a:stretch>
            <a:fillRect/>
          </a:stretch>
        </p:blipFill>
        <p:spPr>
          <a:xfrm>
            <a:off x="467544" y="1556792"/>
            <a:ext cx="8102600" cy="4673600"/>
          </a:xfrm>
          <a:prstGeom prst="rect">
            <a:avLst/>
          </a:prstGeom>
        </p:spPr>
      </p:pic>
    </p:spTree>
    <p:extLst>
      <p:ext uri="{BB962C8B-B14F-4D97-AF65-F5344CB8AC3E}">
        <p14:creationId xmlns:p14="http://schemas.microsoft.com/office/powerpoint/2010/main" val="27609269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Review: </a:t>
            </a:r>
            <a:r>
              <a:rPr kumimoji="1" lang="en-US" altLang="zh-TW" dirty="0" err="1" smtClean="0"/>
              <a:t>Xen’s</a:t>
            </a:r>
            <a:r>
              <a:rPr kumimoji="1" lang="en-US" altLang="zh-TW" dirty="0" smtClean="0"/>
              <a:t> architecture (HVM)</a:t>
            </a:r>
            <a:endParaRPr kumimoji="1" lang="zh-TW" altLang="en-US" dirty="0"/>
          </a:p>
        </p:txBody>
      </p:sp>
      <p:pic>
        <p:nvPicPr>
          <p:cNvPr id="3" name="圖片 2"/>
          <p:cNvPicPr>
            <a:picLocks noChangeAspect="1"/>
          </p:cNvPicPr>
          <p:nvPr/>
        </p:nvPicPr>
        <p:blipFill>
          <a:blip r:embed="rId2"/>
          <a:stretch>
            <a:fillRect/>
          </a:stretch>
        </p:blipFill>
        <p:spPr>
          <a:xfrm>
            <a:off x="467544" y="1556792"/>
            <a:ext cx="8331200" cy="4673600"/>
          </a:xfrm>
          <a:prstGeom prst="rect">
            <a:avLst/>
          </a:prstGeom>
        </p:spPr>
      </p:pic>
    </p:spTree>
    <p:extLst>
      <p:ext uri="{BB962C8B-B14F-4D97-AF65-F5344CB8AC3E}">
        <p14:creationId xmlns:p14="http://schemas.microsoft.com/office/powerpoint/2010/main" val="41599734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Design goal of ARM version</a:t>
            </a:r>
            <a:endParaRPr kumimoji="1" lang="zh-TW" altLang="en-US" dirty="0"/>
          </a:p>
        </p:txBody>
      </p:sp>
      <p:sp>
        <p:nvSpPr>
          <p:cNvPr id="3" name="內容版面配置區 2"/>
          <p:cNvSpPr>
            <a:spLocks noGrp="1"/>
          </p:cNvSpPr>
          <p:nvPr>
            <p:ph idx="1"/>
          </p:nvPr>
        </p:nvSpPr>
        <p:spPr/>
        <p:txBody>
          <a:bodyPr/>
          <a:lstStyle/>
          <a:p>
            <a:r>
              <a:rPr kumimoji="1" lang="en-US" altLang="zh-TW" dirty="0" smtClean="0"/>
              <a:t>PV one GOS for all physical machine</a:t>
            </a:r>
          </a:p>
          <a:p>
            <a:r>
              <a:rPr kumimoji="1" lang="en-US" altLang="zh-TW" dirty="0" smtClean="0"/>
              <a:t>Use PV interface for I/O</a:t>
            </a:r>
          </a:p>
          <a:p>
            <a:r>
              <a:rPr kumimoji="1" lang="en-US" altLang="zh-TW" dirty="0" err="1" smtClean="0"/>
              <a:t>Rearchitected</a:t>
            </a:r>
            <a:r>
              <a:rPr kumimoji="1" lang="en-US" altLang="zh-TW" dirty="0" smtClean="0"/>
              <a:t> for the modern age</a:t>
            </a:r>
          </a:p>
          <a:p>
            <a:pPr lvl="1"/>
            <a:r>
              <a:rPr kumimoji="1" lang="en-US" altLang="zh-TW" dirty="0" smtClean="0"/>
              <a:t>No more QEMU</a:t>
            </a:r>
          </a:p>
          <a:p>
            <a:pPr lvl="1"/>
            <a:r>
              <a:rPr kumimoji="1" lang="en-US" altLang="zh-TW" dirty="0" smtClean="0"/>
              <a:t>No Shadow Page Table</a:t>
            </a:r>
            <a:endParaRPr kumimoji="1" lang="zh-TW" altLang="en-US" dirty="0"/>
          </a:p>
        </p:txBody>
      </p:sp>
    </p:spTree>
    <p:extLst>
      <p:ext uri="{BB962C8B-B14F-4D97-AF65-F5344CB8AC3E}">
        <p14:creationId xmlns:p14="http://schemas.microsoft.com/office/powerpoint/2010/main" val="27214933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CPU virtualization</a:t>
            </a:r>
            <a:endParaRPr kumimoji="1" lang="zh-TW" altLang="en-US" dirty="0"/>
          </a:p>
        </p:txBody>
      </p:sp>
      <p:sp>
        <p:nvSpPr>
          <p:cNvPr id="3" name="內容版面配置區 2"/>
          <p:cNvSpPr>
            <a:spLocks noGrp="1"/>
          </p:cNvSpPr>
          <p:nvPr>
            <p:ph idx="1"/>
          </p:nvPr>
        </p:nvSpPr>
        <p:spPr/>
        <p:txBody>
          <a:bodyPr/>
          <a:lstStyle/>
          <a:p>
            <a:r>
              <a:rPr kumimoji="1" lang="en-US" altLang="zh-TW" dirty="0" smtClean="0"/>
              <a:t>Run most of instructions natively</a:t>
            </a:r>
          </a:p>
          <a:p>
            <a:r>
              <a:rPr kumimoji="1" lang="en-US" altLang="zh-TW" dirty="0" smtClean="0"/>
              <a:t>Only emulate some instructions in hypervisor</a:t>
            </a:r>
          </a:p>
          <a:p>
            <a:r>
              <a:rPr kumimoji="1" lang="en-US" altLang="zh-TW" dirty="0" smtClean="0"/>
              <a:t>Same entry point on native and on </a:t>
            </a:r>
            <a:r>
              <a:rPr kumimoji="1" lang="en-US" altLang="zh-TW" dirty="0" err="1" smtClean="0"/>
              <a:t>Xen</a:t>
            </a:r>
            <a:endParaRPr kumimoji="1" lang="en-US" altLang="zh-TW" dirty="0" smtClean="0"/>
          </a:p>
          <a:p>
            <a:r>
              <a:rPr kumimoji="1" lang="en-US" altLang="zh-TW" dirty="0" smtClean="0"/>
              <a:t>Use HVC to implement hypervisor call in PV guest</a:t>
            </a:r>
          </a:p>
        </p:txBody>
      </p:sp>
    </p:spTree>
    <p:extLst>
      <p:ext uri="{BB962C8B-B14F-4D97-AF65-F5344CB8AC3E}">
        <p14:creationId xmlns:p14="http://schemas.microsoft.com/office/powerpoint/2010/main" val="155035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Problems</a:t>
            </a:r>
            <a:r>
              <a:rPr kumimoji="1" lang="zh-TW" altLang="en-US" dirty="0" smtClean="0"/>
              <a:t> </a:t>
            </a:r>
            <a:r>
              <a:rPr kumimoji="1" lang="en-US" altLang="zh-TW" dirty="0" smtClean="0"/>
              <a:t>in</a:t>
            </a:r>
            <a:r>
              <a:rPr kumimoji="1" lang="zh-TW" altLang="en-US" dirty="0" smtClean="0"/>
              <a:t> </a:t>
            </a:r>
            <a:r>
              <a:rPr kumimoji="1" lang="en-US" altLang="zh-TW" dirty="0" smtClean="0"/>
              <a:t>implementation</a:t>
            </a:r>
            <a:endParaRPr kumimoji="1" lang="zh-TW" altLang="en-US" dirty="0"/>
          </a:p>
        </p:txBody>
      </p:sp>
      <p:sp>
        <p:nvSpPr>
          <p:cNvPr id="3" name="內容版面配置區 2"/>
          <p:cNvSpPr>
            <a:spLocks noGrp="1"/>
          </p:cNvSpPr>
          <p:nvPr>
            <p:ph idx="1"/>
          </p:nvPr>
        </p:nvSpPr>
        <p:spPr/>
        <p:txBody>
          <a:bodyPr/>
          <a:lstStyle/>
          <a:p>
            <a:r>
              <a:rPr kumimoji="1" lang="en-US" altLang="zh-TW" dirty="0" smtClean="0"/>
              <a:t>CPU virtualization</a:t>
            </a:r>
          </a:p>
          <a:p>
            <a:pPr lvl="1"/>
            <a:r>
              <a:rPr kumimoji="1" lang="en-US" altLang="zh-TW" dirty="0" smtClean="0"/>
              <a:t>Non-</a:t>
            </a:r>
            <a:r>
              <a:rPr kumimoji="1" lang="en-US" altLang="zh-TW" dirty="0" err="1" smtClean="0"/>
              <a:t>virtualizable</a:t>
            </a:r>
            <a:r>
              <a:rPr kumimoji="1" lang="en-US" altLang="zh-TW" dirty="0" smtClean="0"/>
              <a:t> CPU</a:t>
            </a:r>
          </a:p>
          <a:p>
            <a:pPr lvl="1"/>
            <a:r>
              <a:rPr kumimoji="1" lang="en-US" altLang="zh-TW" dirty="0" smtClean="0"/>
              <a:t>Vector table issue</a:t>
            </a:r>
          </a:p>
          <a:p>
            <a:r>
              <a:rPr kumimoji="1" lang="en-US" altLang="zh-TW" dirty="0" smtClean="0"/>
              <a:t>Memory virtualization</a:t>
            </a:r>
          </a:p>
          <a:p>
            <a:pPr lvl="1"/>
            <a:r>
              <a:rPr kumimoji="1" lang="en-US" altLang="zh-TW" dirty="0" smtClean="0"/>
              <a:t>Translation from GVA to HPA</a:t>
            </a:r>
          </a:p>
          <a:p>
            <a:r>
              <a:rPr kumimoji="1" lang="en-US" altLang="zh-TW" dirty="0" smtClean="0"/>
              <a:t>I/O virtualization</a:t>
            </a:r>
          </a:p>
          <a:p>
            <a:pPr lvl="1"/>
            <a:r>
              <a:rPr kumimoji="1" lang="en-US" altLang="zh-TW" dirty="0" smtClean="0"/>
              <a:t>Emulate various I/O devices</a:t>
            </a:r>
            <a:endParaRPr kumimoji="1" lang="zh-TW" altLang="en-US" dirty="0"/>
          </a:p>
        </p:txBody>
      </p:sp>
    </p:spTree>
    <p:extLst>
      <p:ext uri="{BB962C8B-B14F-4D97-AF65-F5344CB8AC3E}">
        <p14:creationId xmlns:p14="http://schemas.microsoft.com/office/powerpoint/2010/main" val="14468164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Memory virtualization</a:t>
            </a:r>
            <a:endParaRPr kumimoji="1" lang="zh-TW" altLang="en-US" dirty="0"/>
          </a:p>
        </p:txBody>
      </p:sp>
      <p:sp>
        <p:nvSpPr>
          <p:cNvPr id="3" name="內容版面配置區 2"/>
          <p:cNvSpPr>
            <a:spLocks noGrp="1"/>
          </p:cNvSpPr>
          <p:nvPr>
            <p:ph idx="1"/>
          </p:nvPr>
        </p:nvSpPr>
        <p:spPr/>
        <p:txBody>
          <a:bodyPr/>
          <a:lstStyle/>
          <a:p>
            <a:r>
              <a:rPr kumimoji="1" lang="en-US" altLang="zh-TW" dirty="0" smtClean="0"/>
              <a:t>Use two layer translation (VA-IPA-PA)</a:t>
            </a:r>
          </a:p>
          <a:p>
            <a:r>
              <a:rPr kumimoji="1" lang="en-US" altLang="zh-TW" dirty="0" smtClean="0"/>
              <a:t>Remove SPT related codes:</a:t>
            </a:r>
          </a:p>
          <a:p>
            <a:pPr lvl="1"/>
            <a:r>
              <a:rPr kumimoji="1" lang="en-US" altLang="zh-TW" dirty="0" smtClean="0"/>
              <a:t>10,721 lines of code have been removed</a:t>
            </a:r>
          </a:p>
          <a:p>
            <a:r>
              <a:rPr kumimoji="1" lang="en-US" altLang="zh-TW" dirty="0" smtClean="0"/>
              <a:t>Use VMID to separate different VM’s memory</a:t>
            </a:r>
          </a:p>
          <a:p>
            <a:r>
              <a:rPr kumimoji="1" lang="en-US" altLang="zh-TW" dirty="0" smtClean="0"/>
              <a:t>In HVM guest only</a:t>
            </a:r>
          </a:p>
          <a:p>
            <a:pPr lvl="1"/>
            <a:r>
              <a:rPr kumimoji="1" lang="en-US" altLang="zh-TW" dirty="0" smtClean="0"/>
              <a:t>No PV MMU calls</a:t>
            </a:r>
            <a:endParaRPr kumimoji="1" lang="zh-TW" altLang="en-US" dirty="0"/>
          </a:p>
        </p:txBody>
      </p:sp>
    </p:spTree>
    <p:extLst>
      <p:ext uri="{BB962C8B-B14F-4D97-AF65-F5344CB8AC3E}">
        <p14:creationId xmlns:p14="http://schemas.microsoft.com/office/powerpoint/2010/main" val="2774069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I/O virtualization</a:t>
            </a:r>
            <a:endParaRPr kumimoji="1" lang="zh-TW" altLang="en-US" dirty="0"/>
          </a:p>
        </p:txBody>
      </p:sp>
      <p:sp>
        <p:nvSpPr>
          <p:cNvPr id="3" name="內容版面配置區 2"/>
          <p:cNvSpPr>
            <a:spLocks noGrp="1"/>
          </p:cNvSpPr>
          <p:nvPr>
            <p:ph idx="1"/>
          </p:nvPr>
        </p:nvSpPr>
        <p:spPr/>
        <p:txBody>
          <a:bodyPr/>
          <a:lstStyle/>
          <a:p>
            <a:r>
              <a:rPr kumimoji="1" lang="en-US" altLang="zh-TW" dirty="0" smtClean="0"/>
              <a:t>Use virtual GIC to support I/O virtualization</a:t>
            </a:r>
          </a:p>
          <a:p>
            <a:r>
              <a:rPr kumimoji="1" lang="en-US" altLang="zh-TW" dirty="0" smtClean="0"/>
              <a:t>In PV Guest</a:t>
            </a:r>
          </a:p>
          <a:p>
            <a:pPr lvl="1"/>
            <a:r>
              <a:rPr kumimoji="1" lang="en-US" altLang="zh-TW" dirty="0" smtClean="0"/>
              <a:t>No emulated device</a:t>
            </a:r>
          </a:p>
          <a:p>
            <a:pPr lvl="1"/>
            <a:r>
              <a:rPr kumimoji="1" lang="en-US" altLang="zh-TW" dirty="0" smtClean="0"/>
              <a:t>Use Para-virtualization interface for I/O</a:t>
            </a:r>
          </a:p>
          <a:p>
            <a:r>
              <a:rPr kumimoji="1" lang="en-US" altLang="zh-TW" dirty="0" smtClean="0"/>
              <a:t>In HVM Guest</a:t>
            </a:r>
          </a:p>
          <a:p>
            <a:pPr lvl="1"/>
            <a:r>
              <a:rPr kumimoji="1" lang="en-US" altLang="zh-TW" dirty="0" smtClean="0"/>
              <a:t>Use device tree to discover </a:t>
            </a:r>
            <a:r>
              <a:rPr kumimoji="1" lang="en-US" altLang="zh-TW" dirty="0" err="1" smtClean="0"/>
              <a:t>Xen</a:t>
            </a:r>
            <a:r>
              <a:rPr kumimoji="1" lang="en-US" altLang="zh-TW" dirty="0" smtClean="0"/>
              <a:t> presence</a:t>
            </a:r>
          </a:p>
          <a:p>
            <a:pPr lvl="1"/>
            <a:r>
              <a:rPr kumimoji="1" lang="en-US" altLang="zh-TW" dirty="0" smtClean="0"/>
              <a:t>Remove useless device in </a:t>
            </a:r>
            <a:r>
              <a:rPr kumimoji="1" lang="en-US" altLang="zh-TW" dirty="0" err="1" smtClean="0"/>
              <a:t>Xen’s</a:t>
            </a:r>
            <a:r>
              <a:rPr kumimoji="1" lang="en-US" altLang="zh-TW" dirty="0" smtClean="0"/>
              <a:t> device tree</a:t>
            </a:r>
          </a:p>
          <a:p>
            <a:pPr lvl="1"/>
            <a:r>
              <a:rPr kumimoji="1" lang="en-US" altLang="zh-TW" dirty="0" smtClean="0"/>
              <a:t>Simple device emulation can be done in </a:t>
            </a:r>
            <a:r>
              <a:rPr kumimoji="1" lang="en-US" altLang="zh-TW" dirty="0" err="1" smtClean="0"/>
              <a:t>Xen</a:t>
            </a:r>
            <a:endParaRPr kumimoji="1" lang="zh-TW" altLang="en-US" dirty="0"/>
          </a:p>
        </p:txBody>
      </p:sp>
    </p:spTree>
    <p:extLst>
      <p:ext uri="{BB962C8B-B14F-4D97-AF65-F5344CB8AC3E}">
        <p14:creationId xmlns:p14="http://schemas.microsoft.com/office/powerpoint/2010/main" val="22795492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Device tree of </a:t>
            </a:r>
            <a:r>
              <a:rPr kumimoji="1" lang="en-US" altLang="zh-TW" dirty="0" err="1" smtClean="0"/>
              <a:t>Xen</a:t>
            </a:r>
            <a:endParaRPr kumimoji="1" lang="zh-TW" altLang="en-US" dirty="0"/>
          </a:p>
        </p:txBody>
      </p:sp>
      <p:pic>
        <p:nvPicPr>
          <p:cNvPr id="5" name="圖片 4"/>
          <p:cNvPicPr>
            <a:picLocks noChangeAspect="1"/>
          </p:cNvPicPr>
          <p:nvPr/>
        </p:nvPicPr>
        <p:blipFill>
          <a:blip r:embed="rId2"/>
          <a:stretch>
            <a:fillRect/>
          </a:stretch>
        </p:blipFill>
        <p:spPr>
          <a:xfrm>
            <a:off x="539552" y="2708920"/>
            <a:ext cx="8178800" cy="2552700"/>
          </a:xfrm>
          <a:prstGeom prst="rect">
            <a:avLst/>
          </a:prstGeom>
        </p:spPr>
      </p:pic>
    </p:spTree>
    <p:extLst>
      <p:ext uri="{BB962C8B-B14F-4D97-AF65-F5344CB8AC3E}">
        <p14:creationId xmlns:p14="http://schemas.microsoft.com/office/powerpoint/2010/main" val="34342381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dirty="0" smtClean="0"/>
              <a:t>Paper resources :</a:t>
            </a:r>
            <a:endParaRPr lang="en-US" sz="1700" dirty="0"/>
          </a:p>
          <a:p>
            <a:pPr lvl="1"/>
            <a:r>
              <a:rPr lang="en-US" altLang="zh-TW" sz="1400" dirty="0" err="1" smtClean="0"/>
              <a:t>Prashant</a:t>
            </a:r>
            <a:r>
              <a:rPr lang="en-US" altLang="zh-TW" sz="1400" dirty="0" smtClean="0"/>
              <a:t> Varanasi,</a:t>
            </a:r>
            <a:r>
              <a:rPr lang="zh-TW" altLang="en-US" sz="1400" dirty="0" smtClean="0"/>
              <a:t> </a:t>
            </a:r>
            <a:r>
              <a:rPr lang="en-US" altLang="zh-TW" sz="1400" dirty="0" err="1"/>
              <a:t>Gernot</a:t>
            </a:r>
            <a:r>
              <a:rPr lang="en-US" altLang="zh-TW" sz="1400" dirty="0"/>
              <a:t> </a:t>
            </a:r>
            <a:r>
              <a:rPr lang="en-US" altLang="zh-TW" sz="1400" dirty="0" err="1" smtClean="0"/>
              <a:t>Heiser</a:t>
            </a:r>
            <a:r>
              <a:rPr lang="en-US" altLang="zh-TW" sz="1400" dirty="0" smtClean="0"/>
              <a:t>,</a:t>
            </a:r>
            <a:r>
              <a:rPr lang="zh-TW" altLang="en-US" sz="1400" dirty="0" smtClean="0"/>
              <a:t> </a:t>
            </a:r>
            <a:r>
              <a:rPr lang="en-US" altLang="zh-TW" sz="1400" dirty="0"/>
              <a:t>“Hardware-Supported Virtualization on ARM</a:t>
            </a:r>
            <a:r>
              <a:rPr lang="en-US" altLang="zh-TW" sz="1400" dirty="0" smtClean="0"/>
              <a:t>”,</a:t>
            </a:r>
            <a:r>
              <a:rPr lang="zh-TW" altLang="en-US" sz="1400" dirty="0" smtClean="0"/>
              <a:t> </a:t>
            </a:r>
            <a:r>
              <a:rPr lang="en-US" altLang="zh-TW" sz="1400" dirty="0" err="1" smtClean="0"/>
              <a:t>APSys</a:t>
            </a:r>
            <a:r>
              <a:rPr lang="zh-TW" altLang="en-US" sz="1400" dirty="0" smtClean="0"/>
              <a:t> </a:t>
            </a:r>
            <a:r>
              <a:rPr lang="en-US" altLang="zh-TW" sz="1400" dirty="0" smtClean="0"/>
              <a:t>2011</a:t>
            </a:r>
            <a:endParaRPr lang="en-US" sz="1300" dirty="0" smtClean="0"/>
          </a:p>
          <a:p>
            <a:r>
              <a:rPr lang="en-US" altLang="zh-TW" dirty="0" smtClean="0"/>
              <a:t>Web</a:t>
            </a:r>
            <a:r>
              <a:rPr lang="zh-TW" altLang="en-US" dirty="0" smtClean="0"/>
              <a:t> </a:t>
            </a:r>
            <a:r>
              <a:rPr lang="en-US" altLang="zh-TW" dirty="0" smtClean="0"/>
              <a:t>resources:</a:t>
            </a:r>
          </a:p>
          <a:p>
            <a:pPr lvl="1"/>
            <a:r>
              <a:rPr lang="en-US" altLang="zh-TW" sz="1400" dirty="0"/>
              <a:t>ARM</a:t>
            </a:r>
            <a:r>
              <a:rPr lang="zh-TW" altLang="en-US" sz="1400" dirty="0"/>
              <a:t> </a:t>
            </a:r>
            <a:r>
              <a:rPr lang="en-US" altLang="zh-TW" sz="1400" dirty="0"/>
              <a:t>Trust-</a:t>
            </a:r>
            <a:r>
              <a:rPr lang="en-US" altLang="zh-TW" sz="1400" dirty="0" smtClean="0"/>
              <a:t>Zone</a:t>
            </a:r>
            <a:r>
              <a:rPr lang="zh-TW" altLang="en-US" sz="1400" dirty="0" smtClean="0"/>
              <a:t> </a:t>
            </a:r>
            <a:r>
              <a:rPr lang="en-US" altLang="zh-TW" sz="1400" dirty="0" smtClean="0">
                <a:hlinkClick r:id="rId2"/>
              </a:rPr>
              <a:t>http</a:t>
            </a:r>
            <a:r>
              <a:rPr lang="en-US" altLang="zh-TW" sz="1400" dirty="0">
                <a:hlinkClick r:id="rId2"/>
              </a:rPr>
              <a:t>://www.arm.com/products/processors/technologies/trustzone.php</a:t>
            </a:r>
            <a:endParaRPr lang="en-US" altLang="zh-TW" sz="1400" dirty="0"/>
          </a:p>
          <a:p>
            <a:pPr lvl="1"/>
            <a:r>
              <a:rPr lang="en-US" altLang="zh-TW" sz="1400" dirty="0"/>
              <a:t>ARM</a:t>
            </a:r>
            <a:r>
              <a:rPr lang="zh-TW" altLang="en-US" sz="1400" dirty="0"/>
              <a:t> </a:t>
            </a:r>
            <a:r>
              <a:rPr lang="en-US" altLang="zh-TW" sz="1400" dirty="0"/>
              <a:t>Virtualization</a:t>
            </a:r>
            <a:r>
              <a:rPr lang="zh-TW" altLang="en-US" sz="1400" dirty="0"/>
              <a:t> </a:t>
            </a:r>
            <a:r>
              <a:rPr lang="en-US" altLang="zh-TW" sz="1400" dirty="0" smtClean="0"/>
              <a:t>Extension</a:t>
            </a:r>
            <a:r>
              <a:rPr lang="zh-TW" altLang="en-US" sz="1400" dirty="0" smtClean="0"/>
              <a:t> </a:t>
            </a:r>
            <a:r>
              <a:rPr lang="en-US" altLang="zh-TW" sz="1400" dirty="0" smtClean="0">
                <a:hlinkClick r:id="rId3"/>
              </a:rPr>
              <a:t>http</a:t>
            </a:r>
            <a:r>
              <a:rPr lang="en-US" altLang="zh-TW" sz="1400" dirty="0">
                <a:hlinkClick r:id="rId3"/>
              </a:rPr>
              <a:t>://www.arm.com/products/processors/technologies/virtualization-</a:t>
            </a:r>
            <a:r>
              <a:rPr lang="en-US" altLang="zh-TW" sz="1400" dirty="0" smtClean="0">
                <a:hlinkClick r:id="rId3"/>
              </a:rPr>
              <a:t>extensions.php</a:t>
            </a:r>
            <a:endParaRPr lang="en-US" altLang="zh-TW" sz="1400" dirty="0"/>
          </a:p>
          <a:p>
            <a:pPr lvl="1"/>
            <a:r>
              <a:rPr lang="en-US" altLang="zh-TW" sz="1400" dirty="0" smtClean="0"/>
              <a:t>Hardware </a:t>
            </a:r>
            <a:r>
              <a:rPr lang="en-US" altLang="zh-TW" sz="1400" dirty="0"/>
              <a:t>accelerated </a:t>
            </a:r>
            <a:r>
              <a:rPr lang="en-US" altLang="zh-TW" sz="1400" dirty="0" smtClean="0"/>
              <a:t>Virtualization </a:t>
            </a:r>
            <a:r>
              <a:rPr lang="en-US" altLang="zh-TW" sz="1400" dirty="0"/>
              <a:t>in the </a:t>
            </a:r>
            <a:r>
              <a:rPr lang="en-US" altLang="zh-TW" sz="1400" dirty="0" smtClean="0"/>
              <a:t>ARM Cortex </a:t>
            </a:r>
            <a:r>
              <a:rPr lang="en-US" altLang="zh-TW" sz="1400" dirty="0"/>
              <a:t>Processors </a:t>
            </a:r>
            <a:r>
              <a:rPr lang="en-US" altLang="zh-TW" sz="1400" dirty="0">
                <a:hlinkClick r:id="rId4"/>
              </a:rPr>
              <a:t>http://xen.org/files/xensummit_seoul11/nov2/</a:t>
            </a:r>
            <a:r>
              <a:rPr lang="en-US" altLang="zh-TW" sz="1400" dirty="0" smtClean="0">
                <a:hlinkClick r:id="rId4"/>
              </a:rPr>
              <a:t>2_XSAsia11_JGoodacre_HW_accelerated_virtualization_in_the_ARM_Cortex_processors.pdf</a:t>
            </a:r>
            <a:endParaRPr lang="en-US" altLang="zh-TW" sz="1400" dirty="0" smtClean="0"/>
          </a:p>
          <a:p>
            <a:pPr lvl="1"/>
            <a:r>
              <a:rPr lang="en-US" sz="1400" dirty="0" err="1"/>
              <a:t>Linaro</a:t>
            </a:r>
            <a:r>
              <a:rPr lang="en-US" sz="1400" dirty="0"/>
              <a:t> connect : Introduction to </a:t>
            </a:r>
            <a:r>
              <a:rPr lang="en-US" sz="1400" dirty="0" err="1"/>
              <a:t>Xen</a:t>
            </a:r>
            <a:r>
              <a:rPr lang="en-US" sz="1400" dirty="0"/>
              <a:t> on ARM  </a:t>
            </a:r>
            <a:r>
              <a:rPr lang="en-US" sz="1400" dirty="0">
                <a:hlinkClick r:id="rId5"/>
              </a:rPr>
              <a:t>http://www.slideshare.net/xen_com_mgr/linaro-connect-xen-on-arm-</a:t>
            </a:r>
            <a:r>
              <a:rPr lang="en-US" sz="1400" dirty="0" smtClean="0">
                <a:hlinkClick r:id="rId5"/>
              </a:rPr>
              <a:t>update</a:t>
            </a:r>
            <a:endParaRPr lang="en-US" sz="1400" dirty="0" smtClean="0"/>
          </a:p>
          <a:p>
            <a:pPr lvl="1"/>
            <a:r>
              <a:rPr lang="en-US" sz="1400" dirty="0" err="1"/>
              <a:t>Xen</a:t>
            </a:r>
            <a:r>
              <a:rPr lang="en-US" sz="1400" dirty="0"/>
              <a:t> ARM with Virtualization Extensions </a:t>
            </a:r>
            <a:r>
              <a:rPr lang="en-US" sz="1400" dirty="0">
                <a:hlinkClick r:id="rId6"/>
              </a:rPr>
              <a:t>http://wiki.xen.org/wiki/</a:t>
            </a:r>
            <a:r>
              <a:rPr lang="en-US" sz="1400" dirty="0" smtClean="0">
                <a:hlinkClick r:id="rId6"/>
              </a:rPr>
              <a:t>Xen_ARMv7_with_Virtualization_Extensions</a:t>
            </a:r>
            <a:endParaRPr lang="en-US" sz="1400" dirty="0" smtClean="0"/>
          </a:p>
          <a:p>
            <a:r>
              <a:rPr lang="en-US" dirty="0" smtClean="0"/>
              <a:t>Architecture manual resource</a:t>
            </a:r>
            <a:r>
              <a:rPr lang="en-US" altLang="zh-TW" dirty="0" smtClean="0"/>
              <a:t>s</a:t>
            </a:r>
            <a:r>
              <a:rPr lang="en-US" dirty="0" smtClean="0"/>
              <a:t>:</a:t>
            </a:r>
          </a:p>
          <a:p>
            <a:pPr lvl="1"/>
            <a:r>
              <a:rPr lang="en-US" altLang="zh-TW" sz="1400" dirty="0"/>
              <a:t>“ ARM® Architecture Reference Manual</a:t>
            </a:r>
            <a:r>
              <a:rPr lang="zh-TW" altLang="en-US" sz="1400" dirty="0"/>
              <a:t> </a:t>
            </a:r>
            <a:r>
              <a:rPr lang="en-US" altLang="zh-TW" sz="1400" dirty="0"/>
              <a:t>ARMv7-A and ARMv7-R edition</a:t>
            </a:r>
            <a:r>
              <a:rPr lang="en-US" altLang="zh-TW" sz="1400" dirty="0" smtClean="0"/>
              <a:t>”,</a:t>
            </a:r>
            <a:r>
              <a:rPr lang="zh-TW" altLang="en-US" sz="1400" dirty="0" smtClean="0"/>
              <a:t> </a:t>
            </a:r>
            <a:r>
              <a:rPr lang="en-US" altLang="zh-TW" sz="1400" dirty="0" smtClean="0"/>
              <a:t>ARM</a:t>
            </a:r>
            <a:r>
              <a:rPr lang="zh-TW" altLang="en-US" sz="1400" dirty="0" smtClean="0"/>
              <a:t> </a:t>
            </a:r>
            <a:r>
              <a:rPr lang="en-US" altLang="zh-TW" sz="1400" dirty="0" smtClean="0"/>
              <a:t>Limited.</a:t>
            </a:r>
            <a:r>
              <a:rPr lang="zh-TW" altLang="en-US" sz="1400" dirty="0" smtClean="0"/>
              <a:t> </a:t>
            </a:r>
            <a:r>
              <a:rPr lang="en-US" altLang="zh-TW" sz="1400" dirty="0" smtClean="0"/>
              <a:t>,</a:t>
            </a:r>
            <a:r>
              <a:rPr lang="zh-TW" altLang="en-US" sz="1400" dirty="0" smtClean="0"/>
              <a:t> </a:t>
            </a:r>
            <a:r>
              <a:rPr lang="en-US" altLang="zh-TW" sz="1400" dirty="0" smtClean="0"/>
              <a:t>2011</a:t>
            </a:r>
          </a:p>
          <a:p>
            <a:pPr lvl="1"/>
            <a:r>
              <a:rPr lang="en-US" altLang="zh-TW" sz="1400" dirty="0"/>
              <a:t>“ARM® Generic Interrupt </a:t>
            </a:r>
            <a:r>
              <a:rPr lang="en-US" altLang="zh-TW" sz="1400" dirty="0" smtClean="0"/>
              <a:t>Controller</a:t>
            </a:r>
            <a:r>
              <a:rPr lang="zh-TW" altLang="en-US" sz="1400" dirty="0" smtClean="0"/>
              <a:t> </a:t>
            </a:r>
            <a:r>
              <a:rPr lang="en-US" altLang="zh-TW" sz="1400" dirty="0" smtClean="0"/>
              <a:t>Architecture </a:t>
            </a:r>
            <a:r>
              <a:rPr lang="en-US" altLang="zh-TW" sz="1400" dirty="0"/>
              <a:t>version 2.0 Architecture Specification”</a:t>
            </a:r>
            <a:r>
              <a:rPr lang="en-US" altLang="zh-TW" sz="1400" dirty="0" smtClean="0"/>
              <a:t>,</a:t>
            </a:r>
            <a:r>
              <a:rPr lang="zh-TW" altLang="en-US" sz="1400" dirty="0" smtClean="0"/>
              <a:t> </a:t>
            </a:r>
            <a:r>
              <a:rPr lang="en-US" altLang="zh-TW" sz="1400" dirty="0" smtClean="0"/>
              <a:t>ARM</a:t>
            </a:r>
            <a:r>
              <a:rPr lang="zh-TW" altLang="en-US" sz="1400" dirty="0" smtClean="0"/>
              <a:t> </a:t>
            </a:r>
            <a:r>
              <a:rPr lang="en-US" altLang="zh-TW" sz="1400" dirty="0" smtClean="0"/>
              <a:t>Limited,</a:t>
            </a:r>
            <a:r>
              <a:rPr lang="zh-TW" altLang="en-US" sz="1400" dirty="0" smtClean="0"/>
              <a:t> </a:t>
            </a:r>
            <a:r>
              <a:rPr lang="en-US" altLang="zh-TW" sz="1400" dirty="0" smtClean="0"/>
              <a:t>2011</a:t>
            </a:r>
            <a:endParaRPr lang="en-US" sz="1400" dirty="0" smtClean="0"/>
          </a:p>
        </p:txBody>
      </p:sp>
    </p:spTree>
    <p:extLst>
      <p:ext uri="{BB962C8B-B14F-4D97-AF65-F5344CB8AC3E}">
        <p14:creationId xmlns:p14="http://schemas.microsoft.com/office/powerpoint/2010/main" val="1177266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Software Solution</a:t>
            </a:r>
            <a:endParaRPr kumimoji="1" lang="zh-TW" altLang="en-US" dirty="0"/>
          </a:p>
        </p:txBody>
      </p:sp>
      <p:sp>
        <p:nvSpPr>
          <p:cNvPr id="3" name="內容版面配置區 2"/>
          <p:cNvSpPr>
            <a:spLocks noGrp="1"/>
          </p:cNvSpPr>
          <p:nvPr>
            <p:ph idx="1"/>
          </p:nvPr>
        </p:nvSpPr>
        <p:spPr>
          <a:xfrm>
            <a:off x="457200" y="1124744"/>
            <a:ext cx="8229600" cy="5328592"/>
          </a:xfrm>
        </p:spPr>
        <p:txBody>
          <a:bodyPr/>
          <a:lstStyle/>
          <a:p>
            <a:r>
              <a:rPr kumimoji="1" lang="en-US" altLang="zh-TW" dirty="0"/>
              <a:t>CPU virtualization</a:t>
            </a:r>
          </a:p>
          <a:p>
            <a:pPr lvl="1"/>
            <a:r>
              <a:rPr kumimoji="1" lang="en-US" altLang="zh-TW" dirty="0"/>
              <a:t>Non-</a:t>
            </a:r>
            <a:r>
              <a:rPr kumimoji="1" lang="en-US" altLang="zh-TW" dirty="0" err="1"/>
              <a:t>virtualizable</a:t>
            </a:r>
            <a:r>
              <a:rPr kumimoji="1" lang="en-US" altLang="zh-TW" dirty="0"/>
              <a:t> </a:t>
            </a:r>
            <a:r>
              <a:rPr kumimoji="1" lang="en-US" altLang="zh-TW" dirty="0" smtClean="0"/>
              <a:t>CPU</a:t>
            </a:r>
          </a:p>
          <a:p>
            <a:pPr lvl="2"/>
            <a:r>
              <a:rPr kumimoji="1" lang="en-US" altLang="zh-TW" dirty="0" smtClean="0"/>
              <a:t>→ Patch GOS / Dynamic Binary Translation</a:t>
            </a:r>
            <a:endParaRPr kumimoji="1" lang="en-US" altLang="zh-TW" dirty="0"/>
          </a:p>
          <a:p>
            <a:pPr lvl="1"/>
            <a:r>
              <a:rPr kumimoji="1" lang="en-US" altLang="zh-TW" dirty="0"/>
              <a:t>Vector </a:t>
            </a:r>
            <a:r>
              <a:rPr kumimoji="1" lang="en-US" altLang="zh-TW" dirty="0" smtClean="0"/>
              <a:t>table issue</a:t>
            </a:r>
          </a:p>
          <a:p>
            <a:pPr lvl="2"/>
            <a:r>
              <a:rPr kumimoji="1" lang="en-US" altLang="zh-TW" dirty="0" smtClean="0"/>
              <a:t>→ Modify host’s VT to deliver interrupts to host or guests</a:t>
            </a:r>
            <a:endParaRPr kumimoji="1" lang="en-US" altLang="zh-TW" dirty="0"/>
          </a:p>
          <a:p>
            <a:r>
              <a:rPr kumimoji="1" lang="en-US" altLang="zh-TW" dirty="0"/>
              <a:t>Memory virtualization</a:t>
            </a:r>
          </a:p>
          <a:p>
            <a:pPr lvl="1"/>
            <a:r>
              <a:rPr kumimoji="1" lang="en-US" altLang="zh-TW" dirty="0" smtClean="0"/>
              <a:t>Translation </a:t>
            </a:r>
            <a:r>
              <a:rPr kumimoji="1" lang="en-US" altLang="zh-TW" dirty="0"/>
              <a:t>from GVA to </a:t>
            </a:r>
            <a:r>
              <a:rPr kumimoji="1" lang="en-US" altLang="zh-TW" dirty="0" smtClean="0"/>
              <a:t>HPA</a:t>
            </a:r>
          </a:p>
          <a:p>
            <a:pPr lvl="2"/>
            <a:r>
              <a:rPr kumimoji="1" lang="en-US" altLang="zh-TW" dirty="0" smtClean="0"/>
              <a:t>→ Implement by software and save the translated result in Shadow Page Table</a:t>
            </a:r>
            <a:endParaRPr kumimoji="1" lang="en-US" altLang="zh-TW" dirty="0"/>
          </a:p>
          <a:p>
            <a:r>
              <a:rPr kumimoji="1" lang="en-US" altLang="zh-TW" dirty="0"/>
              <a:t>I/O virtualization</a:t>
            </a:r>
          </a:p>
          <a:p>
            <a:pPr lvl="1"/>
            <a:r>
              <a:rPr kumimoji="1" lang="en-US" altLang="zh-TW" dirty="0"/>
              <a:t>Emulate various I/O </a:t>
            </a:r>
            <a:r>
              <a:rPr kumimoji="1" lang="en-US" altLang="zh-TW" dirty="0" smtClean="0"/>
              <a:t>devices</a:t>
            </a:r>
          </a:p>
          <a:p>
            <a:pPr lvl="2"/>
            <a:r>
              <a:rPr kumimoji="1" lang="en-US" altLang="zh-TW" dirty="0"/>
              <a:t>→ </a:t>
            </a:r>
            <a:r>
              <a:rPr kumimoji="1" lang="en-US" altLang="zh-TW" dirty="0" smtClean="0"/>
              <a:t>Emulated by Software (like QEMU)</a:t>
            </a:r>
            <a:endParaRPr kumimoji="1" lang="zh-TW" altLang="en-US" dirty="0"/>
          </a:p>
        </p:txBody>
      </p:sp>
    </p:spTree>
    <p:extLst>
      <p:ext uri="{BB962C8B-B14F-4D97-AF65-F5344CB8AC3E}">
        <p14:creationId xmlns:p14="http://schemas.microsoft.com/office/powerpoint/2010/main" val="12570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urse Them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 Themes</Template>
  <TotalTime>17526</TotalTime>
  <Words>3574</Words>
  <Application>Microsoft Office PowerPoint</Application>
  <PresentationFormat>如螢幕大小 (4:3)</PresentationFormat>
  <Paragraphs>569</Paragraphs>
  <Slides>83</Slides>
  <Notes>10</Notes>
  <HiddenSlides>0</HiddenSlides>
  <MMClips>0</MMClips>
  <ScaleCrop>false</ScaleCrop>
  <HeadingPairs>
    <vt:vector size="4" baseType="variant">
      <vt:variant>
        <vt:lpstr>佈景主題</vt:lpstr>
      </vt:variant>
      <vt:variant>
        <vt:i4>1</vt:i4>
      </vt:variant>
      <vt:variant>
        <vt:lpstr>投影片標題</vt:lpstr>
      </vt:variant>
      <vt:variant>
        <vt:i4>83</vt:i4>
      </vt:variant>
    </vt:vector>
  </HeadingPairs>
  <TitlesOfParts>
    <vt:vector size="84" baseType="lpstr">
      <vt:lpstr>Course Themes</vt:lpstr>
      <vt:lpstr>虛擬化技術 Virtualization Technique</vt:lpstr>
      <vt:lpstr>Agenda</vt:lpstr>
      <vt:lpstr>Agenda</vt:lpstr>
      <vt:lpstr>Agenda</vt:lpstr>
      <vt:lpstr>Review on system virtualization</vt:lpstr>
      <vt:lpstr>Definition of VMM</vt:lpstr>
      <vt:lpstr>Implement models of VMM</vt:lpstr>
      <vt:lpstr>Problems in implementation</vt:lpstr>
      <vt:lpstr>Software Solution</vt:lpstr>
      <vt:lpstr>Disadvantage of software solution</vt:lpstr>
      <vt:lpstr>Hardware solution</vt:lpstr>
      <vt:lpstr>Overview OF ARM architecture</vt:lpstr>
      <vt:lpstr>PowerPoint 簡報</vt:lpstr>
      <vt:lpstr>ARM architecture</vt:lpstr>
      <vt:lpstr>Roadmap of ARM’s CPUs</vt:lpstr>
      <vt:lpstr>Roadmap of ARM’s CPUs</vt:lpstr>
      <vt:lpstr>Traditional ARM architecture</vt:lpstr>
      <vt:lpstr>Traditional ARM architecture</vt:lpstr>
      <vt:lpstr>PowerPoint 簡報</vt:lpstr>
      <vt:lpstr>Security Extension</vt:lpstr>
      <vt:lpstr>Security Extension</vt:lpstr>
      <vt:lpstr>Privilege Level of Security Extension</vt:lpstr>
      <vt:lpstr>Privilege Level of Security Extension</vt:lpstr>
      <vt:lpstr>Privilege Level of Security Extension</vt:lpstr>
      <vt:lpstr>Privilege Level of Security Extension</vt:lpstr>
      <vt:lpstr>PowerPoint 簡報</vt:lpstr>
      <vt:lpstr>Virtualization Extension</vt:lpstr>
      <vt:lpstr>Virtualization Extension</vt:lpstr>
      <vt:lpstr>Privilege Level of Virtualization Extension</vt:lpstr>
      <vt:lpstr>Support for Cpu virtualization</vt:lpstr>
      <vt:lpstr>CPU virtualization extension</vt:lpstr>
      <vt:lpstr>Privilege Level of Virtualization Extension</vt:lpstr>
      <vt:lpstr>CPU virtualization</vt:lpstr>
      <vt:lpstr>Hyp mode</vt:lpstr>
      <vt:lpstr>Hyp mode</vt:lpstr>
      <vt:lpstr>Hyp mode</vt:lpstr>
      <vt:lpstr>Hyp mode is different with x86’s VT-x</vt:lpstr>
      <vt:lpstr>Instruction emulation</vt:lpstr>
      <vt:lpstr>Instruction emulation</vt:lpstr>
      <vt:lpstr>Support for Cpu virtualization</vt:lpstr>
      <vt:lpstr>Vector table for Monitor mode</vt:lpstr>
      <vt:lpstr>Vector table for  Hyp mode</vt:lpstr>
      <vt:lpstr>Vector table for Guest OSes</vt:lpstr>
      <vt:lpstr>Overview of Vector Tables of all modes </vt:lpstr>
      <vt:lpstr>Support for Cpu virtualization</vt:lpstr>
      <vt:lpstr>Background: SVC for normal OS</vt:lpstr>
      <vt:lpstr>How does SVC work?</vt:lpstr>
      <vt:lpstr>PowerPoint 簡報</vt:lpstr>
      <vt:lpstr>What is HVC?</vt:lpstr>
      <vt:lpstr>Vector stub of HVC</vt:lpstr>
      <vt:lpstr>How does HVC work?</vt:lpstr>
      <vt:lpstr>PowerPoint 簡報</vt:lpstr>
      <vt:lpstr>Support for Memory virtualization</vt:lpstr>
      <vt:lpstr>Translation Regime</vt:lpstr>
      <vt:lpstr>Memory Translation on ARMv7</vt:lpstr>
      <vt:lpstr>What is IPA?</vt:lpstr>
      <vt:lpstr>How VA-IPA-PA works?</vt:lpstr>
      <vt:lpstr>How VA-IPA-PA works?</vt:lpstr>
      <vt:lpstr>How VA-IPA-PA works?</vt:lpstr>
      <vt:lpstr>Large Physical Address Extension</vt:lpstr>
      <vt:lpstr>Support for Memory virtualization</vt:lpstr>
      <vt:lpstr>What is VMID?</vt:lpstr>
      <vt:lpstr>How VMID works?</vt:lpstr>
      <vt:lpstr>Support for I/O virtualization</vt:lpstr>
      <vt:lpstr>Background: GIC</vt:lpstr>
      <vt:lpstr>PowerPoint 簡報</vt:lpstr>
      <vt:lpstr>Virtual Interrupt</vt:lpstr>
      <vt:lpstr>Virtual Interrupt Distributor</vt:lpstr>
      <vt:lpstr>Virtual Interrupt Distributor</vt:lpstr>
      <vt:lpstr>Virtual Interrupt Distributor </vt:lpstr>
      <vt:lpstr>PowerPoint 簡報</vt:lpstr>
      <vt:lpstr>PowerPoint 簡報</vt:lpstr>
      <vt:lpstr>SMMU</vt:lpstr>
      <vt:lpstr>Case study</vt:lpstr>
      <vt:lpstr>Review: Xen on x86</vt:lpstr>
      <vt:lpstr>Review: Xen’s architecture (PV)</vt:lpstr>
      <vt:lpstr>Review: Xen’s architecture (HVM)</vt:lpstr>
      <vt:lpstr>Design goal of ARM version</vt:lpstr>
      <vt:lpstr>CPU virtualization</vt:lpstr>
      <vt:lpstr>Memory virtualization</vt:lpstr>
      <vt:lpstr>I/O virtualization</vt:lpstr>
      <vt:lpstr>Device tree of Xen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tlcsmall3</dc:creator>
  <cp:lastModifiedBy>Yeh-Ching Chung</cp:lastModifiedBy>
  <cp:revision>1670</cp:revision>
  <dcterms:created xsi:type="dcterms:W3CDTF">2010-08-10T05:14:29Z</dcterms:created>
  <dcterms:modified xsi:type="dcterms:W3CDTF">2013-05-17T08:17:28Z</dcterms:modified>
</cp:coreProperties>
</file>