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6" r:id="rId3"/>
    <p:sldId id="279" r:id="rId4"/>
    <p:sldId id="284"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98" r:id="rId20"/>
    <p:sldId id="276" r:id="rId21"/>
    <p:sldId id="277" r:id="rId22"/>
    <p:sldId id="278" r:id="rId23"/>
    <p:sldId id="280" r:id="rId24"/>
    <p:sldId id="281" r:id="rId25"/>
    <p:sldId id="282" r:id="rId26"/>
    <p:sldId id="283" r:id="rId27"/>
    <p:sldId id="285" r:id="rId28"/>
    <p:sldId id="286" r:id="rId29"/>
    <p:sldId id="296" r:id="rId30"/>
    <p:sldId id="287" r:id="rId31"/>
    <p:sldId id="288" r:id="rId32"/>
    <p:sldId id="297" r:id="rId33"/>
    <p:sldId id="289" r:id="rId34"/>
    <p:sldId id="299" r:id="rId35"/>
    <p:sldId id="301" r:id="rId36"/>
    <p:sldId id="293" r:id="rId37"/>
    <p:sldId id="302" r:id="rId38"/>
    <p:sldId id="303" r:id="rId39"/>
    <p:sldId id="304" r:id="rId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106C8-7538-4F90-8F2B-547A17DF3980}" type="datetimeFigureOut">
              <a:rPr lang="zh-TW" altLang="en-US" smtClean="0"/>
              <a:t>2013/2/4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368B4-1FA2-4DE1-98D4-8FFA79E87AAC}" type="slidenum">
              <a:rPr lang="zh-TW" altLang="en-US" smtClean="0"/>
              <a:t>‹#›</a:t>
            </a:fld>
            <a:endParaRPr lang="zh-TW" altLang="en-US"/>
          </a:p>
        </p:txBody>
      </p:sp>
    </p:spTree>
    <p:extLst>
      <p:ext uri="{BB962C8B-B14F-4D97-AF65-F5344CB8AC3E}">
        <p14:creationId xmlns:p14="http://schemas.microsoft.com/office/powerpoint/2010/main" val="189599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A08B386-9847-4FDF-A2BA-F6DA7441223E}" type="datetime8">
              <a:rPr lang="en-US" altLang="zh-TW"/>
              <a:pPr/>
              <a:t>2/4/2013 6:03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32FE8458-3987-402A-AA1C-40911C9C589A}" type="slidenum">
              <a:rPr lang="en-US" altLang="zh-TW"/>
              <a:pPr/>
              <a:t>29</a:t>
            </a:fld>
            <a:endParaRPr lang="en-US" altLang="zh-TW"/>
          </a:p>
        </p:txBody>
      </p:sp>
      <p:sp>
        <p:nvSpPr>
          <p:cNvPr id="286722" name="Rectangle 2"/>
          <p:cNvSpPr>
            <a:spLocks noGrp="1" noRot="1" noChangeAspect="1" noChangeArrowheads="1" noTextEdit="1"/>
          </p:cNvSpPr>
          <p:nvPr>
            <p:ph type="sldImg"/>
          </p:nvPr>
        </p:nvSpPr>
        <p:spPr>
          <a:xfrm>
            <a:off x="1149350" y="692150"/>
            <a:ext cx="4554538"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FBA974B-2E00-43AA-BD4C-C8D917ABA1AA}" type="datetime8">
              <a:rPr lang="en-US" altLang="zh-TW"/>
              <a:pPr/>
              <a:t>2/4/2013 6:03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BC49FA68-214F-43AB-9126-44010CA38F1E}" type="slidenum">
              <a:rPr lang="en-US" altLang="zh-TW"/>
              <a:pPr/>
              <a:t>30</a:t>
            </a:fld>
            <a:endParaRPr lang="en-US" altLang="zh-TW"/>
          </a:p>
        </p:txBody>
      </p:sp>
      <p:sp>
        <p:nvSpPr>
          <p:cNvPr id="288770"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E2ED02D-5B22-4BA8-B0C0-075E9ABC7A6C}" type="datetime8">
              <a:rPr lang="en-US" altLang="zh-TW"/>
              <a:pPr/>
              <a:t>2/4/2013 6:03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4A7486BD-FC2E-43AF-A3CF-129005EB58D3}" type="slidenum">
              <a:rPr lang="en-US" altLang="zh-TW"/>
              <a:pPr/>
              <a:t>32</a:t>
            </a:fld>
            <a:endParaRPr lang="en-US" altLang="zh-TW"/>
          </a:p>
        </p:txBody>
      </p:sp>
      <p:sp>
        <p:nvSpPr>
          <p:cNvPr id="290818"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85EADBC-106D-4D98-B27A-F29A55D79CB2}" type="datetime8">
              <a:rPr lang="en-US" altLang="zh-TW">
                <a:solidFill>
                  <a:prstClr val="black"/>
                </a:solidFill>
              </a:rPr>
              <a:pPr/>
              <a:t>2/4/2013 6:03 PM</a:t>
            </a:fld>
            <a:endParaRPr lang="en-US" altLang="zh-TW">
              <a:solidFill>
                <a:prstClr val="black"/>
              </a:solidFill>
            </a:endParaRPr>
          </a:p>
        </p:txBody>
      </p:sp>
      <p:sp>
        <p:nvSpPr>
          <p:cNvPr id="5" name="Rectangle 6"/>
          <p:cNvSpPr>
            <a:spLocks noGrp="1" noChangeArrowheads="1"/>
          </p:cNvSpPr>
          <p:nvPr>
            <p:ph type="ftr" sz="quarter" idx="4"/>
          </p:nvPr>
        </p:nvSpPr>
        <p:spPr>
          <a:ln/>
        </p:spPr>
        <p:txBody>
          <a:bodyPr/>
          <a:lstStyle/>
          <a:p>
            <a:r>
              <a:rPr lang="en-US" altLang="zh-TW">
                <a:solidFill>
                  <a:prstClr val="black"/>
                </a:solidFill>
              </a:rPr>
              <a:t>© 2006 Microsoft Corporation. All rights reserved. Microsoft, Windows, Windows Vista and other product names are or may be registered trademarks and/or trademarks in the U.S. and/or other countries.</a:t>
            </a:r>
          </a:p>
          <a:p>
            <a:r>
              <a:rPr lang="en-US" altLang="zh-TW">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solidFill>
                  <a:prstClr val="black"/>
                </a:solidFill>
              </a:rPr>
            </a:br>
            <a:r>
              <a:rPr lang="en-US" altLang="zh-TW">
                <a:solidFill>
                  <a:prstClr val="black"/>
                </a:solidFill>
              </a:rPr>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39ADB4D5-FC04-4E1B-B7AD-34997FC7F3B1}" type="slidenum">
              <a:rPr lang="en-US" altLang="zh-TW">
                <a:solidFill>
                  <a:prstClr val="black"/>
                </a:solidFill>
              </a:rPr>
              <a:pPr/>
              <a:t>33</a:t>
            </a:fld>
            <a:endParaRPr lang="en-US" altLang="zh-TW">
              <a:solidFill>
                <a:prstClr val="black"/>
              </a:solidFill>
            </a:endParaRPr>
          </a:p>
        </p:txBody>
      </p:sp>
      <p:sp>
        <p:nvSpPr>
          <p:cNvPr id="292866" name="Rectangle 2"/>
          <p:cNvSpPr>
            <a:spLocks noGrp="1" noRot="1" noChangeAspect="1" noChangeArrowheads="1" noTextEdit="1"/>
          </p:cNvSpPr>
          <p:nvPr>
            <p:ph type="sldImg"/>
          </p:nvPr>
        </p:nvSpPr>
        <p:spPr>
          <a:xfrm>
            <a:off x="1149350" y="692150"/>
            <a:ext cx="4554538" cy="34163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B3D7D73-648E-4843-8BF9-811E82FEE7A7}" type="datetime8">
              <a:rPr lang="en-US" altLang="zh-TW"/>
              <a:pPr/>
              <a:t>2/4/2013 6:03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B1147F0A-A2DF-4E6A-9882-F963D425F722}" type="slidenum">
              <a:rPr lang="en-US" altLang="zh-TW"/>
              <a:pPr/>
              <a:t>34</a:t>
            </a:fld>
            <a:endParaRPr lang="en-US" altLang="zh-TW"/>
          </a:p>
        </p:txBody>
      </p:sp>
      <p:sp>
        <p:nvSpPr>
          <p:cNvPr id="379906" name="Rectangle 2"/>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ACD9783-244E-429C-86D2-70DA51E1D6A3}" type="datetime8">
              <a:rPr lang="en-US" altLang="zh-TW"/>
              <a:pPr/>
              <a:t>2/4/2013 6:03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24BDD482-D8B7-44B9-88BF-849157DAB165}" type="slidenum">
              <a:rPr lang="en-US" altLang="zh-TW"/>
              <a:pPr/>
              <a:t>35</a:t>
            </a:fld>
            <a:endParaRPr lang="en-US" altLang="zh-TW"/>
          </a:p>
        </p:txBody>
      </p:sp>
      <p:sp>
        <p:nvSpPr>
          <p:cNvPr id="430082" name="Rectangle 2"/>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26BEF99-32C2-44DA-A23A-9CCE6881ADA6}" type="datetime8">
              <a:rPr lang="en-US" altLang="zh-TW"/>
              <a:pPr/>
              <a:t>2/4/2013 6:03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3D6631EC-2134-4DF5-9CED-0A170312FA50}" type="slidenum">
              <a:rPr lang="en-US" altLang="zh-TW"/>
              <a:pPr/>
              <a:t>36</a:t>
            </a:fld>
            <a:endParaRPr lang="en-US" altLang="zh-TW"/>
          </a:p>
        </p:txBody>
      </p:sp>
      <p:sp>
        <p:nvSpPr>
          <p:cNvPr id="305154" name="Rectangle 2"/>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1980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780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0722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953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776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823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015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2401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205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9698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05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0042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142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2576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6722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cSld name="標題，兩項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381000" y="228600"/>
            <a:ext cx="8393113" cy="750888"/>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381000" y="1420813"/>
            <a:ext cx="4117975" cy="10128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51375" y="1420813"/>
            <a:ext cx="4117975" cy="10128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half" idx="3"/>
          </p:nvPr>
        </p:nvSpPr>
        <p:spPr>
          <a:xfrm>
            <a:off x="381000" y="2586038"/>
            <a:ext cx="8388350" cy="10128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5498095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702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550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538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27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458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43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258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509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04875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zh-TW" altLang="en-US" sz="4000" i="0" dirty="0">
                <a:effectLst>
                  <a:outerShdw blurRad="38100" dist="38100" dir="2700000" algn="tl">
                    <a:srgbClr val="000000">
                      <a:alpha val="43137"/>
                    </a:srgbClr>
                  </a:outerShdw>
                </a:effectLst>
                <a:latin typeface="+mj-ea"/>
              </a:rPr>
              <a:t>虛擬化技術</a:t>
            </a:r>
            <a:r>
              <a:rPr lang="en-US" altLang="zh-TW" sz="4000" dirty="0">
                <a:effectLst>
                  <a:outerShdw blurRad="38100" dist="38100" dir="2700000" algn="tl">
                    <a:srgbClr val="000000">
                      <a:alpha val="43137"/>
                    </a:srgbClr>
                  </a:outerShdw>
                </a:effectLst>
                <a:latin typeface="+mj-ea"/>
              </a:rPr>
              <a:t/>
            </a:r>
            <a:br>
              <a:rPr lang="en-US" altLang="zh-TW" sz="4000" dirty="0">
                <a:effectLst>
                  <a:outerShdw blurRad="38100" dist="38100" dir="2700000" algn="tl">
                    <a:srgbClr val="000000">
                      <a:alpha val="43137"/>
                    </a:srgbClr>
                  </a:outerShdw>
                </a:effectLst>
                <a:latin typeface="+mj-ea"/>
              </a:rPr>
            </a:br>
            <a:r>
              <a:rPr lang="en-US" altLang="zh-TW" sz="4000" dirty="0">
                <a:effectLst>
                  <a:outerShdw blurRad="38100" dist="38100" dir="2700000" algn="tl">
                    <a:srgbClr val="000000">
                      <a:alpha val="43137"/>
                    </a:srgbClr>
                  </a:outerShdw>
                </a:effectLst>
                <a:latin typeface="+mj-lt"/>
              </a:rPr>
              <a:t>Virtualization and Virtual </a:t>
            </a:r>
            <a:r>
              <a:rPr lang="en-US" altLang="zh-TW" sz="4000" dirty="0" smtClean="0">
                <a:effectLst>
                  <a:outerShdw blurRad="38100" dist="38100" dir="2700000" algn="tl">
                    <a:srgbClr val="000000">
                      <a:alpha val="43137"/>
                    </a:srgbClr>
                  </a:outerShdw>
                </a:effectLst>
                <a:latin typeface="+mj-lt"/>
              </a:rPr>
              <a:t>Machines</a:t>
            </a:r>
            <a:endParaRPr lang="zh-TW" altLang="en-US" sz="4000" dirty="0">
              <a:effectLst>
                <a:outerShdw blurRad="38100" dist="38100" dir="2700000" algn="tl">
                  <a:srgbClr val="000000">
                    <a:alpha val="43137"/>
                  </a:srgbClr>
                </a:outerShdw>
              </a:effectLst>
              <a:latin typeface="+mj-lt"/>
            </a:endParaRPr>
          </a:p>
        </p:txBody>
      </p:sp>
      <p:sp>
        <p:nvSpPr>
          <p:cNvPr id="3" name="副標題 2"/>
          <p:cNvSpPr>
            <a:spLocks noGrp="1"/>
          </p:cNvSpPr>
          <p:nvPr>
            <p:ph type="subTitle" idx="1"/>
          </p:nvPr>
        </p:nvSpPr>
        <p:spPr>
          <a:xfrm>
            <a:off x="1371600" y="3886200"/>
            <a:ext cx="6400800" cy="910952"/>
          </a:xfrm>
        </p:spPr>
        <p:txBody>
          <a:bodyPr>
            <a:normAutofit/>
          </a:bodyPr>
          <a:lstStyle/>
          <a:p>
            <a:pPr algn="ctr"/>
            <a:r>
              <a:rPr lang="en-US" altLang="zh-TW" sz="3200" i="0" dirty="0" smtClean="0">
                <a:latin typeface="+mj-lt"/>
              </a:rPr>
              <a:t>Intel Virtualization Technology</a:t>
            </a:r>
            <a:endParaRPr lang="zh-TW" altLang="en-US" sz="3200" i="0" dirty="0">
              <a:latin typeface="+mj-lt"/>
            </a:endParaRPr>
          </a:p>
        </p:txBody>
      </p:sp>
    </p:spTree>
    <p:extLst>
      <p:ext uri="{BB962C8B-B14F-4D97-AF65-F5344CB8AC3E}">
        <p14:creationId xmlns:p14="http://schemas.microsoft.com/office/powerpoint/2010/main" val="2951714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676400" y="1308550"/>
            <a:ext cx="6858000" cy="5397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System State Management</a:t>
            </a:r>
            <a:endParaRPr lang="en-US" dirty="0"/>
          </a:p>
        </p:txBody>
      </p:sp>
      <p:sp>
        <p:nvSpPr>
          <p:cNvPr id="3" name="Content Placeholder 2"/>
          <p:cNvSpPr>
            <a:spLocks noGrp="1"/>
          </p:cNvSpPr>
          <p:nvPr>
            <p:ph idx="1"/>
          </p:nvPr>
        </p:nvSpPr>
        <p:spPr>
          <a:xfrm>
            <a:off x="304800" y="1600201"/>
            <a:ext cx="5181600" cy="2895600"/>
          </a:xfrm>
        </p:spPr>
        <p:txBody>
          <a:bodyPr/>
          <a:lstStyle/>
          <a:p>
            <a:r>
              <a:rPr lang="en-US" dirty="0" smtClean="0"/>
              <a:t>Virtualizing system state :</a:t>
            </a:r>
          </a:p>
          <a:p>
            <a:pPr lvl="1"/>
            <a:r>
              <a:rPr lang="en-US" dirty="0" smtClean="0"/>
              <a:t>VMM will hold the system states</a:t>
            </a:r>
            <a:br>
              <a:rPr lang="en-US" dirty="0" smtClean="0"/>
            </a:br>
            <a:r>
              <a:rPr lang="en-US" dirty="0" smtClean="0"/>
              <a:t>of all virtual machines in memory.</a:t>
            </a:r>
          </a:p>
          <a:p>
            <a:pPr lvl="1"/>
            <a:r>
              <a:rPr lang="en-US" dirty="0" smtClean="0"/>
              <a:t>When VMM context switch from</a:t>
            </a:r>
            <a:br>
              <a:rPr lang="en-US" dirty="0" smtClean="0"/>
            </a:br>
            <a:r>
              <a:rPr lang="en-US" dirty="0" smtClean="0"/>
              <a:t>one virtual machine to another</a:t>
            </a:r>
          </a:p>
          <a:p>
            <a:pPr lvl="2"/>
            <a:r>
              <a:rPr lang="en-US" dirty="0" smtClean="0"/>
              <a:t>Write the register values back to memory</a:t>
            </a:r>
          </a:p>
          <a:p>
            <a:pPr lvl="2"/>
            <a:r>
              <a:rPr lang="en-US" dirty="0" smtClean="0"/>
              <a:t>Copy the register values of next guest OS to CPU registers.</a:t>
            </a:r>
          </a:p>
        </p:txBody>
      </p:sp>
    </p:spTree>
    <p:extLst>
      <p:ext uri="{BB962C8B-B14F-4D97-AF65-F5344CB8AC3E}">
        <p14:creationId xmlns:p14="http://schemas.microsoft.com/office/powerpoint/2010/main" val="1286979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Theorem</a:t>
            </a:r>
            <a:endParaRPr lang="en-US" dirty="0"/>
          </a:p>
        </p:txBody>
      </p:sp>
      <p:sp>
        <p:nvSpPr>
          <p:cNvPr id="3" name="Content Placeholder 2"/>
          <p:cNvSpPr>
            <a:spLocks noGrp="1"/>
          </p:cNvSpPr>
          <p:nvPr>
            <p:ph idx="1"/>
          </p:nvPr>
        </p:nvSpPr>
        <p:spPr>
          <a:xfrm>
            <a:off x="457200" y="1600200"/>
            <a:ext cx="8001000" cy="4876800"/>
          </a:xfrm>
        </p:spPr>
        <p:txBody>
          <a:bodyPr>
            <a:normAutofit/>
          </a:bodyPr>
          <a:lstStyle/>
          <a:p>
            <a:r>
              <a:rPr lang="en-US" dirty="0" smtClean="0"/>
              <a:t>Subset theorem :</a:t>
            </a:r>
          </a:p>
          <a:p>
            <a:pPr lvl="1"/>
            <a:r>
              <a:rPr lang="en-US" dirty="0" smtClean="0"/>
              <a:t>For any conventional third-generation computer, a VMM may be constructed if the set of sensitive instructions for that computer is a subset of the set of privileged instructions.</a:t>
            </a:r>
            <a:br>
              <a:rPr lang="en-US" dirty="0" smtClean="0"/>
            </a:br>
            <a:endParaRPr lang="en-US" dirty="0" smtClean="0"/>
          </a:p>
          <a:p>
            <a:r>
              <a:rPr lang="en-US" dirty="0" smtClean="0"/>
              <a:t>Recursive Emulation :</a:t>
            </a:r>
          </a:p>
          <a:p>
            <a:pPr lvl="1"/>
            <a:r>
              <a:rPr lang="en-US" dirty="0" smtClean="0"/>
              <a:t>A conventional third-generation computer is recursively </a:t>
            </a:r>
            <a:r>
              <a:rPr lang="en-US" dirty="0" err="1" smtClean="0"/>
              <a:t>virtualizable</a:t>
            </a:r>
            <a:r>
              <a:rPr lang="en-US" dirty="0" smtClean="0"/>
              <a:t> if</a:t>
            </a:r>
          </a:p>
          <a:p>
            <a:pPr lvl="2"/>
            <a:r>
              <a:rPr lang="en-US" dirty="0" smtClean="0"/>
              <a:t>It is </a:t>
            </a:r>
            <a:r>
              <a:rPr lang="en-US" dirty="0" err="1" smtClean="0"/>
              <a:t>virtualizable</a:t>
            </a:r>
            <a:endParaRPr lang="en-US" dirty="0" smtClean="0"/>
          </a:p>
          <a:p>
            <a:pPr lvl="2"/>
            <a:r>
              <a:rPr lang="en-US" dirty="0" smtClean="0"/>
              <a:t>VMM without any timing dependencies can be constructed for it.</a:t>
            </a:r>
          </a:p>
          <a:p>
            <a:pPr lvl="1"/>
            <a:endParaRPr lang="en-US" dirty="0" smtClean="0"/>
          </a:p>
          <a:p>
            <a:r>
              <a:rPr lang="en-US" dirty="0" smtClean="0"/>
              <a:t>Under this theorem, x86 architecture cannot be virtualized directly. Other techniques are needed.</a:t>
            </a:r>
          </a:p>
        </p:txBody>
      </p:sp>
    </p:spTree>
    <p:extLst>
      <p:ext uri="{BB962C8B-B14F-4D97-AF65-F5344CB8AC3E}">
        <p14:creationId xmlns:p14="http://schemas.microsoft.com/office/powerpoint/2010/main" val="4102481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Techniques</a:t>
            </a:r>
            <a:endParaRPr lang="en-US" dirty="0"/>
          </a:p>
        </p:txBody>
      </p:sp>
      <p:sp>
        <p:nvSpPr>
          <p:cNvPr id="3" name="Content Placeholder 2"/>
          <p:cNvSpPr>
            <a:spLocks noGrp="1"/>
          </p:cNvSpPr>
          <p:nvPr>
            <p:ph idx="1"/>
          </p:nvPr>
        </p:nvSpPr>
        <p:spPr/>
        <p:txBody>
          <a:bodyPr/>
          <a:lstStyle/>
          <a:p>
            <a:r>
              <a:rPr lang="en-US" dirty="0" smtClean="0"/>
              <a:t>How to virtualize </a:t>
            </a:r>
            <a:r>
              <a:rPr lang="en-US" dirty="0" err="1" smtClean="0"/>
              <a:t>unvirtualizable</a:t>
            </a:r>
            <a:r>
              <a:rPr lang="en-US" dirty="0" smtClean="0"/>
              <a:t> hardware :</a:t>
            </a:r>
          </a:p>
          <a:p>
            <a:pPr lvl="1"/>
            <a:r>
              <a:rPr lang="en-US" dirty="0" smtClean="0"/>
              <a:t>Para-virtualization</a:t>
            </a:r>
          </a:p>
          <a:p>
            <a:pPr lvl="2"/>
            <a:r>
              <a:rPr lang="en-US" dirty="0" smtClean="0"/>
              <a:t>Modify guest OS to skip the critical instructions.</a:t>
            </a:r>
          </a:p>
          <a:p>
            <a:pPr lvl="2"/>
            <a:r>
              <a:rPr lang="en-US" dirty="0" smtClean="0"/>
              <a:t>Implement some hyper-calls to trap guest OS to VMM.</a:t>
            </a:r>
            <a:br>
              <a:rPr lang="en-US" dirty="0" smtClean="0"/>
            </a:br>
            <a:endParaRPr lang="en-US" dirty="0" smtClean="0"/>
          </a:p>
          <a:p>
            <a:pPr lvl="1"/>
            <a:r>
              <a:rPr lang="en-US" dirty="0" smtClean="0"/>
              <a:t>Binary translation</a:t>
            </a:r>
          </a:p>
          <a:p>
            <a:pPr lvl="2"/>
            <a:r>
              <a:rPr lang="en-US" dirty="0" smtClean="0"/>
              <a:t>Use emulation technique to make hardware </a:t>
            </a:r>
            <a:r>
              <a:rPr lang="en-US" dirty="0" err="1" smtClean="0"/>
              <a:t>virtualizable</a:t>
            </a:r>
            <a:r>
              <a:rPr lang="en-US" dirty="0" smtClean="0"/>
              <a:t>.</a:t>
            </a:r>
          </a:p>
          <a:p>
            <a:pPr lvl="2"/>
            <a:r>
              <a:rPr lang="en-US" dirty="0" smtClean="0"/>
              <a:t>Skip the critical instructions by means of these translations.</a:t>
            </a:r>
            <a:br>
              <a:rPr lang="en-US" dirty="0" smtClean="0"/>
            </a:br>
            <a:endParaRPr lang="en-US" dirty="0" smtClean="0"/>
          </a:p>
          <a:p>
            <a:pPr lvl="1"/>
            <a:r>
              <a:rPr lang="en-US" dirty="0" smtClean="0"/>
              <a:t>Hardware assistance</a:t>
            </a:r>
          </a:p>
          <a:p>
            <a:pPr lvl="2"/>
            <a:r>
              <a:rPr lang="en-US" dirty="0" smtClean="0"/>
              <a:t>Modify or enhance ISA of hardware to provide </a:t>
            </a:r>
            <a:r>
              <a:rPr lang="en-US" dirty="0" err="1" smtClean="0"/>
              <a:t>virtualizable</a:t>
            </a:r>
            <a:r>
              <a:rPr lang="en-US" dirty="0" smtClean="0"/>
              <a:t> architecture.</a:t>
            </a:r>
          </a:p>
          <a:p>
            <a:pPr lvl="2"/>
            <a:r>
              <a:rPr lang="en-US" dirty="0" smtClean="0"/>
              <a:t>Reduce the complexity of VMM implementation.</a:t>
            </a:r>
          </a:p>
        </p:txBody>
      </p:sp>
    </p:spTree>
    <p:extLst>
      <p:ext uri="{BB962C8B-B14F-4D97-AF65-F5344CB8AC3E}">
        <p14:creationId xmlns:p14="http://schemas.microsoft.com/office/powerpoint/2010/main" val="1465314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Difficulties</a:t>
            </a:r>
            <a:endParaRPr lang="en-US" dirty="0"/>
          </a:p>
        </p:txBody>
      </p:sp>
      <p:sp>
        <p:nvSpPr>
          <p:cNvPr id="3" name="Content Placeholder 2"/>
          <p:cNvSpPr>
            <a:spLocks noGrp="1"/>
          </p:cNvSpPr>
          <p:nvPr>
            <p:ph idx="1"/>
          </p:nvPr>
        </p:nvSpPr>
        <p:spPr>
          <a:xfrm>
            <a:off x="457200" y="1371600"/>
            <a:ext cx="8305800" cy="5105400"/>
          </a:xfrm>
        </p:spPr>
        <p:txBody>
          <a:bodyPr/>
          <a:lstStyle/>
          <a:p>
            <a:r>
              <a:rPr lang="en-US" dirty="0" smtClean="0"/>
              <a:t>Difficulties of binary translation :</a:t>
            </a:r>
          </a:p>
          <a:p>
            <a:pPr lvl="1"/>
            <a:r>
              <a:rPr lang="en-US" dirty="0" smtClean="0"/>
              <a:t>Self-modifying code</a:t>
            </a:r>
          </a:p>
          <a:p>
            <a:pPr lvl="2"/>
            <a:r>
              <a:rPr lang="en-US" dirty="0" smtClean="0"/>
              <a:t>If guest OS will modify its own binary code in runtime, binary translation need to flush the responding code cache and retranslate the code block.</a:t>
            </a:r>
          </a:p>
          <a:p>
            <a:pPr lvl="1"/>
            <a:r>
              <a:rPr lang="en-US" dirty="0" smtClean="0"/>
              <a:t>Self-reference code</a:t>
            </a:r>
          </a:p>
          <a:p>
            <a:pPr lvl="2"/>
            <a:r>
              <a:rPr lang="en-US" dirty="0" smtClean="0"/>
              <a:t>If guest code need to reference(read) its own binary code in runtime, VMM need to make it referring back to original guest binaries location.</a:t>
            </a:r>
          </a:p>
          <a:p>
            <a:pPr lvl="1"/>
            <a:r>
              <a:rPr lang="en-US" dirty="0" smtClean="0"/>
              <a:t>Real-time system</a:t>
            </a:r>
          </a:p>
          <a:p>
            <a:pPr lvl="2"/>
            <a:r>
              <a:rPr lang="en-US" dirty="0" smtClean="0"/>
              <a:t>For some timing critical guest OS, emulation environment will lose precise timing, and this problem cannot be perfectly solved yet.</a:t>
            </a:r>
          </a:p>
          <a:p>
            <a:r>
              <a:rPr lang="en-US" dirty="0" smtClean="0"/>
              <a:t>Difficulty of </a:t>
            </a:r>
            <a:r>
              <a:rPr lang="en-US" dirty="0" err="1" smtClean="0"/>
              <a:t>para</a:t>
            </a:r>
            <a:r>
              <a:rPr lang="en-US" dirty="0" smtClean="0"/>
              <a:t>-virtualization :</a:t>
            </a:r>
          </a:p>
          <a:p>
            <a:pPr lvl="1"/>
            <a:r>
              <a:rPr lang="en-US" dirty="0" smtClean="0"/>
              <a:t>Guest OS modification</a:t>
            </a:r>
          </a:p>
          <a:p>
            <a:pPr lvl="2"/>
            <a:r>
              <a:rPr lang="en-US" dirty="0" smtClean="0"/>
              <a:t>User should at least has the source code of guest OS and modify its kernel; otherwise, </a:t>
            </a:r>
            <a:r>
              <a:rPr lang="en-US" dirty="0" err="1" smtClean="0"/>
              <a:t>para</a:t>
            </a:r>
            <a:r>
              <a:rPr lang="en-US" dirty="0" smtClean="0"/>
              <a:t>-virtualization cannot be used.</a:t>
            </a:r>
          </a:p>
          <a:p>
            <a:pPr lvl="1"/>
            <a:endParaRPr lang="en-US" dirty="0" smtClean="0"/>
          </a:p>
        </p:txBody>
      </p:sp>
    </p:spTree>
    <p:extLst>
      <p:ext uri="{BB962C8B-B14F-4D97-AF65-F5344CB8AC3E}">
        <p14:creationId xmlns:p14="http://schemas.microsoft.com/office/powerpoint/2010/main" val="4281362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Why are there so many problems and difficulties ?</a:t>
            </a:r>
          </a:p>
          <a:p>
            <a:pPr lvl="1"/>
            <a:r>
              <a:rPr lang="en-US" dirty="0" smtClean="0"/>
              <a:t>Critical instructions do not trap in user mode.</a:t>
            </a:r>
          </a:p>
          <a:p>
            <a:pPr lvl="1"/>
            <a:r>
              <a:rPr lang="en-US" dirty="0" smtClean="0"/>
              <a:t>Even if we make those critical instructions trap, their semantic may </a:t>
            </a:r>
            <a:r>
              <a:rPr lang="en-US" altLang="zh-TW" dirty="0" smtClean="0"/>
              <a:t>also be </a:t>
            </a:r>
            <a:r>
              <a:rPr lang="en-US" dirty="0" smtClean="0"/>
              <a:t>changed; which is not acceptable.</a:t>
            </a:r>
            <a:br>
              <a:rPr lang="en-US" dirty="0" smtClean="0"/>
            </a:br>
            <a:endParaRPr lang="en-US" dirty="0" smtClean="0"/>
          </a:p>
          <a:p>
            <a:r>
              <a:rPr lang="en-US" dirty="0" smtClean="0"/>
              <a:t>In short, legacy processors did not design for virtualization purpose at the beginning.</a:t>
            </a:r>
          </a:p>
          <a:p>
            <a:pPr lvl="1"/>
            <a:r>
              <a:rPr lang="en-US" dirty="0" smtClean="0"/>
              <a:t>If processor can be aware of the different behaviors between guest and host, the VMM design will be more efficient and simple.</a:t>
            </a:r>
          </a:p>
        </p:txBody>
      </p:sp>
    </p:spTree>
    <p:extLst>
      <p:ext uri="{BB962C8B-B14F-4D97-AF65-F5344CB8AC3E}">
        <p14:creationId xmlns:p14="http://schemas.microsoft.com/office/powerpoint/2010/main" val="3435698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Let’s go back to trap model :</a:t>
            </a:r>
          </a:p>
          <a:p>
            <a:pPr lvl="1"/>
            <a:r>
              <a:rPr lang="en-US" dirty="0" smtClean="0"/>
              <a:t>Some trap types do not need the VMM involvement.</a:t>
            </a:r>
          </a:p>
          <a:p>
            <a:pPr lvl="2"/>
            <a:r>
              <a:rPr lang="en-US" dirty="0" smtClean="0"/>
              <a:t>For example, all system calls invoked by application in guest OS should be caught by gust OS only. There is no need to trap to VMM and then forward it back to guest OS, which will introduce context switch overhead.</a:t>
            </a:r>
          </a:p>
          <a:p>
            <a:pPr lvl="1"/>
            <a:r>
              <a:rPr lang="en-US" dirty="0" smtClean="0"/>
              <a:t>Some critical instructions should not be executed by guest OS.</a:t>
            </a:r>
          </a:p>
          <a:p>
            <a:pPr lvl="2"/>
            <a:r>
              <a:rPr lang="en-US" dirty="0" smtClean="0"/>
              <a:t>Although we make those critical instructions trap to VMM, VMM cannot identify whether this trapping action is caused by the emulation purpose or the real OS execution exception.</a:t>
            </a:r>
            <a:br>
              <a:rPr lang="en-US" dirty="0" smtClean="0"/>
            </a:br>
            <a:endParaRPr lang="en-US" dirty="0" smtClean="0"/>
          </a:p>
          <a:p>
            <a:r>
              <a:rPr lang="en-US" dirty="0" smtClean="0"/>
              <a:t>Solution :</a:t>
            </a:r>
          </a:p>
          <a:p>
            <a:pPr lvl="1"/>
            <a:r>
              <a:rPr lang="en-US" dirty="0" smtClean="0"/>
              <a:t>We need to redefine the semantic of some instructions.</a:t>
            </a:r>
          </a:p>
          <a:p>
            <a:pPr lvl="1"/>
            <a:r>
              <a:rPr lang="en-US" dirty="0" smtClean="0"/>
              <a:t>We need to introduce new CPU control paradigm.</a:t>
            </a:r>
            <a:endParaRPr lang="en-US" dirty="0"/>
          </a:p>
        </p:txBody>
      </p:sp>
    </p:spTree>
    <p:extLst>
      <p:ext uri="{BB962C8B-B14F-4D97-AF65-F5344CB8AC3E}">
        <p14:creationId xmlns:p14="http://schemas.microsoft.com/office/powerpoint/2010/main" val="339572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VT-x</a:t>
            </a:r>
            <a:endParaRPr lang="en-US" dirty="0"/>
          </a:p>
        </p:txBody>
      </p:sp>
      <p:sp>
        <p:nvSpPr>
          <p:cNvPr id="3" name="Content Placeholder 2"/>
          <p:cNvSpPr>
            <a:spLocks noGrp="1"/>
          </p:cNvSpPr>
          <p:nvPr>
            <p:ph idx="1"/>
          </p:nvPr>
        </p:nvSpPr>
        <p:spPr/>
        <p:txBody>
          <a:bodyPr/>
          <a:lstStyle/>
          <a:p>
            <a:r>
              <a:rPr lang="en-US" dirty="0" smtClean="0"/>
              <a:t>In order to straighten those problems out, Intel introduces one more operation mode of x86 architecture.</a:t>
            </a:r>
          </a:p>
          <a:p>
            <a:pPr lvl="1"/>
            <a:r>
              <a:rPr lang="en-US" dirty="0" smtClean="0"/>
              <a:t>VMX Root Operation (Root Mode)</a:t>
            </a:r>
          </a:p>
          <a:p>
            <a:pPr lvl="2"/>
            <a:r>
              <a:rPr lang="en-US" dirty="0" smtClean="0"/>
              <a:t>All instruction behaviors in this mode are no different to traditional ones.</a:t>
            </a:r>
          </a:p>
          <a:p>
            <a:pPr lvl="2"/>
            <a:r>
              <a:rPr lang="en-US" dirty="0" smtClean="0"/>
              <a:t>All legacy software can run in this mode correctly.</a:t>
            </a:r>
          </a:p>
          <a:p>
            <a:pPr lvl="2"/>
            <a:r>
              <a:rPr lang="en-US" dirty="0" smtClean="0"/>
              <a:t>VMM should run in this mode and control all system resources.</a:t>
            </a:r>
          </a:p>
          <a:p>
            <a:pPr lvl="1"/>
            <a:r>
              <a:rPr lang="en-US" dirty="0" smtClean="0"/>
              <a:t>VMX Non-Root Operation (Non-Root Mode)</a:t>
            </a:r>
          </a:p>
          <a:p>
            <a:pPr lvl="2"/>
            <a:r>
              <a:rPr lang="en-US" dirty="0" smtClean="0"/>
              <a:t>All sensitive instruction behaviors in this mode are redefined.</a:t>
            </a:r>
          </a:p>
          <a:p>
            <a:pPr lvl="2"/>
            <a:r>
              <a:rPr lang="en-US" dirty="0" smtClean="0"/>
              <a:t>The sensitive instructions will trap to Root Mode.</a:t>
            </a:r>
          </a:p>
          <a:p>
            <a:pPr lvl="2"/>
            <a:r>
              <a:rPr lang="en-US" dirty="0" smtClean="0"/>
              <a:t>Guest OS should run in this mode and be fully virtualized through typical “</a:t>
            </a:r>
            <a:r>
              <a:rPr lang="en-US" i="1" dirty="0" smtClean="0"/>
              <a:t>trap and emulation model</a:t>
            </a:r>
            <a:r>
              <a:rPr lang="en-US" dirty="0" smtClean="0"/>
              <a:t>”.</a:t>
            </a:r>
          </a:p>
        </p:txBody>
      </p:sp>
    </p:spTree>
    <p:extLst>
      <p:ext uri="{BB962C8B-B14F-4D97-AF65-F5344CB8AC3E}">
        <p14:creationId xmlns:p14="http://schemas.microsoft.com/office/powerpoint/2010/main" val="3790775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VT-x</a:t>
            </a:r>
            <a:endParaRPr lang="en-US" dirty="0"/>
          </a:p>
        </p:txBody>
      </p:sp>
      <p:sp>
        <p:nvSpPr>
          <p:cNvPr id="3" name="Content Placeholder 2"/>
          <p:cNvSpPr>
            <a:spLocks noGrp="1"/>
          </p:cNvSpPr>
          <p:nvPr>
            <p:ph idx="1"/>
          </p:nvPr>
        </p:nvSpPr>
        <p:spPr>
          <a:xfrm>
            <a:off x="152400" y="1295400"/>
            <a:ext cx="3810000" cy="4953000"/>
          </a:xfrm>
        </p:spPr>
        <p:txBody>
          <a:bodyPr>
            <a:normAutofit/>
          </a:bodyPr>
          <a:lstStyle/>
          <a:p>
            <a:r>
              <a:rPr lang="en-US" dirty="0" smtClean="0"/>
              <a:t>VMM with VT-x :</a:t>
            </a:r>
          </a:p>
          <a:p>
            <a:pPr lvl="1"/>
            <a:r>
              <a:rPr lang="en-US" dirty="0" smtClean="0"/>
              <a:t>System Call</a:t>
            </a:r>
          </a:p>
          <a:p>
            <a:pPr lvl="2"/>
            <a:r>
              <a:rPr lang="en-US" dirty="0" smtClean="0"/>
              <a:t>CPU will directly trap to interrupt handler vector of guest OS.</a:t>
            </a:r>
          </a:p>
          <a:p>
            <a:pPr lvl="1"/>
            <a:r>
              <a:rPr lang="en-US" dirty="0" smtClean="0"/>
              <a:t>Hardware Interrupt</a:t>
            </a:r>
          </a:p>
          <a:p>
            <a:pPr lvl="2"/>
            <a:r>
              <a:rPr lang="en-US" dirty="0" smtClean="0"/>
              <a:t>Still, hardware events need to be handled by VMM first.</a:t>
            </a:r>
          </a:p>
          <a:p>
            <a:pPr lvl="1"/>
            <a:r>
              <a:rPr lang="en-US" dirty="0" smtClean="0"/>
              <a:t>Sensitive Instruction</a:t>
            </a:r>
          </a:p>
          <a:p>
            <a:pPr lvl="2"/>
            <a:r>
              <a:rPr lang="en-US" dirty="0" smtClean="0"/>
              <a:t>Instead of trap all privilege instructions, running guest OS in Non-root mode will trap sensitive instruction only.</a:t>
            </a:r>
          </a:p>
        </p:txBody>
      </p:sp>
      <p:pic>
        <p:nvPicPr>
          <p:cNvPr id="6147" name="Picture 3"/>
          <p:cNvPicPr>
            <a:picLocks noChangeAspect="1" noChangeArrowheads="1"/>
          </p:cNvPicPr>
          <p:nvPr/>
        </p:nvPicPr>
        <p:blipFill>
          <a:blip r:embed="rId2" cstate="print"/>
          <a:srcRect/>
          <a:stretch>
            <a:fillRect/>
          </a:stretch>
        </p:blipFill>
        <p:spPr bwMode="auto">
          <a:xfrm>
            <a:off x="3888381" y="1367334"/>
            <a:ext cx="4587911" cy="516797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8096799" y="1887581"/>
            <a:ext cx="993775" cy="30741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6161681" y="4589418"/>
            <a:ext cx="774700" cy="1169127"/>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6174381" y="5521237"/>
            <a:ext cx="762000" cy="7620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cstate="print"/>
          <a:srcRect/>
          <a:stretch>
            <a:fillRect/>
          </a:stretch>
        </p:blipFill>
        <p:spPr bwMode="auto">
          <a:xfrm>
            <a:off x="8105508" y="4410891"/>
            <a:ext cx="841375" cy="1160418"/>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6350727" y="4267199"/>
            <a:ext cx="890587" cy="1191441"/>
          </a:xfrm>
          <a:prstGeom prst="rect">
            <a:avLst/>
          </a:prstGeom>
          <a:noFill/>
          <a:ln w="9525">
            <a:noFill/>
            <a:miter lim="800000"/>
            <a:headEnd/>
            <a:tailEnd/>
          </a:ln>
          <a:effectLst/>
        </p:spPr>
      </p:pic>
    </p:spTree>
    <p:extLst>
      <p:ext uri="{BB962C8B-B14F-4D97-AF65-F5344CB8AC3E}">
        <p14:creationId xmlns:p14="http://schemas.microsoft.com/office/powerpoint/2010/main" val="229722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up)">
                                      <p:cBhvr>
                                        <p:cTn id="7" dur="500"/>
                                        <p:tgtEl>
                                          <p:spTgt spid="614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6148"/>
                                        </p:tgtEl>
                                      </p:cBhvr>
                                    </p:animEffect>
                                    <p:set>
                                      <p:cBhvr>
                                        <p:cTn id="18" dur="1" fill="hold">
                                          <p:stCondLst>
                                            <p:cond delay="499"/>
                                          </p:stCondLst>
                                        </p:cTn>
                                        <p:tgtEl>
                                          <p:spTgt spid="614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22" presetClass="entr" presetSubtype="4" fill="hold" nodeType="afterEffect">
                                  <p:stCondLst>
                                    <p:cond delay="500"/>
                                  </p:stCondLst>
                                  <p:childTnLst>
                                    <p:set>
                                      <p:cBhvr>
                                        <p:cTn id="27" dur="1" fill="hold">
                                          <p:stCondLst>
                                            <p:cond delay="0"/>
                                          </p:stCondLst>
                                        </p:cTn>
                                        <p:tgtEl>
                                          <p:spTgt spid="6150"/>
                                        </p:tgtEl>
                                        <p:attrNameLst>
                                          <p:attrName>style.visibility</p:attrName>
                                        </p:attrNameLst>
                                      </p:cBhvr>
                                      <p:to>
                                        <p:strVal val="visible"/>
                                      </p:to>
                                    </p:set>
                                    <p:animEffect transition="in" filter="wipe(down)">
                                      <p:cBhvr>
                                        <p:cTn id="28" dur="500"/>
                                        <p:tgtEl>
                                          <p:spTgt spid="6150"/>
                                        </p:tgtEl>
                                      </p:cBhvr>
                                    </p:animEffect>
                                  </p:childTnLst>
                                </p:cTn>
                              </p:par>
                            </p:childTnLst>
                          </p:cTn>
                        </p:par>
                        <p:par>
                          <p:cTn id="29" fill="hold">
                            <p:stCondLst>
                              <p:cond delay="1500"/>
                            </p:stCondLst>
                            <p:childTnLst>
                              <p:par>
                                <p:cTn id="30" presetID="22" presetClass="entr" presetSubtype="4" fill="hold" nodeType="afterEffect">
                                  <p:stCondLst>
                                    <p:cond delay="500"/>
                                  </p:stCondLst>
                                  <p:childTnLst>
                                    <p:set>
                                      <p:cBhvr>
                                        <p:cTn id="31" dur="1" fill="hold">
                                          <p:stCondLst>
                                            <p:cond delay="0"/>
                                          </p:stCondLst>
                                        </p:cTn>
                                        <p:tgtEl>
                                          <p:spTgt spid="6149"/>
                                        </p:tgtEl>
                                        <p:attrNameLst>
                                          <p:attrName>style.visibility</p:attrName>
                                        </p:attrNameLst>
                                      </p:cBhvr>
                                      <p:to>
                                        <p:strVal val="visible"/>
                                      </p:to>
                                    </p:set>
                                    <p:animEffect transition="in" filter="wipe(down)">
                                      <p:cBhvr>
                                        <p:cTn id="32" dur="500"/>
                                        <p:tgtEl>
                                          <p:spTgt spid="6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6149"/>
                                        </p:tgtEl>
                                      </p:cBhvr>
                                    </p:animEffect>
                                    <p:set>
                                      <p:cBhvr>
                                        <p:cTn id="37" dur="1" fill="hold">
                                          <p:stCondLst>
                                            <p:cond delay="499"/>
                                          </p:stCondLst>
                                        </p:cTn>
                                        <p:tgtEl>
                                          <p:spTgt spid="614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150"/>
                                        </p:tgtEl>
                                      </p:cBhvr>
                                    </p:animEffect>
                                    <p:set>
                                      <p:cBhvr>
                                        <p:cTn id="40" dur="1" fill="hold">
                                          <p:stCondLst>
                                            <p:cond delay="499"/>
                                          </p:stCondLst>
                                        </p:cTn>
                                        <p:tgtEl>
                                          <p:spTgt spid="6150"/>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par>
                          <p:cTn id="47" fill="hold">
                            <p:stCondLst>
                              <p:cond delay="500"/>
                            </p:stCondLst>
                            <p:childTnLst>
                              <p:par>
                                <p:cTn id="48" presetID="22" presetClass="entr" presetSubtype="1" fill="hold" nodeType="afterEffect">
                                  <p:stCondLst>
                                    <p:cond delay="500"/>
                                  </p:stCondLst>
                                  <p:childTnLst>
                                    <p:set>
                                      <p:cBhvr>
                                        <p:cTn id="49" dur="1" fill="hold">
                                          <p:stCondLst>
                                            <p:cond delay="0"/>
                                          </p:stCondLst>
                                        </p:cTn>
                                        <p:tgtEl>
                                          <p:spTgt spid="6151"/>
                                        </p:tgtEl>
                                        <p:attrNameLst>
                                          <p:attrName>style.visibility</p:attrName>
                                        </p:attrNameLst>
                                      </p:cBhvr>
                                      <p:to>
                                        <p:strVal val="visible"/>
                                      </p:to>
                                    </p:set>
                                    <p:animEffect transition="in" filter="wipe(up)">
                                      <p:cBhvr>
                                        <p:cTn id="50" dur="500"/>
                                        <p:tgtEl>
                                          <p:spTgt spid="6151"/>
                                        </p:tgtEl>
                                      </p:cBhvr>
                                    </p:animEffect>
                                  </p:childTnLst>
                                </p:cTn>
                              </p:par>
                            </p:childTnLst>
                          </p:cTn>
                        </p:par>
                        <p:par>
                          <p:cTn id="51" fill="hold">
                            <p:stCondLst>
                              <p:cond delay="1500"/>
                            </p:stCondLst>
                            <p:childTnLst>
                              <p:par>
                                <p:cTn id="52" presetID="22" presetClass="entr" presetSubtype="4" fill="hold" nodeType="afterEffect">
                                  <p:stCondLst>
                                    <p:cond delay="500"/>
                                  </p:stCondLst>
                                  <p:childTnLst>
                                    <p:set>
                                      <p:cBhvr>
                                        <p:cTn id="53" dur="1" fill="hold">
                                          <p:stCondLst>
                                            <p:cond delay="0"/>
                                          </p:stCondLst>
                                        </p:cTn>
                                        <p:tgtEl>
                                          <p:spTgt spid="6152"/>
                                        </p:tgtEl>
                                        <p:attrNameLst>
                                          <p:attrName>style.visibility</p:attrName>
                                        </p:attrNameLst>
                                      </p:cBhvr>
                                      <p:to>
                                        <p:strVal val="visible"/>
                                      </p:to>
                                    </p:set>
                                    <p:animEffect transition="in" filter="wipe(down)">
                                      <p:cBhvr>
                                        <p:cTn id="54"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622" y="1321321"/>
            <a:ext cx="3901526" cy="330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normAutofit/>
          </a:bodyPr>
          <a:lstStyle/>
          <a:p>
            <a:r>
              <a:rPr lang="en-US" altLang="zh-TW" dirty="0"/>
              <a:t>Pre &amp; Post Intel </a:t>
            </a:r>
            <a:r>
              <a:rPr lang="en-US" altLang="zh-TW" dirty="0" smtClean="0"/>
              <a:t>VT-x</a:t>
            </a:r>
            <a:endParaRPr lang="zh-TW" altLang="en-US" dirty="0"/>
          </a:p>
        </p:txBody>
      </p:sp>
      <p:sp>
        <p:nvSpPr>
          <p:cNvPr id="5" name="內容版面配置區 4"/>
          <p:cNvSpPr>
            <a:spLocks noGrp="1"/>
          </p:cNvSpPr>
          <p:nvPr>
            <p:ph idx="1"/>
          </p:nvPr>
        </p:nvSpPr>
        <p:spPr>
          <a:xfrm>
            <a:off x="219547" y="4716363"/>
            <a:ext cx="4136429" cy="1955970"/>
          </a:xfrm>
        </p:spPr>
        <p:txBody>
          <a:bodyPr>
            <a:noAutofit/>
          </a:bodyPr>
          <a:lstStyle/>
          <a:p>
            <a:r>
              <a:rPr lang="en-US" altLang="zh-TW" sz="1800" dirty="0"/>
              <a:t>VMM de-privileges the guest </a:t>
            </a:r>
            <a:r>
              <a:rPr lang="en-US" altLang="zh-TW" sz="1800" dirty="0" smtClean="0"/>
              <a:t>OS</a:t>
            </a:r>
            <a:r>
              <a:rPr lang="zh-TW" altLang="en-US" sz="1800" dirty="0" smtClean="0"/>
              <a:t> </a:t>
            </a:r>
            <a:r>
              <a:rPr lang="en-US" altLang="zh-TW" sz="1800" dirty="0" smtClean="0"/>
              <a:t>into </a:t>
            </a:r>
            <a:r>
              <a:rPr lang="en-US" altLang="zh-TW" sz="1800" dirty="0"/>
              <a:t>Ring 1, and takes up Ring 0</a:t>
            </a:r>
          </a:p>
          <a:p>
            <a:r>
              <a:rPr lang="en-US" altLang="zh-TW" sz="1800" dirty="0" smtClean="0"/>
              <a:t>OS </a:t>
            </a:r>
            <a:r>
              <a:rPr lang="en-US" altLang="zh-TW" sz="1800" dirty="0"/>
              <a:t>un-aware it is not running </a:t>
            </a:r>
            <a:r>
              <a:rPr lang="en-US" altLang="zh-TW" sz="1800" dirty="0" smtClean="0"/>
              <a:t>in</a:t>
            </a:r>
            <a:r>
              <a:rPr lang="zh-TW" altLang="en-US" sz="1800" dirty="0" smtClean="0"/>
              <a:t> </a:t>
            </a:r>
            <a:r>
              <a:rPr lang="en-US" altLang="zh-TW" sz="1800" dirty="0" smtClean="0"/>
              <a:t>traditional </a:t>
            </a:r>
            <a:r>
              <a:rPr lang="en-US" altLang="zh-TW" sz="1800" dirty="0"/>
              <a:t>ring 0 privilege</a:t>
            </a:r>
          </a:p>
          <a:p>
            <a:r>
              <a:rPr lang="en-US" altLang="zh-TW" sz="1800" dirty="0" smtClean="0"/>
              <a:t>Requires </a:t>
            </a:r>
            <a:r>
              <a:rPr lang="en-US" altLang="zh-TW" sz="1800" dirty="0"/>
              <a:t>compute intensive </a:t>
            </a:r>
            <a:r>
              <a:rPr lang="en-US" altLang="zh-TW" sz="1800" dirty="0" smtClean="0"/>
              <a:t>SW</a:t>
            </a:r>
            <a:r>
              <a:rPr lang="zh-TW" altLang="en-US" sz="1800" dirty="0" smtClean="0"/>
              <a:t> </a:t>
            </a:r>
            <a:r>
              <a:rPr lang="en-US" altLang="zh-TW" sz="1800" dirty="0" smtClean="0"/>
              <a:t>translation </a:t>
            </a:r>
            <a:r>
              <a:rPr lang="en-US" altLang="zh-TW" sz="1800" dirty="0"/>
              <a:t>to mitigate</a:t>
            </a:r>
            <a:endParaRPr lang="zh-TW" altLang="en-US" sz="18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8623"/>
            <a:ext cx="378245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內容版面配置區 4"/>
          <p:cNvSpPr txBox="1">
            <a:spLocks/>
          </p:cNvSpPr>
          <p:nvPr/>
        </p:nvSpPr>
        <p:spPr>
          <a:xfrm>
            <a:off x="4716016" y="4725144"/>
            <a:ext cx="432048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Arial" pitchFamily="34" charset="0"/>
              <a:buChar char="•"/>
              <a:defRPr sz="24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0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18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1800" dirty="0"/>
              <a:t>VMM has its own privileged level</a:t>
            </a:r>
          </a:p>
          <a:p>
            <a:pPr marL="0" indent="0">
              <a:buNone/>
            </a:pPr>
            <a:r>
              <a:rPr lang="en-US" altLang="zh-TW" sz="1800" dirty="0"/>
              <a:t> </a:t>
            </a:r>
            <a:r>
              <a:rPr lang="en-US" altLang="zh-TW" sz="1800" dirty="0" smtClean="0"/>
              <a:t>      where </a:t>
            </a:r>
            <a:r>
              <a:rPr lang="en-US" altLang="zh-TW" sz="1800" dirty="0"/>
              <a:t>it executes</a:t>
            </a:r>
          </a:p>
          <a:p>
            <a:r>
              <a:rPr lang="en-US" altLang="zh-TW" sz="1800" dirty="0"/>
              <a:t> No need to de-privilege the guest OS</a:t>
            </a:r>
          </a:p>
          <a:p>
            <a:r>
              <a:rPr lang="en-US" altLang="zh-TW" sz="1800" dirty="0"/>
              <a:t> </a:t>
            </a:r>
            <a:r>
              <a:rPr lang="en-US" altLang="zh-TW" sz="1800" dirty="0" err="1"/>
              <a:t>OSes</a:t>
            </a:r>
            <a:r>
              <a:rPr lang="en-US" altLang="zh-TW" sz="1800" dirty="0"/>
              <a:t> run directly on the hardware</a:t>
            </a:r>
            <a:endParaRPr lang="zh-TW" altLang="en-US" sz="1800" dirty="0"/>
          </a:p>
        </p:txBody>
      </p:sp>
      <p:cxnSp>
        <p:nvCxnSpPr>
          <p:cNvPr id="8" name="直線接點 7"/>
          <p:cNvCxnSpPr/>
          <p:nvPr/>
        </p:nvCxnSpPr>
        <p:spPr>
          <a:xfrm>
            <a:off x="4572000" y="1289989"/>
            <a:ext cx="0" cy="538234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92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a:t>
            </a:r>
            <a:endParaRPr lang="en-US" dirty="0"/>
          </a:p>
        </p:txBody>
      </p:sp>
      <p:sp>
        <p:nvSpPr>
          <p:cNvPr id="3" name="Content Placeholder 2"/>
          <p:cNvSpPr>
            <a:spLocks noGrp="1"/>
          </p:cNvSpPr>
          <p:nvPr>
            <p:ph idx="1"/>
          </p:nvPr>
        </p:nvSpPr>
        <p:spPr>
          <a:xfrm>
            <a:off x="457200" y="1600201"/>
            <a:ext cx="8305800" cy="3429000"/>
          </a:xfrm>
        </p:spPr>
        <p:txBody>
          <a:bodyPr/>
          <a:lstStyle/>
          <a:p>
            <a:r>
              <a:rPr lang="en-US" dirty="0" smtClean="0"/>
              <a:t>VMM switch different virtual machines with Intel VT-x :</a:t>
            </a:r>
          </a:p>
          <a:p>
            <a:pPr lvl="1"/>
            <a:r>
              <a:rPr lang="en-US" sz="1600" b="1" dirty="0" smtClean="0">
                <a:latin typeface="Consolas" pitchFamily="49" charset="0"/>
                <a:cs typeface="Consolas" pitchFamily="49" charset="0"/>
              </a:rPr>
              <a:t>VMXON/VMXOFF</a:t>
            </a:r>
          </a:p>
          <a:p>
            <a:pPr lvl="2"/>
            <a:r>
              <a:rPr lang="en-US" dirty="0" smtClean="0"/>
              <a:t>These two instructions are used to turn on/off CPU Root Mode.</a:t>
            </a:r>
          </a:p>
          <a:p>
            <a:pPr lvl="1"/>
            <a:r>
              <a:rPr lang="en-US" dirty="0" smtClean="0"/>
              <a:t>VM Entry</a:t>
            </a:r>
          </a:p>
          <a:p>
            <a:pPr lvl="2"/>
            <a:r>
              <a:rPr lang="en-US" dirty="0" smtClean="0"/>
              <a:t>This is usually caused by the execution of </a:t>
            </a:r>
            <a:r>
              <a:rPr lang="en-US" sz="1600" b="1" dirty="0" smtClean="0">
                <a:latin typeface="Consolas" pitchFamily="49" charset="0"/>
                <a:cs typeface="Consolas" pitchFamily="49" charset="0"/>
              </a:rPr>
              <a:t>VMLAUNCH/VMRESUME</a:t>
            </a:r>
            <a:r>
              <a:rPr lang="en-US" dirty="0" smtClean="0"/>
              <a:t> instructions, which will switch CPU mode from Root Mode to Non-Root Mode.</a:t>
            </a:r>
          </a:p>
          <a:p>
            <a:pPr lvl="1"/>
            <a:r>
              <a:rPr lang="en-US" dirty="0" smtClean="0"/>
              <a:t>VM Exit</a:t>
            </a:r>
          </a:p>
          <a:p>
            <a:pPr lvl="2"/>
            <a:r>
              <a:rPr lang="en-US" dirty="0" smtClean="0"/>
              <a:t>This may be caused by many reasons, such as hardware interrupts or sensitive instruction executions.</a:t>
            </a:r>
          </a:p>
          <a:p>
            <a:pPr lvl="2"/>
            <a:r>
              <a:rPr lang="en-US" dirty="0" smtClean="0"/>
              <a:t>Switch CPU mode from Non-Root Mode to Root Mode.</a:t>
            </a: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11250" y="4966783"/>
            <a:ext cx="6919913" cy="1774825"/>
          </a:xfrm>
          <a:prstGeom prst="rect">
            <a:avLst/>
          </a:prstGeom>
          <a:noFill/>
          <a:ln w="9525">
            <a:noFill/>
            <a:miter lim="800000"/>
            <a:headEnd/>
            <a:tailEnd/>
          </a:ln>
          <a:effectLst/>
        </p:spPr>
      </p:pic>
    </p:spTree>
    <p:extLst>
      <p:ext uri="{BB962C8B-B14F-4D97-AF65-F5344CB8AC3E}">
        <p14:creationId xmlns:p14="http://schemas.microsoft.com/office/powerpoint/2010/main" val="87440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lstStyle/>
          <a:p>
            <a:r>
              <a:rPr lang="en-US" altLang="zh-TW" dirty="0" smtClean="0"/>
              <a:t>CPU Virtualization: Intel VT-x</a:t>
            </a:r>
          </a:p>
          <a:p>
            <a:r>
              <a:rPr lang="en-US" altLang="zh-TW" dirty="0"/>
              <a:t>Memory </a:t>
            </a:r>
            <a:r>
              <a:rPr lang="en-US" altLang="zh-TW" dirty="0" smtClean="0"/>
              <a:t>Virtualization:</a:t>
            </a:r>
            <a:r>
              <a:rPr lang="zh-TW" altLang="en-US" dirty="0" smtClean="0"/>
              <a:t> </a:t>
            </a:r>
            <a:r>
              <a:rPr lang="en-US" altLang="zh-TW" dirty="0"/>
              <a:t>Extended Page Tables (EPT</a:t>
            </a:r>
            <a:r>
              <a:rPr lang="en-US" altLang="zh-TW" dirty="0" smtClean="0"/>
              <a:t>)</a:t>
            </a:r>
          </a:p>
          <a:p>
            <a:r>
              <a:rPr lang="en-US" altLang="zh-TW" dirty="0" smtClean="0"/>
              <a:t>IO</a:t>
            </a:r>
            <a:r>
              <a:rPr lang="zh-TW" altLang="en-US" dirty="0" smtClean="0"/>
              <a:t> </a:t>
            </a:r>
            <a:r>
              <a:rPr lang="en-US" altLang="zh-TW" dirty="0" smtClean="0"/>
              <a:t>Virtualization: Intel VT-d</a:t>
            </a:r>
          </a:p>
          <a:p>
            <a:endParaRPr lang="zh-TW" altLang="en-US" dirty="0"/>
          </a:p>
        </p:txBody>
      </p:sp>
    </p:spTree>
    <p:extLst>
      <p:ext uri="{BB962C8B-B14F-4D97-AF65-F5344CB8AC3E}">
        <p14:creationId xmlns:p14="http://schemas.microsoft.com/office/powerpoint/2010/main" val="953177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Autofit/>
          </a:bodyPr>
          <a:lstStyle/>
          <a:p>
            <a:r>
              <a:rPr lang="en-US" dirty="0" smtClean="0"/>
              <a:t>System State Management</a:t>
            </a:r>
            <a:endParaRPr lang="en-US" dirty="0"/>
          </a:p>
        </p:txBody>
      </p:sp>
      <p:sp>
        <p:nvSpPr>
          <p:cNvPr id="3" name="Content Placeholder 2"/>
          <p:cNvSpPr>
            <a:spLocks noGrp="1"/>
          </p:cNvSpPr>
          <p:nvPr>
            <p:ph idx="1"/>
          </p:nvPr>
        </p:nvSpPr>
        <p:spPr>
          <a:xfrm>
            <a:off x="457200" y="1447800"/>
            <a:ext cx="8458200" cy="4876800"/>
          </a:xfrm>
        </p:spPr>
        <p:txBody>
          <a:bodyPr>
            <a:normAutofit/>
          </a:bodyPr>
          <a:lstStyle/>
          <a:p>
            <a:r>
              <a:rPr lang="en-US" dirty="0" smtClean="0"/>
              <a:t>Intel introduces a more efficient hardware approach for register switching, </a:t>
            </a:r>
            <a:r>
              <a:rPr lang="en-US" b="1" dirty="0" smtClean="0"/>
              <a:t>VMCS</a:t>
            </a:r>
            <a:r>
              <a:rPr lang="en-US" dirty="0" smtClean="0"/>
              <a:t> </a:t>
            </a:r>
            <a:r>
              <a:rPr lang="en-US" sz="2000" dirty="0" smtClean="0"/>
              <a:t>(</a:t>
            </a:r>
            <a:r>
              <a:rPr lang="en-US" sz="2000" i="1" dirty="0" smtClean="0"/>
              <a:t>Virtual Machine Control Structure</a:t>
            </a:r>
            <a:r>
              <a:rPr lang="en-US" sz="2000" dirty="0" smtClean="0"/>
              <a:t>) :</a:t>
            </a:r>
          </a:p>
          <a:p>
            <a:pPr lvl="1"/>
            <a:r>
              <a:rPr lang="en-US" dirty="0" smtClean="0"/>
              <a:t>State Area</a:t>
            </a:r>
          </a:p>
          <a:p>
            <a:pPr lvl="2"/>
            <a:r>
              <a:rPr lang="en-US" dirty="0" smtClean="0"/>
              <a:t>Store host OS system state when VM-Entry.</a:t>
            </a:r>
          </a:p>
          <a:p>
            <a:pPr lvl="2"/>
            <a:r>
              <a:rPr lang="en-US" dirty="0" smtClean="0"/>
              <a:t>Store guest OS system state when VM-Exit.</a:t>
            </a:r>
          </a:p>
          <a:p>
            <a:pPr lvl="1"/>
            <a:r>
              <a:rPr lang="en-US" dirty="0" smtClean="0"/>
              <a:t>Control Area</a:t>
            </a:r>
          </a:p>
          <a:p>
            <a:pPr lvl="2"/>
            <a:r>
              <a:rPr lang="en-US" dirty="0" smtClean="0"/>
              <a:t>Control instruction behaviors in Non-Root Mode.</a:t>
            </a:r>
          </a:p>
          <a:p>
            <a:pPr lvl="2"/>
            <a:r>
              <a:rPr lang="en-US" dirty="0" smtClean="0"/>
              <a:t>Control VM-Entry and VM-Exit process.</a:t>
            </a:r>
          </a:p>
          <a:p>
            <a:pPr lvl="1"/>
            <a:r>
              <a:rPr lang="en-US" dirty="0" smtClean="0"/>
              <a:t>Exit Information</a:t>
            </a:r>
          </a:p>
          <a:p>
            <a:pPr lvl="2"/>
            <a:r>
              <a:rPr lang="en-US" dirty="0" smtClean="0"/>
              <a:t>Provide the VM-Exit reason and some hardware information.</a:t>
            </a:r>
            <a:br>
              <a:rPr lang="en-US" dirty="0" smtClean="0"/>
            </a:br>
            <a:endParaRPr lang="en-US" dirty="0" smtClean="0"/>
          </a:p>
          <a:p>
            <a:r>
              <a:rPr lang="en-US" dirty="0" smtClean="0"/>
              <a:t>Whenever VM Entry or VM Exit occur, CPU will automatically read or write corresponding information into VMCS.</a:t>
            </a:r>
          </a:p>
        </p:txBody>
      </p:sp>
    </p:spTree>
    <p:extLst>
      <p:ext uri="{BB962C8B-B14F-4D97-AF65-F5344CB8AC3E}">
        <p14:creationId xmlns:p14="http://schemas.microsoft.com/office/powerpoint/2010/main" val="150485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State Management</a:t>
            </a:r>
            <a:endParaRPr lang="en-US" dirty="0"/>
          </a:p>
        </p:txBody>
      </p:sp>
      <p:sp>
        <p:nvSpPr>
          <p:cNvPr id="3" name="Content Placeholder 2"/>
          <p:cNvSpPr>
            <a:spLocks noGrp="1"/>
          </p:cNvSpPr>
          <p:nvPr>
            <p:ph idx="1"/>
          </p:nvPr>
        </p:nvSpPr>
        <p:spPr>
          <a:xfrm>
            <a:off x="457200" y="1219201"/>
            <a:ext cx="8153400" cy="2286000"/>
          </a:xfrm>
        </p:spPr>
        <p:txBody>
          <a:bodyPr>
            <a:normAutofit/>
          </a:bodyPr>
          <a:lstStyle/>
          <a:p>
            <a:r>
              <a:rPr lang="en-US" dirty="0" smtClean="0"/>
              <a:t>Binding virtual machine to virtual CPU</a:t>
            </a:r>
          </a:p>
          <a:p>
            <a:pPr lvl="1"/>
            <a:r>
              <a:rPr lang="en-US" dirty="0" smtClean="0"/>
              <a:t>VCPU (Virtual CPU) contains two parts</a:t>
            </a:r>
          </a:p>
          <a:p>
            <a:pPr lvl="2"/>
            <a:r>
              <a:rPr lang="en-US" dirty="0" smtClean="0"/>
              <a:t>VMCS maintains virtual system states, which is approached by hardware.</a:t>
            </a:r>
          </a:p>
          <a:p>
            <a:pPr lvl="2"/>
            <a:r>
              <a:rPr lang="en-US" dirty="0" smtClean="0"/>
              <a:t>Non-VMCS maintains other non-essential system information, which is approach by software.</a:t>
            </a:r>
          </a:p>
          <a:p>
            <a:pPr lvl="1"/>
            <a:r>
              <a:rPr lang="en-US" dirty="0" smtClean="0"/>
              <a:t>VMM needs to handle Non-VMCS part.</a:t>
            </a:r>
          </a:p>
        </p:txBody>
      </p:sp>
      <p:pic>
        <p:nvPicPr>
          <p:cNvPr id="4098" name="Picture 2"/>
          <p:cNvPicPr>
            <a:picLocks noChangeAspect="1" noChangeArrowheads="1"/>
          </p:cNvPicPr>
          <p:nvPr/>
        </p:nvPicPr>
        <p:blipFill>
          <a:blip r:embed="rId2" cstate="print"/>
          <a:srcRect/>
          <a:stretch>
            <a:fillRect/>
          </a:stretch>
        </p:blipFill>
        <p:spPr bwMode="auto">
          <a:xfrm>
            <a:off x="1487488" y="3429000"/>
            <a:ext cx="6169025" cy="3182937"/>
          </a:xfrm>
          <a:prstGeom prst="rect">
            <a:avLst/>
          </a:prstGeom>
          <a:noFill/>
          <a:ln w="9525">
            <a:noFill/>
            <a:miter lim="800000"/>
            <a:headEnd/>
            <a:tailEnd/>
          </a:ln>
          <a:effectLst/>
        </p:spPr>
      </p:pic>
    </p:spTree>
    <p:extLst>
      <p:ext uri="{BB962C8B-B14F-4D97-AF65-F5344CB8AC3E}">
        <p14:creationId xmlns:p14="http://schemas.microsoft.com/office/powerpoint/2010/main" val="1433390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3" name="Text Placeholder 2"/>
          <p:cNvSpPr>
            <a:spLocks noGrp="1"/>
          </p:cNvSpPr>
          <p:nvPr>
            <p:ph type="body" idx="1"/>
          </p:nvPr>
        </p:nvSpPr>
        <p:spPr/>
        <p:txBody>
          <a:bodyPr/>
          <a:lstStyle/>
          <a:p>
            <a:r>
              <a:rPr lang="en-US" altLang="zh-TW" dirty="0">
                <a:solidFill>
                  <a:srgbClr val="C00000"/>
                </a:solidFill>
              </a:rPr>
              <a:t>Extended Page Tables (EPT</a:t>
            </a:r>
            <a:r>
              <a:rPr lang="en-US" altLang="zh-TW" dirty="0" smtClean="0">
                <a:solidFill>
                  <a:srgbClr val="C00000"/>
                </a:solidFill>
              </a:rPr>
              <a:t>)</a:t>
            </a:r>
          </a:p>
        </p:txBody>
      </p:sp>
    </p:spTree>
    <p:extLst>
      <p:ext uri="{BB962C8B-B14F-4D97-AF65-F5344CB8AC3E}">
        <p14:creationId xmlns:p14="http://schemas.microsoft.com/office/powerpoint/2010/main" val="1337070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Difficulties of shadow page table technique :</a:t>
            </a:r>
          </a:p>
          <a:p>
            <a:pPr lvl="1"/>
            <a:r>
              <a:rPr lang="en-US" dirty="0" smtClean="0"/>
              <a:t>Shadow page table implementation is extremely complex.</a:t>
            </a:r>
          </a:p>
          <a:p>
            <a:pPr lvl="1"/>
            <a:r>
              <a:rPr lang="en-US" dirty="0" smtClean="0"/>
              <a:t>Page fault mechanism and synchronization issues are critical.</a:t>
            </a:r>
          </a:p>
          <a:p>
            <a:pPr lvl="1"/>
            <a:r>
              <a:rPr lang="en-US" dirty="0" smtClean="0"/>
              <a:t>Host memory space overhead is considerable.</a:t>
            </a:r>
            <a:br>
              <a:rPr lang="en-US" dirty="0" smtClean="0"/>
            </a:br>
            <a:endParaRPr lang="en-US" dirty="0" smtClean="0"/>
          </a:p>
          <a:p>
            <a:r>
              <a:rPr lang="en-US" dirty="0" smtClean="0"/>
              <a:t>But why we need this technique to virtualize MMU ?</a:t>
            </a:r>
          </a:p>
          <a:p>
            <a:pPr lvl="1"/>
            <a:r>
              <a:rPr lang="en-US" dirty="0" smtClean="0"/>
              <a:t>MMU do not first implemented for virtualization.</a:t>
            </a:r>
          </a:p>
          <a:p>
            <a:pPr lvl="1"/>
            <a:r>
              <a:rPr lang="en-US" dirty="0" smtClean="0"/>
              <a:t>MMU is knowing nothing about two level page address translation.</a:t>
            </a:r>
            <a:br>
              <a:rPr lang="en-US" dirty="0" smtClean="0"/>
            </a:br>
            <a:endParaRPr lang="en-US" dirty="0" smtClean="0"/>
          </a:p>
          <a:p>
            <a:r>
              <a:rPr lang="en-US" dirty="0" smtClean="0"/>
              <a:t>Now, let us consider hardware solution.</a:t>
            </a:r>
          </a:p>
        </p:txBody>
      </p:sp>
    </p:spTree>
    <p:extLst>
      <p:ext uri="{BB962C8B-B14F-4D97-AF65-F5344CB8AC3E}">
        <p14:creationId xmlns:p14="http://schemas.microsoft.com/office/powerpoint/2010/main" val="847985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Page Table</a:t>
            </a:r>
            <a:endParaRPr lang="en-US" dirty="0"/>
          </a:p>
        </p:txBody>
      </p:sp>
      <p:sp>
        <p:nvSpPr>
          <p:cNvPr id="3" name="Content Placeholder 2"/>
          <p:cNvSpPr>
            <a:spLocks noGrp="1"/>
          </p:cNvSpPr>
          <p:nvPr>
            <p:ph idx="1"/>
          </p:nvPr>
        </p:nvSpPr>
        <p:spPr>
          <a:xfrm>
            <a:off x="457200" y="1600200"/>
            <a:ext cx="8229600" cy="4495800"/>
          </a:xfrm>
        </p:spPr>
        <p:txBody>
          <a:bodyPr/>
          <a:lstStyle/>
          <a:p>
            <a:r>
              <a:rPr lang="en-US" dirty="0" smtClean="0"/>
              <a:t>Concept of Extended Page Table (EPT) :</a:t>
            </a:r>
          </a:p>
          <a:p>
            <a:pPr lvl="1"/>
            <a:r>
              <a:rPr lang="en-US" dirty="0" smtClean="0"/>
              <a:t>Instead of walking along with only one page table hierarchy, EPT technique implement one more page table hierarchy.</a:t>
            </a:r>
          </a:p>
          <a:p>
            <a:pPr lvl="2"/>
            <a:r>
              <a:rPr lang="en-US" dirty="0" smtClean="0"/>
              <a:t>One page table is maintained by guest OS, which is used to generate guest physical address.</a:t>
            </a:r>
          </a:p>
          <a:p>
            <a:pPr lvl="2"/>
            <a:r>
              <a:rPr lang="en-US" dirty="0" smtClean="0"/>
              <a:t>The other page table is maintained by VMM, which is used to map guest physical address to host physical address.</a:t>
            </a:r>
            <a:br>
              <a:rPr lang="en-US" dirty="0" smtClean="0"/>
            </a:br>
            <a:endParaRPr lang="en-US" dirty="0" smtClean="0"/>
          </a:p>
          <a:p>
            <a:pPr lvl="1"/>
            <a:r>
              <a:rPr lang="en-US" dirty="0" smtClean="0"/>
              <a:t>For each memory access operation, EPT MMU will directly get guest physical address from guest page table, and then get host physical address by the VMM mapping table automatically.</a:t>
            </a:r>
          </a:p>
        </p:txBody>
      </p:sp>
    </p:spTree>
    <p:extLst>
      <p:ext uri="{BB962C8B-B14F-4D97-AF65-F5344CB8AC3E}">
        <p14:creationId xmlns:p14="http://schemas.microsoft.com/office/powerpoint/2010/main" val="3512836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EPT</a:t>
            </a:r>
            <a:r>
              <a:rPr lang="zh-TW" altLang="en-US" dirty="0" smtClean="0"/>
              <a:t> </a:t>
            </a:r>
            <a:r>
              <a:rPr lang="en-US" altLang="zh-TW" dirty="0" smtClean="0"/>
              <a:t>Translation: Details</a:t>
            </a:r>
            <a:endParaRPr lang="en-US" dirty="0"/>
          </a:p>
        </p:txBody>
      </p:sp>
      <p:sp>
        <p:nvSpPr>
          <p:cNvPr id="3" name="Content Placeholder 2"/>
          <p:cNvSpPr>
            <a:spLocks noGrp="1"/>
          </p:cNvSpPr>
          <p:nvPr>
            <p:ph idx="1"/>
          </p:nvPr>
        </p:nvSpPr>
        <p:spPr>
          <a:xfrm>
            <a:off x="427830" y="5470922"/>
            <a:ext cx="8229600" cy="1008112"/>
          </a:xfrm>
        </p:spPr>
        <p:txBody>
          <a:bodyPr/>
          <a:lstStyle/>
          <a:p>
            <a:r>
              <a:rPr lang="en-US" altLang="zh-TW" dirty="0"/>
              <a:t>All guest-physical addresses go through extended page tables</a:t>
            </a:r>
            <a:endParaRPr lang="en-US" dirty="0"/>
          </a:p>
        </p:txBody>
      </p:sp>
      <p:pic>
        <p:nvPicPr>
          <p:cNvPr id="1052"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74" y="2276872"/>
            <a:ext cx="8803113"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020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Memory </a:t>
            </a:r>
            <a:r>
              <a:rPr lang="en-US" altLang="zh-TW" dirty="0" smtClean="0"/>
              <a:t>Operation</a:t>
            </a:r>
            <a:endParaRPr lang="en-US" dirty="0"/>
          </a:p>
        </p:txBody>
      </p:sp>
      <p:pic>
        <p:nvPicPr>
          <p:cNvPr id="103426" name="Picture 2"/>
          <p:cNvPicPr>
            <a:picLocks noChangeAspect="1" noChangeArrowheads="1"/>
          </p:cNvPicPr>
          <p:nvPr/>
        </p:nvPicPr>
        <p:blipFill>
          <a:blip r:embed="rId2" cstate="print"/>
          <a:srcRect/>
          <a:stretch>
            <a:fillRect/>
          </a:stretch>
        </p:blipFill>
        <p:spPr bwMode="auto">
          <a:xfrm>
            <a:off x="2416175" y="2414780"/>
            <a:ext cx="6499225" cy="3535363"/>
          </a:xfrm>
          <a:prstGeom prst="rect">
            <a:avLst/>
          </a:prstGeom>
          <a:noFill/>
          <a:ln w="9525">
            <a:noFill/>
            <a:miter lim="800000"/>
            <a:headEnd/>
            <a:tailEnd/>
          </a:ln>
          <a:effectLst/>
        </p:spPr>
      </p:pic>
      <p:sp>
        <p:nvSpPr>
          <p:cNvPr id="6" name="TextBox 5"/>
          <p:cNvSpPr txBox="1"/>
          <p:nvPr/>
        </p:nvSpPr>
        <p:spPr>
          <a:xfrm>
            <a:off x="4026423" y="2753245"/>
            <a:ext cx="263214" cy="276999"/>
          </a:xfrm>
          <a:prstGeom prst="rect">
            <a:avLst/>
          </a:prstGeom>
          <a:noFill/>
        </p:spPr>
        <p:txBody>
          <a:bodyPr wrap="none" rtlCol="0">
            <a:spAutoFit/>
          </a:bodyPr>
          <a:lstStyle/>
          <a:p>
            <a:r>
              <a:rPr lang="en-US" sz="1200" b="1" i="1" dirty="0" smtClean="0"/>
              <a:t>8</a:t>
            </a:r>
            <a:endParaRPr lang="en-US" sz="1200" b="1" i="1" dirty="0"/>
          </a:p>
        </p:txBody>
      </p:sp>
      <p:sp>
        <p:nvSpPr>
          <p:cNvPr id="7" name="TextBox 6"/>
          <p:cNvSpPr txBox="1"/>
          <p:nvPr/>
        </p:nvSpPr>
        <p:spPr>
          <a:xfrm>
            <a:off x="5423759" y="2523478"/>
            <a:ext cx="263214" cy="276999"/>
          </a:xfrm>
          <a:prstGeom prst="rect">
            <a:avLst/>
          </a:prstGeom>
          <a:noFill/>
        </p:spPr>
        <p:txBody>
          <a:bodyPr wrap="none" rtlCol="0">
            <a:spAutoFit/>
          </a:bodyPr>
          <a:lstStyle/>
          <a:p>
            <a:r>
              <a:rPr lang="en-US" sz="1200" b="1" i="1" dirty="0" smtClean="0"/>
              <a:t>9</a:t>
            </a:r>
            <a:endParaRPr lang="en-US" sz="1200" b="1" i="1" dirty="0"/>
          </a:p>
        </p:txBody>
      </p:sp>
      <p:sp>
        <p:nvSpPr>
          <p:cNvPr id="8" name="TextBox 7"/>
          <p:cNvSpPr txBox="1"/>
          <p:nvPr/>
        </p:nvSpPr>
        <p:spPr>
          <a:xfrm>
            <a:off x="6809413" y="2286000"/>
            <a:ext cx="263214" cy="276999"/>
          </a:xfrm>
          <a:prstGeom prst="rect">
            <a:avLst/>
          </a:prstGeom>
          <a:noFill/>
        </p:spPr>
        <p:txBody>
          <a:bodyPr wrap="none" rtlCol="0">
            <a:spAutoFit/>
          </a:bodyPr>
          <a:lstStyle/>
          <a:p>
            <a:r>
              <a:rPr lang="en-US" sz="1200" b="1" i="1" dirty="0" smtClean="0"/>
              <a:t>6</a:t>
            </a:r>
            <a:endParaRPr lang="en-US" sz="1200" b="1" i="1" dirty="0"/>
          </a:p>
        </p:txBody>
      </p:sp>
      <p:sp>
        <p:nvSpPr>
          <p:cNvPr id="9" name="TextBox 8"/>
          <p:cNvSpPr txBox="1"/>
          <p:nvPr/>
        </p:nvSpPr>
        <p:spPr>
          <a:xfrm>
            <a:off x="5010949" y="2753245"/>
            <a:ext cx="263214" cy="276999"/>
          </a:xfrm>
          <a:prstGeom prst="rect">
            <a:avLst/>
          </a:prstGeom>
          <a:noFill/>
        </p:spPr>
        <p:txBody>
          <a:bodyPr wrap="none" rtlCol="0">
            <a:spAutoFit/>
          </a:bodyPr>
          <a:lstStyle/>
          <a:p>
            <a:r>
              <a:rPr lang="en-US" sz="1200" b="1" i="1" dirty="0" smtClean="0">
                <a:solidFill>
                  <a:schemeClr val="accent3">
                    <a:lumMod val="75000"/>
                  </a:schemeClr>
                </a:solidFill>
              </a:rPr>
              <a:t>4</a:t>
            </a:r>
            <a:endParaRPr lang="en-US" sz="1200" b="1" i="1" dirty="0">
              <a:solidFill>
                <a:schemeClr val="accent3">
                  <a:lumMod val="75000"/>
                </a:schemeClr>
              </a:solidFill>
            </a:endParaRPr>
          </a:p>
        </p:txBody>
      </p:sp>
      <p:sp>
        <p:nvSpPr>
          <p:cNvPr id="10" name="TextBox 9"/>
          <p:cNvSpPr txBox="1"/>
          <p:nvPr/>
        </p:nvSpPr>
        <p:spPr>
          <a:xfrm>
            <a:off x="6370867" y="2523478"/>
            <a:ext cx="263214" cy="276999"/>
          </a:xfrm>
          <a:prstGeom prst="rect">
            <a:avLst/>
          </a:prstGeom>
          <a:noFill/>
        </p:spPr>
        <p:txBody>
          <a:bodyPr wrap="none" rtlCol="0">
            <a:spAutoFit/>
          </a:bodyPr>
          <a:lstStyle/>
          <a:p>
            <a:r>
              <a:rPr lang="en-US" sz="1200" b="1" i="1" dirty="0" smtClean="0">
                <a:solidFill>
                  <a:schemeClr val="accent3">
                    <a:lumMod val="75000"/>
                  </a:schemeClr>
                </a:solidFill>
              </a:rPr>
              <a:t>7</a:t>
            </a:r>
            <a:endParaRPr lang="en-US" sz="1200" b="1" i="1" dirty="0">
              <a:solidFill>
                <a:schemeClr val="accent3">
                  <a:lumMod val="75000"/>
                </a:schemeClr>
              </a:solidFill>
            </a:endParaRPr>
          </a:p>
        </p:txBody>
      </p:sp>
      <p:sp>
        <p:nvSpPr>
          <p:cNvPr id="11" name="TextBox 10"/>
          <p:cNvSpPr txBox="1"/>
          <p:nvPr/>
        </p:nvSpPr>
        <p:spPr>
          <a:xfrm>
            <a:off x="7741569" y="2286000"/>
            <a:ext cx="263214" cy="276999"/>
          </a:xfrm>
          <a:prstGeom prst="rect">
            <a:avLst/>
          </a:prstGeom>
          <a:noFill/>
        </p:spPr>
        <p:txBody>
          <a:bodyPr wrap="none" rtlCol="0">
            <a:spAutoFit/>
          </a:bodyPr>
          <a:lstStyle/>
          <a:p>
            <a:r>
              <a:rPr lang="en-US" sz="1200" b="1" i="1" dirty="0" smtClean="0">
                <a:solidFill>
                  <a:schemeClr val="accent3">
                    <a:lumMod val="75000"/>
                  </a:schemeClr>
                </a:solidFill>
              </a:rPr>
              <a:t>8</a:t>
            </a:r>
            <a:endParaRPr lang="en-US" sz="1200" b="1" i="1" dirty="0">
              <a:solidFill>
                <a:schemeClr val="accent3">
                  <a:lumMod val="75000"/>
                </a:schemeClr>
              </a:solidFill>
            </a:endParaRPr>
          </a:p>
        </p:txBody>
      </p:sp>
      <p:cxnSp>
        <p:nvCxnSpPr>
          <p:cNvPr id="13" name="Straight Arrow Connector 12"/>
          <p:cNvCxnSpPr>
            <a:stCxn id="6" idx="2"/>
            <a:endCxn id="44" idx="0"/>
          </p:cNvCxnSpPr>
          <p:nvPr/>
        </p:nvCxnSpPr>
        <p:spPr>
          <a:xfrm rot="5400000">
            <a:off x="3050735" y="3080765"/>
            <a:ext cx="1157816" cy="105677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6" idx="2"/>
            <a:endCxn id="50" idx="0"/>
          </p:cNvCxnSpPr>
          <p:nvPr/>
        </p:nvCxnSpPr>
        <p:spPr>
          <a:xfrm rot="16200000" flipH="1">
            <a:off x="3832145" y="3356129"/>
            <a:ext cx="1142001" cy="49023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54" idx="0"/>
            <a:endCxn id="9" idx="2"/>
          </p:cNvCxnSpPr>
          <p:nvPr/>
        </p:nvCxnSpPr>
        <p:spPr>
          <a:xfrm rot="5400000" flipH="1" flipV="1">
            <a:off x="4554445" y="3584135"/>
            <a:ext cx="1142001" cy="342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7" idx="2"/>
            <a:endCxn id="44" idx="0"/>
          </p:cNvCxnSpPr>
          <p:nvPr/>
        </p:nvCxnSpPr>
        <p:spPr>
          <a:xfrm rot="5400000">
            <a:off x="3634520" y="2267213"/>
            <a:ext cx="1387583" cy="245411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7" idx="2"/>
            <a:endCxn id="50" idx="0"/>
          </p:cNvCxnSpPr>
          <p:nvPr/>
        </p:nvCxnSpPr>
        <p:spPr>
          <a:xfrm rot="5400000">
            <a:off x="4415929" y="3032808"/>
            <a:ext cx="1371768" cy="90710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54" idx="0"/>
            <a:endCxn id="10" idx="2"/>
          </p:cNvCxnSpPr>
          <p:nvPr/>
        </p:nvCxnSpPr>
        <p:spPr>
          <a:xfrm rot="5400000" flipH="1" flipV="1">
            <a:off x="5119520" y="2789292"/>
            <a:ext cx="1371768" cy="13941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8" idx="2"/>
            <a:endCxn id="44" idx="0"/>
          </p:cNvCxnSpPr>
          <p:nvPr/>
        </p:nvCxnSpPr>
        <p:spPr>
          <a:xfrm rot="5400000">
            <a:off x="4208608" y="1455647"/>
            <a:ext cx="1625061" cy="383976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8" idx="2"/>
            <a:endCxn id="50" idx="0"/>
          </p:cNvCxnSpPr>
          <p:nvPr/>
        </p:nvCxnSpPr>
        <p:spPr>
          <a:xfrm rot="5400000">
            <a:off x="4990017" y="2221242"/>
            <a:ext cx="1609246" cy="22927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a:stCxn id="54" idx="0"/>
            <a:endCxn id="11" idx="2"/>
          </p:cNvCxnSpPr>
          <p:nvPr/>
        </p:nvCxnSpPr>
        <p:spPr>
          <a:xfrm rot="5400000" flipH="1" flipV="1">
            <a:off x="5686132" y="1985202"/>
            <a:ext cx="1609246" cy="276484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Rectangle 43"/>
          <p:cNvSpPr/>
          <p:nvPr/>
        </p:nvSpPr>
        <p:spPr>
          <a:xfrm>
            <a:off x="2910756" y="418806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457760" y="4172245"/>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17835" y="4172245"/>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endCxn id="60" idx="1"/>
          </p:cNvCxnSpPr>
          <p:nvPr/>
        </p:nvCxnSpPr>
        <p:spPr>
          <a:xfrm flipV="1">
            <a:off x="7998871" y="2823253"/>
            <a:ext cx="28470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8283575" y="2684753"/>
            <a:ext cx="497059" cy="276999"/>
          </a:xfrm>
          <a:prstGeom prst="rect">
            <a:avLst/>
          </a:prstGeom>
          <a:noFill/>
        </p:spPr>
        <p:txBody>
          <a:bodyPr wrap="none" rtlCol="0">
            <a:spAutoFit/>
          </a:bodyPr>
          <a:lstStyle/>
          <a:p>
            <a:r>
              <a:rPr lang="en-US" sz="1200" b="1" i="1" dirty="0" smtClean="0"/>
              <a:t>Data</a:t>
            </a:r>
            <a:endParaRPr lang="en-US" sz="1200" b="1" i="1" dirty="0"/>
          </a:p>
        </p:txBody>
      </p:sp>
      <p:pic>
        <p:nvPicPr>
          <p:cNvPr id="62" name="Picture 4"/>
          <p:cNvPicPr>
            <a:picLocks noChangeAspect="1" noChangeArrowheads="1"/>
          </p:cNvPicPr>
          <p:nvPr/>
        </p:nvPicPr>
        <p:blipFill>
          <a:blip r:embed="rId3" cstate="print"/>
          <a:srcRect/>
          <a:stretch>
            <a:fillRect/>
          </a:stretch>
        </p:blipFill>
        <p:spPr bwMode="auto">
          <a:xfrm>
            <a:off x="101485" y="5029054"/>
            <a:ext cx="3860915" cy="1447946"/>
          </a:xfrm>
          <a:prstGeom prst="rect">
            <a:avLst/>
          </a:prstGeom>
          <a:noFill/>
          <a:ln w="9525">
            <a:noFill/>
            <a:miter lim="800000"/>
            <a:headEnd/>
            <a:tailEnd/>
          </a:ln>
          <a:effectLst/>
        </p:spPr>
      </p:pic>
    </p:spTree>
    <p:extLst>
      <p:ext uri="{BB962C8B-B14F-4D97-AF65-F5344CB8AC3E}">
        <p14:creationId xmlns:p14="http://schemas.microsoft.com/office/powerpoint/2010/main" val="293510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Bottom)">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down)">
                                      <p:cBhvr>
                                        <p:cTn id="44" dur="500"/>
                                        <p:tgtEl>
                                          <p:spTgt spid="28"/>
                                        </p:tgtEl>
                                      </p:cBhvr>
                                    </p:animEffect>
                                  </p:childTnLst>
                                </p:cTn>
                              </p:par>
                            </p:childTnLst>
                          </p:cTn>
                        </p:par>
                        <p:par>
                          <p:cTn id="45" fill="hold">
                            <p:stCondLst>
                              <p:cond delay="1000"/>
                            </p:stCondLst>
                            <p:childTnLst>
                              <p:par>
                                <p:cTn id="46" presetID="1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Bottom)">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xit" presetSubtype="0" fill="hold" nodeType="withEffect">
                                  <p:stCondLst>
                                    <p:cond delay="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par>
                                <p:cTn id="68" presetID="22" presetClass="entr" presetSubtype="1"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up)">
                                      <p:cBhvr>
                                        <p:cTn id="70" dur="500"/>
                                        <p:tgtEl>
                                          <p:spTgt spid="32"/>
                                        </p:tgtEl>
                                      </p:cBhvr>
                                    </p:animEffect>
                                  </p:childTnLst>
                                </p:cTn>
                              </p:par>
                            </p:childTnLst>
                          </p:cTn>
                        </p:par>
                        <p:par>
                          <p:cTn id="71" fill="hold">
                            <p:stCondLst>
                              <p:cond delay="500"/>
                            </p:stCondLst>
                            <p:childTnLst>
                              <p:par>
                                <p:cTn id="72" presetID="22" presetClass="entr" presetSubtype="4" fill="hold"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500"/>
                                        <p:tgtEl>
                                          <p:spTgt spid="40"/>
                                        </p:tgtEl>
                                      </p:cBhvr>
                                    </p:animEffect>
                                  </p:childTnLst>
                                </p:cTn>
                              </p:par>
                            </p:childTnLst>
                          </p:cTn>
                        </p:par>
                        <p:par>
                          <p:cTn id="75" fill="hold">
                            <p:stCondLst>
                              <p:cond delay="1000"/>
                            </p:stCondLst>
                            <p:childTnLst>
                              <p:par>
                                <p:cTn id="76" presetID="12" presetClass="entr" presetSubtype="4" fill="hold"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slide(fromBottom)">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xit" presetSubtype="0" fill="hold" nodeType="withEffect">
                                  <p:stCondLst>
                                    <p:cond delay="0"/>
                                  </p:stCondLst>
                                  <p:childTnLst>
                                    <p:animEffect transition="out" filter="fade">
                                      <p:cBhvr>
                                        <p:cTn id="88" dur="500"/>
                                        <p:tgtEl>
                                          <p:spTgt spid="40"/>
                                        </p:tgtEl>
                                      </p:cBhvr>
                                    </p:animEffect>
                                    <p:set>
                                      <p:cBhvr>
                                        <p:cTn id="89" dur="1" fill="hold">
                                          <p:stCondLst>
                                            <p:cond delay="499"/>
                                          </p:stCondLst>
                                        </p:cTn>
                                        <p:tgtEl>
                                          <p:spTgt spid="4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1"/>
                                        </p:tgtEl>
                                      </p:cBhvr>
                                    </p:animEffect>
                                    <p:set>
                                      <p:cBhvr>
                                        <p:cTn id="92" dur="1" fill="hold">
                                          <p:stCondLst>
                                            <p:cond delay="499"/>
                                          </p:stCondLst>
                                        </p:cTn>
                                        <p:tgtEl>
                                          <p:spTgt spid="31"/>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Virtualization</a:t>
            </a:r>
            <a:endParaRPr lang="en-US" dirty="0"/>
          </a:p>
        </p:txBody>
      </p:sp>
      <p:sp>
        <p:nvSpPr>
          <p:cNvPr id="3" name="Text Placeholder 2"/>
          <p:cNvSpPr>
            <a:spLocks noGrp="1"/>
          </p:cNvSpPr>
          <p:nvPr>
            <p:ph type="body" idx="1"/>
          </p:nvPr>
        </p:nvSpPr>
        <p:spPr/>
        <p:txBody>
          <a:bodyPr/>
          <a:lstStyle/>
          <a:p>
            <a:r>
              <a:rPr lang="en-US" altLang="zh-TW" dirty="0" smtClean="0">
                <a:solidFill>
                  <a:srgbClr val="C00000"/>
                </a:solidFill>
              </a:rPr>
              <a:t>Intel VT-d</a:t>
            </a:r>
          </a:p>
        </p:txBody>
      </p:sp>
    </p:spTree>
    <p:extLst>
      <p:ext uri="{BB962C8B-B14F-4D97-AF65-F5344CB8AC3E}">
        <p14:creationId xmlns:p14="http://schemas.microsoft.com/office/powerpoint/2010/main" val="1063381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Difficulty :</a:t>
            </a:r>
          </a:p>
          <a:p>
            <a:pPr lvl="1"/>
            <a:r>
              <a:rPr lang="en-US" dirty="0" smtClean="0"/>
              <a:t>Software cannot make data access directly from devices.</a:t>
            </a:r>
            <a:br>
              <a:rPr lang="en-US" dirty="0" smtClean="0"/>
            </a:br>
            <a:endParaRPr lang="en-US" dirty="0" smtClean="0"/>
          </a:p>
          <a:p>
            <a:r>
              <a:rPr lang="en-US" dirty="0" smtClean="0"/>
              <a:t>Intel hardware solutions :</a:t>
            </a:r>
          </a:p>
          <a:p>
            <a:pPr lvl="1"/>
            <a:r>
              <a:rPr lang="en-US" dirty="0" smtClean="0"/>
              <a:t>Implement DMA remapping in hardware</a:t>
            </a:r>
          </a:p>
          <a:p>
            <a:pPr lvl="2"/>
            <a:r>
              <a:rPr lang="en-US" dirty="0" smtClean="0"/>
              <a:t>Remap DMA operations automatically by hardware.</a:t>
            </a:r>
          </a:p>
          <a:p>
            <a:pPr lvl="2"/>
            <a:r>
              <a:rPr lang="en-US" b="1" i="1" dirty="0" smtClean="0"/>
              <a:t>Intel VT-d</a:t>
            </a:r>
            <a:r>
              <a:rPr lang="en-US" dirty="0" smtClean="0"/>
              <a:t> </a:t>
            </a:r>
          </a:p>
        </p:txBody>
      </p:sp>
    </p:spTree>
    <p:extLst>
      <p:ext uri="{BB962C8B-B14F-4D97-AF65-F5344CB8AC3E}">
        <p14:creationId xmlns:p14="http://schemas.microsoft.com/office/powerpoint/2010/main" val="1158405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zh-TW" dirty="0">
                <a:ea typeface="新細明體" charset="-120"/>
              </a:rPr>
              <a:t>Options For I/O Virtualization</a:t>
            </a:r>
          </a:p>
        </p:txBody>
      </p:sp>
      <p:sp>
        <p:nvSpPr>
          <p:cNvPr id="285699" name="Rectangle 3"/>
          <p:cNvSpPr>
            <a:spLocks noChangeArrowheads="1"/>
          </p:cNvSpPr>
          <p:nvPr/>
        </p:nvSpPr>
        <p:spPr bwMode="auto">
          <a:xfrm>
            <a:off x="387350" y="4900613"/>
            <a:ext cx="2855913" cy="120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Higher Performance</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I/O Device Sharing</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VM Migration</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Con:  Larger Hypervisor</a:t>
            </a:r>
          </a:p>
        </p:txBody>
      </p:sp>
      <p:sp>
        <p:nvSpPr>
          <p:cNvPr id="285700" name="Line 4"/>
          <p:cNvSpPr>
            <a:spLocks noChangeShapeType="1"/>
          </p:cNvSpPr>
          <p:nvPr/>
        </p:nvSpPr>
        <p:spPr bwMode="auto">
          <a:xfrm>
            <a:off x="2971800" y="1266825"/>
            <a:ext cx="0" cy="4600575"/>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nvGrpSpPr>
          <p:cNvPr id="285702" name="Group 6"/>
          <p:cNvGrpSpPr>
            <a:grpSpLocks/>
          </p:cNvGrpSpPr>
          <p:nvPr/>
        </p:nvGrpSpPr>
        <p:grpSpPr bwMode="auto">
          <a:xfrm>
            <a:off x="523875" y="1217613"/>
            <a:ext cx="2335213" cy="3536950"/>
            <a:chOff x="330" y="611"/>
            <a:chExt cx="1471" cy="2228"/>
          </a:xfrm>
        </p:grpSpPr>
        <p:sp>
          <p:nvSpPr>
            <p:cNvPr id="285703" name="Rectangle 7"/>
            <p:cNvSpPr>
              <a:spLocks noChangeArrowheads="1"/>
            </p:cNvSpPr>
            <p:nvPr/>
          </p:nvSpPr>
          <p:spPr bwMode="auto">
            <a:xfrm>
              <a:off x="330" y="1582"/>
              <a:ext cx="1444" cy="711"/>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zh-TW" b="1" dirty="0">
                <a:solidFill>
                  <a:srgbClr val="000000"/>
                </a:solidFill>
                <a:effectLst/>
                <a:latin typeface="Arial" pitchFamily="34" charset="0"/>
                <a:ea typeface="新細明體" charset="-120"/>
                <a:cs typeface="Arial" pitchFamily="34" charset="0"/>
              </a:endParaRPr>
            </a:p>
            <a:p>
              <a:pPr algn="r"/>
              <a:endParaRPr lang="en-US" altLang="zh-TW" b="1" dirty="0">
                <a:solidFill>
                  <a:srgbClr val="000000"/>
                </a:solidFill>
                <a:effectLst/>
                <a:latin typeface="Arial" pitchFamily="34" charset="0"/>
                <a:ea typeface="新細明體" charset="-120"/>
                <a:cs typeface="Arial" pitchFamily="34" charset="0"/>
              </a:endParaRPr>
            </a:p>
            <a:p>
              <a:pPr algn="r"/>
              <a:endParaRPr lang="en-US" altLang="zh-TW" b="1" dirty="0">
                <a:solidFill>
                  <a:srgbClr val="000000"/>
                </a:solidFill>
                <a:effectLst/>
                <a:latin typeface="Arial" pitchFamily="34" charset="0"/>
                <a:ea typeface="新細明體" charset="-120"/>
                <a:cs typeface="Arial" pitchFamily="34" charset="0"/>
              </a:endParaRPr>
            </a:p>
            <a:p>
              <a:pPr algn="r"/>
              <a:r>
                <a:rPr lang="en-US" altLang="zh-TW" b="1" dirty="0">
                  <a:solidFill>
                    <a:srgbClr val="000000"/>
                  </a:solidFill>
                  <a:effectLst/>
                  <a:latin typeface="Arial" pitchFamily="34" charset="0"/>
                  <a:ea typeface="新細明體" charset="-120"/>
                  <a:cs typeface="Arial" pitchFamily="34" charset="0"/>
                </a:rPr>
                <a:t>Hypervisor</a:t>
              </a:r>
            </a:p>
          </p:txBody>
        </p:sp>
        <p:sp>
          <p:nvSpPr>
            <p:cNvPr id="285704" name="Rectangle 8"/>
            <p:cNvSpPr>
              <a:spLocks noChangeArrowheads="1"/>
            </p:cNvSpPr>
            <p:nvPr/>
          </p:nvSpPr>
          <p:spPr bwMode="auto">
            <a:xfrm>
              <a:off x="330" y="2387"/>
              <a:ext cx="1436" cy="45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TW" altLang="en-US" b="1">
                <a:latin typeface="Arial" pitchFamily="34" charset="0"/>
                <a:cs typeface="Arial" pitchFamily="34" charset="0"/>
              </a:endParaRPr>
            </a:p>
          </p:txBody>
        </p:sp>
        <p:sp>
          <p:nvSpPr>
            <p:cNvPr id="285705" name="Rectangle 9"/>
            <p:cNvSpPr>
              <a:spLocks noChangeArrowheads="1"/>
            </p:cNvSpPr>
            <p:nvPr/>
          </p:nvSpPr>
          <p:spPr bwMode="auto">
            <a:xfrm>
              <a:off x="926" y="2517"/>
              <a:ext cx="199" cy="123"/>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06" name="Rectangle 10"/>
            <p:cNvSpPr>
              <a:spLocks noChangeArrowheads="1"/>
            </p:cNvSpPr>
            <p:nvPr/>
          </p:nvSpPr>
          <p:spPr bwMode="auto">
            <a:xfrm>
              <a:off x="926" y="2640"/>
              <a:ext cx="125" cy="24"/>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07" name="Line 11"/>
            <p:cNvSpPr>
              <a:spLocks noChangeShapeType="1"/>
            </p:cNvSpPr>
            <p:nvPr/>
          </p:nvSpPr>
          <p:spPr bwMode="auto">
            <a:xfrm>
              <a:off x="951" y="2640"/>
              <a:ext cx="0" cy="2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08" name="Line 12"/>
            <p:cNvSpPr>
              <a:spLocks noChangeShapeType="1"/>
            </p:cNvSpPr>
            <p:nvPr/>
          </p:nvSpPr>
          <p:spPr bwMode="auto">
            <a:xfrm>
              <a:off x="976" y="2640"/>
              <a:ext cx="0" cy="2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09" name="Line 13"/>
            <p:cNvSpPr>
              <a:spLocks noChangeShapeType="1"/>
            </p:cNvSpPr>
            <p:nvPr/>
          </p:nvSpPr>
          <p:spPr bwMode="auto">
            <a:xfrm>
              <a:off x="1001" y="2640"/>
              <a:ext cx="0" cy="2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0" name="Line 14"/>
            <p:cNvSpPr>
              <a:spLocks noChangeShapeType="1"/>
            </p:cNvSpPr>
            <p:nvPr/>
          </p:nvSpPr>
          <p:spPr bwMode="auto">
            <a:xfrm>
              <a:off x="1026" y="2640"/>
              <a:ext cx="0" cy="2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1" name="Line 15"/>
            <p:cNvSpPr>
              <a:spLocks noChangeShapeType="1"/>
            </p:cNvSpPr>
            <p:nvPr/>
          </p:nvSpPr>
          <p:spPr bwMode="auto">
            <a:xfrm>
              <a:off x="1125" y="2615"/>
              <a:ext cx="5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2" name="Freeform 16"/>
            <p:cNvSpPr>
              <a:spLocks/>
            </p:cNvSpPr>
            <p:nvPr/>
          </p:nvSpPr>
          <p:spPr bwMode="auto">
            <a:xfrm>
              <a:off x="1150" y="2468"/>
              <a:ext cx="50" cy="221"/>
            </a:xfrm>
            <a:custGeom>
              <a:avLst/>
              <a:gdLst>
                <a:gd name="T0" fmla="*/ 104 w 104"/>
                <a:gd name="T1" fmla="*/ 0 h 528"/>
                <a:gd name="T2" fmla="*/ 8 w 104"/>
                <a:gd name="T3" fmla="*/ 144 h 528"/>
                <a:gd name="T4" fmla="*/ 104 w 104"/>
                <a:gd name="T5" fmla="*/ 240 h 528"/>
                <a:gd name="T6" fmla="*/ 8 w 104"/>
                <a:gd name="T7" fmla="*/ 432 h 528"/>
                <a:gd name="T8" fmla="*/ 56 w 104"/>
                <a:gd name="T9" fmla="*/ 528 h 528"/>
              </a:gdLst>
              <a:ahLst/>
              <a:cxnLst>
                <a:cxn ang="0">
                  <a:pos x="T0" y="T1"/>
                </a:cxn>
                <a:cxn ang="0">
                  <a:pos x="T2" y="T3"/>
                </a:cxn>
                <a:cxn ang="0">
                  <a:pos x="T4" y="T5"/>
                </a:cxn>
                <a:cxn ang="0">
                  <a:pos x="T6" y="T7"/>
                </a:cxn>
                <a:cxn ang="0">
                  <a:pos x="T8" y="T9"/>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noFill/>
            <a:ln w="1905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nvGrpSpPr>
            <p:cNvPr id="285713" name="Group 17"/>
            <p:cNvGrpSpPr>
              <a:grpSpLocks/>
            </p:cNvGrpSpPr>
            <p:nvPr/>
          </p:nvGrpSpPr>
          <p:grpSpPr bwMode="auto">
            <a:xfrm>
              <a:off x="679" y="2597"/>
              <a:ext cx="92" cy="102"/>
              <a:chOff x="1824" y="3456"/>
              <a:chExt cx="336" cy="432"/>
            </a:xfrm>
          </p:grpSpPr>
          <p:sp>
            <p:nvSpPr>
              <p:cNvPr id="285714" name="AutoShape 18"/>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5" name="AutoShape 19"/>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6" name="AutoShape 20"/>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7" name="AutoShape 21"/>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sp>
          <p:nvSpPr>
            <p:cNvPr id="285718" name="Rectangle 22"/>
            <p:cNvSpPr>
              <a:spLocks noChangeArrowheads="1"/>
            </p:cNvSpPr>
            <p:nvPr/>
          </p:nvSpPr>
          <p:spPr bwMode="auto">
            <a:xfrm>
              <a:off x="451" y="2495"/>
              <a:ext cx="178" cy="153"/>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19" name="Rectangle 23"/>
            <p:cNvSpPr>
              <a:spLocks noChangeArrowheads="1"/>
            </p:cNvSpPr>
            <p:nvPr/>
          </p:nvSpPr>
          <p:spPr bwMode="auto">
            <a:xfrm>
              <a:off x="451" y="2648"/>
              <a:ext cx="122" cy="31"/>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0" name="Line 24"/>
            <p:cNvSpPr>
              <a:spLocks noChangeShapeType="1"/>
            </p:cNvSpPr>
            <p:nvPr/>
          </p:nvSpPr>
          <p:spPr bwMode="auto">
            <a:xfrm>
              <a:off x="474" y="2648"/>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1" name="Line 25"/>
            <p:cNvSpPr>
              <a:spLocks noChangeShapeType="1"/>
            </p:cNvSpPr>
            <p:nvPr/>
          </p:nvSpPr>
          <p:spPr bwMode="auto">
            <a:xfrm>
              <a:off x="498" y="2648"/>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2" name="Line 26"/>
            <p:cNvSpPr>
              <a:spLocks noChangeShapeType="1"/>
            </p:cNvSpPr>
            <p:nvPr/>
          </p:nvSpPr>
          <p:spPr bwMode="auto">
            <a:xfrm>
              <a:off x="524" y="2648"/>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3" name="Line 27"/>
            <p:cNvSpPr>
              <a:spLocks noChangeShapeType="1"/>
            </p:cNvSpPr>
            <p:nvPr/>
          </p:nvSpPr>
          <p:spPr bwMode="auto">
            <a:xfrm>
              <a:off x="549" y="2648"/>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4" name="Line 28"/>
            <p:cNvSpPr>
              <a:spLocks noChangeShapeType="1"/>
            </p:cNvSpPr>
            <p:nvPr/>
          </p:nvSpPr>
          <p:spPr bwMode="auto">
            <a:xfrm>
              <a:off x="629" y="2615"/>
              <a:ext cx="49"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nvGrpSpPr>
            <p:cNvPr id="285725" name="Group 29"/>
            <p:cNvGrpSpPr>
              <a:grpSpLocks/>
            </p:cNvGrpSpPr>
            <p:nvPr/>
          </p:nvGrpSpPr>
          <p:grpSpPr bwMode="auto">
            <a:xfrm>
              <a:off x="724" y="2649"/>
              <a:ext cx="92" cy="103"/>
              <a:chOff x="1824" y="3456"/>
              <a:chExt cx="336" cy="432"/>
            </a:xfrm>
          </p:grpSpPr>
          <p:sp>
            <p:nvSpPr>
              <p:cNvPr id="285726" name="AutoShape 30"/>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7" name="AutoShape 31"/>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8" name="AutoShape 32"/>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29" name="AutoShape 33"/>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sp>
          <p:nvSpPr>
            <p:cNvPr id="285730" name="Text Box 34"/>
            <p:cNvSpPr txBox="1">
              <a:spLocks noChangeArrowheads="1"/>
            </p:cNvSpPr>
            <p:nvPr/>
          </p:nvSpPr>
          <p:spPr bwMode="auto">
            <a:xfrm>
              <a:off x="1197" y="2433"/>
              <a:ext cx="604" cy="3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600" b="1">
                  <a:solidFill>
                    <a:srgbClr val="081D58"/>
                  </a:solidFill>
                  <a:effectLst/>
                  <a:latin typeface="Arial" pitchFamily="34" charset="0"/>
                  <a:ea typeface="新細明體" charset="-120"/>
                  <a:cs typeface="Arial" pitchFamily="34" charset="0"/>
                </a:rPr>
                <a:t>Shared</a:t>
              </a:r>
              <a:br>
                <a:rPr lang="en-US" altLang="zh-TW" sz="1600" b="1">
                  <a:solidFill>
                    <a:srgbClr val="081D58"/>
                  </a:solidFill>
                  <a:effectLst/>
                  <a:latin typeface="Arial" pitchFamily="34" charset="0"/>
                  <a:ea typeface="新細明體" charset="-120"/>
                  <a:cs typeface="Arial" pitchFamily="34" charset="0"/>
                </a:rPr>
              </a:br>
              <a:r>
                <a:rPr lang="en-US" altLang="zh-TW" sz="1600" b="1">
                  <a:solidFill>
                    <a:srgbClr val="081D58"/>
                  </a:solidFill>
                  <a:effectLst/>
                  <a:latin typeface="Arial" pitchFamily="34" charset="0"/>
                  <a:ea typeface="新細明體" charset="-120"/>
                  <a:cs typeface="Arial" pitchFamily="34" charset="0"/>
                </a:rPr>
                <a:t>Devices</a:t>
              </a:r>
            </a:p>
          </p:txBody>
        </p:sp>
        <p:sp>
          <p:nvSpPr>
            <p:cNvPr id="285731" name="Text Box 35"/>
            <p:cNvSpPr txBox="1">
              <a:spLocks noChangeArrowheads="1"/>
            </p:cNvSpPr>
            <p:nvPr/>
          </p:nvSpPr>
          <p:spPr bwMode="auto">
            <a:xfrm>
              <a:off x="403" y="1619"/>
              <a:ext cx="1278" cy="173"/>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altLang="zh-TW" sz="1200" b="1" dirty="0">
                  <a:solidFill>
                    <a:srgbClr val="000000"/>
                  </a:solidFill>
                  <a:effectLst/>
                  <a:latin typeface="Arial" pitchFamily="34" charset="0"/>
                  <a:ea typeface="新細明體" charset="-120"/>
                  <a:cs typeface="Arial" pitchFamily="34" charset="0"/>
                </a:rPr>
                <a:t>I/O Services</a:t>
              </a:r>
            </a:p>
          </p:txBody>
        </p:sp>
        <p:sp>
          <p:nvSpPr>
            <p:cNvPr id="285732" name="AutoShape 36"/>
            <p:cNvSpPr>
              <a:spLocks noChangeArrowheads="1"/>
            </p:cNvSpPr>
            <p:nvPr/>
          </p:nvSpPr>
          <p:spPr bwMode="auto">
            <a:xfrm>
              <a:off x="523" y="2063"/>
              <a:ext cx="169" cy="391"/>
            </a:xfrm>
            <a:prstGeom prst="upDownArrow">
              <a:avLst>
                <a:gd name="adj1" fmla="val 50000"/>
                <a:gd name="adj2" fmla="val 46272"/>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33" name="Text Box 37"/>
            <p:cNvSpPr txBox="1">
              <a:spLocks noChangeArrowheads="1"/>
            </p:cNvSpPr>
            <p:nvPr/>
          </p:nvSpPr>
          <p:spPr bwMode="auto">
            <a:xfrm>
              <a:off x="394" y="1868"/>
              <a:ext cx="867" cy="173"/>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altLang="zh-TW" sz="1200" b="1" dirty="0">
                  <a:solidFill>
                    <a:srgbClr val="000000"/>
                  </a:solidFill>
                  <a:effectLst/>
                  <a:latin typeface="Arial" pitchFamily="34" charset="0"/>
                  <a:ea typeface="新細明體" charset="-120"/>
                  <a:cs typeface="Arial" pitchFamily="34" charset="0"/>
                </a:rPr>
                <a:t>Device Drivers</a:t>
              </a:r>
            </a:p>
          </p:txBody>
        </p:sp>
        <p:sp>
          <p:nvSpPr>
            <p:cNvPr id="285734" name="Rectangle 38"/>
            <p:cNvSpPr>
              <a:spLocks noChangeArrowheads="1"/>
            </p:cNvSpPr>
            <p:nvPr/>
          </p:nvSpPr>
          <p:spPr bwMode="auto">
            <a:xfrm>
              <a:off x="345" y="973"/>
              <a:ext cx="663" cy="534"/>
            </a:xfrm>
            <a:prstGeom prst="rect">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TW" sz="1400" b="1">
                  <a:solidFill>
                    <a:schemeClr val="bg1"/>
                  </a:solidFill>
                  <a:effectLst/>
                  <a:latin typeface="Arial" pitchFamily="34" charset="0"/>
                  <a:ea typeface="新細明體" charset="-120"/>
                  <a:cs typeface="Arial" pitchFamily="34" charset="0"/>
                </a:rPr>
                <a:t>VM</a:t>
              </a:r>
              <a:r>
                <a:rPr lang="en-US" altLang="zh-TW" sz="1400" b="1" baseline="-25000">
                  <a:solidFill>
                    <a:schemeClr val="bg1"/>
                  </a:solidFill>
                  <a:effectLst/>
                  <a:latin typeface="Arial" pitchFamily="34" charset="0"/>
                  <a:ea typeface="新細明體" charset="-120"/>
                  <a:cs typeface="Arial" pitchFamily="34" charset="0"/>
                </a:rPr>
                <a:t>0</a:t>
              </a:r>
            </a:p>
          </p:txBody>
        </p:sp>
        <p:sp>
          <p:nvSpPr>
            <p:cNvPr id="285735" name="Rectangle 39"/>
            <p:cNvSpPr>
              <a:spLocks noChangeArrowheads="1"/>
            </p:cNvSpPr>
            <p:nvPr/>
          </p:nvSpPr>
          <p:spPr bwMode="auto">
            <a:xfrm>
              <a:off x="432" y="1160"/>
              <a:ext cx="480" cy="275"/>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200" b="1">
                  <a:solidFill>
                    <a:srgbClr val="000000"/>
                  </a:solidFill>
                  <a:effectLst/>
                  <a:latin typeface="Arial" pitchFamily="34" charset="0"/>
                  <a:ea typeface="新細明體" charset="-120"/>
                  <a:cs typeface="Arial" pitchFamily="34" charset="0"/>
                </a:rPr>
                <a:t>Guest OS</a:t>
              </a:r>
            </a:p>
            <a:p>
              <a:pPr algn="ctr"/>
              <a:r>
                <a:rPr lang="en-US" altLang="zh-TW" sz="1200" b="1">
                  <a:solidFill>
                    <a:srgbClr val="000000"/>
                  </a:solidFill>
                  <a:effectLst/>
                  <a:latin typeface="Arial" pitchFamily="34" charset="0"/>
                  <a:ea typeface="新細明體" charset="-120"/>
                  <a:cs typeface="Arial" pitchFamily="34" charset="0"/>
                </a:rPr>
                <a:t>and Apps</a:t>
              </a:r>
            </a:p>
          </p:txBody>
        </p:sp>
        <p:sp>
          <p:nvSpPr>
            <p:cNvPr id="285736" name="AutoShape 40"/>
            <p:cNvSpPr>
              <a:spLocks noChangeArrowheads="1"/>
            </p:cNvSpPr>
            <p:nvPr/>
          </p:nvSpPr>
          <p:spPr bwMode="auto">
            <a:xfrm rot="-760733">
              <a:off x="827" y="2058"/>
              <a:ext cx="169" cy="390"/>
            </a:xfrm>
            <a:prstGeom prst="upDownArrow">
              <a:avLst>
                <a:gd name="adj1" fmla="val 50000"/>
                <a:gd name="adj2" fmla="val 46154"/>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37" name="Rectangle 41"/>
            <p:cNvSpPr>
              <a:spLocks noChangeArrowheads="1"/>
            </p:cNvSpPr>
            <p:nvPr/>
          </p:nvSpPr>
          <p:spPr bwMode="auto">
            <a:xfrm>
              <a:off x="1162" y="971"/>
              <a:ext cx="610" cy="534"/>
            </a:xfrm>
            <a:prstGeom prst="rect">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TW" sz="1400" b="1">
                  <a:solidFill>
                    <a:schemeClr val="bg1"/>
                  </a:solidFill>
                  <a:effectLst/>
                  <a:latin typeface="Arial" pitchFamily="34" charset="0"/>
                  <a:ea typeface="新細明體" charset="-120"/>
                  <a:cs typeface="Arial" pitchFamily="34" charset="0"/>
                </a:rPr>
                <a:t>VM</a:t>
              </a:r>
              <a:r>
                <a:rPr lang="en-US" altLang="zh-TW" sz="1400" b="1" baseline="-25000">
                  <a:solidFill>
                    <a:schemeClr val="bg1"/>
                  </a:solidFill>
                  <a:effectLst/>
                  <a:latin typeface="Arial" pitchFamily="34" charset="0"/>
                  <a:ea typeface="新細明體" charset="-120"/>
                  <a:cs typeface="Arial" pitchFamily="34" charset="0"/>
                </a:rPr>
                <a:t>n</a:t>
              </a:r>
            </a:p>
          </p:txBody>
        </p:sp>
        <p:sp>
          <p:nvSpPr>
            <p:cNvPr id="285738" name="Rectangle 42"/>
            <p:cNvSpPr>
              <a:spLocks noChangeArrowheads="1"/>
            </p:cNvSpPr>
            <p:nvPr/>
          </p:nvSpPr>
          <p:spPr bwMode="auto">
            <a:xfrm>
              <a:off x="1223" y="1158"/>
              <a:ext cx="480" cy="275"/>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200" b="1" dirty="0">
                  <a:solidFill>
                    <a:srgbClr val="000000"/>
                  </a:solidFill>
                  <a:effectLst/>
                  <a:latin typeface="Arial" pitchFamily="34" charset="0"/>
                  <a:ea typeface="新細明體" charset="-120"/>
                  <a:cs typeface="Arial" pitchFamily="34" charset="0"/>
                </a:rPr>
                <a:t>Guest OS</a:t>
              </a:r>
            </a:p>
            <a:p>
              <a:pPr algn="ctr"/>
              <a:r>
                <a:rPr lang="en-US" altLang="zh-TW" sz="1200" b="1" dirty="0">
                  <a:solidFill>
                    <a:srgbClr val="000000"/>
                  </a:solidFill>
                  <a:effectLst/>
                  <a:latin typeface="Arial" pitchFamily="34" charset="0"/>
                  <a:ea typeface="新細明體" charset="-120"/>
                  <a:cs typeface="Arial" pitchFamily="34" charset="0"/>
                </a:rPr>
                <a:t>and Apps</a:t>
              </a:r>
            </a:p>
          </p:txBody>
        </p:sp>
        <p:sp>
          <p:nvSpPr>
            <p:cNvPr id="285739" name="AutoShape 43"/>
            <p:cNvSpPr>
              <a:spLocks noChangeArrowheads="1"/>
            </p:cNvSpPr>
            <p:nvPr/>
          </p:nvSpPr>
          <p:spPr bwMode="auto">
            <a:xfrm>
              <a:off x="506" y="1453"/>
              <a:ext cx="169" cy="295"/>
            </a:xfrm>
            <a:prstGeom prst="upDownArrow">
              <a:avLst>
                <a:gd name="adj1" fmla="val 50000"/>
                <a:gd name="adj2" fmla="val 34911"/>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40" name="AutoShape 44"/>
            <p:cNvSpPr>
              <a:spLocks noChangeArrowheads="1"/>
            </p:cNvSpPr>
            <p:nvPr/>
          </p:nvSpPr>
          <p:spPr bwMode="auto">
            <a:xfrm>
              <a:off x="1386" y="1465"/>
              <a:ext cx="169" cy="295"/>
            </a:xfrm>
            <a:prstGeom prst="upDownArrow">
              <a:avLst>
                <a:gd name="adj1" fmla="val 50000"/>
                <a:gd name="adj2" fmla="val 34911"/>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41" name="Text Box 45"/>
            <p:cNvSpPr txBox="1">
              <a:spLocks noChangeArrowheads="1"/>
            </p:cNvSpPr>
            <p:nvPr/>
          </p:nvSpPr>
          <p:spPr bwMode="auto">
            <a:xfrm>
              <a:off x="336" y="611"/>
              <a:ext cx="14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000" b="1" dirty="0">
                  <a:solidFill>
                    <a:schemeClr val="tx2"/>
                  </a:solidFill>
                  <a:latin typeface="Arial" pitchFamily="34" charset="0"/>
                  <a:ea typeface="新細明體" charset="-120"/>
                  <a:cs typeface="Arial" pitchFamily="34" charset="0"/>
                </a:rPr>
                <a:t>Monolithic Model</a:t>
              </a:r>
            </a:p>
          </p:txBody>
        </p:sp>
      </p:grpSp>
      <p:grpSp>
        <p:nvGrpSpPr>
          <p:cNvPr id="285830" name="Group 134"/>
          <p:cNvGrpSpPr>
            <a:grpSpLocks/>
          </p:cNvGrpSpPr>
          <p:nvPr/>
        </p:nvGrpSpPr>
        <p:grpSpPr bwMode="auto">
          <a:xfrm>
            <a:off x="6096000" y="1217613"/>
            <a:ext cx="3008313" cy="4906962"/>
            <a:chOff x="3840" y="863"/>
            <a:chExt cx="1895" cy="3091"/>
          </a:xfrm>
        </p:grpSpPr>
        <p:sp>
          <p:nvSpPr>
            <p:cNvPr id="285701" name="Rectangle 5"/>
            <p:cNvSpPr>
              <a:spLocks noChangeArrowheads="1"/>
            </p:cNvSpPr>
            <p:nvPr/>
          </p:nvSpPr>
          <p:spPr bwMode="auto">
            <a:xfrm>
              <a:off x="3840" y="3193"/>
              <a:ext cx="1895" cy="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Highest Performance</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Smaller Hypervisor</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Device assisted sharing</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Con:  Migration Challenges</a:t>
              </a:r>
            </a:p>
          </p:txBody>
        </p:sp>
        <p:grpSp>
          <p:nvGrpSpPr>
            <p:cNvPr id="285742" name="Group 46"/>
            <p:cNvGrpSpPr>
              <a:grpSpLocks/>
            </p:cNvGrpSpPr>
            <p:nvPr/>
          </p:nvGrpSpPr>
          <p:grpSpPr bwMode="auto">
            <a:xfrm>
              <a:off x="3912" y="863"/>
              <a:ext cx="1669" cy="2214"/>
              <a:chOff x="3912" y="611"/>
              <a:chExt cx="1669" cy="2214"/>
            </a:xfrm>
          </p:grpSpPr>
          <p:sp>
            <p:nvSpPr>
              <p:cNvPr id="285743" name="Rectangle 47"/>
              <p:cNvSpPr>
                <a:spLocks noChangeArrowheads="1"/>
              </p:cNvSpPr>
              <p:nvPr/>
            </p:nvSpPr>
            <p:spPr bwMode="auto">
              <a:xfrm>
                <a:off x="3977" y="2373"/>
                <a:ext cx="1539" cy="45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TW" altLang="en-US" b="1">
                  <a:latin typeface="Arial" pitchFamily="34" charset="0"/>
                  <a:cs typeface="Arial" pitchFamily="34" charset="0"/>
                </a:endParaRPr>
              </a:p>
            </p:txBody>
          </p:sp>
          <p:grpSp>
            <p:nvGrpSpPr>
              <p:cNvPr id="285744" name="Group 48"/>
              <p:cNvGrpSpPr>
                <a:grpSpLocks/>
              </p:cNvGrpSpPr>
              <p:nvPr/>
            </p:nvGrpSpPr>
            <p:grpSpPr bwMode="auto">
              <a:xfrm>
                <a:off x="5168" y="2475"/>
                <a:ext cx="274" cy="221"/>
                <a:chOff x="768" y="2064"/>
                <a:chExt cx="528" cy="432"/>
              </a:xfrm>
            </p:grpSpPr>
            <p:sp>
              <p:nvSpPr>
                <p:cNvPr id="285745" name="Rectangle 49"/>
                <p:cNvSpPr>
                  <a:spLocks noChangeArrowheads="1"/>
                </p:cNvSpPr>
                <p:nvPr/>
              </p:nvSpPr>
              <p:spPr bwMode="auto">
                <a:xfrm>
                  <a:off x="768" y="2160"/>
                  <a:ext cx="384" cy="24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46" name="Rectangle 50"/>
                <p:cNvSpPr>
                  <a:spLocks noChangeArrowheads="1"/>
                </p:cNvSpPr>
                <p:nvPr/>
              </p:nvSpPr>
              <p:spPr bwMode="auto">
                <a:xfrm>
                  <a:off x="768" y="2400"/>
                  <a:ext cx="240" cy="48"/>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47" name="Line 51"/>
                <p:cNvSpPr>
                  <a:spLocks noChangeShapeType="1"/>
                </p:cNvSpPr>
                <p:nvPr/>
              </p:nvSpPr>
              <p:spPr bwMode="auto">
                <a:xfrm>
                  <a:off x="816"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48" name="Line 52"/>
                <p:cNvSpPr>
                  <a:spLocks noChangeShapeType="1"/>
                </p:cNvSpPr>
                <p:nvPr/>
              </p:nvSpPr>
              <p:spPr bwMode="auto">
                <a:xfrm>
                  <a:off x="864"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49" name="Line 53"/>
                <p:cNvSpPr>
                  <a:spLocks noChangeShapeType="1"/>
                </p:cNvSpPr>
                <p:nvPr/>
              </p:nvSpPr>
              <p:spPr bwMode="auto">
                <a:xfrm>
                  <a:off x="912"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50" name="Line 54"/>
                <p:cNvSpPr>
                  <a:spLocks noChangeShapeType="1"/>
                </p:cNvSpPr>
                <p:nvPr/>
              </p:nvSpPr>
              <p:spPr bwMode="auto">
                <a:xfrm>
                  <a:off x="960"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51" name="Line 55"/>
                <p:cNvSpPr>
                  <a:spLocks noChangeShapeType="1"/>
                </p:cNvSpPr>
                <p:nvPr/>
              </p:nvSpPr>
              <p:spPr bwMode="auto">
                <a:xfrm>
                  <a:off x="1152" y="2352"/>
                  <a:ext cx="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52" name="Freeform 56"/>
                <p:cNvSpPr>
                  <a:spLocks/>
                </p:cNvSpPr>
                <p:nvPr/>
              </p:nvSpPr>
              <p:spPr bwMode="auto">
                <a:xfrm>
                  <a:off x="1200" y="2064"/>
                  <a:ext cx="96" cy="432"/>
                </a:xfrm>
                <a:custGeom>
                  <a:avLst/>
                  <a:gdLst>
                    <a:gd name="T0" fmla="*/ 104 w 104"/>
                    <a:gd name="T1" fmla="*/ 0 h 528"/>
                    <a:gd name="T2" fmla="*/ 8 w 104"/>
                    <a:gd name="T3" fmla="*/ 144 h 528"/>
                    <a:gd name="T4" fmla="*/ 104 w 104"/>
                    <a:gd name="T5" fmla="*/ 240 h 528"/>
                    <a:gd name="T6" fmla="*/ 8 w 104"/>
                    <a:gd name="T7" fmla="*/ 432 h 528"/>
                    <a:gd name="T8" fmla="*/ 56 w 104"/>
                    <a:gd name="T9" fmla="*/ 528 h 528"/>
                  </a:gdLst>
                  <a:ahLst/>
                  <a:cxnLst>
                    <a:cxn ang="0">
                      <a:pos x="T0" y="T1"/>
                    </a:cxn>
                    <a:cxn ang="0">
                      <a:pos x="T2" y="T3"/>
                    </a:cxn>
                    <a:cxn ang="0">
                      <a:pos x="T4" y="T5"/>
                    </a:cxn>
                    <a:cxn ang="0">
                      <a:pos x="T6" y="T7"/>
                    </a:cxn>
                    <a:cxn ang="0">
                      <a:pos x="T8" y="T9"/>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noFill/>
                <a:ln w="1905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grpSp>
            <p:nvGrpSpPr>
              <p:cNvPr id="285753" name="Group 57"/>
              <p:cNvGrpSpPr>
                <a:grpSpLocks/>
              </p:cNvGrpSpPr>
              <p:nvPr/>
            </p:nvGrpSpPr>
            <p:grpSpPr bwMode="auto">
              <a:xfrm>
                <a:off x="4070" y="2481"/>
                <a:ext cx="365" cy="257"/>
                <a:chOff x="441" y="2858"/>
                <a:chExt cx="365" cy="257"/>
              </a:xfrm>
            </p:grpSpPr>
            <p:grpSp>
              <p:nvGrpSpPr>
                <p:cNvPr id="285754" name="Group 58"/>
                <p:cNvGrpSpPr>
                  <a:grpSpLocks/>
                </p:cNvGrpSpPr>
                <p:nvPr/>
              </p:nvGrpSpPr>
              <p:grpSpPr bwMode="auto">
                <a:xfrm>
                  <a:off x="669" y="2960"/>
                  <a:ext cx="92" cy="102"/>
                  <a:chOff x="1824" y="3456"/>
                  <a:chExt cx="336" cy="432"/>
                </a:xfrm>
              </p:grpSpPr>
              <p:sp>
                <p:nvSpPr>
                  <p:cNvPr id="285755" name="AutoShape 59"/>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56" name="AutoShape 60"/>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57" name="AutoShape 61"/>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58" name="AutoShape 62"/>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sp>
              <p:nvSpPr>
                <p:cNvPr id="285759" name="Rectangle 63"/>
                <p:cNvSpPr>
                  <a:spLocks noChangeArrowheads="1"/>
                </p:cNvSpPr>
                <p:nvPr/>
              </p:nvSpPr>
              <p:spPr bwMode="auto">
                <a:xfrm>
                  <a:off x="441" y="2858"/>
                  <a:ext cx="178" cy="153"/>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0" name="Rectangle 64"/>
                <p:cNvSpPr>
                  <a:spLocks noChangeArrowheads="1"/>
                </p:cNvSpPr>
                <p:nvPr/>
              </p:nvSpPr>
              <p:spPr bwMode="auto">
                <a:xfrm>
                  <a:off x="441" y="3011"/>
                  <a:ext cx="122" cy="31"/>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1" name="Line 65"/>
                <p:cNvSpPr>
                  <a:spLocks noChangeShapeType="1"/>
                </p:cNvSpPr>
                <p:nvPr/>
              </p:nvSpPr>
              <p:spPr bwMode="auto">
                <a:xfrm>
                  <a:off x="464"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2" name="Line 66"/>
                <p:cNvSpPr>
                  <a:spLocks noChangeShapeType="1"/>
                </p:cNvSpPr>
                <p:nvPr/>
              </p:nvSpPr>
              <p:spPr bwMode="auto">
                <a:xfrm>
                  <a:off x="488"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3" name="Line 67"/>
                <p:cNvSpPr>
                  <a:spLocks noChangeShapeType="1"/>
                </p:cNvSpPr>
                <p:nvPr/>
              </p:nvSpPr>
              <p:spPr bwMode="auto">
                <a:xfrm>
                  <a:off x="514"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4" name="Line 68"/>
                <p:cNvSpPr>
                  <a:spLocks noChangeShapeType="1"/>
                </p:cNvSpPr>
                <p:nvPr/>
              </p:nvSpPr>
              <p:spPr bwMode="auto">
                <a:xfrm>
                  <a:off x="539"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5" name="Line 69"/>
                <p:cNvSpPr>
                  <a:spLocks noChangeShapeType="1"/>
                </p:cNvSpPr>
                <p:nvPr/>
              </p:nvSpPr>
              <p:spPr bwMode="auto">
                <a:xfrm>
                  <a:off x="619" y="2978"/>
                  <a:ext cx="49"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nvGrpSpPr>
                <p:cNvPr id="285766" name="Group 70"/>
                <p:cNvGrpSpPr>
                  <a:grpSpLocks/>
                </p:cNvGrpSpPr>
                <p:nvPr/>
              </p:nvGrpSpPr>
              <p:grpSpPr bwMode="auto">
                <a:xfrm>
                  <a:off x="714" y="3012"/>
                  <a:ext cx="92" cy="103"/>
                  <a:chOff x="1824" y="3456"/>
                  <a:chExt cx="336" cy="432"/>
                </a:xfrm>
              </p:grpSpPr>
              <p:sp>
                <p:nvSpPr>
                  <p:cNvPr id="285767" name="AutoShape 71"/>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8" name="AutoShape 72"/>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69" name="AutoShape 73"/>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70" name="AutoShape 74"/>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grpSp>
          <p:sp>
            <p:nvSpPr>
              <p:cNvPr id="285771" name="Text Box 75"/>
              <p:cNvSpPr txBox="1">
                <a:spLocks noChangeArrowheads="1"/>
              </p:cNvSpPr>
              <p:nvPr/>
            </p:nvSpPr>
            <p:spPr bwMode="auto">
              <a:xfrm>
                <a:off x="4402" y="2405"/>
                <a:ext cx="697" cy="3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600" b="1">
                    <a:solidFill>
                      <a:srgbClr val="081D58"/>
                    </a:solidFill>
                    <a:effectLst/>
                    <a:latin typeface="Arial" pitchFamily="34" charset="0"/>
                    <a:ea typeface="新細明體" charset="-120"/>
                    <a:cs typeface="Arial" pitchFamily="34" charset="0"/>
                  </a:rPr>
                  <a:t>Assigned</a:t>
                </a:r>
                <a:br>
                  <a:rPr lang="en-US" altLang="zh-TW" sz="1600" b="1">
                    <a:solidFill>
                      <a:srgbClr val="081D58"/>
                    </a:solidFill>
                    <a:effectLst/>
                    <a:latin typeface="Arial" pitchFamily="34" charset="0"/>
                    <a:ea typeface="新細明體" charset="-120"/>
                    <a:cs typeface="Arial" pitchFamily="34" charset="0"/>
                  </a:rPr>
                </a:br>
                <a:r>
                  <a:rPr lang="en-US" altLang="zh-TW" sz="1600" b="1">
                    <a:solidFill>
                      <a:srgbClr val="081D58"/>
                    </a:solidFill>
                    <a:effectLst/>
                    <a:latin typeface="Arial" pitchFamily="34" charset="0"/>
                    <a:ea typeface="新細明體" charset="-120"/>
                    <a:cs typeface="Arial" pitchFamily="34" charset="0"/>
                  </a:rPr>
                  <a:t>Devices</a:t>
                </a:r>
              </a:p>
            </p:txBody>
          </p:sp>
          <p:sp>
            <p:nvSpPr>
              <p:cNvPr id="285772" name="Rectangle 76"/>
              <p:cNvSpPr>
                <a:spLocks noChangeArrowheads="1"/>
              </p:cNvSpPr>
              <p:nvPr/>
            </p:nvSpPr>
            <p:spPr bwMode="auto">
              <a:xfrm>
                <a:off x="3977" y="1977"/>
                <a:ext cx="1539" cy="274"/>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dirty="0">
                    <a:solidFill>
                      <a:srgbClr val="000000"/>
                    </a:solidFill>
                    <a:effectLst/>
                    <a:latin typeface="Arial" pitchFamily="34" charset="0"/>
                    <a:ea typeface="新細明體" charset="-120"/>
                    <a:cs typeface="Arial" pitchFamily="34" charset="0"/>
                  </a:rPr>
                  <a:t>Hypervisor</a:t>
                </a:r>
              </a:p>
            </p:txBody>
          </p:sp>
          <p:sp>
            <p:nvSpPr>
              <p:cNvPr id="285773" name="Rectangle 77"/>
              <p:cNvSpPr>
                <a:spLocks noChangeArrowheads="1"/>
              </p:cNvSpPr>
              <p:nvPr/>
            </p:nvSpPr>
            <p:spPr bwMode="auto">
              <a:xfrm>
                <a:off x="3966" y="977"/>
                <a:ext cx="699" cy="837"/>
              </a:xfrm>
              <a:prstGeom prst="rect">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TW" sz="1400" b="1">
                    <a:solidFill>
                      <a:schemeClr val="bg1"/>
                    </a:solidFill>
                    <a:effectLst/>
                    <a:latin typeface="Arial" pitchFamily="34" charset="0"/>
                    <a:ea typeface="新細明體" charset="-120"/>
                    <a:cs typeface="Arial" pitchFamily="34" charset="0"/>
                  </a:rPr>
                  <a:t>VM</a:t>
                </a:r>
                <a:r>
                  <a:rPr lang="en-US" altLang="zh-TW" sz="1400" b="1" baseline="-25000">
                    <a:solidFill>
                      <a:schemeClr val="bg1"/>
                    </a:solidFill>
                    <a:effectLst/>
                    <a:latin typeface="Arial" pitchFamily="34" charset="0"/>
                    <a:ea typeface="新細明體" charset="-120"/>
                    <a:cs typeface="Arial" pitchFamily="34" charset="0"/>
                  </a:rPr>
                  <a:t>0</a:t>
                </a:r>
              </a:p>
            </p:txBody>
          </p:sp>
          <p:sp>
            <p:nvSpPr>
              <p:cNvPr id="285774" name="Rectangle 78"/>
              <p:cNvSpPr>
                <a:spLocks noChangeArrowheads="1"/>
              </p:cNvSpPr>
              <p:nvPr/>
            </p:nvSpPr>
            <p:spPr bwMode="auto">
              <a:xfrm>
                <a:off x="4083" y="1189"/>
                <a:ext cx="480" cy="274"/>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200" b="1" dirty="0">
                    <a:solidFill>
                      <a:srgbClr val="000000"/>
                    </a:solidFill>
                    <a:effectLst/>
                    <a:latin typeface="Arial" pitchFamily="34" charset="0"/>
                    <a:ea typeface="新細明體" charset="-120"/>
                    <a:cs typeface="Arial" pitchFamily="34" charset="0"/>
                  </a:rPr>
                  <a:t>Guest OS</a:t>
                </a:r>
              </a:p>
              <a:p>
                <a:pPr algn="ctr"/>
                <a:r>
                  <a:rPr lang="en-US" altLang="zh-TW" sz="1200" b="1" dirty="0">
                    <a:solidFill>
                      <a:srgbClr val="000000"/>
                    </a:solidFill>
                    <a:effectLst/>
                    <a:latin typeface="Arial" pitchFamily="34" charset="0"/>
                    <a:ea typeface="新細明體" charset="-120"/>
                    <a:cs typeface="Arial" pitchFamily="34" charset="0"/>
                  </a:rPr>
                  <a:t>and Apps</a:t>
                </a:r>
              </a:p>
            </p:txBody>
          </p:sp>
          <p:sp>
            <p:nvSpPr>
              <p:cNvPr id="285775" name="Rectangle 79"/>
              <p:cNvSpPr>
                <a:spLocks noChangeArrowheads="1"/>
              </p:cNvSpPr>
              <p:nvPr/>
            </p:nvSpPr>
            <p:spPr bwMode="auto">
              <a:xfrm>
                <a:off x="4083" y="1506"/>
                <a:ext cx="480" cy="26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altLang="zh-TW" sz="1200" b="1" dirty="0">
                    <a:solidFill>
                      <a:srgbClr val="000000"/>
                    </a:solidFill>
                    <a:effectLst/>
                    <a:latin typeface="Arial" pitchFamily="34" charset="0"/>
                    <a:ea typeface="新細明體" charset="-120"/>
                    <a:cs typeface="Arial" pitchFamily="34" charset="0"/>
                  </a:rPr>
                  <a:t>Device</a:t>
                </a:r>
                <a:br>
                  <a:rPr lang="en-US" altLang="zh-TW" sz="1200" b="1" dirty="0">
                    <a:solidFill>
                      <a:srgbClr val="000000"/>
                    </a:solidFill>
                    <a:effectLst/>
                    <a:latin typeface="Arial" pitchFamily="34" charset="0"/>
                    <a:ea typeface="新細明體" charset="-120"/>
                    <a:cs typeface="Arial" pitchFamily="34" charset="0"/>
                  </a:rPr>
                </a:br>
                <a:r>
                  <a:rPr lang="en-US" altLang="zh-TW" sz="1200" b="1" dirty="0">
                    <a:solidFill>
                      <a:srgbClr val="000000"/>
                    </a:solidFill>
                    <a:effectLst/>
                    <a:latin typeface="Arial" pitchFamily="34" charset="0"/>
                    <a:ea typeface="新細明體" charset="-120"/>
                    <a:cs typeface="Arial" pitchFamily="34" charset="0"/>
                  </a:rPr>
                  <a:t>Drivers</a:t>
                </a:r>
              </a:p>
            </p:txBody>
          </p:sp>
          <p:sp>
            <p:nvSpPr>
              <p:cNvPr id="285776" name="AutoShape 80"/>
              <p:cNvSpPr>
                <a:spLocks noChangeArrowheads="1"/>
              </p:cNvSpPr>
              <p:nvPr/>
            </p:nvSpPr>
            <p:spPr bwMode="auto">
              <a:xfrm rot="530907">
                <a:off x="4163" y="1816"/>
                <a:ext cx="169" cy="610"/>
              </a:xfrm>
              <a:prstGeom prst="upDownArrow">
                <a:avLst>
                  <a:gd name="adj1" fmla="val 50000"/>
                  <a:gd name="adj2" fmla="val 72189"/>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77" name="AutoShape 81"/>
              <p:cNvSpPr>
                <a:spLocks noChangeArrowheads="1"/>
              </p:cNvSpPr>
              <p:nvPr/>
            </p:nvSpPr>
            <p:spPr bwMode="auto">
              <a:xfrm rot="-499943">
                <a:off x="5197" y="1828"/>
                <a:ext cx="169" cy="610"/>
              </a:xfrm>
              <a:prstGeom prst="upDownArrow">
                <a:avLst>
                  <a:gd name="adj1" fmla="val 50000"/>
                  <a:gd name="adj2" fmla="val 72189"/>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78" name="Rectangle 82"/>
              <p:cNvSpPr>
                <a:spLocks noChangeArrowheads="1"/>
              </p:cNvSpPr>
              <p:nvPr/>
            </p:nvSpPr>
            <p:spPr bwMode="auto">
              <a:xfrm>
                <a:off x="4811" y="975"/>
                <a:ext cx="699" cy="837"/>
              </a:xfrm>
              <a:prstGeom prst="rect">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TW" sz="1400" b="1">
                    <a:solidFill>
                      <a:schemeClr val="bg1"/>
                    </a:solidFill>
                    <a:effectLst/>
                    <a:latin typeface="Arial" pitchFamily="34" charset="0"/>
                    <a:ea typeface="新細明體" charset="-120"/>
                    <a:cs typeface="Arial" pitchFamily="34" charset="0"/>
                  </a:rPr>
                  <a:t>VM</a:t>
                </a:r>
                <a:r>
                  <a:rPr lang="en-US" altLang="zh-TW" sz="1400" b="1" baseline="-25000">
                    <a:solidFill>
                      <a:schemeClr val="bg1"/>
                    </a:solidFill>
                    <a:effectLst/>
                    <a:latin typeface="Arial" pitchFamily="34" charset="0"/>
                    <a:ea typeface="新細明體" charset="-120"/>
                    <a:cs typeface="Arial" pitchFamily="34" charset="0"/>
                  </a:rPr>
                  <a:t>n</a:t>
                </a:r>
              </a:p>
            </p:txBody>
          </p:sp>
          <p:sp>
            <p:nvSpPr>
              <p:cNvPr id="285779" name="Rectangle 83"/>
              <p:cNvSpPr>
                <a:spLocks noChangeArrowheads="1"/>
              </p:cNvSpPr>
              <p:nvPr/>
            </p:nvSpPr>
            <p:spPr bwMode="auto">
              <a:xfrm>
                <a:off x="4928" y="1187"/>
                <a:ext cx="480" cy="274"/>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200" b="1" dirty="0">
                    <a:solidFill>
                      <a:srgbClr val="000000"/>
                    </a:solidFill>
                    <a:effectLst/>
                    <a:latin typeface="Arial" pitchFamily="34" charset="0"/>
                    <a:ea typeface="新細明體" charset="-120"/>
                    <a:cs typeface="Arial" pitchFamily="34" charset="0"/>
                  </a:rPr>
                  <a:t>Guest OS</a:t>
                </a:r>
              </a:p>
              <a:p>
                <a:pPr algn="ctr"/>
                <a:r>
                  <a:rPr lang="en-US" altLang="zh-TW" sz="1200" b="1" dirty="0">
                    <a:solidFill>
                      <a:srgbClr val="000000"/>
                    </a:solidFill>
                    <a:effectLst/>
                    <a:latin typeface="Arial" pitchFamily="34" charset="0"/>
                    <a:ea typeface="新細明體" charset="-120"/>
                    <a:cs typeface="Arial" pitchFamily="34" charset="0"/>
                  </a:rPr>
                  <a:t>and Apps</a:t>
                </a:r>
              </a:p>
            </p:txBody>
          </p:sp>
          <p:sp>
            <p:nvSpPr>
              <p:cNvPr id="285780" name="Rectangle 84"/>
              <p:cNvSpPr>
                <a:spLocks noChangeArrowheads="1"/>
              </p:cNvSpPr>
              <p:nvPr/>
            </p:nvSpPr>
            <p:spPr bwMode="auto">
              <a:xfrm>
                <a:off x="4928" y="1504"/>
                <a:ext cx="480" cy="26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altLang="zh-TW" sz="1200" b="1" dirty="0">
                    <a:solidFill>
                      <a:srgbClr val="000000"/>
                    </a:solidFill>
                    <a:effectLst/>
                    <a:latin typeface="Arial" pitchFamily="34" charset="0"/>
                    <a:ea typeface="新細明體" charset="-120"/>
                    <a:cs typeface="Arial" pitchFamily="34" charset="0"/>
                  </a:rPr>
                  <a:t>Device</a:t>
                </a:r>
                <a:br>
                  <a:rPr lang="en-US" altLang="zh-TW" sz="1200" b="1" dirty="0">
                    <a:solidFill>
                      <a:srgbClr val="000000"/>
                    </a:solidFill>
                    <a:effectLst/>
                    <a:latin typeface="Arial" pitchFamily="34" charset="0"/>
                    <a:ea typeface="新細明體" charset="-120"/>
                    <a:cs typeface="Arial" pitchFamily="34" charset="0"/>
                  </a:rPr>
                </a:br>
                <a:r>
                  <a:rPr lang="en-US" altLang="zh-TW" sz="1200" b="1" dirty="0">
                    <a:solidFill>
                      <a:srgbClr val="000000"/>
                    </a:solidFill>
                    <a:effectLst/>
                    <a:latin typeface="Arial" pitchFamily="34" charset="0"/>
                    <a:ea typeface="新細明體" charset="-120"/>
                    <a:cs typeface="Arial" pitchFamily="34" charset="0"/>
                  </a:rPr>
                  <a:t>Drivers</a:t>
                </a:r>
              </a:p>
            </p:txBody>
          </p:sp>
          <p:sp>
            <p:nvSpPr>
              <p:cNvPr id="285781" name="Text Box 85"/>
              <p:cNvSpPr txBox="1">
                <a:spLocks noChangeArrowheads="1"/>
              </p:cNvSpPr>
              <p:nvPr/>
            </p:nvSpPr>
            <p:spPr bwMode="auto">
              <a:xfrm>
                <a:off x="3912" y="611"/>
                <a:ext cx="16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chemeClr val="tx2"/>
                    </a:solidFill>
                    <a:latin typeface="Arial" pitchFamily="34" charset="0"/>
                    <a:ea typeface="新細明體" charset="-120"/>
                    <a:cs typeface="Arial" pitchFamily="34" charset="0"/>
                  </a:rPr>
                  <a:t>Pass-through Model</a:t>
                </a:r>
                <a:endParaRPr lang="en-US" altLang="zh-TW" sz="1600" b="1" dirty="0">
                  <a:solidFill>
                    <a:schemeClr val="tx2"/>
                  </a:solidFill>
                  <a:latin typeface="Arial" pitchFamily="34" charset="0"/>
                  <a:ea typeface="新細明體" charset="-120"/>
                  <a:cs typeface="Arial" pitchFamily="34" charset="0"/>
                </a:endParaRPr>
              </a:p>
            </p:txBody>
          </p:sp>
        </p:grpSp>
      </p:grpSp>
      <p:sp>
        <p:nvSpPr>
          <p:cNvPr id="285782" name="Text Box 86"/>
          <p:cNvSpPr txBox="1">
            <a:spLocks noChangeArrowheads="1"/>
          </p:cNvSpPr>
          <p:nvPr/>
        </p:nvSpPr>
        <p:spPr bwMode="auto">
          <a:xfrm>
            <a:off x="2411413" y="6172200"/>
            <a:ext cx="4522787" cy="457200"/>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dirty="0">
                <a:solidFill>
                  <a:srgbClr val="000000"/>
                </a:solidFill>
                <a:effectLst/>
                <a:latin typeface="Arial" pitchFamily="34" charset="0"/>
                <a:ea typeface="新細明體" charset="-120"/>
                <a:cs typeface="Arial" pitchFamily="34" charset="0"/>
              </a:rPr>
              <a:t>VT-d Goal: Support all Models</a:t>
            </a:r>
          </a:p>
        </p:txBody>
      </p:sp>
      <p:sp>
        <p:nvSpPr>
          <p:cNvPr id="285783" name="Line 87"/>
          <p:cNvSpPr>
            <a:spLocks noChangeShapeType="1"/>
          </p:cNvSpPr>
          <p:nvPr/>
        </p:nvSpPr>
        <p:spPr bwMode="auto">
          <a:xfrm>
            <a:off x="6096000" y="1266825"/>
            <a:ext cx="0" cy="4600575"/>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nvGrpSpPr>
          <p:cNvPr id="285829" name="Group 133"/>
          <p:cNvGrpSpPr>
            <a:grpSpLocks/>
          </p:cNvGrpSpPr>
          <p:nvPr/>
        </p:nvGrpSpPr>
        <p:grpSpPr bwMode="auto">
          <a:xfrm>
            <a:off x="3087688" y="1217613"/>
            <a:ext cx="2855912" cy="4889500"/>
            <a:chOff x="1945" y="863"/>
            <a:chExt cx="1799" cy="3080"/>
          </a:xfrm>
        </p:grpSpPr>
        <p:sp>
          <p:nvSpPr>
            <p:cNvPr id="285784" name="Rectangle 88"/>
            <p:cNvSpPr>
              <a:spLocks noChangeArrowheads="1"/>
            </p:cNvSpPr>
            <p:nvPr/>
          </p:nvSpPr>
          <p:spPr bwMode="auto">
            <a:xfrm>
              <a:off x="1945" y="3194"/>
              <a:ext cx="1799"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High Security</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I/O Device Sharing</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Pro:  VM Migration</a:t>
              </a:r>
            </a:p>
            <a:p>
              <a:pPr marL="165100" indent="-165100" algn="l">
                <a:lnSpc>
                  <a:spcPct val="90000"/>
                </a:lnSpc>
                <a:spcBef>
                  <a:spcPct val="30000"/>
                </a:spcBef>
                <a:buClr>
                  <a:schemeClr val="tx2"/>
                </a:buClr>
                <a:buSzPct val="95000"/>
                <a:buFont typeface="Wingdings" pitchFamily="2" charset="2"/>
                <a:buBlip>
                  <a:blip r:embed="rId3"/>
                </a:buBlip>
              </a:pPr>
              <a:r>
                <a:rPr lang="en-US" altLang="zh-TW" sz="1400" b="1" dirty="0">
                  <a:latin typeface="Arial" pitchFamily="34" charset="0"/>
                  <a:ea typeface="新細明體" charset="-120"/>
                  <a:cs typeface="Arial" pitchFamily="34" charset="0"/>
                </a:rPr>
                <a:t>Con:  Lower Performance</a:t>
              </a:r>
            </a:p>
          </p:txBody>
        </p:sp>
        <p:grpSp>
          <p:nvGrpSpPr>
            <p:cNvPr id="285785" name="Group 89"/>
            <p:cNvGrpSpPr>
              <a:grpSpLocks/>
            </p:cNvGrpSpPr>
            <p:nvPr/>
          </p:nvGrpSpPr>
          <p:grpSpPr bwMode="auto">
            <a:xfrm>
              <a:off x="1989" y="863"/>
              <a:ext cx="1725" cy="2229"/>
              <a:chOff x="1989" y="611"/>
              <a:chExt cx="1725" cy="2229"/>
            </a:xfrm>
          </p:grpSpPr>
          <p:sp>
            <p:nvSpPr>
              <p:cNvPr id="285786" name="Rectangle 90"/>
              <p:cNvSpPr>
                <a:spLocks noChangeArrowheads="1"/>
              </p:cNvSpPr>
              <p:nvPr/>
            </p:nvSpPr>
            <p:spPr bwMode="auto">
              <a:xfrm>
                <a:off x="2305" y="1148"/>
                <a:ext cx="474" cy="808"/>
              </a:xfrm>
              <a:prstGeom prst="rect">
                <a:avLst/>
              </a:prstGeom>
              <a:solidFill>
                <a:srgbClr val="FF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TW" altLang="zh-TW" sz="1400" b="1" baseline="-25000">
                  <a:solidFill>
                    <a:schemeClr val="bg1"/>
                  </a:solidFill>
                  <a:effectLst/>
                  <a:latin typeface="Arial" pitchFamily="34" charset="0"/>
                  <a:cs typeface="Arial" pitchFamily="34" charset="0"/>
                </a:endParaRPr>
              </a:p>
            </p:txBody>
          </p:sp>
          <p:sp>
            <p:nvSpPr>
              <p:cNvPr id="285787" name="Rectangle 91"/>
              <p:cNvSpPr>
                <a:spLocks noChangeArrowheads="1"/>
              </p:cNvSpPr>
              <p:nvPr/>
            </p:nvSpPr>
            <p:spPr bwMode="auto">
              <a:xfrm>
                <a:off x="1989" y="1057"/>
                <a:ext cx="665" cy="808"/>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TW" altLang="zh-TW" sz="1400" b="1" baseline="-25000">
                  <a:solidFill>
                    <a:schemeClr val="bg1"/>
                  </a:solidFill>
                  <a:effectLst/>
                  <a:latin typeface="Arial" pitchFamily="34" charset="0"/>
                  <a:cs typeface="Arial" pitchFamily="34" charset="0"/>
                </a:endParaRPr>
              </a:p>
            </p:txBody>
          </p:sp>
          <p:sp>
            <p:nvSpPr>
              <p:cNvPr id="285788" name="Rectangle 92"/>
              <p:cNvSpPr>
                <a:spLocks noChangeArrowheads="1"/>
              </p:cNvSpPr>
              <p:nvPr/>
            </p:nvSpPr>
            <p:spPr bwMode="auto">
              <a:xfrm>
                <a:off x="1989" y="2388"/>
                <a:ext cx="1649" cy="45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TW" altLang="en-US" b="1">
                  <a:latin typeface="Arial" pitchFamily="34" charset="0"/>
                  <a:cs typeface="Arial" pitchFamily="34" charset="0"/>
                </a:endParaRPr>
              </a:p>
            </p:txBody>
          </p:sp>
          <p:grpSp>
            <p:nvGrpSpPr>
              <p:cNvPr id="285789" name="Group 93"/>
              <p:cNvGrpSpPr>
                <a:grpSpLocks/>
              </p:cNvGrpSpPr>
              <p:nvPr/>
            </p:nvGrpSpPr>
            <p:grpSpPr bwMode="auto">
              <a:xfrm>
                <a:off x="2550" y="2462"/>
                <a:ext cx="274" cy="221"/>
                <a:chOff x="768" y="2064"/>
                <a:chExt cx="528" cy="432"/>
              </a:xfrm>
            </p:grpSpPr>
            <p:sp>
              <p:nvSpPr>
                <p:cNvPr id="285790" name="Rectangle 94"/>
                <p:cNvSpPr>
                  <a:spLocks noChangeArrowheads="1"/>
                </p:cNvSpPr>
                <p:nvPr/>
              </p:nvSpPr>
              <p:spPr bwMode="auto">
                <a:xfrm>
                  <a:off x="768" y="2160"/>
                  <a:ext cx="384" cy="24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1" name="Rectangle 95"/>
                <p:cNvSpPr>
                  <a:spLocks noChangeArrowheads="1"/>
                </p:cNvSpPr>
                <p:nvPr/>
              </p:nvSpPr>
              <p:spPr bwMode="auto">
                <a:xfrm>
                  <a:off x="768" y="2400"/>
                  <a:ext cx="240" cy="48"/>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2" name="Line 96"/>
                <p:cNvSpPr>
                  <a:spLocks noChangeShapeType="1"/>
                </p:cNvSpPr>
                <p:nvPr/>
              </p:nvSpPr>
              <p:spPr bwMode="auto">
                <a:xfrm>
                  <a:off x="816"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3" name="Line 97"/>
                <p:cNvSpPr>
                  <a:spLocks noChangeShapeType="1"/>
                </p:cNvSpPr>
                <p:nvPr/>
              </p:nvSpPr>
              <p:spPr bwMode="auto">
                <a:xfrm>
                  <a:off x="864"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4" name="Line 98"/>
                <p:cNvSpPr>
                  <a:spLocks noChangeShapeType="1"/>
                </p:cNvSpPr>
                <p:nvPr/>
              </p:nvSpPr>
              <p:spPr bwMode="auto">
                <a:xfrm>
                  <a:off x="912"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5" name="Line 99"/>
                <p:cNvSpPr>
                  <a:spLocks noChangeShapeType="1"/>
                </p:cNvSpPr>
                <p:nvPr/>
              </p:nvSpPr>
              <p:spPr bwMode="auto">
                <a:xfrm>
                  <a:off x="960" y="2400"/>
                  <a:ext cx="0" cy="48"/>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6" name="Line 100"/>
                <p:cNvSpPr>
                  <a:spLocks noChangeShapeType="1"/>
                </p:cNvSpPr>
                <p:nvPr/>
              </p:nvSpPr>
              <p:spPr bwMode="auto">
                <a:xfrm>
                  <a:off x="1152" y="2352"/>
                  <a:ext cx="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797" name="Freeform 101"/>
                <p:cNvSpPr>
                  <a:spLocks/>
                </p:cNvSpPr>
                <p:nvPr/>
              </p:nvSpPr>
              <p:spPr bwMode="auto">
                <a:xfrm>
                  <a:off x="1200" y="2064"/>
                  <a:ext cx="96" cy="432"/>
                </a:xfrm>
                <a:custGeom>
                  <a:avLst/>
                  <a:gdLst>
                    <a:gd name="T0" fmla="*/ 104 w 104"/>
                    <a:gd name="T1" fmla="*/ 0 h 528"/>
                    <a:gd name="T2" fmla="*/ 8 w 104"/>
                    <a:gd name="T3" fmla="*/ 144 h 528"/>
                    <a:gd name="T4" fmla="*/ 104 w 104"/>
                    <a:gd name="T5" fmla="*/ 240 h 528"/>
                    <a:gd name="T6" fmla="*/ 8 w 104"/>
                    <a:gd name="T7" fmla="*/ 432 h 528"/>
                    <a:gd name="T8" fmla="*/ 56 w 104"/>
                    <a:gd name="T9" fmla="*/ 528 h 528"/>
                  </a:gdLst>
                  <a:ahLst/>
                  <a:cxnLst>
                    <a:cxn ang="0">
                      <a:pos x="T0" y="T1"/>
                    </a:cxn>
                    <a:cxn ang="0">
                      <a:pos x="T2" y="T3"/>
                    </a:cxn>
                    <a:cxn ang="0">
                      <a:pos x="T4" y="T5"/>
                    </a:cxn>
                    <a:cxn ang="0">
                      <a:pos x="T6" y="T7"/>
                    </a:cxn>
                    <a:cxn ang="0">
                      <a:pos x="T8" y="T9"/>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noFill/>
                <a:ln w="1905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grpSp>
            <p:nvGrpSpPr>
              <p:cNvPr id="285798" name="Group 102"/>
              <p:cNvGrpSpPr>
                <a:grpSpLocks/>
              </p:cNvGrpSpPr>
              <p:nvPr/>
            </p:nvGrpSpPr>
            <p:grpSpPr bwMode="auto">
              <a:xfrm>
                <a:off x="2082" y="2496"/>
                <a:ext cx="365" cy="257"/>
                <a:chOff x="441" y="2858"/>
                <a:chExt cx="365" cy="257"/>
              </a:xfrm>
            </p:grpSpPr>
            <p:grpSp>
              <p:nvGrpSpPr>
                <p:cNvPr id="285799" name="Group 103"/>
                <p:cNvGrpSpPr>
                  <a:grpSpLocks/>
                </p:cNvGrpSpPr>
                <p:nvPr/>
              </p:nvGrpSpPr>
              <p:grpSpPr bwMode="auto">
                <a:xfrm>
                  <a:off x="669" y="2960"/>
                  <a:ext cx="92" cy="102"/>
                  <a:chOff x="1824" y="3456"/>
                  <a:chExt cx="336" cy="432"/>
                </a:xfrm>
              </p:grpSpPr>
              <p:sp>
                <p:nvSpPr>
                  <p:cNvPr id="285800" name="AutoShape 104"/>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1" name="AutoShape 105"/>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2" name="AutoShape 106"/>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3" name="AutoShape 107"/>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sp>
              <p:nvSpPr>
                <p:cNvPr id="285804" name="Rectangle 108"/>
                <p:cNvSpPr>
                  <a:spLocks noChangeArrowheads="1"/>
                </p:cNvSpPr>
                <p:nvPr/>
              </p:nvSpPr>
              <p:spPr bwMode="auto">
                <a:xfrm>
                  <a:off x="441" y="2858"/>
                  <a:ext cx="178" cy="153"/>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5" name="Rectangle 109"/>
                <p:cNvSpPr>
                  <a:spLocks noChangeArrowheads="1"/>
                </p:cNvSpPr>
                <p:nvPr/>
              </p:nvSpPr>
              <p:spPr bwMode="auto">
                <a:xfrm>
                  <a:off x="441" y="3011"/>
                  <a:ext cx="122" cy="31"/>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6" name="Line 110"/>
                <p:cNvSpPr>
                  <a:spLocks noChangeShapeType="1"/>
                </p:cNvSpPr>
                <p:nvPr/>
              </p:nvSpPr>
              <p:spPr bwMode="auto">
                <a:xfrm>
                  <a:off x="464"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7" name="Line 111"/>
                <p:cNvSpPr>
                  <a:spLocks noChangeShapeType="1"/>
                </p:cNvSpPr>
                <p:nvPr/>
              </p:nvSpPr>
              <p:spPr bwMode="auto">
                <a:xfrm>
                  <a:off x="488"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8" name="Line 112"/>
                <p:cNvSpPr>
                  <a:spLocks noChangeShapeType="1"/>
                </p:cNvSpPr>
                <p:nvPr/>
              </p:nvSpPr>
              <p:spPr bwMode="auto">
                <a:xfrm>
                  <a:off x="514"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09" name="Line 113"/>
                <p:cNvSpPr>
                  <a:spLocks noChangeShapeType="1"/>
                </p:cNvSpPr>
                <p:nvPr/>
              </p:nvSpPr>
              <p:spPr bwMode="auto">
                <a:xfrm>
                  <a:off x="539" y="3011"/>
                  <a:ext cx="0" cy="31"/>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10" name="Line 114"/>
                <p:cNvSpPr>
                  <a:spLocks noChangeShapeType="1"/>
                </p:cNvSpPr>
                <p:nvPr/>
              </p:nvSpPr>
              <p:spPr bwMode="auto">
                <a:xfrm>
                  <a:off x="619" y="2978"/>
                  <a:ext cx="49"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nvGrpSpPr>
                <p:cNvPr id="285811" name="Group 115"/>
                <p:cNvGrpSpPr>
                  <a:grpSpLocks/>
                </p:cNvGrpSpPr>
                <p:nvPr/>
              </p:nvGrpSpPr>
              <p:grpSpPr bwMode="auto">
                <a:xfrm>
                  <a:off x="714" y="3012"/>
                  <a:ext cx="92" cy="103"/>
                  <a:chOff x="1824" y="3456"/>
                  <a:chExt cx="336" cy="432"/>
                </a:xfrm>
              </p:grpSpPr>
              <p:sp>
                <p:nvSpPr>
                  <p:cNvPr id="285812" name="AutoShape 116"/>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13" name="AutoShape 117"/>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14" name="AutoShape 118"/>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15" name="AutoShape 119"/>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grpSp>
          </p:grpSp>
          <p:sp>
            <p:nvSpPr>
              <p:cNvPr id="285816" name="Text Box 120"/>
              <p:cNvSpPr txBox="1">
                <a:spLocks noChangeArrowheads="1"/>
              </p:cNvSpPr>
              <p:nvPr/>
            </p:nvSpPr>
            <p:spPr bwMode="auto">
              <a:xfrm>
                <a:off x="2919" y="2420"/>
                <a:ext cx="604" cy="36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600" b="1">
                    <a:solidFill>
                      <a:srgbClr val="081D58"/>
                    </a:solidFill>
                    <a:effectLst/>
                    <a:latin typeface="Arial" pitchFamily="34" charset="0"/>
                    <a:ea typeface="新細明體" charset="-120"/>
                    <a:cs typeface="Arial" pitchFamily="34" charset="0"/>
                  </a:rPr>
                  <a:t>Shared</a:t>
                </a:r>
                <a:br>
                  <a:rPr lang="en-US" altLang="zh-TW" sz="1600" b="1">
                    <a:solidFill>
                      <a:srgbClr val="081D58"/>
                    </a:solidFill>
                    <a:effectLst/>
                    <a:latin typeface="Arial" pitchFamily="34" charset="0"/>
                    <a:ea typeface="新細明體" charset="-120"/>
                    <a:cs typeface="Arial" pitchFamily="34" charset="0"/>
                  </a:rPr>
                </a:br>
                <a:r>
                  <a:rPr lang="en-US" altLang="zh-TW" sz="1600" b="1">
                    <a:solidFill>
                      <a:srgbClr val="081D58"/>
                    </a:solidFill>
                    <a:effectLst/>
                    <a:latin typeface="Arial" pitchFamily="34" charset="0"/>
                    <a:ea typeface="新細明體" charset="-120"/>
                    <a:cs typeface="Arial" pitchFamily="34" charset="0"/>
                  </a:rPr>
                  <a:t>Devices</a:t>
                </a:r>
              </a:p>
            </p:txBody>
          </p:sp>
          <p:sp>
            <p:nvSpPr>
              <p:cNvPr id="285817" name="Text Box 121"/>
              <p:cNvSpPr txBox="1">
                <a:spLocks noChangeArrowheads="1"/>
              </p:cNvSpPr>
              <p:nvPr/>
            </p:nvSpPr>
            <p:spPr bwMode="auto">
              <a:xfrm>
                <a:off x="2064" y="1127"/>
                <a:ext cx="518" cy="28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altLang="zh-TW" sz="1200" b="1">
                    <a:solidFill>
                      <a:srgbClr val="000000"/>
                    </a:solidFill>
                    <a:effectLst/>
                    <a:latin typeface="Arial" pitchFamily="34" charset="0"/>
                    <a:ea typeface="新細明體" charset="-120"/>
                    <a:cs typeface="Arial" pitchFamily="34" charset="0"/>
                  </a:rPr>
                  <a:t>I/O Services</a:t>
                </a:r>
              </a:p>
            </p:txBody>
          </p:sp>
          <p:sp>
            <p:nvSpPr>
              <p:cNvPr id="285818" name="Rectangle 122"/>
              <p:cNvSpPr>
                <a:spLocks noChangeArrowheads="1"/>
              </p:cNvSpPr>
              <p:nvPr/>
            </p:nvSpPr>
            <p:spPr bwMode="auto">
              <a:xfrm>
                <a:off x="1989" y="2055"/>
                <a:ext cx="1649" cy="239"/>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US" altLang="zh-TW" b="1" dirty="0">
                    <a:solidFill>
                      <a:srgbClr val="000000"/>
                    </a:solidFill>
                    <a:effectLst/>
                    <a:latin typeface="Arial" pitchFamily="34" charset="0"/>
                    <a:ea typeface="新細明體" charset="-120"/>
                    <a:cs typeface="Arial" pitchFamily="34" charset="0"/>
                  </a:rPr>
                  <a:t>Hypervisor</a:t>
                </a:r>
              </a:p>
            </p:txBody>
          </p:sp>
          <p:sp>
            <p:nvSpPr>
              <p:cNvPr id="285819" name="AutoShape 123"/>
              <p:cNvSpPr>
                <a:spLocks noChangeArrowheads="1"/>
              </p:cNvSpPr>
              <p:nvPr/>
            </p:nvSpPr>
            <p:spPr bwMode="auto">
              <a:xfrm>
                <a:off x="2098" y="1893"/>
                <a:ext cx="169" cy="555"/>
              </a:xfrm>
              <a:prstGeom prst="upDownArrow">
                <a:avLst>
                  <a:gd name="adj1" fmla="val 50000"/>
                  <a:gd name="adj2" fmla="val 65680"/>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20" name="Text Box 124"/>
              <p:cNvSpPr txBox="1">
                <a:spLocks noChangeArrowheads="1"/>
              </p:cNvSpPr>
              <p:nvPr/>
            </p:nvSpPr>
            <p:spPr bwMode="auto">
              <a:xfrm>
                <a:off x="2065" y="1512"/>
                <a:ext cx="518" cy="28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altLang="zh-TW" sz="1200" b="1" dirty="0">
                    <a:solidFill>
                      <a:srgbClr val="000000"/>
                    </a:solidFill>
                    <a:effectLst/>
                    <a:latin typeface="Arial" pitchFamily="34" charset="0"/>
                    <a:ea typeface="新細明體" charset="-120"/>
                    <a:cs typeface="Arial" pitchFamily="34" charset="0"/>
                  </a:rPr>
                  <a:t>Device Drivers</a:t>
                </a:r>
              </a:p>
            </p:txBody>
          </p:sp>
          <p:sp>
            <p:nvSpPr>
              <p:cNvPr id="285821" name="Text Box 125"/>
              <p:cNvSpPr txBox="1">
                <a:spLocks noChangeArrowheads="1"/>
              </p:cNvSpPr>
              <p:nvPr/>
            </p:nvSpPr>
            <p:spPr bwMode="auto">
              <a:xfrm>
                <a:off x="2007" y="871"/>
                <a:ext cx="775"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b="1">
                    <a:effectLst/>
                    <a:latin typeface="Arial" pitchFamily="34" charset="0"/>
                    <a:ea typeface="新細明體" charset="-120"/>
                    <a:cs typeface="Arial" pitchFamily="34" charset="0"/>
                  </a:rPr>
                  <a:t>Service VMs</a:t>
                </a:r>
              </a:p>
            </p:txBody>
          </p:sp>
          <p:sp>
            <p:nvSpPr>
              <p:cNvPr id="285822" name="Rectangle 126"/>
              <p:cNvSpPr>
                <a:spLocks noChangeArrowheads="1"/>
              </p:cNvSpPr>
              <p:nvPr/>
            </p:nvSpPr>
            <p:spPr bwMode="auto">
              <a:xfrm>
                <a:off x="3035" y="1061"/>
                <a:ext cx="604" cy="720"/>
              </a:xfrm>
              <a:prstGeom prst="rect">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TW" sz="1400" b="1">
                    <a:solidFill>
                      <a:schemeClr val="bg1"/>
                    </a:solidFill>
                    <a:effectLst/>
                    <a:latin typeface="Arial" pitchFamily="34" charset="0"/>
                    <a:ea typeface="新細明體" charset="-120"/>
                    <a:cs typeface="Arial" pitchFamily="34" charset="0"/>
                  </a:rPr>
                  <a:t>VM</a:t>
                </a:r>
                <a:r>
                  <a:rPr lang="en-US" altLang="zh-TW" sz="1400" b="1" baseline="-25000">
                    <a:solidFill>
                      <a:schemeClr val="bg1"/>
                    </a:solidFill>
                    <a:effectLst/>
                    <a:latin typeface="Arial" pitchFamily="34" charset="0"/>
                    <a:ea typeface="新細明體" charset="-120"/>
                    <a:cs typeface="Arial" pitchFamily="34" charset="0"/>
                  </a:rPr>
                  <a:t>n</a:t>
                </a:r>
              </a:p>
            </p:txBody>
          </p:sp>
          <p:sp>
            <p:nvSpPr>
              <p:cNvPr id="285823" name="Rectangle 127"/>
              <p:cNvSpPr>
                <a:spLocks noChangeArrowheads="1"/>
              </p:cNvSpPr>
              <p:nvPr/>
            </p:nvSpPr>
            <p:spPr bwMode="auto">
              <a:xfrm>
                <a:off x="2895" y="1263"/>
                <a:ext cx="610" cy="72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TW" sz="1400" b="1">
                    <a:solidFill>
                      <a:schemeClr val="bg1"/>
                    </a:solidFill>
                    <a:effectLst/>
                    <a:latin typeface="Arial" pitchFamily="34" charset="0"/>
                    <a:ea typeface="新細明體" charset="-120"/>
                    <a:cs typeface="Arial" pitchFamily="34" charset="0"/>
                  </a:rPr>
                  <a:t>VM</a:t>
                </a:r>
                <a:r>
                  <a:rPr lang="en-US" altLang="zh-TW" sz="1400" b="1" baseline="-25000">
                    <a:solidFill>
                      <a:schemeClr val="bg1"/>
                    </a:solidFill>
                    <a:effectLst/>
                    <a:latin typeface="Arial" pitchFamily="34" charset="0"/>
                    <a:ea typeface="新細明體" charset="-120"/>
                    <a:cs typeface="Arial" pitchFamily="34" charset="0"/>
                  </a:rPr>
                  <a:t>0</a:t>
                </a:r>
              </a:p>
            </p:txBody>
          </p:sp>
          <p:sp>
            <p:nvSpPr>
              <p:cNvPr id="285824" name="Rectangle 128"/>
              <p:cNvSpPr>
                <a:spLocks noChangeArrowheads="1"/>
              </p:cNvSpPr>
              <p:nvPr/>
            </p:nvSpPr>
            <p:spPr bwMode="auto">
              <a:xfrm>
                <a:off x="2956" y="1536"/>
                <a:ext cx="480" cy="351"/>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200" b="1" dirty="0">
                    <a:solidFill>
                      <a:srgbClr val="000000"/>
                    </a:solidFill>
                    <a:effectLst/>
                    <a:latin typeface="Arial" pitchFamily="34" charset="0"/>
                    <a:ea typeface="新細明體" charset="-120"/>
                    <a:cs typeface="Arial" pitchFamily="34" charset="0"/>
                  </a:rPr>
                  <a:t>Guest OS</a:t>
                </a:r>
              </a:p>
              <a:p>
                <a:pPr algn="ctr"/>
                <a:r>
                  <a:rPr lang="en-US" altLang="zh-TW" sz="1200" b="1" dirty="0">
                    <a:solidFill>
                      <a:srgbClr val="000000"/>
                    </a:solidFill>
                    <a:effectLst/>
                    <a:latin typeface="Arial" pitchFamily="34" charset="0"/>
                    <a:ea typeface="新細明體" charset="-120"/>
                    <a:cs typeface="Arial" pitchFamily="34" charset="0"/>
                  </a:rPr>
                  <a:t>and Apps</a:t>
                </a:r>
              </a:p>
            </p:txBody>
          </p:sp>
          <p:sp>
            <p:nvSpPr>
              <p:cNvPr id="285825" name="AutoShape 129"/>
              <p:cNvSpPr>
                <a:spLocks noChangeArrowheads="1"/>
              </p:cNvSpPr>
              <p:nvPr/>
            </p:nvSpPr>
            <p:spPr bwMode="auto">
              <a:xfrm rot="-823814">
                <a:off x="2493" y="1901"/>
                <a:ext cx="169" cy="555"/>
              </a:xfrm>
              <a:prstGeom prst="upDownArrow">
                <a:avLst>
                  <a:gd name="adj1" fmla="val 50000"/>
                  <a:gd name="adj2" fmla="val 65680"/>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latin typeface="Arial" pitchFamily="34" charset="0"/>
                  <a:cs typeface="Arial" pitchFamily="34" charset="0"/>
                </a:endParaRPr>
              </a:p>
            </p:txBody>
          </p:sp>
          <p:sp>
            <p:nvSpPr>
              <p:cNvPr id="285826" name="AutoShape 130"/>
              <p:cNvSpPr>
                <a:spLocks noChangeArrowheads="1"/>
              </p:cNvSpPr>
              <p:nvPr/>
            </p:nvSpPr>
            <p:spPr bwMode="auto">
              <a:xfrm rot="26765365">
                <a:off x="2775" y="1708"/>
                <a:ext cx="283" cy="525"/>
              </a:xfrm>
              <a:prstGeom prst="curvedLeftArrow">
                <a:avLst>
                  <a:gd name="adj1" fmla="val 28299"/>
                  <a:gd name="adj2" fmla="val 66999"/>
                  <a:gd name="adj3" fmla="val 33921"/>
                </a:avLst>
              </a:prstGeom>
              <a:gradFill rotWithShape="1">
                <a:gsLst>
                  <a:gs pos="0">
                    <a:srgbClr val="F67E3C"/>
                  </a:gs>
                  <a:gs pos="50000">
                    <a:srgbClr val="F67E3C">
                      <a:gamma/>
                      <a:tint val="53725"/>
                      <a:invGamma/>
                    </a:srgbClr>
                  </a:gs>
                  <a:gs pos="100000">
                    <a:srgbClr val="F67E3C"/>
                  </a:gs>
                </a:gsLst>
                <a:lin ang="2700000" scaled="1"/>
              </a:gradFill>
              <a:ln w="317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TW" altLang="zh-TW" sz="1600" b="1">
                  <a:solidFill>
                    <a:srgbClr val="000000"/>
                  </a:solidFill>
                  <a:effectLst/>
                  <a:latin typeface="Arial" pitchFamily="34" charset="0"/>
                  <a:cs typeface="Arial" pitchFamily="34" charset="0"/>
                </a:endParaRPr>
              </a:p>
            </p:txBody>
          </p:sp>
          <p:sp>
            <p:nvSpPr>
              <p:cNvPr id="285827" name="Text Box 131"/>
              <p:cNvSpPr txBox="1">
                <a:spLocks noChangeArrowheads="1"/>
              </p:cNvSpPr>
              <p:nvPr/>
            </p:nvSpPr>
            <p:spPr bwMode="auto">
              <a:xfrm>
                <a:off x="3021" y="864"/>
                <a:ext cx="693"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400" b="1">
                    <a:effectLst/>
                    <a:latin typeface="Arial" pitchFamily="34" charset="0"/>
                    <a:ea typeface="新細明體" charset="-120"/>
                    <a:cs typeface="Arial" pitchFamily="34" charset="0"/>
                  </a:rPr>
                  <a:t>Guest VMs</a:t>
                </a:r>
              </a:p>
            </p:txBody>
          </p:sp>
          <p:sp>
            <p:nvSpPr>
              <p:cNvPr id="285828" name="Text Box 132"/>
              <p:cNvSpPr txBox="1">
                <a:spLocks noChangeArrowheads="1"/>
              </p:cNvSpPr>
              <p:nvPr/>
            </p:nvSpPr>
            <p:spPr bwMode="auto">
              <a:xfrm>
                <a:off x="2077" y="611"/>
                <a:ext cx="14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000" b="1" dirty="0">
                    <a:solidFill>
                      <a:schemeClr val="tx2"/>
                    </a:solidFill>
                    <a:latin typeface="Arial" pitchFamily="34" charset="0"/>
                    <a:ea typeface="新細明體" charset="-120"/>
                    <a:cs typeface="Arial" pitchFamily="34" charset="0"/>
                  </a:rPr>
                  <a:t>Service VM Model</a:t>
                </a:r>
              </a:p>
            </p:txBody>
          </p:sp>
        </p:grpSp>
      </p:grpSp>
    </p:spTree>
    <p:extLst>
      <p:ext uri="{BB962C8B-B14F-4D97-AF65-F5344CB8AC3E}">
        <p14:creationId xmlns:p14="http://schemas.microsoft.com/office/powerpoint/2010/main" val="243798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829"/>
                                        </p:tgtEl>
                                        <p:attrNameLst>
                                          <p:attrName>style.visibility</p:attrName>
                                        </p:attrNameLst>
                                      </p:cBhvr>
                                      <p:to>
                                        <p:strVal val="visible"/>
                                      </p:to>
                                    </p:set>
                                    <p:animEffect transition="in" filter="blinds(horizontal)">
                                      <p:cBhvr>
                                        <p:cTn id="7" dur="500"/>
                                        <p:tgtEl>
                                          <p:spTgt spid="285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5830"/>
                                        </p:tgtEl>
                                        <p:attrNameLst>
                                          <p:attrName>style.visibility</p:attrName>
                                        </p:attrNameLst>
                                      </p:cBhvr>
                                      <p:to>
                                        <p:strVal val="visible"/>
                                      </p:to>
                                    </p:set>
                                    <p:animEffect transition="in" filter="blinds(horizontal)">
                                      <p:cBhvr>
                                        <p:cTn id="12" dur="500"/>
                                        <p:tgtEl>
                                          <p:spTgt spid="285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CPU</a:t>
            </a:r>
            <a:r>
              <a:rPr lang="zh-TW" altLang="en-US" dirty="0" smtClean="0"/>
              <a:t> </a:t>
            </a:r>
            <a:r>
              <a:rPr lang="en-US" dirty="0" smtClean="0"/>
              <a:t>Virtualization</a:t>
            </a:r>
            <a:endParaRPr lang="en-US" dirty="0"/>
          </a:p>
        </p:txBody>
      </p:sp>
      <p:sp>
        <p:nvSpPr>
          <p:cNvPr id="3" name="Text Placeholder 2"/>
          <p:cNvSpPr>
            <a:spLocks noGrp="1"/>
          </p:cNvSpPr>
          <p:nvPr>
            <p:ph type="body" idx="1"/>
          </p:nvPr>
        </p:nvSpPr>
        <p:spPr/>
        <p:txBody>
          <a:bodyPr/>
          <a:lstStyle/>
          <a:p>
            <a:r>
              <a:rPr lang="en-US" dirty="0" smtClean="0">
                <a:solidFill>
                  <a:srgbClr val="C00000"/>
                </a:solidFill>
              </a:rPr>
              <a:t>Intel VT-x</a:t>
            </a:r>
            <a:endParaRPr lang="en-US" dirty="0">
              <a:solidFill>
                <a:srgbClr val="C00000"/>
              </a:solidFill>
            </a:endParaRPr>
          </a:p>
        </p:txBody>
      </p:sp>
    </p:spTree>
    <p:extLst>
      <p:ext uri="{BB962C8B-B14F-4D97-AF65-F5344CB8AC3E}">
        <p14:creationId xmlns:p14="http://schemas.microsoft.com/office/powerpoint/2010/main" val="3520412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TW">
                <a:ea typeface="新細明體" charset="-120"/>
              </a:rPr>
              <a:t>VT-d Overview</a:t>
            </a:r>
          </a:p>
        </p:txBody>
      </p:sp>
      <p:sp>
        <p:nvSpPr>
          <p:cNvPr id="287747" name="Rectangle 3"/>
          <p:cNvSpPr>
            <a:spLocks noGrp="1" noChangeArrowheads="1"/>
          </p:cNvSpPr>
          <p:nvPr>
            <p:ph idx="1"/>
          </p:nvPr>
        </p:nvSpPr>
        <p:spPr/>
        <p:txBody>
          <a:bodyPr>
            <a:normAutofit/>
          </a:bodyPr>
          <a:lstStyle/>
          <a:p>
            <a:pPr marL="396875" indent="-396875"/>
            <a:r>
              <a:rPr lang="en-US" altLang="zh-TW" sz="2400" dirty="0">
                <a:ea typeface="新細明體" charset="-120"/>
              </a:rPr>
              <a:t>VT-d is platform infrastructure for I/O virtualization</a:t>
            </a:r>
          </a:p>
          <a:p>
            <a:pPr marL="793750" lvl="1" indent="-395288"/>
            <a:r>
              <a:rPr lang="en-US" altLang="zh-TW" sz="2000" dirty="0">
                <a:ea typeface="新細明體" charset="-120"/>
              </a:rPr>
              <a:t>Defines architecture for DMA remapping</a:t>
            </a:r>
          </a:p>
          <a:p>
            <a:pPr marL="793750" lvl="1" indent="-395288"/>
            <a:r>
              <a:rPr lang="en-US" altLang="zh-TW" sz="2000" dirty="0">
                <a:ea typeface="新細明體" charset="-120"/>
              </a:rPr>
              <a:t>Implemented as part of platform core logic</a:t>
            </a:r>
          </a:p>
          <a:p>
            <a:pPr marL="793750" lvl="1" indent="-395288"/>
            <a:r>
              <a:rPr lang="en-US" altLang="zh-TW" sz="2000" dirty="0">
                <a:ea typeface="新細明體" charset="-120"/>
              </a:rPr>
              <a:t>Will be supported broadly in Intel server and client chipsets</a:t>
            </a:r>
          </a:p>
        </p:txBody>
      </p:sp>
      <p:grpSp>
        <p:nvGrpSpPr>
          <p:cNvPr id="287748" name="Group 4"/>
          <p:cNvGrpSpPr>
            <a:grpSpLocks/>
          </p:cNvGrpSpPr>
          <p:nvPr/>
        </p:nvGrpSpPr>
        <p:grpSpPr bwMode="auto">
          <a:xfrm>
            <a:off x="2277205" y="3284984"/>
            <a:ext cx="4786313" cy="3357563"/>
            <a:chOff x="1536" y="1872"/>
            <a:chExt cx="3015" cy="2115"/>
          </a:xfrm>
        </p:grpSpPr>
        <p:sp>
          <p:nvSpPr>
            <p:cNvPr id="287766" name="Rectangle 22"/>
            <p:cNvSpPr>
              <a:spLocks noChangeArrowheads="1"/>
            </p:cNvSpPr>
            <p:nvPr/>
          </p:nvSpPr>
          <p:spPr bwMode="auto">
            <a:xfrm>
              <a:off x="1536" y="2816"/>
              <a:ext cx="187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1">
                  <a:solidFill>
                    <a:srgbClr val="000000"/>
                  </a:solidFill>
                  <a:effectLst/>
                  <a:ea typeface="新細明體" charset="-120"/>
                </a:rPr>
                <a:t>VT-d</a:t>
              </a:r>
            </a:p>
          </p:txBody>
        </p:sp>
        <p:sp>
          <p:nvSpPr>
            <p:cNvPr id="287749" name="Rectangle 5"/>
            <p:cNvSpPr>
              <a:spLocks noChangeArrowheads="1"/>
            </p:cNvSpPr>
            <p:nvPr/>
          </p:nvSpPr>
          <p:spPr bwMode="auto">
            <a:xfrm>
              <a:off x="1824" y="1872"/>
              <a:ext cx="624" cy="288"/>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1">
                  <a:effectLst/>
                  <a:ea typeface="新細明體" charset="-120"/>
                </a:rPr>
                <a:t>CPU</a:t>
              </a:r>
            </a:p>
          </p:txBody>
        </p:sp>
        <p:sp>
          <p:nvSpPr>
            <p:cNvPr id="287750" name="Rectangle 6"/>
            <p:cNvSpPr>
              <a:spLocks noChangeArrowheads="1"/>
            </p:cNvSpPr>
            <p:nvPr/>
          </p:nvSpPr>
          <p:spPr bwMode="auto">
            <a:xfrm>
              <a:off x="2496" y="1872"/>
              <a:ext cx="624" cy="288"/>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1">
                  <a:effectLst/>
                  <a:ea typeface="新細明體" charset="-120"/>
                </a:rPr>
                <a:t>CPU</a:t>
              </a:r>
            </a:p>
          </p:txBody>
        </p:sp>
        <p:sp>
          <p:nvSpPr>
            <p:cNvPr id="287751" name="Rectangle 7"/>
            <p:cNvSpPr>
              <a:spLocks noChangeArrowheads="1"/>
            </p:cNvSpPr>
            <p:nvPr/>
          </p:nvSpPr>
          <p:spPr bwMode="auto">
            <a:xfrm>
              <a:off x="1536" y="2544"/>
              <a:ext cx="18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2" name="AutoShape 8"/>
            <p:cNvSpPr>
              <a:spLocks noChangeArrowheads="1"/>
            </p:cNvSpPr>
            <p:nvPr/>
          </p:nvSpPr>
          <p:spPr bwMode="auto">
            <a:xfrm>
              <a:off x="2352" y="2160"/>
              <a:ext cx="240" cy="384"/>
            </a:xfrm>
            <a:prstGeom prst="upDownArrow">
              <a:avLst>
                <a:gd name="adj1" fmla="val 50000"/>
                <a:gd name="adj2" fmla="val 32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3" name="AutoShape 9"/>
            <p:cNvSpPr>
              <a:spLocks noChangeArrowheads="1"/>
            </p:cNvSpPr>
            <p:nvPr/>
          </p:nvSpPr>
          <p:spPr bwMode="auto">
            <a:xfrm>
              <a:off x="2352" y="3264"/>
              <a:ext cx="96" cy="288"/>
            </a:xfrm>
            <a:prstGeom prst="upDownArrow">
              <a:avLst>
                <a:gd name="adj1" fmla="val 50000"/>
                <a:gd name="adj2" fmla="val 6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4" name="AutoShape 10"/>
            <p:cNvSpPr>
              <a:spLocks noChangeArrowheads="1"/>
            </p:cNvSpPr>
            <p:nvPr/>
          </p:nvSpPr>
          <p:spPr bwMode="auto">
            <a:xfrm>
              <a:off x="2640" y="3264"/>
              <a:ext cx="96" cy="288"/>
            </a:xfrm>
            <a:prstGeom prst="upDownArrow">
              <a:avLst>
                <a:gd name="adj1" fmla="val 50000"/>
                <a:gd name="adj2" fmla="val 6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5" name="AutoShape 11"/>
            <p:cNvSpPr>
              <a:spLocks noChangeArrowheads="1"/>
            </p:cNvSpPr>
            <p:nvPr/>
          </p:nvSpPr>
          <p:spPr bwMode="auto">
            <a:xfrm>
              <a:off x="3408" y="2736"/>
              <a:ext cx="336" cy="192"/>
            </a:xfrm>
            <a:prstGeom prst="leftRightArrow">
              <a:avLst>
                <a:gd name="adj1" fmla="val 50000"/>
                <a:gd name="adj2" fmla="val 3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6" name="Rectangle 12"/>
            <p:cNvSpPr>
              <a:spLocks noChangeArrowheads="1"/>
            </p:cNvSpPr>
            <p:nvPr/>
          </p:nvSpPr>
          <p:spPr bwMode="auto">
            <a:xfrm>
              <a:off x="3744" y="2688"/>
              <a:ext cx="48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1">
                  <a:effectLst/>
                  <a:ea typeface="新細明體" charset="-120"/>
                </a:rPr>
                <a:t>DRAM</a:t>
              </a:r>
            </a:p>
          </p:txBody>
        </p:sp>
        <p:sp>
          <p:nvSpPr>
            <p:cNvPr id="287757" name="AutoShape 13"/>
            <p:cNvSpPr>
              <a:spLocks noChangeArrowheads="1"/>
            </p:cNvSpPr>
            <p:nvPr/>
          </p:nvSpPr>
          <p:spPr bwMode="auto">
            <a:xfrm>
              <a:off x="2784" y="3264"/>
              <a:ext cx="96" cy="288"/>
            </a:xfrm>
            <a:prstGeom prst="upDownArrow">
              <a:avLst>
                <a:gd name="adj1" fmla="val 50000"/>
                <a:gd name="adj2" fmla="val 6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8" name="AutoShape 14"/>
            <p:cNvSpPr>
              <a:spLocks noChangeArrowheads="1"/>
            </p:cNvSpPr>
            <p:nvPr/>
          </p:nvSpPr>
          <p:spPr bwMode="auto">
            <a:xfrm>
              <a:off x="2208" y="3264"/>
              <a:ext cx="96" cy="288"/>
            </a:xfrm>
            <a:prstGeom prst="upDownArrow">
              <a:avLst>
                <a:gd name="adj1" fmla="val 50000"/>
                <a:gd name="adj2" fmla="val 6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59" name="Rectangle 15"/>
            <p:cNvSpPr>
              <a:spLocks noChangeArrowheads="1"/>
            </p:cNvSpPr>
            <p:nvPr/>
          </p:nvSpPr>
          <p:spPr bwMode="auto">
            <a:xfrm>
              <a:off x="3059" y="3648"/>
              <a:ext cx="480"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60" name="Text Box 16"/>
            <p:cNvSpPr txBox="1">
              <a:spLocks noChangeArrowheads="1"/>
            </p:cNvSpPr>
            <p:nvPr/>
          </p:nvSpPr>
          <p:spPr bwMode="auto">
            <a:xfrm>
              <a:off x="3059" y="3635"/>
              <a:ext cx="4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1">
                  <a:effectLst/>
                  <a:ea typeface="新細明體" charset="-120"/>
                </a:rPr>
                <a:t>South </a:t>
              </a:r>
            </a:p>
            <a:p>
              <a:pPr algn="l"/>
              <a:r>
                <a:rPr lang="en-US" altLang="zh-TW" sz="1400" b="1">
                  <a:effectLst/>
                  <a:ea typeface="新細明體" charset="-120"/>
                </a:rPr>
                <a:t>Bridge</a:t>
              </a:r>
            </a:p>
          </p:txBody>
        </p:sp>
        <p:sp>
          <p:nvSpPr>
            <p:cNvPr id="287761" name="Text Box 17"/>
            <p:cNvSpPr txBox="1">
              <a:spLocks noChangeArrowheads="1"/>
            </p:cNvSpPr>
            <p:nvPr/>
          </p:nvSpPr>
          <p:spPr bwMode="auto">
            <a:xfrm>
              <a:off x="2492" y="2227"/>
              <a:ext cx="5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200" b="1">
                  <a:effectLst/>
                  <a:ea typeface="新細明體" charset="-120"/>
                </a:rPr>
                <a:t>System Bus</a:t>
              </a:r>
            </a:p>
          </p:txBody>
        </p:sp>
        <p:sp>
          <p:nvSpPr>
            <p:cNvPr id="287762" name="Text Box 18"/>
            <p:cNvSpPr txBox="1">
              <a:spLocks noChangeArrowheads="1"/>
            </p:cNvSpPr>
            <p:nvPr/>
          </p:nvSpPr>
          <p:spPr bwMode="auto">
            <a:xfrm>
              <a:off x="2231" y="3552"/>
              <a:ext cx="5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200" b="1">
                  <a:effectLst/>
                  <a:ea typeface="新細明體" charset="-120"/>
                </a:rPr>
                <a:t>PCI Express</a:t>
              </a:r>
            </a:p>
          </p:txBody>
        </p:sp>
        <p:sp>
          <p:nvSpPr>
            <p:cNvPr id="287763" name="Text Box 19"/>
            <p:cNvSpPr txBox="1">
              <a:spLocks noChangeArrowheads="1"/>
            </p:cNvSpPr>
            <p:nvPr/>
          </p:nvSpPr>
          <p:spPr bwMode="auto">
            <a:xfrm>
              <a:off x="3731" y="3696"/>
              <a:ext cx="8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200" b="1">
                  <a:effectLst/>
                  <a:ea typeface="新細明體" charset="-120"/>
                </a:rPr>
                <a:t>PCI, LPC, </a:t>
              </a:r>
            </a:p>
            <a:p>
              <a:pPr algn="l"/>
              <a:r>
                <a:rPr lang="en-US" altLang="zh-TW" sz="1200" b="1">
                  <a:effectLst/>
                  <a:ea typeface="新細明體" charset="-120"/>
                </a:rPr>
                <a:t>Legacy devices, …</a:t>
              </a:r>
            </a:p>
          </p:txBody>
        </p:sp>
        <p:sp>
          <p:nvSpPr>
            <p:cNvPr id="287764" name="Text Box 20"/>
            <p:cNvSpPr txBox="1">
              <a:spLocks noChangeArrowheads="1"/>
            </p:cNvSpPr>
            <p:nvPr/>
          </p:nvSpPr>
          <p:spPr bwMode="auto">
            <a:xfrm>
              <a:off x="1536" y="3008"/>
              <a:ext cx="52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sz="1000" b="1">
                  <a:effectLst/>
                  <a:ea typeface="新細明體" charset="-120"/>
                </a:rPr>
                <a:t>Integrated</a:t>
              </a:r>
            </a:p>
            <a:p>
              <a:pPr algn="l"/>
              <a:r>
                <a:rPr lang="en-US" altLang="zh-TW" sz="1000" b="1">
                  <a:effectLst/>
                  <a:ea typeface="新細明體" charset="-120"/>
                </a:rPr>
                <a:t>Devices</a:t>
              </a:r>
            </a:p>
          </p:txBody>
        </p:sp>
        <p:sp>
          <p:nvSpPr>
            <p:cNvPr id="287765" name="Text Box 21"/>
            <p:cNvSpPr txBox="1">
              <a:spLocks noChangeArrowheads="1"/>
            </p:cNvSpPr>
            <p:nvPr/>
          </p:nvSpPr>
          <p:spPr bwMode="auto">
            <a:xfrm>
              <a:off x="2064" y="2544"/>
              <a:ext cx="8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1">
                  <a:effectLst/>
                  <a:ea typeface="新細明體" charset="-120"/>
                </a:rPr>
                <a:t>North Bridge</a:t>
              </a:r>
            </a:p>
          </p:txBody>
        </p:sp>
        <p:sp>
          <p:nvSpPr>
            <p:cNvPr id="287767" name="Text Box 23"/>
            <p:cNvSpPr txBox="1">
              <a:spLocks noChangeArrowheads="1"/>
            </p:cNvSpPr>
            <p:nvPr/>
          </p:nvSpPr>
          <p:spPr bwMode="auto">
            <a:xfrm>
              <a:off x="2064" y="3008"/>
              <a:ext cx="105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000" b="1" dirty="0" err="1">
                  <a:effectLst/>
                  <a:ea typeface="新細明體" charset="-120"/>
                </a:rPr>
                <a:t>PCIe</a:t>
              </a:r>
              <a:r>
                <a:rPr lang="en-US" altLang="zh-TW" sz="1000" b="1" dirty="0">
                  <a:effectLst/>
                  <a:ea typeface="新細明體" charset="-120"/>
                </a:rPr>
                <a:t>* Root Ports</a:t>
              </a:r>
            </a:p>
            <a:p>
              <a:pPr algn="l"/>
              <a:endParaRPr lang="en-US" altLang="zh-TW" sz="1000" b="1" dirty="0">
                <a:effectLst/>
                <a:ea typeface="新細明體" charset="-120"/>
              </a:endParaRPr>
            </a:p>
          </p:txBody>
        </p:sp>
        <p:sp>
          <p:nvSpPr>
            <p:cNvPr id="287768" name="Text Box 24"/>
            <p:cNvSpPr txBox="1">
              <a:spLocks noChangeArrowheads="1"/>
            </p:cNvSpPr>
            <p:nvPr/>
          </p:nvSpPr>
          <p:spPr bwMode="auto">
            <a:xfrm>
              <a:off x="3120" y="3008"/>
              <a:ext cx="28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zh-TW" sz="1000" b="1">
                <a:effectLst/>
                <a:ea typeface="新細明體" charset="-120"/>
              </a:endParaRPr>
            </a:p>
            <a:p>
              <a:pPr algn="l"/>
              <a:endParaRPr lang="en-US" altLang="zh-TW" sz="1000" b="1">
                <a:effectLst/>
                <a:ea typeface="新細明體" charset="-120"/>
              </a:endParaRPr>
            </a:p>
          </p:txBody>
        </p:sp>
        <p:sp>
          <p:nvSpPr>
            <p:cNvPr id="287769" name="AutoShape 25"/>
            <p:cNvSpPr>
              <a:spLocks noChangeArrowheads="1"/>
            </p:cNvSpPr>
            <p:nvPr/>
          </p:nvSpPr>
          <p:spPr bwMode="auto">
            <a:xfrm>
              <a:off x="2496" y="3264"/>
              <a:ext cx="96" cy="288"/>
            </a:xfrm>
            <a:prstGeom prst="upDownArrow">
              <a:avLst>
                <a:gd name="adj1" fmla="val 50000"/>
                <a:gd name="adj2" fmla="val 6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70" name="AutoShape 26"/>
            <p:cNvSpPr>
              <a:spLocks noChangeArrowheads="1"/>
            </p:cNvSpPr>
            <p:nvPr/>
          </p:nvSpPr>
          <p:spPr bwMode="auto">
            <a:xfrm>
              <a:off x="3216" y="3264"/>
              <a:ext cx="96" cy="384"/>
            </a:xfrm>
            <a:prstGeom prst="upDownArrow">
              <a:avLst>
                <a:gd name="adj1" fmla="val 50000"/>
                <a:gd name="adj2" fmla="val 8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grpSp>
          <p:nvGrpSpPr>
            <p:cNvPr id="287771" name="Group 27"/>
            <p:cNvGrpSpPr>
              <a:grpSpLocks/>
            </p:cNvGrpSpPr>
            <p:nvPr/>
          </p:nvGrpSpPr>
          <p:grpSpPr bwMode="auto">
            <a:xfrm rot="16200000">
              <a:off x="3491" y="3744"/>
              <a:ext cx="288" cy="192"/>
              <a:chOff x="3504" y="3696"/>
              <a:chExt cx="288" cy="192"/>
            </a:xfrm>
          </p:grpSpPr>
          <p:sp>
            <p:nvSpPr>
              <p:cNvPr id="287772" name="AutoShape 28"/>
              <p:cNvSpPr>
                <a:spLocks noChangeArrowheads="1"/>
              </p:cNvSpPr>
              <p:nvPr/>
            </p:nvSpPr>
            <p:spPr bwMode="auto">
              <a:xfrm>
                <a:off x="3504" y="3696"/>
                <a:ext cx="83" cy="192"/>
              </a:xfrm>
              <a:prstGeom prst="upDownArrow">
                <a:avLst>
                  <a:gd name="adj1" fmla="val 50000"/>
                  <a:gd name="adj2" fmla="val 4626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73" name="AutoShape 29"/>
              <p:cNvSpPr>
                <a:spLocks noChangeArrowheads="1"/>
              </p:cNvSpPr>
              <p:nvPr/>
            </p:nvSpPr>
            <p:spPr bwMode="auto">
              <a:xfrm>
                <a:off x="3600" y="3696"/>
                <a:ext cx="96" cy="192"/>
              </a:xfrm>
              <a:prstGeom prst="upDownArrow">
                <a:avLst>
                  <a:gd name="adj1" fmla="val 50000"/>
                  <a:gd name="adj2" fmla="val 40000"/>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sp>
            <p:nvSpPr>
              <p:cNvPr id="287774" name="AutoShape 30"/>
              <p:cNvSpPr>
                <a:spLocks noChangeArrowheads="1"/>
              </p:cNvSpPr>
              <p:nvPr/>
            </p:nvSpPr>
            <p:spPr bwMode="auto">
              <a:xfrm>
                <a:off x="3696" y="3696"/>
                <a:ext cx="96" cy="192"/>
              </a:xfrm>
              <a:prstGeom prst="upDownArrow">
                <a:avLst>
                  <a:gd name="adj1" fmla="val 50000"/>
                  <a:gd name="adj2" fmla="val 40000"/>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b="1"/>
              </a:p>
            </p:txBody>
          </p:sp>
        </p:grpSp>
      </p:grpSp>
    </p:spTree>
    <p:extLst>
      <p:ext uri="{BB962C8B-B14F-4D97-AF65-F5344CB8AC3E}">
        <p14:creationId xmlns:p14="http://schemas.microsoft.com/office/powerpoint/2010/main" val="3599386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VT-d</a:t>
            </a:r>
            <a:endParaRPr lang="en-US" dirty="0"/>
          </a:p>
        </p:txBody>
      </p:sp>
      <p:sp>
        <p:nvSpPr>
          <p:cNvPr id="3" name="Content Placeholder 2"/>
          <p:cNvSpPr>
            <a:spLocks noGrp="1"/>
          </p:cNvSpPr>
          <p:nvPr>
            <p:ph idx="1"/>
          </p:nvPr>
        </p:nvSpPr>
        <p:spPr>
          <a:xfrm>
            <a:off x="457200" y="1600201"/>
            <a:ext cx="8229600" cy="609599"/>
          </a:xfrm>
        </p:spPr>
        <p:txBody>
          <a:bodyPr/>
          <a:lstStyle/>
          <a:p>
            <a:r>
              <a:rPr lang="en-US" dirty="0" smtClean="0"/>
              <a:t>Add DMA remapping hardware component.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2362200"/>
            <a:ext cx="3335337" cy="3438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046663" y="2362200"/>
            <a:ext cx="3335337" cy="3438525"/>
          </a:xfrm>
          <a:prstGeom prst="rect">
            <a:avLst/>
          </a:prstGeom>
          <a:noFill/>
          <a:ln w="9525">
            <a:noFill/>
            <a:miter lim="800000"/>
            <a:headEnd/>
            <a:tailEnd/>
          </a:ln>
          <a:effectLst/>
        </p:spPr>
      </p:pic>
      <p:sp>
        <p:nvSpPr>
          <p:cNvPr id="7" name="TextBox 6"/>
          <p:cNvSpPr txBox="1"/>
          <p:nvPr/>
        </p:nvSpPr>
        <p:spPr>
          <a:xfrm>
            <a:off x="1986606" y="5802868"/>
            <a:ext cx="2034531" cy="369332"/>
          </a:xfrm>
          <a:prstGeom prst="rect">
            <a:avLst/>
          </a:prstGeom>
          <a:noFill/>
        </p:spPr>
        <p:txBody>
          <a:bodyPr wrap="none" rtlCol="0">
            <a:spAutoFit/>
          </a:bodyPr>
          <a:lstStyle/>
          <a:p>
            <a:r>
              <a:rPr lang="en-US" b="1" i="1" dirty="0" smtClean="0">
                <a:effectLst>
                  <a:outerShdw blurRad="50800" dist="38100" dir="2700000" algn="tl" rotWithShape="0">
                    <a:prstClr val="black">
                      <a:alpha val="40000"/>
                    </a:prstClr>
                  </a:outerShdw>
                </a:effectLst>
              </a:rPr>
              <a:t>Software Approach</a:t>
            </a:r>
            <a:endParaRPr lang="en-US" b="1" i="1" dirty="0">
              <a:effectLst>
                <a:outerShdw blurRad="50800" dist="38100" dir="2700000" algn="tl" rotWithShape="0">
                  <a:prstClr val="black">
                    <a:alpha val="40000"/>
                  </a:prstClr>
                </a:outerShdw>
              </a:effectLst>
            </a:endParaRPr>
          </a:p>
        </p:txBody>
      </p:sp>
      <p:sp>
        <p:nvSpPr>
          <p:cNvPr id="8" name="TextBox 7"/>
          <p:cNvSpPr txBox="1"/>
          <p:nvPr/>
        </p:nvSpPr>
        <p:spPr>
          <a:xfrm>
            <a:off x="6259303" y="5802868"/>
            <a:ext cx="2122697" cy="369332"/>
          </a:xfrm>
          <a:prstGeom prst="rect">
            <a:avLst/>
          </a:prstGeom>
          <a:noFill/>
        </p:spPr>
        <p:txBody>
          <a:bodyPr wrap="none" rtlCol="0">
            <a:spAutoFit/>
          </a:bodyPr>
          <a:lstStyle/>
          <a:p>
            <a:r>
              <a:rPr lang="en-US" b="1" i="1" dirty="0" smtClean="0">
                <a:effectLst>
                  <a:outerShdw blurRad="50800" dist="38100" dir="2700000" algn="tl" rotWithShape="0">
                    <a:prstClr val="black">
                      <a:alpha val="40000"/>
                    </a:prstClr>
                  </a:outerShdw>
                </a:effectLst>
              </a:rPr>
              <a:t>Hardware Approach</a:t>
            </a:r>
            <a:endParaRPr lang="en-US" b="1" i="1" dirty="0">
              <a:effectLst>
                <a:outerShdw blurRad="50800" dist="38100" dir="2700000" algn="tl" rotWithShape="0">
                  <a:prstClr val="black">
                    <a:alpha val="40000"/>
                  </a:prstClr>
                </a:outerShdw>
              </a:effectLst>
            </a:endParaRPr>
          </a:p>
        </p:txBody>
      </p:sp>
      <p:sp>
        <p:nvSpPr>
          <p:cNvPr id="9" name="Right Arrow 8"/>
          <p:cNvSpPr/>
          <p:nvPr/>
        </p:nvSpPr>
        <p:spPr>
          <a:xfrm>
            <a:off x="4221480" y="4011168"/>
            <a:ext cx="640080" cy="48463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73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normAutofit/>
          </a:bodyPr>
          <a:lstStyle/>
          <a:p>
            <a:r>
              <a:rPr lang="en-US" altLang="zh-TW" dirty="0">
                <a:ea typeface="新細明體" charset="-120"/>
              </a:rPr>
              <a:t>Remapping </a:t>
            </a:r>
            <a:r>
              <a:rPr lang="en-US" altLang="zh-TW" dirty="0" smtClean="0">
                <a:ea typeface="新細明體" charset="-120"/>
              </a:rPr>
              <a:t>Benefits</a:t>
            </a:r>
            <a:endParaRPr lang="en-US" altLang="zh-TW" dirty="0">
              <a:ea typeface="新細明體" charset="-120"/>
            </a:endParaRPr>
          </a:p>
        </p:txBody>
      </p:sp>
      <p:sp>
        <p:nvSpPr>
          <p:cNvPr id="289799" name="Rectangle 7"/>
          <p:cNvSpPr>
            <a:spLocks noGrp="1" noChangeArrowheads="1"/>
          </p:cNvSpPr>
          <p:nvPr>
            <p:ph idx="1"/>
          </p:nvPr>
        </p:nvSpPr>
        <p:spPr/>
        <p:txBody>
          <a:bodyPr>
            <a:normAutofit/>
          </a:bodyPr>
          <a:lstStyle/>
          <a:p>
            <a:r>
              <a:rPr lang="en-US" altLang="zh-TW" dirty="0"/>
              <a:t>Protection:</a:t>
            </a:r>
          </a:p>
          <a:p>
            <a:pPr lvl="1"/>
            <a:r>
              <a:rPr lang="en-US" altLang="zh-TW" sz="1800" dirty="0" smtClean="0"/>
              <a:t>Enhance </a:t>
            </a:r>
            <a:r>
              <a:rPr lang="en-US" altLang="zh-TW" sz="1800" dirty="0"/>
              <a:t>security and reliability through device isolation</a:t>
            </a:r>
          </a:p>
          <a:p>
            <a:pPr lvl="1"/>
            <a:r>
              <a:rPr lang="en-US" altLang="zh-TW" sz="1800" dirty="0" smtClean="0"/>
              <a:t>End </a:t>
            </a:r>
            <a:r>
              <a:rPr lang="en-US" altLang="zh-TW" sz="1800" dirty="0"/>
              <a:t>to end isolation from VM to devices</a:t>
            </a:r>
          </a:p>
          <a:p>
            <a:r>
              <a:rPr lang="en-US" altLang="zh-TW" dirty="0" smtClean="0"/>
              <a:t>Performance</a:t>
            </a:r>
            <a:r>
              <a:rPr lang="en-US" altLang="zh-TW" dirty="0"/>
              <a:t>:</a:t>
            </a:r>
          </a:p>
          <a:p>
            <a:pPr lvl="1"/>
            <a:r>
              <a:rPr lang="en-US" altLang="zh-TW" sz="1800" dirty="0" smtClean="0"/>
              <a:t>Allows </a:t>
            </a:r>
            <a:r>
              <a:rPr lang="en-US" altLang="zh-TW" sz="1800" dirty="0"/>
              <a:t>I/O devices to be directly assigned to specific </a:t>
            </a:r>
            <a:r>
              <a:rPr lang="en-US" altLang="zh-TW" sz="1800" dirty="0" smtClean="0"/>
              <a:t>virtual machines</a:t>
            </a:r>
            <a:endParaRPr lang="en-US" altLang="zh-TW" sz="1800" dirty="0"/>
          </a:p>
          <a:p>
            <a:pPr lvl="1"/>
            <a:r>
              <a:rPr lang="en-US" altLang="zh-TW" sz="1800" dirty="0" smtClean="0"/>
              <a:t>Eliminate </a:t>
            </a:r>
            <a:r>
              <a:rPr lang="en-US" altLang="zh-TW" sz="1800" dirty="0"/>
              <a:t>Bounce buffer conditions with 32-bit devices</a:t>
            </a:r>
          </a:p>
          <a:p>
            <a:r>
              <a:rPr lang="en-US" altLang="zh-TW" dirty="0" smtClean="0"/>
              <a:t>Efficiency</a:t>
            </a:r>
            <a:r>
              <a:rPr lang="en-US" altLang="zh-TW" dirty="0"/>
              <a:t>:</a:t>
            </a:r>
          </a:p>
          <a:p>
            <a:pPr lvl="1"/>
            <a:r>
              <a:rPr lang="en-US" altLang="zh-TW" sz="1800" dirty="0" smtClean="0"/>
              <a:t>Interrupt </a:t>
            </a:r>
            <a:r>
              <a:rPr lang="en-US" altLang="zh-TW" sz="1800" dirty="0"/>
              <a:t>isolation and load balancing</a:t>
            </a:r>
          </a:p>
          <a:p>
            <a:pPr lvl="1"/>
            <a:r>
              <a:rPr lang="en-US" altLang="zh-TW" sz="1800" dirty="0" smtClean="0"/>
              <a:t>System </a:t>
            </a:r>
            <a:r>
              <a:rPr lang="en-US" altLang="zh-TW" sz="1800" dirty="0"/>
              <a:t>scalability with extended </a:t>
            </a:r>
            <a:r>
              <a:rPr lang="en-US" altLang="zh-TW" sz="1800" dirty="0" err="1"/>
              <a:t>xAPIC</a:t>
            </a:r>
            <a:r>
              <a:rPr lang="en-US" altLang="zh-TW" sz="1800" dirty="0"/>
              <a:t> support</a:t>
            </a:r>
          </a:p>
          <a:p>
            <a:r>
              <a:rPr lang="en-US" altLang="zh-TW" dirty="0" smtClean="0"/>
              <a:t>Core </a:t>
            </a:r>
            <a:r>
              <a:rPr lang="en-US" altLang="zh-TW" dirty="0"/>
              <a:t>platform infrastructure for Single Root IOV</a:t>
            </a:r>
            <a:endParaRPr lang="en-US" altLang="zh-TW" sz="2000" dirty="0">
              <a:ea typeface="新細明體" charset="-120"/>
            </a:endParaRPr>
          </a:p>
        </p:txBody>
      </p:sp>
    </p:spTree>
    <p:extLst>
      <p:ext uri="{BB962C8B-B14F-4D97-AF65-F5344CB8AC3E}">
        <p14:creationId xmlns:p14="http://schemas.microsoft.com/office/powerpoint/2010/main" val="196133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341313" y="1570038"/>
            <a:ext cx="3670300" cy="3844925"/>
          </a:xfrm>
          <a:prstGeom prst="rect">
            <a:avLst/>
          </a:prstGeom>
          <a:solidFill>
            <a:srgbClr val="859FFF"/>
          </a:solidFill>
          <a:ln w="19050" algn="ctr">
            <a:miter lim="800000"/>
            <a:headEnd/>
            <a:tailEnd/>
          </a:ln>
          <a:effectLst/>
          <a:scene3d>
            <a:camera prst="legacyObliqueTopRight"/>
            <a:lightRig rig="legacyFlat3" dir="b"/>
          </a:scene3d>
          <a:sp3d extrusionH="430200" prstMaterial="legacyMatte">
            <a:bevelT w="13500" h="13500" prst="angle"/>
            <a:bevelB w="13500" h="13500" prst="angle"/>
            <a:extrusionClr>
              <a:srgbClr val="859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TW" altLang="en-US">
              <a:solidFill>
                <a:prstClr val="black"/>
              </a:solidFill>
              <a:latin typeface="Arial" pitchFamily="34" charset="0"/>
              <a:cs typeface="Arial" pitchFamily="34" charset="0"/>
            </a:endParaRPr>
          </a:p>
        </p:txBody>
      </p:sp>
      <p:grpSp>
        <p:nvGrpSpPr>
          <p:cNvPr id="291843" name="Group 3"/>
          <p:cNvGrpSpPr>
            <a:grpSpLocks/>
          </p:cNvGrpSpPr>
          <p:nvPr/>
        </p:nvGrpSpPr>
        <p:grpSpPr bwMode="auto">
          <a:xfrm>
            <a:off x="2295525" y="1579563"/>
            <a:ext cx="6411913" cy="4673600"/>
            <a:chOff x="1481" y="698"/>
            <a:chExt cx="3964" cy="2944"/>
          </a:xfrm>
        </p:grpSpPr>
        <p:sp>
          <p:nvSpPr>
            <p:cNvPr id="291844" name="Rectangle 4"/>
            <p:cNvSpPr>
              <a:spLocks noChangeArrowheads="1"/>
            </p:cNvSpPr>
            <p:nvPr/>
          </p:nvSpPr>
          <p:spPr bwMode="auto">
            <a:xfrm>
              <a:off x="2811" y="698"/>
              <a:ext cx="2634" cy="2416"/>
            </a:xfrm>
            <a:prstGeom prst="rect">
              <a:avLst/>
            </a:prstGeom>
            <a:solidFill>
              <a:srgbClr val="859FFF"/>
            </a:solidFill>
            <a:ln w="19050" algn="ctr">
              <a:miter lim="800000"/>
              <a:headEnd/>
              <a:tailEnd/>
            </a:ln>
            <a:effectLst/>
            <a:scene3d>
              <a:camera prst="legacyObliqueTopRight"/>
              <a:lightRig rig="legacyFlat3" dir="b"/>
            </a:scene3d>
            <a:sp3d extrusionH="430200" prstMaterial="legacyMatte">
              <a:bevelT w="13500" h="13500" prst="angle"/>
              <a:bevelB w="13500" h="13500" prst="angle"/>
              <a:extrusionClr>
                <a:srgbClr val="859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TW" altLang="en-US">
                <a:solidFill>
                  <a:prstClr val="black"/>
                </a:solidFill>
                <a:latin typeface="Arial" pitchFamily="34" charset="0"/>
                <a:cs typeface="Arial" pitchFamily="34" charset="0"/>
              </a:endParaRPr>
            </a:p>
          </p:txBody>
        </p:sp>
        <p:sp>
          <p:nvSpPr>
            <p:cNvPr id="291845" name="Text Box 5"/>
            <p:cNvSpPr txBox="1">
              <a:spLocks noChangeArrowheads="1"/>
            </p:cNvSpPr>
            <p:nvPr/>
          </p:nvSpPr>
          <p:spPr bwMode="auto">
            <a:xfrm>
              <a:off x="2976" y="3238"/>
              <a:ext cx="24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a:solidFill>
                    <a:prstClr val="black"/>
                  </a:solidFill>
                  <a:latin typeface="Arial" pitchFamily="34" charset="0"/>
                  <a:cs typeface="Arial" pitchFamily="34" charset="0"/>
                </a:rPr>
                <a:t>Memory-resident Partitioning And </a:t>
              </a:r>
            </a:p>
            <a:p>
              <a:r>
                <a:rPr lang="en-US" altLang="zh-TW">
                  <a:solidFill>
                    <a:prstClr val="black"/>
                  </a:solidFill>
                  <a:latin typeface="Arial" pitchFamily="34" charset="0"/>
                  <a:cs typeface="Arial" pitchFamily="34" charset="0"/>
                </a:rPr>
                <a:t>Translation Structures</a:t>
              </a:r>
            </a:p>
          </p:txBody>
        </p:sp>
        <p:sp>
          <p:nvSpPr>
            <p:cNvPr id="291846" name="Line 6"/>
            <p:cNvSpPr>
              <a:spLocks noChangeShapeType="1"/>
            </p:cNvSpPr>
            <p:nvPr/>
          </p:nvSpPr>
          <p:spPr bwMode="auto">
            <a:xfrm>
              <a:off x="4504" y="2374"/>
              <a:ext cx="0" cy="196"/>
            </a:xfrm>
            <a:prstGeom prst="line">
              <a:avLst/>
            </a:prstGeom>
            <a:noFill/>
            <a:ln w="38100" cap="rnd">
              <a:solidFill>
                <a:schemeClr val="tx1"/>
              </a:solidFill>
              <a:prstDash val="sys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solidFill>
                  <a:prstClr val="black"/>
                </a:solidFill>
                <a:latin typeface="Arial" pitchFamily="34" charset="0"/>
                <a:cs typeface="Arial" pitchFamily="34" charset="0"/>
              </a:endParaRPr>
            </a:p>
          </p:txBody>
        </p:sp>
        <p:sp>
          <p:nvSpPr>
            <p:cNvPr id="291847" name="Rectangle 7"/>
            <p:cNvSpPr>
              <a:spLocks noChangeArrowheads="1"/>
            </p:cNvSpPr>
            <p:nvPr/>
          </p:nvSpPr>
          <p:spPr bwMode="auto">
            <a:xfrm>
              <a:off x="2991" y="2035"/>
              <a:ext cx="708" cy="744"/>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sz="1400" dirty="0">
                <a:solidFill>
                  <a:srgbClr val="000000"/>
                </a:solidFill>
                <a:latin typeface="Arial" pitchFamily="34" charset="0"/>
                <a:cs typeface="Arial" pitchFamily="34" charset="0"/>
              </a:endParaRPr>
            </a:p>
            <a:p>
              <a:r>
                <a:rPr lang="en-US" altLang="zh-TW" sz="1400" dirty="0">
                  <a:solidFill>
                    <a:srgbClr val="000000"/>
                  </a:solidFill>
                  <a:latin typeface="Arial" pitchFamily="34" charset="0"/>
                  <a:cs typeface="Arial" pitchFamily="34" charset="0"/>
                </a:rPr>
                <a:t>Device </a:t>
              </a:r>
            </a:p>
            <a:p>
              <a:r>
                <a:rPr lang="en-US" altLang="zh-TW" sz="1400" dirty="0">
                  <a:solidFill>
                    <a:srgbClr val="000000"/>
                  </a:solidFill>
                  <a:latin typeface="Arial" pitchFamily="34" charset="0"/>
                  <a:cs typeface="Arial" pitchFamily="34" charset="0"/>
                </a:rPr>
                <a:t>Assignment</a:t>
              </a:r>
            </a:p>
            <a:p>
              <a:r>
                <a:rPr lang="en-US" altLang="zh-TW" sz="1400" dirty="0">
                  <a:solidFill>
                    <a:srgbClr val="000000"/>
                  </a:solidFill>
                  <a:latin typeface="Arial" pitchFamily="34" charset="0"/>
                  <a:cs typeface="Arial" pitchFamily="34" charset="0"/>
                </a:rPr>
                <a:t> Structures</a:t>
              </a:r>
            </a:p>
            <a:p>
              <a:endParaRPr lang="en-US" altLang="zh-TW" sz="1400" dirty="0">
                <a:solidFill>
                  <a:srgbClr val="000000"/>
                </a:solidFill>
                <a:latin typeface="Arial" pitchFamily="34" charset="0"/>
                <a:cs typeface="Arial" pitchFamily="34" charset="0"/>
              </a:endParaRPr>
            </a:p>
          </p:txBody>
        </p:sp>
        <p:sp>
          <p:nvSpPr>
            <p:cNvPr id="291848" name="Rectangle 8"/>
            <p:cNvSpPr>
              <a:spLocks noChangeArrowheads="1"/>
            </p:cNvSpPr>
            <p:nvPr/>
          </p:nvSpPr>
          <p:spPr bwMode="auto">
            <a:xfrm>
              <a:off x="4171" y="2631"/>
              <a:ext cx="1051" cy="430"/>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solidFill>
                    <a:srgbClr val="000000"/>
                  </a:solidFill>
                  <a:latin typeface="Arial" pitchFamily="34" charset="0"/>
                  <a:cs typeface="Arial" pitchFamily="34" charset="0"/>
                </a:rPr>
                <a:t>Address Translation </a:t>
              </a:r>
            </a:p>
            <a:p>
              <a:r>
                <a:rPr lang="en-US" altLang="zh-TW" sz="1200">
                  <a:solidFill>
                    <a:srgbClr val="000000"/>
                  </a:solidFill>
                  <a:latin typeface="Arial" pitchFamily="34" charset="0"/>
                  <a:cs typeface="Arial" pitchFamily="34" charset="0"/>
                </a:rPr>
                <a:t>Structures</a:t>
              </a:r>
            </a:p>
          </p:txBody>
        </p:sp>
        <p:sp>
          <p:nvSpPr>
            <p:cNvPr id="291849" name="Line 9"/>
            <p:cNvSpPr>
              <a:spLocks noChangeShapeType="1"/>
            </p:cNvSpPr>
            <p:nvPr/>
          </p:nvSpPr>
          <p:spPr bwMode="auto">
            <a:xfrm flipV="1">
              <a:off x="1481" y="2053"/>
              <a:ext cx="1527" cy="6"/>
            </a:xfrm>
            <a:prstGeom prst="line">
              <a:avLst/>
            </a:prstGeom>
            <a:noFill/>
            <a:ln w="76200">
              <a:solidFill>
                <a:srgbClr val="FF99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50" name="Line 10"/>
            <p:cNvSpPr>
              <a:spLocks noChangeShapeType="1"/>
            </p:cNvSpPr>
            <p:nvPr/>
          </p:nvSpPr>
          <p:spPr bwMode="auto">
            <a:xfrm flipV="1">
              <a:off x="3745" y="2287"/>
              <a:ext cx="414" cy="0"/>
            </a:xfrm>
            <a:prstGeom prst="line">
              <a:avLst/>
            </a:prstGeom>
            <a:noFill/>
            <a:ln w="571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solidFill>
                  <a:prstClr val="black"/>
                </a:solidFill>
                <a:latin typeface="Arial" pitchFamily="34" charset="0"/>
                <a:cs typeface="Arial" pitchFamily="34" charset="0"/>
              </a:endParaRPr>
            </a:p>
          </p:txBody>
        </p:sp>
        <p:sp>
          <p:nvSpPr>
            <p:cNvPr id="291851" name="Text Box 11"/>
            <p:cNvSpPr txBox="1">
              <a:spLocks noChangeArrowheads="1"/>
            </p:cNvSpPr>
            <p:nvPr/>
          </p:nvSpPr>
          <p:spPr bwMode="auto">
            <a:xfrm>
              <a:off x="3701" y="2117"/>
              <a:ext cx="487" cy="15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000">
                  <a:solidFill>
                    <a:srgbClr val="EEECE1"/>
                  </a:solidFill>
                  <a:latin typeface="Arial" pitchFamily="34" charset="0"/>
                  <a:cs typeface="Arial" pitchFamily="34" charset="0"/>
                </a:rPr>
                <a:t>Device D1</a:t>
              </a:r>
            </a:p>
          </p:txBody>
        </p:sp>
        <p:sp>
          <p:nvSpPr>
            <p:cNvPr id="291852" name="Text Box 12"/>
            <p:cNvSpPr txBox="1">
              <a:spLocks noChangeArrowheads="1"/>
            </p:cNvSpPr>
            <p:nvPr/>
          </p:nvSpPr>
          <p:spPr bwMode="auto">
            <a:xfrm>
              <a:off x="3717" y="2549"/>
              <a:ext cx="486" cy="15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1000">
                  <a:solidFill>
                    <a:srgbClr val="EEECE1"/>
                  </a:solidFill>
                  <a:latin typeface="Arial" pitchFamily="34" charset="0"/>
                  <a:cs typeface="Arial" pitchFamily="34" charset="0"/>
                </a:rPr>
                <a:t>Device D2</a:t>
              </a:r>
            </a:p>
          </p:txBody>
        </p:sp>
        <p:sp>
          <p:nvSpPr>
            <p:cNvPr id="291853" name="Line 13"/>
            <p:cNvSpPr>
              <a:spLocks noChangeShapeType="1"/>
            </p:cNvSpPr>
            <p:nvPr/>
          </p:nvSpPr>
          <p:spPr bwMode="auto">
            <a:xfrm flipV="1">
              <a:off x="3744" y="2710"/>
              <a:ext cx="414" cy="0"/>
            </a:xfrm>
            <a:prstGeom prst="line">
              <a:avLst/>
            </a:prstGeom>
            <a:noFill/>
            <a:ln w="571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solidFill>
                  <a:prstClr val="black"/>
                </a:solidFill>
                <a:latin typeface="Arial" pitchFamily="34" charset="0"/>
                <a:cs typeface="Arial" pitchFamily="34" charset="0"/>
              </a:endParaRPr>
            </a:p>
          </p:txBody>
        </p:sp>
        <p:sp>
          <p:nvSpPr>
            <p:cNvPr id="291854" name="Rectangle 14"/>
            <p:cNvSpPr>
              <a:spLocks noChangeArrowheads="1"/>
            </p:cNvSpPr>
            <p:nvPr/>
          </p:nvSpPr>
          <p:spPr bwMode="auto">
            <a:xfrm>
              <a:off x="4174" y="1918"/>
              <a:ext cx="1050" cy="430"/>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dirty="0">
                  <a:solidFill>
                    <a:srgbClr val="000000"/>
                  </a:solidFill>
                  <a:latin typeface="Arial" pitchFamily="34" charset="0"/>
                  <a:cs typeface="Arial" pitchFamily="34" charset="0"/>
                </a:rPr>
                <a:t>Address Translation </a:t>
              </a:r>
            </a:p>
            <a:p>
              <a:r>
                <a:rPr lang="en-US" altLang="zh-TW" sz="1200" dirty="0">
                  <a:solidFill>
                    <a:srgbClr val="000000"/>
                  </a:solidFill>
                  <a:latin typeface="Arial" pitchFamily="34" charset="0"/>
                  <a:cs typeface="Arial" pitchFamily="34" charset="0"/>
                </a:rPr>
                <a:t>Structures</a:t>
              </a:r>
            </a:p>
          </p:txBody>
        </p:sp>
      </p:grpSp>
      <p:sp>
        <p:nvSpPr>
          <p:cNvPr id="291855" name="Rectangle 15"/>
          <p:cNvSpPr>
            <a:spLocks noGrp="1" noChangeArrowheads="1"/>
          </p:cNvSpPr>
          <p:nvPr>
            <p:ph type="title"/>
          </p:nvPr>
        </p:nvSpPr>
        <p:spPr/>
        <p:txBody>
          <a:bodyPr/>
          <a:lstStyle/>
          <a:p>
            <a:r>
              <a:rPr lang="en-US" altLang="zh-TW">
                <a:ea typeface="新細明體" charset="-120"/>
              </a:rPr>
              <a:t>VT-d Architecture Detail</a:t>
            </a:r>
          </a:p>
        </p:txBody>
      </p:sp>
      <p:sp>
        <p:nvSpPr>
          <p:cNvPr id="291856" name="Text Box 16"/>
          <p:cNvSpPr txBox="1">
            <a:spLocks noChangeArrowheads="1"/>
          </p:cNvSpPr>
          <p:nvPr/>
        </p:nvSpPr>
        <p:spPr bwMode="auto">
          <a:xfrm>
            <a:off x="1349375" y="1566863"/>
            <a:ext cx="143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b="1" dirty="0">
                <a:solidFill>
                  <a:srgbClr val="EEECE1"/>
                </a:solidFill>
                <a:latin typeface="Arial" pitchFamily="34" charset="0"/>
                <a:cs typeface="Arial" pitchFamily="34" charset="0"/>
              </a:rPr>
              <a:t>DMA Requests</a:t>
            </a:r>
          </a:p>
        </p:txBody>
      </p:sp>
      <p:sp>
        <p:nvSpPr>
          <p:cNvPr id="291857" name="Text Box 17"/>
          <p:cNvSpPr txBox="1">
            <a:spLocks noChangeArrowheads="1"/>
          </p:cNvSpPr>
          <p:nvPr/>
        </p:nvSpPr>
        <p:spPr bwMode="auto">
          <a:xfrm>
            <a:off x="387350" y="1958975"/>
            <a:ext cx="2163763" cy="27699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b="1" dirty="0">
                <a:solidFill>
                  <a:srgbClr val="EEECE1"/>
                </a:solidFill>
                <a:latin typeface="Arial" pitchFamily="34" charset="0"/>
                <a:cs typeface="Arial" pitchFamily="34" charset="0"/>
              </a:rPr>
              <a:t>Device ID</a:t>
            </a:r>
          </a:p>
        </p:txBody>
      </p:sp>
      <p:sp>
        <p:nvSpPr>
          <p:cNvPr id="291858" name="Text Box 18"/>
          <p:cNvSpPr txBox="1">
            <a:spLocks noChangeArrowheads="1"/>
          </p:cNvSpPr>
          <p:nvPr/>
        </p:nvSpPr>
        <p:spPr bwMode="auto">
          <a:xfrm>
            <a:off x="1201738" y="1958975"/>
            <a:ext cx="2330450" cy="27699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b="1" dirty="0">
                <a:solidFill>
                  <a:srgbClr val="EEECE1"/>
                </a:solidFill>
                <a:latin typeface="Arial" pitchFamily="34" charset="0"/>
                <a:cs typeface="Arial" pitchFamily="34" charset="0"/>
              </a:rPr>
              <a:t>Virtual Address</a:t>
            </a:r>
          </a:p>
        </p:txBody>
      </p:sp>
      <p:sp>
        <p:nvSpPr>
          <p:cNvPr id="291859" name="Text Box 19"/>
          <p:cNvSpPr txBox="1">
            <a:spLocks noChangeArrowheads="1"/>
          </p:cNvSpPr>
          <p:nvPr/>
        </p:nvSpPr>
        <p:spPr bwMode="auto">
          <a:xfrm>
            <a:off x="2551112" y="1971675"/>
            <a:ext cx="7905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1200" b="1" dirty="0">
                <a:solidFill>
                  <a:srgbClr val="EEECE1"/>
                </a:solidFill>
                <a:latin typeface="Arial" pitchFamily="34" charset="0"/>
                <a:cs typeface="Arial" pitchFamily="34" charset="0"/>
              </a:rPr>
              <a:t>Length</a:t>
            </a:r>
          </a:p>
        </p:txBody>
      </p:sp>
      <p:sp>
        <p:nvSpPr>
          <p:cNvPr id="291860" name="Line 20"/>
          <p:cNvSpPr>
            <a:spLocks noChangeShapeType="1"/>
          </p:cNvSpPr>
          <p:nvPr/>
        </p:nvSpPr>
        <p:spPr bwMode="auto">
          <a:xfrm flipV="1">
            <a:off x="377826" y="1741487"/>
            <a:ext cx="971550" cy="2174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61" name="Line 21"/>
          <p:cNvSpPr>
            <a:spLocks noChangeShapeType="1"/>
          </p:cNvSpPr>
          <p:nvPr/>
        </p:nvSpPr>
        <p:spPr bwMode="auto">
          <a:xfrm>
            <a:off x="2784475" y="1741487"/>
            <a:ext cx="746124" cy="20955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62" name="AutoShape 22"/>
          <p:cNvSpPr>
            <a:spLocks noChangeArrowheads="1"/>
          </p:cNvSpPr>
          <p:nvPr/>
        </p:nvSpPr>
        <p:spPr bwMode="auto">
          <a:xfrm rot="10800000">
            <a:off x="1285875" y="5067300"/>
            <a:ext cx="366713" cy="557213"/>
          </a:xfrm>
          <a:prstGeom prst="upArrow">
            <a:avLst>
              <a:gd name="adj1" fmla="val 50000"/>
              <a:gd name="adj2" fmla="val 37987"/>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TW" altLang="zh-TW" sz="1600">
              <a:solidFill>
                <a:srgbClr val="000000"/>
              </a:solidFill>
              <a:latin typeface="Arial" pitchFamily="34" charset="0"/>
              <a:cs typeface="Arial" pitchFamily="34" charset="0"/>
            </a:endParaRPr>
          </a:p>
        </p:txBody>
      </p:sp>
      <p:sp>
        <p:nvSpPr>
          <p:cNvPr id="291863" name="Text Box 23"/>
          <p:cNvSpPr txBox="1">
            <a:spLocks noChangeArrowheads="1"/>
          </p:cNvSpPr>
          <p:nvPr/>
        </p:nvSpPr>
        <p:spPr bwMode="auto">
          <a:xfrm>
            <a:off x="76200" y="5611813"/>
            <a:ext cx="34290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a:solidFill>
                  <a:prstClr val="black"/>
                </a:solidFill>
                <a:latin typeface="Arial" pitchFamily="34" charset="0"/>
                <a:cs typeface="Arial" pitchFamily="34" charset="0"/>
              </a:rPr>
              <a:t>Memory Access with System Physical Address</a:t>
            </a:r>
          </a:p>
        </p:txBody>
      </p:sp>
      <p:sp>
        <p:nvSpPr>
          <p:cNvPr id="291864" name="Rectangle 24"/>
          <p:cNvSpPr>
            <a:spLocks noChangeArrowheads="1"/>
          </p:cNvSpPr>
          <p:nvPr/>
        </p:nvSpPr>
        <p:spPr bwMode="auto">
          <a:xfrm>
            <a:off x="552450" y="2771775"/>
            <a:ext cx="1798638" cy="2365375"/>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dirty="0">
                <a:solidFill>
                  <a:prstClr val="black"/>
                </a:solidFill>
                <a:latin typeface="Arial" pitchFamily="34" charset="0"/>
                <a:cs typeface="Arial" pitchFamily="34" charset="0"/>
              </a:rPr>
              <a:t>DMA Remapping</a:t>
            </a:r>
          </a:p>
          <a:p>
            <a:pPr algn="ctr"/>
            <a:r>
              <a:rPr lang="en-US" altLang="zh-TW" sz="1600" b="1" dirty="0">
                <a:solidFill>
                  <a:prstClr val="black"/>
                </a:solidFill>
                <a:latin typeface="Arial" pitchFamily="34" charset="0"/>
                <a:cs typeface="Arial" pitchFamily="34" charset="0"/>
              </a:rPr>
              <a:t>Engine</a:t>
            </a:r>
          </a:p>
        </p:txBody>
      </p:sp>
      <p:grpSp>
        <p:nvGrpSpPr>
          <p:cNvPr id="291865" name="Group 25"/>
          <p:cNvGrpSpPr>
            <a:grpSpLocks/>
          </p:cNvGrpSpPr>
          <p:nvPr/>
        </p:nvGrpSpPr>
        <p:grpSpPr bwMode="auto">
          <a:xfrm>
            <a:off x="2368551" y="3767139"/>
            <a:ext cx="1497013" cy="1570038"/>
            <a:chOff x="1492" y="2076"/>
            <a:chExt cx="943" cy="989"/>
          </a:xfrm>
        </p:grpSpPr>
        <p:sp>
          <p:nvSpPr>
            <p:cNvPr id="291866" name="Text Box 26"/>
            <p:cNvSpPr txBox="1">
              <a:spLocks noChangeArrowheads="1"/>
            </p:cNvSpPr>
            <p:nvPr/>
          </p:nvSpPr>
          <p:spPr bwMode="auto">
            <a:xfrm>
              <a:off x="1514" y="2441"/>
              <a:ext cx="89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a:solidFill>
                    <a:srgbClr val="EEECE1"/>
                  </a:solidFill>
                  <a:latin typeface="Arial" pitchFamily="34" charset="0"/>
                  <a:cs typeface="Arial" pitchFamily="34" charset="0"/>
                </a:rPr>
                <a:t>Translation Cache</a:t>
              </a:r>
            </a:p>
          </p:txBody>
        </p:sp>
        <p:sp>
          <p:nvSpPr>
            <p:cNvPr id="291867" name="Line 27"/>
            <p:cNvSpPr>
              <a:spLocks noChangeShapeType="1"/>
            </p:cNvSpPr>
            <p:nvPr/>
          </p:nvSpPr>
          <p:spPr bwMode="auto">
            <a:xfrm>
              <a:off x="2435" y="2076"/>
              <a:ext cx="0" cy="74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68" name="Line 28"/>
            <p:cNvSpPr>
              <a:spLocks noChangeShapeType="1"/>
            </p:cNvSpPr>
            <p:nvPr/>
          </p:nvSpPr>
          <p:spPr bwMode="auto">
            <a:xfrm flipH="1">
              <a:off x="2294" y="2332"/>
              <a:ext cx="141" cy="0"/>
            </a:xfrm>
            <a:prstGeom prst="line">
              <a:avLst/>
            </a:prstGeom>
            <a:noFill/>
            <a:ln w="38100">
              <a:solidFill>
                <a:srgbClr val="FF99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69" name="Rectangle 29"/>
            <p:cNvSpPr>
              <a:spLocks noChangeArrowheads="1"/>
            </p:cNvSpPr>
            <p:nvPr/>
          </p:nvSpPr>
          <p:spPr bwMode="auto">
            <a:xfrm>
              <a:off x="1681" y="2215"/>
              <a:ext cx="613" cy="236"/>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70" name="Rectangle 30"/>
            <p:cNvSpPr>
              <a:spLocks noChangeArrowheads="1"/>
            </p:cNvSpPr>
            <p:nvPr/>
          </p:nvSpPr>
          <p:spPr bwMode="auto">
            <a:xfrm>
              <a:off x="1717" y="2243"/>
              <a:ext cx="544" cy="38"/>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1400">
                <a:solidFill>
                  <a:srgbClr val="EEECE1"/>
                </a:solidFill>
                <a:latin typeface="Arial" pitchFamily="34" charset="0"/>
                <a:cs typeface="Arial" pitchFamily="34" charset="0"/>
              </a:endParaRPr>
            </a:p>
          </p:txBody>
        </p:sp>
        <p:sp>
          <p:nvSpPr>
            <p:cNvPr id="291871" name="Rectangle 31"/>
            <p:cNvSpPr>
              <a:spLocks noChangeArrowheads="1"/>
            </p:cNvSpPr>
            <p:nvPr/>
          </p:nvSpPr>
          <p:spPr bwMode="auto">
            <a:xfrm>
              <a:off x="1717" y="2282"/>
              <a:ext cx="544" cy="38"/>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1400">
                <a:solidFill>
                  <a:srgbClr val="EEECE1"/>
                </a:solidFill>
                <a:latin typeface="Arial" pitchFamily="34" charset="0"/>
                <a:cs typeface="Arial" pitchFamily="34" charset="0"/>
              </a:endParaRPr>
            </a:p>
          </p:txBody>
        </p:sp>
        <p:sp>
          <p:nvSpPr>
            <p:cNvPr id="291872" name="Rectangle 32"/>
            <p:cNvSpPr>
              <a:spLocks noChangeArrowheads="1"/>
            </p:cNvSpPr>
            <p:nvPr/>
          </p:nvSpPr>
          <p:spPr bwMode="auto">
            <a:xfrm>
              <a:off x="1717" y="2321"/>
              <a:ext cx="544" cy="37"/>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1400">
                <a:solidFill>
                  <a:srgbClr val="EEECE1"/>
                </a:solidFill>
                <a:latin typeface="Arial" pitchFamily="34" charset="0"/>
                <a:cs typeface="Arial" pitchFamily="34" charset="0"/>
              </a:endParaRPr>
            </a:p>
          </p:txBody>
        </p:sp>
        <p:sp>
          <p:nvSpPr>
            <p:cNvPr id="291873" name="Rectangle 33"/>
            <p:cNvSpPr>
              <a:spLocks noChangeArrowheads="1"/>
            </p:cNvSpPr>
            <p:nvPr/>
          </p:nvSpPr>
          <p:spPr bwMode="auto">
            <a:xfrm>
              <a:off x="1717" y="2359"/>
              <a:ext cx="544" cy="35"/>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1400">
                <a:solidFill>
                  <a:srgbClr val="EEECE1"/>
                </a:solidFill>
                <a:latin typeface="Arial" pitchFamily="34" charset="0"/>
                <a:cs typeface="Arial" pitchFamily="34" charset="0"/>
              </a:endParaRPr>
            </a:p>
          </p:txBody>
        </p:sp>
        <p:sp>
          <p:nvSpPr>
            <p:cNvPr id="291874" name="Rectangle 34"/>
            <p:cNvSpPr>
              <a:spLocks noChangeArrowheads="1"/>
            </p:cNvSpPr>
            <p:nvPr/>
          </p:nvSpPr>
          <p:spPr bwMode="auto">
            <a:xfrm>
              <a:off x="1717" y="2394"/>
              <a:ext cx="544" cy="36"/>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1400">
                <a:solidFill>
                  <a:srgbClr val="EEECE1"/>
                </a:solidFill>
                <a:latin typeface="Arial" pitchFamily="34" charset="0"/>
                <a:cs typeface="Arial" pitchFamily="34" charset="0"/>
              </a:endParaRPr>
            </a:p>
          </p:txBody>
        </p:sp>
        <p:sp>
          <p:nvSpPr>
            <p:cNvPr id="291875" name="Line 35"/>
            <p:cNvSpPr>
              <a:spLocks noChangeShapeType="1"/>
            </p:cNvSpPr>
            <p:nvPr/>
          </p:nvSpPr>
          <p:spPr bwMode="auto">
            <a:xfrm>
              <a:off x="1492" y="2332"/>
              <a:ext cx="189" cy="0"/>
            </a:xfrm>
            <a:prstGeom prst="line">
              <a:avLst/>
            </a:prstGeom>
            <a:noFill/>
            <a:ln w="38100">
              <a:solidFill>
                <a:srgbClr val="FF99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nvGrpSpPr>
            <p:cNvPr id="291876" name="Group 36"/>
            <p:cNvGrpSpPr>
              <a:grpSpLocks/>
            </p:cNvGrpSpPr>
            <p:nvPr/>
          </p:nvGrpSpPr>
          <p:grpSpPr bwMode="auto">
            <a:xfrm>
              <a:off x="1681" y="2688"/>
              <a:ext cx="613" cy="178"/>
              <a:chOff x="1847" y="2160"/>
              <a:chExt cx="649" cy="290"/>
            </a:xfrm>
          </p:grpSpPr>
          <p:sp>
            <p:nvSpPr>
              <p:cNvPr id="291877" name="Rectangle 37"/>
              <p:cNvSpPr>
                <a:spLocks noChangeArrowheads="1"/>
              </p:cNvSpPr>
              <p:nvPr/>
            </p:nvSpPr>
            <p:spPr bwMode="auto">
              <a:xfrm>
                <a:off x="1847" y="2160"/>
                <a:ext cx="649" cy="290"/>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TW" altLang="en-US">
                  <a:solidFill>
                    <a:prstClr val="black"/>
                  </a:solidFill>
                  <a:latin typeface="Arial" pitchFamily="34" charset="0"/>
                  <a:cs typeface="Arial" pitchFamily="34" charset="0"/>
                </a:endParaRPr>
              </a:p>
            </p:txBody>
          </p:sp>
          <p:sp>
            <p:nvSpPr>
              <p:cNvPr id="291878" name="Rectangle 38"/>
              <p:cNvSpPr>
                <a:spLocks noChangeArrowheads="1"/>
              </p:cNvSpPr>
              <p:nvPr/>
            </p:nvSpPr>
            <p:spPr bwMode="auto">
              <a:xfrm>
                <a:off x="1886" y="2195"/>
                <a:ext cx="576" cy="47"/>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TW" altLang="zh-TW" sz="1600">
                  <a:solidFill>
                    <a:srgbClr val="EEECE1"/>
                  </a:solidFill>
                  <a:latin typeface="Arial" pitchFamily="34" charset="0"/>
                  <a:cs typeface="Arial" pitchFamily="34" charset="0"/>
                </a:endParaRPr>
              </a:p>
            </p:txBody>
          </p:sp>
          <p:sp>
            <p:nvSpPr>
              <p:cNvPr id="291879" name="Rectangle 39"/>
              <p:cNvSpPr>
                <a:spLocks noChangeArrowheads="1"/>
              </p:cNvSpPr>
              <p:nvPr/>
            </p:nvSpPr>
            <p:spPr bwMode="auto">
              <a:xfrm>
                <a:off x="1886" y="2243"/>
                <a:ext cx="576" cy="47"/>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TW" altLang="zh-TW" sz="1600">
                  <a:solidFill>
                    <a:srgbClr val="EEECE1"/>
                  </a:solidFill>
                  <a:latin typeface="Arial" pitchFamily="34" charset="0"/>
                  <a:cs typeface="Arial" pitchFamily="34" charset="0"/>
                </a:endParaRPr>
              </a:p>
            </p:txBody>
          </p:sp>
          <p:sp>
            <p:nvSpPr>
              <p:cNvPr id="291880" name="Rectangle 40"/>
              <p:cNvSpPr>
                <a:spLocks noChangeArrowheads="1"/>
              </p:cNvSpPr>
              <p:nvPr/>
            </p:nvSpPr>
            <p:spPr bwMode="auto">
              <a:xfrm>
                <a:off x="1886" y="2291"/>
                <a:ext cx="576" cy="46"/>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TW" altLang="zh-TW" sz="1600">
                  <a:solidFill>
                    <a:srgbClr val="EEECE1"/>
                  </a:solidFill>
                  <a:latin typeface="Arial" pitchFamily="34" charset="0"/>
                  <a:cs typeface="Arial" pitchFamily="34" charset="0"/>
                </a:endParaRPr>
              </a:p>
            </p:txBody>
          </p:sp>
          <p:sp>
            <p:nvSpPr>
              <p:cNvPr id="291881" name="Rectangle 41"/>
              <p:cNvSpPr>
                <a:spLocks noChangeArrowheads="1"/>
              </p:cNvSpPr>
              <p:nvPr/>
            </p:nvSpPr>
            <p:spPr bwMode="auto">
              <a:xfrm>
                <a:off x="1886" y="2338"/>
                <a:ext cx="576" cy="43"/>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TW" altLang="zh-TW" sz="1600">
                  <a:solidFill>
                    <a:srgbClr val="EEECE1"/>
                  </a:solidFill>
                  <a:latin typeface="Arial" pitchFamily="34" charset="0"/>
                  <a:cs typeface="Arial" pitchFamily="34" charset="0"/>
                </a:endParaRPr>
              </a:p>
            </p:txBody>
          </p:sp>
          <p:sp>
            <p:nvSpPr>
              <p:cNvPr id="291882" name="Rectangle 42"/>
              <p:cNvSpPr>
                <a:spLocks noChangeArrowheads="1"/>
              </p:cNvSpPr>
              <p:nvPr/>
            </p:nvSpPr>
            <p:spPr bwMode="auto">
              <a:xfrm>
                <a:off x="1886" y="2381"/>
                <a:ext cx="576" cy="43"/>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TW" altLang="zh-TW" sz="1600">
                  <a:solidFill>
                    <a:srgbClr val="EEECE1"/>
                  </a:solidFill>
                  <a:latin typeface="Arial" pitchFamily="34" charset="0"/>
                  <a:cs typeface="Arial" pitchFamily="34" charset="0"/>
                </a:endParaRPr>
              </a:p>
            </p:txBody>
          </p:sp>
        </p:grpSp>
        <p:sp>
          <p:nvSpPr>
            <p:cNvPr id="291883" name="Text Box 43"/>
            <p:cNvSpPr txBox="1">
              <a:spLocks noChangeArrowheads="1"/>
            </p:cNvSpPr>
            <p:nvPr/>
          </p:nvSpPr>
          <p:spPr bwMode="auto">
            <a:xfrm>
              <a:off x="1573" y="2891"/>
              <a:ext cx="75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a:solidFill>
                    <a:srgbClr val="EEECE1"/>
                  </a:solidFill>
                  <a:latin typeface="Arial" pitchFamily="34" charset="0"/>
                  <a:cs typeface="Arial" pitchFamily="34" charset="0"/>
                </a:rPr>
                <a:t>Context Cache</a:t>
              </a:r>
            </a:p>
          </p:txBody>
        </p:sp>
        <p:sp>
          <p:nvSpPr>
            <p:cNvPr id="291884" name="Line 44"/>
            <p:cNvSpPr>
              <a:spLocks noChangeShapeType="1"/>
            </p:cNvSpPr>
            <p:nvPr/>
          </p:nvSpPr>
          <p:spPr bwMode="auto">
            <a:xfrm flipH="1">
              <a:off x="2294" y="2811"/>
              <a:ext cx="141" cy="0"/>
            </a:xfrm>
            <a:prstGeom prst="line">
              <a:avLst/>
            </a:prstGeom>
            <a:noFill/>
            <a:ln w="38100">
              <a:solidFill>
                <a:srgbClr val="FF99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885" name="Line 45"/>
            <p:cNvSpPr>
              <a:spLocks noChangeShapeType="1"/>
            </p:cNvSpPr>
            <p:nvPr/>
          </p:nvSpPr>
          <p:spPr bwMode="auto">
            <a:xfrm>
              <a:off x="1492" y="2772"/>
              <a:ext cx="189" cy="0"/>
            </a:xfrm>
            <a:prstGeom prst="line">
              <a:avLst/>
            </a:prstGeom>
            <a:noFill/>
            <a:ln w="38100">
              <a:solidFill>
                <a:srgbClr val="FF99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sp>
        <p:nvSpPr>
          <p:cNvPr id="291886" name="AutoShape 46"/>
          <p:cNvSpPr>
            <a:spLocks noChangeArrowheads="1"/>
          </p:cNvSpPr>
          <p:nvPr/>
        </p:nvSpPr>
        <p:spPr bwMode="auto">
          <a:xfrm rot="10800000">
            <a:off x="1277938" y="2332038"/>
            <a:ext cx="350837" cy="363537"/>
          </a:xfrm>
          <a:prstGeom prst="upArrow">
            <a:avLst>
              <a:gd name="adj1" fmla="val 50000"/>
              <a:gd name="adj2" fmla="val 25905"/>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nvGrpSpPr>
          <p:cNvPr id="291887" name="Group 47"/>
          <p:cNvGrpSpPr>
            <a:grpSpLocks/>
          </p:cNvGrpSpPr>
          <p:nvPr/>
        </p:nvGrpSpPr>
        <p:grpSpPr bwMode="auto">
          <a:xfrm>
            <a:off x="2368550" y="2584450"/>
            <a:ext cx="1714500" cy="606425"/>
            <a:chOff x="1492" y="1331"/>
            <a:chExt cx="1080" cy="382"/>
          </a:xfrm>
        </p:grpSpPr>
        <p:sp>
          <p:nvSpPr>
            <p:cNvPr id="291888" name="Line 48"/>
            <p:cNvSpPr>
              <a:spLocks noChangeShapeType="1"/>
            </p:cNvSpPr>
            <p:nvPr/>
          </p:nvSpPr>
          <p:spPr bwMode="auto">
            <a:xfrm>
              <a:off x="1492" y="1705"/>
              <a:ext cx="61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889" name="Line 49"/>
            <p:cNvSpPr>
              <a:spLocks noChangeShapeType="1"/>
            </p:cNvSpPr>
            <p:nvPr/>
          </p:nvSpPr>
          <p:spPr bwMode="auto">
            <a:xfrm flipV="1">
              <a:off x="2105" y="1493"/>
              <a:ext cx="0" cy="22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890" name="Text Box 50"/>
            <p:cNvSpPr txBox="1">
              <a:spLocks noChangeArrowheads="1"/>
            </p:cNvSpPr>
            <p:nvPr/>
          </p:nvSpPr>
          <p:spPr bwMode="auto">
            <a:xfrm>
              <a:off x="1684" y="1331"/>
              <a:ext cx="8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None/>
              </a:pPr>
              <a:r>
                <a:rPr lang="en-US" altLang="zh-TW" sz="1200">
                  <a:solidFill>
                    <a:srgbClr val="EEECE1"/>
                  </a:solidFill>
                  <a:latin typeface="Arial" pitchFamily="34" charset="0"/>
                  <a:cs typeface="Arial" pitchFamily="34" charset="0"/>
                </a:rPr>
                <a:t>Fault Generation</a:t>
              </a:r>
            </a:p>
          </p:txBody>
        </p:sp>
      </p:grpSp>
      <p:sp>
        <p:nvSpPr>
          <p:cNvPr id="291891" name="Text Box 51"/>
          <p:cNvSpPr txBox="1">
            <a:spLocks noChangeArrowheads="1"/>
          </p:cNvSpPr>
          <p:nvPr/>
        </p:nvSpPr>
        <p:spPr bwMode="auto">
          <a:xfrm>
            <a:off x="3263107" y="1941486"/>
            <a:ext cx="192086"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1400" dirty="0">
                <a:solidFill>
                  <a:srgbClr val="EEECE1"/>
                </a:solidFill>
                <a:latin typeface="Arial" pitchFamily="34" charset="0"/>
                <a:cs typeface="Arial" pitchFamily="34" charset="0"/>
              </a:rPr>
              <a:t>…</a:t>
            </a:r>
          </a:p>
        </p:txBody>
      </p:sp>
      <p:grpSp>
        <p:nvGrpSpPr>
          <p:cNvPr id="291892" name="Group 52"/>
          <p:cNvGrpSpPr>
            <a:grpSpLocks/>
          </p:cNvGrpSpPr>
          <p:nvPr/>
        </p:nvGrpSpPr>
        <p:grpSpPr bwMode="auto">
          <a:xfrm>
            <a:off x="4522788" y="1843088"/>
            <a:ext cx="1662112" cy="1874837"/>
            <a:chOff x="2928" y="720"/>
            <a:chExt cx="1008" cy="1440"/>
          </a:xfrm>
        </p:grpSpPr>
        <p:sp>
          <p:nvSpPr>
            <p:cNvPr id="291893" name="Line 53"/>
            <p:cNvSpPr>
              <a:spLocks noChangeShapeType="1"/>
            </p:cNvSpPr>
            <p:nvPr/>
          </p:nvSpPr>
          <p:spPr bwMode="auto">
            <a:xfrm>
              <a:off x="2928" y="1824"/>
              <a:ext cx="144"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894" name="Line 54"/>
            <p:cNvSpPr>
              <a:spLocks noChangeShapeType="1"/>
            </p:cNvSpPr>
            <p:nvPr/>
          </p:nvSpPr>
          <p:spPr bwMode="auto">
            <a:xfrm flipV="1">
              <a:off x="3792" y="1824"/>
              <a:ext cx="144"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grpSp>
          <p:nvGrpSpPr>
            <p:cNvPr id="291895" name="Group 55"/>
            <p:cNvGrpSpPr>
              <a:grpSpLocks/>
            </p:cNvGrpSpPr>
            <p:nvPr/>
          </p:nvGrpSpPr>
          <p:grpSpPr bwMode="auto">
            <a:xfrm>
              <a:off x="2928" y="720"/>
              <a:ext cx="1008" cy="1104"/>
              <a:chOff x="2928" y="672"/>
              <a:chExt cx="1008" cy="1104"/>
            </a:xfrm>
          </p:grpSpPr>
          <p:sp>
            <p:nvSpPr>
              <p:cNvPr id="291896" name="Rectangle 56"/>
              <p:cNvSpPr>
                <a:spLocks noChangeArrowheads="1"/>
              </p:cNvSpPr>
              <p:nvPr/>
            </p:nvSpPr>
            <p:spPr bwMode="auto">
              <a:xfrm>
                <a:off x="2928" y="672"/>
                <a:ext cx="1008" cy="1104"/>
              </a:xfrm>
              <a:prstGeom prst="rect">
                <a:avLst/>
              </a:prstGeom>
              <a:solidFill>
                <a:srgbClr val="CCFF99"/>
              </a:solidFill>
              <a:ln w="19050"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flatTx/>
              </a:bodyPr>
              <a:lstStyle/>
              <a:p>
                <a:endParaRPr lang="zh-TW" altLang="en-US">
                  <a:solidFill>
                    <a:prstClr val="black"/>
                  </a:solidFill>
                  <a:latin typeface="Arial" pitchFamily="34" charset="0"/>
                  <a:cs typeface="Arial" pitchFamily="34" charset="0"/>
                </a:endParaRPr>
              </a:p>
            </p:txBody>
          </p:sp>
          <p:grpSp>
            <p:nvGrpSpPr>
              <p:cNvPr id="291897" name="Group 57"/>
              <p:cNvGrpSpPr>
                <a:grpSpLocks/>
              </p:cNvGrpSpPr>
              <p:nvPr/>
            </p:nvGrpSpPr>
            <p:grpSpPr bwMode="auto">
              <a:xfrm>
                <a:off x="2976" y="948"/>
                <a:ext cx="357" cy="473"/>
                <a:chOff x="3144" y="1618"/>
                <a:chExt cx="534" cy="660"/>
              </a:xfrm>
            </p:grpSpPr>
            <p:sp>
              <p:nvSpPr>
                <p:cNvPr id="291898" name="Rectangle 58"/>
                <p:cNvSpPr>
                  <a:spLocks noChangeArrowheads="1"/>
                </p:cNvSpPr>
                <p:nvPr/>
              </p:nvSpPr>
              <p:spPr bwMode="auto">
                <a:xfrm>
                  <a:off x="3144" y="1618"/>
                  <a:ext cx="534" cy="94"/>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800" dirty="0">
                      <a:solidFill>
                        <a:prstClr val="black"/>
                      </a:solidFill>
                      <a:latin typeface="Arial" pitchFamily="34" charset="0"/>
                      <a:cs typeface="Arial" pitchFamily="34" charset="0"/>
                    </a:rPr>
                    <a:t>Bus 255</a:t>
                  </a:r>
                </a:p>
              </p:txBody>
            </p:sp>
            <p:sp>
              <p:nvSpPr>
                <p:cNvPr id="291899" name="Rectangle 59"/>
                <p:cNvSpPr>
                  <a:spLocks noChangeArrowheads="1"/>
                </p:cNvSpPr>
                <p:nvPr/>
              </p:nvSpPr>
              <p:spPr bwMode="auto">
                <a:xfrm>
                  <a:off x="3144" y="1712"/>
                  <a:ext cx="534" cy="95"/>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00" name="Rectangle 60"/>
                <p:cNvSpPr>
                  <a:spLocks noChangeArrowheads="1"/>
                </p:cNvSpPr>
                <p:nvPr/>
              </p:nvSpPr>
              <p:spPr bwMode="auto">
                <a:xfrm>
                  <a:off x="3144" y="1807"/>
                  <a:ext cx="534" cy="94"/>
                </a:xfrm>
                <a:prstGeom prst="rect">
                  <a:avLst/>
                </a:prstGeom>
                <a:solidFill>
                  <a:srgbClr val="CCFF99"/>
                </a:solidFill>
                <a:ln w="9525" algn="ctr">
                  <a:solidFill>
                    <a:srgbClr val="567EB9"/>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900">
                    <a:solidFill>
                      <a:srgbClr val="EEECE1"/>
                    </a:solidFill>
                    <a:latin typeface="Arial" pitchFamily="34" charset="0"/>
                    <a:cs typeface="Arial" pitchFamily="34" charset="0"/>
                  </a:endParaRPr>
                </a:p>
              </p:txBody>
            </p:sp>
            <p:sp>
              <p:nvSpPr>
                <p:cNvPr id="291901" name="Rectangle 61"/>
                <p:cNvSpPr>
                  <a:spLocks noChangeArrowheads="1"/>
                </p:cNvSpPr>
                <p:nvPr/>
              </p:nvSpPr>
              <p:spPr bwMode="auto">
                <a:xfrm>
                  <a:off x="3144" y="2089"/>
                  <a:ext cx="534" cy="95"/>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02" name="Rectangle 62"/>
                <p:cNvSpPr>
                  <a:spLocks noChangeArrowheads="1"/>
                </p:cNvSpPr>
                <p:nvPr/>
              </p:nvSpPr>
              <p:spPr bwMode="auto">
                <a:xfrm>
                  <a:off x="3144" y="2184"/>
                  <a:ext cx="534" cy="94"/>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800" dirty="0">
                      <a:solidFill>
                        <a:prstClr val="black"/>
                      </a:solidFill>
                      <a:latin typeface="Arial" pitchFamily="34" charset="0"/>
                      <a:cs typeface="Arial" pitchFamily="34" charset="0"/>
                    </a:rPr>
                    <a:t>Bus 0</a:t>
                  </a:r>
                </a:p>
              </p:txBody>
            </p:sp>
            <p:sp>
              <p:nvSpPr>
                <p:cNvPr id="291903" name="Rectangle 63"/>
                <p:cNvSpPr>
                  <a:spLocks noChangeArrowheads="1"/>
                </p:cNvSpPr>
                <p:nvPr/>
              </p:nvSpPr>
              <p:spPr bwMode="auto">
                <a:xfrm>
                  <a:off x="3144" y="1901"/>
                  <a:ext cx="534" cy="94"/>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800" dirty="0">
                      <a:solidFill>
                        <a:prstClr val="black"/>
                      </a:solidFill>
                      <a:latin typeface="Arial" pitchFamily="34" charset="0"/>
                      <a:cs typeface="Arial" pitchFamily="34" charset="0"/>
                    </a:rPr>
                    <a:t>Bus N</a:t>
                  </a:r>
                </a:p>
              </p:txBody>
            </p:sp>
            <p:sp>
              <p:nvSpPr>
                <p:cNvPr id="291904" name="Rectangle 64"/>
                <p:cNvSpPr>
                  <a:spLocks noChangeArrowheads="1"/>
                </p:cNvSpPr>
                <p:nvPr/>
              </p:nvSpPr>
              <p:spPr bwMode="auto">
                <a:xfrm>
                  <a:off x="3144" y="1995"/>
                  <a:ext cx="534" cy="94"/>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sp>
            <p:nvSpPr>
              <p:cNvPr id="291905" name="Line 65"/>
              <p:cNvSpPr>
                <a:spLocks noChangeShapeType="1"/>
              </p:cNvSpPr>
              <p:nvPr/>
            </p:nvSpPr>
            <p:spPr bwMode="auto">
              <a:xfrm>
                <a:off x="3339" y="1185"/>
                <a:ext cx="135"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nvGrpSpPr>
              <p:cNvPr id="291906" name="Group 66"/>
              <p:cNvGrpSpPr>
                <a:grpSpLocks/>
              </p:cNvGrpSpPr>
              <p:nvPr/>
            </p:nvGrpSpPr>
            <p:grpSpPr bwMode="auto">
              <a:xfrm>
                <a:off x="3469" y="720"/>
                <a:ext cx="416" cy="465"/>
                <a:chOff x="3898" y="767"/>
                <a:chExt cx="590" cy="537"/>
              </a:xfrm>
            </p:grpSpPr>
            <p:sp>
              <p:nvSpPr>
                <p:cNvPr id="291907" name="Rectangle 67"/>
                <p:cNvSpPr>
                  <a:spLocks noChangeArrowheads="1"/>
                </p:cNvSpPr>
                <p:nvPr/>
              </p:nvSpPr>
              <p:spPr bwMode="auto">
                <a:xfrm>
                  <a:off x="3898" y="767"/>
                  <a:ext cx="590"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sz="800" dirty="0">
                    <a:solidFill>
                      <a:prstClr val="black"/>
                    </a:solidFill>
                    <a:latin typeface="Arial" pitchFamily="34" charset="0"/>
                    <a:cs typeface="Arial" pitchFamily="34" charset="0"/>
                  </a:endParaRPr>
                </a:p>
              </p:txBody>
            </p:sp>
            <p:sp>
              <p:nvSpPr>
                <p:cNvPr id="291908" name="Rectangle 68"/>
                <p:cNvSpPr>
                  <a:spLocks noChangeArrowheads="1"/>
                </p:cNvSpPr>
                <p:nvPr/>
              </p:nvSpPr>
              <p:spPr bwMode="auto">
                <a:xfrm>
                  <a:off x="3900" y="85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800">
                    <a:solidFill>
                      <a:srgbClr val="EEECE1"/>
                    </a:solidFill>
                    <a:latin typeface="Arial" pitchFamily="34" charset="0"/>
                    <a:cs typeface="Arial" pitchFamily="34" charset="0"/>
                  </a:endParaRPr>
                </a:p>
              </p:txBody>
            </p:sp>
            <p:sp>
              <p:nvSpPr>
                <p:cNvPr id="291909" name="Rectangle 69"/>
                <p:cNvSpPr>
                  <a:spLocks noChangeArrowheads="1"/>
                </p:cNvSpPr>
                <p:nvPr/>
              </p:nvSpPr>
              <p:spPr bwMode="auto">
                <a:xfrm>
                  <a:off x="3900" y="103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10" name="Rectangle 70"/>
                <p:cNvSpPr>
                  <a:spLocks noChangeArrowheads="1"/>
                </p:cNvSpPr>
                <p:nvPr/>
              </p:nvSpPr>
              <p:spPr bwMode="auto">
                <a:xfrm>
                  <a:off x="3900" y="112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800">
                    <a:solidFill>
                      <a:srgbClr val="EEECE1"/>
                    </a:solidFill>
                    <a:latin typeface="Arial" pitchFamily="34" charset="0"/>
                    <a:cs typeface="Arial" pitchFamily="34" charset="0"/>
                  </a:endParaRPr>
                </a:p>
              </p:txBody>
            </p:sp>
            <p:sp>
              <p:nvSpPr>
                <p:cNvPr id="291911" name="Rectangle 71"/>
                <p:cNvSpPr>
                  <a:spLocks noChangeArrowheads="1"/>
                </p:cNvSpPr>
                <p:nvPr/>
              </p:nvSpPr>
              <p:spPr bwMode="auto">
                <a:xfrm>
                  <a:off x="3900" y="946"/>
                  <a:ext cx="588" cy="90"/>
                </a:xfrm>
                <a:prstGeom prst="rect">
                  <a:avLst/>
                </a:prstGeom>
                <a:solidFill>
                  <a:srgbClr val="CCFF99"/>
                </a:solidFill>
                <a:ln w="9525" algn="ctr">
                  <a:solidFill>
                    <a:srgbClr val="567EB9"/>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12" name="Rectangle 72"/>
                <p:cNvSpPr>
                  <a:spLocks noChangeArrowheads="1"/>
                </p:cNvSpPr>
                <p:nvPr/>
              </p:nvSpPr>
              <p:spPr bwMode="auto">
                <a:xfrm>
                  <a:off x="3900" y="1214"/>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800">
                    <a:solidFill>
                      <a:srgbClr val="EEECE1"/>
                    </a:solidFill>
                    <a:latin typeface="Arial" pitchFamily="34" charset="0"/>
                    <a:cs typeface="Arial" pitchFamily="34" charset="0"/>
                  </a:endParaRPr>
                </a:p>
              </p:txBody>
            </p:sp>
          </p:grpSp>
          <p:grpSp>
            <p:nvGrpSpPr>
              <p:cNvPr id="291913" name="Group 73"/>
              <p:cNvGrpSpPr>
                <a:grpSpLocks/>
              </p:cNvGrpSpPr>
              <p:nvPr/>
            </p:nvGrpSpPr>
            <p:grpSpPr bwMode="auto">
              <a:xfrm>
                <a:off x="3473" y="1254"/>
                <a:ext cx="415" cy="466"/>
                <a:chOff x="3900" y="766"/>
                <a:chExt cx="588" cy="538"/>
              </a:xfrm>
            </p:grpSpPr>
            <p:sp>
              <p:nvSpPr>
                <p:cNvPr id="291914" name="Rectangle 74"/>
                <p:cNvSpPr>
                  <a:spLocks noChangeArrowheads="1"/>
                </p:cNvSpPr>
                <p:nvPr/>
              </p:nvSpPr>
              <p:spPr bwMode="auto">
                <a:xfrm>
                  <a:off x="3900" y="76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800">
                    <a:solidFill>
                      <a:srgbClr val="EEECE1"/>
                    </a:solidFill>
                    <a:latin typeface="Arial" pitchFamily="34" charset="0"/>
                    <a:cs typeface="Arial" pitchFamily="34" charset="0"/>
                  </a:endParaRPr>
                </a:p>
              </p:txBody>
            </p:sp>
            <p:sp>
              <p:nvSpPr>
                <p:cNvPr id="291915" name="Rectangle 75"/>
                <p:cNvSpPr>
                  <a:spLocks noChangeArrowheads="1"/>
                </p:cNvSpPr>
                <p:nvPr/>
              </p:nvSpPr>
              <p:spPr bwMode="auto">
                <a:xfrm>
                  <a:off x="3900" y="85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800">
                    <a:solidFill>
                      <a:srgbClr val="EEECE1"/>
                    </a:solidFill>
                    <a:latin typeface="Arial" pitchFamily="34" charset="0"/>
                    <a:cs typeface="Arial" pitchFamily="34" charset="0"/>
                  </a:endParaRPr>
                </a:p>
              </p:txBody>
            </p:sp>
            <p:sp>
              <p:nvSpPr>
                <p:cNvPr id="291916" name="Rectangle 76"/>
                <p:cNvSpPr>
                  <a:spLocks noChangeArrowheads="1"/>
                </p:cNvSpPr>
                <p:nvPr/>
              </p:nvSpPr>
              <p:spPr bwMode="auto">
                <a:xfrm>
                  <a:off x="3900" y="103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17" name="Rectangle 77"/>
                <p:cNvSpPr>
                  <a:spLocks noChangeArrowheads="1"/>
                </p:cNvSpPr>
                <p:nvPr/>
              </p:nvSpPr>
              <p:spPr bwMode="auto">
                <a:xfrm>
                  <a:off x="3900" y="112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zh-TW" sz="800">
                    <a:solidFill>
                      <a:srgbClr val="EEECE1"/>
                    </a:solidFill>
                    <a:latin typeface="Arial" pitchFamily="34" charset="0"/>
                    <a:cs typeface="Arial" pitchFamily="34" charset="0"/>
                  </a:endParaRPr>
                </a:p>
              </p:txBody>
            </p:sp>
            <p:sp>
              <p:nvSpPr>
                <p:cNvPr id="291918" name="Rectangle 78"/>
                <p:cNvSpPr>
                  <a:spLocks noChangeArrowheads="1"/>
                </p:cNvSpPr>
                <p:nvPr/>
              </p:nvSpPr>
              <p:spPr bwMode="auto">
                <a:xfrm>
                  <a:off x="3900" y="946"/>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sz="800" dirty="0">
                    <a:solidFill>
                      <a:prstClr val="black"/>
                    </a:solidFill>
                    <a:latin typeface="Arial" pitchFamily="34" charset="0"/>
                    <a:cs typeface="Arial" pitchFamily="34" charset="0"/>
                  </a:endParaRPr>
                </a:p>
              </p:txBody>
            </p:sp>
            <p:sp>
              <p:nvSpPr>
                <p:cNvPr id="291919" name="Rectangle 79"/>
                <p:cNvSpPr>
                  <a:spLocks noChangeArrowheads="1"/>
                </p:cNvSpPr>
                <p:nvPr/>
              </p:nvSpPr>
              <p:spPr bwMode="auto">
                <a:xfrm>
                  <a:off x="3900" y="1214"/>
                  <a:ext cx="588" cy="90"/>
                </a:xfrm>
                <a:prstGeom prst="rect">
                  <a:avLst/>
                </a:prstGeom>
                <a:solidFill>
                  <a:srgbClr val="CCFF99"/>
                </a:solidFill>
                <a:ln w="9525" algn="ctr">
                  <a:solidFill>
                    <a:srgbClr val="567EB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sz="800" dirty="0">
                    <a:solidFill>
                      <a:prstClr val="black"/>
                    </a:solidFill>
                    <a:latin typeface="Arial" pitchFamily="34" charset="0"/>
                    <a:cs typeface="Arial" pitchFamily="34" charset="0"/>
                  </a:endParaRPr>
                </a:p>
              </p:txBody>
            </p:sp>
          </p:grpSp>
          <p:grpSp>
            <p:nvGrpSpPr>
              <p:cNvPr id="291920" name="Group 80"/>
              <p:cNvGrpSpPr>
                <a:grpSpLocks/>
              </p:cNvGrpSpPr>
              <p:nvPr/>
            </p:nvGrpSpPr>
            <p:grpSpPr bwMode="auto">
              <a:xfrm>
                <a:off x="3333" y="1386"/>
                <a:ext cx="137" cy="333"/>
                <a:chOff x="3456" y="2056"/>
                <a:chExt cx="120" cy="333"/>
              </a:xfrm>
            </p:grpSpPr>
            <p:sp>
              <p:nvSpPr>
                <p:cNvPr id="291921" name="Line 81"/>
                <p:cNvSpPr>
                  <a:spLocks noChangeShapeType="1"/>
                </p:cNvSpPr>
                <p:nvPr/>
              </p:nvSpPr>
              <p:spPr bwMode="auto">
                <a:xfrm>
                  <a:off x="3456" y="2056"/>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22" name="Line 82"/>
                <p:cNvSpPr>
                  <a:spLocks noChangeShapeType="1"/>
                </p:cNvSpPr>
                <p:nvPr/>
              </p:nvSpPr>
              <p:spPr bwMode="auto">
                <a:xfrm>
                  <a:off x="3505" y="2056"/>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23" name="Line 83"/>
                <p:cNvSpPr>
                  <a:spLocks noChangeShapeType="1"/>
                </p:cNvSpPr>
                <p:nvPr/>
              </p:nvSpPr>
              <p:spPr bwMode="auto">
                <a:xfrm>
                  <a:off x="3505" y="2389"/>
                  <a:ext cx="71"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grpSp>
      </p:grpSp>
      <p:grpSp>
        <p:nvGrpSpPr>
          <p:cNvPr id="291925" name="Group 85"/>
          <p:cNvGrpSpPr>
            <a:grpSpLocks/>
          </p:cNvGrpSpPr>
          <p:nvPr/>
        </p:nvGrpSpPr>
        <p:grpSpPr bwMode="auto">
          <a:xfrm>
            <a:off x="6102350" y="1857375"/>
            <a:ext cx="2386013" cy="1662113"/>
            <a:chOff x="3888" y="864"/>
            <a:chExt cx="1536" cy="1296"/>
          </a:xfrm>
        </p:grpSpPr>
        <p:grpSp>
          <p:nvGrpSpPr>
            <p:cNvPr id="291926" name="Group 86"/>
            <p:cNvGrpSpPr>
              <a:grpSpLocks/>
            </p:cNvGrpSpPr>
            <p:nvPr/>
          </p:nvGrpSpPr>
          <p:grpSpPr bwMode="auto">
            <a:xfrm>
              <a:off x="4176" y="864"/>
              <a:ext cx="1248" cy="1296"/>
              <a:chOff x="4176" y="864"/>
              <a:chExt cx="1248" cy="1296"/>
            </a:xfrm>
          </p:grpSpPr>
          <p:sp>
            <p:nvSpPr>
              <p:cNvPr id="291927" name="Rectangle 87"/>
              <p:cNvSpPr>
                <a:spLocks noChangeArrowheads="1"/>
              </p:cNvSpPr>
              <p:nvPr/>
            </p:nvSpPr>
            <p:spPr bwMode="auto">
              <a:xfrm>
                <a:off x="4176" y="864"/>
                <a:ext cx="1248" cy="1104"/>
              </a:xfrm>
              <a:prstGeom prst="rect">
                <a:avLst/>
              </a:prstGeom>
              <a:solidFill>
                <a:srgbClr val="CCECFF"/>
              </a:solidFill>
              <a:ln w="19050"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TW" altLang="en-US">
                  <a:solidFill>
                    <a:prstClr val="black"/>
                  </a:solidFill>
                  <a:latin typeface="Arial" pitchFamily="34" charset="0"/>
                  <a:cs typeface="Arial" pitchFamily="34" charset="0"/>
                </a:endParaRPr>
              </a:p>
            </p:txBody>
          </p:sp>
          <p:sp>
            <p:nvSpPr>
              <p:cNvPr id="291928" name="Line 88"/>
              <p:cNvSpPr>
                <a:spLocks noChangeShapeType="1"/>
              </p:cNvSpPr>
              <p:nvPr/>
            </p:nvSpPr>
            <p:spPr bwMode="auto">
              <a:xfrm>
                <a:off x="4176" y="1968"/>
                <a:ext cx="144" cy="19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29" name="Line 89"/>
              <p:cNvSpPr>
                <a:spLocks noChangeShapeType="1"/>
              </p:cNvSpPr>
              <p:nvPr/>
            </p:nvSpPr>
            <p:spPr bwMode="auto">
              <a:xfrm flipV="1">
                <a:off x="5280" y="1968"/>
                <a:ext cx="144" cy="19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grpSp>
            <p:nvGrpSpPr>
              <p:cNvPr id="291930" name="Group 90"/>
              <p:cNvGrpSpPr>
                <a:grpSpLocks/>
              </p:cNvGrpSpPr>
              <p:nvPr/>
            </p:nvGrpSpPr>
            <p:grpSpPr bwMode="auto">
              <a:xfrm>
                <a:off x="4272" y="1104"/>
                <a:ext cx="1152" cy="826"/>
                <a:chOff x="4272" y="1104"/>
                <a:chExt cx="1152" cy="826"/>
              </a:xfrm>
            </p:grpSpPr>
            <p:sp>
              <p:nvSpPr>
                <p:cNvPr id="291931" name="Rectangle 91"/>
                <p:cNvSpPr>
                  <a:spLocks noChangeArrowheads="1"/>
                </p:cNvSpPr>
                <p:nvPr/>
              </p:nvSpPr>
              <p:spPr bwMode="auto">
                <a:xfrm>
                  <a:off x="4272" y="1104"/>
                  <a:ext cx="240"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32" name="Rectangle 92"/>
                <p:cNvSpPr>
                  <a:spLocks noChangeArrowheads="1"/>
                </p:cNvSpPr>
                <p:nvPr/>
              </p:nvSpPr>
              <p:spPr bwMode="auto">
                <a:xfrm>
                  <a:off x="4704" y="1104"/>
                  <a:ext cx="240" cy="528"/>
                </a:xfrm>
                <a:prstGeom prst="rect">
                  <a:avLst/>
                </a:prstGeom>
                <a:noFill/>
                <a:ln w="9525" algn="ctr">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33" name="Rectangle 93"/>
                <p:cNvSpPr>
                  <a:spLocks noChangeArrowheads="1"/>
                </p:cNvSpPr>
                <p:nvPr/>
              </p:nvSpPr>
              <p:spPr bwMode="auto">
                <a:xfrm>
                  <a:off x="5136" y="1104"/>
                  <a:ext cx="240"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34" name="Rectangle 94"/>
                <p:cNvSpPr>
                  <a:spLocks noChangeArrowheads="1"/>
                </p:cNvSpPr>
                <p:nvPr/>
              </p:nvSpPr>
              <p:spPr bwMode="auto">
                <a:xfrm>
                  <a:off x="4272" y="1392"/>
                  <a:ext cx="240" cy="9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sp>
              <p:nvSpPr>
                <p:cNvPr id="291935" name="Rectangle 95"/>
                <p:cNvSpPr>
                  <a:spLocks noChangeArrowheads="1"/>
                </p:cNvSpPr>
                <p:nvPr/>
              </p:nvSpPr>
              <p:spPr bwMode="auto">
                <a:xfrm>
                  <a:off x="4704" y="1200"/>
                  <a:ext cx="240" cy="96"/>
                </a:xfrm>
                <a:prstGeom prst="rect">
                  <a:avLst/>
                </a:prstGeom>
                <a:noFill/>
                <a:ln w="9525" algn="ctr">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nvGrpSpPr>
                <p:cNvPr id="291936" name="Group 96"/>
                <p:cNvGrpSpPr>
                  <a:grpSpLocks/>
                </p:cNvGrpSpPr>
                <p:nvPr/>
              </p:nvGrpSpPr>
              <p:grpSpPr bwMode="auto">
                <a:xfrm>
                  <a:off x="4512" y="1440"/>
                  <a:ext cx="192" cy="192"/>
                  <a:chOff x="4512" y="1248"/>
                  <a:chExt cx="192" cy="192"/>
                </a:xfrm>
              </p:grpSpPr>
              <p:sp>
                <p:nvSpPr>
                  <p:cNvPr id="291937" name="Line 97"/>
                  <p:cNvSpPr>
                    <a:spLocks noChangeShapeType="1"/>
                  </p:cNvSpPr>
                  <p:nvPr/>
                </p:nvSpPr>
                <p:spPr bwMode="auto">
                  <a:xfrm>
                    <a:off x="4512" y="1248"/>
                    <a:ext cx="4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38" name="Line 98"/>
                  <p:cNvSpPr>
                    <a:spLocks noChangeShapeType="1"/>
                  </p:cNvSpPr>
                  <p:nvPr/>
                </p:nvSpPr>
                <p:spPr bwMode="auto">
                  <a:xfrm>
                    <a:off x="4512" y="1248"/>
                    <a:ext cx="9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39" name="Line 99"/>
                  <p:cNvSpPr>
                    <a:spLocks noChangeShapeType="1"/>
                  </p:cNvSpPr>
                  <p:nvPr/>
                </p:nvSpPr>
                <p:spPr bwMode="auto">
                  <a:xfrm>
                    <a:off x="4608" y="1248"/>
                    <a:ext cx="0"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40" name="Line 100"/>
                  <p:cNvSpPr>
                    <a:spLocks noChangeShapeType="1"/>
                  </p:cNvSpPr>
                  <p:nvPr/>
                </p:nvSpPr>
                <p:spPr bwMode="auto">
                  <a:xfrm>
                    <a:off x="4608" y="1440"/>
                    <a:ext cx="96"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grpSp>
              <p:nvGrpSpPr>
                <p:cNvPr id="291941" name="Group 101"/>
                <p:cNvGrpSpPr>
                  <a:grpSpLocks/>
                </p:cNvGrpSpPr>
                <p:nvPr/>
              </p:nvGrpSpPr>
              <p:grpSpPr bwMode="auto">
                <a:xfrm>
                  <a:off x="4944" y="1248"/>
                  <a:ext cx="192" cy="384"/>
                  <a:chOff x="4512" y="1248"/>
                  <a:chExt cx="192" cy="192"/>
                </a:xfrm>
              </p:grpSpPr>
              <p:sp>
                <p:nvSpPr>
                  <p:cNvPr id="291942" name="Line 102"/>
                  <p:cNvSpPr>
                    <a:spLocks noChangeShapeType="1"/>
                  </p:cNvSpPr>
                  <p:nvPr/>
                </p:nvSpPr>
                <p:spPr bwMode="auto">
                  <a:xfrm>
                    <a:off x="4512" y="1248"/>
                    <a:ext cx="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43" name="Line 103"/>
                  <p:cNvSpPr>
                    <a:spLocks noChangeShapeType="1"/>
                  </p:cNvSpPr>
                  <p:nvPr/>
                </p:nvSpPr>
                <p:spPr bwMode="auto">
                  <a:xfrm>
                    <a:off x="4512" y="124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44" name="Line 104"/>
                  <p:cNvSpPr>
                    <a:spLocks noChangeShapeType="1"/>
                  </p:cNvSpPr>
                  <p:nvPr/>
                </p:nvSpPr>
                <p:spPr bwMode="auto">
                  <a:xfrm>
                    <a:off x="4608" y="12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solidFill>
                        <a:prstClr val="black"/>
                      </a:solidFill>
                      <a:latin typeface="Arial" pitchFamily="34" charset="0"/>
                      <a:cs typeface="Arial" pitchFamily="34" charset="0"/>
                    </a:endParaRPr>
                  </a:p>
                </p:txBody>
              </p:sp>
              <p:sp>
                <p:nvSpPr>
                  <p:cNvPr id="291945" name="Line 105"/>
                  <p:cNvSpPr>
                    <a:spLocks noChangeShapeType="1"/>
                  </p:cNvSpPr>
                  <p:nvPr/>
                </p:nvSpPr>
                <p:spPr bwMode="auto">
                  <a:xfrm>
                    <a:off x="4608" y="1440"/>
                    <a:ext cx="96"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sp>
              <p:nvSpPr>
                <p:cNvPr id="291946" name="Text Box 106"/>
                <p:cNvSpPr txBox="1">
                  <a:spLocks noChangeArrowheads="1"/>
                </p:cNvSpPr>
                <p:nvPr/>
              </p:nvSpPr>
              <p:spPr bwMode="auto">
                <a:xfrm>
                  <a:off x="5088" y="1201"/>
                  <a:ext cx="33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lnSpc>
                      <a:spcPct val="50000"/>
                    </a:lnSpc>
                    <a:spcBef>
                      <a:spcPct val="50000"/>
                    </a:spcBef>
                    <a:buFont typeface="Wingdings" pitchFamily="2" charset="2"/>
                    <a:buNone/>
                  </a:pPr>
                  <a:r>
                    <a:rPr lang="en-US" altLang="zh-TW" sz="800" dirty="0">
                      <a:solidFill>
                        <a:prstClr val="black"/>
                      </a:solidFill>
                      <a:latin typeface="Arial" pitchFamily="34" charset="0"/>
                      <a:cs typeface="Arial" pitchFamily="34" charset="0"/>
                    </a:rPr>
                    <a:t>Page</a:t>
                  </a:r>
                </a:p>
                <a:p>
                  <a:pPr algn="ctr">
                    <a:lnSpc>
                      <a:spcPct val="50000"/>
                    </a:lnSpc>
                    <a:spcBef>
                      <a:spcPct val="50000"/>
                    </a:spcBef>
                    <a:buFont typeface="Wingdings" pitchFamily="2" charset="2"/>
                    <a:buNone/>
                  </a:pPr>
                  <a:r>
                    <a:rPr lang="en-US" altLang="zh-TW" sz="800" dirty="0">
                      <a:solidFill>
                        <a:prstClr val="black"/>
                      </a:solidFill>
                      <a:latin typeface="Arial" pitchFamily="34" charset="0"/>
                      <a:cs typeface="Arial" pitchFamily="34" charset="0"/>
                    </a:rPr>
                    <a:t>Frame</a:t>
                  </a:r>
                </a:p>
              </p:txBody>
            </p:sp>
            <p:sp>
              <p:nvSpPr>
                <p:cNvPr id="291947" name="Text Box 107"/>
                <p:cNvSpPr txBox="1">
                  <a:spLocks noChangeArrowheads="1"/>
                </p:cNvSpPr>
                <p:nvPr/>
              </p:nvSpPr>
              <p:spPr bwMode="auto">
                <a:xfrm>
                  <a:off x="4320" y="168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lnSpc>
                      <a:spcPct val="50000"/>
                    </a:lnSpc>
                    <a:spcBef>
                      <a:spcPct val="50000"/>
                    </a:spcBef>
                    <a:buFont typeface="Wingdings" pitchFamily="2" charset="2"/>
                    <a:buNone/>
                  </a:pPr>
                  <a:r>
                    <a:rPr lang="en-US" altLang="zh-TW" sz="1000" dirty="0">
                      <a:solidFill>
                        <a:prstClr val="black"/>
                      </a:solidFill>
                      <a:latin typeface="Arial" pitchFamily="34" charset="0"/>
                      <a:cs typeface="Arial" pitchFamily="34" charset="0"/>
                    </a:rPr>
                    <a:t>4KB Page </a:t>
                  </a:r>
                </a:p>
                <a:p>
                  <a:pPr algn="ctr">
                    <a:lnSpc>
                      <a:spcPct val="50000"/>
                    </a:lnSpc>
                    <a:spcBef>
                      <a:spcPct val="50000"/>
                    </a:spcBef>
                    <a:buFont typeface="Wingdings" pitchFamily="2" charset="2"/>
                    <a:buNone/>
                  </a:pPr>
                  <a:r>
                    <a:rPr lang="en-US" altLang="zh-TW" sz="1000" dirty="0">
                      <a:solidFill>
                        <a:prstClr val="black"/>
                      </a:solidFill>
                      <a:latin typeface="Arial" pitchFamily="34" charset="0"/>
                      <a:cs typeface="Arial" pitchFamily="34" charset="0"/>
                    </a:rPr>
                    <a:t>Tables</a:t>
                  </a:r>
                </a:p>
              </p:txBody>
            </p:sp>
          </p:grpSp>
        </p:grpSp>
        <p:sp>
          <p:nvSpPr>
            <p:cNvPr id="291948" name="Line 108"/>
            <p:cNvSpPr>
              <a:spLocks noChangeShapeType="1"/>
            </p:cNvSpPr>
            <p:nvPr/>
          </p:nvSpPr>
          <p:spPr bwMode="auto">
            <a:xfrm flipV="1">
              <a:off x="3888" y="1632"/>
              <a:ext cx="384"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prstClr val="black"/>
                </a:solidFill>
                <a:latin typeface="Arial" pitchFamily="34" charset="0"/>
                <a:cs typeface="Arial" pitchFamily="34" charset="0"/>
              </a:endParaRPr>
            </a:p>
          </p:txBody>
        </p:sp>
      </p:grpSp>
      <p:sp>
        <p:nvSpPr>
          <p:cNvPr id="3" name="文字方塊 2"/>
          <p:cNvSpPr txBox="1"/>
          <p:nvPr/>
        </p:nvSpPr>
        <p:spPr>
          <a:xfrm>
            <a:off x="5364088" y="1850233"/>
            <a:ext cx="901357" cy="323165"/>
          </a:xfrm>
          <a:prstGeom prst="rect">
            <a:avLst/>
          </a:prstGeom>
          <a:noFill/>
        </p:spPr>
        <p:txBody>
          <a:bodyPr wrap="square" rtlCol="0">
            <a:spAutoFit/>
          </a:bodyPr>
          <a:lstStyle/>
          <a:p>
            <a:r>
              <a:rPr lang="en-US" altLang="zh-TW" sz="700" b="1" dirty="0" err="1">
                <a:solidFill>
                  <a:prstClr val="black"/>
                </a:solidFill>
                <a:latin typeface="Arial" pitchFamily="34" charset="0"/>
                <a:cs typeface="Arial" pitchFamily="34" charset="0"/>
              </a:rPr>
              <a:t>Dev</a:t>
            </a:r>
            <a:r>
              <a:rPr lang="en-US" altLang="zh-TW" sz="700" b="1" dirty="0">
                <a:solidFill>
                  <a:prstClr val="black"/>
                </a:solidFill>
                <a:latin typeface="Arial" pitchFamily="34" charset="0"/>
                <a:cs typeface="Arial" pitchFamily="34" charset="0"/>
              </a:rPr>
              <a:t> 31, </a:t>
            </a:r>
            <a:r>
              <a:rPr lang="en-US" altLang="zh-TW" sz="700" b="1" dirty="0" err="1">
                <a:solidFill>
                  <a:prstClr val="black"/>
                </a:solidFill>
                <a:latin typeface="Arial" pitchFamily="34" charset="0"/>
                <a:cs typeface="Arial" pitchFamily="34" charset="0"/>
              </a:rPr>
              <a:t>Func</a:t>
            </a:r>
            <a:r>
              <a:rPr lang="en-US" altLang="zh-TW" sz="700" b="1" dirty="0">
                <a:solidFill>
                  <a:prstClr val="black"/>
                </a:solidFill>
                <a:latin typeface="Arial" pitchFamily="34" charset="0"/>
                <a:cs typeface="Arial" pitchFamily="34" charset="0"/>
              </a:rPr>
              <a:t> 7</a:t>
            </a:r>
          </a:p>
          <a:p>
            <a:endParaRPr lang="zh-TW" altLang="en-US" sz="800" dirty="0">
              <a:solidFill>
                <a:prstClr val="black"/>
              </a:solidFill>
            </a:endParaRPr>
          </a:p>
        </p:txBody>
      </p:sp>
      <p:sp>
        <p:nvSpPr>
          <p:cNvPr id="111" name="文字方塊 110"/>
          <p:cNvSpPr txBox="1"/>
          <p:nvPr/>
        </p:nvSpPr>
        <p:spPr>
          <a:xfrm>
            <a:off x="5362321" y="2056655"/>
            <a:ext cx="901357" cy="323165"/>
          </a:xfrm>
          <a:prstGeom prst="rect">
            <a:avLst/>
          </a:prstGeom>
          <a:noFill/>
        </p:spPr>
        <p:txBody>
          <a:bodyPr wrap="square" rtlCol="0">
            <a:spAutoFit/>
          </a:bodyPr>
          <a:lstStyle/>
          <a:p>
            <a:r>
              <a:rPr lang="en-US" altLang="zh-TW" sz="700" b="1" dirty="0" err="1">
                <a:solidFill>
                  <a:prstClr val="black"/>
                </a:solidFill>
                <a:latin typeface="Arial" pitchFamily="34" charset="0"/>
                <a:cs typeface="Arial" pitchFamily="34" charset="0"/>
              </a:rPr>
              <a:t>Dev</a:t>
            </a:r>
            <a:r>
              <a:rPr lang="en-US" altLang="zh-TW" sz="700" b="1" dirty="0">
                <a:solidFill>
                  <a:prstClr val="black"/>
                </a:solidFill>
                <a:latin typeface="Arial" pitchFamily="34" charset="0"/>
                <a:cs typeface="Arial" pitchFamily="34" charset="0"/>
              </a:rPr>
              <a:t> P, </a:t>
            </a:r>
            <a:r>
              <a:rPr lang="en-US" altLang="zh-TW" sz="700" b="1" dirty="0" err="1">
                <a:solidFill>
                  <a:prstClr val="black"/>
                </a:solidFill>
                <a:latin typeface="Arial" pitchFamily="34" charset="0"/>
                <a:cs typeface="Arial" pitchFamily="34" charset="0"/>
              </a:rPr>
              <a:t>Func</a:t>
            </a:r>
            <a:r>
              <a:rPr lang="en-US" altLang="zh-TW" sz="700" b="1" dirty="0">
                <a:solidFill>
                  <a:prstClr val="black"/>
                </a:solidFill>
                <a:latin typeface="Arial" pitchFamily="34" charset="0"/>
                <a:cs typeface="Arial" pitchFamily="34" charset="0"/>
              </a:rPr>
              <a:t> 2</a:t>
            </a:r>
          </a:p>
          <a:p>
            <a:endParaRPr lang="zh-TW" altLang="en-US" sz="800" dirty="0">
              <a:solidFill>
                <a:prstClr val="black"/>
              </a:solidFill>
            </a:endParaRPr>
          </a:p>
        </p:txBody>
      </p:sp>
      <p:sp>
        <p:nvSpPr>
          <p:cNvPr id="112" name="文字方塊 111"/>
          <p:cNvSpPr txBox="1"/>
          <p:nvPr/>
        </p:nvSpPr>
        <p:spPr>
          <a:xfrm>
            <a:off x="5398835" y="3057565"/>
            <a:ext cx="901357" cy="200055"/>
          </a:xfrm>
          <a:prstGeom prst="rect">
            <a:avLst/>
          </a:prstGeom>
          <a:noFill/>
        </p:spPr>
        <p:txBody>
          <a:bodyPr wrap="square" rtlCol="0">
            <a:spAutoFit/>
          </a:bodyPr>
          <a:lstStyle/>
          <a:p>
            <a:r>
              <a:rPr lang="en-US" altLang="zh-TW" sz="700" b="1" dirty="0" err="1">
                <a:solidFill>
                  <a:prstClr val="black"/>
                </a:solidFill>
                <a:latin typeface="Arial" pitchFamily="34" charset="0"/>
                <a:cs typeface="Arial" pitchFamily="34" charset="0"/>
              </a:rPr>
              <a:t>Dev</a:t>
            </a:r>
            <a:r>
              <a:rPr lang="en-US" altLang="zh-TW" sz="700" b="1" dirty="0">
                <a:solidFill>
                  <a:prstClr val="black"/>
                </a:solidFill>
                <a:latin typeface="Arial" pitchFamily="34" charset="0"/>
                <a:cs typeface="Arial" pitchFamily="34" charset="0"/>
              </a:rPr>
              <a:t> 0, </a:t>
            </a:r>
            <a:r>
              <a:rPr lang="en-US" altLang="zh-TW" sz="700" b="1" dirty="0" err="1">
                <a:solidFill>
                  <a:prstClr val="black"/>
                </a:solidFill>
                <a:latin typeface="Arial" pitchFamily="34" charset="0"/>
                <a:cs typeface="Arial" pitchFamily="34" charset="0"/>
              </a:rPr>
              <a:t>Func</a:t>
            </a:r>
            <a:r>
              <a:rPr lang="en-US" altLang="zh-TW" sz="700" b="1" dirty="0">
                <a:solidFill>
                  <a:prstClr val="black"/>
                </a:solidFill>
                <a:latin typeface="Arial" pitchFamily="34" charset="0"/>
                <a:cs typeface="Arial" pitchFamily="34" charset="0"/>
              </a:rPr>
              <a:t> </a:t>
            </a:r>
            <a:r>
              <a:rPr lang="en-US" altLang="zh-TW" sz="700" b="1" dirty="0" smtClean="0">
                <a:solidFill>
                  <a:prstClr val="black"/>
                </a:solidFill>
                <a:latin typeface="Arial" pitchFamily="34" charset="0"/>
                <a:cs typeface="Arial" pitchFamily="34" charset="0"/>
              </a:rPr>
              <a:t>0</a:t>
            </a:r>
            <a:endParaRPr lang="en-US" altLang="zh-TW" sz="700" b="1" dirty="0">
              <a:solidFill>
                <a:prstClr val="black"/>
              </a:solidFill>
              <a:latin typeface="Arial" pitchFamily="34" charset="0"/>
              <a:cs typeface="Arial" pitchFamily="34" charset="0"/>
            </a:endParaRPr>
          </a:p>
        </p:txBody>
      </p:sp>
      <p:sp>
        <p:nvSpPr>
          <p:cNvPr id="113" name="文字方塊 112"/>
          <p:cNvSpPr txBox="1"/>
          <p:nvPr/>
        </p:nvSpPr>
        <p:spPr>
          <a:xfrm>
            <a:off x="5378968" y="2753079"/>
            <a:ext cx="901357" cy="200055"/>
          </a:xfrm>
          <a:prstGeom prst="rect">
            <a:avLst/>
          </a:prstGeom>
          <a:noFill/>
        </p:spPr>
        <p:txBody>
          <a:bodyPr wrap="square" rtlCol="0">
            <a:spAutoFit/>
          </a:bodyPr>
          <a:lstStyle/>
          <a:p>
            <a:r>
              <a:rPr lang="en-US" altLang="zh-TW" sz="700" b="1" dirty="0" err="1">
                <a:solidFill>
                  <a:prstClr val="black"/>
                </a:solidFill>
                <a:latin typeface="Arial" pitchFamily="34" charset="0"/>
                <a:cs typeface="Arial" pitchFamily="34" charset="0"/>
              </a:rPr>
              <a:t>Dev</a:t>
            </a:r>
            <a:r>
              <a:rPr lang="en-US" altLang="zh-TW" sz="700" b="1" dirty="0">
                <a:solidFill>
                  <a:prstClr val="black"/>
                </a:solidFill>
                <a:latin typeface="Arial" pitchFamily="34" charset="0"/>
                <a:cs typeface="Arial" pitchFamily="34" charset="0"/>
              </a:rPr>
              <a:t> P, </a:t>
            </a:r>
            <a:r>
              <a:rPr lang="en-US" altLang="zh-TW" sz="700" b="1" dirty="0" err="1">
                <a:solidFill>
                  <a:prstClr val="black"/>
                </a:solidFill>
                <a:latin typeface="Arial" pitchFamily="34" charset="0"/>
                <a:cs typeface="Arial" pitchFamily="34" charset="0"/>
              </a:rPr>
              <a:t>Func</a:t>
            </a:r>
            <a:r>
              <a:rPr lang="en-US" altLang="zh-TW" sz="700" b="1" dirty="0">
                <a:solidFill>
                  <a:prstClr val="black"/>
                </a:solidFill>
                <a:latin typeface="Arial" pitchFamily="34" charset="0"/>
                <a:cs typeface="Arial" pitchFamily="34" charset="0"/>
              </a:rPr>
              <a:t> </a:t>
            </a:r>
            <a:r>
              <a:rPr lang="en-US" altLang="zh-TW" sz="700" b="1" dirty="0" smtClean="0">
                <a:solidFill>
                  <a:prstClr val="black"/>
                </a:solidFill>
                <a:latin typeface="Arial" pitchFamily="34" charset="0"/>
                <a:cs typeface="Arial" pitchFamily="34" charset="0"/>
              </a:rPr>
              <a:t>1</a:t>
            </a:r>
            <a:endParaRPr lang="en-US" altLang="zh-TW" sz="7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4261317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gtEl>
                                        <p:attrNameLst>
                                          <p:attrName>style.visibility</p:attrName>
                                        </p:attrNameLst>
                                      </p:cBhvr>
                                      <p:to>
                                        <p:strVal val="visible"/>
                                      </p:to>
                                    </p:set>
                                    <p:animEffect transition="in" filter="blinds(horizontal)">
                                      <p:cBhvr>
                                        <p:cTn id="7" dur="500"/>
                                        <p:tgtEl>
                                          <p:spTgt spid="291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1892"/>
                                        </p:tgtEl>
                                        <p:attrNameLst>
                                          <p:attrName>style.visibility</p:attrName>
                                        </p:attrNameLst>
                                      </p:cBhvr>
                                      <p:to>
                                        <p:strVal val="visible"/>
                                      </p:to>
                                    </p:set>
                                    <p:animEffect transition="in" filter="blinds(horizontal)">
                                      <p:cBhvr>
                                        <p:cTn id="12" dur="500"/>
                                        <p:tgtEl>
                                          <p:spTgt spid="291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1925"/>
                                        </p:tgtEl>
                                        <p:attrNameLst>
                                          <p:attrName>style.visibility</p:attrName>
                                        </p:attrNameLst>
                                      </p:cBhvr>
                                      <p:to>
                                        <p:strVal val="visible"/>
                                      </p:to>
                                    </p:set>
                                    <p:animEffect transition="in" filter="blinds(horizontal)">
                                      <p:cBhvr>
                                        <p:cTn id="17" dur="500"/>
                                        <p:tgtEl>
                                          <p:spTgt spid="2919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1865"/>
                                        </p:tgtEl>
                                        <p:attrNameLst>
                                          <p:attrName>style.visibility</p:attrName>
                                        </p:attrNameLst>
                                      </p:cBhvr>
                                      <p:to>
                                        <p:strVal val="visible"/>
                                      </p:to>
                                    </p:set>
                                    <p:animEffect transition="in" filter="blinds(horizontal)">
                                      <p:cBhvr>
                                        <p:cTn id="22" dur="500"/>
                                        <p:tgtEl>
                                          <p:spTgt spid="2918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1887"/>
                                        </p:tgtEl>
                                        <p:attrNameLst>
                                          <p:attrName>style.visibility</p:attrName>
                                        </p:attrNameLst>
                                      </p:cBhvr>
                                      <p:to>
                                        <p:strVal val="visible"/>
                                      </p:to>
                                    </p:set>
                                    <p:animEffect transition="in" filter="blinds(horizontal)">
                                      <p:cBhvr>
                                        <p:cTn id="27" dur="500"/>
                                        <p:tgtEl>
                                          <p:spTgt spid="29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zh-TW" dirty="0">
                <a:ea typeface="新細明體" charset="-120"/>
              </a:rPr>
              <a:t>VT-d: Hardware Page Walk</a:t>
            </a:r>
          </a:p>
        </p:txBody>
      </p:sp>
      <p:sp>
        <p:nvSpPr>
          <p:cNvPr id="378883" name="Text Box 3"/>
          <p:cNvSpPr txBox="1">
            <a:spLocks noChangeArrowheads="1"/>
          </p:cNvSpPr>
          <p:nvPr/>
        </p:nvSpPr>
        <p:spPr bwMode="auto">
          <a:xfrm>
            <a:off x="2536825" y="2104405"/>
            <a:ext cx="6746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TW" sz="1000" b="1" dirty="0">
                <a:solidFill>
                  <a:srgbClr val="0099CC"/>
                </a:solidFill>
                <a:ea typeface="新細明體" charset="-120"/>
              </a:rPr>
              <a:t>000000b</a:t>
            </a:r>
          </a:p>
        </p:txBody>
      </p:sp>
      <p:grpSp>
        <p:nvGrpSpPr>
          <p:cNvPr id="378884" name="Group 4"/>
          <p:cNvGrpSpPr>
            <a:grpSpLocks/>
          </p:cNvGrpSpPr>
          <p:nvPr/>
        </p:nvGrpSpPr>
        <p:grpSpPr bwMode="auto">
          <a:xfrm>
            <a:off x="152400" y="1328738"/>
            <a:ext cx="2197100" cy="1165225"/>
            <a:chOff x="96" y="765"/>
            <a:chExt cx="1384" cy="734"/>
          </a:xfrm>
        </p:grpSpPr>
        <p:sp>
          <p:nvSpPr>
            <p:cNvPr id="378885" name="Rectangle 5"/>
            <p:cNvSpPr>
              <a:spLocks noChangeArrowheads="1"/>
            </p:cNvSpPr>
            <p:nvPr/>
          </p:nvSpPr>
          <p:spPr bwMode="auto">
            <a:xfrm>
              <a:off x="663" y="1200"/>
              <a:ext cx="370"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886" name="Rectangle 6"/>
            <p:cNvSpPr>
              <a:spLocks noChangeArrowheads="1"/>
            </p:cNvSpPr>
            <p:nvPr/>
          </p:nvSpPr>
          <p:spPr bwMode="auto">
            <a:xfrm>
              <a:off x="154" y="1200"/>
              <a:ext cx="509"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887" name="Text Box 7"/>
            <p:cNvSpPr txBox="1">
              <a:spLocks noChangeArrowheads="1"/>
            </p:cNvSpPr>
            <p:nvPr/>
          </p:nvSpPr>
          <p:spPr bwMode="auto">
            <a:xfrm>
              <a:off x="246" y="1248"/>
              <a:ext cx="3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Bus</a:t>
              </a:r>
            </a:p>
          </p:txBody>
        </p:sp>
        <p:sp>
          <p:nvSpPr>
            <p:cNvPr id="378888" name="Text Box 8"/>
            <p:cNvSpPr txBox="1">
              <a:spLocks noChangeArrowheads="1"/>
            </p:cNvSpPr>
            <p:nvPr/>
          </p:nvSpPr>
          <p:spPr bwMode="auto">
            <a:xfrm>
              <a:off x="642" y="1248"/>
              <a:ext cx="4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200" b="1">
                  <a:ea typeface="新細明體" charset="-120"/>
                </a:rPr>
                <a:t>Device</a:t>
              </a:r>
            </a:p>
          </p:txBody>
        </p:sp>
        <p:sp>
          <p:nvSpPr>
            <p:cNvPr id="378889" name="Rectangle 9"/>
            <p:cNvSpPr>
              <a:spLocks noChangeArrowheads="1"/>
            </p:cNvSpPr>
            <p:nvPr/>
          </p:nvSpPr>
          <p:spPr bwMode="auto">
            <a:xfrm>
              <a:off x="1033" y="1200"/>
              <a:ext cx="324"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890" name="Text Box 10"/>
            <p:cNvSpPr txBox="1">
              <a:spLocks noChangeArrowheads="1"/>
            </p:cNvSpPr>
            <p:nvPr/>
          </p:nvSpPr>
          <p:spPr bwMode="auto">
            <a:xfrm>
              <a:off x="924" y="1248"/>
              <a:ext cx="5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Func</a:t>
              </a:r>
            </a:p>
          </p:txBody>
        </p:sp>
        <p:sp>
          <p:nvSpPr>
            <p:cNvPr id="378891" name="Text Box 11"/>
            <p:cNvSpPr txBox="1">
              <a:spLocks noChangeArrowheads="1"/>
            </p:cNvSpPr>
            <p:nvPr/>
          </p:nvSpPr>
          <p:spPr bwMode="auto">
            <a:xfrm>
              <a:off x="1249" y="107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0</a:t>
              </a:r>
            </a:p>
          </p:txBody>
        </p:sp>
        <p:sp>
          <p:nvSpPr>
            <p:cNvPr id="378892" name="Text Box 12"/>
            <p:cNvSpPr txBox="1">
              <a:spLocks noChangeArrowheads="1"/>
            </p:cNvSpPr>
            <p:nvPr/>
          </p:nvSpPr>
          <p:spPr bwMode="auto">
            <a:xfrm>
              <a:off x="996" y="107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2</a:t>
              </a:r>
            </a:p>
          </p:txBody>
        </p:sp>
        <p:sp>
          <p:nvSpPr>
            <p:cNvPr id="378893" name="Text Box 13"/>
            <p:cNvSpPr txBox="1">
              <a:spLocks noChangeArrowheads="1"/>
            </p:cNvSpPr>
            <p:nvPr/>
          </p:nvSpPr>
          <p:spPr bwMode="auto">
            <a:xfrm>
              <a:off x="912" y="107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3</a:t>
              </a:r>
            </a:p>
          </p:txBody>
        </p:sp>
        <p:sp>
          <p:nvSpPr>
            <p:cNvPr id="378894" name="Text Box 14"/>
            <p:cNvSpPr txBox="1">
              <a:spLocks noChangeArrowheads="1"/>
            </p:cNvSpPr>
            <p:nvPr/>
          </p:nvSpPr>
          <p:spPr bwMode="auto">
            <a:xfrm>
              <a:off x="601" y="107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7</a:t>
              </a:r>
            </a:p>
          </p:txBody>
        </p:sp>
        <p:sp>
          <p:nvSpPr>
            <p:cNvPr id="378895" name="Text Box 15"/>
            <p:cNvSpPr txBox="1">
              <a:spLocks noChangeArrowheads="1"/>
            </p:cNvSpPr>
            <p:nvPr/>
          </p:nvSpPr>
          <p:spPr bwMode="auto">
            <a:xfrm>
              <a:off x="509" y="107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dirty="0">
                  <a:solidFill>
                    <a:schemeClr val="accent1">
                      <a:lumMod val="50000"/>
                    </a:schemeClr>
                  </a:solidFill>
                  <a:ea typeface="新細明體" charset="-120"/>
                  <a:cs typeface="Arial" charset="0"/>
                </a:rPr>
                <a:t>8</a:t>
              </a:r>
            </a:p>
          </p:txBody>
        </p:sp>
        <p:sp>
          <p:nvSpPr>
            <p:cNvPr id="378896" name="Text Box 16"/>
            <p:cNvSpPr txBox="1">
              <a:spLocks noChangeArrowheads="1"/>
            </p:cNvSpPr>
            <p:nvPr/>
          </p:nvSpPr>
          <p:spPr bwMode="auto">
            <a:xfrm>
              <a:off x="96"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dirty="0">
                  <a:solidFill>
                    <a:schemeClr val="accent1">
                      <a:lumMod val="50000"/>
                    </a:schemeClr>
                  </a:solidFill>
                  <a:ea typeface="新細明體" charset="-120"/>
                  <a:cs typeface="Arial" charset="0"/>
                </a:rPr>
                <a:t>15</a:t>
              </a:r>
            </a:p>
          </p:txBody>
        </p:sp>
        <p:sp>
          <p:nvSpPr>
            <p:cNvPr id="378897" name="Text Box 17"/>
            <p:cNvSpPr txBox="1">
              <a:spLocks noChangeArrowheads="1"/>
            </p:cNvSpPr>
            <p:nvPr/>
          </p:nvSpPr>
          <p:spPr bwMode="auto">
            <a:xfrm>
              <a:off x="307" y="765"/>
              <a:ext cx="8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b="1">
                  <a:solidFill>
                    <a:schemeClr val="tx2"/>
                  </a:solidFill>
                  <a:ea typeface="新細明體" charset="-120"/>
                </a:rPr>
                <a:t>Requestor ID</a:t>
              </a:r>
            </a:p>
          </p:txBody>
        </p:sp>
      </p:grpSp>
      <p:grpSp>
        <p:nvGrpSpPr>
          <p:cNvPr id="378898" name="Group 18"/>
          <p:cNvGrpSpPr>
            <a:grpSpLocks/>
          </p:cNvGrpSpPr>
          <p:nvPr/>
        </p:nvGrpSpPr>
        <p:grpSpPr bwMode="auto">
          <a:xfrm>
            <a:off x="381000" y="2493963"/>
            <a:ext cx="2370138" cy="2803525"/>
            <a:chOff x="240" y="1499"/>
            <a:chExt cx="1493" cy="1766"/>
          </a:xfrm>
        </p:grpSpPr>
        <p:sp>
          <p:nvSpPr>
            <p:cNvPr id="378899" name="Rectangle 19"/>
            <p:cNvSpPr>
              <a:spLocks noChangeArrowheads="1"/>
            </p:cNvSpPr>
            <p:nvPr/>
          </p:nvSpPr>
          <p:spPr bwMode="auto">
            <a:xfrm>
              <a:off x="817" y="1920"/>
              <a:ext cx="343" cy="720"/>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00" name="Rectangle 20"/>
            <p:cNvSpPr>
              <a:spLocks noChangeArrowheads="1"/>
            </p:cNvSpPr>
            <p:nvPr/>
          </p:nvSpPr>
          <p:spPr bwMode="auto">
            <a:xfrm>
              <a:off x="817" y="2342"/>
              <a:ext cx="343" cy="106"/>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01" name="Line 21"/>
            <p:cNvSpPr>
              <a:spLocks noChangeShapeType="1"/>
            </p:cNvSpPr>
            <p:nvPr/>
          </p:nvSpPr>
          <p:spPr bwMode="auto">
            <a:xfrm>
              <a:off x="1244" y="2688"/>
              <a:ext cx="161"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02" name="Line 22"/>
            <p:cNvSpPr>
              <a:spLocks noChangeShapeType="1"/>
            </p:cNvSpPr>
            <p:nvPr/>
          </p:nvSpPr>
          <p:spPr bwMode="auto">
            <a:xfrm>
              <a:off x="1244" y="2374"/>
              <a:ext cx="0" cy="314"/>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03" name="Rectangle 23"/>
            <p:cNvSpPr>
              <a:spLocks noChangeArrowheads="1"/>
            </p:cNvSpPr>
            <p:nvPr/>
          </p:nvSpPr>
          <p:spPr bwMode="auto">
            <a:xfrm>
              <a:off x="1391" y="2016"/>
              <a:ext cx="342" cy="67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04" name="Rectangle 24"/>
            <p:cNvSpPr>
              <a:spLocks noChangeArrowheads="1"/>
            </p:cNvSpPr>
            <p:nvPr/>
          </p:nvSpPr>
          <p:spPr bwMode="auto">
            <a:xfrm>
              <a:off x="1391" y="2448"/>
              <a:ext cx="342" cy="96"/>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b="1">
                <a:solidFill>
                  <a:srgbClr val="000000"/>
                </a:solidFill>
              </a:endParaRPr>
            </a:p>
          </p:txBody>
        </p:sp>
        <p:sp>
          <p:nvSpPr>
            <p:cNvPr id="378905" name="Line 25"/>
            <p:cNvSpPr>
              <a:spLocks noChangeShapeType="1"/>
            </p:cNvSpPr>
            <p:nvPr/>
          </p:nvSpPr>
          <p:spPr bwMode="auto">
            <a:xfrm>
              <a:off x="1156" y="2376"/>
              <a:ext cx="92"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nvGrpSpPr>
            <p:cNvPr id="378906" name="Group 26"/>
            <p:cNvGrpSpPr>
              <a:grpSpLocks/>
            </p:cNvGrpSpPr>
            <p:nvPr/>
          </p:nvGrpSpPr>
          <p:grpSpPr bwMode="auto">
            <a:xfrm>
              <a:off x="380" y="1499"/>
              <a:ext cx="436" cy="870"/>
              <a:chOff x="2112" y="1200"/>
              <a:chExt cx="165" cy="1104"/>
            </a:xfrm>
          </p:grpSpPr>
          <p:sp>
            <p:nvSpPr>
              <p:cNvPr id="378907" name="Line 27"/>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08" name="Line 28"/>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09" name="Group 29"/>
            <p:cNvGrpSpPr>
              <a:grpSpLocks/>
            </p:cNvGrpSpPr>
            <p:nvPr/>
          </p:nvGrpSpPr>
          <p:grpSpPr bwMode="auto">
            <a:xfrm>
              <a:off x="1008" y="1584"/>
              <a:ext cx="288" cy="240"/>
              <a:chOff x="2112" y="1200"/>
              <a:chExt cx="165" cy="1104"/>
            </a:xfrm>
          </p:grpSpPr>
          <p:sp>
            <p:nvSpPr>
              <p:cNvPr id="378910" name="Line 30"/>
              <p:cNvSpPr>
                <a:spLocks noChangeShapeType="1"/>
              </p:cNvSpPr>
              <p:nvPr/>
            </p:nvSpPr>
            <p:spPr bwMode="auto">
              <a:xfrm>
                <a:off x="2112" y="2304"/>
                <a:ext cx="165" cy="0"/>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11" name="Line 31"/>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sp>
          <p:nvSpPr>
            <p:cNvPr id="378912" name="AutoShape 32"/>
            <p:cNvSpPr>
              <a:spLocks/>
            </p:cNvSpPr>
            <p:nvPr/>
          </p:nvSpPr>
          <p:spPr bwMode="auto">
            <a:xfrm rot="16200000">
              <a:off x="974" y="1282"/>
              <a:ext cx="48" cy="556"/>
            </a:xfrm>
            <a:prstGeom prst="leftBrace">
              <a:avLst>
                <a:gd name="adj1" fmla="val 965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13" name="Text Box 33"/>
            <p:cNvSpPr txBox="1">
              <a:spLocks noChangeArrowheads="1"/>
            </p:cNvSpPr>
            <p:nvPr/>
          </p:nvSpPr>
          <p:spPr bwMode="auto">
            <a:xfrm>
              <a:off x="528" y="2688"/>
              <a:ext cx="11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b="1" dirty="0">
                  <a:solidFill>
                    <a:schemeClr val="tx2"/>
                  </a:solidFill>
                  <a:ea typeface="新細明體" charset="-120"/>
                </a:rPr>
                <a:t>Device</a:t>
              </a:r>
              <a:br>
                <a:rPr lang="en-US" altLang="zh-TW" b="1" dirty="0">
                  <a:solidFill>
                    <a:schemeClr val="tx2"/>
                  </a:solidFill>
                  <a:ea typeface="新細明體" charset="-120"/>
                </a:rPr>
              </a:br>
              <a:r>
                <a:rPr lang="en-US" altLang="zh-TW" b="1" dirty="0">
                  <a:solidFill>
                    <a:schemeClr val="tx2"/>
                  </a:solidFill>
                  <a:ea typeface="新細明體" charset="-120"/>
                </a:rPr>
                <a:t>Assignment</a:t>
              </a:r>
              <a:br>
                <a:rPr lang="en-US" altLang="zh-TW" b="1" dirty="0">
                  <a:solidFill>
                    <a:schemeClr val="tx2"/>
                  </a:solidFill>
                  <a:ea typeface="新細明體" charset="-120"/>
                </a:rPr>
              </a:br>
              <a:r>
                <a:rPr lang="en-US" altLang="zh-TW" b="1" dirty="0">
                  <a:solidFill>
                    <a:schemeClr val="tx2"/>
                  </a:solidFill>
                  <a:ea typeface="新細明體" charset="-120"/>
                </a:rPr>
                <a:t>Tables</a:t>
              </a:r>
            </a:p>
          </p:txBody>
        </p:sp>
        <p:sp>
          <p:nvSpPr>
            <p:cNvPr id="378914" name="Rectangle 34"/>
            <p:cNvSpPr>
              <a:spLocks noChangeArrowheads="1"/>
            </p:cNvSpPr>
            <p:nvPr/>
          </p:nvSpPr>
          <p:spPr bwMode="auto">
            <a:xfrm>
              <a:off x="1392" y="2112"/>
              <a:ext cx="336" cy="96"/>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b="1">
                <a:solidFill>
                  <a:srgbClr val="000000"/>
                </a:solidFill>
              </a:endParaRPr>
            </a:p>
          </p:txBody>
        </p:sp>
        <p:sp>
          <p:nvSpPr>
            <p:cNvPr id="378915" name="Rectangle 35"/>
            <p:cNvSpPr>
              <a:spLocks noChangeArrowheads="1"/>
            </p:cNvSpPr>
            <p:nvPr/>
          </p:nvSpPr>
          <p:spPr bwMode="auto">
            <a:xfrm>
              <a:off x="240" y="2544"/>
              <a:ext cx="336" cy="160"/>
            </a:xfrm>
            <a:prstGeom prst="rect">
              <a:avLst/>
            </a:prstGeom>
            <a:noFill/>
            <a:ln w="9525" algn="ctr">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000" b="1">
                  <a:ea typeface="新細明體" charset="-120"/>
                </a:rPr>
                <a:t>Base</a:t>
              </a:r>
            </a:p>
          </p:txBody>
        </p:sp>
        <p:grpSp>
          <p:nvGrpSpPr>
            <p:cNvPr id="378916" name="Group 36"/>
            <p:cNvGrpSpPr>
              <a:grpSpLocks/>
            </p:cNvGrpSpPr>
            <p:nvPr/>
          </p:nvGrpSpPr>
          <p:grpSpPr bwMode="auto">
            <a:xfrm>
              <a:off x="1296" y="1824"/>
              <a:ext cx="96" cy="672"/>
              <a:chOff x="2112" y="1200"/>
              <a:chExt cx="165" cy="1104"/>
            </a:xfrm>
          </p:grpSpPr>
          <p:sp>
            <p:nvSpPr>
              <p:cNvPr id="378917" name="Line 37"/>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18" name="Line 38"/>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sp>
          <p:nvSpPr>
            <p:cNvPr id="378919" name="Line 39"/>
            <p:cNvSpPr>
              <a:spLocks noChangeShapeType="1"/>
            </p:cNvSpPr>
            <p:nvPr/>
          </p:nvSpPr>
          <p:spPr bwMode="auto">
            <a:xfrm>
              <a:off x="576" y="2640"/>
              <a:ext cx="240"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20" name="Group 40"/>
          <p:cNvGrpSpPr>
            <a:grpSpLocks/>
          </p:cNvGrpSpPr>
          <p:nvPr/>
        </p:nvGrpSpPr>
        <p:grpSpPr bwMode="auto">
          <a:xfrm>
            <a:off x="2133600" y="1328738"/>
            <a:ext cx="6813551" cy="4964112"/>
            <a:chOff x="1344" y="765"/>
            <a:chExt cx="4292" cy="3127"/>
          </a:xfrm>
        </p:grpSpPr>
        <p:grpSp>
          <p:nvGrpSpPr>
            <p:cNvPr id="378921" name="Group 41"/>
            <p:cNvGrpSpPr>
              <a:grpSpLocks/>
            </p:cNvGrpSpPr>
            <p:nvPr/>
          </p:nvGrpSpPr>
          <p:grpSpPr bwMode="auto">
            <a:xfrm>
              <a:off x="2549" y="1488"/>
              <a:ext cx="3087" cy="2404"/>
              <a:chOff x="2549" y="1488"/>
              <a:chExt cx="3087" cy="2404"/>
            </a:xfrm>
          </p:grpSpPr>
          <p:sp>
            <p:nvSpPr>
              <p:cNvPr id="378922" name="Rectangle 42"/>
              <p:cNvSpPr>
                <a:spLocks noChangeArrowheads="1"/>
              </p:cNvSpPr>
              <p:nvPr/>
            </p:nvSpPr>
            <p:spPr bwMode="auto">
              <a:xfrm>
                <a:off x="2707" y="2208"/>
                <a:ext cx="342" cy="816"/>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23" name="Rectangle 43"/>
              <p:cNvSpPr>
                <a:spLocks noChangeArrowheads="1"/>
              </p:cNvSpPr>
              <p:nvPr/>
            </p:nvSpPr>
            <p:spPr bwMode="auto">
              <a:xfrm>
                <a:off x="2707" y="2441"/>
                <a:ext cx="342" cy="16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24" name="Line 44"/>
              <p:cNvSpPr>
                <a:spLocks noChangeShapeType="1"/>
              </p:cNvSpPr>
              <p:nvPr/>
            </p:nvSpPr>
            <p:spPr bwMode="auto">
              <a:xfrm>
                <a:off x="3133" y="3123"/>
                <a:ext cx="161"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25" name="Line 45"/>
              <p:cNvSpPr>
                <a:spLocks noChangeShapeType="1"/>
              </p:cNvSpPr>
              <p:nvPr/>
            </p:nvSpPr>
            <p:spPr bwMode="auto">
              <a:xfrm>
                <a:off x="3133" y="2503"/>
                <a:ext cx="0" cy="620"/>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26" name="Rectangle 46"/>
              <p:cNvSpPr>
                <a:spLocks noChangeArrowheads="1"/>
              </p:cNvSpPr>
              <p:nvPr/>
            </p:nvSpPr>
            <p:spPr bwMode="auto">
              <a:xfrm>
                <a:off x="5112" y="2887"/>
                <a:ext cx="339" cy="758"/>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27" name="Rectangle 47"/>
              <p:cNvSpPr>
                <a:spLocks noChangeArrowheads="1"/>
              </p:cNvSpPr>
              <p:nvPr/>
            </p:nvSpPr>
            <p:spPr bwMode="auto">
              <a:xfrm>
                <a:off x="5112" y="2976"/>
                <a:ext cx="339" cy="208"/>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28" name="Line 48"/>
              <p:cNvSpPr>
                <a:spLocks noChangeShapeType="1"/>
              </p:cNvSpPr>
              <p:nvPr/>
            </p:nvSpPr>
            <p:spPr bwMode="auto">
              <a:xfrm>
                <a:off x="4949" y="3072"/>
                <a:ext cx="0" cy="564"/>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29" name="Line 49"/>
              <p:cNvSpPr>
                <a:spLocks noChangeShapeType="1"/>
              </p:cNvSpPr>
              <p:nvPr/>
            </p:nvSpPr>
            <p:spPr bwMode="auto">
              <a:xfrm flipV="1">
                <a:off x="4949" y="3645"/>
                <a:ext cx="179" cy="3"/>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30" name="Line 50"/>
              <p:cNvSpPr>
                <a:spLocks noChangeShapeType="1"/>
              </p:cNvSpPr>
              <p:nvPr/>
            </p:nvSpPr>
            <p:spPr bwMode="auto">
              <a:xfrm>
                <a:off x="4834" y="3072"/>
                <a:ext cx="115" cy="0"/>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31" name="Rectangle 51"/>
              <p:cNvSpPr>
                <a:spLocks noChangeArrowheads="1"/>
              </p:cNvSpPr>
              <p:nvPr/>
            </p:nvSpPr>
            <p:spPr bwMode="auto">
              <a:xfrm>
                <a:off x="3272" y="2352"/>
                <a:ext cx="341" cy="771"/>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32" name="Rectangle 52"/>
              <p:cNvSpPr>
                <a:spLocks noChangeArrowheads="1"/>
              </p:cNvSpPr>
              <p:nvPr/>
            </p:nvSpPr>
            <p:spPr bwMode="auto">
              <a:xfrm>
                <a:off x="3272" y="2484"/>
                <a:ext cx="341" cy="191"/>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33" name="Line 53"/>
              <p:cNvSpPr>
                <a:spLocks noChangeShapeType="1"/>
              </p:cNvSpPr>
              <p:nvPr/>
            </p:nvSpPr>
            <p:spPr bwMode="auto">
              <a:xfrm>
                <a:off x="3719" y="3330"/>
                <a:ext cx="171"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34" name="Line 54"/>
              <p:cNvSpPr>
                <a:spLocks noChangeShapeType="1"/>
              </p:cNvSpPr>
              <p:nvPr/>
            </p:nvSpPr>
            <p:spPr bwMode="auto">
              <a:xfrm>
                <a:off x="3719" y="2614"/>
                <a:ext cx="0" cy="716"/>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35" name="Line 55"/>
              <p:cNvSpPr>
                <a:spLocks noChangeShapeType="1"/>
              </p:cNvSpPr>
              <p:nvPr/>
            </p:nvSpPr>
            <p:spPr bwMode="auto">
              <a:xfrm>
                <a:off x="3613" y="2614"/>
                <a:ext cx="106" cy="0"/>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36" name="Rectangle 56"/>
              <p:cNvSpPr>
                <a:spLocks noChangeArrowheads="1"/>
              </p:cNvSpPr>
              <p:nvPr/>
            </p:nvSpPr>
            <p:spPr bwMode="auto">
              <a:xfrm>
                <a:off x="3879" y="2592"/>
                <a:ext cx="343" cy="738"/>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37" name="Rectangle 57"/>
              <p:cNvSpPr>
                <a:spLocks noChangeArrowheads="1"/>
              </p:cNvSpPr>
              <p:nvPr/>
            </p:nvSpPr>
            <p:spPr bwMode="auto">
              <a:xfrm>
                <a:off x="3879" y="2784"/>
                <a:ext cx="343" cy="184"/>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38" name="Line 58"/>
              <p:cNvSpPr>
                <a:spLocks noChangeShapeType="1"/>
              </p:cNvSpPr>
              <p:nvPr/>
            </p:nvSpPr>
            <p:spPr bwMode="auto">
              <a:xfrm>
                <a:off x="3041" y="2507"/>
                <a:ext cx="92"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39" name="Line 59"/>
              <p:cNvSpPr>
                <a:spLocks noChangeShapeType="1"/>
              </p:cNvSpPr>
              <p:nvPr/>
            </p:nvSpPr>
            <p:spPr bwMode="auto">
              <a:xfrm>
                <a:off x="4338" y="3530"/>
                <a:ext cx="171"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40" name="Line 60"/>
              <p:cNvSpPr>
                <a:spLocks noChangeShapeType="1"/>
              </p:cNvSpPr>
              <p:nvPr/>
            </p:nvSpPr>
            <p:spPr bwMode="auto">
              <a:xfrm>
                <a:off x="4338" y="2732"/>
                <a:ext cx="0" cy="798"/>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41" name="Line 61"/>
              <p:cNvSpPr>
                <a:spLocks noChangeShapeType="1"/>
              </p:cNvSpPr>
              <p:nvPr/>
            </p:nvSpPr>
            <p:spPr bwMode="auto">
              <a:xfrm>
                <a:off x="4232" y="2732"/>
                <a:ext cx="106" cy="0"/>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42" name="Rectangle 62"/>
              <p:cNvSpPr>
                <a:spLocks noChangeArrowheads="1"/>
              </p:cNvSpPr>
              <p:nvPr/>
            </p:nvSpPr>
            <p:spPr bwMode="auto">
              <a:xfrm>
                <a:off x="4498" y="2688"/>
                <a:ext cx="343" cy="84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43" name="Rectangle 63"/>
              <p:cNvSpPr>
                <a:spLocks noChangeArrowheads="1"/>
              </p:cNvSpPr>
              <p:nvPr/>
            </p:nvSpPr>
            <p:spPr bwMode="auto">
              <a:xfrm>
                <a:off x="4498" y="2921"/>
                <a:ext cx="343" cy="206"/>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grpSp>
            <p:nvGrpSpPr>
              <p:cNvPr id="378944" name="Group 64"/>
              <p:cNvGrpSpPr>
                <a:grpSpLocks/>
              </p:cNvGrpSpPr>
              <p:nvPr/>
            </p:nvGrpSpPr>
            <p:grpSpPr bwMode="auto">
              <a:xfrm>
                <a:off x="2566" y="1488"/>
                <a:ext cx="159" cy="1005"/>
                <a:chOff x="2112" y="1200"/>
                <a:chExt cx="165" cy="1104"/>
              </a:xfrm>
            </p:grpSpPr>
            <p:sp>
              <p:nvSpPr>
                <p:cNvPr id="378945" name="Line 65"/>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46" name="Line 66"/>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47" name="Group 67"/>
              <p:cNvGrpSpPr>
                <a:grpSpLocks/>
              </p:cNvGrpSpPr>
              <p:nvPr/>
            </p:nvGrpSpPr>
            <p:grpSpPr bwMode="auto">
              <a:xfrm>
                <a:off x="3168" y="1488"/>
                <a:ext cx="112" cy="1101"/>
                <a:chOff x="2112" y="1200"/>
                <a:chExt cx="165" cy="1104"/>
              </a:xfrm>
            </p:grpSpPr>
            <p:sp>
              <p:nvSpPr>
                <p:cNvPr id="378948" name="Line 68"/>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49" name="Line 69"/>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50" name="Group 70"/>
              <p:cNvGrpSpPr>
                <a:grpSpLocks/>
              </p:cNvGrpSpPr>
              <p:nvPr/>
            </p:nvGrpSpPr>
            <p:grpSpPr bwMode="auto">
              <a:xfrm>
                <a:off x="3769" y="1488"/>
                <a:ext cx="113" cy="1341"/>
                <a:chOff x="2112" y="1200"/>
                <a:chExt cx="165" cy="1104"/>
              </a:xfrm>
            </p:grpSpPr>
            <p:sp>
              <p:nvSpPr>
                <p:cNvPr id="378951" name="Line 71"/>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52" name="Line 72"/>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53" name="Group 73"/>
              <p:cNvGrpSpPr>
                <a:grpSpLocks/>
              </p:cNvGrpSpPr>
              <p:nvPr/>
            </p:nvGrpSpPr>
            <p:grpSpPr bwMode="auto">
              <a:xfrm>
                <a:off x="4417" y="1488"/>
                <a:ext cx="80" cy="1485"/>
                <a:chOff x="2112" y="1200"/>
                <a:chExt cx="165" cy="1104"/>
              </a:xfrm>
            </p:grpSpPr>
            <p:sp>
              <p:nvSpPr>
                <p:cNvPr id="378954" name="Line 74"/>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55" name="Line 75"/>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56" name="Group 76"/>
              <p:cNvGrpSpPr>
                <a:grpSpLocks/>
              </p:cNvGrpSpPr>
              <p:nvPr/>
            </p:nvGrpSpPr>
            <p:grpSpPr bwMode="auto">
              <a:xfrm>
                <a:off x="5019" y="1488"/>
                <a:ext cx="113" cy="1581"/>
                <a:chOff x="2112" y="1200"/>
                <a:chExt cx="165" cy="1104"/>
              </a:xfrm>
            </p:grpSpPr>
            <p:sp>
              <p:nvSpPr>
                <p:cNvPr id="378957" name="Line 77"/>
                <p:cNvSpPr>
                  <a:spLocks noChangeShapeType="1"/>
                </p:cNvSpPr>
                <p:nvPr/>
              </p:nvSpPr>
              <p:spPr bwMode="auto">
                <a:xfrm>
                  <a:off x="2112" y="2304"/>
                  <a:ext cx="165"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58" name="Line 78"/>
                <p:cNvSpPr>
                  <a:spLocks noChangeShapeType="1"/>
                </p:cNvSpPr>
                <p:nvPr/>
              </p:nvSpPr>
              <p:spPr bwMode="auto">
                <a:xfrm>
                  <a:off x="2112" y="1200"/>
                  <a:ext cx="0" cy="110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sp>
            <p:nvSpPr>
              <p:cNvPr id="378959" name="Text Box 79"/>
              <p:cNvSpPr txBox="1">
                <a:spLocks noChangeArrowheads="1"/>
              </p:cNvSpPr>
              <p:nvPr/>
            </p:nvSpPr>
            <p:spPr bwMode="auto">
              <a:xfrm>
                <a:off x="2549" y="3064"/>
                <a:ext cx="6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dirty="0">
                    <a:ea typeface="新細明體" charset="-120"/>
                  </a:rPr>
                  <a:t>Level-4 </a:t>
                </a:r>
              </a:p>
              <a:p>
                <a:pPr algn="ctr"/>
                <a:r>
                  <a:rPr lang="en-US" altLang="zh-TW" sz="1400" b="1" dirty="0">
                    <a:ea typeface="新細明體" charset="-120"/>
                  </a:rPr>
                  <a:t>Page Table</a:t>
                </a:r>
              </a:p>
            </p:txBody>
          </p:sp>
          <p:sp>
            <p:nvSpPr>
              <p:cNvPr id="378960" name="Text Box 80"/>
              <p:cNvSpPr txBox="1">
                <a:spLocks noChangeArrowheads="1"/>
              </p:cNvSpPr>
              <p:nvPr/>
            </p:nvSpPr>
            <p:spPr bwMode="auto">
              <a:xfrm>
                <a:off x="3121" y="3160"/>
                <a:ext cx="6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Level-3 </a:t>
                </a:r>
              </a:p>
              <a:p>
                <a:pPr algn="ctr"/>
                <a:r>
                  <a:rPr lang="en-US" altLang="zh-TW" sz="1400" b="1">
                    <a:ea typeface="新細明體" charset="-120"/>
                  </a:rPr>
                  <a:t>Page Table</a:t>
                </a:r>
              </a:p>
            </p:txBody>
          </p:sp>
          <p:sp>
            <p:nvSpPr>
              <p:cNvPr id="378961" name="Text Box 81"/>
              <p:cNvSpPr txBox="1">
                <a:spLocks noChangeArrowheads="1"/>
              </p:cNvSpPr>
              <p:nvPr/>
            </p:nvSpPr>
            <p:spPr bwMode="auto">
              <a:xfrm>
                <a:off x="3725" y="3352"/>
                <a:ext cx="6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Level-2 </a:t>
                </a:r>
              </a:p>
              <a:p>
                <a:pPr algn="ctr"/>
                <a:r>
                  <a:rPr lang="en-US" altLang="zh-TW" sz="1400" b="1">
                    <a:ea typeface="新細明體" charset="-120"/>
                  </a:rPr>
                  <a:t>Page Table</a:t>
                </a:r>
              </a:p>
            </p:txBody>
          </p:sp>
          <p:sp>
            <p:nvSpPr>
              <p:cNvPr id="378962" name="Text Box 82"/>
              <p:cNvSpPr txBox="1">
                <a:spLocks noChangeArrowheads="1"/>
              </p:cNvSpPr>
              <p:nvPr/>
            </p:nvSpPr>
            <p:spPr bwMode="auto">
              <a:xfrm>
                <a:off x="4361" y="3562"/>
                <a:ext cx="6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Level-1 </a:t>
                </a:r>
              </a:p>
              <a:p>
                <a:pPr algn="ctr"/>
                <a:r>
                  <a:rPr lang="en-US" altLang="zh-TW" sz="1400" b="1">
                    <a:ea typeface="新細明體" charset="-120"/>
                  </a:rPr>
                  <a:t>Page Table</a:t>
                </a:r>
              </a:p>
            </p:txBody>
          </p:sp>
          <p:sp>
            <p:nvSpPr>
              <p:cNvPr id="378963" name="Text Box 83"/>
              <p:cNvSpPr txBox="1">
                <a:spLocks noChangeArrowheads="1"/>
              </p:cNvSpPr>
              <p:nvPr/>
            </p:nvSpPr>
            <p:spPr bwMode="auto">
              <a:xfrm>
                <a:off x="4988" y="2688"/>
                <a:ext cx="6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dirty="0">
                    <a:ea typeface="新細明體" charset="-120"/>
                  </a:rPr>
                  <a:t>Page</a:t>
                </a:r>
              </a:p>
            </p:txBody>
          </p:sp>
        </p:grpSp>
        <p:grpSp>
          <p:nvGrpSpPr>
            <p:cNvPr id="378964" name="Group 84"/>
            <p:cNvGrpSpPr>
              <a:grpSpLocks/>
            </p:cNvGrpSpPr>
            <p:nvPr/>
          </p:nvGrpSpPr>
          <p:grpSpPr bwMode="auto">
            <a:xfrm>
              <a:off x="1344" y="2496"/>
              <a:ext cx="2064" cy="1384"/>
              <a:chOff x="1344" y="2496"/>
              <a:chExt cx="2064" cy="1384"/>
            </a:xfrm>
          </p:grpSpPr>
          <p:sp>
            <p:nvSpPr>
              <p:cNvPr id="378965" name="Line 85"/>
              <p:cNvSpPr>
                <a:spLocks noChangeShapeType="1"/>
              </p:cNvSpPr>
              <p:nvPr/>
            </p:nvSpPr>
            <p:spPr bwMode="auto">
              <a:xfrm>
                <a:off x="1872" y="3024"/>
                <a:ext cx="828" cy="0"/>
              </a:xfrm>
              <a:prstGeom prst="line">
                <a:avLst/>
              </a:prstGeom>
              <a:noFill/>
              <a:ln w="12700">
                <a:solidFill>
                  <a:schemeClr val="tx1"/>
                </a:solidFill>
                <a:prstDash val="sysDot"/>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66" name="Line 86"/>
              <p:cNvSpPr>
                <a:spLocks noChangeShapeType="1"/>
              </p:cNvSpPr>
              <p:nvPr/>
            </p:nvSpPr>
            <p:spPr bwMode="auto">
              <a:xfrm>
                <a:off x="1872" y="2496"/>
                <a:ext cx="0" cy="528"/>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67" name="Line 87"/>
              <p:cNvSpPr>
                <a:spLocks noChangeShapeType="1"/>
              </p:cNvSpPr>
              <p:nvPr/>
            </p:nvSpPr>
            <p:spPr bwMode="auto">
              <a:xfrm>
                <a:off x="1733" y="2496"/>
                <a:ext cx="139" cy="0"/>
              </a:xfrm>
              <a:prstGeom prst="line">
                <a:avLst/>
              </a:prstGeom>
              <a:no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sp>
            <p:nvSpPr>
              <p:cNvPr id="378968" name="Text Box 88"/>
              <p:cNvSpPr txBox="1">
                <a:spLocks noChangeArrowheads="1"/>
              </p:cNvSpPr>
              <p:nvPr/>
            </p:nvSpPr>
            <p:spPr bwMode="auto">
              <a:xfrm>
                <a:off x="1344" y="3512"/>
                <a:ext cx="20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600" b="1">
                    <a:solidFill>
                      <a:schemeClr val="tx2"/>
                    </a:solidFill>
                    <a:ea typeface="新細明體" charset="-120"/>
                  </a:rPr>
                  <a:t>Example Device Assignment Table Entry specifying 4-level page table</a:t>
                </a:r>
              </a:p>
            </p:txBody>
          </p:sp>
          <p:sp>
            <p:nvSpPr>
              <p:cNvPr id="378969" name="Freeform 89"/>
              <p:cNvSpPr>
                <a:spLocks/>
              </p:cNvSpPr>
              <p:nvPr/>
            </p:nvSpPr>
            <p:spPr bwMode="auto">
              <a:xfrm flipH="1">
                <a:off x="1536" y="2544"/>
                <a:ext cx="124" cy="1018"/>
              </a:xfrm>
              <a:custGeom>
                <a:avLst/>
                <a:gdLst>
                  <a:gd name="T0" fmla="*/ 132 w 367"/>
                  <a:gd name="T1" fmla="*/ 0 h 993"/>
                  <a:gd name="T2" fmla="*/ 345 w 367"/>
                  <a:gd name="T3" fmla="*/ 802 h 993"/>
                  <a:gd name="T4" fmla="*/ 0 w 367"/>
                  <a:gd name="T5" fmla="*/ 993 h 993"/>
                </a:gdLst>
                <a:ahLst/>
                <a:cxnLst>
                  <a:cxn ang="0">
                    <a:pos x="T0" y="T1"/>
                  </a:cxn>
                  <a:cxn ang="0">
                    <a:pos x="T2" y="T3"/>
                  </a:cxn>
                  <a:cxn ang="0">
                    <a:pos x="T4" y="T5"/>
                  </a:cxn>
                </a:cxnLst>
                <a:rect l="0" t="0" r="r" b="b"/>
                <a:pathLst>
                  <a:path w="367" h="993">
                    <a:moveTo>
                      <a:pt x="132" y="0"/>
                    </a:moveTo>
                    <a:cubicBezTo>
                      <a:pt x="249" y="318"/>
                      <a:pt x="367" y="637"/>
                      <a:pt x="345" y="802"/>
                    </a:cubicBezTo>
                    <a:cubicBezTo>
                      <a:pt x="323" y="967"/>
                      <a:pt x="55" y="961"/>
                      <a:pt x="0" y="993"/>
                    </a:cubicBezTo>
                  </a:path>
                </a:pathLst>
              </a:custGeom>
              <a:noFill/>
              <a:ln w="9525">
                <a:solidFill>
                  <a:schemeClr val="tx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b="1"/>
              </a:p>
            </p:txBody>
          </p:sp>
        </p:grpSp>
        <p:grpSp>
          <p:nvGrpSpPr>
            <p:cNvPr id="378970" name="Group 90"/>
            <p:cNvGrpSpPr>
              <a:grpSpLocks/>
            </p:cNvGrpSpPr>
            <p:nvPr/>
          </p:nvGrpSpPr>
          <p:grpSpPr bwMode="auto">
            <a:xfrm>
              <a:off x="1538" y="765"/>
              <a:ext cx="4074" cy="741"/>
              <a:chOff x="1538" y="765"/>
              <a:chExt cx="4074" cy="741"/>
            </a:xfrm>
          </p:grpSpPr>
          <p:sp>
            <p:nvSpPr>
              <p:cNvPr id="378971" name="Text Box 91"/>
              <p:cNvSpPr txBox="1">
                <a:spLocks noChangeArrowheads="1"/>
              </p:cNvSpPr>
              <p:nvPr/>
            </p:nvSpPr>
            <p:spPr bwMode="auto">
              <a:xfrm>
                <a:off x="1951"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56</a:t>
                </a:r>
              </a:p>
            </p:txBody>
          </p:sp>
          <p:sp>
            <p:nvSpPr>
              <p:cNvPr id="378972" name="Text Box 92"/>
              <p:cNvSpPr txBox="1">
                <a:spLocks noChangeArrowheads="1"/>
              </p:cNvSpPr>
              <p:nvPr/>
            </p:nvSpPr>
            <p:spPr bwMode="auto">
              <a:xfrm>
                <a:off x="2967" y="765"/>
                <a:ext cx="13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b="1">
                    <a:solidFill>
                      <a:schemeClr val="tx2"/>
                    </a:solidFill>
                    <a:ea typeface="新細明體" charset="-120"/>
                  </a:rPr>
                  <a:t>DMA Virtual Address</a:t>
                </a:r>
              </a:p>
            </p:txBody>
          </p:sp>
          <p:sp>
            <p:nvSpPr>
              <p:cNvPr id="378973" name="Rectangle 93"/>
              <p:cNvSpPr>
                <a:spLocks noChangeArrowheads="1"/>
              </p:cNvSpPr>
              <p:nvPr/>
            </p:nvSpPr>
            <p:spPr bwMode="auto">
              <a:xfrm>
                <a:off x="2460" y="1189"/>
                <a:ext cx="575"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74" name="Rectangle 94"/>
              <p:cNvSpPr>
                <a:spLocks noChangeArrowheads="1"/>
              </p:cNvSpPr>
              <p:nvPr/>
            </p:nvSpPr>
            <p:spPr bwMode="auto">
              <a:xfrm>
                <a:off x="3035" y="1189"/>
                <a:ext cx="622"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75" name="Rectangle 95"/>
              <p:cNvSpPr>
                <a:spLocks noChangeArrowheads="1"/>
              </p:cNvSpPr>
              <p:nvPr/>
            </p:nvSpPr>
            <p:spPr bwMode="auto">
              <a:xfrm>
                <a:off x="3657" y="1189"/>
                <a:ext cx="623"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76" name="Rectangle 96"/>
              <p:cNvSpPr>
                <a:spLocks noChangeArrowheads="1"/>
              </p:cNvSpPr>
              <p:nvPr/>
            </p:nvSpPr>
            <p:spPr bwMode="auto">
              <a:xfrm>
                <a:off x="4280" y="1189"/>
                <a:ext cx="574"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77" name="Rectangle 97"/>
              <p:cNvSpPr>
                <a:spLocks noChangeArrowheads="1"/>
              </p:cNvSpPr>
              <p:nvPr/>
            </p:nvSpPr>
            <p:spPr bwMode="auto">
              <a:xfrm>
                <a:off x="4854" y="1189"/>
                <a:ext cx="695" cy="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78" name="Rectangle 98"/>
              <p:cNvSpPr>
                <a:spLocks noChangeArrowheads="1"/>
              </p:cNvSpPr>
              <p:nvPr/>
            </p:nvSpPr>
            <p:spPr bwMode="auto">
              <a:xfrm>
                <a:off x="2000" y="1189"/>
                <a:ext cx="460" cy="299"/>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79" name="Rectangle 99"/>
              <p:cNvSpPr>
                <a:spLocks noChangeArrowheads="1"/>
              </p:cNvSpPr>
              <p:nvPr/>
            </p:nvSpPr>
            <p:spPr bwMode="auto">
              <a:xfrm>
                <a:off x="1630" y="1189"/>
                <a:ext cx="370" cy="299"/>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p>
            </p:txBody>
          </p:sp>
          <p:sp>
            <p:nvSpPr>
              <p:cNvPr id="378980" name="Text Box 100"/>
              <p:cNvSpPr txBox="1">
                <a:spLocks noChangeArrowheads="1"/>
              </p:cNvSpPr>
              <p:nvPr/>
            </p:nvSpPr>
            <p:spPr bwMode="auto">
              <a:xfrm>
                <a:off x="5456" y="107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0</a:t>
                </a:r>
              </a:p>
            </p:txBody>
          </p:sp>
          <p:sp>
            <p:nvSpPr>
              <p:cNvPr id="378981" name="Text Box 101"/>
              <p:cNvSpPr txBox="1">
                <a:spLocks noChangeArrowheads="1"/>
              </p:cNvSpPr>
              <p:nvPr/>
            </p:nvSpPr>
            <p:spPr bwMode="auto">
              <a:xfrm>
                <a:off x="4806"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11</a:t>
                </a:r>
              </a:p>
            </p:txBody>
          </p:sp>
          <p:sp>
            <p:nvSpPr>
              <p:cNvPr id="378982" name="Text Box 102"/>
              <p:cNvSpPr txBox="1">
                <a:spLocks noChangeArrowheads="1"/>
              </p:cNvSpPr>
              <p:nvPr/>
            </p:nvSpPr>
            <p:spPr bwMode="auto">
              <a:xfrm>
                <a:off x="2384" y="1176"/>
                <a:ext cx="7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dirty="0">
                    <a:ea typeface="新細明體" charset="-120"/>
                  </a:rPr>
                  <a:t>Level-4 </a:t>
                </a:r>
              </a:p>
              <a:p>
                <a:pPr algn="ctr"/>
                <a:r>
                  <a:rPr lang="en-US" altLang="zh-TW" sz="1400" b="1" dirty="0">
                    <a:ea typeface="新細明體" charset="-120"/>
                  </a:rPr>
                  <a:t>table offset</a:t>
                </a:r>
              </a:p>
            </p:txBody>
          </p:sp>
          <p:sp>
            <p:nvSpPr>
              <p:cNvPr id="378983" name="Text Box 103"/>
              <p:cNvSpPr txBox="1">
                <a:spLocks noChangeArrowheads="1"/>
              </p:cNvSpPr>
              <p:nvPr/>
            </p:nvSpPr>
            <p:spPr bwMode="auto">
              <a:xfrm>
                <a:off x="2976" y="1176"/>
                <a:ext cx="7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Level-3           table offset</a:t>
                </a:r>
              </a:p>
            </p:txBody>
          </p:sp>
          <p:sp>
            <p:nvSpPr>
              <p:cNvPr id="378984" name="Text Box 104"/>
              <p:cNvSpPr txBox="1">
                <a:spLocks noChangeArrowheads="1"/>
              </p:cNvSpPr>
              <p:nvPr/>
            </p:nvSpPr>
            <p:spPr bwMode="auto">
              <a:xfrm>
                <a:off x="3587" y="1176"/>
                <a:ext cx="7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Level-2          table offset</a:t>
                </a:r>
              </a:p>
            </p:txBody>
          </p:sp>
          <p:sp>
            <p:nvSpPr>
              <p:cNvPr id="378985" name="Text Box 105"/>
              <p:cNvSpPr txBox="1">
                <a:spLocks noChangeArrowheads="1"/>
              </p:cNvSpPr>
              <p:nvPr/>
            </p:nvSpPr>
            <p:spPr bwMode="auto">
              <a:xfrm>
                <a:off x="4189" y="1176"/>
                <a:ext cx="7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Level-1          table offset</a:t>
                </a:r>
              </a:p>
            </p:txBody>
          </p:sp>
          <p:sp>
            <p:nvSpPr>
              <p:cNvPr id="378986" name="Text Box 106"/>
              <p:cNvSpPr txBox="1">
                <a:spLocks noChangeArrowheads="1"/>
              </p:cNvSpPr>
              <p:nvPr/>
            </p:nvSpPr>
            <p:spPr bwMode="auto">
              <a:xfrm>
                <a:off x="4669"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12</a:t>
                </a:r>
              </a:p>
            </p:txBody>
          </p:sp>
          <p:sp>
            <p:nvSpPr>
              <p:cNvPr id="378987" name="Text Box 107"/>
              <p:cNvSpPr txBox="1">
                <a:spLocks noChangeArrowheads="1"/>
              </p:cNvSpPr>
              <p:nvPr/>
            </p:nvSpPr>
            <p:spPr bwMode="auto">
              <a:xfrm>
                <a:off x="4235"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20</a:t>
                </a:r>
              </a:p>
            </p:txBody>
          </p:sp>
          <p:sp>
            <p:nvSpPr>
              <p:cNvPr id="378988" name="Text Box 108"/>
              <p:cNvSpPr txBox="1">
                <a:spLocks noChangeArrowheads="1"/>
              </p:cNvSpPr>
              <p:nvPr/>
            </p:nvSpPr>
            <p:spPr bwMode="auto">
              <a:xfrm>
                <a:off x="4131"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21</a:t>
                </a:r>
              </a:p>
            </p:txBody>
          </p:sp>
          <p:sp>
            <p:nvSpPr>
              <p:cNvPr id="378989" name="Text Box 109"/>
              <p:cNvSpPr txBox="1">
                <a:spLocks noChangeArrowheads="1"/>
              </p:cNvSpPr>
              <p:nvPr/>
            </p:nvSpPr>
            <p:spPr bwMode="auto">
              <a:xfrm>
                <a:off x="3633"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29</a:t>
                </a:r>
              </a:p>
            </p:txBody>
          </p:sp>
          <p:sp>
            <p:nvSpPr>
              <p:cNvPr id="378990" name="Text Box 110"/>
              <p:cNvSpPr txBox="1">
                <a:spLocks noChangeArrowheads="1"/>
              </p:cNvSpPr>
              <p:nvPr/>
            </p:nvSpPr>
            <p:spPr bwMode="auto">
              <a:xfrm>
                <a:off x="3495"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30</a:t>
                </a:r>
              </a:p>
            </p:txBody>
          </p:sp>
          <p:sp>
            <p:nvSpPr>
              <p:cNvPr id="378991" name="Text Box 111"/>
              <p:cNvSpPr txBox="1">
                <a:spLocks noChangeArrowheads="1"/>
              </p:cNvSpPr>
              <p:nvPr/>
            </p:nvSpPr>
            <p:spPr bwMode="auto">
              <a:xfrm>
                <a:off x="2985"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38</a:t>
                </a:r>
              </a:p>
            </p:txBody>
          </p:sp>
          <p:sp>
            <p:nvSpPr>
              <p:cNvPr id="378992" name="Text Box 112"/>
              <p:cNvSpPr txBox="1">
                <a:spLocks noChangeArrowheads="1"/>
              </p:cNvSpPr>
              <p:nvPr/>
            </p:nvSpPr>
            <p:spPr bwMode="auto">
              <a:xfrm>
                <a:off x="2881"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39</a:t>
                </a:r>
              </a:p>
            </p:txBody>
          </p:sp>
          <p:sp>
            <p:nvSpPr>
              <p:cNvPr id="378993" name="Text Box 113"/>
              <p:cNvSpPr txBox="1">
                <a:spLocks noChangeArrowheads="1"/>
              </p:cNvSpPr>
              <p:nvPr/>
            </p:nvSpPr>
            <p:spPr bwMode="auto">
              <a:xfrm>
                <a:off x="2430"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47</a:t>
                </a:r>
              </a:p>
            </p:txBody>
          </p:sp>
          <p:sp>
            <p:nvSpPr>
              <p:cNvPr id="378994" name="Text Box 114"/>
              <p:cNvSpPr txBox="1">
                <a:spLocks noChangeArrowheads="1"/>
              </p:cNvSpPr>
              <p:nvPr/>
            </p:nvSpPr>
            <p:spPr bwMode="auto">
              <a:xfrm>
                <a:off x="1963" y="1248"/>
                <a:ext cx="53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TW" sz="1000" b="1" dirty="0">
                    <a:solidFill>
                      <a:srgbClr val="0099CC"/>
                    </a:solidFill>
                    <a:ea typeface="新細明體" charset="-120"/>
                  </a:rPr>
                  <a:t>000000000b</a:t>
                </a:r>
              </a:p>
            </p:txBody>
          </p:sp>
          <p:sp>
            <p:nvSpPr>
              <p:cNvPr id="378995" name="Text Box 115"/>
              <p:cNvSpPr txBox="1">
                <a:spLocks noChangeArrowheads="1"/>
              </p:cNvSpPr>
              <p:nvPr/>
            </p:nvSpPr>
            <p:spPr bwMode="auto">
              <a:xfrm>
                <a:off x="1538"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dirty="0">
                    <a:solidFill>
                      <a:schemeClr val="accent1">
                        <a:lumMod val="50000"/>
                      </a:schemeClr>
                    </a:solidFill>
                    <a:ea typeface="新細明體" charset="-120"/>
                    <a:cs typeface="Arial" charset="0"/>
                  </a:rPr>
                  <a:t>63</a:t>
                </a:r>
              </a:p>
            </p:txBody>
          </p:sp>
          <p:sp>
            <p:nvSpPr>
              <p:cNvPr id="378996" name="Text Box 116"/>
              <p:cNvSpPr txBox="1">
                <a:spLocks noChangeArrowheads="1"/>
              </p:cNvSpPr>
              <p:nvPr/>
            </p:nvSpPr>
            <p:spPr bwMode="auto">
              <a:xfrm>
                <a:off x="2317"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48</a:t>
                </a:r>
              </a:p>
            </p:txBody>
          </p:sp>
          <p:sp>
            <p:nvSpPr>
              <p:cNvPr id="378997" name="Text Box 117"/>
              <p:cNvSpPr txBox="1">
                <a:spLocks noChangeArrowheads="1"/>
              </p:cNvSpPr>
              <p:nvPr/>
            </p:nvSpPr>
            <p:spPr bwMode="auto">
              <a:xfrm>
                <a:off x="1846" y="1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900" b="1">
                    <a:solidFill>
                      <a:schemeClr val="accent1">
                        <a:lumMod val="50000"/>
                      </a:schemeClr>
                    </a:solidFill>
                    <a:ea typeface="新細明體" charset="-120"/>
                    <a:cs typeface="Arial" charset="0"/>
                  </a:rPr>
                  <a:t>57</a:t>
                </a:r>
              </a:p>
            </p:txBody>
          </p:sp>
          <p:sp>
            <p:nvSpPr>
              <p:cNvPr id="378998" name="Text Box 118"/>
              <p:cNvSpPr txBox="1">
                <a:spLocks noChangeArrowheads="1"/>
              </p:cNvSpPr>
              <p:nvPr/>
            </p:nvSpPr>
            <p:spPr bwMode="auto">
              <a:xfrm>
                <a:off x="4805" y="1248"/>
                <a:ext cx="75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TW" sz="1400" b="1">
                    <a:ea typeface="新細明體" charset="-120"/>
                  </a:rPr>
                  <a:t>Page Offset</a:t>
                </a:r>
              </a:p>
            </p:txBody>
          </p:sp>
        </p:grpSp>
      </p:grpSp>
    </p:spTree>
    <p:extLst>
      <p:ext uri="{BB962C8B-B14F-4D97-AF65-F5344CB8AC3E}">
        <p14:creationId xmlns:p14="http://schemas.microsoft.com/office/powerpoint/2010/main" val="137734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TW" dirty="0">
                <a:ea typeface="新細明體" charset="-120"/>
              </a:rPr>
              <a:t>VT-d:  Translation Caching</a:t>
            </a:r>
          </a:p>
        </p:txBody>
      </p:sp>
      <p:sp>
        <p:nvSpPr>
          <p:cNvPr id="429059" name="Rectangle 3"/>
          <p:cNvSpPr>
            <a:spLocks noGrp="1" noChangeArrowheads="1"/>
          </p:cNvSpPr>
          <p:nvPr>
            <p:ph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marL="388938" indent="-388938">
              <a:lnSpc>
                <a:spcPct val="85000"/>
              </a:lnSpc>
            </a:pPr>
            <a:r>
              <a:rPr lang="en-US" altLang="zh-TW" sz="2400" dirty="0">
                <a:ea typeface="新細明體" charset="-120"/>
              </a:rPr>
              <a:t>Architecture supports caching of remapping structures</a:t>
            </a:r>
          </a:p>
          <a:p>
            <a:pPr marL="793750" lvl="1" indent="-403225">
              <a:lnSpc>
                <a:spcPct val="85000"/>
              </a:lnSpc>
            </a:pPr>
            <a:r>
              <a:rPr lang="en-US" altLang="zh-TW" sz="2000" u="sng" dirty="0">
                <a:ea typeface="新細明體" charset="-120"/>
              </a:rPr>
              <a:t>Context Cache</a:t>
            </a:r>
            <a:r>
              <a:rPr lang="en-US" altLang="zh-TW" sz="2000" dirty="0">
                <a:ea typeface="新細明體" charset="-120"/>
              </a:rPr>
              <a:t>:  Caches frequently used device-assignment entries</a:t>
            </a:r>
          </a:p>
          <a:p>
            <a:pPr marL="793750" lvl="1" indent="-403225">
              <a:lnSpc>
                <a:spcPct val="85000"/>
              </a:lnSpc>
            </a:pPr>
            <a:r>
              <a:rPr lang="en-US" altLang="zh-TW" sz="2000" u="sng" dirty="0">
                <a:ea typeface="新細明體" charset="-120"/>
              </a:rPr>
              <a:t>IOTLB</a:t>
            </a:r>
            <a:r>
              <a:rPr lang="en-US" altLang="zh-TW" sz="2000" dirty="0">
                <a:ea typeface="新細明體" charset="-120"/>
              </a:rPr>
              <a:t>:  Caches frequently used translations (results of page walk) </a:t>
            </a:r>
          </a:p>
          <a:p>
            <a:pPr marL="793750" lvl="1" indent="-403225">
              <a:lnSpc>
                <a:spcPct val="85000"/>
              </a:lnSpc>
            </a:pPr>
            <a:r>
              <a:rPr lang="en-US" altLang="zh-TW" sz="2000" u="sng" dirty="0">
                <a:ea typeface="新細明體" charset="-120"/>
              </a:rPr>
              <a:t>Non-leaf Cache</a:t>
            </a:r>
            <a:r>
              <a:rPr lang="en-US" altLang="zh-TW" sz="2000" dirty="0">
                <a:ea typeface="新細明體" charset="-120"/>
              </a:rPr>
              <a:t>:  Caches frequently used page-directory entries</a:t>
            </a:r>
          </a:p>
          <a:p>
            <a:pPr marL="388938" indent="-388938">
              <a:lnSpc>
                <a:spcPct val="85000"/>
              </a:lnSpc>
            </a:pPr>
            <a:endParaRPr lang="en-US" altLang="zh-TW" sz="2400" dirty="0">
              <a:ea typeface="新細明體" charset="-120"/>
            </a:endParaRPr>
          </a:p>
          <a:p>
            <a:pPr marL="388938" indent="-388938">
              <a:lnSpc>
                <a:spcPct val="85000"/>
              </a:lnSpc>
            </a:pPr>
            <a:r>
              <a:rPr lang="en-US" altLang="zh-TW" sz="2400" dirty="0">
                <a:ea typeface="新細明體" charset="-120"/>
              </a:rPr>
              <a:t>When updating VT-d translation structures, software enforces consistency of these caches</a:t>
            </a:r>
          </a:p>
          <a:p>
            <a:pPr marL="793750" lvl="1" indent="-403225">
              <a:lnSpc>
                <a:spcPct val="85000"/>
              </a:lnSpc>
            </a:pPr>
            <a:r>
              <a:rPr lang="en-US" altLang="zh-TW" sz="2000" dirty="0">
                <a:ea typeface="新細明體" charset="-120"/>
              </a:rPr>
              <a:t>Architecture supports global, domain-selective, and page-range invalidations of these caches</a:t>
            </a:r>
          </a:p>
          <a:p>
            <a:pPr marL="793750" lvl="1" indent="-403225">
              <a:lnSpc>
                <a:spcPct val="85000"/>
              </a:lnSpc>
            </a:pPr>
            <a:r>
              <a:rPr lang="en-US" altLang="zh-TW" sz="2000" dirty="0">
                <a:ea typeface="新細明體" charset="-120"/>
              </a:rPr>
              <a:t>Primary invalidation interface through MMIO registers for synchronous invalidations</a:t>
            </a:r>
          </a:p>
          <a:p>
            <a:pPr marL="793750" lvl="1" indent="-403225">
              <a:lnSpc>
                <a:spcPct val="85000"/>
              </a:lnSpc>
            </a:pPr>
            <a:r>
              <a:rPr lang="en-US" altLang="zh-TW" sz="2000" dirty="0">
                <a:ea typeface="新細明體" charset="-120"/>
              </a:rPr>
              <a:t>Extended invalidation interface for queued invalidations</a:t>
            </a:r>
          </a:p>
          <a:p>
            <a:pPr marL="388938" indent="-388938">
              <a:lnSpc>
                <a:spcPct val="85000"/>
              </a:lnSpc>
            </a:pPr>
            <a:endParaRPr lang="en-US" altLang="zh-TW" sz="2400" dirty="0">
              <a:ea typeface="新細明體" charset="-120"/>
            </a:endParaRPr>
          </a:p>
        </p:txBody>
      </p:sp>
    </p:spTree>
    <p:extLst>
      <p:ext uri="{BB962C8B-B14F-4D97-AF65-F5344CB8AC3E}">
        <p14:creationId xmlns:p14="http://schemas.microsoft.com/office/powerpoint/2010/main" val="18873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130" name="Group 2"/>
          <p:cNvGrpSpPr>
            <a:grpSpLocks/>
          </p:cNvGrpSpPr>
          <p:nvPr/>
        </p:nvGrpSpPr>
        <p:grpSpPr bwMode="auto">
          <a:xfrm>
            <a:off x="1447800" y="3276600"/>
            <a:ext cx="6400800" cy="1752600"/>
            <a:chOff x="912" y="2064"/>
            <a:chExt cx="4032" cy="1104"/>
          </a:xfrm>
        </p:grpSpPr>
        <p:grpSp>
          <p:nvGrpSpPr>
            <p:cNvPr id="304131" name="Group 3"/>
            <p:cNvGrpSpPr>
              <a:grpSpLocks/>
            </p:cNvGrpSpPr>
            <p:nvPr/>
          </p:nvGrpSpPr>
          <p:grpSpPr bwMode="auto">
            <a:xfrm>
              <a:off x="1232" y="2064"/>
              <a:ext cx="3376" cy="1104"/>
              <a:chOff x="1232" y="2064"/>
              <a:chExt cx="3376" cy="1104"/>
            </a:xfrm>
          </p:grpSpPr>
          <p:sp>
            <p:nvSpPr>
              <p:cNvPr id="304132" name="Rectangle 4"/>
              <p:cNvSpPr>
                <a:spLocks noChangeArrowheads="1"/>
              </p:cNvSpPr>
              <p:nvPr/>
            </p:nvSpPr>
            <p:spPr bwMode="auto">
              <a:xfrm>
                <a:off x="1248" y="2064"/>
                <a:ext cx="1008" cy="1104"/>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b="1">
                  <a:effectLst>
                    <a:outerShdw blurRad="38100" dist="38100" dir="2700000" algn="tl">
                      <a:srgbClr val="000000"/>
                    </a:outerShdw>
                  </a:effectLst>
                  <a:latin typeface="Arial" pitchFamily="34" charset="0"/>
                  <a:cs typeface="Arial" pitchFamily="34" charset="0"/>
                </a:endParaRPr>
              </a:p>
            </p:txBody>
          </p:sp>
          <p:sp>
            <p:nvSpPr>
              <p:cNvPr id="304133" name="Text Box 5"/>
              <p:cNvSpPr txBox="1">
                <a:spLocks noChangeArrowheads="1"/>
              </p:cNvSpPr>
              <p:nvPr/>
            </p:nvSpPr>
            <p:spPr bwMode="auto">
              <a:xfrm>
                <a:off x="1232" y="2112"/>
                <a:ext cx="1056" cy="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1400" b="1" dirty="0">
                    <a:solidFill>
                      <a:schemeClr val="accent5">
                        <a:lumMod val="75000"/>
                      </a:schemeClr>
                    </a:solidFill>
                    <a:effectLst/>
                    <a:latin typeface="Arial" pitchFamily="34" charset="0"/>
                    <a:ea typeface="新細明體" charset="-120"/>
                    <a:cs typeface="Arial" pitchFamily="34" charset="0"/>
                  </a:rPr>
                  <a:t>Binary</a:t>
                </a:r>
                <a:br>
                  <a:rPr lang="en-US" altLang="zh-TW" sz="1400" b="1" dirty="0">
                    <a:solidFill>
                      <a:schemeClr val="accent5">
                        <a:lumMod val="75000"/>
                      </a:schemeClr>
                    </a:solidFill>
                    <a:effectLst/>
                    <a:latin typeface="Arial" pitchFamily="34" charset="0"/>
                    <a:ea typeface="新細明體" charset="-120"/>
                    <a:cs typeface="Arial" pitchFamily="34" charset="0"/>
                  </a:rPr>
                </a:br>
                <a:r>
                  <a:rPr lang="en-US" altLang="zh-TW" sz="1400" b="1" dirty="0">
                    <a:solidFill>
                      <a:schemeClr val="accent5">
                        <a:lumMod val="75000"/>
                      </a:schemeClr>
                    </a:solidFill>
                    <a:effectLst/>
                    <a:latin typeface="Arial" pitchFamily="34" charset="0"/>
                    <a:ea typeface="新細明體" charset="-120"/>
                    <a:cs typeface="Arial" pitchFamily="34" charset="0"/>
                  </a:rPr>
                  <a:t>Translation</a:t>
                </a:r>
              </a:p>
              <a:p>
                <a:pPr algn="ctr"/>
                <a:endParaRPr lang="en-US" altLang="zh-TW" sz="1000" b="1" dirty="0">
                  <a:solidFill>
                    <a:schemeClr val="accent5">
                      <a:lumMod val="75000"/>
                    </a:schemeClr>
                  </a:solidFill>
                  <a:effectLst/>
                  <a:latin typeface="Arial" pitchFamily="34" charset="0"/>
                  <a:ea typeface="新細明體" charset="-120"/>
                  <a:cs typeface="Arial" pitchFamily="34" charset="0"/>
                </a:endParaRPr>
              </a:p>
              <a:p>
                <a:pPr algn="ctr"/>
                <a:r>
                  <a:rPr lang="en-US" altLang="zh-TW" sz="1400" b="1" dirty="0" err="1">
                    <a:solidFill>
                      <a:schemeClr val="accent5">
                        <a:lumMod val="75000"/>
                      </a:schemeClr>
                    </a:solidFill>
                    <a:effectLst/>
                    <a:latin typeface="Arial" pitchFamily="34" charset="0"/>
                    <a:ea typeface="新細明體" charset="-120"/>
                    <a:cs typeface="Arial" pitchFamily="34" charset="0"/>
                  </a:rPr>
                  <a:t>Paravirtualization</a:t>
                </a:r>
                <a:endParaRPr lang="en-US" altLang="zh-TW" sz="1400" b="1" dirty="0">
                  <a:solidFill>
                    <a:schemeClr val="accent5">
                      <a:lumMod val="75000"/>
                    </a:schemeClr>
                  </a:solidFill>
                  <a:effectLst/>
                  <a:latin typeface="Arial" pitchFamily="34" charset="0"/>
                  <a:ea typeface="新細明體" charset="-120"/>
                  <a:cs typeface="Arial" pitchFamily="34" charset="0"/>
                </a:endParaRPr>
              </a:p>
              <a:p>
                <a:pPr algn="ctr"/>
                <a:endParaRPr lang="en-US" altLang="zh-TW" sz="1400" b="1" dirty="0">
                  <a:solidFill>
                    <a:schemeClr val="accent5">
                      <a:lumMod val="75000"/>
                    </a:schemeClr>
                  </a:solidFill>
                  <a:effectLst/>
                  <a:latin typeface="Arial" pitchFamily="34" charset="0"/>
                  <a:ea typeface="新細明體" charset="-120"/>
                  <a:cs typeface="Arial" pitchFamily="34" charset="0"/>
                </a:endParaRPr>
              </a:p>
              <a:p>
                <a:pPr algn="ctr"/>
                <a:r>
                  <a:rPr lang="en-US" altLang="zh-TW" sz="1400" b="1" dirty="0">
                    <a:solidFill>
                      <a:schemeClr val="accent5">
                        <a:lumMod val="75000"/>
                      </a:schemeClr>
                    </a:solidFill>
                    <a:effectLst/>
                    <a:latin typeface="Arial" pitchFamily="34" charset="0"/>
                    <a:ea typeface="新細明體" charset="-120"/>
                    <a:cs typeface="Arial" pitchFamily="34" charset="0"/>
                  </a:rPr>
                  <a:t>Page-table</a:t>
                </a:r>
                <a:br>
                  <a:rPr lang="en-US" altLang="zh-TW" sz="1400" b="1" dirty="0">
                    <a:solidFill>
                      <a:schemeClr val="accent5">
                        <a:lumMod val="75000"/>
                      </a:schemeClr>
                    </a:solidFill>
                    <a:effectLst/>
                    <a:latin typeface="Arial" pitchFamily="34" charset="0"/>
                    <a:ea typeface="新細明體" charset="-120"/>
                    <a:cs typeface="Arial" pitchFamily="34" charset="0"/>
                  </a:rPr>
                </a:br>
                <a:r>
                  <a:rPr lang="en-US" altLang="zh-TW" sz="1400" b="1" dirty="0">
                    <a:solidFill>
                      <a:schemeClr val="accent5">
                        <a:lumMod val="75000"/>
                      </a:schemeClr>
                    </a:solidFill>
                    <a:effectLst/>
                    <a:latin typeface="Arial" pitchFamily="34" charset="0"/>
                    <a:ea typeface="新細明體" charset="-120"/>
                    <a:cs typeface="Arial" pitchFamily="34" charset="0"/>
                  </a:rPr>
                  <a:t>Shadowing</a:t>
                </a:r>
              </a:p>
            </p:txBody>
          </p:sp>
          <p:sp>
            <p:nvSpPr>
              <p:cNvPr id="304134" name="Rectangle 6"/>
              <p:cNvSpPr>
                <a:spLocks noChangeArrowheads="1"/>
              </p:cNvSpPr>
              <p:nvPr/>
            </p:nvSpPr>
            <p:spPr bwMode="auto">
              <a:xfrm>
                <a:off x="3600" y="2064"/>
                <a:ext cx="1008" cy="1104"/>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35" name="Text Box 7"/>
              <p:cNvSpPr txBox="1">
                <a:spLocks noChangeArrowheads="1"/>
              </p:cNvSpPr>
              <p:nvPr/>
            </p:nvSpPr>
            <p:spPr bwMode="auto">
              <a:xfrm>
                <a:off x="3702" y="2112"/>
                <a:ext cx="82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1400" b="1" dirty="0">
                    <a:solidFill>
                      <a:schemeClr val="accent5">
                        <a:lumMod val="75000"/>
                      </a:schemeClr>
                    </a:solidFill>
                    <a:effectLst/>
                    <a:latin typeface="Arial" pitchFamily="34" charset="0"/>
                    <a:ea typeface="新細明體" charset="-120"/>
                    <a:cs typeface="Arial" pitchFamily="34" charset="0"/>
                  </a:rPr>
                  <a:t>IO-Device</a:t>
                </a:r>
                <a:br>
                  <a:rPr lang="en-US" altLang="zh-TW" sz="1400" b="1" dirty="0">
                    <a:solidFill>
                      <a:schemeClr val="accent5">
                        <a:lumMod val="75000"/>
                      </a:schemeClr>
                    </a:solidFill>
                    <a:effectLst/>
                    <a:latin typeface="Arial" pitchFamily="34" charset="0"/>
                    <a:ea typeface="新細明體" charset="-120"/>
                    <a:cs typeface="Arial" pitchFamily="34" charset="0"/>
                  </a:rPr>
                </a:br>
                <a:r>
                  <a:rPr lang="en-US" altLang="zh-TW" sz="1400" b="1" dirty="0">
                    <a:solidFill>
                      <a:schemeClr val="accent5">
                        <a:lumMod val="75000"/>
                      </a:schemeClr>
                    </a:solidFill>
                    <a:effectLst/>
                    <a:latin typeface="Arial" pitchFamily="34" charset="0"/>
                    <a:ea typeface="新細明體" charset="-120"/>
                    <a:cs typeface="Arial" pitchFamily="34" charset="0"/>
                  </a:rPr>
                  <a:t>Emulation</a:t>
                </a:r>
              </a:p>
              <a:p>
                <a:pPr algn="ctr"/>
                <a:endParaRPr lang="en-US" altLang="zh-TW" sz="1400" b="1" dirty="0">
                  <a:solidFill>
                    <a:schemeClr val="accent5">
                      <a:lumMod val="75000"/>
                    </a:schemeClr>
                  </a:solidFill>
                  <a:effectLst/>
                  <a:latin typeface="Arial" pitchFamily="34" charset="0"/>
                  <a:ea typeface="新細明體" charset="-120"/>
                  <a:cs typeface="Arial" pitchFamily="34" charset="0"/>
                </a:endParaRPr>
              </a:p>
              <a:p>
                <a:pPr algn="ctr"/>
                <a:r>
                  <a:rPr lang="en-US" altLang="zh-TW" sz="1400" b="1" dirty="0">
                    <a:solidFill>
                      <a:schemeClr val="accent5">
                        <a:lumMod val="75000"/>
                      </a:schemeClr>
                    </a:solidFill>
                    <a:effectLst/>
                    <a:latin typeface="Arial" pitchFamily="34" charset="0"/>
                    <a:ea typeface="新細明體" charset="-120"/>
                    <a:cs typeface="Arial" pitchFamily="34" charset="0"/>
                  </a:rPr>
                  <a:t>Interrupt</a:t>
                </a:r>
                <a:br>
                  <a:rPr lang="en-US" altLang="zh-TW" sz="1400" b="1" dirty="0">
                    <a:solidFill>
                      <a:schemeClr val="accent5">
                        <a:lumMod val="75000"/>
                      </a:schemeClr>
                    </a:solidFill>
                    <a:effectLst/>
                    <a:latin typeface="Arial" pitchFamily="34" charset="0"/>
                    <a:ea typeface="新細明體" charset="-120"/>
                    <a:cs typeface="Arial" pitchFamily="34" charset="0"/>
                  </a:rPr>
                </a:br>
                <a:r>
                  <a:rPr lang="en-US" altLang="zh-TW" sz="1400" b="1" dirty="0">
                    <a:solidFill>
                      <a:schemeClr val="accent5">
                        <a:lumMod val="75000"/>
                      </a:schemeClr>
                    </a:solidFill>
                    <a:effectLst/>
                    <a:latin typeface="Arial" pitchFamily="34" charset="0"/>
                    <a:ea typeface="新細明體" charset="-120"/>
                    <a:cs typeface="Arial" pitchFamily="34" charset="0"/>
                  </a:rPr>
                  <a:t>Virtualization</a:t>
                </a:r>
              </a:p>
              <a:p>
                <a:pPr algn="ctr"/>
                <a:endParaRPr lang="en-US" altLang="zh-TW" sz="1400" b="1" dirty="0">
                  <a:solidFill>
                    <a:schemeClr val="accent5">
                      <a:lumMod val="75000"/>
                    </a:schemeClr>
                  </a:solidFill>
                  <a:effectLst/>
                  <a:latin typeface="Arial" pitchFamily="34" charset="0"/>
                  <a:ea typeface="新細明體" charset="-120"/>
                  <a:cs typeface="Arial" pitchFamily="34" charset="0"/>
                </a:endParaRPr>
              </a:p>
              <a:p>
                <a:pPr algn="ctr"/>
                <a:r>
                  <a:rPr lang="en-US" altLang="zh-TW" sz="1400" b="1" dirty="0">
                    <a:solidFill>
                      <a:schemeClr val="accent5">
                        <a:lumMod val="75000"/>
                      </a:schemeClr>
                    </a:solidFill>
                    <a:effectLst/>
                    <a:latin typeface="Arial" pitchFamily="34" charset="0"/>
                    <a:ea typeface="新細明體" charset="-120"/>
                    <a:cs typeface="Arial" pitchFamily="34" charset="0"/>
                  </a:rPr>
                  <a:t>DMA Remap</a:t>
                </a:r>
              </a:p>
            </p:txBody>
          </p:sp>
        </p:grpSp>
        <p:sp>
          <p:nvSpPr>
            <p:cNvPr id="304136" name="AutoShape 8"/>
            <p:cNvSpPr>
              <a:spLocks noChangeArrowheads="1"/>
            </p:cNvSpPr>
            <p:nvPr/>
          </p:nvSpPr>
          <p:spPr bwMode="auto">
            <a:xfrm rot="10800000">
              <a:off x="4416" y="2256"/>
              <a:ext cx="528" cy="240"/>
            </a:xfrm>
            <a:prstGeom prst="rightArrow">
              <a:avLst>
                <a:gd name="adj1" fmla="val 50000"/>
                <a:gd name="adj2" fmla="val 55000"/>
              </a:avLst>
            </a:prstGeom>
            <a:solidFill>
              <a:srgbClr val="0000FF">
                <a:alpha val="67999"/>
              </a:srgbClr>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37" name="AutoShape 9"/>
            <p:cNvSpPr>
              <a:spLocks noChangeArrowheads="1"/>
            </p:cNvSpPr>
            <p:nvPr/>
          </p:nvSpPr>
          <p:spPr bwMode="auto">
            <a:xfrm>
              <a:off x="912" y="2784"/>
              <a:ext cx="528" cy="240"/>
            </a:xfrm>
            <a:prstGeom prst="rightArrow">
              <a:avLst>
                <a:gd name="adj1" fmla="val 50000"/>
                <a:gd name="adj2" fmla="val 55000"/>
              </a:avLst>
            </a:prstGeom>
            <a:solidFill>
              <a:srgbClr val="0000FF">
                <a:alpha val="67999"/>
              </a:srgbClr>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sp>
        <p:nvSpPr>
          <p:cNvPr id="304138" name="Rectangle 10"/>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TW" sz="4400" dirty="0">
                <a:ea typeface="新細明體" charset="-120"/>
              </a:rPr>
              <a:t>VT-x &amp; VT-d Working Together</a:t>
            </a:r>
          </a:p>
        </p:txBody>
      </p:sp>
      <p:sp>
        <p:nvSpPr>
          <p:cNvPr id="304139" name="Rectangle 11"/>
          <p:cNvSpPr>
            <a:spLocks noChangeArrowheads="1"/>
          </p:cNvSpPr>
          <p:nvPr/>
        </p:nvSpPr>
        <p:spPr bwMode="auto">
          <a:xfrm>
            <a:off x="4038600" y="34321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0" name="Rectangle 12"/>
          <p:cNvSpPr>
            <a:spLocks noChangeArrowheads="1"/>
          </p:cNvSpPr>
          <p:nvPr/>
        </p:nvSpPr>
        <p:spPr bwMode="auto">
          <a:xfrm>
            <a:off x="4343400" y="34321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1" name="Rectangle 13"/>
          <p:cNvSpPr>
            <a:spLocks noChangeArrowheads="1"/>
          </p:cNvSpPr>
          <p:nvPr/>
        </p:nvSpPr>
        <p:spPr bwMode="auto">
          <a:xfrm>
            <a:off x="4648200" y="34321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2" name="Rectangle 14"/>
          <p:cNvSpPr>
            <a:spLocks noChangeArrowheads="1"/>
          </p:cNvSpPr>
          <p:nvPr/>
        </p:nvSpPr>
        <p:spPr bwMode="auto">
          <a:xfrm>
            <a:off x="4953000" y="3432175"/>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3" name="Rectangle 15"/>
          <p:cNvSpPr>
            <a:spLocks noChangeArrowheads="1"/>
          </p:cNvSpPr>
          <p:nvPr/>
        </p:nvSpPr>
        <p:spPr bwMode="auto">
          <a:xfrm>
            <a:off x="4648200" y="4651375"/>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4" name="Rectangle 16"/>
          <p:cNvSpPr>
            <a:spLocks noChangeArrowheads="1"/>
          </p:cNvSpPr>
          <p:nvPr/>
        </p:nvSpPr>
        <p:spPr bwMode="auto">
          <a:xfrm>
            <a:off x="4953000" y="40417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5" name="Rectangle 17"/>
          <p:cNvSpPr>
            <a:spLocks noChangeArrowheads="1"/>
          </p:cNvSpPr>
          <p:nvPr/>
        </p:nvSpPr>
        <p:spPr bwMode="auto">
          <a:xfrm>
            <a:off x="4343400" y="40417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6" name="Rectangle 18"/>
          <p:cNvSpPr>
            <a:spLocks noChangeArrowheads="1"/>
          </p:cNvSpPr>
          <p:nvPr/>
        </p:nvSpPr>
        <p:spPr bwMode="auto">
          <a:xfrm>
            <a:off x="4648200" y="37369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7" name="Rectangle 19"/>
          <p:cNvSpPr>
            <a:spLocks noChangeArrowheads="1"/>
          </p:cNvSpPr>
          <p:nvPr/>
        </p:nvSpPr>
        <p:spPr bwMode="auto">
          <a:xfrm>
            <a:off x="4038600" y="4041775"/>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8" name="Rectangle 20"/>
          <p:cNvSpPr>
            <a:spLocks noChangeArrowheads="1"/>
          </p:cNvSpPr>
          <p:nvPr/>
        </p:nvSpPr>
        <p:spPr bwMode="auto">
          <a:xfrm>
            <a:off x="4038600" y="37369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49" name="Rectangle 21"/>
          <p:cNvSpPr>
            <a:spLocks noChangeArrowheads="1"/>
          </p:cNvSpPr>
          <p:nvPr/>
        </p:nvSpPr>
        <p:spPr bwMode="auto">
          <a:xfrm>
            <a:off x="4953000" y="37369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0" name="Rectangle 22"/>
          <p:cNvSpPr>
            <a:spLocks noChangeArrowheads="1"/>
          </p:cNvSpPr>
          <p:nvPr/>
        </p:nvSpPr>
        <p:spPr bwMode="auto">
          <a:xfrm>
            <a:off x="4343400" y="46513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1" name="Rectangle 23"/>
          <p:cNvSpPr>
            <a:spLocks noChangeArrowheads="1"/>
          </p:cNvSpPr>
          <p:nvPr/>
        </p:nvSpPr>
        <p:spPr bwMode="auto">
          <a:xfrm>
            <a:off x="4038600" y="4346575"/>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2" name="Rectangle 24"/>
          <p:cNvSpPr>
            <a:spLocks noChangeArrowheads="1"/>
          </p:cNvSpPr>
          <p:nvPr/>
        </p:nvSpPr>
        <p:spPr bwMode="auto">
          <a:xfrm>
            <a:off x="4343400" y="43465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3" name="Rectangle 25"/>
          <p:cNvSpPr>
            <a:spLocks noChangeArrowheads="1"/>
          </p:cNvSpPr>
          <p:nvPr/>
        </p:nvSpPr>
        <p:spPr bwMode="auto">
          <a:xfrm>
            <a:off x="4648200" y="43465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4" name="Rectangle 26"/>
          <p:cNvSpPr>
            <a:spLocks noChangeArrowheads="1"/>
          </p:cNvSpPr>
          <p:nvPr/>
        </p:nvSpPr>
        <p:spPr bwMode="auto">
          <a:xfrm>
            <a:off x="4953000" y="43465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5" name="Rectangle 27"/>
          <p:cNvSpPr>
            <a:spLocks noChangeArrowheads="1"/>
          </p:cNvSpPr>
          <p:nvPr/>
        </p:nvSpPr>
        <p:spPr bwMode="auto">
          <a:xfrm>
            <a:off x="4648200" y="4041775"/>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6" name="Rectangle 28"/>
          <p:cNvSpPr>
            <a:spLocks noChangeArrowheads="1"/>
          </p:cNvSpPr>
          <p:nvPr/>
        </p:nvSpPr>
        <p:spPr bwMode="auto">
          <a:xfrm>
            <a:off x="4038600" y="46513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7" name="Rectangle 29"/>
          <p:cNvSpPr>
            <a:spLocks noChangeArrowheads="1"/>
          </p:cNvSpPr>
          <p:nvPr/>
        </p:nvSpPr>
        <p:spPr bwMode="auto">
          <a:xfrm>
            <a:off x="4343400" y="37369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8" name="Rectangle 30"/>
          <p:cNvSpPr>
            <a:spLocks noChangeArrowheads="1"/>
          </p:cNvSpPr>
          <p:nvPr/>
        </p:nvSpPr>
        <p:spPr bwMode="auto">
          <a:xfrm>
            <a:off x="4953000" y="4651375"/>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59" name="Rectangle 31"/>
          <p:cNvSpPr>
            <a:spLocks noChangeArrowheads="1"/>
          </p:cNvSpPr>
          <p:nvPr/>
        </p:nvSpPr>
        <p:spPr bwMode="auto">
          <a:xfrm>
            <a:off x="7772400" y="4038600"/>
            <a:ext cx="762000" cy="7620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60" name="Rectangle 32"/>
          <p:cNvSpPr>
            <a:spLocks noChangeArrowheads="1"/>
          </p:cNvSpPr>
          <p:nvPr/>
        </p:nvSpPr>
        <p:spPr bwMode="auto">
          <a:xfrm>
            <a:off x="8001000" y="3810000"/>
            <a:ext cx="762000" cy="7620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61" name="Rectangle 33"/>
          <p:cNvSpPr>
            <a:spLocks noChangeArrowheads="1"/>
          </p:cNvSpPr>
          <p:nvPr/>
        </p:nvSpPr>
        <p:spPr bwMode="auto">
          <a:xfrm>
            <a:off x="8229600" y="3581400"/>
            <a:ext cx="762000" cy="7620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62" name="Rectangle 34"/>
          <p:cNvSpPr>
            <a:spLocks noChangeArrowheads="1"/>
          </p:cNvSpPr>
          <p:nvPr/>
        </p:nvSpPr>
        <p:spPr bwMode="auto">
          <a:xfrm>
            <a:off x="228600" y="4038600"/>
            <a:ext cx="762000" cy="7620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63" name="Rectangle 35"/>
          <p:cNvSpPr>
            <a:spLocks noChangeArrowheads="1"/>
          </p:cNvSpPr>
          <p:nvPr/>
        </p:nvSpPr>
        <p:spPr bwMode="auto">
          <a:xfrm>
            <a:off x="457200" y="3810000"/>
            <a:ext cx="762000" cy="7620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64" name="Rectangle 36"/>
          <p:cNvSpPr>
            <a:spLocks noChangeArrowheads="1"/>
          </p:cNvSpPr>
          <p:nvPr/>
        </p:nvSpPr>
        <p:spPr bwMode="auto">
          <a:xfrm>
            <a:off x="685800" y="3581400"/>
            <a:ext cx="762000" cy="7620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65" name="Text Box 37"/>
          <p:cNvSpPr txBox="1">
            <a:spLocks noChangeArrowheads="1"/>
          </p:cNvSpPr>
          <p:nvPr/>
        </p:nvSpPr>
        <p:spPr bwMode="auto">
          <a:xfrm>
            <a:off x="3521075" y="5105400"/>
            <a:ext cx="2278188" cy="40011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effectLst/>
                <a:latin typeface="Arial" pitchFamily="34" charset="0"/>
                <a:ea typeface="新細明體" charset="-120"/>
                <a:cs typeface="Arial" pitchFamily="34" charset="0"/>
              </a:rPr>
              <a:t>Physical Memory</a:t>
            </a:r>
          </a:p>
        </p:txBody>
      </p:sp>
      <p:sp>
        <p:nvSpPr>
          <p:cNvPr id="304166" name="Text Box 38"/>
          <p:cNvSpPr txBox="1">
            <a:spLocks noChangeArrowheads="1"/>
          </p:cNvSpPr>
          <p:nvPr/>
        </p:nvSpPr>
        <p:spPr bwMode="auto">
          <a:xfrm>
            <a:off x="7508875" y="5011738"/>
            <a:ext cx="1564852" cy="40011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effectLst/>
                <a:latin typeface="Arial" pitchFamily="34" charset="0"/>
                <a:ea typeface="新細明體" charset="-120"/>
                <a:cs typeface="Arial" pitchFamily="34" charset="0"/>
              </a:rPr>
              <a:t>I/O Devices</a:t>
            </a:r>
          </a:p>
        </p:txBody>
      </p:sp>
      <p:sp>
        <p:nvSpPr>
          <p:cNvPr id="304167" name="Text Box 39"/>
          <p:cNvSpPr txBox="1">
            <a:spLocks noChangeArrowheads="1"/>
          </p:cNvSpPr>
          <p:nvPr/>
        </p:nvSpPr>
        <p:spPr bwMode="auto">
          <a:xfrm>
            <a:off x="298450" y="4876800"/>
            <a:ext cx="1582484" cy="70788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effectLst/>
                <a:latin typeface="Arial" pitchFamily="34" charset="0"/>
                <a:ea typeface="新細明體" charset="-120"/>
                <a:cs typeface="Arial" pitchFamily="34" charset="0"/>
              </a:rPr>
              <a:t>Logical</a:t>
            </a:r>
            <a:br>
              <a:rPr lang="en-US" altLang="zh-TW" sz="2000" b="1">
                <a:effectLst/>
                <a:latin typeface="Arial" pitchFamily="34" charset="0"/>
                <a:ea typeface="新細明體" charset="-120"/>
                <a:cs typeface="Arial" pitchFamily="34" charset="0"/>
              </a:rPr>
            </a:br>
            <a:r>
              <a:rPr lang="en-US" altLang="zh-TW" sz="2000" b="1">
                <a:effectLst/>
                <a:latin typeface="Arial" pitchFamily="34" charset="0"/>
                <a:ea typeface="新細明體" charset="-120"/>
                <a:cs typeface="Arial" pitchFamily="34" charset="0"/>
              </a:rPr>
              <a:t>Processors</a:t>
            </a:r>
          </a:p>
        </p:txBody>
      </p:sp>
      <p:sp>
        <p:nvSpPr>
          <p:cNvPr id="304168" name="Rectangle 40"/>
          <p:cNvSpPr>
            <a:spLocks noChangeArrowheads="1"/>
          </p:cNvSpPr>
          <p:nvPr/>
        </p:nvSpPr>
        <p:spPr bwMode="auto">
          <a:xfrm>
            <a:off x="1981200" y="2590800"/>
            <a:ext cx="5334000" cy="685800"/>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solidFill>
                  <a:srgbClr val="000000"/>
                </a:solidFill>
                <a:effectLst/>
                <a:latin typeface="Arial" pitchFamily="34" charset="0"/>
                <a:ea typeface="新細明體" charset="-120"/>
                <a:cs typeface="Arial" pitchFamily="34" charset="0"/>
              </a:rPr>
              <a:t>Virtual Machine Monitor (VMM)</a:t>
            </a:r>
          </a:p>
        </p:txBody>
      </p:sp>
      <p:sp>
        <p:nvSpPr>
          <p:cNvPr id="304169" name="Rectangle 41"/>
          <p:cNvSpPr>
            <a:spLocks noChangeArrowheads="1"/>
          </p:cNvSpPr>
          <p:nvPr/>
        </p:nvSpPr>
        <p:spPr bwMode="auto">
          <a:xfrm>
            <a:off x="2438400" y="1600200"/>
            <a:ext cx="762000" cy="7620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0" name="Text Box 42"/>
          <p:cNvSpPr txBox="1">
            <a:spLocks noChangeArrowheads="1"/>
          </p:cNvSpPr>
          <p:nvPr/>
        </p:nvSpPr>
        <p:spPr bwMode="auto">
          <a:xfrm>
            <a:off x="862013" y="1620838"/>
            <a:ext cx="1353256" cy="70788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effectLst/>
                <a:latin typeface="Arial" pitchFamily="34" charset="0"/>
                <a:ea typeface="新細明體" charset="-120"/>
                <a:cs typeface="Arial" pitchFamily="34" charset="0"/>
              </a:rPr>
              <a:t>Virtual</a:t>
            </a:r>
            <a:br>
              <a:rPr lang="en-US" altLang="zh-TW" sz="2000" b="1">
                <a:effectLst/>
                <a:latin typeface="Arial" pitchFamily="34" charset="0"/>
                <a:ea typeface="新細明體" charset="-120"/>
                <a:cs typeface="Arial" pitchFamily="34" charset="0"/>
              </a:rPr>
            </a:br>
            <a:r>
              <a:rPr lang="en-US" altLang="zh-TW" sz="2000" b="1">
                <a:effectLst/>
                <a:latin typeface="Arial" pitchFamily="34" charset="0"/>
                <a:ea typeface="新細明體" charset="-120"/>
                <a:cs typeface="Arial" pitchFamily="34" charset="0"/>
              </a:rPr>
              <a:t>Machines</a:t>
            </a:r>
          </a:p>
        </p:txBody>
      </p:sp>
      <p:sp>
        <p:nvSpPr>
          <p:cNvPr id="304171" name="Rectangle 43"/>
          <p:cNvSpPr>
            <a:spLocks noChangeArrowheads="1"/>
          </p:cNvSpPr>
          <p:nvPr/>
        </p:nvSpPr>
        <p:spPr bwMode="auto">
          <a:xfrm>
            <a:off x="2438400" y="1600200"/>
            <a:ext cx="762000" cy="762000"/>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2" name="Rectangle 44"/>
          <p:cNvSpPr>
            <a:spLocks noChangeArrowheads="1"/>
          </p:cNvSpPr>
          <p:nvPr/>
        </p:nvSpPr>
        <p:spPr bwMode="auto">
          <a:xfrm>
            <a:off x="3657600" y="1600200"/>
            <a:ext cx="762000" cy="762000"/>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3" name="Rectangle 45"/>
          <p:cNvSpPr>
            <a:spLocks noChangeArrowheads="1"/>
          </p:cNvSpPr>
          <p:nvPr/>
        </p:nvSpPr>
        <p:spPr bwMode="auto">
          <a:xfrm>
            <a:off x="3733800" y="34290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4" name="Rectangle 46"/>
          <p:cNvSpPr>
            <a:spLocks noChangeArrowheads="1"/>
          </p:cNvSpPr>
          <p:nvPr/>
        </p:nvSpPr>
        <p:spPr bwMode="auto">
          <a:xfrm>
            <a:off x="3733800" y="4038600"/>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5" name="Rectangle 47"/>
          <p:cNvSpPr>
            <a:spLocks noChangeArrowheads="1"/>
          </p:cNvSpPr>
          <p:nvPr/>
        </p:nvSpPr>
        <p:spPr bwMode="auto">
          <a:xfrm>
            <a:off x="3733800" y="37338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6" name="Rectangle 48"/>
          <p:cNvSpPr>
            <a:spLocks noChangeArrowheads="1"/>
          </p:cNvSpPr>
          <p:nvPr/>
        </p:nvSpPr>
        <p:spPr bwMode="auto">
          <a:xfrm>
            <a:off x="3733800" y="4343400"/>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7" name="Rectangle 49"/>
          <p:cNvSpPr>
            <a:spLocks noChangeArrowheads="1"/>
          </p:cNvSpPr>
          <p:nvPr/>
        </p:nvSpPr>
        <p:spPr bwMode="auto">
          <a:xfrm>
            <a:off x="3733800" y="46482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8" name="Rectangle 50"/>
          <p:cNvSpPr>
            <a:spLocks noChangeArrowheads="1"/>
          </p:cNvSpPr>
          <p:nvPr/>
        </p:nvSpPr>
        <p:spPr bwMode="auto">
          <a:xfrm>
            <a:off x="5257800" y="3429000"/>
            <a:ext cx="304800" cy="304800"/>
          </a:xfrm>
          <a:prstGeom prst="rect">
            <a:avLst/>
          </a:prstGeom>
          <a:solidFill>
            <a:schemeClr val="folHlink"/>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79" name="Rectangle 51"/>
          <p:cNvSpPr>
            <a:spLocks noChangeArrowheads="1"/>
          </p:cNvSpPr>
          <p:nvPr/>
        </p:nvSpPr>
        <p:spPr bwMode="auto">
          <a:xfrm>
            <a:off x="5257800" y="40386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0" name="Rectangle 52"/>
          <p:cNvSpPr>
            <a:spLocks noChangeArrowheads="1"/>
          </p:cNvSpPr>
          <p:nvPr/>
        </p:nvSpPr>
        <p:spPr bwMode="auto">
          <a:xfrm>
            <a:off x="5257800" y="37338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1" name="Rectangle 53"/>
          <p:cNvSpPr>
            <a:spLocks noChangeArrowheads="1"/>
          </p:cNvSpPr>
          <p:nvPr/>
        </p:nvSpPr>
        <p:spPr bwMode="auto">
          <a:xfrm>
            <a:off x="5257800" y="43434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2" name="Rectangle 54"/>
          <p:cNvSpPr>
            <a:spLocks noChangeArrowheads="1"/>
          </p:cNvSpPr>
          <p:nvPr/>
        </p:nvSpPr>
        <p:spPr bwMode="auto">
          <a:xfrm>
            <a:off x="5257800" y="4648200"/>
            <a:ext cx="304800" cy="304800"/>
          </a:xfrm>
          <a:prstGeom prst="rect">
            <a:avLst/>
          </a:prstGeom>
          <a:solidFill>
            <a:srgbClr val="969696"/>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3" name="Rectangle 55"/>
          <p:cNvSpPr>
            <a:spLocks noChangeArrowheads="1"/>
          </p:cNvSpPr>
          <p:nvPr/>
        </p:nvSpPr>
        <p:spPr bwMode="auto">
          <a:xfrm>
            <a:off x="6172200" y="1600200"/>
            <a:ext cx="762000" cy="762000"/>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4" name="Rectangle 56"/>
          <p:cNvSpPr>
            <a:spLocks noChangeArrowheads="1"/>
          </p:cNvSpPr>
          <p:nvPr/>
        </p:nvSpPr>
        <p:spPr bwMode="auto">
          <a:xfrm>
            <a:off x="4953000" y="1600200"/>
            <a:ext cx="762000" cy="762000"/>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nvGrpSpPr>
          <p:cNvPr id="304185" name="Group 57"/>
          <p:cNvGrpSpPr>
            <a:grpSpLocks/>
          </p:cNvGrpSpPr>
          <p:nvPr/>
        </p:nvGrpSpPr>
        <p:grpSpPr bwMode="auto">
          <a:xfrm>
            <a:off x="228600" y="3429000"/>
            <a:ext cx="8763000" cy="1527175"/>
            <a:chOff x="144" y="2160"/>
            <a:chExt cx="5520" cy="962"/>
          </a:xfrm>
        </p:grpSpPr>
        <p:grpSp>
          <p:nvGrpSpPr>
            <p:cNvPr id="304186" name="Group 58"/>
            <p:cNvGrpSpPr>
              <a:grpSpLocks/>
            </p:cNvGrpSpPr>
            <p:nvPr/>
          </p:nvGrpSpPr>
          <p:grpSpPr bwMode="auto">
            <a:xfrm>
              <a:off x="144" y="2256"/>
              <a:ext cx="768" cy="768"/>
              <a:chOff x="144" y="1392"/>
              <a:chExt cx="768" cy="768"/>
            </a:xfrm>
          </p:grpSpPr>
          <p:sp>
            <p:nvSpPr>
              <p:cNvPr id="304187" name="Rectangle 59"/>
              <p:cNvSpPr>
                <a:spLocks noChangeArrowheads="1"/>
              </p:cNvSpPr>
              <p:nvPr/>
            </p:nvSpPr>
            <p:spPr bwMode="auto">
              <a:xfrm>
                <a:off x="144" y="1680"/>
                <a:ext cx="480" cy="480"/>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8" name="Rectangle 60"/>
              <p:cNvSpPr>
                <a:spLocks noChangeArrowheads="1"/>
              </p:cNvSpPr>
              <p:nvPr/>
            </p:nvSpPr>
            <p:spPr bwMode="auto">
              <a:xfrm>
                <a:off x="288" y="1536"/>
                <a:ext cx="480" cy="480"/>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89" name="Rectangle 61"/>
              <p:cNvSpPr>
                <a:spLocks noChangeArrowheads="1"/>
              </p:cNvSpPr>
              <p:nvPr/>
            </p:nvSpPr>
            <p:spPr bwMode="auto">
              <a:xfrm>
                <a:off x="432" y="1392"/>
                <a:ext cx="480" cy="480"/>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grpSp>
          <p:nvGrpSpPr>
            <p:cNvPr id="304190" name="Group 62"/>
            <p:cNvGrpSpPr>
              <a:grpSpLocks/>
            </p:cNvGrpSpPr>
            <p:nvPr/>
          </p:nvGrpSpPr>
          <p:grpSpPr bwMode="auto">
            <a:xfrm>
              <a:off x="4896" y="2256"/>
              <a:ext cx="768" cy="768"/>
              <a:chOff x="4896" y="1152"/>
              <a:chExt cx="768" cy="768"/>
            </a:xfrm>
          </p:grpSpPr>
          <p:sp>
            <p:nvSpPr>
              <p:cNvPr id="304191" name="Rectangle 63"/>
              <p:cNvSpPr>
                <a:spLocks noChangeArrowheads="1"/>
              </p:cNvSpPr>
              <p:nvPr/>
            </p:nvSpPr>
            <p:spPr bwMode="auto">
              <a:xfrm>
                <a:off x="4896" y="1440"/>
                <a:ext cx="480" cy="480"/>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92" name="Rectangle 64"/>
              <p:cNvSpPr>
                <a:spLocks noChangeArrowheads="1"/>
              </p:cNvSpPr>
              <p:nvPr/>
            </p:nvSpPr>
            <p:spPr bwMode="auto">
              <a:xfrm>
                <a:off x="5040" y="1296"/>
                <a:ext cx="480" cy="480"/>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93" name="Rectangle 65"/>
              <p:cNvSpPr>
                <a:spLocks noChangeArrowheads="1"/>
              </p:cNvSpPr>
              <p:nvPr/>
            </p:nvSpPr>
            <p:spPr bwMode="auto">
              <a:xfrm>
                <a:off x="5184" y="1152"/>
                <a:ext cx="480" cy="480"/>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grpSp>
          <p:nvGrpSpPr>
            <p:cNvPr id="304194" name="Group 66"/>
            <p:cNvGrpSpPr>
              <a:grpSpLocks/>
            </p:cNvGrpSpPr>
            <p:nvPr/>
          </p:nvGrpSpPr>
          <p:grpSpPr bwMode="auto">
            <a:xfrm>
              <a:off x="2352" y="2160"/>
              <a:ext cx="1152" cy="962"/>
              <a:chOff x="4368" y="912"/>
              <a:chExt cx="1152" cy="962"/>
            </a:xfrm>
          </p:grpSpPr>
          <p:sp>
            <p:nvSpPr>
              <p:cNvPr id="304195" name="Rectangle 67"/>
              <p:cNvSpPr>
                <a:spLocks noChangeArrowheads="1"/>
              </p:cNvSpPr>
              <p:nvPr/>
            </p:nvSpPr>
            <p:spPr bwMode="auto">
              <a:xfrm>
                <a:off x="4560" y="912"/>
                <a:ext cx="192" cy="19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96" name="Rectangle 68"/>
              <p:cNvSpPr>
                <a:spLocks noChangeArrowheads="1"/>
              </p:cNvSpPr>
              <p:nvPr/>
            </p:nvSpPr>
            <p:spPr bwMode="auto">
              <a:xfrm>
                <a:off x="4752" y="912"/>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97" name="Rectangle 69"/>
              <p:cNvSpPr>
                <a:spLocks noChangeArrowheads="1"/>
              </p:cNvSpPr>
              <p:nvPr/>
            </p:nvSpPr>
            <p:spPr bwMode="auto">
              <a:xfrm>
                <a:off x="4944" y="912"/>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98" name="Rectangle 70"/>
              <p:cNvSpPr>
                <a:spLocks noChangeArrowheads="1"/>
              </p:cNvSpPr>
              <p:nvPr/>
            </p:nvSpPr>
            <p:spPr bwMode="auto">
              <a:xfrm>
                <a:off x="4944" y="1680"/>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199" name="Rectangle 71"/>
              <p:cNvSpPr>
                <a:spLocks noChangeArrowheads="1"/>
              </p:cNvSpPr>
              <p:nvPr/>
            </p:nvSpPr>
            <p:spPr bwMode="auto">
              <a:xfrm>
                <a:off x="5136" y="1296"/>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0" name="Rectangle 72"/>
              <p:cNvSpPr>
                <a:spLocks noChangeArrowheads="1"/>
              </p:cNvSpPr>
              <p:nvPr/>
            </p:nvSpPr>
            <p:spPr bwMode="auto">
              <a:xfrm>
                <a:off x="4752" y="1296"/>
                <a:ext cx="192" cy="19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1" name="Rectangle 73"/>
              <p:cNvSpPr>
                <a:spLocks noChangeArrowheads="1"/>
              </p:cNvSpPr>
              <p:nvPr/>
            </p:nvSpPr>
            <p:spPr bwMode="auto">
              <a:xfrm>
                <a:off x="4944" y="1104"/>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2" name="Rectangle 74"/>
              <p:cNvSpPr>
                <a:spLocks noChangeArrowheads="1"/>
              </p:cNvSpPr>
              <p:nvPr/>
            </p:nvSpPr>
            <p:spPr bwMode="auto">
              <a:xfrm>
                <a:off x="4752" y="1680"/>
                <a:ext cx="192" cy="19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3" name="Rectangle 75"/>
              <p:cNvSpPr>
                <a:spLocks noChangeArrowheads="1"/>
              </p:cNvSpPr>
              <p:nvPr/>
            </p:nvSpPr>
            <p:spPr bwMode="auto">
              <a:xfrm>
                <a:off x="4752" y="1488"/>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4" name="Rectangle 76"/>
              <p:cNvSpPr>
                <a:spLocks noChangeArrowheads="1"/>
              </p:cNvSpPr>
              <p:nvPr/>
            </p:nvSpPr>
            <p:spPr bwMode="auto">
              <a:xfrm>
                <a:off x="4944" y="1488"/>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5" name="Rectangle 77"/>
              <p:cNvSpPr>
                <a:spLocks noChangeArrowheads="1"/>
              </p:cNvSpPr>
              <p:nvPr/>
            </p:nvSpPr>
            <p:spPr bwMode="auto">
              <a:xfrm>
                <a:off x="5136" y="1488"/>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6" name="Rectangle 78"/>
              <p:cNvSpPr>
                <a:spLocks noChangeArrowheads="1"/>
              </p:cNvSpPr>
              <p:nvPr/>
            </p:nvSpPr>
            <p:spPr bwMode="auto">
              <a:xfrm>
                <a:off x="4560" y="1680"/>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7" name="Rectangle 79"/>
              <p:cNvSpPr>
                <a:spLocks noChangeArrowheads="1"/>
              </p:cNvSpPr>
              <p:nvPr/>
            </p:nvSpPr>
            <p:spPr bwMode="auto">
              <a:xfrm>
                <a:off x="5136" y="1682"/>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8" name="Rectangle 80"/>
              <p:cNvSpPr>
                <a:spLocks noChangeArrowheads="1"/>
              </p:cNvSpPr>
              <p:nvPr/>
            </p:nvSpPr>
            <p:spPr bwMode="auto">
              <a:xfrm>
                <a:off x="4368" y="912"/>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09" name="Rectangle 81"/>
              <p:cNvSpPr>
                <a:spLocks noChangeArrowheads="1"/>
              </p:cNvSpPr>
              <p:nvPr/>
            </p:nvSpPr>
            <p:spPr bwMode="auto">
              <a:xfrm>
                <a:off x="4368" y="1296"/>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0" name="Rectangle 82"/>
              <p:cNvSpPr>
                <a:spLocks noChangeArrowheads="1"/>
              </p:cNvSpPr>
              <p:nvPr/>
            </p:nvSpPr>
            <p:spPr bwMode="auto">
              <a:xfrm>
                <a:off x="4368" y="1104"/>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1" name="Rectangle 83"/>
              <p:cNvSpPr>
                <a:spLocks noChangeArrowheads="1"/>
              </p:cNvSpPr>
              <p:nvPr/>
            </p:nvSpPr>
            <p:spPr bwMode="auto">
              <a:xfrm>
                <a:off x="4368" y="1488"/>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2" name="Rectangle 84"/>
              <p:cNvSpPr>
                <a:spLocks noChangeArrowheads="1"/>
              </p:cNvSpPr>
              <p:nvPr/>
            </p:nvSpPr>
            <p:spPr bwMode="auto">
              <a:xfrm>
                <a:off x="4368" y="1680"/>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3" name="Rectangle 85"/>
              <p:cNvSpPr>
                <a:spLocks noChangeArrowheads="1"/>
              </p:cNvSpPr>
              <p:nvPr/>
            </p:nvSpPr>
            <p:spPr bwMode="auto">
              <a:xfrm>
                <a:off x="5328" y="1296"/>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4" name="Rectangle 86"/>
              <p:cNvSpPr>
                <a:spLocks noChangeArrowheads="1"/>
              </p:cNvSpPr>
              <p:nvPr/>
            </p:nvSpPr>
            <p:spPr bwMode="auto">
              <a:xfrm>
                <a:off x="5328" y="1104"/>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5" name="Rectangle 87"/>
              <p:cNvSpPr>
                <a:spLocks noChangeArrowheads="1"/>
              </p:cNvSpPr>
              <p:nvPr/>
            </p:nvSpPr>
            <p:spPr bwMode="auto">
              <a:xfrm>
                <a:off x="5328" y="1488"/>
                <a:ext cx="192" cy="19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6" name="Rectangle 88"/>
              <p:cNvSpPr>
                <a:spLocks noChangeArrowheads="1"/>
              </p:cNvSpPr>
              <p:nvPr/>
            </p:nvSpPr>
            <p:spPr bwMode="auto">
              <a:xfrm>
                <a:off x="5328" y="1680"/>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7" name="Rectangle 89"/>
              <p:cNvSpPr>
                <a:spLocks noChangeArrowheads="1"/>
              </p:cNvSpPr>
              <p:nvPr/>
            </p:nvSpPr>
            <p:spPr bwMode="auto">
              <a:xfrm>
                <a:off x="5136" y="912"/>
                <a:ext cx="192" cy="19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8" name="Rectangle 90"/>
              <p:cNvSpPr>
                <a:spLocks noChangeArrowheads="1"/>
              </p:cNvSpPr>
              <p:nvPr/>
            </p:nvSpPr>
            <p:spPr bwMode="auto">
              <a:xfrm>
                <a:off x="5328" y="912"/>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19" name="Rectangle 91"/>
              <p:cNvSpPr>
                <a:spLocks noChangeArrowheads="1"/>
              </p:cNvSpPr>
              <p:nvPr/>
            </p:nvSpPr>
            <p:spPr bwMode="auto">
              <a:xfrm>
                <a:off x="5136" y="1104"/>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0" name="Rectangle 92"/>
              <p:cNvSpPr>
                <a:spLocks noChangeArrowheads="1"/>
              </p:cNvSpPr>
              <p:nvPr/>
            </p:nvSpPr>
            <p:spPr bwMode="auto">
              <a:xfrm>
                <a:off x="4752" y="1104"/>
                <a:ext cx="192" cy="19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1" name="Rectangle 93"/>
              <p:cNvSpPr>
                <a:spLocks noChangeArrowheads="1"/>
              </p:cNvSpPr>
              <p:nvPr/>
            </p:nvSpPr>
            <p:spPr bwMode="auto">
              <a:xfrm>
                <a:off x="4560" y="1104"/>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2" name="Rectangle 94"/>
              <p:cNvSpPr>
                <a:spLocks noChangeArrowheads="1"/>
              </p:cNvSpPr>
              <p:nvPr/>
            </p:nvSpPr>
            <p:spPr bwMode="auto">
              <a:xfrm>
                <a:off x="4944" y="1296"/>
                <a:ext cx="192" cy="192"/>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3" name="Rectangle 95"/>
              <p:cNvSpPr>
                <a:spLocks noChangeArrowheads="1"/>
              </p:cNvSpPr>
              <p:nvPr/>
            </p:nvSpPr>
            <p:spPr bwMode="auto">
              <a:xfrm>
                <a:off x="4560" y="1296"/>
                <a:ext cx="192" cy="192"/>
              </a:xfrm>
              <a:prstGeom prst="rect">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4" name="Rectangle 96"/>
              <p:cNvSpPr>
                <a:spLocks noChangeArrowheads="1"/>
              </p:cNvSpPr>
              <p:nvPr/>
            </p:nvSpPr>
            <p:spPr bwMode="auto">
              <a:xfrm>
                <a:off x="4560" y="1488"/>
                <a:ext cx="192" cy="192"/>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grpSp>
      <p:grpSp>
        <p:nvGrpSpPr>
          <p:cNvPr id="304225" name="Group 97"/>
          <p:cNvGrpSpPr>
            <a:grpSpLocks/>
          </p:cNvGrpSpPr>
          <p:nvPr/>
        </p:nvGrpSpPr>
        <p:grpSpPr bwMode="auto">
          <a:xfrm>
            <a:off x="2514600" y="3124200"/>
            <a:ext cx="4267200" cy="1828800"/>
            <a:chOff x="1584" y="1968"/>
            <a:chExt cx="2688" cy="1152"/>
          </a:xfrm>
        </p:grpSpPr>
        <p:sp>
          <p:nvSpPr>
            <p:cNvPr id="304226" name="Rectangle 98"/>
            <p:cNvSpPr>
              <a:spLocks noChangeArrowheads="1"/>
            </p:cNvSpPr>
            <p:nvPr/>
          </p:nvSpPr>
          <p:spPr bwMode="auto">
            <a:xfrm>
              <a:off x="1584" y="2160"/>
              <a:ext cx="192" cy="960"/>
            </a:xfrm>
            <a:prstGeom prst="rect">
              <a:avLst/>
            </a:prstGeom>
            <a:solidFill>
              <a:srgbClr val="99CCFF"/>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7" name="Rectangle 99"/>
            <p:cNvSpPr>
              <a:spLocks noChangeArrowheads="1"/>
            </p:cNvSpPr>
            <p:nvPr/>
          </p:nvSpPr>
          <p:spPr bwMode="auto">
            <a:xfrm>
              <a:off x="4080" y="2160"/>
              <a:ext cx="192" cy="960"/>
            </a:xfrm>
            <a:prstGeom prst="rect">
              <a:avLst/>
            </a:prstGeom>
            <a:solidFill>
              <a:srgbClr val="99CCFF"/>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8" name="AutoShape 100"/>
            <p:cNvSpPr>
              <a:spLocks noChangeArrowheads="1"/>
            </p:cNvSpPr>
            <p:nvPr/>
          </p:nvSpPr>
          <p:spPr bwMode="auto">
            <a:xfrm>
              <a:off x="1632" y="1968"/>
              <a:ext cx="96" cy="336"/>
            </a:xfrm>
            <a:prstGeom prst="downArrow">
              <a:avLst>
                <a:gd name="adj1" fmla="val 50000"/>
                <a:gd name="adj2" fmla="val 87500"/>
              </a:avLst>
            </a:prstGeom>
            <a:solidFill>
              <a:srgbClr val="CCFFCC"/>
            </a:solidFill>
            <a:ln>
              <a:noFill/>
            </a:ln>
            <a:effectLst/>
            <a:extLs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29" name="AutoShape 101"/>
            <p:cNvSpPr>
              <a:spLocks noChangeArrowheads="1"/>
            </p:cNvSpPr>
            <p:nvPr/>
          </p:nvSpPr>
          <p:spPr bwMode="auto">
            <a:xfrm>
              <a:off x="4128" y="1968"/>
              <a:ext cx="96" cy="336"/>
            </a:xfrm>
            <a:prstGeom prst="downArrow">
              <a:avLst>
                <a:gd name="adj1" fmla="val 50000"/>
                <a:gd name="adj2" fmla="val 87500"/>
              </a:avLst>
            </a:prstGeom>
            <a:solidFill>
              <a:srgbClr val="CCFFCC"/>
            </a:solidFill>
            <a:ln>
              <a:noFill/>
            </a:ln>
            <a:effectLst/>
            <a:extLs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grpSp>
        <p:nvGrpSpPr>
          <p:cNvPr id="304230" name="Group 102"/>
          <p:cNvGrpSpPr>
            <a:grpSpLocks/>
          </p:cNvGrpSpPr>
          <p:nvPr/>
        </p:nvGrpSpPr>
        <p:grpSpPr bwMode="auto">
          <a:xfrm>
            <a:off x="2370138" y="5141913"/>
            <a:ext cx="4625975" cy="1484312"/>
            <a:chOff x="1493" y="3239"/>
            <a:chExt cx="2914" cy="935"/>
          </a:xfrm>
        </p:grpSpPr>
        <p:sp>
          <p:nvSpPr>
            <p:cNvPr id="304231" name="Text Box 103"/>
            <p:cNvSpPr txBox="1">
              <a:spLocks noChangeArrowheads="1"/>
            </p:cNvSpPr>
            <p:nvPr/>
          </p:nvSpPr>
          <p:spPr bwMode="auto">
            <a:xfrm>
              <a:off x="1493" y="3656"/>
              <a:ext cx="2914" cy="518"/>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solidFill>
                    <a:srgbClr val="000000"/>
                  </a:solidFill>
                  <a:effectLst/>
                  <a:latin typeface="Arial" pitchFamily="34" charset="0"/>
                  <a:ea typeface="新細明體" charset="-120"/>
                  <a:cs typeface="Arial" pitchFamily="34" charset="0"/>
                </a:rPr>
                <a:t>Hardware Virtualization</a:t>
              </a:r>
              <a:br>
                <a:rPr lang="en-US" altLang="zh-TW" sz="1600" b="1">
                  <a:solidFill>
                    <a:srgbClr val="000000"/>
                  </a:solidFill>
                  <a:effectLst/>
                  <a:latin typeface="Arial" pitchFamily="34" charset="0"/>
                  <a:ea typeface="新細明體" charset="-120"/>
                  <a:cs typeface="Arial" pitchFamily="34" charset="0"/>
                </a:rPr>
              </a:br>
              <a:r>
                <a:rPr lang="en-US" altLang="zh-TW" sz="1600" b="1">
                  <a:solidFill>
                    <a:srgbClr val="000000"/>
                  </a:solidFill>
                  <a:effectLst/>
                  <a:latin typeface="Arial" pitchFamily="34" charset="0"/>
                  <a:ea typeface="新細明體" charset="-120"/>
                  <a:cs typeface="Arial" pitchFamily="34" charset="0"/>
                </a:rPr>
                <a:t>Mechanisms under VMM Control</a:t>
              </a:r>
            </a:p>
          </p:txBody>
        </p:sp>
        <p:sp>
          <p:nvSpPr>
            <p:cNvPr id="304232" name="Line 104"/>
            <p:cNvSpPr>
              <a:spLocks noChangeShapeType="1"/>
            </p:cNvSpPr>
            <p:nvPr/>
          </p:nvSpPr>
          <p:spPr bwMode="auto">
            <a:xfrm flipH="1" flipV="1">
              <a:off x="1728" y="3264"/>
              <a:ext cx="144" cy="419"/>
            </a:xfrm>
            <a:prstGeom prst="line">
              <a:avLst/>
            </a:prstGeom>
            <a:noFill/>
            <a:ln w="317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TW" altLang="en-US" b="1">
                <a:latin typeface="Arial" pitchFamily="34" charset="0"/>
                <a:cs typeface="Arial" pitchFamily="34" charset="0"/>
              </a:endParaRPr>
            </a:p>
          </p:txBody>
        </p:sp>
        <p:sp>
          <p:nvSpPr>
            <p:cNvPr id="304233" name="Line 105"/>
            <p:cNvSpPr>
              <a:spLocks noChangeShapeType="1"/>
            </p:cNvSpPr>
            <p:nvPr/>
          </p:nvSpPr>
          <p:spPr bwMode="auto">
            <a:xfrm flipV="1">
              <a:off x="3984" y="3239"/>
              <a:ext cx="144" cy="457"/>
            </a:xfrm>
            <a:prstGeom prst="line">
              <a:avLst/>
            </a:prstGeom>
            <a:noFill/>
            <a:ln w="317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TW" altLang="en-US" b="1">
                <a:latin typeface="Arial" pitchFamily="34" charset="0"/>
                <a:cs typeface="Arial" pitchFamily="34" charset="0"/>
              </a:endParaRPr>
            </a:p>
          </p:txBody>
        </p:sp>
      </p:grpSp>
      <p:grpSp>
        <p:nvGrpSpPr>
          <p:cNvPr id="304234" name="Group 106"/>
          <p:cNvGrpSpPr>
            <a:grpSpLocks/>
          </p:cNvGrpSpPr>
          <p:nvPr/>
        </p:nvGrpSpPr>
        <p:grpSpPr bwMode="auto">
          <a:xfrm>
            <a:off x="1447800" y="3717925"/>
            <a:ext cx="2209800" cy="1082675"/>
            <a:chOff x="912" y="2342"/>
            <a:chExt cx="1392" cy="682"/>
          </a:xfrm>
        </p:grpSpPr>
        <p:grpSp>
          <p:nvGrpSpPr>
            <p:cNvPr id="304235" name="Group 107"/>
            <p:cNvGrpSpPr>
              <a:grpSpLocks/>
            </p:cNvGrpSpPr>
            <p:nvPr/>
          </p:nvGrpSpPr>
          <p:grpSpPr bwMode="auto">
            <a:xfrm>
              <a:off x="1008" y="2342"/>
              <a:ext cx="454" cy="250"/>
              <a:chOff x="325" y="3648"/>
              <a:chExt cx="454" cy="250"/>
            </a:xfrm>
          </p:grpSpPr>
          <p:sp>
            <p:nvSpPr>
              <p:cNvPr id="304236" name="Oval 108"/>
              <p:cNvSpPr>
                <a:spLocks noChangeArrowheads="1"/>
              </p:cNvSpPr>
              <p:nvPr/>
            </p:nvSpPr>
            <p:spPr bwMode="auto">
              <a:xfrm>
                <a:off x="336" y="3653"/>
                <a:ext cx="432" cy="240"/>
              </a:xfrm>
              <a:prstGeom prst="ellipse">
                <a:avLst/>
              </a:prstGeom>
              <a:solidFill>
                <a:schemeClr val="tx1"/>
              </a:solidFill>
              <a:ln w="31750" algn="ctr">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37" name="Text Box 109"/>
              <p:cNvSpPr txBox="1">
                <a:spLocks noChangeArrowheads="1"/>
              </p:cNvSpPr>
              <p:nvPr/>
            </p:nvSpPr>
            <p:spPr bwMode="auto">
              <a:xfrm>
                <a:off x="325" y="3648"/>
                <a:ext cx="454"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dirty="0">
                    <a:solidFill>
                      <a:schemeClr val="bg1"/>
                    </a:solidFill>
                    <a:effectLst/>
                    <a:latin typeface="Arial" pitchFamily="34" charset="0"/>
                    <a:ea typeface="新細明體" charset="-120"/>
                    <a:cs typeface="Arial" pitchFamily="34" charset="0"/>
                  </a:rPr>
                  <a:t>VT-x</a:t>
                </a:r>
              </a:p>
            </p:txBody>
          </p:sp>
        </p:grpSp>
        <p:sp>
          <p:nvSpPr>
            <p:cNvPr id="304238" name="AutoShape 110"/>
            <p:cNvSpPr>
              <a:spLocks noChangeArrowheads="1"/>
            </p:cNvSpPr>
            <p:nvPr/>
          </p:nvSpPr>
          <p:spPr bwMode="auto">
            <a:xfrm>
              <a:off x="912" y="2784"/>
              <a:ext cx="1392" cy="240"/>
            </a:xfrm>
            <a:prstGeom prst="rightArrow">
              <a:avLst>
                <a:gd name="adj1" fmla="val 50000"/>
                <a:gd name="adj2" fmla="val 145000"/>
              </a:avLst>
            </a:prstGeom>
            <a:solidFill>
              <a:srgbClr val="0000FF">
                <a:alpha val="67999"/>
              </a:srgbClr>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grpSp>
        <p:nvGrpSpPr>
          <p:cNvPr id="304239" name="Group 111"/>
          <p:cNvGrpSpPr>
            <a:grpSpLocks/>
          </p:cNvGrpSpPr>
          <p:nvPr/>
        </p:nvGrpSpPr>
        <p:grpSpPr bwMode="auto">
          <a:xfrm>
            <a:off x="5638800" y="3581400"/>
            <a:ext cx="2209800" cy="1006475"/>
            <a:chOff x="3552" y="2256"/>
            <a:chExt cx="1392" cy="634"/>
          </a:xfrm>
        </p:grpSpPr>
        <p:grpSp>
          <p:nvGrpSpPr>
            <p:cNvPr id="304240" name="Group 112"/>
            <p:cNvGrpSpPr>
              <a:grpSpLocks/>
            </p:cNvGrpSpPr>
            <p:nvPr/>
          </p:nvGrpSpPr>
          <p:grpSpPr bwMode="auto">
            <a:xfrm>
              <a:off x="4368" y="2640"/>
              <a:ext cx="480" cy="250"/>
              <a:chOff x="833" y="1755"/>
              <a:chExt cx="1117" cy="250"/>
            </a:xfrm>
          </p:grpSpPr>
          <p:sp>
            <p:nvSpPr>
              <p:cNvPr id="304241" name="Oval 113"/>
              <p:cNvSpPr>
                <a:spLocks noChangeArrowheads="1"/>
              </p:cNvSpPr>
              <p:nvPr/>
            </p:nvSpPr>
            <p:spPr bwMode="auto">
              <a:xfrm>
                <a:off x="833" y="1761"/>
                <a:ext cx="1117" cy="240"/>
              </a:xfrm>
              <a:prstGeom prst="ellipse">
                <a:avLst/>
              </a:prstGeom>
              <a:solidFill>
                <a:schemeClr val="tx1"/>
              </a:solidFill>
              <a:ln w="31750" algn="ctr">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sp>
            <p:nvSpPr>
              <p:cNvPr id="304242" name="Text Box 114"/>
              <p:cNvSpPr txBox="1">
                <a:spLocks noChangeArrowheads="1"/>
              </p:cNvSpPr>
              <p:nvPr/>
            </p:nvSpPr>
            <p:spPr bwMode="auto">
              <a:xfrm>
                <a:off x="856" y="1755"/>
                <a:ext cx="1078"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0" algn="ctr">
                    <a:solidFill>
                      <a:srgbClr val="FF33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dirty="0">
                    <a:solidFill>
                      <a:schemeClr val="bg1"/>
                    </a:solidFill>
                    <a:effectLst/>
                    <a:latin typeface="Arial" pitchFamily="34" charset="0"/>
                    <a:ea typeface="新細明體" charset="-120"/>
                    <a:cs typeface="Arial" pitchFamily="34" charset="0"/>
                  </a:rPr>
                  <a:t>VT-d</a:t>
                </a:r>
              </a:p>
            </p:txBody>
          </p:sp>
        </p:grpSp>
        <p:sp>
          <p:nvSpPr>
            <p:cNvPr id="304243" name="AutoShape 115"/>
            <p:cNvSpPr>
              <a:spLocks noChangeArrowheads="1"/>
            </p:cNvSpPr>
            <p:nvPr/>
          </p:nvSpPr>
          <p:spPr bwMode="auto">
            <a:xfrm rot="10800000">
              <a:off x="3552" y="2256"/>
              <a:ext cx="1392" cy="240"/>
            </a:xfrm>
            <a:prstGeom prst="rightArrow">
              <a:avLst>
                <a:gd name="adj1" fmla="val 50000"/>
                <a:gd name="adj2" fmla="val 145000"/>
              </a:avLst>
            </a:prstGeom>
            <a:solidFill>
              <a:srgbClr val="0000FF">
                <a:alpha val="67999"/>
              </a:srgbClr>
            </a:solidFill>
            <a:ln w="31750" algn="ctr">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b="1">
                <a:latin typeface="Arial" pitchFamily="34" charset="0"/>
                <a:cs typeface="Arial" pitchFamily="34" charset="0"/>
              </a:endParaRPr>
            </a:p>
          </p:txBody>
        </p:sp>
      </p:grpSp>
    </p:spTree>
    <p:extLst>
      <p:ext uri="{BB962C8B-B14F-4D97-AF65-F5344CB8AC3E}">
        <p14:creationId xmlns:p14="http://schemas.microsoft.com/office/powerpoint/2010/main" val="220418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304130"/>
                                        </p:tgtEl>
                                      </p:cBhvr>
                                    </p:animEffect>
                                    <p:set>
                                      <p:cBhvr>
                                        <p:cTn id="7" dur="1" fill="hold">
                                          <p:stCondLst>
                                            <p:cond delay="1999"/>
                                          </p:stCondLst>
                                        </p:cTn>
                                        <p:tgtEl>
                                          <p:spTgt spid="30413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0422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423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423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CPU </a:t>
            </a:r>
            <a:r>
              <a:rPr lang="en-US" altLang="zh-TW" dirty="0" smtClean="0"/>
              <a:t>Virtualization</a:t>
            </a:r>
          </a:p>
          <a:p>
            <a:pPr lvl="1"/>
            <a:r>
              <a:rPr lang="en-US" altLang="zh-TW" dirty="0"/>
              <a:t>Trap and Emulate Model</a:t>
            </a:r>
            <a:endParaRPr lang="en-US" altLang="zh-TW" dirty="0" smtClean="0"/>
          </a:p>
          <a:p>
            <a:pPr lvl="1"/>
            <a:r>
              <a:rPr lang="en-US" altLang="zh-TW" dirty="0" smtClean="0"/>
              <a:t>Virtualization technique, </a:t>
            </a:r>
            <a:r>
              <a:rPr lang="en-US" altLang="zh-TW" dirty="0"/>
              <a:t>VMX </a:t>
            </a:r>
            <a:r>
              <a:rPr lang="en-US" altLang="zh-TW" dirty="0" smtClean="0"/>
              <a:t>Root/Non-Root Operation, VMM and Guest OS, </a:t>
            </a:r>
            <a:r>
              <a:rPr lang="en-US" altLang="zh-TW" dirty="0"/>
              <a:t>VMCS</a:t>
            </a:r>
            <a:r>
              <a:rPr lang="en-US" altLang="zh-TW" b="1" dirty="0"/>
              <a:t> </a:t>
            </a:r>
            <a:r>
              <a:rPr lang="en-US" altLang="zh-TW" dirty="0" smtClean="0"/>
              <a:t>… etc. </a:t>
            </a:r>
          </a:p>
          <a:p>
            <a:pPr lvl="1"/>
            <a:endParaRPr lang="en-US" altLang="zh-TW" dirty="0" smtClean="0"/>
          </a:p>
          <a:p>
            <a:r>
              <a:rPr lang="en-US" altLang="zh-TW" dirty="0"/>
              <a:t>Memory Virtualization:</a:t>
            </a:r>
            <a:r>
              <a:rPr lang="zh-TW" altLang="en-US" dirty="0"/>
              <a:t> </a:t>
            </a:r>
            <a:r>
              <a:rPr lang="en-US" altLang="zh-TW" dirty="0"/>
              <a:t>Extended Page Tables (EPT</a:t>
            </a:r>
            <a:r>
              <a:rPr lang="en-US" altLang="zh-TW" dirty="0" smtClean="0"/>
              <a:t>)</a:t>
            </a:r>
          </a:p>
          <a:p>
            <a:pPr lvl="1"/>
            <a:r>
              <a:rPr lang="en-US" altLang="zh-TW" dirty="0" smtClean="0"/>
              <a:t>EPT implement </a:t>
            </a:r>
            <a:r>
              <a:rPr lang="en-US" altLang="zh-TW" dirty="0"/>
              <a:t>one more page table hierarchy</a:t>
            </a:r>
            <a:endParaRPr lang="en-US" altLang="zh-TW" dirty="0" smtClean="0"/>
          </a:p>
          <a:p>
            <a:pPr lvl="1"/>
            <a:r>
              <a:rPr lang="en-US" altLang="zh-TW" dirty="0" smtClean="0"/>
              <a:t>MMU virtualize, EPT translation,</a:t>
            </a:r>
            <a:r>
              <a:rPr lang="en-US" altLang="zh-TW" dirty="0"/>
              <a:t> Memory </a:t>
            </a:r>
            <a:r>
              <a:rPr lang="en-US" altLang="zh-TW" dirty="0" smtClean="0"/>
              <a:t>Operation,… etc.</a:t>
            </a:r>
          </a:p>
          <a:p>
            <a:pPr lvl="1"/>
            <a:endParaRPr lang="en-US" altLang="zh-TW" dirty="0" smtClean="0"/>
          </a:p>
          <a:p>
            <a:r>
              <a:rPr lang="en-US" altLang="zh-TW" dirty="0"/>
              <a:t>IO</a:t>
            </a:r>
            <a:r>
              <a:rPr lang="zh-TW" altLang="en-US" dirty="0"/>
              <a:t> </a:t>
            </a:r>
            <a:r>
              <a:rPr lang="en-US" altLang="zh-TW" dirty="0"/>
              <a:t>Virtualization: Intel </a:t>
            </a:r>
            <a:r>
              <a:rPr lang="en-US" altLang="zh-TW" dirty="0" smtClean="0"/>
              <a:t>VT-d</a:t>
            </a:r>
          </a:p>
          <a:p>
            <a:pPr lvl="1"/>
            <a:r>
              <a:rPr lang="en-US" altLang="zh-TW" dirty="0"/>
              <a:t>Implement DMA remapping in </a:t>
            </a:r>
            <a:r>
              <a:rPr lang="en-US" altLang="zh-TW" dirty="0" smtClean="0"/>
              <a:t>hardware</a:t>
            </a:r>
          </a:p>
          <a:p>
            <a:pPr lvl="1"/>
            <a:r>
              <a:rPr lang="en-US" altLang="zh-TW" dirty="0" smtClean="0">
                <a:ea typeface="新細明體" charset="-120"/>
              </a:rPr>
              <a:t>Hardware </a:t>
            </a:r>
            <a:r>
              <a:rPr lang="en-US" altLang="zh-TW" dirty="0">
                <a:ea typeface="新細明體" charset="-120"/>
              </a:rPr>
              <a:t>Page </a:t>
            </a:r>
            <a:r>
              <a:rPr lang="en-US" altLang="zh-TW" dirty="0" smtClean="0">
                <a:ea typeface="新細明體" charset="-120"/>
              </a:rPr>
              <a:t>Walk, </a:t>
            </a:r>
            <a:r>
              <a:rPr lang="en-US" altLang="zh-TW" dirty="0">
                <a:ea typeface="新細明體" charset="-120"/>
              </a:rPr>
              <a:t>Translation Caching</a:t>
            </a:r>
            <a:endParaRPr lang="en-US" altLang="zh-TW" dirty="0"/>
          </a:p>
          <a:p>
            <a:endParaRPr lang="zh-TW" altLang="en-US" dirty="0"/>
          </a:p>
        </p:txBody>
      </p:sp>
    </p:spTree>
    <p:extLst>
      <p:ext uri="{BB962C8B-B14F-4D97-AF65-F5344CB8AC3E}">
        <p14:creationId xmlns:p14="http://schemas.microsoft.com/office/powerpoint/2010/main" val="1565986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t>Paper:</a:t>
            </a:r>
          </a:p>
          <a:p>
            <a:pPr lvl="1"/>
            <a:r>
              <a:rPr lang="en-US" altLang="zh-TW" dirty="0" err="1"/>
              <a:t>Uhlig</a:t>
            </a:r>
            <a:r>
              <a:rPr lang="en-US" altLang="zh-TW" dirty="0"/>
              <a:t>, Rich, et al. "Intel virtualization technology." </a:t>
            </a:r>
            <a:r>
              <a:rPr lang="en-US" altLang="zh-TW" i="1" dirty="0"/>
              <a:t>Computer</a:t>
            </a:r>
            <a:r>
              <a:rPr lang="en-US" altLang="zh-TW" dirty="0"/>
              <a:t> 38.5 (2005): 48-56</a:t>
            </a:r>
            <a:r>
              <a:rPr lang="en-US" altLang="zh-TW" dirty="0" smtClean="0"/>
              <a:t>.</a:t>
            </a:r>
          </a:p>
          <a:p>
            <a:r>
              <a:rPr lang="en-US" altLang="zh-TW" dirty="0"/>
              <a:t>Web </a:t>
            </a:r>
            <a:r>
              <a:rPr lang="en-US" altLang="zh-TW" dirty="0" smtClean="0"/>
              <a:t>resources:</a:t>
            </a:r>
          </a:p>
          <a:p>
            <a:pPr lvl="1"/>
            <a:r>
              <a:rPr lang="en-US" altLang="zh-TW" dirty="0"/>
              <a:t>Intel Virtualization Technology: Strategy and Evolution </a:t>
            </a:r>
            <a:r>
              <a:rPr lang="en-US" altLang="zh-TW" dirty="0" smtClean="0"/>
              <a:t>- </a:t>
            </a:r>
            <a:r>
              <a:rPr lang="en-US" altLang="zh-TW" dirty="0"/>
              <a:t>Microsoft http://download.microsoft.com/download/5/b/9/5b97017b-e28a-4bae-ba48-174cf47d23cd/vir054_wh06.ppt</a:t>
            </a:r>
          </a:p>
          <a:p>
            <a:pPr lvl="1"/>
            <a:r>
              <a:rPr lang="en-US" altLang="zh-TW" dirty="0"/>
              <a:t>Intel® Virtualization Transforms IT http://www.intel.com/content/www/us/en/virtualization/intel-virtualization-transforms-it.html</a:t>
            </a:r>
            <a:endParaRPr lang="zh-TW" altLang="en-US" dirty="0"/>
          </a:p>
        </p:txBody>
      </p:sp>
    </p:spTree>
    <p:extLst>
      <p:ext uri="{BB962C8B-B14F-4D97-AF65-F5344CB8AC3E}">
        <p14:creationId xmlns:p14="http://schemas.microsoft.com/office/powerpoint/2010/main" val="250068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Architecture</a:t>
            </a:r>
            <a:endParaRPr lang="en-US" dirty="0"/>
          </a:p>
        </p:txBody>
      </p:sp>
      <p:sp>
        <p:nvSpPr>
          <p:cNvPr id="3" name="Content Placeholder 2"/>
          <p:cNvSpPr>
            <a:spLocks noGrp="1"/>
          </p:cNvSpPr>
          <p:nvPr>
            <p:ph idx="1"/>
          </p:nvPr>
        </p:nvSpPr>
        <p:spPr>
          <a:xfrm>
            <a:off x="457200" y="1219200"/>
            <a:ext cx="8229600" cy="5410200"/>
          </a:xfrm>
        </p:spPr>
        <p:txBody>
          <a:bodyPr/>
          <a:lstStyle/>
          <a:p>
            <a:r>
              <a:rPr lang="en-US" dirty="0" smtClean="0"/>
              <a:t>What is trap ?</a:t>
            </a:r>
          </a:p>
          <a:p>
            <a:pPr lvl="1"/>
            <a:r>
              <a:rPr lang="en-US" dirty="0" smtClean="0"/>
              <a:t>When CPU is running in user mode, some internal or external events, which need to be handled in kernel mode, take place.</a:t>
            </a:r>
          </a:p>
          <a:p>
            <a:pPr lvl="1"/>
            <a:r>
              <a:rPr lang="en-US" dirty="0" smtClean="0"/>
              <a:t>Then CPU will jump to hardware exception handler vector, and execute system operations in kernel mode.</a:t>
            </a:r>
          </a:p>
          <a:p>
            <a:r>
              <a:rPr lang="en-US" dirty="0" smtClean="0"/>
              <a:t>Trap types :</a:t>
            </a:r>
          </a:p>
          <a:p>
            <a:pPr lvl="1"/>
            <a:r>
              <a:rPr lang="en-US" dirty="0" smtClean="0"/>
              <a:t>System Call</a:t>
            </a:r>
          </a:p>
          <a:p>
            <a:pPr lvl="2"/>
            <a:r>
              <a:rPr lang="en-US" dirty="0" smtClean="0"/>
              <a:t>Invoked by application in user mode.</a:t>
            </a:r>
          </a:p>
          <a:p>
            <a:pPr lvl="2"/>
            <a:r>
              <a:rPr lang="en-US" dirty="0" smtClean="0"/>
              <a:t>For example, application ask OS for system IO.</a:t>
            </a:r>
          </a:p>
          <a:p>
            <a:pPr lvl="1"/>
            <a:r>
              <a:rPr lang="en-US" dirty="0" smtClean="0"/>
              <a:t>Hardware Interrupts</a:t>
            </a:r>
          </a:p>
          <a:p>
            <a:pPr lvl="2"/>
            <a:r>
              <a:rPr lang="en-US" dirty="0" smtClean="0"/>
              <a:t>Invoked by some hardware events in any mode.</a:t>
            </a:r>
          </a:p>
          <a:p>
            <a:pPr lvl="2"/>
            <a:r>
              <a:rPr lang="en-US" dirty="0" smtClean="0"/>
              <a:t>For example, hardware clock timer trigger event.</a:t>
            </a:r>
          </a:p>
          <a:p>
            <a:pPr lvl="1"/>
            <a:r>
              <a:rPr lang="en-US" dirty="0" smtClean="0"/>
              <a:t>Exception</a:t>
            </a:r>
          </a:p>
          <a:p>
            <a:pPr lvl="2"/>
            <a:r>
              <a:rPr lang="en-US" dirty="0" smtClean="0"/>
              <a:t>Invoked when unexpected error or system malfunction occur.</a:t>
            </a:r>
          </a:p>
          <a:p>
            <a:pPr lvl="2"/>
            <a:r>
              <a:rPr lang="en-US" dirty="0" smtClean="0"/>
              <a:t>For example, execute privilege instructions in user mode.</a:t>
            </a:r>
          </a:p>
        </p:txBody>
      </p:sp>
    </p:spTree>
    <p:extLst>
      <p:ext uri="{BB962C8B-B14F-4D97-AF65-F5344CB8AC3E}">
        <p14:creationId xmlns:p14="http://schemas.microsoft.com/office/powerpoint/2010/main" val="726085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457200" y="1600200"/>
            <a:ext cx="8305800" cy="4876800"/>
          </a:xfrm>
        </p:spPr>
        <p:txBody>
          <a:bodyPr>
            <a:noAutofit/>
          </a:bodyPr>
          <a:lstStyle/>
          <a:p>
            <a:r>
              <a:rPr lang="en-US" dirty="0" smtClean="0"/>
              <a:t>If we want CPU virtualization to be efficient, how should we implement the VMM ?</a:t>
            </a:r>
          </a:p>
          <a:p>
            <a:pPr lvl="1"/>
            <a:r>
              <a:rPr lang="en-US" dirty="0" smtClean="0"/>
              <a:t>We should make guest binaries run on CPU as fast as possible.</a:t>
            </a:r>
          </a:p>
          <a:p>
            <a:pPr lvl="1"/>
            <a:r>
              <a:rPr lang="en-US" dirty="0" smtClean="0"/>
              <a:t>Theoretically speaking, if we can run all guest binaries natively, there will NO overhead at all.</a:t>
            </a:r>
          </a:p>
          <a:p>
            <a:pPr lvl="1"/>
            <a:r>
              <a:rPr lang="en-US" dirty="0" smtClean="0"/>
              <a:t>But we cannot let guest OS handle everything, VMM should be able to control all hardware resources.</a:t>
            </a:r>
            <a:br>
              <a:rPr lang="en-US" dirty="0" smtClean="0"/>
            </a:br>
            <a:endParaRPr lang="en-US" dirty="0" smtClean="0"/>
          </a:p>
          <a:p>
            <a:r>
              <a:rPr lang="en-US" dirty="0" smtClean="0"/>
              <a:t>Solution :</a:t>
            </a:r>
          </a:p>
          <a:p>
            <a:pPr lvl="1"/>
            <a:r>
              <a:rPr lang="en-US" dirty="0" smtClean="0"/>
              <a:t>Ring Compression</a:t>
            </a:r>
          </a:p>
          <a:p>
            <a:pPr lvl="2"/>
            <a:r>
              <a:rPr lang="en-US" dirty="0" smtClean="0"/>
              <a:t>Shift traditional OS from kernel mode(Ring 0) to user mode(Ring 1), and run VMM in kernel mode.</a:t>
            </a:r>
          </a:p>
          <a:p>
            <a:pPr lvl="2"/>
            <a:r>
              <a:rPr lang="en-US" dirty="0" smtClean="0"/>
              <a:t>Then VMM will be able to intercept all trapping event. </a:t>
            </a:r>
            <a:endParaRPr lang="en-US" dirty="0"/>
          </a:p>
        </p:txBody>
      </p:sp>
    </p:spTree>
    <p:extLst>
      <p:ext uri="{BB962C8B-B14F-4D97-AF65-F5344CB8AC3E}">
        <p14:creationId xmlns:p14="http://schemas.microsoft.com/office/powerpoint/2010/main" val="525149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p:txBody>
          <a:bodyPr/>
          <a:lstStyle/>
          <a:p>
            <a:r>
              <a:rPr lang="en-US" dirty="0" smtClean="0"/>
              <a:t>VMM virtualization paradigm </a:t>
            </a:r>
            <a:r>
              <a:rPr lang="en-US" i="1" dirty="0" smtClean="0"/>
              <a:t>(trap and emulate)</a:t>
            </a:r>
            <a:r>
              <a:rPr lang="en-US" dirty="0" smtClean="0"/>
              <a:t> :</a:t>
            </a:r>
          </a:p>
          <a:p>
            <a:pPr marL="914400" lvl="1" indent="-457200">
              <a:buFont typeface="+mj-lt"/>
              <a:buAutoNum type="arabicPeriod"/>
            </a:pPr>
            <a:r>
              <a:rPr lang="en-US" dirty="0" smtClean="0"/>
              <a:t>Let normal instructions of guest OS run directly on processor in user mode.</a:t>
            </a:r>
          </a:p>
          <a:p>
            <a:pPr marL="914400" lvl="1" indent="-457200">
              <a:buFont typeface="+mj-lt"/>
              <a:buAutoNum type="arabicPeriod"/>
            </a:pPr>
            <a:r>
              <a:rPr lang="en-US" dirty="0" smtClean="0"/>
              <a:t>When executing privileged instructions, hardware will make processor trap into the VMM.</a:t>
            </a:r>
          </a:p>
          <a:p>
            <a:pPr marL="914400" lvl="1" indent="-457200">
              <a:buFont typeface="+mj-lt"/>
              <a:buAutoNum type="arabicPeriod"/>
            </a:pPr>
            <a:r>
              <a:rPr lang="en-US" dirty="0" smtClean="0"/>
              <a:t>The VMM emulates the effect of the privileged instructions for the guest OS and return to guest.</a:t>
            </a:r>
          </a:p>
        </p:txBody>
      </p:sp>
      <p:pic>
        <p:nvPicPr>
          <p:cNvPr id="4" name="Picture 2" descr="http://benjr.tw/files/images/virtualization/2ring.png"/>
          <p:cNvPicPr>
            <a:picLocks noChangeAspect="1" noChangeArrowheads="1"/>
          </p:cNvPicPr>
          <p:nvPr/>
        </p:nvPicPr>
        <p:blipFill>
          <a:blip r:embed="rId2" cstate="print"/>
          <a:srcRect/>
          <a:stretch>
            <a:fillRect/>
          </a:stretch>
        </p:blipFill>
        <p:spPr bwMode="auto">
          <a:xfrm>
            <a:off x="2415503" y="4343400"/>
            <a:ext cx="4312995" cy="2286000"/>
          </a:xfrm>
          <a:prstGeom prst="rect">
            <a:avLst/>
          </a:prstGeom>
          <a:noFill/>
        </p:spPr>
      </p:pic>
    </p:spTree>
    <p:extLst>
      <p:ext uri="{BB962C8B-B14F-4D97-AF65-F5344CB8AC3E}">
        <p14:creationId xmlns:p14="http://schemas.microsoft.com/office/powerpoint/2010/main" val="991596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457200" y="1600200"/>
            <a:ext cx="3962400" cy="4525963"/>
          </a:xfrm>
        </p:spPr>
        <p:txBody>
          <a:bodyPr/>
          <a:lstStyle/>
          <a:p>
            <a:r>
              <a:rPr lang="en-US" dirty="0" smtClean="0"/>
              <a:t>Traditional OS :</a:t>
            </a:r>
          </a:p>
          <a:p>
            <a:pPr lvl="1"/>
            <a:r>
              <a:rPr lang="en-US" dirty="0" smtClean="0"/>
              <a:t>When application invoke a system call :</a:t>
            </a:r>
          </a:p>
          <a:p>
            <a:pPr lvl="2"/>
            <a:r>
              <a:rPr lang="en-US" dirty="0" smtClean="0"/>
              <a:t>CPU will trap to interrupt handler vector in OS.</a:t>
            </a:r>
          </a:p>
          <a:p>
            <a:pPr lvl="2"/>
            <a:r>
              <a:rPr lang="en-US" dirty="0" smtClean="0"/>
              <a:t>CPU will switch to kernel mode (Ring 0) and execute OS instructions.</a:t>
            </a:r>
          </a:p>
          <a:p>
            <a:pPr lvl="1"/>
            <a:r>
              <a:rPr lang="en-US" dirty="0" smtClean="0"/>
              <a:t>When hardware event :</a:t>
            </a:r>
          </a:p>
          <a:p>
            <a:pPr lvl="2"/>
            <a:r>
              <a:rPr lang="en-US" dirty="0" smtClean="0"/>
              <a:t>Hardware will interrupt CPU execution, and jump to interrupt handler in OS.</a:t>
            </a:r>
            <a:endParaRPr lang="en-US" dirty="0"/>
          </a:p>
        </p:txBody>
      </p:sp>
      <p:pic>
        <p:nvPicPr>
          <p:cNvPr id="57348" name="Picture 4"/>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57349" name="Picture 5"/>
          <p:cNvPicPr>
            <a:picLocks noChangeAspect="1" noChangeArrowheads="1"/>
          </p:cNvPicPr>
          <p:nvPr/>
        </p:nvPicPr>
        <p:blipFill>
          <a:blip r:embed="rId3" cstate="print"/>
          <a:srcRect/>
          <a:stretch>
            <a:fillRect/>
          </a:stretch>
        </p:blipFill>
        <p:spPr bwMode="auto">
          <a:xfrm>
            <a:off x="8001000" y="2382297"/>
            <a:ext cx="1066800" cy="3332704"/>
          </a:xfrm>
          <a:prstGeom prst="rect">
            <a:avLst/>
          </a:prstGeom>
          <a:noFill/>
          <a:ln w="9525">
            <a:noFill/>
            <a:miter lim="800000"/>
            <a:headEnd/>
            <a:tailEnd/>
          </a:ln>
          <a:effectLst/>
        </p:spPr>
      </p:pic>
      <p:pic>
        <p:nvPicPr>
          <p:cNvPr id="57351" name="Picture 7"/>
          <p:cNvPicPr>
            <a:picLocks noChangeAspect="1" noChangeArrowheads="1"/>
          </p:cNvPicPr>
          <p:nvPr/>
        </p:nvPicPr>
        <p:blipFill>
          <a:blip r:embed="rId4" cstate="print"/>
          <a:srcRect/>
          <a:stretch>
            <a:fillRect/>
          </a:stretch>
        </p:blipFill>
        <p:spPr bwMode="auto">
          <a:xfrm>
            <a:off x="5761056" y="5303856"/>
            <a:ext cx="950913" cy="966787"/>
          </a:xfrm>
          <a:prstGeom prst="rect">
            <a:avLst/>
          </a:prstGeom>
          <a:noFill/>
          <a:ln w="9525">
            <a:noFill/>
            <a:miter lim="800000"/>
            <a:headEnd/>
            <a:tailEnd/>
          </a:ln>
          <a:effectLst/>
        </p:spPr>
      </p:pic>
    </p:spTree>
    <p:extLst>
      <p:ext uri="{BB962C8B-B14F-4D97-AF65-F5344CB8AC3E}">
        <p14:creationId xmlns:p14="http://schemas.microsoft.com/office/powerpoint/2010/main" val="3029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up)">
                                      <p:cBhvr>
                                        <p:cTn id="7" dur="500"/>
                                        <p:tgtEl>
                                          <p:spTgt spid="57349"/>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7349"/>
                                        </p:tgtEl>
                                      </p:cBhvr>
                                    </p:animEffect>
                                    <p:set>
                                      <p:cBhvr>
                                        <p:cTn id="21" dur="1" fill="hold">
                                          <p:stCondLst>
                                            <p:cond delay="499"/>
                                          </p:stCondLst>
                                        </p:cTn>
                                        <p:tgtEl>
                                          <p:spTgt spid="5734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Effect transition="in" filter="wipe(down)">
                                      <p:cBhvr>
                                        <p:cTn id="31"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76200" y="1371600"/>
            <a:ext cx="4343400" cy="5334000"/>
          </a:xfrm>
        </p:spPr>
        <p:txBody>
          <a:bodyPr/>
          <a:lstStyle/>
          <a:p>
            <a:r>
              <a:rPr lang="en-US" dirty="0" smtClean="0"/>
              <a:t>VMM and Guest OS :</a:t>
            </a:r>
          </a:p>
          <a:p>
            <a:pPr lvl="1"/>
            <a:r>
              <a:rPr lang="en-US" dirty="0" smtClean="0"/>
              <a:t>System Call</a:t>
            </a:r>
          </a:p>
          <a:p>
            <a:pPr lvl="2"/>
            <a:r>
              <a:rPr lang="en-US" dirty="0" smtClean="0"/>
              <a:t>CPU will trap to interrupt handler vector of VMM.</a:t>
            </a:r>
          </a:p>
          <a:p>
            <a:pPr lvl="2"/>
            <a:r>
              <a:rPr lang="en-US" dirty="0" smtClean="0"/>
              <a:t>VMM jump back into guest OS.</a:t>
            </a:r>
          </a:p>
          <a:p>
            <a:pPr lvl="1"/>
            <a:r>
              <a:rPr lang="en-US" dirty="0" smtClean="0"/>
              <a:t>Hardware Interrupt</a:t>
            </a:r>
          </a:p>
          <a:p>
            <a:pPr lvl="2"/>
            <a:r>
              <a:rPr lang="en-US" dirty="0" smtClean="0"/>
              <a:t>Hardware make CPU trap to interrupt handler of VMM.</a:t>
            </a:r>
          </a:p>
          <a:p>
            <a:pPr lvl="2"/>
            <a:r>
              <a:rPr lang="en-US" dirty="0" smtClean="0"/>
              <a:t>VMM jump to corresponding interrupt handler of guest OS.</a:t>
            </a:r>
          </a:p>
          <a:p>
            <a:pPr lvl="1"/>
            <a:r>
              <a:rPr lang="en-US" dirty="0" smtClean="0"/>
              <a:t>Privilege Instruction</a:t>
            </a:r>
          </a:p>
          <a:p>
            <a:pPr lvl="2"/>
            <a:r>
              <a:rPr lang="en-US" dirty="0" smtClean="0"/>
              <a:t>Running privilege instructions</a:t>
            </a:r>
            <a:br>
              <a:rPr lang="en-US" dirty="0" smtClean="0"/>
            </a:br>
            <a:r>
              <a:rPr lang="en-US" dirty="0" smtClean="0"/>
              <a:t>in guest OS will be trapped to VMM  for instruction emulation.</a:t>
            </a:r>
          </a:p>
          <a:p>
            <a:pPr lvl="2"/>
            <a:r>
              <a:rPr lang="en-US" dirty="0" smtClean="0"/>
              <a:t>After emulation, VMM jump back to guest OS.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8021096" y="2378110"/>
            <a:ext cx="1080337" cy="326069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8031144" y="4247104"/>
            <a:ext cx="835025" cy="1271587"/>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5913456" y="5257800"/>
            <a:ext cx="798513" cy="101704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5887496" y="4247104"/>
            <a:ext cx="811213" cy="12858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6192296" y="3932256"/>
            <a:ext cx="847725" cy="12795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8032530" y="4059620"/>
            <a:ext cx="870692" cy="1280160"/>
          </a:xfrm>
          <a:prstGeom prst="rect">
            <a:avLst/>
          </a:prstGeom>
          <a:noFill/>
          <a:ln w="9525">
            <a:noFill/>
            <a:miter lim="800000"/>
            <a:headEnd/>
            <a:tailEnd/>
          </a:ln>
          <a:effectLst/>
        </p:spPr>
      </p:pic>
    </p:spTree>
    <p:extLst>
      <p:ext uri="{BB962C8B-B14F-4D97-AF65-F5344CB8AC3E}">
        <p14:creationId xmlns:p14="http://schemas.microsoft.com/office/powerpoint/2010/main" val="343560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up)">
                                      <p:cBhvr>
                                        <p:cTn id="7" dur="5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22" presetClass="entr" presetSubtype="4" fill="hold" nodeType="afterEffect">
                                  <p:stCondLst>
                                    <p:cond delay="500"/>
                                  </p:stCondLst>
                                  <p:childTnLst>
                                    <p:set>
                                      <p:cBhvr>
                                        <p:cTn id="19" dur="1" fill="hold">
                                          <p:stCondLst>
                                            <p:cond delay="0"/>
                                          </p:stCondLst>
                                        </p:cTn>
                                        <p:tgtEl>
                                          <p:spTgt spid="1029"/>
                                        </p:tgtEl>
                                        <p:attrNameLst>
                                          <p:attrName>style.visibility</p:attrName>
                                        </p:attrNameLst>
                                      </p:cBhvr>
                                      <p:to>
                                        <p:strVal val="visible"/>
                                      </p:to>
                                    </p:set>
                                    <p:animEffect transition="in" filter="wipe(down)">
                                      <p:cBhvr>
                                        <p:cTn id="20" dur="500"/>
                                        <p:tgtEl>
                                          <p:spTgt spid="10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28"/>
                                        </p:tgtEl>
                                      </p:cBhvr>
                                    </p:animEffect>
                                    <p:set>
                                      <p:cBhvr>
                                        <p:cTn id="25" dur="1" fill="hold">
                                          <p:stCondLst>
                                            <p:cond delay="499"/>
                                          </p:stCondLst>
                                        </p:cTn>
                                        <p:tgtEl>
                                          <p:spTgt spid="10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29"/>
                                        </p:tgtEl>
                                      </p:cBhvr>
                                    </p:animEffect>
                                    <p:set>
                                      <p:cBhvr>
                                        <p:cTn id="28" dur="1" fill="hold">
                                          <p:stCondLst>
                                            <p:cond delay="499"/>
                                          </p:stCondLst>
                                        </p:cTn>
                                        <p:tgtEl>
                                          <p:spTgt spid="102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500"/>
                            </p:stCondLst>
                            <p:childTnLst>
                              <p:par>
                                <p:cTn id="39" presetID="22" presetClass="entr" presetSubtype="4" fill="hold" nodeType="afterEffect">
                                  <p:stCondLst>
                                    <p:cond delay="500"/>
                                  </p:stCondLst>
                                  <p:childTnLst>
                                    <p:set>
                                      <p:cBhvr>
                                        <p:cTn id="40" dur="1" fill="hold">
                                          <p:stCondLst>
                                            <p:cond delay="0"/>
                                          </p:stCondLst>
                                        </p:cTn>
                                        <p:tgtEl>
                                          <p:spTgt spid="1030"/>
                                        </p:tgtEl>
                                        <p:attrNameLst>
                                          <p:attrName>style.visibility</p:attrName>
                                        </p:attrNameLst>
                                      </p:cBhvr>
                                      <p:to>
                                        <p:strVal val="visible"/>
                                      </p:to>
                                    </p:set>
                                    <p:animEffect transition="in" filter="wipe(down)">
                                      <p:cBhvr>
                                        <p:cTn id="41" dur="500"/>
                                        <p:tgtEl>
                                          <p:spTgt spid="1030"/>
                                        </p:tgtEl>
                                      </p:cBhvr>
                                    </p:animEffect>
                                  </p:childTnLst>
                                </p:cTn>
                              </p:par>
                            </p:childTnLst>
                          </p:cTn>
                        </p:par>
                        <p:par>
                          <p:cTn id="42" fill="hold">
                            <p:stCondLst>
                              <p:cond delay="1500"/>
                            </p:stCondLst>
                            <p:childTnLst>
                              <p:par>
                                <p:cTn id="43" presetID="22" presetClass="entr" presetSubtype="4" fill="hold" nodeType="afterEffect">
                                  <p:stCondLst>
                                    <p:cond delay="500"/>
                                  </p:stCondLst>
                                  <p:childTnLst>
                                    <p:set>
                                      <p:cBhvr>
                                        <p:cTn id="44" dur="1" fill="hold">
                                          <p:stCondLst>
                                            <p:cond delay="0"/>
                                          </p:stCondLst>
                                        </p:cTn>
                                        <p:tgtEl>
                                          <p:spTgt spid="1031"/>
                                        </p:tgtEl>
                                        <p:attrNameLst>
                                          <p:attrName>style.visibility</p:attrName>
                                        </p:attrNameLst>
                                      </p:cBhvr>
                                      <p:to>
                                        <p:strVal val="visible"/>
                                      </p:to>
                                    </p:set>
                                    <p:animEffect transition="in" filter="wipe(down)">
                                      <p:cBhvr>
                                        <p:cTn id="45" dur="500"/>
                                        <p:tgtEl>
                                          <p:spTgt spid="10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031"/>
                                        </p:tgtEl>
                                      </p:cBhvr>
                                    </p:animEffect>
                                    <p:set>
                                      <p:cBhvr>
                                        <p:cTn id="50" dur="1" fill="hold">
                                          <p:stCondLst>
                                            <p:cond delay="499"/>
                                          </p:stCondLst>
                                        </p:cTn>
                                        <p:tgtEl>
                                          <p:spTgt spid="103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030"/>
                                        </p:tgtEl>
                                      </p:cBhvr>
                                    </p:animEffect>
                                    <p:set>
                                      <p:cBhvr>
                                        <p:cTn id="53" dur="1" fill="hold">
                                          <p:stCondLst>
                                            <p:cond delay="499"/>
                                          </p:stCondLst>
                                        </p:cTn>
                                        <p:tgtEl>
                                          <p:spTgt spid="1030"/>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034"/>
                                        </p:tgtEl>
                                        <p:attrNameLst>
                                          <p:attrName>style.visibility</p:attrName>
                                        </p:attrNameLst>
                                      </p:cBhvr>
                                      <p:to>
                                        <p:strVal val="visible"/>
                                      </p:to>
                                    </p:set>
                                    <p:animEffect transition="in" filter="wipe(up)">
                                      <p:cBhvr>
                                        <p:cTn id="66" dur="500"/>
                                        <p:tgtEl>
                                          <p:spTgt spid="1034"/>
                                        </p:tgtEl>
                                      </p:cBhvr>
                                    </p:animEffect>
                                  </p:childTnLst>
                                </p:cTn>
                              </p:par>
                            </p:childTnLst>
                          </p:cTn>
                        </p:par>
                        <p:par>
                          <p:cTn id="67" fill="hold">
                            <p:stCondLst>
                              <p:cond delay="1000"/>
                            </p:stCondLst>
                            <p:childTnLst>
                              <p:par>
                                <p:cTn id="68" presetID="22" presetClass="entr" presetSubtype="4" fill="hold" nodeType="afterEffect">
                                  <p:stCondLst>
                                    <p:cond delay="500"/>
                                  </p:stCondLst>
                                  <p:childTnLst>
                                    <p:set>
                                      <p:cBhvr>
                                        <p:cTn id="69" dur="1" fill="hold">
                                          <p:stCondLst>
                                            <p:cond delay="0"/>
                                          </p:stCondLst>
                                        </p:cTn>
                                        <p:tgtEl>
                                          <p:spTgt spid="1033"/>
                                        </p:tgtEl>
                                        <p:attrNameLst>
                                          <p:attrName>style.visibility</p:attrName>
                                        </p:attrNameLst>
                                      </p:cBhvr>
                                      <p:to>
                                        <p:strVal val="visible"/>
                                      </p:to>
                                    </p:set>
                                    <p:animEffect transition="in" filter="wipe(down)">
                                      <p:cBhvr>
                                        <p:cTn id="70"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a:t>
            </a:r>
            <a:endParaRPr lang="en-US" dirty="0"/>
          </a:p>
        </p:txBody>
      </p:sp>
      <p:sp>
        <p:nvSpPr>
          <p:cNvPr id="3" name="Content Placeholder 2"/>
          <p:cNvSpPr>
            <a:spLocks noGrp="1"/>
          </p:cNvSpPr>
          <p:nvPr>
            <p:ph idx="1"/>
          </p:nvPr>
        </p:nvSpPr>
        <p:spPr>
          <a:xfrm>
            <a:off x="457200" y="1066800"/>
            <a:ext cx="8229600" cy="3429000"/>
          </a:xfrm>
        </p:spPr>
        <p:txBody>
          <a:bodyPr/>
          <a:lstStyle/>
          <a:p>
            <a:r>
              <a:rPr lang="en-US" dirty="0" smtClean="0"/>
              <a:t>Steps of VMM switch different virtual machines :</a:t>
            </a:r>
          </a:p>
          <a:p>
            <a:pPr marL="914400" lvl="1" indent="-457200">
              <a:buFont typeface="+mj-lt"/>
              <a:buAutoNum type="arabicPeriod"/>
            </a:pPr>
            <a:r>
              <a:rPr lang="en-US" dirty="0" smtClean="0"/>
              <a:t>Timer Interrupt in running VM.</a:t>
            </a:r>
          </a:p>
          <a:p>
            <a:pPr marL="914400" lvl="1" indent="-457200">
              <a:buFont typeface="+mj-lt"/>
              <a:buAutoNum type="arabicPeriod"/>
            </a:pPr>
            <a:r>
              <a:rPr lang="en-US" dirty="0" smtClean="0"/>
              <a:t>Context switch to VMM.</a:t>
            </a:r>
          </a:p>
          <a:p>
            <a:pPr marL="914400" lvl="1" indent="-457200">
              <a:buFont typeface="+mj-lt"/>
              <a:buAutoNum type="arabicPeriod"/>
            </a:pPr>
            <a:r>
              <a:rPr lang="en-US" dirty="0" smtClean="0"/>
              <a:t>VMM saves state of running VM.</a:t>
            </a:r>
          </a:p>
          <a:p>
            <a:pPr marL="914400" lvl="1" indent="-457200">
              <a:buFont typeface="+mj-lt"/>
              <a:buAutoNum type="arabicPeriod"/>
            </a:pPr>
            <a:r>
              <a:rPr lang="en-US" dirty="0" smtClean="0"/>
              <a:t>VMM determines next VM to execute.</a:t>
            </a:r>
          </a:p>
          <a:p>
            <a:pPr marL="914400" lvl="1" indent="-457200">
              <a:buFont typeface="+mj-lt"/>
              <a:buAutoNum type="arabicPeriod"/>
            </a:pPr>
            <a:r>
              <a:rPr lang="en-US" dirty="0" smtClean="0"/>
              <a:t>VMM sets timer interrupt.</a:t>
            </a:r>
          </a:p>
          <a:p>
            <a:pPr marL="914400" lvl="1" indent="-457200">
              <a:buFont typeface="+mj-lt"/>
              <a:buAutoNum type="arabicPeriod"/>
            </a:pPr>
            <a:r>
              <a:rPr lang="en-US" dirty="0" smtClean="0"/>
              <a:t>VMM restores state of next VM.</a:t>
            </a:r>
          </a:p>
          <a:p>
            <a:pPr marL="914400" lvl="1" indent="-457200">
              <a:buFont typeface="+mj-lt"/>
              <a:buAutoNum type="arabicPeriod"/>
            </a:pPr>
            <a:r>
              <a:rPr lang="en-US" dirty="0" smtClean="0"/>
              <a:t>VMM sets PC to timer interrupt handler of next VM.</a:t>
            </a:r>
          </a:p>
          <a:p>
            <a:pPr marL="914400" lvl="1" indent="-457200">
              <a:buFont typeface="+mj-lt"/>
              <a:buAutoNum type="arabicPeriod"/>
            </a:pPr>
            <a:r>
              <a:rPr lang="en-US" dirty="0" smtClean="0"/>
              <a:t>Next VM active.</a:t>
            </a:r>
          </a:p>
        </p:txBody>
      </p:sp>
      <p:pic>
        <p:nvPicPr>
          <p:cNvPr id="3074" name="Picture 2"/>
          <p:cNvPicPr>
            <a:picLocks noChangeAspect="1" noChangeArrowheads="1"/>
          </p:cNvPicPr>
          <p:nvPr/>
        </p:nvPicPr>
        <p:blipFill>
          <a:blip r:embed="rId2" cstate="print"/>
          <a:srcRect/>
          <a:stretch>
            <a:fillRect/>
          </a:stretch>
        </p:blipFill>
        <p:spPr bwMode="auto">
          <a:xfrm>
            <a:off x="96838" y="4221088"/>
            <a:ext cx="8950325" cy="2365375"/>
          </a:xfrm>
          <a:prstGeom prst="rect">
            <a:avLst/>
          </a:prstGeom>
          <a:noFill/>
          <a:ln w="9525">
            <a:noFill/>
            <a:miter lim="800000"/>
            <a:headEnd/>
            <a:tailEnd/>
          </a:ln>
          <a:effectLst/>
        </p:spPr>
      </p:pic>
    </p:spTree>
    <p:extLst>
      <p:ext uri="{BB962C8B-B14F-4D97-AF65-F5344CB8AC3E}">
        <p14:creationId xmlns:p14="http://schemas.microsoft.com/office/powerpoint/2010/main" val="3995637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1454</TotalTime>
  <Words>2641</Words>
  <Application>Microsoft Office PowerPoint</Application>
  <PresentationFormat>如螢幕大小 (4:3)</PresentationFormat>
  <Paragraphs>444</Paragraphs>
  <Slides>38</Slides>
  <Notes>7</Notes>
  <HiddenSlides>0</HiddenSlides>
  <MMClips>0</MMClips>
  <ScaleCrop>false</ScaleCrop>
  <HeadingPairs>
    <vt:vector size="4" baseType="variant">
      <vt:variant>
        <vt:lpstr>佈景主題</vt:lpstr>
      </vt:variant>
      <vt:variant>
        <vt:i4>2</vt:i4>
      </vt:variant>
      <vt:variant>
        <vt:lpstr>投影片標題</vt:lpstr>
      </vt:variant>
      <vt:variant>
        <vt:i4>38</vt:i4>
      </vt:variant>
    </vt:vector>
  </HeadingPairs>
  <TitlesOfParts>
    <vt:vector size="40" baseType="lpstr">
      <vt:lpstr>Sky</vt:lpstr>
      <vt:lpstr>1_Sky</vt:lpstr>
      <vt:lpstr>虛擬化技術 Virtualization and Virtual Machines</vt:lpstr>
      <vt:lpstr>Agenda</vt:lpstr>
      <vt:lpstr>CPU Virtualization</vt:lpstr>
      <vt:lpstr>CPU Architecture</vt:lpstr>
      <vt:lpstr>Trap and Emulate Model</vt:lpstr>
      <vt:lpstr>Trap and Emulate Model</vt:lpstr>
      <vt:lpstr>Trap and Emulate Model</vt:lpstr>
      <vt:lpstr>Trap and Emulate Model</vt:lpstr>
      <vt:lpstr>Context Switch</vt:lpstr>
      <vt:lpstr>System State Management</vt:lpstr>
      <vt:lpstr>Virtualization Theorem</vt:lpstr>
      <vt:lpstr>Virtualization Techniques</vt:lpstr>
      <vt:lpstr>Some Difficulties</vt:lpstr>
      <vt:lpstr>Hardware Solution</vt:lpstr>
      <vt:lpstr>Hardware Solution</vt:lpstr>
      <vt:lpstr>Intel VT-x</vt:lpstr>
      <vt:lpstr>Intel VT-x</vt:lpstr>
      <vt:lpstr>Pre &amp; Post Intel VT-x</vt:lpstr>
      <vt:lpstr>Context Switch</vt:lpstr>
      <vt:lpstr>System State Management</vt:lpstr>
      <vt:lpstr>System State Management</vt:lpstr>
      <vt:lpstr>Memory Virtualization</vt:lpstr>
      <vt:lpstr>Hardware Solution</vt:lpstr>
      <vt:lpstr>Extended Page Table</vt:lpstr>
      <vt:lpstr>EPT Translation: Details</vt:lpstr>
      <vt:lpstr>Memory Operation</vt:lpstr>
      <vt:lpstr>IO Virtualization</vt:lpstr>
      <vt:lpstr>Hardware Solution</vt:lpstr>
      <vt:lpstr>Options For I/O Virtualization</vt:lpstr>
      <vt:lpstr>VT-d Overview</vt:lpstr>
      <vt:lpstr>Intel VT-d</vt:lpstr>
      <vt:lpstr>Remapping Benefits</vt:lpstr>
      <vt:lpstr>VT-d Architecture Detail</vt:lpstr>
      <vt:lpstr>VT-d: Hardware Page Walk</vt:lpstr>
      <vt:lpstr>VT-d:  Translation Caching</vt:lpstr>
      <vt:lpstr>VT-x &amp; VT-d Working Together</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shuming</dc:creator>
  <cp:lastModifiedBy>shuming</cp:lastModifiedBy>
  <cp:revision>48</cp:revision>
  <dcterms:created xsi:type="dcterms:W3CDTF">2013-01-30T09:46:52Z</dcterms:created>
  <dcterms:modified xsi:type="dcterms:W3CDTF">2013-02-04T10:08:21Z</dcterms:modified>
</cp:coreProperties>
</file>