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66" r:id="rId2"/>
    <p:sldId id="257" r:id="rId3"/>
    <p:sldId id="420" r:id="rId4"/>
    <p:sldId id="427" r:id="rId5"/>
    <p:sldId id="434" r:id="rId6"/>
    <p:sldId id="419" r:id="rId7"/>
    <p:sldId id="424" r:id="rId8"/>
    <p:sldId id="425" r:id="rId9"/>
    <p:sldId id="422" r:id="rId10"/>
    <p:sldId id="421" r:id="rId11"/>
    <p:sldId id="423" r:id="rId12"/>
    <p:sldId id="426" r:id="rId13"/>
    <p:sldId id="289" r:id="rId14"/>
    <p:sldId id="429" r:id="rId15"/>
    <p:sldId id="436" r:id="rId16"/>
    <p:sldId id="432" r:id="rId17"/>
    <p:sldId id="433" r:id="rId18"/>
    <p:sldId id="430" r:id="rId19"/>
    <p:sldId id="435" r:id="rId20"/>
    <p:sldId id="437" r:id="rId21"/>
    <p:sldId id="439" r:id="rId22"/>
    <p:sldId id="414" r:id="rId23"/>
    <p:sldId id="451" r:id="rId24"/>
    <p:sldId id="450" r:id="rId25"/>
    <p:sldId id="452" r:id="rId26"/>
    <p:sldId id="453" r:id="rId27"/>
    <p:sldId id="459" r:id="rId28"/>
    <p:sldId id="415" r:id="rId29"/>
    <p:sldId id="454" r:id="rId30"/>
    <p:sldId id="460" r:id="rId31"/>
    <p:sldId id="455" r:id="rId32"/>
    <p:sldId id="456" r:id="rId33"/>
    <p:sldId id="457" r:id="rId34"/>
    <p:sldId id="416" r:id="rId35"/>
    <p:sldId id="461" r:id="rId36"/>
    <p:sldId id="462" r:id="rId37"/>
    <p:sldId id="463" r:id="rId38"/>
    <p:sldId id="464" r:id="rId39"/>
    <p:sldId id="417" r:id="rId40"/>
    <p:sldId id="465" r:id="rId41"/>
    <p:sldId id="448" r:id="rId42"/>
    <p:sldId id="449" r:id="rId43"/>
    <p:sldId id="418" r:id="rId44"/>
    <p:sldId id="441" r:id="rId45"/>
    <p:sldId id="447" r:id="rId46"/>
    <p:sldId id="443" r:id="rId47"/>
    <p:sldId id="446" r:id="rId4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 autoAdjust="0"/>
    <p:restoredTop sz="91502" autoAdjust="0"/>
  </p:normalViewPr>
  <p:slideViewPr>
    <p:cSldViewPr>
      <p:cViewPr varScale="1">
        <p:scale>
          <a:sx n="74" d="100"/>
          <a:sy n="74" d="100"/>
        </p:scale>
        <p:origin x="-122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7DD20-92F8-4282-BDE4-0E24C1A0D45F}" type="datetimeFigureOut">
              <a:rPr lang="zh-TW" altLang="en-US" smtClean="0"/>
              <a:pPr/>
              <a:t>2013/2/25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0D120-4707-426F-9B85-873E256A66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0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0D120-4707-426F-9B85-873E256A6635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b="1" i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1800" b="1" i="1" kern="1200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6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4027" y="6030097"/>
            <a:ext cx="27432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 algn="r">
              <a:defRPr b="1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b="1" i="1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2800" kern="1200">
          <a:solidFill>
            <a:schemeClr val="accent3">
              <a:lumMod val="50000"/>
            </a:schemeClr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Arial" pitchFamily="34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371600"/>
            <a:ext cx="7772400" cy="190500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虛擬化技術</a:t>
            </a:r>
            <a: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Virtualization Techniques</a:t>
            </a:r>
            <a:endParaRPr lang="en-US" sz="40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362200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Introduction to </a:t>
            </a:r>
          </a:p>
          <a:p>
            <a:pPr algn="ctr"/>
            <a:r>
              <a:rPr lang="en-US" altLang="zh-TW" sz="32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Virtualization Techniques</a:t>
            </a:r>
          </a:p>
          <a:p>
            <a:pPr algn="ctr"/>
            <a:r>
              <a:rPr lang="zh-TW" altLang="en-US" sz="24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鍾葉青教授</a:t>
            </a:r>
            <a:endParaRPr lang="en-US" altLang="zh-TW" sz="320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/>
            <a:endParaRPr lang="en-US" altLang="zh-TW" sz="160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/>
            <a:endParaRPr lang="en-US" altLang="zh-TW" sz="320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Benefits of Mobile Virtualization</a:t>
            </a:r>
            <a:endParaRPr lang="zh-TW" altLang="en-US" dirty="0"/>
          </a:p>
        </p:txBody>
      </p:sp>
      <p:sp>
        <p:nvSpPr>
          <p:cNvPr id="4" name="Rectangle 10"/>
          <p:cNvSpPr txBox="1">
            <a:spLocks noChangeArrowheads="1"/>
          </p:cNvSpPr>
          <p:nvPr/>
        </p:nvSpPr>
        <p:spPr>
          <a:xfrm>
            <a:off x="1187624" y="1196752"/>
            <a:ext cx="6664151" cy="4529137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§"/>
              <a:defRPr sz="2400" kern="1200">
                <a:solidFill>
                  <a:schemeClr val="accent3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>
              <a:spcBef>
                <a:spcPct val="0"/>
              </a:spcBef>
            </a:pPr>
            <a:r>
              <a:rPr lang="en-US" altLang="zh-TW" sz="2400" dirty="0" smtClean="0">
                <a:ea typeface="新細明體" charset="-120"/>
              </a:rPr>
              <a:t>Portability</a:t>
            </a:r>
          </a:p>
          <a:p>
            <a:pPr marL="234950" indent="-234950">
              <a:spcBef>
                <a:spcPts val="400"/>
              </a:spcBef>
            </a:pPr>
            <a:r>
              <a:rPr lang="en-US" altLang="zh-TW" sz="2400" dirty="0" smtClean="0">
                <a:ea typeface="新細明體" charset="-120"/>
              </a:rPr>
              <a:t>Multiple </a:t>
            </a:r>
            <a:r>
              <a:rPr lang="en-US" altLang="zh-TW" sz="2400" dirty="0" err="1" smtClean="0">
                <a:ea typeface="新細明體" charset="-120"/>
              </a:rPr>
              <a:t>OSes</a:t>
            </a:r>
            <a:r>
              <a:rPr lang="en-US" altLang="zh-TW" sz="2400" dirty="0" smtClean="0">
                <a:ea typeface="新細明體" charset="-120"/>
              </a:rPr>
              <a:t> on a single chip</a:t>
            </a:r>
          </a:p>
          <a:p>
            <a:pPr marL="234950" indent="-234950">
              <a:spcBef>
                <a:spcPts val="400"/>
              </a:spcBef>
            </a:pPr>
            <a:r>
              <a:rPr lang="en-US" altLang="zh-TW" sz="2400" dirty="0" smtClean="0">
                <a:ea typeface="新細明體" charset="-120"/>
              </a:rPr>
              <a:t>Security</a:t>
            </a:r>
          </a:p>
          <a:p>
            <a:pPr marL="234950" indent="-234950">
              <a:spcBef>
                <a:spcPts val="400"/>
              </a:spcBef>
            </a:pPr>
            <a:r>
              <a:rPr lang="en-US" altLang="zh-TW" sz="2400" dirty="0" smtClean="0">
                <a:ea typeface="新細明體" charset="-120"/>
              </a:rPr>
              <a:t>Dynamic Update of System Software</a:t>
            </a:r>
          </a:p>
          <a:p>
            <a:pPr marL="234950" indent="-234950">
              <a:spcBef>
                <a:spcPts val="400"/>
              </a:spcBef>
            </a:pPr>
            <a:r>
              <a:rPr lang="en-US" altLang="zh-TW" sz="2400" dirty="0" smtClean="0">
                <a:ea typeface="新細明體" charset="-120"/>
              </a:rPr>
              <a:t>Legacy Code re-use</a:t>
            </a:r>
          </a:p>
          <a:p>
            <a:pPr marL="234950" indent="-234950">
              <a:spcBef>
                <a:spcPts val="400"/>
              </a:spcBef>
            </a:pPr>
            <a:r>
              <a:rPr lang="en-US" altLang="zh-TW" sz="2400" dirty="0" smtClean="0">
                <a:ea typeface="新細明體" charset="-120"/>
              </a:rPr>
              <a:t>IP Protection</a:t>
            </a:r>
          </a:p>
          <a:p>
            <a:pPr marL="234950" indent="-234950">
              <a:spcBef>
                <a:spcPts val="400"/>
              </a:spcBef>
            </a:pPr>
            <a:r>
              <a:rPr lang="en-US" altLang="zh-TW" sz="2400" dirty="0" smtClean="0">
                <a:ea typeface="新細明體" charset="-120"/>
              </a:rPr>
              <a:t>Mobile Manageability</a:t>
            </a:r>
            <a:endParaRPr lang="en-US" altLang="zh-TW" sz="2400" dirty="0">
              <a:ea typeface="新細明體" charset="-120"/>
            </a:endParaRPr>
          </a:p>
        </p:txBody>
      </p:sp>
      <p:sp>
        <p:nvSpPr>
          <p:cNvPr id="5" name="Rectangle 12"/>
          <p:cNvSpPr>
            <a:spLocks/>
          </p:cNvSpPr>
          <p:nvPr/>
        </p:nvSpPr>
        <p:spPr bwMode="auto">
          <a:xfrm>
            <a:off x="2201918" y="6229112"/>
            <a:ext cx="48641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altLang="zh-TW" sz="1200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Reference : http://en.wikipedia.org/wiki/Embedded_Hypervisor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916168" y="4390787"/>
            <a:ext cx="2492375" cy="1657350"/>
            <a:chOff x="0" y="0"/>
            <a:chExt cx="1569" cy="1044"/>
          </a:xfrm>
        </p:grpSpPr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78" y="0"/>
              <a:ext cx="912" cy="829"/>
              <a:chOff x="0" y="0"/>
              <a:chExt cx="912" cy="829"/>
            </a:xfrm>
          </p:grpSpPr>
          <p:sp>
            <p:nvSpPr>
              <p:cNvPr id="9" name="Rectangle 13"/>
              <p:cNvSpPr>
                <a:spLocks/>
              </p:cNvSpPr>
              <p:nvPr/>
            </p:nvSpPr>
            <p:spPr bwMode="auto">
              <a:xfrm>
                <a:off x="36" y="637"/>
                <a:ext cx="424" cy="19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r>
                  <a:rPr lang="en-US" altLang="zh-TW" sz="1600">
                    <a:solidFill>
                      <a:schemeClr val="tx1"/>
                    </a:solidFill>
                    <a:latin typeface="Lucida Grande" charset="0"/>
                    <a:ea typeface="新細明體" charset="-120"/>
                    <a:sym typeface="Lucida Grande" charset="0"/>
                  </a:rPr>
                  <a:t>P1</a:t>
                </a:r>
              </a:p>
            </p:txBody>
          </p:sp>
          <p:sp>
            <p:nvSpPr>
              <p:cNvPr id="10" name="Rectangle 14"/>
              <p:cNvSpPr>
                <a:spLocks/>
              </p:cNvSpPr>
              <p:nvPr/>
            </p:nvSpPr>
            <p:spPr bwMode="auto">
              <a:xfrm>
                <a:off x="494" y="637"/>
                <a:ext cx="416" cy="192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r>
                  <a:rPr lang="en-US" altLang="zh-TW" sz="1600">
                    <a:solidFill>
                      <a:schemeClr val="tx1"/>
                    </a:solidFill>
                    <a:latin typeface="Lucida Grande" charset="0"/>
                    <a:ea typeface="新細明體" charset="-120"/>
                    <a:sym typeface="Lucida Grande" charset="0"/>
                  </a:rPr>
                  <a:t>P2</a:t>
                </a:r>
              </a:p>
            </p:txBody>
          </p:sp>
          <p:sp>
            <p:nvSpPr>
              <p:cNvPr id="11" name="Rectangle 15"/>
              <p:cNvSpPr>
                <a:spLocks/>
              </p:cNvSpPr>
              <p:nvPr/>
            </p:nvSpPr>
            <p:spPr bwMode="auto">
              <a:xfrm>
                <a:off x="0" y="232"/>
                <a:ext cx="912" cy="336"/>
              </a:xfrm>
              <a:prstGeom prst="rect">
                <a:avLst/>
              </a:prstGeom>
              <a:solidFill>
                <a:srgbClr val="FFD7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r>
                  <a:rPr lang="en-US" altLang="zh-TW" sz="1600">
                    <a:solidFill>
                      <a:schemeClr val="tx1"/>
                    </a:solidFill>
                    <a:latin typeface="Lucida Grande" charset="0"/>
                    <a:ea typeface="新細明體" charset="-120"/>
                    <a:sym typeface="Lucida Grande" charset="0"/>
                  </a:rPr>
                  <a:t>Embedded</a:t>
                </a:r>
                <a:endParaRPr lang="en-US" altLang="zh-TW" sz="1800">
                  <a:solidFill>
                    <a:schemeClr val="tx1"/>
                  </a:solidFill>
                  <a:latin typeface="Lucida Grande" charset="0"/>
                  <a:ea typeface="新細明體" charset="-120"/>
                  <a:sym typeface="Lucida Grande" charset="0"/>
                </a:endParaRPr>
              </a:p>
              <a:p>
                <a:r>
                  <a:rPr lang="en-US" altLang="zh-TW" sz="1600">
                    <a:solidFill>
                      <a:schemeClr val="tx1"/>
                    </a:solidFill>
                    <a:latin typeface="Lucida Grande" charset="0"/>
                    <a:ea typeface="新細明體" charset="-120"/>
                    <a:sym typeface="Lucida Grande" charset="0"/>
                  </a:rPr>
                  <a:t>Hypervisor</a:t>
                </a:r>
              </a:p>
            </p:txBody>
          </p:sp>
          <p:sp>
            <p:nvSpPr>
              <p:cNvPr id="12" name="Rectangle 16"/>
              <p:cNvSpPr>
                <a:spLocks/>
              </p:cNvSpPr>
              <p:nvPr/>
            </p:nvSpPr>
            <p:spPr bwMode="auto">
              <a:xfrm>
                <a:off x="1" y="0"/>
                <a:ext cx="398" cy="192"/>
              </a:xfrm>
              <a:prstGeom prst="rect">
                <a:avLst/>
              </a:prstGeom>
              <a:solidFill>
                <a:srgbClr val="B0BC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38100" bIns="38100">
                <a:spAutoFit/>
              </a:bodyPr>
              <a:lstStyle/>
              <a:p>
                <a:pPr algn="l"/>
                <a:r>
                  <a:rPr lang="en-US" altLang="zh-TW" sz="1600">
                    <a:solidFill>
                      <a:schemeClr val="tx1"/>
                    </a:solidFill>
                    <a:latin typeface="Lucida Grande" charset="0"/>
                    <a:ea typeface="新細明體" charset="-120"/>
                    <a:sym typeface="Lucida Grande" charset="0"/>
                  </a:rPr>
                  <a:t>Linux</a:t>
                </a:r>
              </a:p>
            </p:txBody>
          </p:sp>
          <p:sp>
            <p:nvSpPr>
              <p:cNvPr id="13" name="Rectangle 17"/>
              <p:cNvSpPr>
                <a:spLocks/>
              </p:cNvSpPr>
              <p:nvPr/>
            </p:nvSpPr>
            <p:spPr bwMode="auto">
              <a:xfrm>
                <a:off x="469" y="0"/>
                <a:ext cx="386" cy="192"/>
              </a:xfrm>
              <a:prstGeom prst="rect">
                <a:avLst/>
              </a:prstGeom>
              <a:solidFill>
                <a:srgbClr val="FED9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38100" bIns="38100">
                <a:spAutoFit/>
              </a:bodyPr>
              <a:lstStyle/>
              <a:p>
                <a:pPr algn="l"/>
                <a:r>
                  <a:rPr lang="en-US" altLang="zh-TW" sz="1600">
                    <a:solidFill>
                      <a:schemeClr val="tx1"/>
                    </a:solidFill>
                    <a:latin typeface="Lucida Grande" charset="0"/>
                    <a:ea typeface="新細明體" charset="-120"/>
                    <a:sym typeface="Lucida Grande" charset="0"/>
                  </a:rPr>
                  <a:t>RTOS</a:t>
                </a:r>
              </a:p>
            </p:txBody>
          </p:sp>
        </p:grpSp>
        <p:sp>
          <p:nvSpPr>
            <p:cNvPr id="8" name="Rectangle 19"/>
            <p:cNvSpPr>
              <a:spLocks/>
            </p:cNvSpPr>
            <p:nvPr/>
          </p:nvSpPr>
          <p:spPr bwMode="auto">
            <a:xfrm>
              <a:off x="0" y="860"/>
              <a:ext cx="156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altLang="zh-TW" sz="1400">
                  <a:solidFill>
                    <a:schemeClr val="tx1"/>
                  </a:solidFill>
                  <a:latin typeface="Lucida Grande" charset="0"/>
                  <a:ea typeface="新細明體" charset="-120"/>
                  <a:sym typeface="Lucida Grande" charset="0"/>
                </a:rPr>
                <a:t>multiple operating systems </a:t>
              </a:r>
            </a:p>
          </p:txBody>
        </p:sp>
      </p:grpSp>
      <p:grpSp>
        <p:nvGrpSpPr>
          <p:cNvPr id="14" name="Group 27"/>
          <p:cNvGrpSpPr>
            <a:grpSpLocks/>
          </p:cNvGrpSpPr>
          <p:nvPr/>
        </p:nvGrpSpPr>
        <p:grpSpPr bwMode="auto">
          <a:xfrm>
            <a:off x="5156255" y="4390787"/>
            <a:ext cx="1908175" cy="1638300"/>
            <a:chOff x="0" y="0"/>
            <a:chExt cx="1201" cy="1031"/>
          </a:xfrm>
        </p:grpSpPr>
        <p:sp>
          <p:nvSpPr>
            <p:cNvPr id="15" name="Rectangle 21"/>
            <p:cNvSpPr>
              <a:spLocks/>
            </p:cNvSpPr>
            <p:nvPr/>
          </p:nvSpPr>
          <p:spPr bwMode="auto">
            <a:xfrm>
              <a:off x="18" y="232"/>
              <a:ext cx="1000" cy="336"/>
            </a:xfrm>
            <a:prstGeom prst="rect">
              <a:avLst/>
            </a:prstGeom>
            <a:solidFill>
              <a:srgbClr val="FFD7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altLang="zh-TW" sz="1600">
                  <a:solidFill>
                    <a:schemeClr val="tx1"/>
                  </a:solidFill>
                  <a:latin typeface="Lucida Grande" charset="0"/>
                  <a:ea typeface="新細明體" charset="-120"/>
                  <a:sym typeface="Lucida Grande" charset="0"/>
                </a:rPr>
                <a:t>Embedded</a:t>
              </a:r>
              <a:endParaRPr lang="en-US" altLang="zh-TW" sz="1800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endParaRPr>
            </a:p>
            <a:p>
              <a:r>
                <a:rPr lang="en-US" altLang="zh-TW" sz="1600">
                  <a:solidFill>
                    <a:schemeClr val="tx1"/>
                  </a:solidFill>
                  <a:latin typeface="Lucida Grande" charset="0"/>
                  <a:ea typeface="新細明體" charset="-120"/>
                  <a:sym typeface="Lucida Grande" charset="0"/>
                </a:rPr>
                <a:t>Hypervisor</a:t>
              </a:r>
            </a:p>
          </p:txBody>
        </p:sp>
        <p:sp>
          <p:nvSpPr>
            <p:cNvPr id="16" name="Rectangle 22"/>
            <p:cNvSpPr>
              <a:spLocks/>
            </p:cNvSpPr>
            <p:nvPr/>
          </p:nvSpPr>
          <p:spPr bwMode="auto">
            <a:xfrm>
              <a:off x="16" y="0"/>
              <a:ext cx="399" cy="192"/>
            </a:xfrm>
            <a:prstGeom prst="rect">
              <a:avLst/>
            </a:prstGeom>
            <a:solidFill>
              <a:srgbClr val="B0BC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altLang="zh-TW" sz="1600">
                  <a:solidFill>
                    <a:schemeClr val="tx1"/>
                  </a:solidFill>
                  <a:latin typeface="Lucida Grande" charset="0"/>
                  <a:ea typeface="新細明體" charset="-120"/>
                  <a:sym typeface="Lucida Grande" charset="0"/>
                </a:rPr>
                <a:t>Linux</a:t>
              </a:r>
            </a:p>
          </p:txBody>
        </p:sp>
        <p:sp>
          <p:nvSpPr>
            <p:cNvPr id="17" name="Rectangle 23"/>
            <p:cNvSpPr>
              <a:spLocks/>
            </p:cNvSpPr>
            <p:nvPr/>
          </p:nvSpPr>
          <p:spPr bwMode="auto">
            <a:xfrm>
              <a:off x="473" y="0"/>
              <a:ext cx="545" cy="192"/>
            </a:xfrm>
            <a:prstGeom prst="rect">
              <a:avLst/>
            </a:prstGeom>
            <a:solidFill>
              <a:srgbClr val="EA6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altLang="zh-TW" sz="1600">
                  <a:solidFill>
                    <a:schemeClr val="tx1"/>
                  </a:solidFill>
                  <a:latin typeface="Lucida Grande" charset="0"/>
                  <a:ea typeface="新細明體" charset="-120"/>
                  <a:sym typeface="Lucida Grande" charset="0"/>
                </a:rPr>
                <a:t>Security</a:t>
              </a:r>
            </a:p>
          </p:txBody>
        </p:sp>
        <p:sp>
          <p:nvSpPr>
            <p:cNvPr id="18" name="Rectangle 24"/>
            <p:cNvSpPr>
              <a:spLocks/>
            </p:cNvSpPr>
            <p:nvPr/>
          </p:nvSpPr>
          <p:spPr bwMode="auto">
            <a:xfrm>
              <a:off x="0" y="847"/>
              <a:ext cx="120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altLang="zh-TW" sz="1400">
                  <a:solidFill>
                    <a:schemeClr val="tx1"/>
                  </a:solidFill>
                  <a:latin typeface="Lucida Grande" charset="0"/>
                  <a:ea typeface="新細明體" charset="-120"/>
                  <a:sym typeface="Lucida Grande" charset="0"/>
                </a:rPr>
                <a:t>security environment</a:t>
              </a:r>
            </a:p>
          </p:txBody>
        </p:sp>
        <p:sp>
          <p:nvSpPr>
            <p:cNvPr id="19" name="Rectangle 25"/>
            <p:cNvSpPr>
              <a:spLocks/>
            </p:cNvSpPr>
            <p:nvPr/>
          </p:nvSpPr>
          <p:spPr bwMode="auto">
            <a:xfrm>
              <a:off x="80" y="637"/>
              <a:ext cx="424" cy="19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altLang="zh-TW" sz="1600">
                  <a:solidFill>
                    <a:schemeClr val="tx1"/>
                  </a:solidFill>
                  <a:latin typeface="Lucida Grande" charset="0"/>
                  <a:ea typeface="新細明體" charset="-120"/>
                  <a:sym typeface="Lucida Grande" charset="0"/>
                </a:rPr>
                <a:t>P1</a:t>
              </a:r>
            </a:p>
          </p:txBody>
        </p:sp>
        <p:sp>
          <p:nvSpPr>
            <p:cNvPr id="20" name="Rectangle 26"/>
            <p:cNvSpPr>
              <a:spLocks/>
            </p:cNvSpPr>
            <p:nvPr/>
          </p:nvSpPr>
          <p:spPr bwMode="auto">
            <a:xfrm>
              <a:off x="538" y="637"/>
              <a:ext cx="416" cy="19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altLang="zh-TW" sz="1600">
                  <a:solidFill>
                    <a:schemeClr val="tx1"/>
                  </a:solidFill>
                  <a:latin typeface="Lucida Grande" charset="0"/>
                  <a:ea typeface="新細明體" charset="-120"/>
                  <a:sym typeface="Lucida Grande" charset="0"/>
                </a:rPr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59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Virtualization Techniques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System Virtualization</a:t>
            </a:r>
          </a:p>
          <a:p>
            <a:pPr lvl="1"/>
            <a:r>
              <a:rPr lang="en-US" altLang="zh-TW" dirty="0" smtClean="0"/>
              <a:t>CPU Virtualization</a:t>
            </a:r>
          </a:p>
          <a:p>
            <a:pPr lvl="1"/>
            <a:r>
              <a:rPr lang="en-US" altLang="zh-TW" dirty="0" smtClean="0"/>
              <a:t>Memory Virtualization</a:t>
            </a:r>
          </a:p>
          <a:p>
            <a:pPr lvl="1"/>
            <a:r>
              <a:rPr lang="en-US" altLang="zh-TW" dirty="0" smtClean="0"/>
              <a:t>I/O Virtualization</a:t>
            </a:r>
          </a:p>
          <a:p>
            <a:r>
              <a:rPr lang="en-US" altLang="zh-TW" dirty="0" smtClean="0"/>
              <a:t>Storage Virtualization</a:t>
            </a:r>
          </a:p>
          <a:p>
            <a:pPr lvl="1"/>
            <a:r>
              <a:rPr lang="en-US" altLang="zh-TW" dirty="0" smtClean="0"/>
              <a:t>LVM</a:t>
            </a:r>
          </a:p>
          <a:p>
            <a:pPr lvl="1"/>
            <a:r>
              <a:rPr lang="en-US" altLang="zh-TW" dirty="0" smtClean="0"/>
              <a:t>RAID</a:t>
            </a:r>
          </a:p>
          <a:p>
            <a:r>
              <a:rPr lang="en-US" altLang="zh-TW" dirty="0"/>
              <a:t>Network </a:t>
            </a:r>
            <a:r>
              <a:rPr lang="en-US" altLang="zh-TW" dirty="0" smtClean="0"/>
              <a:t>Virtualization</a:t>
            </a:r>
          </a:p>
          <a:p>
            <a:pPr lvl="1"/>
            <a:r>
              <a:rPr lang="en-US" altLang="zh-TW" dirty="0" smtClean="0"/>
              <a:t>Software Defined Network</a:t>
            </a:r>
          </a:p>
          <a:p>
            <a:pPr lvl="1"/>
            <a:r>
              <a:rPr lang="en-US" altLang="zh-TW" dirty="0" smtClean="0"/>
              <a:t>Open </a:t>
            </a:r>
            <a:r>
              <a:rPr lang="en-US" altLang="zh-TW" dirty="0" err="1" smtClean="0"/>
              <a:t>vSwitch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InfiniBand</a:t>
            </a:r>
            <a:r>
              <a:rPr lang="en-US" altLang="zh-TW" dirty="0" smtClean="0"/>
              <a:t> Virtualization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551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Virtualization </a:t>
            </a:r>
            <a:r>
              <a:rPr lang="en-US" altLang="zh-TW" dirty="0" smtClean="0"/>
              <a:t>Techniques 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GPU </a:t>
            </a:r>
            <a:r>
              <a:rPr lang="en-US" altLang="zh-TW" dirty="0"/>
              <a:t>Virtualization</a:t>
            </a:r>
          </a:p>
          <a:p>
            <a:r>
              <a:rPr lang="en-US" altLang="zh-TW" dirty="0"/>
              <a:t>Software </a:t>
            </a:r>
            <a:r>
              <a:rPr lang="en-US" altLang="zh-TW" dirty="0" smtClean="0"/>
              <a:t>Virtualization</a:t>
            </a:r>
          </a:p>
          <a:p>
            <a:pPr lvl="1"/>
            <a:r>
              <a:rPr lang="en-US" altLang="zh-TW" dirty="0" smtClean="0"/>
              <a:t>Virtual Desktop Infrastructure (VDI)</a:t>
            </a:r>
          </a:p>
          <a:p>
            <a:pPr lvl="1"/>
            <a:r>
              <a:rPr lang="en-US" altLang="zh-TW" dirty="0" err="1" smtClean="0"/>
              <a:t>EyeOS</a:t>
            </a:r>
            <a:endParaRPr lang="en-US" altLang="zh-TW" dirty="0"/>
          </a:p>
          <a:p>
            <a:r>
              <a:rPr lang="en-US" altLang="zh-TW" dirty="0"/>
              <a:t>Hardware Support </a:t>
            </a:r>
            <a:r>
              <a:rPr lang="en-US" altLang="zh-TW" dirty="0" smtClean="0"/>
              <a:t>Virtualization</a:t>
            </a:r>
          </a:p>
          <a:p>
            <a:pPr lvl="1"/>
            <a:r>
              <a:rPr lang="en-US" altLang="zh-TW" dirty="0" smtClean="0"/>
              <a:t>Intel VT</a:t>
            </a:r>
          </a:p>
          <a:p>
            <a:pPr lvl="1"/>
            <a:r>
              <a:rPr lang="en-US" altLang="zh-TW" dirty="0" smtClean="0"/>
              <a:t>ARM </a:t>
            </a:r>
          </a:p>
          <a:p>
            <a:pPr lvl="1"/>
            <a:r>
              <a:rPr lang="en-US" altLang="zh-TW" dirty="0" smtClean="0"/>
              <a:t>SRIOV</a:t>
            </a:r>
          </a:p>
          <a:p>
            <a:pPr lvl="1"/>
            <a:r>
              <a:rPr lang="en-US" altLang="zh-TW" dirty="0" smtClean="0"/>
              <a:t>MRIOV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187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Virtualization Techniques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722313" y="1844823"/>
            <a:ext cx="7772400" cy="2562077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System </a:t>
            </a:r>
            <a:r>
              <a:rPr lang="en-US" altLang="zh-TW" b="1" dirty="0">
                <a:solidFill>
                  <a:srgbClr val="FF0000"/>
                </a:solidFill>
              </a:rPr>
              <a:t>Virtualization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Storage Virtualization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Network Virtualization	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GPU Virtualization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Software Virtualization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Hardware Support 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Virtualization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Machine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virtual machine (VM) is a software implementation of a machine </a:t>
            </a:r>
            <a:r>
              <a:rPr lang="en-US" altLang="zh-TW" dirty="0" smtClean="0"/>
              <a:t>that </a:t>
            </a:r>
            <a:r>
              <a:rPr lang="en-US" altLang="zh-TW" dirty="0"/>
              <a:t>executes programs like a physical machine. Virtual machines are separated into two major </a:t>
            </a:r>
            <a:r>
              <a:rPr lang="en-US" altLang="zh-TW" dirty="0" smtClean="0"/>
              <a:t>classifications:</a:t>
            </a:r>
          </a:p>
          <a:p>
            <a:pPr lvl="1"/>
            <a:r>
              <a:rPr lang="en-US" altLang="zh-TW" dirty="0" smtClean="0"/>
              <a:t>A system virtual machine</a:t>
            </a:r>
          </a:p>
          <a:p>
            <a:pPr lvl="2"/>
            <a:r>
              <a:rPr lang="en-US" altLang="zh-TW" dirty="0" smtClean="0"/>
              <a:t>Which provides </a:t>
            </a:r>
            <a:r>
              <a:rPr lang="en-US" altLang="zh-TW" dirty="0"/>
              <a:t>a complete system platform which supports the execution of a complete operating system (OS)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process virtual machine</a:t>
            </a:r>
          </a:p>
          <a:p>
            <a:pPr lvl="2"/>
            <a:r>
              <a:rPr lang="en-US" altLang="zh-TW" dirty="0" smtClean="0"/>
              <a:t>Which is designed </a:t>
            </a:r>
            <a:r>
              <a:rPr lang="en-US" altLang="zh-TW" dirty="0"/>
              <a:t>to run a single program, which means that it supports a single process.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76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Virtual Machine 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43324" y="3872840"/>
            <a:ext cx="172819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System VM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40152" y="3861048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Process VM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091392" y="3140968"/>
            <a:ext cx="142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Java Program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688272" y="3295472"/>
            <a:ext cx="243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Guest Operating System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13494" y="2771636"/>
            <a:ext cx="1987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Guest  </a:t>
            </a:r>
            <a:r>
              <a:rPr lang="en-US" altLang="zh-TW" dirty="0" smtClean="0"/>
              <a:t>Applications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740912" y="4560054"/>
            <a:ext cx="212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Java Virtual Machine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17927" y="4595614"/>
            <a:ext cx="97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VMware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2907420" y="5229200"/>
            <a:ext cx="0" cy="576064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628984" y="5841652"/>
            <a:ext cx="523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This course we will focus on the </a:t>
            </a:r>
            <a:r>
              <a:rPr lang="en-US" altLang="zh-TW" b="1" dirty="0"/>
              <a:t>s</a:t>
            </a:r>
            <a:r>
              <a:rPr lang="en-US" altLang="zh-TW" b="1" dirty="0" smtClean="0"/>
              <a:t>ystem </a:t>
            </a:r>
            <a:r>
              <a:rPr lang="en-US" altLang="zh-TW" b="1" dirty="0"/>
              <a:t>v</a:t>
            </a:r>
            <a:r>
              <a:rPr lang="en-US" altLang="zh-TW" b="1" dirty="0" smtClean="0"/>
              <a:t>irtualization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508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Virtual Machine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System virtual machine is controlled by a hypervisor or VMM (Virtual Machine </a:t>
            </a:r>
            <a:r>
              <a:rPr lang="en-US" altLang="zh-TW" dirty="0"/>
              <a:t>M</a:t>
            </a:r>
            <a:r>
              <a:rPr lang="en-US" altLang="zh-TW" dirty="0" smtClean="0"/>
              <a:t>onitor)</a:t>
            </a:r>
          </a:p>
          <a:p>
            <a:r>
              <a:rPr lang="en-US" altLang="zh-TW" dirty="0" smtClean="0"/>
              <a:t>A  hypervisor or VMM is a software to provide a hardware emulation interface including CPU, memory, I/O by multiplexing host resources</a:t>
            </a:r>
          </a:p>
        </p:txBody>
      </p:sp>
    </p:spTree>
    <p:extLst>
      <p:ext uri="{BB962C8B-B14F-4D97-AF65-F5344CB8AC3E}">
        <p14:creationId xmlns:p14="http://schemas.microsoft.com/office/powerpoint/2010/main" val="14002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T</a:t>
            </a:r>
            <a:r>
              <a:rPr lang="en-US" altLang="zh-TW" dirty="0" smtClean="0"/>
              <a:t>ypes </a:t>
            </a:r>
            <a:r>
              <a:rPr lang="en-US" altLang="zh-TW" dirty="0"/>
              <a:t>of H</a:t>
            </a:r>
            <a:r>
              <a:rPr lang="en-US" altLang="zh-TW" dirty="0" smtClean="0"/>
              <a:t>ypervisor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their 1974 article "Formal Requirements for </a:t>
            </a:r>
            <a:r>
              <a:rPr lang="en-US" altLang="zh-TW" dirty="0" err="1"/>
              <a:t>Virtualizable</a:t>
            </a:r>
            <a:r>
              <a:rPr lang="en-US" altLang="zh-TW" dirty="0"/>
              <a:t> Third Generation Architectures" Gerald J. </a:t>
            </a:r>
            <a:r>
              <a:rPr lang="en-US" altLang="zh-TW" dirty="0" err="1"/>
              <a:t>Popek</a:t>
            </a:r>
            <a:r>
              <a:rPr lang="en-US" altLang="zh-TW" dirty="0"/>
              <a:t> and Robert P. Goldberg classified two types of hypervisor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/>
              <a:t>Type 1 </a:t>
            </a:r>
            <a:r>
              <a:rPr lang="en-US" altLang="zh-TW" dirty="0" smtClean="0"/>
              <a:t>hypervisor : bare metal type</a:t>
            </a:r>
            <a:endParaRPr lang="en-US" altLang="zh-TW" dirty="0"/>
          </a:p>
          <a:p>
            <a:pPr lvl="1"/>
            <a:r>
              <a:rPr lang="en-US" altLang="zh-TW" dirty="0"/>
              <a:t>Type 2 </a:t>
            </a:r>
            <a:r>
              <a:rPr lang="en-US" altLang="zh-TW" dirty="0" smtClean="0"/>
              <a:t>hypervisor : hosted type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898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</a:t>
            </a:r>
            <a:r>
              <a:rPr lang="en-US" altLang="zh-TW" dirty="0" smtClean="0"/>
              <a:t>Types </a:t>
            </a:r>
            <a:r>
              <a:rPr lang="en-US" altLang="zh-TW" dirty="0"/>
              <a:t>of </a:t>
            </a:r>
            <a:r>
              <a:rPr lang="en-US" altLang="zh-TW" dirty="0" smtClean="0"/>
              <a:t>Hypervisor 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100" name="Picture 4" descr="http://upload.wikimedia.org/wikipedia/commons/e/e1/Hypervise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88840"/>
            <a:ext cx="5976664" cy="373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619671" y="5813929"/>
            <a:ext cx="29951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 i="1" dirty="0">
                <a:solidFill>
                  <a:srgbClr val="FF0000"/>
                </a:solidFill>
              </a:rPr>
              <a:t>Type 1</a:t>
            </a:r>
            <a:r>
              <a:rPr lang="nb-NO" altLang="zh-TW" dirty="0">
                <a:solidFill>
                  <a:srgbClr val="FF0000"/>
                </a:solidFill>
              </a:rPr>
              <a:t> (or </a:t>
            </a:r>
            <a:r>
              <a:rPr lang="nb-NO" altLang="zh-TW" i="1" dirty="0">
                <a:solidFill>
                  <a:srgbClr val="FF0000"/>
                </a:solidFill>
              </a:rPr>
              <a:t>native</a:t>
            </a:r>
            <a:r>
              <a:rPr lang="nb-NO" altLang="zh-TW" dirty="0">
                <a:solidFill>
                  <a:srgbClr val="FF0000"/>
                </a:solidFill>
              </a:rPr>
              <a:t>, bare metal) </a:t>
            </a:r>
            <a:endParaRPr lang="nb-NO" altLang="zh-TW" dirty="0" smtClean="0">
              <a:solidFill>
                <a:srgbClr val="FF0000"/>
              </a:solidFill>
            </a:endParaRPr>
          </a:p>
          <a:p>
            <a:pPr algn="ctr"/>
            <a:r>
              <a:rPr lang="nb-NO" altLang="zh-TW" dirty="0" smtClean="0">
                <a:solidFill>
                  <a:srgbClr val="FF0000"/>
                </a:solidFill>
              </a:rPr>
              <a:t>hypervisors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0072" y="5813930"/>
            <a:ext cx="1918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Type 2</a:t>
            </a:r>
            <a:r>
              <a:rPr lang="en-US" altLang="zh-TW" dirty="0">
                <a:solidFill>
                  <a:srgbClr val="FF0000"/>
                </a:solidFill>
              </a:rPr>
              <a:t> (or </a:t>
            </a:r>
            <a:r>
              <a:rPr lang="en-US" altLang="zh-TW" i="1" dirty="0">
                <a:solidFill>
                  <a:srgbClr val="FF0000"/>
                </a:solidFill>
              </a:rPr>
              <a:t>hosted</a:t>
            </a:r>
            <a:r>
              <a:rPr lang="en-US" altLang="zh-TW" dirty="0">
                <a:solidFill>
                  <a:srgbClr val="FF0000"/>
                </a:solidFill>
              </a:rPr>
              <a:t>)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hypervisors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9569" y="6460260"/>
            <a:ext cx="3944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http://en.wikipedia.org/wiki/Hypervisor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6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Purposes of </a:t>
            </a:r>
            <a:r>
              <a:rPr lang="en-US" altLang="zh-TW" dirty="0" smtClean="0"/>
              <a:t>Hypervisor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/>
          <a:lstStyle/>
          <a:p>
            <a:r>
              <a:rPr lang="en-US" altLang="zh-TW" dirty="0" smtClean="0"/>
              <a:t>CPU Virtualization</a:t>
            </a:r>
          </a:p>
          <a:p>
            <a:pPr lvl="1"/>
            <a:r>
              <a:rPr lang="en-US" altLang="zh-TW" dirty="0" smtClean="0"/>
              <a:t>Handle all sensitive instructions by emulation</a:t>
            </a:r>
          </a:p>
          <a:p>
            <a:r>
              <a:rPr lang="en-US" altLang="zh-TW" dirty="0" smtClean="0"/>
              <a:t>Memory Virtualization</a:t>
            </a:r>
          </a:p>
          <a:p>
            <a:pPr lvl="1"/>
            <a:r>
              <a:rPr lang="en-US" altLang="zh-TW" dirty="0" smtClean="0"/>
              <a:t>Allocate guest physical memory</a:t>
            </a:r>
          </a:p>
          <a:p>
            <a:pPr lvl="1"/>
            <a:r>
              <a:rPr lang="en-US" altLang="zh-TW" dirty="0" smtClean="0"/>
              <a:t>Translate guest virtual address to host virtual address</a:t>
            </a:r>
          </a:p>
          <a:p>
            <a:r>
              <a:rPr lang="en-US" altLang="zh-TW" dirty="0" smtClean="0"/>
              <a:t>I/O Virtualization</a:t>
            </a:r>
          </a:p>
          <a:p>
            <a:pPr lvl="1"/>
            <a:r>
              <a:rPr lang="en-US" altLang="zh-TW" dirty="0" smtClean="0"/>
              <a:t>Emulate I/O devices for guest</a:t>
            </a:r>
          </a:p>
          <a:p>
            <a:pPr lvl="1"/>
            <a:r>
              <a:rPr lang="en-US" altLang="zh-TW" dirty="0" smtClean="0"/>
              <a:t>Ex: Keyboard, UART, Storage and Network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126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+mj-lt"/>
              </a:rPr>
              <a:t>Overview </a:t>
            </a:r>
          </a:p>
          <a:p>
            <a:pPr lvl="1"/>
            <a:r>
              <a:rPr lang="en-US" altLang="zh-TW" dirty="0" smtClean="0">
                <a:latin typeface="+mj-lt"/>
              </a:rPr>
              <a:t>Virtualization Introduction</a:t>
            </a:r>
          </a:p>
          <a:p>
            <a:endParaRPr lang="en-US" altLang="zh-TW" dirty="0" smtClean="0">
              <a:latin typeface="+mj-lt"/>
            </a:endParaRPr>
          </a:p>
          <a:p>
            <a:r>
              <a:rPr lang="en-US" altLang="zh-TW" dirty="0" smtClean="0">
                <a:latin typeface="+mj-lt"/>
              </a:rPr>
              <a:t>Virtualization Techniques</a:t>
            </a:r>
          </a:p>
          <a:p>
            <a:pPr lvl="1"/>
            <a:r>
              <a:rPr lang="en-US" altLang="zh-TW" dirty="0" smtClean="0">
                <a:latin typeface="+mj-lt"/>
              </a:rPr>
              <a:t>System Virtualization</a:t>
            </a:r>
          </a:p>
          <a:p>
            <a:pPr lvl="1"/>
            <a:r>
              <a:rPr lang="en-US" altLang="zh-TW" dirty="0" smtClean="0">
                <a:latin typeface="+mj-lt"/>
              </a:rPr>
              <a:t>Storage Virtualization</a:t>
            </a:r>
          </a:p>
          <a:p>
            <a:pPr lvl="1"/>
            <a:r>
              <a:rPr lang="en-US" altLang="zh-TW" dirty="0" smtClean="0">
                <a:latin typeface="+mj-lt"/>
              </a:rPr>
              <a:t>Network Virtualization	</a:t>
            </a:r>
          </a:p>
          <a:p>
            <a:pPr lvl="1"/>
            <a:r>
              <a:rPr lang="en-US" altLang="zh-TW" dirty="0" smtClean="0">
                <a:latin typeface="+mj-lt"/>
              </a:rPr>
              <a:t>GPU Virtualization</a:t>
            </a:r>
          </a:p>
          <a:p>
            <a:pPr lvl="1"/>
            <a:r>
              <a:rPr lang="en-US" altLang="zh-TW" dirty="0" smtClean="0">
                <a:latin typeface="+mj-lt"/>
              </a:rPr>
              <a:t>Software Virtualization</a:t>
            </a:r>
          </a:p>
          <a:p>
            <a:pPr lvl="1"/>
            <a:r>
              <a:rPr lang="en-US" altLang="zh-TW" dirty="0" smtClean="0">
                <a:latin typeface="+mj-lt"/>
              </a:rPr>
              <a:t>Hardware Support  Virtualization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00811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Implementations of Hypervisor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Full Virtualization</a:t>
            </a:r>
          </a:p>
          <a:p>
            <a:pPr lvl="1"/>
            <a:r>
              <a:rPr lang="en-US" altLang="zh-TW" dirty="0" smtClean="0"/>
              <a:t>A wholly emulated virtual machine makes guest operating system binary can be executed directly without modifying guest source code</a:t>
            </a:r>
          </a:p>
          <a:p>
            <a:pPr lvl="1"/>
            <a:r>
              <a:rPr lang="en-US" altLang="zh-TW" dirty="0" smtClean="0"/>
              <a:t>For efficiency, it needs hardware-assisted virtualization</a:t>
            </a:r>
          </a:p>
          <a:p>
            <a:r>
              <a:rPr lang="en-US" altLang="zh-TW" dirty="0" smtClean="0"/>
              <a:t>Para-Virtualization</a:t>
            </a:r>
          </a:p>
          <a:p>
            <a:pPr lvl="1"/>
            <a:r>
              <a:rPr lang="en-US" altLang="zh-TW" dirty="0" err="1" smtClean="0"/>
              <a:t>Hypercalls</a:t>
            </a:r>
            <a:r>
              <a:rPr lang="en-US" altLang="zh-TW" dirty="0" smtClean="0"/>
              <a:t> are defined and used in a guest operating system to make a virtual machine abstraction</a:t>
            </a:r>
          </a:p>
          <a:p>
            <a:pPr lvl="1"/>
            <a:r>
              <a:rPr lang="en-US" altLang="zh-TW" dirty="0" smtClean="0"/>
              <a:t>According to literature, it’s most efficient way</a:t>
            </a:r>
          </a:p>
          <a:p>
            <a:r>
              <a:rPr lang="en-US" altLang="zh-TW" dirty="0" smtClean="0"/>
              <a:t>Pre-Virtualization</a:t>
            </a:r>
          </a:p>
          <a:p>
            <a:pPr lvl="1"/>
            <a:r>
              <a:rPr lang="en-US" altLang="zh-TW" dirty="0" smtClean="0"/>
              <a:t>By compiling technique, guest operating system binary or source could be compiled for virtualization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352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Hypervisor Case: KVM</a:t>
            </a:r>
            <a:endParaRPr lang="zh-TW" altLang="en-US" dirty="0"/>
          </a:p>
        </p:txBody>
      </p:sp>
      <p:sp>
        <p:nvSpPr>
          <p:cNvPr id="4" name="AutoShape 10"/>
          <p:cNvSpPr>
            <a:spLocks/>
          </p:cNvSpPr>
          <p:nvPr/>
        </p:nvSpPr>
        <p:spPr bwMode="auto">
          <a:xfrm>
            <a:off x="1690688" y="4582641"/>
            <a:ext cx="6553200" cy="7905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5" name="Rectangle 12"/>
          <p:cNvSpPr>
            <a:spLocks/>
          </p:cNvSpPr>
          <p:nvPr/>
        </p:nvSpPr>
        <p:spPr bwMode="auto">
          <a:xfrm>
            <a:off x="1906588" y="4654079"/>
            <a:ext cx="1020762" cy="6477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altLang="zh-TW" sz="1800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CPU</a:t>
            </a:r>
          </a:p>
        </p:txBody>
      </p:sp>
      <p:sp>
        <p:nvSpPr>
          <p:cNvPr id="6" name="Rectangle 13"/>
          <p:cNvSpPr>
            <a:spLocks/>
          </p:cNvSpPr>
          <p:nvPr/>
        </p:nvSpPr>
        <p:spPr bwMode="auto">
          <a:xfrm>
            <a:off x="3071813" y="4654079"/>
            <a:ext cx="1020762" cy="6477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altLang="zh-TW" sz="1800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MMU</a:t>
            </a:r>
          </a:p>
        </p:txBody>
      </p:sp>
      <p:sp>
        <p:nvSpPr>
          <p:cNvPr id="7" name="Rectangle 14"/>
          <p:cNvSpPr>
            <a:spLocks/>
          </p:cNvSpPr>
          <p:nvPr/>
        </p:nvSpPr>
        <p:spPr bwMode="auto">
          <a:xfrm>
            <a:off x="5507038" y="4654079"/>
            <a:ext cx="1020762" cy="6477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altLang="zh-TW" sz="1800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I/O</a:t>
            </a:r>
          </a:p>
        </p:txBody>
      </p:sp>
      <p:sp>
        <p:nvSpPr>
          <p:cNvPr id="8" name="Rectangle 15"/>
          <p:cNvSpPr>
            <a:spLocks/>
          </p:cNvSpPr>
          <p:nvPr/>
        </p:nvSpPr>
        <p:spPr bwMode="auto">
          <a:xfrm>
            <a:off x="4283075" y="4654079"/>
            <a:ext cx="1020763" cy="6477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altLang="zh-TW" sz="1800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Timer</a:t>
            </a:r>
          </a:p>
        </p:txBody>
      </p:sp>
      <p:sp>
        <p:nvSpPr>
          <p:cNvPr id="9" name="Rectangle 16"/>
          <p:cNvSpPr>
            <a:spLocks/>
          </p:cNvSpPr>
          <p:nvPr/>
        </p:nvSpPr>
        <p:spPr bwMode="auto">
          <a:xfrm>
            <a:off x="6731000" y="4654079"/>
            <a:ext cx="1236663" cy="6477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8100" tIns="38100" rIns="38100" bIns="38100" anchor="ctr"/>
          <a:lstStyle/>
          <a:p>
            <a:pPr algn="ctr"/>
            <a:r>
              <a:rPr lang="en-US" altLang="zh-TW" sz="1800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Interrupt</a:t>
            </a:r>
          </a:p>
        </p:txBody>
      </p:sp>
      <p:sp>
        <p:nvSpPr>
          <p:cNvPr id="10" name="Rectangle 17"/>
          <p:cNvSpPr>
            <a:spLocks/>
          </p:cNvSpPr>
          <p:nvPr/>
        </p:nvSpPr>
        <p:spPr bwMode="auto">
          <a:xfrm>
            <a:off x="522908" y="4765522"/>
            <a:ext cx="11445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altLang="zh-TW" sz="1800" dirty="0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Hardware</a:t>
            </a:r>
          </a:p>
        </p:txBody>
      </p:sp>
      <p:sp>
        <p:nvSpPr>
          <p:cNvPr id="11" name="Rectangle 18"/>
          <p:cNvSpPr>
            <a:spLocks/>
          </p:cNvSpPr>
          <p:nvPr/>
        </p:nvSpPr>
        <p:spPr bwMode="auto">
          <a:xfrm>
            <a:off x="2906215" y="3628554"/>
            <a:ext cx="1812925" cy="647700"/>
          </a:xfrm>
          <a:prstGeom prst="rect">
            <a:avLst/>
          </a:prstGeom>
          <a:solidFill>
            <a:srgbClr val="CCDDE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pPr algn="ctr"/>
            <a:r>
              <a:rPr lang="en-US" altLang="zh-TW" sz="1800" dirty="0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CPU Virtualization</a:t>
            </a:r>
          </a:p>
        </p:txBody>
      </p:sp>
      <p:sp>
        <p:nvSpPr>
          <p:cNvPr id="12" name="Rectangle 19"/>
          <p:cNvSpPr>
            <a:spLocks/>
          </p:cNvSpPr>
          <p:nvPr/>
        </p:nvSpPr>
        <p:spPr bwMode="auto">
          <a:xfrm>
            <a:off x="5348288" y="3628554"/>
            <a:ext cx="1812925" cy="647700"/>
          </a:xfrm>
          <a:prstGeom prst="rect">
            <a:avLst/>
          </a:prstGeom>
          <a:solidFill>
            <a:srgbClr val="CCDDE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pPr algn="ctr"/>
            <a:r>
              <a:rPr lang="en-US" altLang="zh-TW" sz="1800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MMU</a:t>
            </a:r>
            <a:endParaRPr lang="en-US" altLang="zh-TW" sz="1800">
              <a:solidFill>
                <a:srgbClr val="FFFFFF"/>
              </a:solidFill>
              <a:latin typeface="Lucida Grande" charset="0"/>
              <a:ea typeface="新細明體" charset="-120"/>
              <a:sym typeface="Lucida Grande" charset="0"/>
            </a:endParaRPr>
          </a:p>
          <a:p>
            <a:pPr algn="ctr"/>
            <a:r>
              <a:rPr lang="en-US" altLang="zh-TW" sz="1800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Virtualization</a:t>
            </a:r>
          </a:p>
        </p:txBody>
      </p:sp>
      <p:sp>
        <p:nvSpPr>
          <p:cNvPr id="13" name="Rectangle 20"/>
          <p:cNvSpPr>
            <a:spLocks/>
          </p:cNvSpPr>
          <p:nvPr/>
        </p:nvSpPr>
        <p:spPr bwMode="auto">
          <a:xfrm>
            <a:off x="2014538" y="2672879"/>
            <a:ext cx="1812925" cy="649287"/>
          </a:xfrm>
          <a:prstGeom prst="rect">
            <a:avLst/>
          </a:prstGeom>
          <a:solidFill>
            <a:srgbClr val="CCDDE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pPr algn="ctr"/>
            <a:r>
              <a:rPr lang="en-US" altLang="zh-TW" sz="1800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I/O</a:t>
            </a:r>
            <a:endParaRPr lang="en-US" altLang="zh-TW" sz="1800">
              <a:solidFill>
                <a:srgbClr val="FFFFFF"/>
              </a:solidFill>
              <a:latin typeface="Lucida Grande" charset="0"/>
              <a:ea typeface="新細明體" charset="-120"/>
              <a:sym typeface="Lucida Grande" charset="0"/>
            </a:endParaRPr>
          </a:p>
          <a:p>
            <a:pPr algn="ctr"/>
            <a:r>
              <a:rPr lang="en-US" altLang="zh-TW" sz="1800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Virtualization</a:t>
            </a: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1906588" y="2277591"/>
            <a:ext cx="0" cy="2087563"/>
          </a:xfrm>
          <a:prstGeom prst="line">
            <a:avLst/>
          </a:prstGeom>
          <a:noFill/>
          <a:ln w="38100" cap="flat">
            <a:solidFill>
              <a:srgbClr val="64A73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zh-TW" altLang="en-US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1906588" y="4365154"/>
            <a:ext cx="6121400" cy="0"/>
          </a:xfrm>
          <a:prstGeom prst="line">
            <a:avLst/>
          </a:prstGeom>
          <a:noFill/>
          <a:ln w="38100" cap="flat">
            <a:solidFill>
              <a:srgbClr val="64A73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zh-TW" altLang="en-US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>
            <a:off x="8027988" y="3069754"/>
            <a:ext cx="0" cy="1295400"/>
          </a:xfrm>
          <a:prstGeom prst="line">
            <a:avLst/>
          </a:prstGeom>
          <a:noFill/>
          <a:ln w="38100" cap="flat">
            <a:solidFill>
              <a:srgbClr val="64A73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zh-TW" altLang="en-US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 flipH="1">
            <a:off x="3922713" y="3074516"/>
            <a:ext cx="4105275" cy="0"/>
          </a:xfrm>
          <a:prstGeom prst="line">
            <a:avLst/>
          </a:prstGeom>
          <a:noFill/>
          <a:ln w="38100" cap="flat">
            <a:solidFill>
              <a:srgbClr val="64A73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zh-TW" altLang="en-US"/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3938588" y="2277591"/>
            <a:ext cx="0" cy="796925"/>
          </a:xfrm>
          <a:prstGeom prst="line">
            <a:avLst/>
          </a:prstGeom>
          <a:noFill/>
          <a:ln w="38100" cap="flat">
            <a:solidFill>
              <a:srgbClr val="64A73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zh-TW" alt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H="1">
            <a:off x="1906588" y="2277591"/>
            <a:ext cx="2016125" cy="0"/>
          </a:xfrm>
          <a:prstGeom prst="line">
            <a:avLst/>
          </a:prstGeom>
          <a:noFill/>
          <a:ln w="38100" cap="flat">
            <a:solidFill>
              <a:srgbClr val="64A73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zh-TW" altLang="en-US"/>
          </a:p>
        </p:txBody>
      </p:sp>
      <p:grpSp>
        <p:nvGrpSpPr>
          <p:cNvPr id="20" name="Group 29"/>
          <p:cNvGrpSpPr>
            <a:grpSpLocks/>
          </p:cNvGrpSpPr>
          <p:nvPr/>
        </p:nvGrpSpPr>
        <p:grpSpPr bwMode="auto">
          <a:xfrm>
            <a:off x="4167188" y="1961679"/>
            <a:ext cx="1427162" cy="919162"/>
            <a:chOff x="0" y="0"/>
            <a:chExt cx="899" cy="578"/>
          </a:xfrm>
        </p:grpSpPr>
        <p:sp>
          <p:nvSpPr>
            <p:cNvPr id="21" name="AutoShape 27"/>
            <p:cNvSpPr>
              <a:spLocks/>
            </p:cNvSpPr>
            <p:nvPr/>
          </p:nvSpPr>
          <p:spPr bwMode="auto">
            <a:xfrm>
              <a:off x="0" y="0"/>
              <a:ext cx="899" cy="578"/>
            </a:xfrm>
            <a:prstGeom prst="roundRect">
              <a:avLst>
                <a:gd name="adj" fmla="val 16667"/>
              </a:avLst>
            </a:prstGeom>
            <a:solidFill>
              <a:srgbClr val="F4F8CD"/>
            </a:solidFill>
            <a:ln w="25400">
              <a:solidFill>
                <a:srgbClr val="B87419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zh-TW" altLang="en-US">
                <a:ea typeface="新細明體" charset="-120"/>
              </a:endParaRPr>
            </a:p>
          </p:txBody>
        </p:sp>
        <p:sp>
          <p:nvSpPr>
            <p:cNvPr id="22" name="Rectangle 28"/>
            <p:cNvSpPr>
              <a:spLocks/>
            </p:cNvSpPr>
            <p:nvPr/>
          </p:nvSpPr>
          <p:spPr bwMode="auto">
            <a:xfrm>
              <a:off x="29" y="181"/>
              <a:ext cx="84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altLang="zh-TW" sz="1800">
                  <a:solidFill>
                    <a:schemeClr val="tx1"/>
                  </a:solidFill>
                  <a:latin typeface="Lucida Grande" charset="0"/>
                  <a:ea typeface="新細明體" charset="-120"/>
                  <a:sym typeface="Lucida Grande" charset="0"/>
                </a:rPr>
                <a:t>VM 0</a:t>
              </a:r>
            </a:p>
          </p:txBody>
        </p:sp>
      </p:grpSp>
      <p:grpSp>
        <p:nvGrpSpPr>
          <p:cNvPr id="23" name="Group 32"/>
          <p:cNvGrpSpPr>
            <a:grpSpLocks/>
          </p:cNvGrpSpPr>
          <p:nvPr/>
        </p:nvGrpSpPr>
        <p:grpSpPr bwMode="auto">
          <a:xfrm>
            <a:off x="5800725" y="1961679"/>
            <a:ext cx="1427163" cy="919162"/>
            <a:chOff x="0" y="0"/>
            <a:chExt cx="899" cy="578"/>
          </a:xfrm>
        </p:grpSpPr>
        <p:sp>
          <p:nvSpPr>
            <p:cNvPr id="24" name="AutoShape 30"/>
            <p:cNvSpPr>
              <a:spLocks/>
            </p:cNvSpPr>
            <p:nvPr/>
          </p:nvSpPr>
          <p:spPr bwMode="auto">
            <a:xfrm>
              <a:off x="0" y="0"/>
              <a:ext cx="899" cy="578"/>
            </a:xfrm>
            <a:prstGeom prst="roundRect">
              <a:avLst>
                <a:gd name="adj" fmla="val 16667"/>
              </a:avLst>
            </a:prstGeom>
            <a:solidFill>
              <a:srgbClr val="F4F8CD"/>
            </a:solidFill>
            <a:ln w="25400">
              <a:solidFill>
                <a:srgbClr val="B87419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zh-TW" altLang="en-US">
                <a:ea typeface="新細明體" charset="-120"/>
              </a:endParaRPr>
            </a:p>
          </p:txBody>
        </p:sp>
        <p:sp>
          <p:nvSpPr>
            <p:cNvPr id="25" name="Rectangle 31"/>
            <p:cNvSpPr>
              <a:spLocks/>
            </p:cNvSpPr>
            <p:nvPr/>
          </p:nvSpPr>
          <p:spPr bwMode="auto">
            <a:xfrm>
              <a:off x="29" y="181"/>
              <a:ext cx="84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/>
              <a:r>
                <a:rPr lang="en-US" altLang="zh-TW" sz="1800">
                  <a:solidFill>
                    <a:schemeClr val="tx1"/>
                  </a:solidFill>
                  <a:latin typeface="Lucida Grande" charset="0"/>
                  <a:ea typeface="新細明體" charset="-120"/>
                  <a:sym typeface="Lucida Grande" charset="0"/>
                </a:rPr>
                <a:t>VM 1</a:t>
              </a:r>
            </a:p>
          </p:txBody>
        </p:sp>
      </p:grpSp>
      <p:sp>
        <p:nvSpPr>
          <p:cNvPr id="26" name="Rectangle 33"/>
          <p:cNvSpPr>
            <a:spLocks/>
          </p:cNvSpPr>
          <p:nvPr/>
        </p:nvSpPr>
        <p:spPr bwMode="auto">
          <a:xfrm>
            <a:off x="405433" y="3207355"/>
            <a:ext cx="13795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altLang="zh-TW" sz="1800" b="1" dirty="0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Hypervisor</a:t>
            </a:r>
          </a:p>
        </p:txBody>
      </p:sp>
      <p:sp>
        <p:nvSpPr>
          <p:cNvPr id="27" name="Rectangle 34"/>
          <p:cNvSpPr>
            <a:spLocks/>
          </p:cNvSpPr>
          <p:nvPr/>
        </p:nvSpPr>
        <p:spPr bwMode="auto">
          <a:xfrm>
            <a:off x="2521495" y="1865159"/>
            <a:ext cx="76944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altLang="zh-TW" sz="1800" b="1" dirty="0" smtClean="0">
                <a:solidFill>
                  <a:srgbClr val="C00000"/>
                </a:solidFill>
                <a:latin typeface="Lucida Grande" charset="0"/>
                <a:ea typeface="新細明體" charset="-120"/>
                <a:sym typeface="Lucida Grande" charset="0"/>
              </a:rPr>
              <a:t>QEMU</a:t>
            </a:r>
            <a:endParaRPr lang="en-US" altLang="zh-TW" sz="1800" b="1" dirty="0">
              <a:solidFill>
                <a:srgbClr val="C00000"/>
              </a:solidFill>
              <a:latin typeface="Lucida Grande" charset="0"/>
              <a:ea typeface="新細明體" charset="-120"/>
              <a:sym typeface="Lucida Grande" charset="0"/>
            </a:endParaRPr>
          </a:p>
        </p:txBody>
      </p:sp>
      <p:sp>
        <p:nvSpPr>
          <p:cNvPr id="29" name="Rectangle 36"/>
          <p:cNvSpPr>
            <a:spLocks/>
          </p:cNvSpPr>
          <p:nvPr/>
        </p:nvSpPr>
        <p:spPr bwMode="auto">
          <a:xfrm>
            <a:off x="4167188" y="3145194"/>
            <a:ext cx="146835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altLang="zh-TW" sz="1800" b="1" dirty="0" smtClean="0">
                <a:solidFill>
                  <a:srgbClr val="C00000"/>
                </a:solidFill>
                <a:latin typeface="Lucida Grande" charset="0"/>
                <a:ea typeface="新細明體" charset="-120"/>
                <a:sym typeface="Lucida Grande" charset="0"/>
              </a:rPr>
              <a:t>Linux + </a:t>
            </a:r>
            <a:r>
              <a:rPr lang="en-US" altLang="zh-TW" b="1" dirty="0">
                <a:solidFill>
                  <a:srgbClr val="C00000"/>
                </a:solidFill>
                <a:latin typeface="Lucida Grande" charset="0"/>
                <a:ea typeface="新細明體" charset="-120"/>
                <a:sym typeface="Lucida Grande" charset="0"/>
              </a:rPr>
              <a:t>KVM</a:t>
            </a:r>
            <a:endParaRPr lang="en-US" altLang="zh-TW" sz="1800" b="1" dirty="0">
              <a:solidFill>
                <a:srgbClr val="C00000"/>
              </a:solidFill>
              <a:latin typeface="Lucida Grande" charset="0"/>
              <a:ea typeface="新細明體" charset="-120"/>
              <a:sym typeface="Lucida Grande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403648" y="5589240"/>
            <a:ext cx="71649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CPU and memory virtualizations are handled in the Linux Kernel Space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I/O virtualization is handled in the Linux User Space by QEMU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It’s a type 2 virtual machine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It’s a full virtualization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902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Virtualization Techniques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722313" y="1844823"/>
            <a:ext cx="7772400" cy="2562077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System Virtualization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Storage Virtualization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Network Virtualization	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GPU Virtualization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Software Virtualization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Hardware Support 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Virtualization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LVM(1/2)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5961284"/>
            <a:ext cx="8229600" cy="740944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b="1" dirty="0"/>
              <a:t>LVM</a:t>
            </a:r>
            <a:r>
              <a:rPr lang="en-US" altLang="zh-TW" dirty="0"/>
              <a:t> is a logical volume manager for the Linux kernel; it manages disk drives and similar mass-storage devices.</a:t>
            </a:r>
            <a:endParaRPr lang="zh-TW" altLang="en-US" dirty="0"/>
          </a:p>
        </p:txBody>
      </p:sp>
      <p:pic>
        <p:nvPicPr>
          <p:cNvPr id="17410" name="Picture 2" descr="http://bobcares.com/images/lvm_interna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59" y="1700808"/>
            <a:ext cx="5112568" cy="4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012160" y="4221088"/>
            <a:ext cx="2582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 Logical Volume Manager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516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LVM(2/2) :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517232"/>
            <a:ext cx="8229600" cy="134076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Disk partition -&gt; physical volumes -&gt; volume group -&gt; logical volumes -&gt; file systems</a:t>
            </a:r>
            <a:endParaRPr lang="zh-TW" altLang="en-US" dirty="0"/>
          </a:p>
        </p:txBody>
      </p:sp>
      <p:pic>
        <p:nvPicPr>
          <p:cNvPr id="16386" name="Picture 2" descr="http://www.tuxradar.com/files/LXF112.tut_adv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" y="1772816"/>
            <a:ext cx="8875911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7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RAID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2880320"/>
          </a:xfrm>
        </p:spPr>
        <p:txBody>
          <a:bodyPr>
            <a:normAutofit lnSpcReduction="10000"/>
          </a:bodyPr>
          <a:lstStyle/>
          <a:p>
            <a:r>
              <a:rPr lang="en-US" altLang="zh-TW" b="1" dirty="0"/>
              <a:t>RAID</a:t>
            </a:r>
            <a:r>
              <a:rPr lang="en-US" altLang="zh-TW" dirty="0"/>
              <a:t> (</a:t>
            </a:r>
            <a:r>
              <a:rPr lang="en-US" altLang="zh-TW" b="1" dirty="0"/>
              <a:t>redundant array of independent </a:t>
            </a:r>
            <a:r>
              <a:rPr lang="en-US" altLang="zh-TW" b="1" dirty="0" smtClean="0"/>
              <a:t>disks</a:t>
            </a:r>
            <a:r>
              <a:rPr lang="en-US" altLang="zh-TW" dirty="0" smtClean="0"/>
              <a:t>) </a:t>
            </a:r>
            <a:r>
              <a:rPr lang="en-US" altLang="zh-TW" dirty="0"/>
              <a:t>is a storage technology that combines multiple disk drive components into a logical unit. </a:t>
            </a:r>
            <a:endParaRPr lang="en-US" altLang="zh-TW" dirty="0" smtClean="0"/>
          </a:p>
          <a:p>
            <a:r>
              <a:rPr lang="en-US" altLang="zh-TW" dirty="0" smtClean="0"/>
              <a:t>Data </a:t>
            </a:r>
            <a:r>
              <a:rPr lang="en-US" altLang="zh-TW" dirty="0"/>
              <a:t>is distributed across the drives in one of several ways called "RAID </a:t>
            </a:r>
            <a:r>
              <a:rPr lang="en-US" altLang="zh-TW" dirty="0" smtClean="0"/>
              <a:t>levels“, such as RAID0, RAID1, etc., </a:t>
            </a:r>
            <a:r>
              <a:rPr lang="en-US" altLang="zh-TW" dirty="0"/>
              <a:t>depending on the level of redundancy and performance required.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36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: RAID 0 and RAID 1</a:t>
            </a:r>
            <a:endParaRPr lang="zh-TW" altLang="en-US" dirty="0"/>
          </a:p>
        </p:txBody>
      </p:sp>
      <p:pic>
        <p:nvPicPr>
          <p:cNvPr id="18434" name="Picture 2" descr="File:RAID 0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08" y="1757752"/>
            <a:ext cx="266789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File:RAID 1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00808"/>
            <a:ext cx="2741924" cy="421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5496" y="5805264"/>
            <a:ext cx="4896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It </a:t>
            </a:r>
            <a:r>
              <a:rPr lang="en-US" altLang="zh-TW" dirty="0"/>
              <a:t>provides improved performance and additional storage but no fault </a:t>
            </a:r>
            <a:r>
              <a:rPr lang="en-US" altLang="zh-TW" dirty="0" smtClean="0"/>
              <a:t>tolerance (block-level striping </a:t>
            </a:r>
            <a:r>
              <a:rPr lang="en-US" altLang="zh-TW" dirty="0"/>
              <a:t>without </a:t>
            </a:r>
            <a:r>
              <a:rPr lang="en-US" altLang="zh-TW" dirty="0" smtClean="0"/>
              <a:t>parity </a:t>
            </a:r>
            <a:r>
              <a:rPr lang="en-US" altLang="zh-TW" dirty="0"/>
              <a:t>or </a:t>
            </a:r>
            <a:r>
              <a:rPr lang="en-US" altLang="zh-TW" dirty="0" smtClean="0"/>
              <a:t>mirroring) </a:t>
            </a:r>
            <a:r>
              <a:rPr lang="en-US" altLang="zh-TW" dirty="0"/>
              <a:t>. 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76056" y="6086889"/>
            <a:ext cx="346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mirroring </a:t>
            </a:r>
            <a:r>
              <a:rPr lang="en-US" altLang="zh-TW" dirty="0"/>
              <a:t>without parity or </a:t>
            </a:r>
            <a:r>
              <a:rPr lang="en-US" altLang="zh-TW" dirty="0" smtClean="0"/>
              <a:t>striping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76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LVM and RIAD for Virtualization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LVM provides a virtual storage systems which is flexible to partition and allocate logical volumes to virtual machines</a:t>
            </a:r>
          </a:p>
          <a:p>
            <a:r>
              <a:rPr lang="en-US" altLang="zh-TW" dirty="0" smtClean="0"/>
              <a:t>RAID not only improves storage performance but has fault tolerance capability</a:t>
            </a:r>
          </a:p>
          <a:p>
            <a:r>
              <a:rPr lang="en-US" altLang="zh-TW" dirty="0" smtClean="0"/>
              <a:t>Leaning how to configure LVM and RAID in the virtualization system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75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Virtualization Techniques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722313" y="1844823"/>
            <a:ext cx="7772400" cy="2562077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System Virtualization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Storage Virtualization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Network Virtualization	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GPU Virtualization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Software Virtualization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Hardware Support 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Virtualization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Software Defined Network (1/2)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145436"/>
          </a:xfrm>
        </p:spPr>
        <p:txBody>
          <a:bodyPr>
            <a:normAutofit/>
          </a:bodyPr>
          <a:lstStyle/>
          <a:p>
            <a:r>
              <a:rPr lang="en-US" altLang="zh-TW" b="1" dirty="0"/>
              <a:t>Software defined networking (SDN)</a:t>
            </a:r>
            <a:r>
              <a:rPr lang="en-US" altLang="zh-TW" dirty="0"/>
              <a:t> is an approach to building computer networks that separates and abstracts elements of these </a:t>
            </a:r>
            <a:r>
              <a:rPr lang="en-US" altLang="zh-TW" dirty="0" smtClean="0"/>
              <a:t>systems </a:t>
            </a:r>
          </a:p>
          <a:p>
            <a:r>
              <a:rPr lang="en-US" altLang="zh-TW" dirty="0" smtClean="0"/>
              <a:t>SDN </a:t>
            </a:r>
            <a:r>
              <a:rPr lang="en-US" altLang="zh-TW" dirty="0"/>
              <a:t>decouples the system that makes decisions about where traffic is sent (the control plane) from the underlying system that forwards traffic to the selected destination (the data plane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177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Definition of Virtualization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In </a:t>
            </a:r>
            <a:r>
              <a:rPr lang="en-US" altLang="zh-TW" dirty="0"/>
              <a:t>computing, virtualization means to create a virtual version of a device or resource, such as a server, storage device, network or even an operating system where </a:t>
            </a:r>
            <a:r>
              <a:rPr lang="en-US" altLang="zh-TW" b="1" dirty="0"/>
              <a:t>the framework divides the resource into one or more execution environments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15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Software Defined Network (2/2)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14543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inventors and vendors of these systems claim that this technology simplifies networking </a:t>
            </a:r>
            <a:r>
              <a:rPr lang="en-US" altLang="zh-TW" dirty="0" smtClean="0"/>
              <a:t>and </a:t>
            </a:r>
            <a:r>
              <a:rPr lang="en-US" altLang="zh-TW" dirty="0"/>
              <a:t>enables new </a:t>
            </a:r>
            <a:r>
              <a:rPr lang="en-US" altLang="zh-TW" dirty="0" smtClean="0"/>
              <a:t>applications, such </a:t>
            </a:r>
            <a:r>
              <a:rPr lang="en-US" altLang="zh-TW" dirty="0"/>
              <a:t>as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network virtualization </a:t>
            </a:r>
            <a:r>
              <a:rPr lang="en-US" altLang="zh-TW" dirty="0"/>
              <a:t>in which the control plane is separated from the data plane and implemented in a software application.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61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vSwitch</a:t>
            </a:r>
            <a:r>
              <a:rPr lang="en-US" altLang="zh-TW" dirty="0" smtClean="0"/>
              <a:t>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Open </a:t>
            </a:r>
            <a:r>
              <a:rPr lang="en-US" altLang="zh-TW" dirty="0" err="1"/>
              <a:t>vSwitch</a:t>
            </a:r>
            <a:r>
              <a:rPr lang="en-US" altLang="zh-TW" dirty="0"/>
              <a:t> is a flexible, multi-layer software network switch. </a:t>
            </a:r>
            <a:r>
              <a:rPr lang="en-US" altLang="zh-TW" b="1" dirty="0">
                <a:solidFill>
                  <a:srgbClr val="C00000"/>
                </a:solidFill>
              </a:rPr>
              <a:t>Typically used in virtualization environments as the network switching component in the </a:t>
            </a:r>
            <a:r>
              <a:rPr lang="en-US" altLang="zh-TW" b="1" dirty="0" smtClean="0">
                <a:solidFill>
                  <a:srgbClr val="C00000"/>
                </a:solidFill>
              </a:rPr>
              <a:t>hypervisor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Open </a:t>
            </a:r>
            <a:r>
              <a:rPr lang="en-US" altLang="zh-TW" dirty="0" err="1"/>
              <a:t>vSwitch</a:t>
            </a:r>
            <a:r>
              <a:rPr lang="en-US" altLang="zh-TW" dirty="0"/>
              <a:t> maintains the logical state of a virtual machine's network connection across physical hosts when a virtual machine is migrated, and it can be managed and monitored by standard protocols such as: </a:t>
            </a:r>
            <a:r>
              <a:rPr lang="en-US" altLang="zh-TW" dirty="0" err="1"/>
              <a:t>OpenFlow</a:t>
            </a:r>
            <a:r>
              <a:rPr lang="en-US" altLang="zh-TW" dirty="0"/>
              <a:t>, </a:t>
            </a:r>
            <a:r>
              <a:rPr lang="en-US" altLang="zh-TW" dirty="0" err="1"/>
              <a:t>NetFlow</a:t>
            </a:r>
            <a:r>
              <a:rPr lang="en-US" altLang="zh-TW" dirty="0"/>
              <a:t>, </a:t>
            </a:r>
            <a:r>
              <a:rPr lang="en-US" altLang="zh-TW" dirty="0" err="1"/>
              <a:t>sFlow</a:t>
            </a:r>
            <a:r>
              <a:rPr lang="en-US" altLang="zh-TW" dirty="0"/>
              <a:t>, SPAN, RSPAN.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92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vSwitch</a:t>
            </a:r>
            <a:r>
              <a:rPr lang="en-US" altLang="zh-TW" dirty="0" smtClean="0"/>
              <a:t> (2/2)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44097" y="5517232"/>
            <a:ext cx="8229600" cy="1040979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When it comes to </a:t>
            </a:r>
            <a:r>
              <a:rPr lang="en-US" altLang="zh-TW" dirty="0" smtClean="0"/>
              <a:t>virtualization, </a:t>
            </a:r>
            <a:r>
              <a:rPr lang="en-US" altLang="zh-TW" dirty="0"/>
              <a:t>open </a:t>
            </a:r>
            <a:r>
              <a:rPr lang="en-US" altLang="zh-TW" dirty="0" err="1" smtClean="0"/>
              <a:t>vSwitch</a:t>
            </a:r>
            <a:r>
              <a:rPr lang="en-US" altLang="zh-TW" dirty="0" smtClean="0"/>
              <a:t> </a:t>
            </a:r>
            <a:r>
              <a:rPr lang="en-US" altLang="zh-TW" dirty="0"/>
              <a:t>is attractive because it provides the ability for </a:t>
            </a:r>
            <a:r>
              <a:rPr lang="en-US" altLang="zh-TW" b="1" dirty="0">
                <a:solidFill>
                  <a:srgbClr val="C00000"/>
                </a:solidFill>
              </a:rPr>
              <a:t>a single controller to manage your virtual network across all your servers</a:t>
            </a:r>
            <a:r>
              <a:rPr lang="en-US" altLang="zh-TW" dirty="0"/>
              <a:t>. </a:t>
            </a:r>
            <a:endParaRPr lang="zh-TW" altLang="en-US" dirty="0"/>
          </a:p>
        </p:txBody>
      </p:sp>
      <p:pic>
        <p:nvPicPr>
          <p:cNvPr id="20482" name="Picture 2" descr="open vswi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04702"/>
            <a:ext cx="6624736" cy="440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3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InfiniBand</a:t>
            </a:r>
            <a:r>
              <a:rPr lang="en-US" altLang="zh-TW" dirty="0"/>
              <a:t> Virtualization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44097" y="1844825"/>
            <a:ext cx="8229600" cy="3456384"/>
          </a:xfrm>
        </p:spPr>
        <p:txBody>
          <a:bodyPr>
            <a:normAutofit/>
          </a:bodyPr>
          <a:lstStyle/>
          <a:p>
            <a:r>
              <a:rPr lang="en-US" altLang="zh-TW" b="1" dirty="0" err="1"/>
              <a:t>InfiniBand</a:t>
            </a:r>
            <a:r>
              <a:rPr lang="en-US" altLang="zh-TW" dirty="0"/>
              <a:t> is a switched fabric communications link used in high-performance computing and enterprise data </a:t>
            </a:r>
            <a:r>
              <a:rPr lang="en-US" altLang="zh-TW" dirty="0" smtClean="0"/>
              <a:t>centers.</a:t>
            </a:r>
          </a:p>
          <a:p>
            <a:r>
              <a:rPr lang="en-US" altLang="zh-TW" dirty="0" smtClean="0"/>
              <a:t>It has two key features : low latency and high bandwidth</a:t>
            </a:r>
          </a:p>
          <a:p>
            <a:r>
              <a:rPr lang="en-US" altLang="zh-TW" b="1" i="1" dirty="0" smtClean="0"/>
              <a:t>Virtualization</a:t>
            </a:r>
            <a:r>
              <a:rPr lang="en-US" altLang="zh-TW" b="1" dirty="0" smtClean="0"/>
              <a:t> </a:t>
            </a:r>
            <a:r>
              <a:rPr lang="en-US" altLang="zh-TW" b="1" dirty="0"/>
              <a:t>Using </a:t>
            </a:r>
            <a:r>
              <a:rPr lang="en-US" altLang="zh-TW" b="1" i="1" dirty="0" err="1"/>
              <a:t>InfiniBand</a:t>
            </a:r>
            <a:r>
              <a:rPr lang="en-US" altLang="zh-TW" b="1" dirty="0"/>
              <a:t> Brings Big Benefits to Data </a:t>
            </a:r>
            <a:r>
              <a:rPr lang="en-US" altLang="zh-TW" b="1" dirty="0" smtClean="0"/>
              <a:t>Centers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2485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Virtualization Techniques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722313" y="1844823"/>
            <a:ext cx="7772400" cy="2562077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System Virtualization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Storage Virtualization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Network Virtualization	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GPU Virtualization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Software Virtualization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Hardware Support 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Virtualization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What’s GPU (</a:t>
            </a:r>
            <a:r>
              <a:rPr lang="en-US" altLang="zh-TW" dirty="0"/>
              <a:t>Graphics processing </a:t>
            </a:r>
            <a:r>
              <a:rPr lang="en-US" altLang="zh-TW" dirty="0" smtClean="0"/>
              <a:t>unit)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79715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 Graphics </a:t>
            </a:r>
            <a:r>
              <a:rPr lang="en-US" altLang="zh-TW" dirty="0"/>
              <a:t>Processing Units (GPUs) are high-performance many-core processors capable of very high computation and data throughput.</a:t>
            </a:r>
            <a:endParaRPr lang="en-US" altLang="zh-TW" dirty="0" smtClean="0"/>
          </a:p>
        </p:txBody>
      </p:sp>
      <p:pic>
        <p:nvPicPr>
          <p:cNvPr id="2050" name="Picture 2" descr="https://encrypted-tbn1.gstatic.com/images?q=tbn:ANd9GcQ8KuAvXmzjJs6jCraVgl2QXhl7c6ofGHViGXpwQ8TJss6kGN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609974"/>
            <a:ext cx="476250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93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Performance Comparison: </a:t>
            </a:r>
            <a:br>
              <a:rPr lang="en-US" altLang="zh-TW" dirty="0" smtClean="0"/>
            </a:br>
            <a:r>
              <a:rPr lang="en-US" altLang="zh-TW" dirty="0" smtClean="0"/>
              <a:t>GPU vs. CPU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4888" y="6021288"/>
            <a:ext cx="8229600" cy="752947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While the Intel Core I7 980X (extreme edition) gives us around </a:t>
            </a:r>
            <a:r>
              <a:rPr lang="en-US" altLang="zh-TW" b="1" dirty="0" smtClean="0"/>
              <a:t>110GFLOPS</a:t>
            </a:r>
            <a:r>
              <a:rPr lang="en-US" altLang="zh-TW" dirty="0" smtClean="0"/>
              <a:t>,  </a:t>
            </a:r>
            <a:r>
              <a:rPr lang="en-US" altLang="zh-TW" dirty="0"/>
              <a:t>GPUs such as AMD Radeon 6970 and NVidia C2090 offer more than </a:t>
            </a:r>
            <a:r>
              <a:rPr lang="en-US" altLang="zh-TW" b="1" dirty="0"/>
              <a:t>660GFLOPS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1028" name="Picture 4" descr="http://3.bp.blogspot.com/-CMJkP4H8_tE/TfOYpCqBe7I/AAAAAAAAA9E/sBjmlolpCDg/s1600/char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12208"/>
            <a:ext cx="7056784" cy="436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7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GPGPU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High performance of modern Graphics Processing Units may be utilized not only for graphics related application but also for general computing. </a:t>
            </a:r>
            <a:endParaRPr lang="en-US" altLang="zh-TW" dirty="0" smtClean="0"/>
          </a:p>
          <a:p>
            <a:r>
              <a:rPr lang="en-US" altLang="zh-TW" dirty="0"/>
              <a:t>T</a:t>
            </a:r>
            <a:r>
              <a:rPr lang="en-US" altLang="zh-TW" dirty="0" smtClean="0"/>
              <a:t>oday’s </a:t>
            </a:r>
            <a:r>
              <a:rPr lang="en-US" altLang="zh-TW" dirty="0"/>
              <a:t>GPUs are general-purpose parallel processors with support for accessible programming interfaces and industry-standard languages such as C.  </a:t>
            </a:r>
            <a:endParaRPr lang="en-US" altLang="zh-TW" dirty="0" smtClean="0"/>
          </a:p>
          <a:p>
            <a:r>
              <a:rPr lang="en-US" altLang="zh-TW" dirty="0" smtClean="0"/>
              <a:t>Developers </a:t>
            </a:r>
            <a:r>
              <a:rPr lang="en-US" altLang="zh-TW" dirty="0"/>
              <a:t>who port their applications to GPUs often achieve speedups of orders of magnitude vs. optimized CPU implementations.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457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GPU </a:t>
            </a:r>
            <a:r>
              <a:rPr lang="en-US" altLang="zh-TW" dirty="0" err="1" smtClean="0"/>
              <a:t>Virtualizatio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GPU virtualization </a:t>
            </a:r>
            <a:r>
              <a:rPr lang="en-US" altLang="zh-TW" dirty="0"/>
              <a:t>allows multiple virtual machines to interact directly with a GPU and manages the GPU resources so multiple users can share common hardware, while improving user density.</a:t>
            </a:r>
            <a:endParaRPr lang="zh-TW" altLang="en-US" dirty="0"/>
          </a:p>
        </p:txBody>
      </p:sp>
      <p:pic>
        <p:nvPicPr>
          <p:cNvPr id="4" name="Picture 2" descr="Chart showing synergy between Kepler technology and NVIDIA VGX Hypervi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76155"/>
            <a:ext cx="4569145" cy="301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6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Virtualization Techniques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722313" y="1844823"/>
            <a:ext cx="7772400" cy="2562077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System Virtualization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Storage Virtualization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Network Virtualization	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GPU Virtualization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Software Virtualization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Hardware Support 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Virtualization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Multiple VMs in One </a:t>
            </a:r>
            <a:r>
              <a:rPr lang="en-US" altLang="zh-TW" dirty="0"/>
              <a:t>M</a:t>
            </a:r>
            <a:r>
              <a:rPr lang="en-US" altLang="zh-TW" dirty="0" smtClean="0"/>
              <a:t>achine</a:t>
            </a:r>
            <a:endParaRPr lang="zh-TW" altLang="en-US" dirty="0"/>
          </a:p>
        </p:txBody>
      </p:sp>
      <p:pic>
        <p:nvPicPr>
          <p:cNvPr id="3074" name="Picture 2" descr="http://p.blog.csdn.net/images/p_blog_csdn_net/lionsea/v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840760" cy="408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1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Software Virtualization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929411"/>
          </a:xfrm>
        </p:spPr>
        <p:txBody>
          <a:bodyPr>
            <a:normAutofit/>
          </a:bodyPr>
          <a:lstStyle/>
          <a:p>
            <a:r>
              <a:rPr lang="en-US" altLang="zh-TW" dirty="0"/>
              <a:t>IT administrators have a lot to deal with in today’s corporate infrastructure. With the ever increasing prices of upgrading desktop computers, </a:t>
            </a:r>
            <a:r>
              <a:rPr lang="en-US" altLang="zh-TW" dirty="0" smtClean="0"/>
              <a:t>software virtualization is </a:t>
            </a:r>
            <a:r>
              <a:rPr lang="en-US" altLang="zh-TW" dirty="0"/>
              <a:t>becoming very appealing. </a:t>
            </a:r>
            <a:endParaRPr lang="en-US" altLang="zh-TW" dirty="0" smtClean="0"/>
          </a:p>
          <a:p>
            <a:r>
              <a:rPr lang="en-US" altLang="zh-TW" dirty="0" smtClean="0"/>
              <a:t>It has following features:</a:t>
            </a:r>
          </a:p>
          <a:p>
            <a:pPr lvl="1"/>
            <a:r>
              <a:rPr lang="en-US" altLang="zh-TW" dirty="0" smtClean="0"/>
              <a:t>Ease of Management</a:t>
            </a:r>
          </a:p>
          <a:p>
            <a:pPr lvl="1"/>
            <a:r>
              <a:rPr lang="en-US" altLang="zh-TW" dirty="0" smtClean="0"/>
              <a:t>Security</a:t>
            </a:r>
          </a:p>
          <a:p>
            <a:pPr lvl="1"/>
            <a:r>
              <a:rPr lang="en-US" altLang="zh-TW" dirty="0" smtClean="0"/>
              <a:t>Green</a:t>
            </a:r>
          </a:p>
          <a:p>
            <a:pPr lvl="1"/>
            <a:r>
              <a:rPr lang="en-US" altLang="zh-TW" dirty="0" smtClean="0"/>
              <a:t>Portable</a:t>
            </a:r>
          </a:p>
        </p:txBody>
      </p:sp>
    </p:spTree>
    <p:extLst>
      <p:ext uri="{BB962C8B-B14F-4D97-AF65-F5344CB8AC3E}">
        <p14:creationId xmlns:p14="http://schemas.microsoft.com/office/powerpoint/2010/main" val="35733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Virtual Desktop Infrastructure (VDI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517232"/>
            <a:ext cx="8229600" cy="134076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Virtual desktop Infrastructure (VDI) is a desktop-centric service that hosts users desktop environments on remote </a:t>
            </a:r>
            <a:r>
              <a:rPr lang="en-US" altLang="zh-TW" dirty="0" smtClean="0"/>
              <a:t>servers, </a:t>
            </a:r>
            <a:r>
              <a:rPr lang="en-US" altLang="zh-TW" dirty="0"/>
              <a:t>which are accessed over a network using a remote display protocol. </a:t>
            </a:r>
            <a:endParaRPr lang="zh-TW" altLang="en-US" dirty="0"/>
          </a:p>
        </p:txBody>
      </p:sp>
      <p:pic>
        <p:nvPicPr>
          <p:cNvPr id="15362" name="Picture 2" descr="http://mythoughtsonit.com/wp-content/uploads/2012/10/vd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842" y="1747886"/>
            <a:ext cx="5058246" cy="369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0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EyeOS</a:t>
            </a:r>
            <a:r>
              <a:rPr lang="en-US" altLang="zh-TW" dirty="0" smtClean="0"/>
              <a:t> : Web Desktop Virtualization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5733256"/>
            <a:ext cx="8229600" cy="8969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err="1"/>
              <a:t>eyeOS</a:t>
            </a:r>
            <a:r>
              <a:rPr lang="en-US" altLang="zh-TW" dirty="0"/>
              <a:t> is a web desktop following the cloud computing concept that seeks to enable collaboration and communication among users. It is mainly written in PHP, XML, and JavaScript</a:t>
            </a:r>
            <a:endParaRPr lang="zh-TW" altLang="en-US" dirty="0"/>
          </a:p>
        </p:txBody>
      </p:sp>
      <p:pic>
        <p:nvPicPr>
          <p:cNvPr id="14338" name="Picture 2" descr="File:EyeOS-2.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624736" cy="41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0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Virtualization Techniques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722313" y="1844823"/>
            <a:ext cx="7772400" cy="2562077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System Virtualization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Storage Virtualization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Network Virtualization	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GPU Virtualization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Software Virtualization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Hardware Support  </a:t>
            </a:r>
            <a:r>
              <a:rPr lang="en-US" altLang="zh-TW" b="1" dirty="0" smtClean="0">
                <a:solidFill>
                  <a:srgbClr val="FF0000"/>
                </a:solidFill>
              </a:rPr>
              <a:t>Virtualization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84784"/>
            <a:ext cx="431821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Intel VT-x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r>
              <a:rPr lang="en-US" altLang="zh-TW" dirty="0" smtClean="0"/>
              <a:t>New CPU Operating Mode</a:t>
            </a:r>
          </a:p>
          <a:p>
            <a:pPr lvl="1"/>
            <a:r>
              <a:rPr lang="en-US" altLang="zh-TW" dirty="0" smtClean="0"/>
              <a:t>VMX Root Operation</a:t>
            </a:r>
          </a:p>
          <a:p>
            <a:pPr lvl="1"/>
            <a:r>
              <a:rPr lang="en-US" altLang="zh-TW" dirty="0" smtClean="0"/>
              <a:t>Non-Root Operation</a:t>
            </a:r>
          </a:p>
          <a:p>
            <a:r>
              <a:rPr lang="en-US" altLang="zh-TW" dirty="0" smtClean="0"/>
              <a:t>New Transitions</a:t>
            </a:r>
          </a:p>
          <a:p>
            <a:pPr lvl="1"/>
            <a:r>
              <a:rPr lang="en-US" altLang="zh-TW" dirty="0" smtClean="0"/>
              <a:t>VM entry to Guest</a:t>
            </a:r>
          </a:p>
          <a:p>
            <a:pPr lvl="1"/>
            <a:r>
              <a:rPr lang="en-US" altLang="zh-TW" dirty="0" smtClean="0"/>
              <a:t>VM exit to VMM</a:t>
            </a:r>
          </a:p>
          <a:p>
            <a:r>
              <a:rPr lang="en-US" altLang="zh-TW" dirty="0" smtClean="0"/>
              <a:t>VM Control Structure</a:t>
            </a:r>
          </a:p>
          <a:p>
            <a:pPr lvl="1"/>
            <a:r>
              <a:rPr lang="en-US" altLang="zh-TW" dirty="0" smtClean="0"/>
              <a:t>Configured by VMM software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50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ARM Virtualization Extension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016053"/>
            <a:ext cx="8229600" cy="1581299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Secure world supports a single virtual machine</a:t>
            </a:r>
          </a:p>
          <a:p>
            <a:r>
              <a:rPr lang="en-US" altLang="zh-TW" dirty="0" smtClean="0"/>
              <a:t>New </a:t>
            </a:r>
            <a:r>
              <a:rPr lang="en-US" altLang="zh-TW" dirty="0"/>
              <a:t>Non-secure level of privilege to hold </a:t>
            </a:r>
            <a:r>
              <a:rPr lang="en-US" altLang="zh-TW" dirty="0" smtClean="0"/>
              <a:t>Hypervisor</a:t>
            </a:r>
          </a:p>
          <a:p>
            <a:pPr lvl="1"/>
            <a:r>
              <a:rPr lang="en-US" altLang="zh-TW" dirty="0"/>
              <a:t>Hypervisor mode applies to normal </a:t>
            </a:r>
            <a:r>
              <a:rPr lang="en-US" altLang="zh-TW" dirty="0" smtClean="0"/>
              <a:t>world</a:t>
            </a:r>
          </a:p>
          <a:p>
            <a:pPr lvl="1"/>
            <a:r>
              <a:rPr lang="en-US" altLang="zh-TW" dirty="0" err="1"/>
              <a:t>Hyp</a:t>
            </a:r>
            <a:r>
              <a:rPr lang="en-US" altLang="zh-TW" dirty="0"/>
              <a:t> Mode is used by the Hypervisor</a:t>
            </a:r>
          </a:p>
          <a:p>
            <a:pPr lvl="1"/>
            <a:r>
              <a:rPr lang="en-US" altLang="zh-TW" dirty="0"/>
              <a:t>Guest OS </a:t>
            </a:r>
            <a:r>
              <a:rPr lang="en-US" altLang="zh-TW" dirty="0" smtClean="0"/>
              <a:t>given same </a:t>
            </a:r>
            <a:r>
              <a:rPr lang="en-US" altLang="zh-TW" dirty="0"/>
              <a:t>kernel/user privilege </a:t>
            </a:r>
            <a:r>
              <a:rPr lang="en-US" altLang="zh-TW" dirty="0" smtClean="0"/>
              <a:t>structure as for a non virtualized environment</a:t>
            </a:r>
            <a:endParaRPr lang="en-US" altLang="zh-TW" dirty="0"/>
          </a:p>
          <a:p>
            <a:r>
              <a:rPr lang="en-US" altLang="zh-TW" dirty="0" smtClean="0"/>
              <a:t>Monitor </a:t>
            </a:r>
            <a:r>
              <a:rPr lang="en-US" altLang="zh-TW" dirty="0"/>
              <a:t>mode controls transition between </a:t>
            </a:r>
            <a:r>
              <a:rPr lang="en-US" altLang="zh-TW" dirty="0" smtClean="0"/>
              <a:t>worlds</a:t>
            </a:r>
            <a:endParaRPr lang="en-US" altLang="zh-TW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40768"/>
            <a:ext cx="9008815" cy="3531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Single-Root I/O Virtualization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3223" y="5700389"/>
            <a:ext cx="8579297" cy="1184995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PCI-SIG specifies multiple functional elements addressing performance and security aspects of I/O virtualization</a:t>
            </a:r>
          </a:p>
          <a:p>
            <a:r>
              <a:rPr lang="en-US" altLang="zh-TW" dirty="0" err="1" smtClean="0"/>
              <a:t>PCIe</a:t>
            </a:r>
            <a:r>
              <a:rPr lang="en-US" altLang="zh-TW" dirty="0" smtClean="0"/>
              <a:t> devices will have multiple virtual functions (VF’s)</a:t>
            </a:r>
            <a:endParaRPr lang="zh-TW" altLang="en-US" dirty="0"/>
          </a:p>
        </p:txBody>
      </p:sp>
      <p:pic>
        <p:nvPicPr>
          <p:cNvPr id="10243" name="Picture 3" descr="\\vmware-host\Shared Folders\Desktop\Virtualization\SRIO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62088"/>
            <a:ext cx="50101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Multi-Root </a:t>
            </a:r>
            <a:r>
              <a:rPr lang="en-US" altLang="zh-TW" dirty="0"/>
              <a:t>I/O Virtualization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3223" y="5700389"/>
            <a:ext cx="8579297" cy="1184995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Multiple hardware domains utilizing same IO endpoints</a:t>
            </a:r>
          </a:p>
          <a:p>
            <a:r>
              <a:rPr lang="en-US" altLang="zh-TW" dirty="0" smtClean="0"/>
              <a:t>Virtual functions are dedicated to virtual machines</a:t>
            </a:r>
          </a:p>
        </p:txBody>
      </p:sp>
      <p:pic>
        <p:nvPicPr>
          <p:cNvPr id="12290" name="Picture 2" descr="\\vmware-host\Shared Folders\Desktop\Virtualization\MRIO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51054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1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Performance of Virtualizations </a:t>
            </a:r>
            <a:endParaRPr lang="zh-TW" altLang="en-US" dirty="0"/>
          </a:p>
        </p:txBody>
      </p:sp>
      <p:pic>
        <p:nvPicPr>
          <p:cNvPr id="6146" name="Picture 2" descr="\\vmware-host\Shared Folders\Desktop\Virtualization\SpeedofV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8" y="2175021"/>
            <a:ext cx="7272808" cy="46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4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History of Virtualization</a:t>
            </a:r>
            <a:endParaRPr lang="zh-TW" altLang="en-US" dirty="0"/>
          </a:p>
        </p:txBody>
      </p:sp>
      <p:sp>
        <p:nvSpPr>
          <p:cNvPr id="8" name="AutoShape 11"/>
          <p:cNvSpPr>
            <a:spLocks/>
          </p:cNvSpPr>
          <p:nvPr/>
        </p:nvSpPr>
        <p:spPr bwMode="auto">
          <a:xfrm>
            <a:off x="117242" y="2733355"/>
            <a:ext cx="758503" cy="758502"/>
          </a:xfrm>
          <a:prstGeom prst="roundRect">
            <a:avLst>
              <a:gd name="adj" fmla="val 7500"/>
            </a:avLst>
          </a:prstGeom>
          <a:solidFill>
            <a:srgbClr val="FDA023"/>
          </a:solidFill>
          <a:ln w="15875" cap="flat">
            <a:solidFill>
              <a:srgbClr val="CFCFC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altLang="zh-TW" sz="1200" b="1" dirty="0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1964 IBM CP-40</a:t>
            </a:r>
          </a:p>
        </p:txBody>
      </p:sp>
      <p:sp>
        <p:nvSpPr>
          <p:cNvPr id="9" name="AutoShape 12"/>
          <p:cNvSpPr>
            <a:spLocks/>
          </p:cNvSpPr>
          <p:nvPr/>
        </p:nvSpPr>
        <p:spPr bwMode="auto">
          <a:xfrm>
            <a:off x="959359" y="3027996"/>
            <a:ext cx="167229" cy="167229"/>
          </a:xfrm>
          <a:prstGeom prst="rightArrow">
            <a:avLst>
              <a:gd name="adj1" fmla="val 64000"/>
              <a:gd name="adj2" fmla="val 50000"/>
            </a:avLst>
          </a:prstGeom>
          <a:solidFill>
            <a:srgbClr val="FEDEB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10" name="AutoShape 13"/>
          <p:cNvSpPr>
            <a:spLocks/>
          </p:cNvSpPr>
          <p:nvPr/>
        </p:nvSpPr>
        <p:spPr bwMode="auto">
          <a:xfrm>
            <a:off x="1210202" y="2733355"/>
            <a:ext cx="758503" cy="758502"/>
          </a:xfrm>
          <a:prstGeom prst="roundRect">
            <a:avLst>
              <a:gd name="adj" fmla="val 7500"/>
            </a:avLst>
          </a:prstGeom>
          <a:solidFill>
            <a:srgbClr val="FDA023"/>
          </a:solidFill>
          <a:ln w="15875" cap="flat">
            <a:solidFill>
              <a:srgbClr val="CFCFC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altLang="zh-TW" sz="1200" b="1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1972 IBM VM/370  </a:t>
            </a:r>
          </a:p>
        </p:txBody>
      </p:sp>
      <p:sp>
        <p:nvSpPr>
          <p:cNvPr id="11" name="AutoShape 14"/>
          <p:cNvSpPr>
            <a:spLocks/>
          </p:cNvSpPr>
          <p:nvPr/>
        </p:nvSpPr>
        <p:spPr bwMode="auto">
          <a:xfrm>
            <a:off x="2052320" y="3027996"/>
            <a:ext cx="167229" cy="167229"/>
          </a:xfrm>
          <a:prstGeom prst="rightArrow">
            <a:avLst>
              <a:gd name="adj1" fmla="val 64000"/>
              <a:gd name="adj2" fmla="val 50000"/>
            </a:avLst>
          </a:prstGeom>
          <a:solidFill>
            <a:srgbClr val="FEDEB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12" name="AutoShape 15"/>
          <p:cNvSpPr>
            <a:spLocks/>
          </p:cNvSpPr>
          <p:nvPr/>
        </p:nvSpPr>
        <p:spPr bwMode="auto">
          <a:xfrm>
            <a:off x="2303163" y="2733355"/>
            <a:ext cx="760493" cy="758502"/>
          </a:xfrm>
          <a:prstGeom prst="roundRect">
            <a:avLst>
              <a:gd name="adj" fmla="val 7500"/>
            </a:avLst>
          </a:prstGeom>
          <a:solidFill>
            <a:srgbClr val="FDA023"/>
          </a:solidFill>
          <a:ln w="15875" cap="flat">
            <a:solidFill>
              <a:srgbClr val="CFCFC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altLang="zh-TW" sz="1200" b="1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1997 Virtual PC</a:t>
            </a:r>
          </a:p>
        </p:txBody>
      </p:sp>
      <p:sp>
        <p:nvSpPr>
          <p:cNvPr id="13" name="AutoShape 16"/>
          <p:cNvSpPr>
            <a:spLocks/>
          </p:cNvSpPr>
          <p:nvPr/>
        </p:nvSpPr>
        <p:spPr bwMode="auto">
          <a:xfrm>
            <a:off x="3147271" y="3027996"/>
            <a:ext cx="167229" cy="167229"/>
          </a:xfrm>
          <a:prstGeom prst="rightArrow">
            <a:avLst>
              <a:gd name="adj1" fmla="val 64000"/>
              <a:gd name="adj2" fmla="val 50000"/>
            </a:avLst>
          </a:prstGeom>
          <a:solidFill>
            <a:srgbClr val="FEDEB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14" name="AutoShape 17"/>
          <p:cNvSpPr>
            <a:spLocks/>
          </p:cNvSpPr>
          <p:nvPr/>
        </p:nvSpPr>
        <p:spPr bwMode="auto">
          <a:xfrm>
            <a:off x="3398114" y="2733355"/>
            <a:ext cx="758503" cy="758502"/>
          </a:xfrm>
          <a:prstGeom prst="roundRect">
            <a:avLst>
              <a:gd name="adj" fmla="val 7500"/>
            </a:avLst>
          </a:prstGeom>
          <a:solidFill>
            <a:srgbClr val="FDA023"/>
          </a:solidFill>
          <a:ln w="15875" cap="flat">
            <a:solidFill>
              <a:srgbClr val="CFCFC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altLang="zh-TW" sz="1200" b="1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1999 VMware </a:t>
            </a:r>
          </a:p>
        </p:txBody>
      </p:sp>
      <p:sp>
        <p:nvSpPr>
          <p:cNvPr id="15" name="AutoShape 18"/>
          <p:cNvSpPr>
            <a:spLocks/>
          </p:cNvSpPr>
          <p:nvPr/>
        </p:nvSpPr>
        <p:spPr bwMode="auto">
          <a:xfrm>
            <a:off x="4240231" y="3027996"/>
            <a:ext cx="167229" cy="167229"/>
          </a:xfrm>
          <a:prstGeom prst="rightArrow">
            <a:avLst>
              <a:gd name="adj1" fmla="val 64000"/>
              <a:gd name="adj2" fmla="val 50000"/>
            </a:avLst>
          </a:prstGeom>
          <a:solidFill>
            <a:srgbClr val="FEDEB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16" name="AutoShape 19"/>
          <p:cNvSpPr>
            <a:spLocks/>
          </p:cNvSpPr>
          <p:nvPr/>
        </p:nvSpPr>
        <p:spPr bwMode="auto">
          <a:xfrm>
            <a:off x="4491075" y="2733355"/>
            <a:ext cx="760493" cy="758502"/>
          </a:xfrm>
          <a:prstGeom prst="roundRect">
            <a:avLst>
              <a:gd name="adj" fmla="val 7500"/>
            </a:avLst>
          </a:prstGeom>
          <a:solidFill>
            <a:srgbClr val="FDA023"/>
          </a:solidFill>
          <a:ln w="15875" cap="flat">
            <a:solidFill>
              <a:srgbClr val="CFCFC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altLang="zh-TW" sz="1200" b="1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2003</a:t>
            </a:r>
            <a:endParaRPr lang="en-US" altLang="zh-TW" sz="1200">
              <a:solidFill>
                <a:srgbClr val="FFFFFF"/>
              </a:solidFill>
              <a:latin typeface="Lucida Grande" charset="0"/>
              <a:ea typeface="新細明體" charset="-120"/>
              <a:sym typeface="Lucida Grande" charset="0"/>
            </a:endParaRPr>
          </a:p>
          <a:p>
            <a:r>
              <a:rPr lang="en-US" altLang="zh-TW" sz="1200" b="1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Xen</a:t>
            </a:r>
          </a:p>
        </p:txBody>
      </p:sp>
      <p:sp>
        <p:nvSpPr>
          <p:cNvPr id="17" name="AutoShape 20"/>
          <p:cNvSpPr>
            <a:spLocks/>
          </p:cNvSpPr>
          <p:nvPr/>
        </p:nvSpPr>
        <p:spPr bwMode="auto">
          <a:xfrm>
            <a:off x="5335183" y="3027996"/>
            <a:ext cx="167229" cy="167229"/>
          </a:xfrm>
          <a:prstGeom prst="rightArrow">
            <a:avLst>
              <a:gd name="adj1" fmla="val 64000"/>
              <a:gd name="adj2" fmla="val 50000"/>
            </a:avLst>
          </a:prstGeom>
          <a:solidFill>
            <a:srgbClr val="FEDEB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18" name="AutoShape 21"/>
          <p:cNvSpPr>
            <a:spLocks/>
          </p:cNvSpPr>
          <p:nvPr/>
        </p:nvSpPr>
        <p:spPr bwMode="auto">
          <a:xfrm>
            <a:off x="5586026" y="2733355"/>
            <a:ext cx="758503" cy="758502"/>
          </a:xfrm>
          <a:prstGeom prst="roundRect">
            <a:avLst>
              <a:gd name="adj" fmla="val 7500"/>
            </a:avLst>
          </a:prstGeom>
          <a:solidFill>
            <a:srgbClr val="FDA023"/>
          </a:solidFill>
          <a:ln w="15875" cap="flat">
            <a:solidFill>
              <a:srgbClr val="CFCFC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altLang="zh-TW" sz="1200" b="1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2005 </a:t>
            </a:r>
            <a:endParaRPr lang="en-US" altLang="zh-TW" sz="1200">
              <a:solidFill>
                <a:srgbClr val="FFFFFF"/>
              </a:solidFill>
              <a:latin typeface="Lucida Grande" charset="0"/>
              <a:ea typeface="新細明體" charset="-120"/>
              <a:sym typeface="Lucida Grande" charset="0"/>
            </a:endParaRPr>
          </a:p>
          <a:p>
            <a:r>
              <a:rPr lang="en-US" altLang="zh-TW" sz="1200" b="1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Intel VT</a:t>
            </a:r>
          </a:p>
        </p:txBody>
      </p:sp>
      <p:sp>
        <p:nvSpPr>
          <p:cNvPr id="19" name="AutoShape 22"/>
          <p:cNvSpPr>
            <a:spLocks/>
          </p:cNvSpPr>
          <p:nvPr/>
        </p:nvSpPr>
        <p:spPr bwMode="auto">
          <a:xfrm>
            <a:off x="6428143" y="3027996"/>
            <a:ext cx="167229" cy="167229"/>
          </a:xfrm>
          <a:prstGeom prst="rightArrow">
            <a:avLst>
              <a:gd name="adj1" fmla="val 64000"/>
              <a:gd name="adj2" fmla="val 50000"/>
            </a:avLst>
          </a:prstGeom>
          <a:solidFill>
            <a:srgbClr val="FEDEB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20" name="AutoShape 23"/>
          <p:cNvSpPr>
            <a:spLocks/>
          </p:cNvSpPr>
          <p:nvPr/>
        </p:nvSpPr>
        <p:spPr bwMode="auto">
          <a:xfrm>
            <a:off x="6678987" y="2733355"/>
            <a:ext cx="760493" cy="758502"/>
          </a:xfrm>
          <a:prstGeom prst="roundRect">
            <a:avLst>
              <a:gd name="adj" fmla="val 7500"/>
            </a:avLst>
          </a:prstGeom>
          <a:solidFill>
            <a:srgbClr val="FDA023"/>
          </a:solidFill>
          <a:ln w="15875" cap="flat">
            <a:solidFill>
              <a:srgbClr val="CFCFC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altLang="zh-TW" sz="1200" b="1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2006 </a:t>
            </a:r>
            <a:endParaRPr lang="en-US" altLang="zh-TW" sz="1200">
              <a:solidFill>
                <a:srgbClr val="FFFFFF"/>
              </a:solidFill>
              <a:latin typeface="Lucida Grande" charset="0"/>
              <a:ea typeface="新細明體" charset="-120"/>
              <a:sym typeface="Lucida Grande" charset="0"/>
            </a:endParaRPr>
          </a:p>
          <a:p>
            <a:r>
              <a:rPr lang="en-US" altLang="zh-TW" sz="1200" b="1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AMD VT</a:t>
            </a:r>
          </a:p>
        </p:txBody>
      </p:sp>
      <p:sp>
        <p:nvSpPr>
          <p:cNvPr id="21" name="AutoShape 24"/>
          <p:cNvSpPr>
            <a:spLocks/>
          </p:cNvSpPr>
          <p:nvPr/>
        </p:nvSpPr>
        <p:spPr bwMode="auto">
          <a:xfrm>
            <a:off x="7523094" y="3027996"/>
            <a:ext cx="167229" cy="167229"/>
          </a:xfrm>
          <a:prstGeom prst="rightArrow">
            <a:avLst>
              <a:gd name="adj1" fmla="val 64000"/>
              <a:gd name="adj2" fmla="val 50000"/>
            </a:avLst>
          </a:prstGeom>
          <a:solidFill>
            <a:srgbClr val="FEDEB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22" name="AutoShape 25"/>
          <p:cNvSpPr>
            <a:spLocks/>
          </p:cNvSpPr>
          <p:nvPr/>
        </p:nvSpPr>
        <p:spPr bwMode="auto">
          <a:xfrm>
            <a:off x="7771947" y="2733355"/>
            <a:ext cx="760493" cy="758502"/>
          </a:xfrm>
          <a:prstGeom prst="roundRect">
            <a:avLst>
              <a:gd name="adj" fmla="val 7500"/>
            </a:avLst>
          </a:prstGeom>
          <a:solidFill>
            <a:srgbClr val="FDA023"/>
          </a:solidFill>
          <a:ln w="15875" cap="flat">
            <a:solidFill>
              <a:srgbClr val="CFCFC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altLang="zh-TW" sz="1200" b="1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2007</a:t>
            </a:r>
            <a:endParaRPr lang="en-US" altLang="zh-TW" sz="1200">
              <a:solidFill>
                <a:srgbClr val="FFFFFF"/>
              </a:solidFill>
              <a:latin typeface="Lucida Grande" charset="0"/>
              <a:ea typeface="新細明體" charset="-120"/>
              <a:sym typeface="Lucida Grande" charset="0"/>
            </a:endParaRPr>
          </a:p>
          <a:p>
            <a:r>
              <a:rPr lang="en-US" altLang="zh-TW" sz="1200" b="1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KVM-X86</a:t>
            </a:r>
          </a:p>
        </p:txBody>
      </p:sp>
      <p:sp>
        <p:nvSpPr>
          <p:cNvPr id="24" name="AutoShape 27"/>
          <p:cNvSpPr>
            <a:spLocks/>
          </p:cNvSpPr>
          <p:nvPr/>
        </p:nvSpPr>
        <p:spPr bwMode="auto">
          <a:xfrm>
            <a:off x="8360564" y="3959910"/>
            <a:ext cx="758503" cy="758502"/>
          </a:xfrm>
          <a:prstGeom prst="roundRect">
            <a:avLst>
              <a:gd name="adj" fmla="val 7500"/>
            </a:avLst>
          </a:prstGeom>
          <a:solidFill>
            <a:srgbClr val="FFFF00"/>
          </a:solidFill>
          <a:ln w="15875" cap="flat">
            <a:solidFill>
              <a:srgbClr val="CFCFC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altLang="zh-TW" sz="1200" b="1" dirty="0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2012</a:t>
            </a:r>
            <a:br>
              <a:rPr lang="en-US" altLang="zh-TW" sz="1200" b="1" dirty="0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</a:br>
            <a:r>
              <a:rPr lang="en-US" altLang="zh-TW" sz="1200" b="1" dirty="0" err="1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Xen</a:t>
            </a:r>
            <a:r>
              <a:rPr lang="en-US" altLang="zh-TW" sz="1200" b="1" dirty="0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-ARM</a:t>
            </a:r>
            <a:endParaRPr lang="en-US" altLang="zh-TW" sz="1200" dirty="0">
              <a:solidFill>
                <a:srgbClr val="FFFFFF"/>
              </a:solidFill>
              <a:latin typeface="Lucida Grande" charset="0"/>
              <a:ea typeface="新細明體" charset="-120"/>
              <a:sym typeface="Lucida Grande" charset="0"/>
            </a:endParaRPr>
          </a:p>
          <a:p>
            <a:r>
              <a:rPr lang="en-US" altLang="zh-TW" sz="1200" b="1" dirty="0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KVM-ARM</a:t>
            </a:r>
          </a:p>
        </p:txBody>
      </p:sp>
      <p:sp>
        <p:nvSpPr>
          <p:cNvPr id="25" name="Rectangle 29"/>
          <p:cNvSpPr>
            <a:spLocks/>
          </p:cNvSpPr>
          <p:nvPr/>
        </p:nvSpPr>
        <p:spPr bwMode="auto">
          <a:xfrm>
            <a:off x="833438" y="4821238"/>
            <a:ext cx="1279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altLang="zh-TW" sz="1400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Time  Sharing</a:t>
            </a:r>
          </a:p>
        </p:txBody>
      </p:sp>
      <p:sp>
        <p:nvSpPr>
          <p:cNvPr id="26" name="Rectangle 30"/>
          <p:cNvSpPr>
            <a:spLocks/>
          </p:cNvSpPr>
          <p:nvPr/>
        </p:nvSpPr>
        <p:spPr bwMode="auto">
          <a:xfrm>
            <a:off x="762000" y="5083175"/>
            <a:ext cx="14049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altLang="zh-TW" sz="1400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Virtual Memory</a:t>
            </a:r>
          </a:p>
        </p:txBody>
      </p:sp>
      <p:sp>
        <p:nvSpPr>
          <p:cNvPr id="27" name="Rectangle 31"/>
          <p:cNvSpPr>
            <a:spLocks/>
          </p:cNvSpPr>
          <p:nvPr/>
        </p:nvSpPr>
        <p:spPr bwMode="auto">
          <a:xfrm>
            <a:off x="836613" y="4154488"/>
            <a:ext cx="1330325" cy="508000"/>
          </a:xfrm>
          <a:prstGeom prst="rect">
            <a:avLst/>
          </a:prstGeom>
          <a:solidFill>
            <a:srgbClr val="E36C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altLang="zh-TW" sz="1400" b="1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Mainframe </a:t>
            </a:r>
            <a:endParaRPr lang="en-US" altLang="zh-TW" sz="1800">
              <a:solidFill>
                <a:schemeClr val="tx1"/>
              </a:solidFill>
              <a:latin typeface="Lucida Grande" charset="0"/>
              <a:ea typeface="新細明體" charset="-120"/>
              <a:sym typeface="Lucida Grande" charset="0"/>
            </a:endParaRPr>
          </a:p>
          <a:p>
            <a:r>
              <a:rPr lang="en-US" altLang="zh-TW" sz="1400" b="1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Virtualization</a:t>
            </a:r>
          </a:p>
        </p:txBody>
      </p:sp>
      <p:sp>
        <p:nvSpPr>
          <p:cNvPr id="28" name="Rectangle 32"/>
          <p:cNvSpPr>
            <a:spLocks/>
          </p:cNvSpPr>
          <p:nvPr/>
        </p:nvSpPr>
        <p:spPr bwMode="auto">
          <a:xfrm>
            <a:off x="2492375" y="4151313"/>
            <a:ext cx="1330325" cy="508000"/>
          </a:xfrm>
          <a:prstGeom prst="rect">
            <a:avLst/>
          </a:prstGeom>
          <a:solidFill>
            <a:srgbClr val="E36C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altLang="zh-TW" sz="1400" b="1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Desktop</a:t>
            </a:r>
            <a:endParaRPr lang="en-US" altLang="zh-TW" sz="1800">
              <a:solidFill>
                <a:schemeClr val="tx1"/>
              </a:solidFill>
              <a:latin typeface="Lucida Grande" charset="0"/>
              <a:ea typeface="新細明體" charset="-120"/>
              <a:sym typeface="Lucida Grande" charset="0"/>
            </a:endParaRPr>
          </a:p>
          <a:p>
            <a:r>
              <a:rPr lang="en-US" altLang="zh-TW" sz="1400" b="1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Virtualization</a:t>
            </a:r>
          </a:p>
        </p:txBody>
      </p:sp>
      <p:sp>
        <p:nvSpPr>
          <p:cNvPr id="29" name="Rectangle 33"/>
          <p:cNvSpPr>
            <a:spLocks/>
          </p:cNvSpPr>
          <p:nvPr/>
        </p:nvSpPr>
        <p:spPr bwMode="auto">
          <a:xfrm>
            <a:off x="4243388" y="4151313"/>
            <a:ext cx="1330325" cy="508000"/>
          </a:xfrm>
          <a:prstGeom prst="rect">
            <a:avLst/>
          </a:prstGeom>
          <a:solidFill>
            <a:srgbClr val="E36C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altLang="zh-TW" sz="1400" b="1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Server</a:t>
            </a:r>
            <a:endParaRPr lang="en-US" altLang="zh-TW" sz="1800">
              <a:solidFill>
                <a:schemeClr val="tx1"/>
              </a:solidFill>
              <a:latin typeface="Lucida Grande" charset="0"/>
              <a:ea typeface="新細明體" charset="-120"/>
              <a:sym typeface="Lucida Grande" charset="0"/>
            </a:endParaRPr>
          </a:p>
          <a:p>
            <a:r>
              <a:rPr lang="en-US" altLang="zh-TW" sz="1400" b="1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Virtualization</a:t>
            </a:r>
          </a:p>
        </p:txBody>
      </p:sp>
      <p:sp>
        <p:nvSpPr>
          <p:cNvPr id="30" name="Rectangle 34"/>
          <p:cNvSpPr>
            <a:spLocks/>
          </p:cNvSpPr>
          <p:nvPr/>
        </p:nvSpPr>
        <p:spPr bwMode="auto">
          <a:xfrm>
            <a:off x="5992813" y="4154488"/>
            <a:ext cx="1100137" cy="508000"/>
          </a:xfrm>
          <a:prstGeom prst="rect">
            <a:avLst/>
          </a:prstGeom>
          <a:solidFill>
            <a:srgbClr val="E36C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altLang="zh-TW" sz="1400" b="1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Cloud </a:t>
            </a:r>
            <a:endParaRPr lang="en-US" altLang="zh-TW" sz="1800">
              <a:solidFill>
                <a:schemeClr val="tx1"/>
              </a:solidFill>
              <a:latin typeface="Lucida Grande" charset="0"/>
              <a:ea typeface="新細明體" charset="-120"/>
              <a:sym typeface="Lucida Grande" charset="0"/>
            </a:endParaRPr>
          </a:p>
          <a:p>
            <a:r>
              <a:rPr lang="en-US" altLang="zh-TW" sz="1400" b="1">
                <a:solidFill>
                  <a:schemeClr val="tx1"/>
                </a:solidFill>
                <a:latin typeface="Lucida Grande" charset="0"/>
                <a:ea typeface="新細明體" charset="-120"/>
                <a:sym typeface="Lucida Grande" charset="0"/>
              </a:rPr>
              <a:t>Computing</a:t>
            </a:r>
          </a:p>
        </p:txBody>
      </p:sp>
      <p:sp>
        <p:nvSpPr>
          <p:cNvPr id="31" name="AutoShape 35"/>
          <p:cNvSpPr>
            <a:spLocks/>
          </p:cNvSpPr>
          <p:nvPr/>
        </p:nvSpPr>
        <p:spPr bwMode="auto">
          <a:xfrm>
            <a:off x="2122488" y="4225925"/>
            <a:ext cx="330200" cy="357188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EAE8"/>
              </a:gs>
              <a:gs pos="65001">
                <a:srgbClr val="FFC9C4"/>
              </a:gs>
              <a:gs pos="100000">
                <a:srgbClr val="FFB2AB"/>
              </a:gs>
            </a:gsLst>
            <a:lin ang="5400000" scaled="1"/>
          </a:gradFill>
          <a:ln w="9525" cap="flat">
            <a:solidFill>
              <a:srgbClr val="A92719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32" name="AutoShape 36"/>
          <p:cNvSpPr>
            <a:spLocks/>
          </p:cNvSpPr>
          <p:nvPr/>
        </p:nvSpPr>
        <p:spPr bwMode="auto">
          <a:xfrm>
            <a:off x="3836988" y="4225925"/>
            <a:ext cx="330200" cy="357188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EAE8"/>
              </a:gs>
              <a:gs pos="65001">
                <a:srgbClr val="FFC9C4"/>
              </a:gs>
              <a:gs pos="100000">
                <a:srgbClr val="FFB2AB"/>
              </a:gs>
            </a:gsLst>
            <a:lin ang="5400000" scaled="1"/>
          </a:gradFill>
          <a:ln w="9525" cap="flat">
            <a:solidFill>
              <a:srgbClr val="A92719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33" name="AutoShape 37"/>
          <p:cNvSpPr>
            <a:spLocks/>
          </p:cNvSpPr>
          <p:nvPr/>
        </p:nvSpPr>
        <p:spPr bwMode="auto">
          <a:xfrm>
            <a:off x="5616575" y="4225925"/>
            <a:ext cx="330200" cy="357188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EAE8"/>
              </a:gs>
              <a:gs pos="65001">
                <a:srgbClr val="FFC9C4"/>
              </a:gs>
              <a:gs pos="100000">
                <a:srgbClr val="FFB2AB"/>
              </a:gs>
            </a:gsLst>
            <a:lin ang="5400000" scaled="1"/>
          </a:gradFill>
          <a:ln w="9525" cap="flat">
            <a:solidFill>
              <a:srgbClr val="A92719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34" name="AutoShape 38"/>
          <p:cNvSpPr>
            <a:spLocks/>
          </p:cNvSpPr>
          <p:nvPr/>
        </p:nvSpPr>
        <p:spPr bwMode="auto">
          <a:xfrm rot="2639999">
            <a:off x="7199313" y="4403725"/>
            <a:ext cx="330200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>
            <a:solidFill>
              <a:srgbClr val="A92719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</p:spPr>
        <p:txBody>
          <a:bodyPr lIns="0" tIns="0" rIns="0" bIns="0"/>
          <a:lstStyle/>
          <a:p>
            <a:endParaRPr lang="zh-TW" altLang="en-US"/>
          </a:p>
        </p:txBody>
      </p:sp>
      <p:grpSp>
        <p:nvGrpSpPr>
          <p:cNvPr id="35" name="Group 41"/>
          <p:cNvGrpSpPr>
            <a:grpSpLocks/>
          </p:cNvGrpSpPr>
          <p:nvPr/>
        </p:nvGrpSpPr>
        <p:grpSpPr bwMode="auto">
          <a:xfrm>
            <a:off x="1049557" y="1677866"/>
            <a:ext cx="2876550" cy="1014413"/>
            <a:chOff x="0" y="0"/>
            <a:chExt cx="1811" cy="638"/>
          </a:xfrm>
        </p:grpSpPr>
        <p:sp>
          <p:nvSpPr>
            <p:cNvPr id="36" name="Rectangle 39"/>
            <p:cNvSpPr>
              <a:spLocks/>
            </p:cNvSpPr>
            <p:nvPr/>
          </p:nvSpPr>
          <p:spPr bwMode="auto">
            <a:xfrm>
              <a:off x="0" y="0"/>
              <a:ext cx="181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altLang="zh-TW" sz="1800" dirty="0">
                  <a:solidFill>
                    <a:schemeClr val="tx1"/>
                  </a:solidFill>
                  <a:latin typeface="Lucida Grande" charset="0"/>
                  <a:ea typeface="新細明體" charset="-120"/>
                  <a:sym typeface="Lucida Grande" charset="0"/>
                </a:rPr>
                <a:t>Traditional-virtualization</a:t>
              </a:r>
            </a:p>
          </p:txBody>
        </p:sp>
        <p:sp>
          <p:nvSpPr>
            <p:cNvPr id="37" name="AutoShape 40"/>
            <p:cNvSpPr>
              <a:spLocks/>
            </p:cNvSpPr>
            <p:nvPr/>
          </p:nvSpPr>
          <p:spPr bwMode="auto">
            <a:xfrm rot="-2520000">
              <a:off x="1388" y="199"/>
              <a:ext cx="249" cy="4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6595"/>
                  </a:moveTo>
                  <a:lnTo>
                    <a:pt x="10800" y="0"/>
                  </a:lnTo>
                  <a:lnTo>
                    <a:pt x="21600" y="6595"/>
                  </a:lnTo>
                  <a:lnTo>
                    <a:pt x="16200" y="6595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6595"/>
                  </a:lnTo>
                  <a:close/>
                  <a:moveTo>
                    <a:pt x="0" y="6595"/>
                  </a:moveTo>
                </a:path>
              </a:pathLst>
            </a:custGeom>
            <a:gradFill rotWithShape="0">
              <a:gsLst>
                <a:gs pos="0">
                  <a:srgbClr val="F2FFEA"/>
                </a:gs>
                <a:gs pos="65001">
                  <a:srgbClr val="DDFEC9"/>
                </a:gs>
                <a:gs pos="100000">
                  <a:srgbClr val="CFFFB2"/>
                </a:gs>
              </a:gsLst>
              <a:lin ang="2880000" scaled="1"/>
            </a:gradFill>
            <a:ln w="9525" cap="flat">
              <a:solidFill>
                <a:srgbClr val="61A53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</p:spPr>
          <p:txBody>
            <a:bodyPr lIns="0" tIns="0" rIns="0" bIns="0"/>
            <a:lstStyle/>
            <a:p>
              <a:endParaRPr lang="zh-TW" altLang="en-US"/>
            </a:p>
          </p:txBody>
        </p:sp>
      </p:grpSp>
      <p:grpSp>
        <p:nvGrpSpPr>
          <p:cNvPr id="38" name="Group 44"/>
          <p:cNvGrpSpPr>
            <a:grpSpLocks/>
          </p:cNvGrpSpPr>
          <p:nvPr/>
        </p:nvGrpSpPr>
        <p:grpSpPr bwMode="auto">
          <a:xfrm>
            <a:off x="3683039" y="1503950"/>
            <a:ext cx="2147887" cy="1143000"/>
            <a:chOff x="0" y="0"/>
            <a:chExt cx="1353" cy="719"/>
          </a:xfrm>
        </p:grpSpPr>
        <p:sp>
          <p:nvSpPr>
            <p:cNvPr id="39" name="Rectangle 42"/>
            <p:cNvSpPr>
              <a:spLocks/>
            </p:cNvSpPr>
            <p:nvPr/>
          </p:nvSpPr>
          <p:spPr bwMode="auto">
            <a:xfrm>
              <a:off x="0" y="0"/>
              <a:ext cx="1353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altLang="zh-TW" sz="1800" dirty="0">
                  <a:solidFill>
                    <a:schemeClr val="tx1"/>
                  </a:solidFill>
                  <a:latin typeface="Lucida Grande" charset="0"/>
                  <a:ea typeface="新細明體" charset="-120"/>
                  <a:sym typeface="Lucida Grande" charset="0"/>
                </a:rPr>
                <a:t>Para-virtualization</a:t>
              </a:r>
            </a:p>
          </p:txBody>
        </p:sp>
        <p:sp>
          <p:nvSpPr>
            <p:cNvPr id="40" name="AutoShape 43"/>
            <p:cNvSpPr>
              <a:spLocks/>
            </p:cNvSpPr>
            <p:nvPr/>
          </p:nvSpPr>
          <p:spPr bwMode="auto">
            <a:xfrm>
              <a:off x="581" y="224"/>
              <a:ext cx="249" cy="49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5438"/>
                  </a:moveTo>
                  <a:lnTo>
                    <a:pt x="10800" y="0"/>
                  </a:lnTo>
                  <a:lnTo>
                    <a:pt x="21600" y="5438"/>
                  </a:lnTo>
                  <a:lnTo>
                    <a:pt x="16200" y="5438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5438"/>
                  </a:lnTo>
                  <a:close/>
                  <a:moveTo>
                    <a:pt x="0" y="5438"/>
                  </a:moveTo>
                </a:path>
              </a:pathLst>
            </a:custGeom>
            <a:gradFill rotWithShape="0">
              <a:gsLst>
                <a:gs pos="0">
                  <a:srgbClr val="F2FFEA"/>
                </a:gs>
                <a:gs pos="65001">
                  <a:srgbClr val="DDFEC9"/>
                </a:gs>
                <a:gs pos="100000">
                  <a:srgbClr val="CFFFB2"/>
                </a:gs>
              </a:gsLst>
              <a:lin ang="5400000" scaled="1"/>
            </a:gradFill>
            <a:ln w="9525" cap="flat">
              <a:solidFill>
                <a:srgbClr val="61A53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</p:spPr>
          <p:txBody>
            <a:bodyPr lIns="0" tIns="0" rIns="0" bIns="0"/>
            <a:lstStyle/>
            <a:p>
              <a:endParaRPr lang="zh-TW" altLang="en-US"/>
            </a:p>
          </p:txBody>
        </p:sp>
      </p:grpSp>
      <p:grpSp>
        <p:nvGrpSpPr>
          <p:cNvPr id="41" name="Group 47"/>
          <p:cNvGrpSpPr>
            <a:grpSpLocks/>
          </p:cNvGrpSpPr>
          <p:nvPr/>
        </p:nvGrpSpPr>
        <p:grpSpPr bwMode="auto">
          <a:xfrm>
            <a:off x="5477422" y="1780175"/>
            <a:ext cx="1284287" cy="866775"/>
            <a:chOff x="0" y="0"/>
            <a:chExt cx="809" cy="545"/>
          </a:xfrm>
        </p:grpSpPr>
        <p:sp>
          <p:nvSpPr>
            <p:cNvPr id="42" name="Rectangle 45"/>
            <p:cNvSpPr>
              <a:spLocks/>
            </p:cNvSpPr>
            <p:nvPr/>
          </p:nvSpPr>
          <p:spPr bwMode="auto">
            <a:xfrm>
              <a:off x="0" y="0"/>
              <a:ext cx="80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>
              <a:spAutoFit/>
            </a:bodyPr>
            <a:lstStyle/>
            <a:p>
              <a:pPr algn="l"/>
              <a:r>
                <a:rPr lang="en-US" altLang="zh-TW" sz="1800">
                  <a:solidFill>
                    <a:schemeClr val="tx1"/>
                  </a:solidFill>
                  <a:latin typeface="Lucida Grande" charset="0"/>
                  <a:ea typeface="新細明體" charset="-120"/>
                  <a:sym typeface="Lucida Grande" charset="0"/>
                </a:rPr>
                <a:t>HW-assist </a:t>
              </a:r>
            </a:p>
          </p:txBody>
        </p:sp>
        <p:sp>
          <p:nvSpPr>
            <p:cNvPr id="43" name="AutoShape 46"/>
            <p:cNvSpPr>
              <a:spLocks/>
            </p:cNvSpPr>
            <p:nvPr/>
          </p:nvSpPr>
          <p:spPr bwMode="auto">
            <a:xfrm>
              <a:off x="284" y="224"/>
              <a:ext cx="249" cy="32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8385"/>
                  </a:moveTo>
                  <a:lnTo>
                    <a:pt x="10800" y="0"/>
                  </a:lnTo>
                  <a:lnTo>
                    <a:pt x="21600" y="8385"/>
                  </a:lnTo>
                  <a:lnTo>
                    <a:pt x="16200" y="8385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8385"/>
                  </a:lnTo>
                  <a:close/>
                  <a:moveTo>
                    <a:pt x="0" y="8385"/>
                  </a:moveTo>
                </a:path>
              </a:pathLst>
            </a:custGeom>
            <a:gradFill rotWithShape="0">
              <a:gsLst>
                <a:gs pos="0">
                  <a:srgbClr val="F2FFEA"/>
                </a:gs>
                <a:gs pos="65001">
                  <a:srgbClr val="DDFEC9"/>
                </a:gs>
                <a:gs pos="100000">
                  <a:srgbClr val="CFFFB2"/>
                </a:gs>
              </a:gsLst>
              <a:lin ang="5400000" scaled="1"/>
            </a:gradFill>
            <a:ln w="9525" cap="flat">
              <a:solidFill>
                <a:srgbClr val="61A53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</p:spPr>
          <p:txBody>
            <a:bodyPr lIns="0" tIns="0" rIns="0" bIns="0"/>
            <a:lstStyle/>
            <a:p>
              <a:endParaRPr lang="zh-TW" altLang="en-US"/>
            </a:p>
          </p:txBody>
        </p:sp>
      </p:grpSp>
      <p:grpSp>
        <p:nvGrpSpPr>
          <p:cNvPr id="44" name="Group 51"/>
          <p:cNvGrpSpPr>
            <a:grpSpLocks/>
          </p:cNvGrpSpPr>
          <p:nvPr/>
        </p:nvGrpSpPr>
        <p:grpSpPr bwMode="auto">
          <a:xfrm>
            <a:off x="5786438" y="4887913"/>
            <a:ext cx="2641600" cy="1285875"/>
            <a:chOff x="0" y="0"/>
            <a:chExt cx="1663" cy="810"/>
          </a:xfrm>
        </p:grpSpPr>
        <p:sp>
          <p:nvSpPr>
            <p:cNvPr id="45" name="AutoShape 48"/>
            <p:cNvSpPr>
              <a:spLocks/>
            </p:cNvSpPr>
            <p:nvPr/>
          </p:nvSpPr>
          <p:spPr bwMode="auto">
            <a:xfrm>
              <a:off x="0" y="0"/>
              <a:ext cx="1663" cy="810"/>
            </a:xfrm>
            <a:custGeom>
              <a:avLst/>
              <a:gdLst/>
              <a:ahLst/>
              <a:cxnLst/>
              <a:rect l="0" t="0" r="r" b="b"/>
              <a:pathLst>
                <a:path w="20879" h="20683">
                  <a:moveTo>
                    <a:pt x="1901" y="6809"/>
                  </a:moveTo>
                  <a:cubicBezTo>
                    <a:pt x="1658" y="4403"/>
                    <a:pt x="2907" y="2186"/>
                    <a:pt x="4691" y="1859"/>
                  </a:cubicBezTo>
                  <a:cubicBezTo>
                    <a:pt x="5414" y="1726"/>
                    <a:pt x="6149" y="1925"/>
                    <a:pt x="6778" y="2422"/>
                  </a:cubicBezTo>
                  <a:cubicBezTo>
                    <a:pt x="7445" y="726"/>
                    <a:pt x="9003" y="81"/>
                    <a:pt x="10259" y="982"/>
                  </a:cubicBezTo>
                  <a:cubicBezTo>
                    <a:pt x="10478" y="1140"/>
                    <a:pt x="10680" y="1340"/>
                    <a:pt x="10857" y="1575"/>
                  </a:cubicBezTo>
                  <a:cubicBezTo>
                    <a:pt x="11376" y="169"/>
                    <a:pt x="12642" y="-402"/>
                    <a:pt x="13683" y="299"/>
                  </a:cubicBezTo>
                  <a:cubicBezTo>
                    <a:pt x="13971" y="493"/>
                    <a:pt x="14222" y="774"/>
                    <a:pt x="14418" y="1120"/>
                  </a:cubicBezTo>
                  <a:cubicBezTo>
                    <a:pt x="15255" y="-210"/>
                    <a:pt x="16734" y="-374"/>
                    <a:pt x="17722" y="753"/>
                  </a:cubicBezTo>
                  <a:cubicBezTo>
                    <a:pt x="18137" y="1227"/>
                    <a:pt x="18417" y="1880"/>
                    <a:pt x="18513" y="2601"/>
                  </a:cubicBezTo>
                  <a:cubicBezTo>
                    <a:pt x="19885" y="3106"/>
                    <a:pt x="20694" y="5019"/>
                    <a:pt x="20321" y="6874"/>
                  </a:cubicBezTo>
                  <a:cubicBezTo>
                    <a:pt x="20289" y="7030"/>
                    <a:pt x="20250" y="7182"/>
                    <a:pt x="20203" y="7331"/>
                  </a:cubicBezTo>
                  <a:cubicBezTo>
                    <a:pt x="21303" y="9264"/>
                    <a:pt x="21034" y="12033"/>
                    <a:pt x="19601" y="13518"/>
                  </a:cubicBezTo>
                  <a:cubicBezTo>
                    <a:pt x="19155" y="13980"/>
                    <a:pt x="18629" y="14279"/>
                    <a:pt x="18072" y="14386"/>
                  </a:cubicBezTo>
                  <a:cubicBezTo>
                    <a:pt x="18060" y="16465"/>
                    <a:pt x="16800" y="18137"/>
                    <a:pt x="15258" y="18121"/>
                  </a:cubicBezTo>
                  <a:cubicBezTo>
                    <a:pt x="14743" y="18115"/>
                    <a:pt x="14238" y="17917"/>
                    <a:pt x="13801" y="17550"/>
                  </a:cubicBezTo>
                  <a:cubicBezTo>
                    <a:pt x="13280" y="19881"/>
                    <a:pt x="11460" y="21198"/>
                    <a:pt x="9738" y="20492"/>
                  </a:cubicBezTo>
                  <a:cubicBezTo>
                    <a:pt x="9016" y="20196"/>
                    <a:pt x="8392" y="19571"/>
                    <a:pt x="7973" y="18722"/>
                  </a:cubicBezTo>
                  <a:cubicBezTo>
                    <a:pt x="6209" y="20158"/>
                    <a:pt x="3920" y="19386"/>
                    <a:pt x="2859" y="16998"/>
                  </a:cubicBezTo>
                  <a:cubicBezTo>
                    <a:pt x="2846" y="16968"/>
                    <a:pt x="2833" y="16937"/>
                    <a:pt x="2820" y="16907"/>
                  </a:cubicBezTo>
                  <a:cubicBezTo>
                    <a:pt x="1666" y="17089"/>
                    <a:pt x="620" y="15978"/>
                    <a:pt x="485" y="14424"/>
                  </a:cubicBezTo>
                  <a:cubicBezTo>
                    <a:pt x="412" y="13596"/>
                    <a:pt x="615" y="12767"/>
                    <a:pt x="1038" y="12159"/>
                  </a:cubicBezTo>
                  <a:cubicBezTo>
                    <a:pt x="39" y="11365"/>
                    <a:pt x="-297" y="9622"/>
                    <a:pt x="288" y="8266"/>
                  </a:cubicBezTo>
                  <a:cubicBezTo>
                    <a:pt x="626" y="7484"/>
                    <a:pt x="1218" y="6967"/>
                    <a:pt x="1883" y="6874"/>
                  </a:cubicBezTo>
                  <a:close/>
                  <a:moveTo>
                    <a:pt x="1901" y="6809"/>
                  </a:moveTo>
                </a:path>
              </a:pathLst>
            </a:custGeom>
            <a:solidFill>
              <a:srgbClr val="FFC000"/>
            </a:solidFill>
            <a:ln w="25400" cap="flat">
              <a:solidFill>
                <a:srgbClr val="87931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46" name="AutoShape 49"/>
            <p:cNvSpPr>
              <a:spLocks/>
            </p:cNvSpPr>
            <p:nvPr/>
          </p:nvSpPr>
          <p:spPr bwMode="auto">
            <a:xfrm>
              <a:off x="84" y="41"/>
              <a:ext cx="1525" cy="68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13" y="12896"/>
                    <a:pt x="19202" y="14528"/>
                    <a:pt x="19193" y="16310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87931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sp>
          <p:nvSpPr>
            <p:cNvPr id="47" name="Rectangle 50"/>
            <p:cNvSpPr>
              <a:spLocks/>
            </p:cNvSpPr>
            <p:nvPr/>
          </p:nvSpPr>
          <p:spPr bwMode="auto">
            <a:xfrm>
              <a:off x="229" y="191"/>
              <a:ext cx="10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r>
                <a:rPr lang="en-US" altLang="zh-TW" sz="1800" b="1" dirty="0">
                  <a:solidFill>
                    <a:schemeClr val="tx1"/>
                  </a:solidFill>
                  <a:latin typeface="Lucida Grande" charset="0"/>
                  <a:ea typeface="新細明體" charset="-120"/>
                  <a:sym typeface="Lucida Grande" charset="0"/>
                </a:rPr>
                <a:t>Mobile</a:t>
              </a:r>
              <a:endParaRPr lang="en-US" altLang="zh-TW" sz="1800" dirty="0">
                <a:solidFill>
                  <a:srgbClr val="FFFFFF"/>
                </a:solidFill>
                <a:latin typeface="Lucida Grande" charset="0"/>
                <a:ea typeface="新細明體" charset="-120"/>
                <a:sym typeface="Lucida Grande" charset="0"/>
              </a:endParaRPr>
            </a:p>
            <a:p>
              <a:r>
                <a:rPr lang="en-US" altLang="zh-TW" sz="1800" b="1" dirty="0">
                  <a:solidFill>
                    <a:schemeClr val="tx1"/>
                  </a:solidFill>
                  <a:latin typeface="Lucida Grande" charset="0"/>
                  <a:ea typeface="新細明體" charset="-120"/>
                  <a:sym typeface="Lucida Grande" charset="0"/>
                </a:rPr>
                <a:t>Virtualization</a:t>
              </a:r>
            </a:p>
          </p:txBody>
        </p:sp>
      </p:grpSp>
      <p:sp>
        <p:nvSpPr>
          <p:cNvPr id="48" name="AutoShape 38"/>
          <p:cNvSpPr>
            <a:spLocks/>
          </p:cNvSpPr>
          <p:nvPr/>
        </p:nvSpPr>
        <p:spPr bwMode="auto">
          <a:xfrm rot="2639999">
            <a:off x="8013662" y="3625575"/>
            <a:ext cx="330200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>
            <a:solidFill>
              <a:srgbClr val="A92719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</p:spPr>
        <p:txBody>
          <a:bodyPr lIns="0" tIns="0" rIns="0" bIns="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91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6" grpId="0" autoUpdateAnimBg="0"/>
      <p:bldP spid="27" grpId="0" animBg="1" autoUpdateAnimBg="0"/>
      <p:bldP spid="28" grpId="0" animBg="1" autoUpdateAnimBg="0"/>
      <p:bldP spid="29" grpId="0" animBg="1" autoUpdateAnimBg="0"/>
      <p:bldP spid="30" grpId="0" animBg="1" autoUpdateAnimBg="0"/>
      <p:bldP spid="31" grpId="0" animBg="1"/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Server Virtualization</a:t>
            </a:r>
            <a:endParaRPr lang="zh-TW" altLang="en-US" dirty="0"/>
          </a:p>
        </p:txBody>
      </p:sp>
      <p:pic>
        <p:nvPicPr>
          <p:cNvPr id="1026" name="Picture 2" descr="Figure 1: Virtualization can drastically reduce the number of servers in a data 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7128792" cy="44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2800" y="6488668"/>
            <a:ext cx="9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http</a:t>
            </a:r>
            <a:r>
              <a:rPr lang="en-US" altLang="zh-TW" dirty="0"/>
              <a:t>://www.energystar.gov/index.cfm?c=power_mgt.datacenter_efficiency_virtualization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72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Benefits of </a:t>
            </a:r>
            <a:r>
              <a:rPr lang="en-US" altLang="zh-TW" dirty="0" smtClean="0"/>
              <a:t>Server Virtualization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Virtualization can reduce data center energy expenses by 10%–40</a:t>
            </a:r>
            <a:r>
              <a:rPr lang="en-US" altLang="zh-TW" dirty="0" smtClean="0"/>
              <a:t>%</a:t>
            </a:r>
          </a:p>
          <a:p>
            <a:r>
              <a:rPr lang="en-US" altLang="zh-TW" dirty="0"/>
              <a:t>Virtualization also improves scalability, reduces downtime, and enables faster deployments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Reduce the data center footprint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429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Example: Mobile </a:t>
            </a:r>
            <a:r>
              <a:rPr lang="en-US" altLang="zh-TW" dirty="0" smtClean="0"/>
              <a:t>Virtualization</a:t>
            </a:r>
            <a:endParaRPr lang="zh-TW" altLang="en-US" dirty="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971550" y="1844824"/>
            <a:ext cx="7162800" cy="2252663"/>
            <a:chOff x="0" y="0"/>
            <a:chExt cx="4512" cy="1419"/>
          </a:xfrm>
        </p:grpSpPr>
        <p:sp>
          <p:nvSpPr>
            <p:cNvPr id="6" name="Rectangle 11"/>
            <p:cNvSpPr>
              <a:spLocks/>
            </p:cNvSpPr>
            <p:nvPr/>
          </p:nvSpPr>
          <p:spPr bwMode="auto">
            <a:xfrm>
              <a:off x="1624" y="314"/>
              <a:ext cx="288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l"/>
              <a:r>
                <a:rPr lang="en-US" altLang="zh-TW" sz="1800" dirty="0">
                  <a:solidFill>
                    <a:schemeClr val="tx1"/>
                  </a:solidFill>
                  <a:latin typeface="Lucida Grande" charset="0"/>
                  <a:ea typeface="新細明體" charset="-120"/>
                  <a:sym typeface="Lucida Grande" charset="0"/>
                </a:rPr>
                <a:t>Gartner predict that by 2012, more than </a:t>
              </a:r>
              <a:r>
                <a:rPr lang="en-US" altLang="zh-TW" sz="1800" dirty="0">
                  <a:solidFill>
                    <a:srgbClr val="FF0000"/>
                  </a:solidFill>
                  <a:latin typeface="Lucida Grande" charset="0"/>
                  <a:ea typeface="新細明體" charset="-120"/>
                  <a:sym typeface="Lucida Grande" charset="0"/>
                </a:rPr>
                <a:t>50%</a:t>
              </a:r>
              <a:r>
                <a:rPr lang="en-US" altLang="zh-TW" sz="1800" dirty="0">
                  <a:solidFill>
                    <a:schemeClr val="tx1"/>
                  </a:solidFill>
                  <a:latin typeface="Lucida Grande" charset="0"/>
                  <a:ea typeface="新細明體" charset="-120"/>
                  <a:sym typeface="Lucida Grande" charset="0"/>
                </a:rPr>
                <a:t> of new </a:t>
              </a:r>
              <a:r>
                <a:rPr lang="en-US" altLang="zh-TW" sz="1800" dirty="0">
                  <a:solidFill>
                    <a:srgbClr val="FF0000"/>
                  </a:solidFill>
                  <a:latin typeface="Lucida Grande" charset="0"/>
                  <a:ea typeface="新細明體" charset="-120"/>
                  <a:sym typeface="Lucida Grande" charset="0"/>
                </a:rPr>
                <a:t>smart phones </a:t>
              </a:r>
              <a:r>
                <a:rPr lang="en-US" altLang="zh-TW" sz="1800" dirty="0">
                  <a:solidFill>
                    <a:schemeClr val="tx1"/>
                  </a:solidFill>
                  <a:latin typeface="Lucida Grande" charset="0"/>
                  <a:ea typeface="新細明體" charset="-120"/>
                  <a:sym typeface="Lucida Grande" charset="0"/>
                </a:rPr>
                <a:t>shipped will be </a:t>
              </a:r>
              <a:r>
                <a:rPr lang="en-US" altLang="zh-TW" sz="1800" dirty="0">
                  <a:solidFill>
                    <a:srgbClr val="FF0000"/>
                  </a:solidFill>
                  <a:latin typeface="Lucida Grande" charset="0"/>
                  <a:ea typeface="新細明體" charset="-120"/>
                  <a:sym typeface="Lucida Grande" charset="0"/>
                </a:rPr>
                <a:t>virtualized</a:t>
              </a:r>
            </a:p>
          </p:txBody>
        </p: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0" y="0"/>
              <a:ext cx="1490" cy="1419"/>
              <a:chOff x="0" y="0"/>
              <a:chExt cx="1490" cy="1419"/>
            </a:xfrm>
          </p:grpSpPr>
          <p:pic>
            <p:nvPicPr>
              <p:cNvPr id="8" name="Picture 1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490" cy="1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Rectangle 13"/>
              <p:cNvSpPr>
                <a:spLocks/>
              </p:cNvSpPr>
              <p:nvPr/>
            </p:nvSpPr>
            <p:spPr bwMode="auto">
              <a:xfrm>
                <a:off x="214" y="1203"/>
                <a:ext cx="1072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pPr algn="l"/>
                <a:r>
                  <a:rPr lang="en-US" altLang="zh-TW" sz="1800">
                    <a:solidFill>
                      <a:schemeClr val="tx1"/>
                    </a:solidFill>
                    <a:latin typeface="Lucida Grande" charset="0"/>
                    <a:ea typeface="新細明體" charset="-120"/>
                    <a:sym typeface="Lucida Grande" charset="0"/>
                  </a:rPr>
                  <a:t>VMware MVP</a:t>
                </a:r>
              </a:p>
            </p:txBody>
          </p:sp>
        </p:grpSp>
      </p:grpSp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898525" y="4249738"/>
            <a:ext cx="7489825" cy="1927225"/>
            <a:chOff x="0" y="0"/>
            <a:chExt cx="4717" cy="1214"/>
          </a:xfrm>
        </p:grpSpPr>
        <p:pic>
          <p:nvPicPr>
            <p:cNvPr id="11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" y="0"/>
              <a:ext cx="1603" cy="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" name="Rectangle 17"/>
            <p:cNvSpPr>
              <a:spLocks/>
            </p:cNvSpPr>
            <p:nvPr/>
          </p:nvSpPr>
          <p:spPr bwMode="auto">
            <a:xfrm>
              <a:off x="0" y="316"/>
              <a:ext cx="288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l"/>
              <a:r>
                <a:rPr lang="en-US" altLang="zh-TW" sz="1800">
                  <a:solidFill>
                    <a:schemeClr val="tx1"/>
                  </a:solidFill>
                  <a:latin typeface="Lucida Grande" charset="0"/>
                  <a:ea typeface="新細明體" charset="-120"/>
                  <a:sym typeface="Lucida Grande" charset="0"/>
                </a:rPr>
                <a:t>ARM </a:t>
              </a:r>
              <a:r>
                <a:rPr lang="en-US" altLang="zh-TW" sz="1800">
                  <a:solidFill>
                    <a:srgbClr val="FF0000"/>
                  </a:solidFill>
                  <a:latin typeface="Lucida Grande" charset="0"/>
                  <a:ea typeface="新細明體" charset="-120"/>
                  <a:sym typeface="Lucida Grande" charset="0"/>
                </a:rPr>
                <a:t>Cortex-A15 </a:t>
              </a:r>
              <a:r>
                <a:rPr lang="en-US" altLang="zh-TW" sz="1800">
                  <a:solidFill>
                    <a:schemeClr val="tx1"/>
                  </a:solidFill>
                  <a:latin typeface="Lucida Grande" charset="0"/>
                  <a:ea typeface="新細明體" charset="-120"/>
                  <a:sym typeface="Lucida Grande" charset="0"/>
                </a:rPr>
                <a:t>enables efficient handling of the complex software environments including full </a:t>
              </a:r>
              <a:r>
                <a:rPr lang="en-US" altLang="zh-TW" sz="1800" b="1">
                  <a:solidFill>
                    <a:srgbClr val="FF0000"/>
                  </a:solidFill>
                  <a:latin typeface="Lucida Grande" charset="0"/>
                  <a:ea typeface="新細明體" charset="-120"/>
                  <a:sym typeface="Lucida Grande" charset="0"/>
                </a:rPr>
                <a:t>hardware</a:t>
              </a:r>
              <a:r>
                <a:rPr lang="en-US" altLang="zh-TW" sz="1800">
                  <a:solidFill>
                    <a:srgbClr val="FF0000"/>
                  </a:solidFill>
                  <a:latin typeface="Lucida Grande" charset="0"/>
                  <a:ea typeface="新細明體" charset="-120"/>
                  <a:sym typeface="Lucida Grande" charset="0"/>
                </a:rPr>
                <a:t> </a:t>
              </a:r>
              <a:r>
                <a:rPr lang="en-US" altLang="zh-TW" sz="1800" b="1">
                  <a:solidFill>
                    <a:srgbClr val="FF0000"/>
                  </a:solidFill>
                  <a:latin typeface="Lucida Grande" charset="0"/>
                  <a:ea typeface="新細明體" charset="-120"/>
                  <a:sym typeface="Lucida Grande" charset="0"/>
                </a:rPr>
                <a:t>virtualization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59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rse Them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 Themes</Template>
  <TotalTime>16731</TotalTime>
  <Words>1545</Words>
  <Application>Microsoft Office PowerPoint</Application>
  <PresentationFormat>如螢幕大小 (4:3)</PresentationFormat>
  <Paragraphs>294</Paragraphs>
  <Slides>47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48" baseType="lpstr">
      <vt:lpstr>Course Themes</vt:lpstr>
      <vt:lpstr>虛擬化技術 Virtualization Techniques</vt:lpstr>
      <vt:lpstr>Agenda</vt:lpstr>
      <vt:lpstr>Definition of Virtualization</vt:lpstr>
      <vt:lpstr>Multiple VMs in One Machine</vt:lpstr>
      <vt:lpstr>Performance of Virtualizations </vt:lpstr>
      <vt:lpstr>History of Virtualization</vt:lpstr>
      <vt:lpstr>Example: Server Virtualization</vt:lpstr>
      <vt:lpstr>Benefits of Server Virtualization</vt:lpstr>
      <vt:lpstr>Example: Mobile Virtualization</vt:lpstr>
      <vt:lpstr>Benefits of Mobile Virtualization</vt:lpstr>
      <vt:lpstr>Virtualization Techniques (1/2)</vt:lpstr>
      <vt:lpstr>Virtualization Techniques (2/2)</vt:lpstr>
      <vt:lpstr>Virtualization Techniques</vt:lpstr>
      <vt:lpstr>Virtual Machine (1/2)</vt:lpstr>
      <vt:lpstr>Virtual Machine (2/2)</vt:lpstr>
      <vt:lpstr>System Virtual Machine</vt:lpstr>
      <vt:lpstr>Two Types of Hypervisor (1/2)</vt:lpstr>
      <vt:lpstr>Two Types of Hypervisor (2/2)</vt:lpstr>
      <vt:lpstr>Purposes of Hypervisor</vt:lpstr>
      <vt:lpstr>Implementations of Hypervisor</vt:lpstr>
      <vt:lpstr>Hypervisor Case: KVM</vt:lpstr>
      <vt:lpstr>Virtualization Techniques</vt:lpstr>
      <vt:lpstr>LVM(1/2) </vt:lpstr>
      <vt:lpstr>LVM(2/2) : Example</vt:lpstr>
      <vt:lpstr>RAID</vt:lpstr>
      <vt:lpstr>Example : RAID 0 and RAID 1</vt:lpstr>
      <vt:lpstr>LVM and RIAD for Virtualization</vt:lpstr>
      <vt:lpstr>Virtualization Techniques</vt:lpstr>
      <vt:lpstr>Software Defined Network (1/2) </vt:lpstr>
      <vt:lpstr>Software Defined Network (2/2) </vt:lpstr>
      <vt:lpstr>Open vSwitch (1/2)</vt:lpstr>
      <vt:lpstr>Open vSwitch (2/2)</vt:lpstr>
      <vt:lpstr>InfiniBand Virtualization</vt:lpstr>
      <vt:lpstr>Virtualization Techniques</vt:lpstr>
      <vt:lpstr>What’s GPU (Graphics processing unit)</vt:lpstr>
      <vt:lpstr>Performance Comparison:  GPU vs. CPU</vt:lpstr>
      <vt:lpstr>GPGPU</vt:lpstr>
      <vt:lpstr>GPU Virtualizatio</vt:lpstr>
      <vt:lpstr>Virtualization Techniques</vt:lpstr>
      <vt:lpstr>Software Virtualization</vt:lpstr>
      <vt:lpstr>Virtual Desktop Infrastructure (VDI)</vt:lpstr>
      <vt:lpstr>EyeOS : Web Desktop Virtualization</vt:lpstr>
      <vt:lpstr>Virtualization Techniques</vt:lpstr>
      <vt:lpstr>Intel VT-x</vt:lpstr>
      <vt:lpstr>ARM Virtualization Extension</vt:lpstr>
      <vt:lpstr>Single-Root I/O Virtualization</vt:lpstr>
      <vt:lpstr>Multi-Root I/O Virtualization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tlcsmall3</dc:creator>
  <cp:lastModifiedBy>Yeh-Ching Chung</cp:lastModifiedBy>
  <cp:revision>1354</cp:revision>
  <dcterms:created xsi:type="dcterms:W3CDTF">2010-08-10T05:14:29Z</dcterms:created>
  <dcterms:modified xsi:type="dcterms:W3CDTF">2013-02-25T01:49:58Z</dcterms:modified>
</cp:coreProperties>
</file>