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8"/>
  </p:notesMasterIdLst>
  <p:sldIdLst>
    <p:sldId id="266" r:id="rId2"/>
    <p:sldId id="257" r:id="rId3"/>
    <p:sldId id="493" r:id="rId4"/>
    <p:sldId id="416" r:id="rId5"/>
    <p:sldId id="495" r:id="rId6"/>
    <p:sldId id="414" r:id="rId7"/>
    <p:sldId id="494" r:id="rId8"/>
    <p:sldId id="496" r:id="rId9"/>
    <p:sldId id="417" r:id="rId10"/>
    <p:sldId id="419" r:id="rId11"/>
    <p:sldId id="422" r:id="rId12"/>
    <p:sldId id="423" r:id="rId13"/>
    <p:sldId id="424" r:id="rId14"/>
    <p:sldId id="426" r:id="rId15"/>
    <p:sldId id="425" r:id="rId16"/>
    <p:sldId id="446" r:id="rId17"/>
    <p:sldId id="427" r:id="rId18"/>
    <p:sldId id="428" r:id="rId19"/>
    <p:sldId id="430" r:id="rId20"/>
    <p:sldId id="431" r:id="rId21"/>
    <p:sldId id="432" r:id="rId22"/>
    <p:sldId id="433" r:id="rId23"/>
    <p:sldId id="462" r:id="rId24"/>
    <p:sldId id="463" r:id="rId25"/>
    <p:sldId id="464" r:id="rId26"/>
    <p:sldId id="444" r:id="rId27"/>
    <p:sldId id="434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5" r:id="rId37"/>
    <p:sldId id="435" r:id="rId38"/>
    <p:sldId id="447" r:id="rId39"/>
    <p:sldId id="448" r:id="rId40"/>
    <p:sldId id="497" r:id="rId41"/>
    <p:sldId id="452" r:id="rId42"/>
    <p:sldId id="454" r:id="rId43"/>
    <p:sldId id="453" r:id="rId44"/>
    <p:sldId id="498" r:id="rId45"/>
    <p:sldId id="451" r:id="rId46"/>
    <p:sldId id="456" r:id="rId47"/>
    <p:sldId id="457" r:id="rId48"/>
    <p:sldId id="458" r:id="rId49"/>
    <p:sldId id="499" r:id="rId50"/>
    <p:sldId id="459" r:id="rId51"/>
    <p:sldId id="460" r:id="rId52"/>
    <p:sldId id="465" r:id="rId53"/>
    <p:sldId id="466" r:id="rId54"/>
    <p:sldId id="467" r:id="rId55"/>
    <p:sldId id="468" r:id="rId56"/>
    <p:sldId id="471" r:id="rId57"/>
    <p:sldId id="472" r:id="rId58"/>
    <p:sldId id="470" r:id="rId59"/>
    <p:sldId id="473" r:id="rId60"/>
    <p:sldId id="475" r:id="rId61"/>
    <p:sldId id="476" r:id="rId62"/>
    <p:sldId id="477" r:id="rId63"/>
    <p:sldId id="478" r:id="rId64"/>
    <p:sldId id="479" r:id="rId65"/>
    <p:sldId id="480" r:id="rId66"/>
    <p:sldId id="481" r:id="rId67"/>
    <p:sldId id="482" r:id="rId68"/>
    <p:sldId id="483" r:id="rId69"/>
    <p:sldId id="484" r:id="rId70"/>
    <p:sldId id="485" r:id="rId71"/>
    <p:sldId id="486" r:id="rId72"/>
    <p:sldId id="488" r:id="rId73"/>
    <p:sldId id="490" r:id="rId74"/>
    <p:sldId id="491" r:id="rId75"/>
    <p:sldId id="492" r:id="rId76"/>
    <p:sldId id="265" r:id="rId7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36" autoAdjust="0"/>
    <p:restoredTop sz="91502" autoAdjust="0"/>
  </p:normalViewPr>
  <p:slideViewPr>
    <p:cSldViewPr>
      <p:cViewPr varScale="1">
        <p:scale>
          <a:sx n="74" d="100"/>
          <a:sy n="74" d="100"/>
        </p:scale>
        <p:origin x="-95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delete val="1"/>
            </c:dLbl>
            <c:dLbl>
              <c:idx val="1"/>
              <c:spPr/>
              <c:txPr>
                <a:bodyPr/>
                <a:lstStyle/>
                <a:p>
                  <a:pPr>
                    <a:defRPr sz="2000" b="1"/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/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physical machine</c:v>
                </c:pt>
                <c:pt idx="1">
                  <c:v>virtual machine</c:v>
                </c:pt>
              </c:strCache>
            </c:strRef>
          </c:cat>
          <c:val>
            <c:numRef>
              <c:f>Sheet1!$B$7:$C$7</c:f>
              <c:numCache>
                <c:formatCode>g/"通""用""格""式"</c:formatCode>
                <c:ptCount val="2"/>
                <c:pt idx="0">
                  <c:v>24.834000000000007</c:v>
                </c:pt>
                <c:pt idx="1">
                  <c:v>0.34500000000000008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355328"/>
        <c:axId val="80356864"/>
      </c:barChart>
      <c:catAx>
        <c:axId val="80355328"/>
        <c:scaling>
          <c:orientation val="minMax"/>
        </c:scaling>
        <c:delete val="1"/>
        <c:axPos val="b"/>
        <c:majorTickMark val="out"/>
        <c:minorTickMark val="none"/>
        <c:tickLblPos val="none"/>
        <c:crossAx val="80356864"/>
        <c:crosses val="autoZero"/>
        <c:auto val="1"/>
        <c:lblAlgn val="ctr"/>
        <c:lblOffset val="100"/>
        <c:noMultiLvlLbl val="0"/>
      </c:catAx>
      <c:valAx>
        <c:axId val="80356864"/>
        <c:scaling>
          <c:orientation val="minMax"/>
        </c:scaling>
        <c:delete val="0"/>
        <c:axPos val="l"/>
        <c:majorGridlines/>
        <c:numFmt formatCode="g/&quot;通&quot;&quot;用&quot;&quot;格&quot;&quot;式&quot;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TW"/>
          </a:p>
        </c:txPr>
        <c:crossAx val="8035532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DD20-92F8-4282-BDE4-0E24C1A0D45F}" type="datetimeFigureOut">
              <a:rPr lang="zh-TW" altLang="en-US" smtClean="0"/>
              <a:pPr/>
              <a:t>2013/4/29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0D120-4707-426F-9B85-873E256A6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40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76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b="1" i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i="1" kern="1200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6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4027" y="6030097"/>
            <a:ext cx="27432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 algn="r">
              <a:defRPr b="1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b="1" i="1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800" kern="1200">
          <a:solidFill>
            <a:schemeClr val="accent3">
              <a:lumMod val="50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gridbus.csse.unimelb.edu.au/~raj/superstorage/chap42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Cameroon45/infiniband-and-rocee-virtualization-with-sriov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7772400" cy="19050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虛擬化技術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Virtualization 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</a:t>
            </a:r>
            <a:endParaRPr lang="en-US" sz="40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362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Network Virtualization</a:t>
            </a:r>
          </a:p>
          <a:p>
            <a:pPr algn="ctr"/>
            <a:r>
              <a:rPr lang="en-US" altLang="zh-TW" sz="240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InfiniBand</a:t>
            </a:r>
            <a:r>
              <a:rPr lang="en-US" altLang="zh-TW" sz="24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Virtualization</a:t>
            </a:r>
            <a:endParaRPr lang="en-US" altLang="zh-TW" sz="120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en-US" altLang="zh-TW" sz="320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IBA Subnet Overview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IBA subnet  is the smallest complete IBA unit.</a:t>
            </a:r>
          </a:p>
          <a:p>
            <a:pPr lvl="1"/>
            <a:r>
              <a:rPr lang="en-US" altLang="zh-TW" dirty="0" smtClean="0"/>
              <a:t>Usually used </a:t>
            </a:r>
            <a:r>
              <a:rPr lang="en-US" altLang="zh-TW" dirty="0"/>
              <a:t>for system area network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Element of a subnet</a:t>
            </a:r>
          </a:p>
          <a:p>
            <a:pPr lvl="1"/>
            <a:r>
              <a:rPr lang="en-US" altLang="zh-TW" dirty="0" err="1"/>
              <a:t>Endnodes</a:t>
            </a:r>
            <a:endParaRPr lang="en-US" altLang="zh-TW" dirty="0"/>
          </a:p>
          <a:p>
            <a:pPr lvl="1"/>
            <a:r>
              <a:rPr lang="en-US" altLang="zh-TW" dirty="0" smtClean="0"/>
              <a:t>Links</a:t>
            </a:r>
            <a:endParaRPr lang="en-US" altLang="zh-TW" dirty="0"/>
          </a:p>
          <a:p>
            <a:pPr lvl="1"/>
            <a:r>
              <a:rPr lang="en-US" altLang="zh-TW" dirty="0"/>
              <a:t>Channel Adapters(CAs)</a:t>
            </a:r>
          </a:p>
          <a:p>
            <a:pPr lvl="2"/>
            <a:r>
              <a:rPr lang="en-US" altLang="zh-TW" dirty="0"/>
              <a:t>Connect </a:t>
            </a:r>
            <a:r>
              <a:rPr lang="en-US" altLang="zh-TW" dirty="0" err="1"/>
              <a:t>endnodes</a:t>
            </a:r>
            <a:r>
              <a:rPr lang="en-US" altLang="zh-TW" dirty="0"/>
              <a:t> to links</a:t>
            </a:r>
            <a:endParaRPr lang="zh-TW" altLang="en-US" dirty="0"/>
          </a:p>
          <a:p>
            <a:pPr lvl="1"/>
            <a:r>
              <a:rPr lang="en-US" altLang="zh-TW" dirty="0" smtClean="0"/>
              <a:t>Switches</a:t>
            </a:r>
            <a:endParaRPr lang="en-US" altLang="zh-TW" dirty="0"/>
          </a:p>
          <a:p>
            <a:pPr lvl="1"/>
            <a:r>
              <a:rPr lang="en-US" altLang="zh-TW" dirty="0"/>
              <a:t>Subnet </a:t>
            </a:r>
            <a:r>
              <a:rPr lang="en-US" altLang="zh-TW" dirty="0" smtClean="0"/>
              <a:t>manager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1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IBA </a:t>
            </a:r>
            <a:r>
              <a:rPr lang="en-US" altLang="zh-TW" dirty="0" smtClean="0"/>
              <a:t>Subnet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5328592" cy="5022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Endnodes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IBA </a:t>
            </a:r>
            <a:r>
              <a:rPr lang="en-US" altLang="zh-TW" dirty="0" err="1"/>
              <a:t>endnodes</a:t>
            </a:r>
            <a:r>
              <a:rPr lang="en-US" altLang="zh-TW" dirty="0"/>
              <a:t> are the ultimate sources and sinks of </a:t>
            </a:r>
            <a:r>
              <a:rPr lang="en-US" altLang="zh-TW" dirty="0" smtClean="0"/>
              <a:t>communication in </a:t>
            </a:r>
            <a:r>
              <a:rPr lang="en-US" altLang="zh-TW" dirty="0"/>
              <a:t>IBA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They may be host systems or </a:t>
            </a:r>
            <a:r>
              <a:rPr lang="en-US" altLang="zh-TW" dirty="0" smtClean="0"/>
              <a:t>devices.</a:t>
            </a:r>
            <a:endParaRPr lang="en-US" altLang="zh-TW" dirty="0"/>
          </a:p>
          <a:p>
            <a:pPr lvl="2"/>
            <a:r>
              <a:rPr lang="en-US" altLang="zh-TW" dirty="0" smtClean="0"/>
              <a:t>Ex. network </a:t>
            </a:r>
            <a:r>
              <a:rPr lang="en-US" altLang="zh-TW" dirty="0"/>
              <a:t>adapters, storage subsystems, etc</a:t>
            </a:r>
            <a:r>
              <a:rPr lang="en-US" altLang="zh-TW" dirty="0" smtClean="0"/>
              <a:t>.</a:t>
            </a:r>
          </a:p>
          <a:p>
            <a:pPr lvl="2"/>
            <a:endParaRPr lang="en-US" altLang="zh-TW" dirty="0" smtClean="0"/>
          </a:p>
        </p:txBody>
      </p:sp>
      <p:pic>
        <p:nvPicPr>
          <p:cNvPr id="1026" name="Picture 2" descr="http://h10003.www1.hp.com/digmedialib/prodimg/lowres/c0322453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424">
            <a:off x="490924" y="3233059"/>
            <a:ext cx="2953367" cy="330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etpro.com.tw/userfiles/image/201106/201106132027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743" y="3541002"/>
            <a:ext cx="4137670" cy="309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7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IBA </a:t>
            </a:r>
            <a:r>
              <a:rPr lang="en-US" altLang="zh-TW" dirty="0"/>
              <a:t>links are bidirectional point-to-point </a:t>
            </a:r>
            <a:r>
              <a:rPr lang="en-US" altLang="zh-TW" dirty="0" smtClean="0"/>
              <a:t>communication channels</a:t>
            </a:r>
            <a:r>
              <a:rPr lang="en-US" altLang="zh-TW" dirty="0"/>
              <a:t>, and may be either copper and optical </a:t>
            </a:r>
            <a:r>
              <a:rPr lang="en-US" altLang="zh-TW" dirty="0" err="1"/>
              <a:t>fibre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 base </a:t>
            </a:r>
            <a:r>
              <a:rPr lang="en-US" altLang="zh-TW" dirty="0" err="1"/>
              <a:t>signalling</a:t>
            </a:r>
            <a:r>
              <a:rPr lang="en-US" altLang="zh-TW" dirty="0"/>
              <a:t> rate on all links is 2.5 </a:t>
            </a:r>
            <a:r>
              <a:rPr lang="en-US" altLang="zh-TW" dirty="0" err="1" smtClean="0"/>
              <a:t>Gbaud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 Link </a:t>
            </a:r>
            <a:r>
              <a:rPr lang="en-US" altLang="zh-TW" dirty="0"/>
              <a:t>widths are </a:t>
            </a:r>
            <a:r>
              <a:rPr lang="en-US" altLang="zh-TW" dirty="0" smtClean="0"/>
              <a:t>1X</a:t>
            </a:r>
            <a:r>
              <a:rPr lang="en-US" altLang="zh-TW" dirty="0"/>
              <a:t>, 4X, and 12X.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09120"/>
            <a:ext cx="6077496" cy="158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Channel </a:t>
            </a:r>
            <a:r>
              <a:rPr lang="en-US" altLang="zh-TW" dirty="0" smtClean="0"/>
              <a:t>Adapter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Channel Adapter </a:t>
            </a:r>
            <a:r>
              <a:rPr lang="en-US" altLang="zh-TW" dirty="0"/>
              <a:t>(CA</a:t>
            </a:r>
            <a:r>
              <a:rPr lang="en-US" altLang="zh-TW" dirty="0" smtClean="0"/>
              <a:t>) is the </a:t>
            </a:r>
            <a:r>
              <a:rPr lang="en-US" altLang="zh-TW" dirty="0"/>
              <a:t>interface between an </a:t>
            </a:r>
            <a:r>
              <a:rPr lang="en-US" altLang="zh-TW" dirty="0" err="1"/>
              <a:t>endnode</a:t>
            </a:r>
            <a:r>
              <a:rPr lang="en-US" altLang="zh-TW" dirty="0"/>
              <a:t> and a </a:t>
            </a:r>
            <a:r>
              <a:rPr lang="en-US" altLang="zh-TW" dirty="0" smtClean="0"/>
              <a:t>link</a:t>
            </a:r>
          </a:p>
          <a:p>
            <a:r>
              <a:rPr lang="en-US" altLang="zh-TW" dirty="0"/>
              <a:t>There are two types of channel </a:t>
            </a:r>
            <a:r>
              <a:rPr lang="en-US" altLang="zh-TW" dirty="0" smtClean="0"/>
              <a:t>adapters</a:t>
            </a:r>
            <a:endParaRPr lang="en-US" altLang="zh-TW" dirty="0"/>
          </a:p>
          <a:p>
            <a:pPr lvl="1"/>
            <a:r>
              <a:rPr lang="en-US" altLang="zh-TW" dirty="0"/>
              <a:t>Host channel adapter(HCA)</a:t>
            </a:r>
          </a:p>
          <a:p>
            <a:pPr lvl="2"/>
            <a:r>
              <a:rPr lang="en-US" altLang="zh-TW" dirty="0"/>
              <a:t>For inter-server </a:t>
            </a:r>
            <a:r>
              <a:rPr lang="en-US" altLang="zh-TW" dirty="0" smtClean="0"/>
              <a:t>communication</a:t>
            </a:r>
            <a:endParaRPr lang="en-US" altLang="zh-TW" dirty="0"/>
          </a:p>
          <a:p>
            <a:pPr lvl="2"/>
            <a:r>
              <a:rPr lang="en-US" altLang="zh-TW" dirty="0"/>
              <a:t>Has a collection of features that are defined to be available to host programs, defined by </a:t>
            </a:r>
            <a:r>
              <a:rPr lang="en-US" altLang="zh-TW" dirty="0" smtClean="0"/>
              <a:t>verbs</a:t>
            </a:r>
            <a:endParaRPr lang="en-US" altLang="zh-TW" dirty="0"/>
          </a:p>
          <a:p>
            <a:pPr lvl="1"/>
            <a:r>
              <a:rPr lang="en-US" altLang="zh-TW" dirty="0"/>
              <a:t>Target channel adapter(TCA)</a:t>
            </a:r>
          </a:p>
          <a:p>
            <a:pPr lvl="2"/>
            <a:r>
              <a:rPr lang="en-US" altLang="zh-TW" dirty="0"/>
              <a:t>For server IO </a:t>
            </a:r>
            <a:r>
              <a:rPr lang="en-US" altLang="zh-TW" dirty="0" smtClean="0"/>
              <a:t>communication</a:t>
            </a:r>
            <a:endParaRPr lang="en-US" altLang="zh-TW" dirty="0"/>
          </a:p>
          <a:p>
            <a:pPr lvl="2"/>
            <a:r>
              <a:rPr lang="en-US" altLang="zh-TW" dirty="0"/>
              <a:t>No defined software </a:t>
            </a:r>
            <a:r>
              <a:rPr lang="en-US" altLang="zh-TW" dirty="0" smtClean="0"/>
              <a:t>interface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62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IBA switches route messages from their source to their </a:t>
            </a:r>
            <a:r>
              <a:rPr lang="en-US" altLang="zh-TW" dirty="0" smtClean="0"/>
              <a:t>destination based </a:t>
            </a:r>
            <a:r>
              <a:rPr lang="en-US" altLang="zh-TW" dirty="0"/>
              <a:t>on routing </a:t>
            </a:r>
            <a:r>
              <a:rPr lang="en-US" altLang="zh-TW" dirty="0" smtClean="0"/>
              <a:t>tables</a:t>
            </a:r>
          </a:p>
          <a:p>
            <a:pPr lvl="1"/>
            <a:r>
              <a:rPr lang="en-US" altLang="zh-TW" dirty="0" smtClean="0"/>
              <a:t>Support multicast and multiple virtual lanes</a:t>
            </a:r>
          </a:p>
          <a:p>
            <a:r>
              <a:rPr lang="en-US" altLang="zh-TW" dirty="0" smtClean="0"/>
              <a:t>Switch size denotes the </a:t>
            </a:r>
            <a:r>
              <a:rPr lang="en-US" altLang="zh-TW" dirty="0"/>
              <a:t>number of </a:t>
            </a:r>
            <a:r>
              <a:rPr lang="en-US" altLang="zh-TW" dirty="0" smtClean="0"/>
              <a:t>ports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 smtClean="0"/>
              <a:t>maximum switch </a:t>
            </a:r>
            <a:r>
              <a:rPr lang="en-US" altLang="zh-TW" dirty="0"/>
              <a:t>size supported is one with 256 </a:t>
            </a:r>
            <a:r>
              <a:rPr lang="en-US" altLang="zh-TW" dirty="0" smtClean="0"/>
              <a:t>ports</a:t>
            </a:r>
          </a:p>
          <a:p>
            <a:r>
              <a:rPr lang="en-US" altLang="zh-TW" dirty="0"/>
              <a:t>The addressing used by switched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Local </a:t>
            </a:r>
            <a:r>
              <a:rPr lang="en-US" altLang="zh-TW" dirty="0"/>
              <a:t>Identifiers, </a:t>
            </a:r>
            <a:r>
              <a:rPr lang="en-US" altLang="zh-TW" dirty="0" smtClean="0"/>
              <a:t>or LIDs </a:t>
            </a:r>
            <a:r>
              <a:rPr lang="en-US" altLang="zh-TW" dirty="0"/>
              <a:t>allows 48K </a:t>
            </a:r>
            <a:r>
              <a:rPr lang="en-US" altLang="zh-TW" dirty="0" err="1"/>
              <a:t>endnodes</a:t>
            </a:r>
            <a:r>
              <a:rPr lang="en-US" altLang="zh-TW" dirty="0"/>
              <a:t> on a single </a:t>
            </a:r>
            <a:r>
              <a:rPr lang="en-US" altLang="zh-TW" dirty="0" smtClean="0"/>
              <a:t>subnet</a:t>
            </a:r>
          </a:p>
          <a:p>
            <a:pPr lvl="1"/>
            <a:r>
              <a:rPr lang="en-US" altLang="zh-TW" dirty="0" smtClean="0"/>
              <a:t>The 64K </a:t>
            </a:r>
            <a:r>
              <a:rPr lang="en-US" altLang="zh-TW" dirty="0"/>
              <a:t>LID address space is reserved for </a:t>
            </a:r>
            <a:r>
              <a:rPr lang="en-US" altLang="zh-TW" dirty="0" smtClean="0"/>
              <a:t>multicast addresses</a:t>
            </a:r>
          </a:p>
          <a:p>
            <a:pPr lvl="1"/>
            <a:r>
              <a:rPr lang="en-US" altLang="zh-TW" dirty="0" smtClean="0"/>
              <a:t>Routing </a:t>
            </a:r>
            <a:r>
              <a:rPr lang="en-US" altLang="zh-TW" dirty="0"/>
              <a:t>between different subnets is done on </a:t>
            </a:r>
            <a:r>
              <a:rPr lang="en-US" altLang="zh-TW" dirty="0" smtClean="0"/>
              <a:t>the basis of a Global Identifier (GID) that is 128 bits long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64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Addressing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LIDs </a:t>
            </a:r>
          </a:p>
          <a:p>
            <a:pPr lvl="1"/>
            <a:r>
              <a:rPr lang="en-US" altLang="zh-TW" sz="2200" dirty="0"/>
              <a:t>Local Identifiers, 16 </a:t>
            </a:r>
            <a:r>
              <a:rPr lang="en-US" altLang="zh-TW" sz="2200" dirty="0" smtClean="0"/>
              <a:t>bits</a:t>
            </a:r>
            <a:endParaRPr lang="en-US" altLang="zh-TW" sz="2200" dirty="0"/>
          </a:p>
          <a:p>
            <a:pPr lvl="1"/>
            <a:r>
              <a:rPr lang="en-US" altLang="zh-TW" sz="2200" dirty="0"/>
              <a:t>Used within a subnet by switch for </a:t>
            </a:r>
            <a:r>
              <a:rPr lang="en-US" altLang="zh-TW" sz="2200" dirty="0" smtClean="0"/>
              <a:t>routing</a:t>
            </a:r>
            <a:endParaRPr lang="en-US" altLang="zh-TW" sz="2200" dirty="0"/>
          </a:p>
          <a:p>
            <a:r>
              <a:rPr lang="en-US" altLang="zh-TW" dirty="0"/>
              <a:t>GUIDs</a:t>
            </a:r>
          </a:p>
          <a:p>
            <a:pPr lvl="1"/>
            <a:r>
              <a:rPr lang="en-US" altLang="zh-TW" sz="2200" dirty="0"/>
              <a:t>Global Unique </a:t>
            </a:r>
            <a:r>
              <a:rPr lang="en-US" altLang="zh-TW" sz="2200" dirty="0" smtClean="0"/>
              <a:t>Identifier</a:t>
            </a:r>
            <a:endParaRPr lang="en-US" altLang="zh-TW" sz="2200" dirty="0"/>
          </a:p>
          <a:p>
            <a:pPr lvl="1"/>
            <a:r>
              <a:rPr lang="en-US" altLang="zh-TW" sz="2200" dirty="0"/>
              <a:t>64 EUI-64 IEEE-defined identifiers for elements in a </a:t>
            </a:r>
            <a:r>
              <a:rPr lang="en-US" altLang="zh-TW" sz="2200" dirty="0" smtClean="0"/>
              <a:t>subnet</a:t>
            </a:r>
            <a:endParaRPr lang="en-US" altLang="zh-TW" sz="2200" dirty="0"/>
          </a:p>
          <a:p>
            <a:r>
              <a:rPr lang="en-US" altLang="zh-TW" dirty="0" smtClean="0"/>
              <a:t>GIDs</a:t>
            </a:r>
          </a:p>
          <a:p>
            <a:pPr lvl="1"/>
            <a:r>
              <a:rPr lang="en-US" altLang="zh-TW" sz="2200" dirty="0"/>
              <a:t>Global IDs, 128 bits</a:t>
            </a:r>
          </a:p>
          <a:p>
            <a:pPr lvl="1"/>
            <a:r>
              <a:rPr lang="en-US" altLang="zh-TW" sz="2200" dirty="0"/>
              <a:t>Used for routing across </a:t>
            </a:r>
            <a:r>
              <a:rPr lang="en-US" altLang="zh-TW" sz="2200" dirty="0" smtClean="0"/>
              <a:t>subnets</a:t>
            </a:r>
            <a:endParaRPr lang="en-US" altLang="zh-TW" sz="2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210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InfiniBand</a:t>
            </a:r>
            <a:r>
              <a:rPr lang="en-US" altLang="zh-TW" dirty="0"/>
              <a:t> Architecture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 IBA Subnet</a:t>
            </a:r>
          </a:p>
          <a:p>
            <a:r>
              <a:rPr lang="en-US" altLang="zh-TW" dirty="0"/>
              <a:t>Communication </a:t>
            </a:r>
            <a:r>
              <a:rPr lang="en-US" altLang="zh-TW" dirty="0" smtClean="0"/>
              <a:t>Service</a:t>
            </a:r>
            <a:endParaRPr lang="en-US" altLang="zh-TW" dirty="0"/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Communication Model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Subnet Management</a:t>
            </a:r>
          </a:p>
        </p:txBody>
      </p:sp>
    </p:spTree>
    <p:extLst>
      <p:ext uri="{BB962C8B-B14F-4D97-AF65-F5344CB8AC3E}">
        <p14:creationId xmlns:p14="http://schemas.microsoft.com/office/powerpoint/2010/main" val="38033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 Service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77" y="1556469"/>
            <a:ext cx="8218487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0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Rate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Effective theoretical throughput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817911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7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j-lt"/>
              </a:rPr>
              <a:t>Overview</a:t>
            </a:r>
          </a:p>
          <a:p>
            <a:pPr lvl="1"/>
            <a:r>
              <a:rPr lang="en-US" altLang="zh-TW" dirty="0">
                <a:latin typeface="+mj-lt"/>
              </a:rPr>
              <a:t>What is </a:t>
            </a:r>
            <a:r>
              <a:rPr lang="en-US" altLang="zh-TW" dirty="0" err="1">
                <a:latin typeface="+mj-lt"/>
              </a:rPr>
              <a:t>InfiniBand</a:t>
            </a:r>
            <a:r>
              <a:rPr lang="en-US" altLang="zh-TW" dirty="0">
                <a:latin typeface="+mj-lt"/>
              </a:rPr>
              <a:t> 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en-US" altLang="zh-TW" dirty="0" err="1" smtClean="0">
                <a:latin typeface="+mj-lt"/>
              </a:rPr>
              <a:t>InfiniBand</a:t>
            </a:r>
            <a:r>
              <a:rPr lang="en-US" altLang="zh-TW" dirty="0" smtClean="0">
                <a:latin typeface="+mj-lt"/>
              </a:rPr>
              <a:t> Architecture</a:t>
            </a:r>
          </a:p>
          <a:p>
            <a:pPr lvl="1"/>
            <a:endParaRPr lang="en-US" altLang="zh-TW" dirty="0">
              <a:latin typeface="+mj-lt"/>
            </a:endParaRPr>
          </a:p>
          <a:p>
            <a:r>
              <a:rPr lang="en-US" altLang="zh-TW" dirty="0" err="1" smtClean="0">
                <a:latin typeface="+mj-lt"/>
              </a:rPr>
              <a:t>InfiniBand</a:t>
            </a:r>
            <a:r>
              <a:rPr lang="en-US" altLang="zh-TW" dirty="0" smtClean="0">
                <a:latin typeface="+mj-lt"/>
              </a:rPr>
              <a:t> Virtualization</a:t>
            </a:r>
          </a:p>
          <a:p>
            <a:pPr lvl="1"/>
            <a:r>
              <a:rPr lang="en-US" altLang="zh-TW" dirty="0" smtClean="0">
                <a:latin typeface="+mj-lt"/>
              </a:rPr>
              <a:t>Why do we need to virtualize </a:t>
            </a:r>
            <a:r>
              <a:rPr lang="en-US" altLang="zh-TW" dirty="0" err="1" smtClean="0">
                <a:latin typeface="+mj-lt"/>
              </a:rPr>
              <a:t>InfiniBand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en-US" altLang="zh-TW" dirty="0" err="1" smtClean="0">
                <a:latin typeface="+mj-lt"/>
              </a:rPr>
              <a:t>InfiniBand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Virtualization </a:t>
            </a:r>
            <a:r>
              <a:rPr lang="en-US" altLang="zh-TW" dirty="0" smtClean="0">
                <a:latin typeface="+mj-lt"/>
              </a:rPr>
              <a:t>Methods</a:t>
            </a:r>
            <a:endParaRPr lang="en-US" altLang="zh-TW" dirty="0">
              <a:latin typeface="+mj-lt"/>
            </a:endParaRPr>
          </a:p>
          <a:p>
            <a:pPr lvl="1"/>
            <a:r>
              <a:rPr lang="en-US" altLang="zh-TW" dirty="0">
                <a:latin typeface="+mj-lt"/>
              </a:rPr>
              <a:t>Case </a:t>
            </a:r>
            <a:r>
              <a:rPr lang="en-US" altLang="zh-TW" dirty="0" smtClean="0">
                <a:latin typeface="+mj-lt"/>
              </a:rPr>
              <a:t>study</a:t>
            </a:r>
            <a:endParaRPr lang="en-US" altLang="zh-TW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InfiniBand</a:t>
            </a:r>
            <a:r>
              <a:rPr lang="en-US" altLang="zh-TW" dirty="0"/>
              <a:t> Architecture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 IBA Subnet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Communication Service</a:t>
            </a:r>
          </a:p>
          <a:p>
            <a:r>
              <a:rPr lang="en-US" altLang="zh-TW" dirty="0" smtClean="0"/>
              <a:t>Communication Model</a:t>
            </a:r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Subnet Management</a:t>
            </a:r>
          </a:p>
        </p:txBody>
      </p:sp>
    </p:spTree>
    <p:extLst>
      <p:ext uri="{BB962C8B-B14F-4D97-AF65-F5344CB8AC3E}">
        <p14:creationId xmlns:p14="http://schemas.microsoft.com/office/powerpoint/2010/main" val="15162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Queue-Based Model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Channel adapters </a:t>
            </a:r>
            <a:r>
              <a:rPr lang="en-US" altLang="zh-TW" dirty="0"/>
              <a:t>communicate using </a:t>
            </a:r>
            <a:r>
              <a:rPr lang="en-US" altLang="zh-TW" dirty="0" smtClean="0"/>
              <a:t>Work Queues </a:t>
            </a:r>
            <a:r>
              <a:rPr lang="en-US" altLang="zh-TW" dirty="0"/>
              <a:t>of three types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Queue Pair(QP) </a:t>
            </a:r>
            <a:r>
              <a:rPr lang="en-US" altLang="zh-TW" dirty="0"/>
              <a:t>consists of</a:t>
            </a:r>
          </a:p>
          <a:p>
            <a:pPr lvl="2"/>
            <a:r>
              <a:rPr lang="en-US" altLang="zh-TW" dirty="0"/>
              <a:t>Send queue</a:t>
            </a:r>
          </a:p>
          <a:p>
            <a:pPr lvl="2"/>
            <a:r>
              <a:rPr lang="en-US" altLang="zh-TW" dirty="0"/>
              <a:t>Receive queue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Work Queue </a:t>
            </a:r>
            <a:r>
              <a:rPr lang="en-US" altLang="zh-TW" dirty="0" smtClean="0">
                <a:solidFill>
                  <a:srgbClr val="FF0000"/>
                </a:solidFill>
              </a:rPr>
              <a:t>Request (</a:t>
            </a:r>
            <a:r>
              <a:rPr lang="en-US" altLang="zh-TW" dirty="0">
                <a:solidFill>
                  <a:srgbClr val="FF0000"/>
                </a:solidFill>
              </a:rPr>
              <a:t>WQR) </a:t>
            </a:r>
            <a:r>
              <a:rPr lang="en-US" altLang="zh-TW" dirty="0"/>
              <a:t>contains the communication instruction </a:t>
            </a:r>
          </a:p>
          <a:p>
            <a:pPr lvl="2"/>
            <a:r>
              <a:rPr lang="en-US" altLang="zh-TW" dirty="0"/>
              <a:t>It would be submitted to QP.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Completion </a:t>
            </a:r>
            <a:r>
              <a:rPr lang="en-US" altLang="zh-TW" dirty="0" smtClean="0">
                <a:solidFill>
                  <a:srgbClr val="FF0000"/>
                </a:solidFill>
              </a:rPr>
              <a:t>Queues (</a:t>
            </a:r>
            <a:r>
              <a:rPr lang="en-US" altLang="zh-TW" dirty="0">
                <a:solidFill>
                  <a:srgbClr val="FF0000"/>
                </a:solidFill>
              </a:rPr>
              <a:t>CQs)</a:t>
            </a:r>
            <a:r>
              <a:rPr lang="en-US" altLang="zh-TW" dirty="0"/>
              <a:t> use Completion Queue Entries (CQEs) to report the completion of the communication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2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Queue-Based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9" y="2564904"/>
            <a:ext cx="906944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7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Access Model for </a:t>
            </a:r>
            <a:r>
              <a:rPr lang="en-US" altLang="zh-TW" dirty="0" err="1"/>
              <a:t>InfiniBand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Privileged Access</a:t>
            </a:r>
          </a:p>
          <a:p>
            <a:pPr lvl="1"/>
            <a:r>
              <a:rPr lang="en-US" altLang="zh-TW" dirty="0"/>
              <a:t>OS involved</a:t>
            </a:r>
          </a:p>
          <a:p>
            <a:pPr lvl="1"/>
            <a:r>
              <a:rPr lang="en-US" altLang="zh-TW" dirty="0"/>
              <a:t>Resource management and memory management</a:t>
            </a:r>
          </a:p>
          <a:p>
            <a:pPr lvl="2"/>
            <a:r>
              <a:rPr lang="en-US" altLang="zh-TW" dirty="0" smtClean="0"/>
              <a:t>Open </a:t>
            </a:r>
            <a:r>
              <a:rPr lang="en-US" altLang="zh-TW" dirty="0"/>
              <a:t>HCA, </a:t>
            </a:r>
            <a:r>
              <a:rPr lang="en-US" altLang="zh-TW" dirty="0" smtClean="0"/>
              <a:t>create </a:t>
            </a:r>
            <a:r>
              <a:rPr lang="en-US" altLang="zh-TW" dirty="0"/>
              <a:t>queue-pairs, </a:t>
            </a:r>
            <a:r>
              <a:rPr lang="en-US" altLang="zh-TW" dirty="0" smtClean="0"/>
              <a:t>register </a:t>
            </a:r>
            <a:r>
              <a:rPr lang="en-US" altLang="zh-TW"/>
              <a:t>memory</a:t>
            </a:r>
            <a:r>
              <a:rPr lang="en-US" altLang="zh-TW" smtClean="0"/>
              <a:t>, </a:t>
            </a:r>
            <a:r>
              <a:rPr lang="en-US" altLang="zh-TW" dirty="0"/>
              <a:t>etc.</a:t>
            </a:r>
          </a:p>
          <a:p>
            <a:r>
              <a:rPr lang="en-US" altLang="zh-TW" dirty="0"/>
              <a:t>Direct Access</a:t>
            </a:r>
          </a:p>
          <a:p>
            <a:pPr lvl="1"/>
            <a:r>
              <a:rPr lang="en-US" altLang="zh-TW" dirty="0"/>
              <a:t>Can be done directly in user space (OS-bypass)</a:t>
            </a:r>
          </a:p>
          <a:p>
            <a:pPr lvl="1"/>
            <a:r>
              <a:rPr lang="en-US" altLang="zh-TW" dirty="0"/>
              <a:t>Queue-pair access </a:t>
            </a:r>
          </a:p>
          <a:p>
            <a:pPr lvl="2"/>
            <a:r>
              <a:rPr lang="en-US" altLang="zh-TW" dirty="0" smtClean="0"/>
              <a:t>Post </a:t>
            </a:r>
            <a:r>
              <a:rPr lang="en-US" altLang="zh-TW" dirty="0"/>
              <a:t>send/receive/RDMA descriptors.</a:t>
            </a:r>
          </a:p>
          <a:p>
            <a:pPr lvl="1"/>
            <a:r>
              <a:rPr lang="en-US" altLang="zh-TW" dirty="0"/>
              <a:t>CQ polling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41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Access Model for </a:t>
            </a:r>
            <a:r>
              <a:rPr lang="en-US" altLang="zh-TW" dirty="0" err="1"/>
              <a:t>InfiniBand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Queue pair access has two </a:t>
            </a:r>
            <a:r>
              <a:rPr lang="en-US" altLang="zh-TW" dirty="0" smtClean="0"/>
              <a:t>phases</a:t>
            </a:r>
            <a:endParaRPr lang="en-US" altLang="zh-TW" dirty="0"/>
          </a:p>
          <a:p>
            <a:pPr lvl="1"/>
            <a:r>
              <a:rPr lang="en-US" altLang="zh-TW" dirty="0"/>
              <a:t>Initialization (privileged access)</a:t>
            </a:r>
          </a:p>
          <a:p>
            <a:pPr lvl="2"/>
            <a:r>
              <a:rPr lang="en-US" altLang="zh-TW" dirty="0"/>
              <a:t>Map doorbell page (User Access Region)</a:t>
            </a:r>
          </a:p>
          <a:p>
            <a:pPr lvl="2"/>
            <a:r>
              <a:rPr lang="en-US" altLang="zh-TW" dirty="0"/>
              <a:t>Allocate and register QP buffers</a:t>
            </a:r>
          </a:p>
          <a:p>
            <a:pPr lvl="2"/>
            <a:r>
              <a:rPr lang="en-US" altLang="zh-TW" dirty="0"/>
              <a:t>Create QP</a:t>
            </a:r>
          </a:p>
          <a:p>
            <a:pPr lvl="1"/>
            <a:r>
              <a:rPr lang="en-US" altLang="zh-TW" dirty="0"/>
              <a:t>Communication (direct access)</a:t>
            </a:r>
          </a:p>
          <a:p>
            <a:pPr lvl="2"/>
            <a:r>
              <a:rPr lang="en-US" altLang="zh-TW" dirty="0"/>
              <a:t>Put WQR in QP buffer.</a:t>
            </a:r>
          </a:p>
          <a:p>
            <a:pPr lvl="2"/>
            <a:r>
              <a:rPr lang="en-US" altLang="zh-TW" dirty="0"/>
              <a:t>Write to doorbell page.</a:t>
            </a:r>
          </a:p>
          <a:p>
            <a:pPr lvl="3"/>
            <a:r>
              <a:rPr lang="en-US" altLang="zh-TW" dirty="0"/>
              <a:t>Notify channel adapter to </a:t>
            </a:r>
            <a:r>
              <a:rPr lang="en-US" altLang="zh-TW" dirty="0" smtClean="0"/>
              <a:t>work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62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Access Model for </a:t>
            </a:r>
            <a:r>
              <a:rPr lang="en-US" altLang="zh-TW" dirty="0" err="1"/>
              <a:t>InfiniBand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CQ Polling</a:t>
            </a:r>
            <a:r>
              <a:rPr lang="zh-TW" altLang="en-US" dirty="0"/>
              <a:t> </a:t>
            </a:r>
            <a:r>
              <a:rPr lang="en-US" altLang="zh-TW" dirty="0"/>
              <a:t>has two </a:t>
            </a:r>
            <a:r>
              <a:rPr lang="en-US" altLang="zh-TW" dirty="0" smtClean="0"/>
              <a:t>phases</a:t>
            </a:r>
            <a:endParaRPr lang="en-US" altLang="zh-TW" dirty="0"/>
          </a:p>
          <a:p>
            <a:pPr lvl="1"/>
            <a:r>
              <a:rPr lang="en-US" altLang="zh-TW" dirty="0"/>
              <a:t>Initialization (privileged access)</a:t>
            </a:r>
          </a:p>
          <a:p>
            <a:pPr lvl="2"/>
            <a:r>
              <a:rPr lang="en-US" altLang="zh-TW" dirty="0"/>
              <a:t>Allocate and register CQ buffer</a:t>
            </a:r>
          </a:p>
          <a:p>
            <a:pPr lvl="2"/>
            <a:r>
              <a:rPr lang="en-US" altLang="zh-TW" dirty="0"/>
              <a:t>Create CQ</a:t>
            </a:r>
          </a:p>
          <a:p>
            <a:pPr lvl="1"/>
            <a:r>
              <a:rPr lang="en-US" altLang="zh-TW" dirty="0"/>
              <a:t>Communication steps (direct access)</a:t>
            </a:r>
          </a:p>
          <a:p>
            <a:pPr lvl="2"/>
            <a:r>
              <a:rPr lang="en-US" altLang="zh-TW" dirty="0"/>
              <a:t>Poll on CQ buffer for new completion entry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51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Model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495800"/>
          </a:xfrm>
        </p:spPr>
        <p:txBody>
          <a:bodyPr/>
          <a:lstStyle/>
          <a:p>
            <a:pPr>
              <a:defRPr/>
            </a:pPr>
            <a:r>
              <a:rPr lang="en-US" altLang="zh-TW" sz="2600" dirty="0" smtClean="0"/>
              <a:t>Control of memory access by and through an HCA is provided by three objects</a:t>
            </a:r>
            <a:endParaRPr lang="en-US" altLang="zh-TW" sz="2600" dirty="0"/>
          </a:p>
          <a:p>
            <a:pPr lvl="1">
              <a:defRPr/>
            </a:pPr>
            <a:r>
              <a:rPr lang="en-US" altLang="zh-TW" dirty="0" smtClean="0"/>
              <a:t>Memory regions</a:t>
            </a:r>
          </a:p>
          <a:p>
            <a:pPr lvl="2">
              <a:defRPr/>
            </a:pPr>
            <a:r>
              <a:rPr lang="en-US" altLang="zh-TW" dirty="0">
                <a:solidFill>
                  <a:srgbClr val="002060"/>
                </a:solidFill>
              </a:rPr>
              <a:t>Provide the basic mapping required to operate with virtual </a:t>
            </a:r>
            <a:r>
              <a:rPr lang="en-US" altLang="zh-TW" dirty="0" smtClean="0">
                <a:solidFill>
                  <a:srgbClr val="002060"/>
                </a:solidFill>
              </a:rPr>
              <a:t>address</a:t>
            </a:r>
          </a:p>
          <a:p>
            <a:pPr lvl="2">
              <a:defRPr/>
            </a:pPr>
            <a:r>
              <a:rPr lang="en-US" altLang="zh-TW" dirty="0" smtClean="0">
                <a:solidFill>
                  <a:srgbClr val="002060"/>
                </a:solidFill>
              </a:rPr>
              <a:t>Have </a:t>
            </a:r>
            <a:r>
              <a:rPr lang="en-US" altLang="zh-TW" dirty="0" err="1" smtClean="0">
                <a:solidFill>
                  <a:srgbClr val="002060"/>
                </a:solidFill>
              </a:rPr>
              <a:t>R_key</a:t>
            </a:r>
            <a:r>
              <a:rPr lang="en-US" altLang="zh-TW" dirty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for remote HCA to access system memory and  </a:t>
            </a:r>
            <a:r>
              <a:rPr lang="en-US" altLang="zh-TW" dirty="0" err="1" smtClean="0">
                <a:solidFill>
                  <a:srgbClr val="002060"/>
                </a:solidFill>
              </a:rPr>
              <a:t>L_key</a:t>
            </a:r>
            <a:r>
              <a:rPr lang="en-US" altLang="zh-TW" dirty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for local HCA to access local memory. </a:t>
            </a:r>
          </a:p>
          <a:p>
            <a:pPr lvl="1">
              <a:defRPr/>
            </a:pPr>
            <a:r>
              <a:rPr lang="en-US" altLang="zh-TW" dirty="0" smtClean="0"/>
              <a:t>Memory windows</a:t>
            </a:r>
          </a:p>
          <a:p>
            <a:pPr lvl="2">
              <a:defRPr/>
            </a:pPr>
            <a:r>
              <a:rPr lang="en-US" altLang="zh-TW" dirty="0" smtClean="0">
                <a:solidFill>
                  <a:srgbClr val="002060"/>
                </a:solidFill>
              </a:rPr>
              <a:t>Specify </a:t>
            </a:r>
            <a:r>
              <a:rPr lang="en-US" altLang="zh-TW" dirty="0">
                <a:solidFill>
                  <a:srgbClr val="002060"/>
                </a:solidFill>
              </a:rPr>
              <a:t>a contiguous virtual memory segment with byte </a:t>
            </a:r>
            <a:r>
              <a:rPr lang="en-US" altLang="zh-TW" dirty="0" smtClean="0">
                <a:solidFill>
                  <a:srgbClr val="002060"/>
                </a:solidFill>
              </a:rPr>
              <a:t>granularity</a:t>
            </a:r>
          </a:p>
          <a:p>
            <a:pPr lvl="1">
              <a:defRPr/>
            </a:pPr>
            <a:r>
              <a:rPr lang="en-US" altLang="zh-TW" dirty="0" smtClean="0"/>
              <a:t>Protection domains</a:t>
            </a:r>
          </a:p>
          <a:p>
            <a:pPr lvl="2">
              <a:defRPr/>
            </a:pPr>
            <a:r>
              <a:rPr lang="en-US" altLang="zh-TW" dirty="0" smtClean="0">
                <a:solidFill>
                  <a:srgbClr val="002060"/>
                </a:solidFill>
              </a:rPr>
              <a:t>Attach </a:t>
            </a:r>
            <a:r>
              <a:rPr lang="en-US" altLang="zh-TW" dirty="0">
                <a:solidFill>
                  <a:srgbClr val="002060"/>
                </a:solidFill>
              </a:rPr>
              <a:t>QPs to memory regions and </a:t>
            </a:r>
            <a:r>
              <a:rPr lang="en-US" altLang="zh-TW" dirty="0" smtClean="0">
                <a:solidFill>
                  <a:srgbClr val="002060"/>
                </a:solidFill>
              </a:rPr>
              <a:t>windows</a:t>
            </a:r>
            <a:endParaRPr lang="en-US" altLang="zh-TW" dirty="0">
              <a:solidFill>
                <a:srgbClr val="002060"/>
              </a:solidFill>
            </a:endParaRPr>
          </a:p>
          <a:p>
            <a:pPr lvl="2">
              <a:defRPr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008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 </a:t>
            </a:r>
            <a:r>
              <a:rPr lang="en-US" altLang="zh-TW" dirty="0" smtClean="0"/>
              <a:t>Semantics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types of communication semantics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Channel</a:t>
            </a:r>
            <a:r>
              <a:rPr lang="en-US" altLang="zh-TW" dirty="0"/>
              <a:t> semantics</a:t>
            </a:r>
          </a:p>
          <a:p>
            <a:pPr lvl="2"/>
            <a:r>
              <a:rPr lang="en-US" altLang="zh-TW" dirty="0"/>
              <a:t>With traditional send/receive operations.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Memory</a:t>
            </a:r>
            <a:r>
              <a:rPr lang="en-US" altLang="zh-TW" dirty="0" smtClean="0"/>
              <a:t> </a:t>
            </a:r>
            <a:r>
              <a:rPr lang="en-US" altLang="zh-TW" dirty="0"/>
              <a:t>semantics</a:t>
            </a:r>
          </a:p>
          <a:p>
            <a:pPr lvl="2"/>
            <a:r>
              <a:rPr lang="en-US" altLang="zh-TW" dirty="0"/>
              <a:t>With RDMA operations.</a:t>
            </a:r>
          </a:p>
          <a:p>
            <a:endParaRPr lang="zh-TW" altLang="en-US" dirty="0"/>
          </a:p>
        </p:txBody>
      </p:sp>
      <p:pic>
        <p:nvPicPr>
          <p:cNvPr id="4" name="Picture 2" descr="http://blog.tmcnet.com/blog/rich-tehrani/uploads/infiniband-graphi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352" y="3717032"/>
            <a:ext cx="461278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529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Send and Receive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04464" y="2621726"/>
            <a:ext cx="3672408" cy="3169705"/>
            <a:chOff x="1043608" y="2420888"/>
            <a:chExt cx="3672408" cy="3169705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Transport</a:t>
              </a:r>
              <a:r>
                <a:rPr kumimoji="0" lang="en-US" altLang="zh-TW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Engine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8" name="矩形 7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23" name="矩形 22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28" name="文字方塊 27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0" name="群組 39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2392727" y="5089945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2588297"/>
            <a:ext cx="3672408" cy="3177141"/>
            <a:chOff x="1043608" y="2420888"/>
            <a:chExt cx="3672408" cy="3177141"/>
          </a:xfrm>
        </p:grpSpPr>
        <p:sp>
          <p:nvSpPr>
            <p:cNvPr id="49" name="圓角矩形 48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72" name="矩形 71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67" name="矩形 66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69" name="矩形 68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63" name="文字方塊 62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8" name="群組 57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4" name="矩形 53"/>
            <p:cNvSpPr/>
            <p:nvPr/>
          </p:nvSpPr>
          <p:spPr bwMode="auto">
            <a:xfrm>
              <a:off x="2392727" y="5097381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90" name="直線單箭頭接點 89"/>
          <p:cNvCxnSpPr>
            <a:stCxn id="4" idx="2"/>
            <a:endCxn id="46" idx="0"/>
          </p:cNvCxnSpPr>
          <p:nvPr/>
        </p:nvCxnSpPr>
        <p:spPr bwMode="auto">
          <a:xfrm>
            <a:off x="2483349" y="4977916"/>
            <a:ext cx="0" cy="31286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 bwMode="auto">
          <a:xfrm>
            <a:off x="5424763" y="1834988"/>
            <a:ext cx="2420372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Process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直線單箭頭接點 96"/>
          <p:cNvCxnSpPr>
            <a:stCxn id="50" idx="2"/>
            <a:endCxn id="54" idx="0"/>
          </p:cNvCxnSpPr>
          <p:nvPr/>
        </p:nvCxnSpPr>
        <p:spPr bwMode="auto">
          <a:xfrm>
            <a:off x="6594901" y="4944487"/>
            <a:ext cx="0" cy="32030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橢圓 101"/>
          <p:cNvSpPr/>
          <p:nvPr/>
        </p:nvSpPr>
        <p:spPr bwMode="auto">
          <a:xfrm>
            <a:off x="1272152" y="1855377"/>
            <a:ext cx="2193015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2398055" y="5856099"/>
            <a:ext cx="4435589" cy="57606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Fabric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588224" y="2102659"/>
            <a:ext cx="49084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WQE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  <p:cxnSp>
        <p:nvCxnSpPr>
          <p:cNvPr id="80" name="肘形接點 79"/>
          <p:cNvCxnSpPr>
            <a:stCxn id="46" idx="2"/>
            <a:endCxn id="54" idx="2"/>
          </p:cNvCxnSpPr>
          <p:nvPr/>
        </p:nvCxnSpPr>
        <p:spPr bwMode="auto">
          <a:xfrm rot="5400000" flipH="1" flipV="1">
            <a:off x="4526128" y="3722659"/>
            <a:ext cx="25993" cy="4111552"/>
          </a:xfrm>
          <a:prstGeom prst="bentConnector3">
            <a:avLst>
              <a:gd name="adj1" fmla="val -879468"/>
            </a:avLst>
          </a:prstGeom>
          <a:ln>
            <a:headEnd type="arrow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4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00312 0.2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and Receive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04464" y="2621726"/>
            <a:ext cx="3672408" cy="3164944"/>
            <a:chOff x="1043608" y="2420888"/>
            <a:chExt cx="3672408" cy="3164944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8" name="矩形 7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23" name="矩形 22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28" name="文字方塊 27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0" name="群組 39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2588297"/>
            <a:ext cx="3672408" cy="3164944"/>
            <a:chOff x="1043608" y="2420888"/>
            <a:chExt cx="3672408" cy="3164944"/>
          </a:xfrm>
        </p:grpSpPr>
        <p:sp>
          <p:nvSpPr>
            <p:cNvPr id="49" name="圓角矩形 48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72" name="矩形 71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67" name="矩形 66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69" name="矩形 68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63" name="文字方塊 62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8" name="群組 57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4" name="矩形 53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8" name="直線單箭頭接點 77"/>
          <p:cNvCxnSpPr/>
          <p:nvPr/>
        </p:nvCxnSpPr>
        <p:spPr bwMode="auto">
          <a:xfrm>
            <a:off x="2483349" y="4977916"/>
            <a:ext cx="0" cy="31286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 bwMode="auto">
          <a:xfrm>
            <a:off x="5424763" y="1834988"/>
            <a:ext cx="2420372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Process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直線單箭頭接點 80"/>
          <p:cNvCxnSpPr/>
          <p:nvPr/>
        </p:nvCxnSpPr>
        <p:spPr bwMode="auto">
          <a:xfrm>
            <a:off x="6594901" y="4944487"/>
            <a:ext cx="0" cy="32030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 bwMode="auto">
          <a:xfrm>
            <a:off x="1272152" y="1855377"/>
            <a:ext cx="2193015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848912" y="2066363"/>
            <a:ext cx="49084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WQE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389248" y="6014392"/>
            <a:ext cx="4435589" cy="57606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Fabric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肘形接點 79"/>
          <p:cNvCxnSpPr>
            <a:stCxn id="46" idx="2"/>
            <a:endCxn id="54" idx="2"/>
          </p:cNvCxnSpPr>
          <p:nvPr/>
        </p:nvCxnSpPr>
        <p:spPr bwMode="auto">
          <a:xfrm rot="5400000" flipH="1" flipV="1">
            <a:off x="4479729" y="3714180"/>
            <a:ext cx="33429" cy="4111552"/>
          </a:xfrm>
          <a:prstGeom prst="bentConnector3">
            <a:avLst>
              <a:gd name="adj1" fmla="val -1158345"/>
            </a:avLst>
          </a:prstGeom>
          <a:ln>
            <a:headEnd type="arrow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52220" y="3938775"/>
            <a:ext cx="49084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WQE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3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0.00018 0.272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j-lt"/>
              </a:rPr>
              <a:t>Overview</a:t>
            </a:r>
          </a:p>
          <a:p>
            <a:pPr lvl="1"/>
            <a:r>
              <a:rPr lang="en-US" altLang="zh-TW" dirty="0">
                <a:latin typeface="+mj-lt"/>
              </a:rPr>
              <a:t>What is </a:t>
            </a:r>
            <a:r>
              <a:rPr lang="en-US" altLang="zh-TW" dirty="0" err="1">
                <a:latin typeface="+mj-lt"/>
              </a:rPr>
              <a:t>InfiniBand</a:t>
            </a:r>
            <a:r>
              <a:rPr lang="en-US" altLang="zh-TW" dirty="0">
                <a:latin typeface="+mj-lt"/>
              </a:rPr>
              <a:t> 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Architecture</a:t>
            </a:r>
          </a:p>
          <a:p>
            <a:pPr lvl="1"/>
            <a:endParaRPr lang="en-US" altLang="zh-TW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Virtualization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Why do we need to virtualize 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Virtualization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Methods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Case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study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61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Send and Receive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04464" y="2621726"/>
            <a:ext cx="3672408" cy="3164944"/>
            <a:chOff x="1043608" y="2420888"/>
            <a:chExt cx="3672408" cy="3164944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8" name="矩形 7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23" name="矩形 22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28" name="文字方塊 27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0" name="群組 39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2588297"/>
            <a:ext cx="3672408" cy="3164944"/>
            <a:chOff x="1043608" y="2420888"/>
            <a:chExt cx="3672408" cy="3164944"/>
          </a:xfrm>
        </p:grpSpPr>
        <p:sp>
          <p:nvSpPr>
            <p:cNvPr id="49" name="圓角矩形 48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72" name="矩形 71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67" name="矩形 66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69" name="矩形 68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63" name="文字方塊 62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8" name="群組 57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4" name="矩形 53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1828600" y="3974979"/>
            <a:ext cx="49084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WQE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  <p:cxnSp>
        <p:nvCxnSpPr>
          <p:cNvPr id="78" name="直線單箭頭接點 77"/>
          <p:cNvCxnSpPr/>
          <p:nvPr/>
        </p:nvCxnSpPr>
        <p:spPr bwMode="auto">
          <a:xfrm>
            <a:off x="2483349" y="4977916"/>
            <a:ext cx="0" cy="31286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 bwMode="auto">
          <a:xfrm>
            <a:off x="5424763" y="1834988"/>
            <a:ext cx="2420372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Process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直線單箭頭接點 80"/>
          <p:cNvCxnSpPr/>
          <p:nvPr/>
        </p:nvCxnSpPr>
        <p:spPr bwMode="auto">
          <a:xfrm>
            <a:off x="6594901" y="4944487"/>
            <a:ext cx="0" cy="32030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 bwMode="auto">
          <a:xfrm>
            <a:off x="1272152" y="1855377"/>
            <a:ext cx="2193015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389248" y="6014392"/>
            <a:ext cx="4435589" cy="57606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Fabric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肘形接點 79"/>
          <p:cNvCxnSpPr>
            <a:stCxn id="46" idx="2"/>
            <a:endCxn id="54" idx="2"/>
          </p:cNvCxnSpPr>
          <p:nvPr/>
        </p:nvCxnSpPr>
        <p:spPr bwMode="auto">
          <a:xfrm rot="5400000" flipH="1" flipV="1">
            <a:off x="4479729" y="3714180"/>
            <a:ext cx="33429" cy="4111552"/>
          </a:xfrm>
          <a:prstGeom prst="bentConnector3">
            <a:avLst>
              <a:gd name="adj1" fmla="val -1158345"/>
            </a:avLst>
          </a:prstGeom>
          <a:ln>
            <a:headEnd type="arrow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552220" y="3938775"/>
            <a:ext cx="49084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WQE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65317" y="4194363"/>
            <a:ext cx="901209" cy="2462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Data packet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5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0.02083 L 0.03386 0.26991 L 0.4849 0.27129 L 0.51042 -0.02269 " pathEditMode="relative" ptsTypes="AAAA">
                                      <p:cBhvr>
                                        <p:cTn id="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橢圓 85"/>
          <p:cNvSpPr/>
          <p:nvPr/>
        </p:nvSpPr>
        <p:spPr bwMode="auto">
          <a:xfrm>
            <a:off x="5424763" y="1834988"/>
            <a:ext cx="2420372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Process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橢圓 87"/>
          <p:cNvSpPr/>
          <p:nvPr/>
        </p:nvSpPr>
        <p:spPr bwMode="auto">
          <a:xfrm>
            <a:off x="1272152" y="1855377"/>
            <a:ext cx="2193015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Send and Receive</a:t>
            </a:r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04464" y="2621726"/>
            <a:ext cx="3672408" cy="3164944"/>
            <a:chOff x="1043608" y="2420888"/>
            <a:chExt cx="3672408" cy="3164944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8" name="矩形 7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23" name="矩形 22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28" name="文字方塊 27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0" name="群組 39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2588297"/>
            <a:ext cx="3672408" cy="3164944"/>
            <a:chOff x="1043608" y="2420888"/>
            <a:chExt cx="3672408" cy="3164944"/>
          </a:xfrm>
        </p:grpSpPr>
        <p:sp>
          <p:nvSpPr>
            <p:cNvPr id="49" name="圓角矩形 48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72" name="矩形 71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67" name="矩形 66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69" name="矩形 68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63" name="文字方塊 62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8" name="群組 57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4" name="矩形 53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85" name="直線單箭頭接點 84"/>
          <p:cNvCxnSpPr/>
          <p:nvPr/>
        </p:nvCxnSpPr>
        <p:spPr bwMode="auto">
          <a:xfrm>
            <a:off x="2483349" y="4977916"/>
            <a:ext cx="0" cy="31286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 bwMode="auto">
          <a:xfrm>
            <a:off x="6594901" y="4944487"/>
            <a:ext cx="0" cy="32030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970434" y="1556792"/>
            <a:ext cx="3390672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Complete</a:t>
            </a:r>
            <a:endParaRPr lang="zh-TW" altLang="en-US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04109" y="3042639"/>
            <a:ext cx="461986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chemeClr val="bg1"/>
                </a:solidFill>
                <a:latin typeface="Arial" charset="0"/>
              </a:rPr>
              <a:t>CQE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485863" y="3094379"/>
            <a:ext cx="461986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chemeClr val="bg1"/>
                </a:solidFill>
                <a:latin typeface="Arial" charset="0"/>
              </a:rPr>
              <a:t>CQE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2389248" y="6014392"/>
            <a:ext cx="4435589" cy="57606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Fabric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肘形接點 79"/>
          <p:cNvCxnSpPr>
            <a:stCxn id="46" idx="2"/>
            <a:endCxn id="54" idx="2"/>
          </p:cNvCxnSpPr>
          <p:nvPr/>
        </p:nvCxnSpPr>
        <p:spPr bwMode="auto">
          <a:xfrm rot="5400000" flipH="1" flipV="1">
            <a:off x="4479729" y="3714180"/>
            <a:ext cx="33429" cy="4111552"/>
          </a:xfrm>
          <a:prstGeom prst="bentConnector3">
            <a:avLst>
              <a:gd name="adj1" fmla="val -1158345"/>
            </a:avLst>
          </a:prstGeom>
          <a:ln>
            <a:headEnd type="arrow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12049 -0.16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-80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-0.11909 -0.147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5" y="-738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8" grpId="0" animBg="1"/>
      <p:bldP spid="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RDMA Read / 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04464" y="2621726"/>
            <a:ext cx="3672408" cy="3164944"/>
            <a:chOff x="1043608" y="2420888"/>
            <a:chExt cx="3672408" cy="3164944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8" name="矩形 7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23" name="矩形 22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28" name="文字方塊 27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0" name="群組 39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2588297"/>
            <a:ext cx="3672408" cy="3164944"/>
            <a:chOff x="1043608" y="2420888"/>
            <a:chExt cx="3672408" cy="3164944"/>
          </a:xfrm>
        </p:grpSpPr>
        <p:sp>
          <p:nvSpPr>
            <p:cNvPr id="49" name="圓角矩形 48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72" name="矩形 71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67" name="矩形 66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69" name="矩形 68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63" name="文字方塊 62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8" name="群組 57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4" name="矩形 53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8" name="直線單箭頭接點 77"/>
          <p:cNvCxnSpPr/>
          <p:nvPr/>
        </p:nvCxnSpPr>
        <p:spPr bwMode="auto">
          <a:xfrm>
            <a:off x="2483349" y="4977916"/>
            <a:ext cx="0" cy="31286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 bwMode="auto">
          <a:xfrm>
            <a:off x="5424763" y="1834988"/>
            <a:ext cx="2420372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Process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直線單箭頭接點 80"/>
          <p:cNvCxnSpPr/>
          <p:nvPr/>
        </p:nvCxnSpPr>
        <p:spPr bwMode="auto">
          <a:xfrm>
            <a:off x="6594901" y="4944487"/>
            <a:ext cx="0" cy="32030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 bwMode="auto">
          <a:xfrm>
            <a:off x="1272152" y="1855377"/>
            <a:ext cx="2193015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389248" y="6014392"/>
            <a:ext cx="4435589" cy="57606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Fabric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肘形接點 79"/>
          <p:cNvCxnSpPr>
            <a:stCxn id="46" idx="2"/>
            <a:endCxn id="54" idx="2"/>
          </p:cNvCxnSpPr>
          <p:nvPr/>
        </p:nvCxnSpPr>
        <p:spPr bwMode="auto">
          <a:xfrm rot="5400000" flipH="1" flipV="1">
            <a:off x="4479729" y="3714180"/>
            <a:ext cx="33429" cy="4111552"/>
          </a:xfrm>
          <a:prstGeom prst="bentConnector3">
            <a:avLst>
              <a:gd name="adj1" fmla="val -1158345"/>
            </a:avLst>
          </a:prstGeom>
          <a:ln>
            <a:headEnd type="arrow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 bwMode="auto">
          <a:xfrm>
            <a:off x="7449090" y="1855376"/>
            <a:ext cx="1515398" cy="34948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 Buffer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2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RDMA Read / 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04464" y="2621726"/>
            <a:ext cx="3672408" cy="3164944"/>
            <a:chOff x="1043608" y="2420888"/>
            <a:chExt cx="3672408" cy="3164944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8" name="矩形 7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23" name="矩形 22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28" name="文字方塊 27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0" name="群組 39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2588297"/>
            <a:ext cx="3672408" cy="3164944"/>
            <a:chOff x="1043608" y="2420888"/>
            <a:chExt cx="3672408" cy="3164944"/>
          </a:xfrm>
        </p:grpSpPr>
        <p:sp>
          <p:nvSpPr>
            <p:cNvPr id="49" name="圓角矩形 48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72" name="矩形 71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67" name="矩形 66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69" name="矩形 68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63" name="文字方塊 62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8" name="群組 57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4" name="矩形 53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8" name="直線單箭頭接點 77"/>
          <p:cNvCxnSpPr/>
          <p:nvPr/>
        </p:nvCxnSpPr>
        <p:spPr bwMode="auto">
          <a:xfrm>
            <a:off x="2483349" y="4977916"/>
            <a:ext cx="0" cy="31286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 bwMode="auto">
          <a:xfrm>
            <a:off x="5424763" y="1834988"/>
            <a:ext cx="2420372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Process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直線單箭頭接點 80"/>
          <p:cNvCxnSpPr/>
          <p:nvPr/>
        </p:nvCxnSpPr>
        <p:spPr bwMode="auto">
          <a:xfrm>
            <a:off x="6594901" y="4944487"/>
            <a:ext cx="0" cy="32030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 bwMode="auto">
          <a:xfrm>
            <a:off x="1272152" y="1855377"/>
            <a:ext cx="2193015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848912" y="2066363"/>
            <a:ext cx="49084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WQE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389248" y="6014392"/>
            <a:ext cx="4435589" cy="57606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Fabric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肘形接點 79"/>
          <p:cNvCxnSpPr>
            <a:stCxn id="46" idx="2"/>
            <a:endCxn id="54" idx="2"/>
          </p:cNvCxnSpPr>
          <p:nvPr/>
        </p:nvCxnSpPr>
        <p:spPr bwMode="auto">
          <a:xfrm rot="5400000" flipH="1" flipV="1">
            <a:off x="4479729" y="3714180"/>
            <a:ext cx="33429" cy="4111552"/>
          </a:xfrm>
          <a:prstGeom prst="bentConnector3">
            <a:avLst>
              <a:gd name="adj1" fmla="val -1158345"/>
            </a:avLst>
          </a:prstGeom>
          <a:ln>
            <a:headEnd type="arrow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 bwMode="auto">
          <a:xfrm>
            <a:off x="7449090" y="1855376"/>
            <a:ext cx="1515398" cy="34948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 Buffer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18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0.00018 0.272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RDMA Read / 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04464" y="2621726"/>
            <a:ext cx="3672408" cy="3164944"/>
            <a:chOff x="1043608" y="2420888"/>
            <a:chExt cx="3672408" cy="3164944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8" name="矩形 7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23" name="矩形 22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28" name="文字方塊 27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0" name="群組 39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2588297"/>
            <a:ext cx="3672408" cy="3164944"/>
            <a:chOff x="1043608" y="2420888"/>
            <a:chExt cx="3672408" cy="3164944"/>
          </a:xfrm>
        </p:grpSpPr>
        <p:sp>
          <p:nvSpPr>
            <p:cNvPr id="49" name="圓角矩形 48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72" name="矩形 71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67" name="矩形 66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69" name="矩形 68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63" name="文字方塊 62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8" name="群組 57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4" name="矩形 53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1828600" y="3974979"/>
            <a:ext cx="49084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WQE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  <p:cxnSp>
        <p:nvCxnSpPr>
          <p:cNvPr id="78" name="直線單箭頭接點 77"/>
          <p:cNvCxnSpPr/>
          <p:nvPr/>
        </p:nvCxnSpPr>
        <p:spPr bwMode="auto">
          <a:xfrm>
            <a:off x="2483349" y="4977916"/>
            <a:ext cx="0" cy="31286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 bwMode="auto">
          <a:xfrm>
            <a:off x="5424763" y="1834988"/>
            <a:ext cx="2420372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Process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直線單箭頭接點 80"/>
          <p:cNvCxnSpPr/>
          <p:nvPr/>
        </p:nvCxnSpPr>
        <p:spPr bwMode="auto">
          <a:xfrm>
            <a:off x="6594901" y="4944487"/>
            <a:ext cx="0" cy="32030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 bwMode="auto">
          <a:xfrm>
            <a:off x="1272152" y="1855377"/>
            <a:ext cx="2193015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389248" y="6014392"/>
            <a:ext cx="4435589" cy="57606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Fabric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肘形接點 79"/>
          <p:cNvCxnSpPr>
            <a:stCxn id="46" idx="2"/>
            <a:endCxn id="54" idx="2"/>
          </p:cNvCxnSpPr>
          <p:nvPr/>
        </p:nvCxnSpPr>
        <p:spPr bwMode="auto">
          <a:xfrm rot="5400000" flipH="1" flipV="1">
            <a:off x="4479729" y="3714180"/>
            <a:ext cx="33429" cy="4111552"/>
          </a:xfrm>
          <a:prstGeom prst="bentConnector3">
            <a:avLst>
              <a:gd name="adj1" fmla="val -1158345"/>
            </a:avLst>
          </a:prstGeom>
          <a:ln>
            <a:headEnd type="arrow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623415" y="4175811"/>
            <a:ext cx="901209" cy="2462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rgbClr val="663300"/>
                </a:solidFill>
                <a:latin typeface="Arial" charset="0"/>
              </a:rPr>
              <a:t>Data packet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449090" y="1855376"/>
            <a:ext cx="1515398" cy="34948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 Buffer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6" name="肘形接點 85"/>
          <p:cNvCxnSpPr/>
          <p:nvPr/>
        </p:nvCxnSpPr>
        <p:spPr bwMode="auto">
          <a:xfrm rot="5400000" flipH="1" flipV="1">
            <a:off x="7187787" y="1569296"/>
            <a:ext cx="383434" cy="165456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7051814" y="2252394"/>
            <a:ext cx="145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Read /</a:t>
            </a:r>
            <a:r>
              <a:rPr lang="zh-TW" altLang="en-US" dirty="0"/>
              <a:t> </a:t>
            </a:r>
            <a:r>
              <a:rPr lang="en-US" altLang="zh-TW" dirty="0" smtClean="0"/>
              <a:t>Write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264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0.04497 0.26273 L 0.48976 0.25995 L 0.48976 0.18773 " pathEditMode="relative" ptsTypes="AAAA">
                                      <p:cBhvr>
                                        <p:cTn id="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RDMA Read / 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04464" y="2621726"/>
            <a:ext cx="3672408" cy="3164944"/>
            <a:chOff x="1043608" y="2420888"/>
            <a:chExt cx="3672408" cy="3164944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" name="群組 1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8" name="矩形 7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23" name="矩形 22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28" name="文字方塊 27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0" name="群組 39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2588297"/>
            <a:ext cx="3672408" cy="3164944"/>
            <a:chOff x="1043608" y="2420888"/>
            <a:chExt cx="3672408" cy="3164944"/>
          </a:xfrm>
        </p:grpSpPr>
        <p:sp>
          <p:nvSpPr>
            <p:cNvPr id="49" name="圓角矩形 48"/>
            <p:cNvSpPr/>
            <p:nvPr/>
          </p:nvSpPr>
          <p:spPr bwMode="auto">
            <a:xfrm>
              <a:off x="1043608" y="2420888"/>
              <a:ext cx="3672408" cy="28803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504527" y="3355576"/>
              <a:ext cx="2835932" cy="142150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chemeClr val="tx1"/>
                  </a:solidFill>
                  <a:latin typeface="Arial" charset="0"/>
                </a:rPr>
                <a:t>Transport Engine</a:t>
              </a:r>
              <a:endParaRPr lang="zh-TW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59748" y="468917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Channel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FFFF00"/>
                  </a:solidFill>
                  <a:latin typeface="Arial" charset="0"/>
                </a:rPr>
                <a:t>Adapter</a:t>
              </a:r>
              <a:endParaRPr lang="zh-TW" alt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979712" y="2799586"/>
              <a:ext cx="1656184" cy="1493510"/>
              <a:chOff x="1851112" y="2799586"/>
              <a:chExt cx="1656184" cy="1493510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1851112" y="2799586"/>
                <a:ext cx="1656184" cy="1440160"/>
                <a:chOff x="1907704" y="2564904"/>
                <a:chExt cx="1656184" cy="1440160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907704" y="2564904"/>
                  <a:ext cx="1656184" cy="14401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QP</a:t>
                  </a:r>
                  <a:endParaRPr kumimoji="0" lang="zh-TW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65" name="群組 64"/>
                <p:cNvGrpSpPr/>
                <p:nvPr/>
              </p:nvGrpSpPr>
              <p:grpSpPr>
                <a:xfrm>
                  <a:off x="2195736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72" name="矩形 71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3" name="群組 72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2807804" y="2852936"/>
                  <a:ext cx="504056" cy="913791"/>
                  <a:chOff x="1830634" y="2757500"/>
                  <a:chExt cx="504056" cy="913791"/>
                </a:xfrm>
                <a:noFill/>
              </p:grpSpPr>
              <p:sp>
                <p:nvSpPr>
                  <p:cNvPr id="67" name="矩形 66"/>
                  <p:cNvSpPr/>
                  <p:nvPr/>
                </p:nvSpPr>
                <p:spPr bwMode="auto">
                  <a:xfrm>
                    <a:off x="1830634" y="2996952"/>
                    <a:ext cx="504056" cy="242291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1830634" y="2757500"/>
                    <a:ext cx="504056" cy="913791"/>
                    <a:chOff x="1830634" y="2757500"/>
                    <a:chExt cx="504056" cy="913791"/>
                  </a:xfrm>
                  <a:grpFill/>
                </p:grpSpPr>
                <p:sp>
                  <p:nvSpPr>
                    <p:cNvPr id="69" name="矩形 68"/>
                    <p:cNvSpPr/>
                    <p:nvPr/>
                  </p:nvSpPr>
                  <p:spPr bwMode="auto">
                    <a:xfrm>
                      <a:off x="1830634" y="27575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1830634" y="3239243"/>
                      <a:ext cx="504056" cy="189757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1830634" y="3429000"/>
                      <a:ext cx="504056" cy="242291"/>
                    </a:xfrm>
                    <a:prstGeom prst="rect">
                      <a:avLst/>
                    </a:prstGeom>
                    <a:grpFill/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63" name="文字方塊 62"/>
              <p:cNvSpPr txBox="1"/>
              <p:nvPr/>
            </p:nvSpPr>
            <p:spPr>
              <a:xfrm>
                <a:off x="1979712" y="3969931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500" dirty="0" smtClean="0"/>
                  <a:t>Send   </a:t>
                </a:r>
                <a:r>
                  <a:rPr lang="en-US" altLang="zh-TW" sz="1500" dirty="0" err="1" smtClean="0"/>
                  <a:t>Recv</a:t>
                </a:r>
                <a:endParaRPr lang="zh-TW" altLang="en-US" sz="15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76683" y="2589643"/>
              <a:ext cx="792088" cy="1440160"/>
              <a:chOff x="2043336" y="2564904"/>
              <a:chExt cx="792088" cy="1440160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2043336" y="2564904"/>
                <a:ext cx="792088" cy="1440160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CQ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95736" y="2881442"/>
                <a:ext cx="457910" cy="902520"/>
                <a:chOff x="1830634" y="2786006"/>
                <a:chExt cx="457910" cy="902520"/>
              </a:xfrm>
              <a:noFill/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830634" y="3025458"/>
                  <a:ext cx="457910" cy="231020"/>
                </a:xfrm>
                <a:prstGeom prst="rect">
                  <a:avLst/>
                </a:prstGeom>
                <a:grpFill/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8" name="群組 57"/>
                <p:cNvGrpSpPr/>
                <p:nvPr/>
              </p:nvGrpSpPr>
              <p:grpSpPr>
                <a:xfrm>
                  <a:off x="1830634" y="2786006"/>
                  <a:ext cx="457910" cy="902520"/>
                  <a:chOff x="1830634" y="2786006"/>
                  <a:chExt cx="457910" cy="902520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1830634" y="27860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1830634" y="3267749"/>
                    <a:ext cx="457910" cy="18093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1830634" y="3457506"/>
                    <a:ext cx="457910" cy="231020"/>
                  </a:xfrm>
                  <a:prstGeom prst="rect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4" name="矩形 53"/>
            <p:cNvSpPr/>
            <p:nvPr/>
          </p:nvSpPr>
          <p:spPr bwMode="auto">
            <a:xfrm>
              <a:off x="2350046" y="5085184"/>
              <a:ext cx="1059532" cy="5006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Port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7" name="直線單箭頭接點 76"/>
          <p:cNvCxnSpPr/>
          <p:nvPr/>
        </p:nvCxnSpPr>
        <p:spPr bwMode="auto">
          <a:xfrm>
            <a:off x="2483349" y="4977916"/>
            <a:ext cx="0" cy="31286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 bwMode="auto">
          <a:xfrm>
            <a:off x="5424763" y="1834988"/>
            <a:ext cx="2420372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Remote Process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直線單箭頭接點 80"/>
          <p:cNvCxnSpPr/>
          <p:nvPr/>
        </p:nvCxnSpPr>
        <p:spPr bwMode="auto">
          <a:xfrm>
            <a:off x="6594901" y="4944487"/>
            <a:ext cx="0" cy="32030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 bwMode="auto">
          <a:xfrm>
            <a:off x="1272152" y="1855377"/>
            <a:ext cx="2193015" cy="38094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0434" y="1556792"/>
            <a:ext cx="3390672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Complete</a:t>
            </a:r>
            <a:endParaRPr lang="zh-TW" altLang="en-US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485863" y="3094379"/>
            <a:ext cx="461986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 b="1" dirty="0" smtClean="0">
                <a:solidFill>
                  <a:schemeClr val="bg1"/>
                </a:solidFill>
                <a:latin typeface="Arial" charset="0"/>
              </a:rPr>
              <a:t>CQE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2389248" y="6014392"/>
            <a:ext cx="4435589" cy="57606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Fabric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肘形接點 79"/>
          <p:cNvCxnSpPr>
            <a:stCxn id="46" idx="2"/>
            <a:endCxn id="54" idx="2"/>
          </p:cNvCxnSpPr>
          <p:nvPr/>
        </p:nvCxnSpPr>
        <p:spPr bwMode="auto">
          <a:xfrm rot="5400000" flipH="1" flipV="1">
            <a:off x="4479729" y="3714180"/>
            <a:ext cx="33429" cy="4111552"/>
          </a:xfrm>
          <a:prstGeom prst="bentConnector3">
            <a:avLst>
              <a:gd name="adj1" fmla="val -1158345"/>
            </a:avLst>
          </a:prstGeom>
          <a:ln>
            <a:headEnd type="arrow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 bwMode="auto">
          <a:xfrm>
            <a:off x="7449090" y="1855376"/>
            <a:ext cx="1515398" cy="34948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 Buffer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-0.11909 -0.147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5" y="-738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InfiniBand</a:t>
            </a:r>
            <a:r>
              <a:rPr lang="en-US" altLang="zh-TW" dirty="0"/>
              <a:t> Architecture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 IBA Subnet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Communication Service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Communication Model</a:t>
            </a:r>
          </a:p>
          <a:p>
            <a:r>
              <a:rPr lang="en-US" altLang="zh-TW" dirty="0"/>
              <a:t>Subnet Management</a:t>
            </a:r>
          </a:p>
        </p:txBody>
      </p:sp>
    </p:spTree>
    <p:extLst>
      <p:ext uri="{BB962C8B-B14F-4D97-AF65-F5344CB8AC3E}">
        <p14:creationId xmlns:p14="http://schemas.microsoft.com/office/powerpoint/2010/main" val="6660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Roles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Subnet </a:t>
            </a:r>
            <a:r>
              <a:rPr lang="en-US" altLang="zh-TW" dirty="0"/>
              <a:t>Managers(SM)</a:t>
            </a:r>
            <a:r>
              <a:rPr lang="zh-TW" altLang="en-US" dirty="0"/>
              <a:t> </a:t>
            </a:r>
            <a:r>
              <a:rPr lang="en-US" altLang="zh-TW" dirty="0" smtClean="0"/>
              <a:t>: Active entities</a:t>
            </a:r>
            <a:endParaRPr lang="en-US" altLang="zh-TW" dirty="0"/>
          </a:p>
          <a:p>
            <a:pPr lvl="1"/>
            <a:r>
              <a:rPr lang="en-US" altLang="zh-TW" dirty="0"/>
              <a:t>In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/>
              <a:t>IBA subnet, there must be a single master SM.</a:t>
            </a:r>
          </a:p>
          <a:p>
            <a:pPr lvl="1"/>
            <a:r>
              <a:rPr lang="en-US" altLang="zh-TW" dirty="0"/>
              <a:t>Responsible for discovering and </a:t>
            </a:r>
            <a:r>
              <a:rPr lang="en-US" altLang="zh-TW" dirty="0" smtClean="0"/>
              <a:t>initializing </a:t>
            </a:r>
            <a:r>
              <a:rPr lang="en-US" altLang="zh-TW" dirty="0"/>
              <a:t>the network, assigning LIDs to all elements, deciding path MTUs, and loading the switch routing tables.</a:t>
            </a:r>
          </a:p>
          <a:p>
            <a:r>
              <a:rPr lang="en-US" altLang="zh-TW" dirty="0"/>
              <a:t>Subnet Management Agents</a:t>
            </a:r>
            <a:r>
              <a:rPr lang="zh-TW" altLang="en-US" dirty="0"/>
              <a:t> </a:t>
            </a:r>
            <a:r>
              <a:rPr lang="en-US" altLang="zh-TW" dirty="0" smtClean="0"/>
              <a:t>:Passive </a:t>
            </a:r>
            <a:r>
              <a:rPr lang="en-US" altLang="zh-TW" dirty="0"/>
              <a:t>entities.</a:t>
            </a:r>
          </a:p>
          <a:p>
            <a:pPr lvl="1"/>
            <a:r>
              <a:rPr lang="en-US" altLang="zh-TW" dirty="0"/>
              <a:t>Exist on all nodes.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455876" y="4725144"/>
            <a:ext cx="4536504" cy="1985596"/>
            <a:chOff x="2483768" y="4725144"/>
            <a:chExt cx="4536504" cy="1985596"/>
          </a:xfrm>
        </p:grpSpPr>
        <p:sp>
          <p:nvSpPr>
            <p:cNvPr id="5" name="雲朵形 4"/>
            <p:cNvSpPr/>
            <p:nvPr/>
          </p:nvSpPr>
          <p:spPr bwMode="auto">
            <a:xfrm>
              <a:off x="2483768" y="4725144"/>
              <a:ext cx="4536504" cy="1985596"/>
            </a:xfrm>
            <a:prstGeom prst="clou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  <a:latin typeface="Arial" charset="0"/>
                </a:rPr>
                <a:t>IBA Subnet</a:t>
              </a: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861151" y="5489612"/>
              <a:ext cx="828092" cy="72008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Master Subnet</a:t>
              </a:r>
              <a:r>
                <a:rPr kumimoji="0" lang="en-US" altLang="zh-TW" sz="12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Manager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4752020" y="5013176"/>
              <a:ext cx="972108" cy="64807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Subnet Management Agents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801312" y="5661248"/>
              <a:ext cx="972108" cy="64807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Subnet Management Agents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932040" y="5774636"/>
              <a:ext cx="972108" cy="64807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Subnet Management Agents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776934" y="5165576"/>
              <a:ext cx="972108" cy="64807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Subnet Management Agents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2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 State Machine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836922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1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Management Datagrams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management is performed in-band, using </a:t>
            </a:r>
            <a:r>
              <a:rPr lang="en-US" altLang="zh-TW" dirty="0" smtClean="0"/>
              <a:t>Management Datagrams </a:t>
            </a:r>
            <a:r>
              <a:rPr lang="en-US" altLang="zh-TW" dirty="0"/>
              <a:t>(MADs</a:t>
            </a:r>
            <a:r>
              <a:rPr lang="en-US" altLang="zh-TW" dirty="0" smtClean="0"/>
              <a:t>).</a:t>
            </a:r>
          </a:p>
          <a:p>
            <a:pPr lvl="1"/>
            <a:r>
              <a:rPr lang="en-US" altLang="zh-TW" dirty="0" smtClean="0"/>
              <a:t>MADs are unreliable datagrams </a:t>
            </a:r>
            <a:r>
              <a:rPr lang="en-US" altLang="zh-TW" dirty="0"/>
              <a:t>with 256 bytes of data (minimum MTU</a:t>
            </a:r>
            <a:r>
              <a:rPr lang="en-US" altLang="zh-TW" dirty="0" smtClean="0"/>
              <a:t>).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Subnet Management Packets </a:t>
            </a:r>
            <a:r>
              <a:rPr lang="en-US" altLang="zh-TW" dirty="0" smtClean="0"/>
              <a:t>(SMP) is special MADs for </a:t>
            </a:r>
            <a:r>
              <a:rPr lang="en-US" altLang="zh-TW" dirty="0"/>
              <a:t>subnet </a:t>
            </a:r>
            <a:r>
              <a:rPr lang="en-US" altLang="zh-TW" dirty="0" smtClean="0"/>
              <a:t>management.</a:t>
            </a:r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nly </a:t>
            </a:r>
            <a:r>
              <a:rPr lang="en-US" altLang="zh-TW" dirty="0"/>
              <a:t>packets </a:t>
            </a:r>
            <a:r>
              <a:rPr lang="en-US" altLang="zh-TW" dirty="0" smtClean="0"/>
              <a:t>allowed on </a:t>
            </a:r>
            <a:r>
              <a:rPr lang="en-US" altLang="zh-TW" dirty="0"/>
              <a:t>virtual lane 15 (VL15</a:t>
            </a:r>
            <a:r>
              <a:rPr lang="en-US" altLang="zh-TW" dirty="0" smtClean="0"/>
              <a:t>).</a:t>
            </a:r>
          </a:p>
          <a:p>
            <a:pPr lvl="1"/>
            <a:r>
              <a:rPr lang="en-US" altLang="zh-TW" dirty="0" smtClean="0"/>
              <a:t>Always </a:t>
            </a:r>
            <a:r>
              <a:rPr lang="en-US" altLang="zh-TW" dirty="0"/>
              <a:t>sent </a:t>
            </a:r>
            <a:r>
              <a:rPr lang="en-US" altLang="zh-TW" dirty="0" smtClean="0"/>
              <a:t>and receive </a:t>
            </a:r>
            <a:r>
              <a:rPr lang="en-US" altLang="zh-TW" dirty="0"/>
              <a:t>on Queue Pair 0 of each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28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IBA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InfiniBand</a:t>
            </a:r>
            <a:r>
              <a:rPr lang="en-US" altLang="zh-TW" dirty="0"/>
              <a:t> Architecture (IBA) is a new industry-standard architecture for </a:t>
            </a:r>
            <a:r>
              <a:rPr lang="en-US" altLang="zh-TW" dirty="0">
                <a:solidFill>
                  <a:srgbClr val="FF0000"/>
                </a:solidFill>
              </a:rPr>
              <a:t>server I/O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inter-server </a:t>
            </a:r>
            <a:r>
              <a:rPr lang="en-US" altLang="zh-TW" dirty="0" smtClean="0">
                <a:solidFill>
                  <a:srgbClr val="FF0000"/>
                </a:solidFill>
              </a:rPr>
              <a:t>communication.</a:t>
            </a:r>
          </a:p>
          <a:p>
            <a:pPr lvl="1"/>
            <a:r>
              <a:rPr lang="en-US" altLang="zh-TW" dirty="0">
                <a:latin typeface="+mj-lt"/>
              </a:rPr>
              <a:t>Developed by </a:t>
            </a:r>
            <a:r>
              <a:rPr lang="en-US" altLang="zh-TW" dirty="0" err="1">
                <a:latin typeface="+mj-lt"/>
              </a:rPr>
              <a:t>InfiniBand</a:t>
            </a:r>
            <a:r>
              <a:rPr lang="en-US" altLang="zh-TW" dirty="0">
                <a:latin typeface="+mj-lt"/>
              </a:rPr>
              <a:t> Trade Association (IBTA</a:t>
            </a:r>
            <a:r>
              <a:rPr lang="en-US" altLang="zh-TW" dirty="0" smtClean="0">
                <a:latin typeface="+mj-lt"/>
              </a:rPr>
              <a:t>).</a:t>
            </a:r>
            <a:endParaRPr lang="en-US" altLang="zh-TW" dirty="0">
              <a:latin typeface="+mj-lt"/>
            </a:endParaRPr>
          </a:p>
          <a:p>
            <a:r>
              <a:rPr lang="en-US" altLang="zh-TW" dirty="0"/>
              <a:t>It defines a </a:t>
            </a:r>
            <a:r>
              <a:rPr lang="en-US" altLang="zh-TW" dirty="0">
                <a:solidFill>
                  <a:srgbClr val="FF0000"/>
                </a:solidFill>
              </a:rPr>
              <a:t>switch-based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point-to-point</a:t>
            </a:r>
            <a:r>
              <a:rPr lang="en-US" altLang="zh-TW" dirty="0"/>
              <a:t> interconnection network that enables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High-speed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Low-latency </a:t>
            </a:r>
          </a:p>
          <a:p>
            <a:pPr marL="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TW" sz="2800" dirty="0" smtClean="0">
                <a:solidFill>
                  <a:schemeClr val="tx2">
                    <a:lumMod val="75000"/>
                  </a:schemeClr>
                </a:solidFill>
              </a:rPr>
              <a:t>     communication </a:t>
            </a:r>
            <a:r>
              <a:rPr lang="en-US" altLang="zh-TW" sz="2800" dirty="0">
                <a:solidFill>
                  <a:schemeClr val="tx2">
                    <a:lumMod val="75000"/>
                  </a:schemeClr>
                </a:solidFill>
              </a:rPr>
              <a:t>between connected devices.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7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Overview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What is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Architecture</a:t>
            </a:r>
          </a:p>
          <a:p>
            <a:pPr lvl="1"/>
            <a:endParaRPr lang="en-US" altLang="zh-TW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altLang="zh-TW" dirty="0" err="1">
                <a:latin typeface="+mj-lt"/>
              </a:rPr>
              <a:t>InfiniBand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Virtualization</a:t>
            </a:r>
          </a:p>
          <a:p>
            <a:pPr lvl="1"/>
            <a:r>
              <a:rPr lang="en-US" altLang="zh-TW" dirty="0">
                <a:latin typeface="+mj-lt"/>
              </a:rPr>
              <a:t>Why do we need to virtualize </a:t>
            </a:r>
            <a:r>
              <a:rPr lang="en-US" altLang="zh-TW" dirty="0" err="1">
                <a:latin typeface="+mj-lt"/>
              </a:rPr>
              <a:t>InfiniBand</a:t>
            </a:r>
            <a:endParaRPr lang="en-US" altLang="zh-TW" dirty="0">
              <a:latin typeface="+mj-lt"/>
            </a:endParaRPr>
          </a:p>
          <a:p>
            <a:pPr lvl="1"/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Virtualization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Methods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Case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study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46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Cloud Computing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Virtualization is usually used in cloud </a:t>
            </a:r>
            <a:r>
              <a:rPr lang="en-US" altLang="zh-TW" dirty="0" smtClean="0"/>
              <a:t>computing</a:t>
            </a:r>
            <a:endParaRPr lang="en-US" altLang="zh-TW" dirty="0"/>
          </a:p>
          <a:p>
            <a:pPr lvl="1"/>
            <a:r>
              <a:rPr lang="en-US" altLang="zh-TW" dirty="0"/>
              <a:t>It would cause overhead and lead to performance </a:t>
            </a:r>
            <a:r>
              <a:rPr lang="en-US" altLang="zh-TW" dirty="0" smtClean="0"/>
              <a:t>degradation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http://blog.cloudpassage.com/wp-content/uploads/2011/07/virtualizatio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99063"/>
            <a:ext cx="5439544" cy="32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5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 Computing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performance degradation is especially large for IO virtualization.</a:t>
            </a:r>
          </a:p>
          <a:p>
            <a:endParaRPr lang="zh-TW" altLang="en-US" dirty="0"/>
          </a:p>
        </p:txBody>
      </p:sp>
      <p:graphicFrame>
        <p:nvGraphicFramePr>
          <p:cNvPr id="4" name="圖表 4"/>
          <p:cNvGraphicFramePr/>
          <p:nvPr>
            <p:extLst>
              <p:ext uri="{D42A27DB-BD31-4B8C-83A1-F6EECF244321}">
                <p14:modId xmlns:p14="http://schemas.microsoft.com/office/powerpoint/2010/main" val="3314851429"/>
              </p:ext>
            </p:extLst>
          </p:nvPr>
        </p:nvGraphicFramePr>
        <p:xfrm>
          <a:off x="2207704" y="2977949"/>
          <a:ext cx="4596544" cy="311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8"/>
          <p:cNvSpPr txBox="1"/>
          <p:nvPr/>
        </p:nvSpPr>
        <p:spPr>
          <a:xfrm>
            <a:off x="2592288" y="2708920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6">
                    <a:lumMod val="50000"/>
                  </a:schemeClr>
                </a:solidFill>
              </a:rPr>
              <a:t>PTRANS (Communication utilization)</a:t>
            </a:r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字方塊 6"/>
          <p:cNvSpPr txBox="1"/>
          <p:nvPr/>
        </p:nvSpPr>
        <p:spPr>
          <a:xfrm>
            <a:off x="1673932" y="3613086"/>
            <a:ext cx="492443" cy="10801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TW" sz="2000" b="1" dirty="0" smtClean="0"/>
              <a:t>GB/s</a:t>
            </a:r>
            <a:endParaRPr lang="zh-TW" altLang="en-US" sz="2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03848" y="597134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PM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20072" y="59492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KVM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45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High </a:t>
            </a:r>
            <a:r>
              <a:rPr lang="en-US" altLang="zh-TW" dirty="0"/>
              <a:t>Performance Computing V</a:t>
            </a:r>
            <a:r>
              <a:rPr lang="en-US" altLang="zh-TW" dirty="0" smtClean="0"/>
              <a:t>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>
            <a:normAutofit/>
          </a:bodyPr>
          <a:lstStyle/>
          <a:p>
            <a:pPr lvl="0">
              <a:buClr>
                <a:srgbClr val="4F81BD">
                  <a:lumMod val="75000"/>
                </a:srgbClr>
              </a:buClr>
            </a:pPr>
            <a:r>
              <a:rPr lang="en-US" altLang="zh-TW" sz="2800" dirty="0" err="1" smtClean="0">
                <a:solidFill>
                  <a:schemeClr val="tx2">
                    <a:lumMod val="75000"/>
                  </a:schemeClr>
                </a:solidFill>
              </a:rPr>
              <a:t>InfiniBand</a:t>
            </a:r>
            <a:r>
              <a:rPr lang="en-US" altLang="zh-TW" sz="2800" dirty="0" smtClean="0">
                <a:solidFill>
                  <a:schemeClr val="tx2">
                    <a:lumMod val="75000"/>
                  </a:schemeClr>
                </a:solidFill>
              </a:rPr>
              <a:t> is widely used in the high-performance </a:t>
            </a:r>
            <a:r>
              <a:rPr lang="en-US" altLang="zh-TW" dirty="0" smtClean="0"/>
              <a:t>computing center</a:t>
            </a:r>
          </a:p>
          <a:p>
            <a:pPr lvl="1"/>
            <a:r>
              <a:rPr lang="en-US" altLang="zh-TW" dirty="0" smtClean="0"/>
              <a:t>Transfer supercomputing centers to data centers</a:t>
            </a:r>
          </a:p>
          <a:p>
            <a:pPr lvl="1"/>
            <a:r>
              <a:rPr lang="en-US" altLang="zh-TW" dirty="0" smtClean="0"/>
              <a:t>For HPC on cloud</a:t>
            </a:r>
          </a:p>
          <a:p>
            <a:pPr lvl="2"/>
            <a:r>
              <a:rPr lang="en-US" altLang="zh-TW" dirty="0" smtClean="0">
                <a:solidFill>
                  <a:srgbClr val="002060"/>
                </a:solidFill>
              </a:rPr>
              <a:t>Both of them would need to </a:t>
            </a:r>
            <a:r>
              <a:rPr lang="en-US" altLang="zh-TW" dirty="0" err="1" smtClean="0">
                <a:solidFill>
                  <a:srgbClr val="002060"/>
                </a:solidFill>
              </a:rPr>
              <a:t>virtualize</a:t>
            </a:r>
            <a:r>
              <a:rPr lang="en-US" altLang="zh-TW" dirty="0" smtClean="0">
                <a:solidFill>
                  <a:srgbClr val="002060"/>
                </a:solidFill>
              </a:rPr>
              <a:t> the systems</a:t>
            </a:r>
          </a:p>
          <a:p>
            <a:pPr lvl="2"/>
            <a:r>
              <a:rPr lang="en-US" altLang="zh-TW" dirty="0" smtClean="0"/>
              <a:t>Consider the performance and the availability of  the existed </a:t>
            </a:r>
            <a:r>
              <a:rPr lang="en-US" altLang="zh-TW" dirty="0" err="1" smtClean="0"/>
              <a:t>InfiniBand</a:t>
            </a:r>
            <a:r>
              <a:rPr lang="en-US" altLang="zh-TW" dirty="0" smtClean="0"/>
              <a:t> devices, it would need to </a:t>
            </a:r>
            <a:r>
              <a:rPr lang="en-US" altLang="zh-TW" dirty="0" err="1" smtClean="0"/>
              <a:t>virtualize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InfiniBand</a:t>
            </a:r>
            <a:endParaRPr lang="en-US" altLang="zh-TW" sz="2800" dirty="0" smtClean="0">
              <a:ea typeface="+mn-ea"/>
              <a:cs typeface="+mn-cs"/>
            </a:endParaRPr>
          </a:p>
        </p:txBody>
      </p:sp>
      <p:pic>
        <p:nvPicPr>
          <p:cNvPr id="4098" name="Picture 2" descr="http://media2.hpcwire.com/hpccloud/dutchclo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036434"/>
            <a:ext cx="2376264" cy="175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54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Overview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What is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Architecture</a:t>
            </a:r>
          </a:p>
          <a:p>
            <a:pPr lvl="1"/>
            <a:endParaRPr lang="en-US" altLang="zh-TW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altLang="zh-TW" dirty="0" err="1">
                <a:latin typeface="+mj-lt"/>
              </a:rPr>
              <a:t>InfiniBand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Virtualization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Why do we need to virtualize 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altLang="zh-TW" dirty="0" err="1">
                <a:latin typeface="+mj-lt"/>
              </a:rPr>
              <a:t>InfiniBand</a:t>
            </a:r>
            <a:r>
              <a:rPr lang="en-US" altLang="zh-TW" dirty="0">
                <a:latin typeface="+mj-lt"/>
              </a:rPr>
              <a:t> Virtualization Methods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Case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study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46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Three kinds </a:t>
            </a:r>
            <a:r>
              <a:rPr lang="en-US" altLang="zh-TW" dirty="0"/>
              <a:t>of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Fully virtualization: software-based I/O </a:t>
            </a:r>
            <a:r>
              <a:rPr lang="en-US" altLang="zh-TW" dirty="0" smtClean="0"/>
              <a:t>virtualization</a:t>
            </a:r>
            <a:endParaRPr lang="en-US" altLang="zh-TW" dirty="0"/>
          </a:p>
          <a:p>
            <a:pPr lvl="1"/>
            <a:r>
              <a:rPr lang="en-US" altLang="zh-TW" dirty="0"/>
              <a:t>Flexibility and ease of </a:t>
            </a:r>
            <a:r>
              <a:rPr lang="en-US" altLang="zh-TW" dirty="0" smtClean="0"/>
              <a:t>migration</a:t>
            </a:r>
            <a:endParaRPr lang="en-US" altLang="zh-TW" dirty="0"/>
          </a:p>
          <a:p>
            <a:pPr lvl="2"/>
            <a:r>
              <a:rPr lang="en-US" altLang="zh-TW" dirty="0"/>
              <a:t>May suffer from low I/O bandwidth and high I/O </a:t>
            </a:r>
            <a:r>
              <a:rPr lang="en-US" altLang="zh-TW" dirty="0" smtClean="0"/>
              <a:t>latency</a:t>
            </a:r>
            <a:endParaRPr lang="en-US" altLang="zh-TW" dirty="0"/>
          </a:p>
          <a:p>
            <a:r>
              <a:rPr lang="en-US" altLang="zh-TW" dirty="0"/>
              <a:t>Bypass: hardware-based I/O </a:t>
            </a:r>
            <a:r>
              <a:rPr lang="en-US" altLang="zh-TW" dirty="0" smtClean="0"/>
              <a:t>virtualization</a:t>
            </a:r>
            <a:endParaRPr lang="en-US" altLang="zh-TW" dirty="0"/>
          </a:p>
          <a:p>
            <a:pPr lvl="1"/>
            <a:r>
              <a:rPr lang="en-US" altLang="zh-TW" dirty="0"/>
              <a:t>Efficient but lacking of flexibility for </a:t>
            </a:r>
            <a:r>
              <a:rPr lang="en-US" altLang="zh-TW" dirty="0" smtClean="0"/>
              <a:t>migration</a:t>
            </a:r>
            <a:endParaRPr lang="en-US" altLang="zh-TW" dirty="0"/>
          </a:p>
          <a:p>
            <a:r>
              <a:rPr lang="en-US" altLang="zh-TW" dirty="0" err="1"/>
              <a:t>Paravirtualization</a:t>
            </a:r>
            <a:r>
              <a:rPr lang="en-US" altLang="zh-TW" dirty="0"/>
              <a:t>: a hybrid of software-based and hardware-based virtualization.</a:t>
            </a:r>
          </a:p>
          <a:p>
            <a:pPr lvl="1"/>
            <a:r>
              <a:rPr lang="en-US" altLang="zh-TW" dirty="0" smtClean="0"/>
              <a:t>Try </a:t>
            </a:r>
            <a:r>
              <a:rPr lang="en-US" altLang="zh-TW" dirty="0"/>
              <a:t>to balance the flexibility and efficiency of virtual I/O.</a:t>
            </a:r>
          </a:p>
          <a:p>
            <a:pPr lvl="1"/>
            <a:r>
              <a:rPr lang="en-US" altLang="zh-TW" dirty="0"/>
              <a:t>Ex. </a:t>
            </a:r>
            <a:r>
              <a:rPr lang="en-US" altLang="zh-TW" dirty="0" err="1"/>
              <a:t>Xsigo</a:t>
            </a:r>
            <a:r>
              <a:rPr lang="en-US" altLang="zh-TW" dirty="0"/>
              <a:t> Systems.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28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virtualization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4" name="Picture 6" descr="http://www.ibm.com/developerworks/linux/library/l-pci-passthrough/figure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09" y="2204864"/>
            <a:ext cx="717679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8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Bypass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6" name="Picture 4" descr="http://www.ibm.com/developerworks/linux/library/l-pci-passthrough/figure3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38" y="2204864"/>
            <a:ext cx="690076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115616" y="2057506"/>
            <a:ext cx="1936602" cy="3816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2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Paravirtualization</a:t>
            </a:r>
            <a:endParaRPr lang="zh-TW" altLang="en-US" dirty="0"/>
          </a:p>
        </p:txBody>
      </p:sp>
      <p:pic>
        <p:nvPicPr>
          <p:cNvPr id="4098" name="Picture 2" descr="http://betanews.com/wp-content/uploads/2012/07/xsigooracl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456247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267744" y="3717032"/>
            <a:ext cx="41044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Software Defined Network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44008" y="5137447"/>
            <a:ext cx="1109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TW" sz="1400" b="1" dirty="0" err="1" smtClean="0">
                <a:solidFill>
                  <a:schemeClr val="bg1">
                    <a:lumMod val="50000"/>
                  </a:schemeClr>
                </a:solidFill>
              </a:rPr>
              <a:t>InfiniBand</a:t>
            </a:r>
            <a:endParaRPr lang="zh-TW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Overview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What is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Architecture</a:t>
            </a:r>
          </a:p>
          <a:p>
            <a:pPr lvl="1"/>
            <a:endParaRPr lang="en-US" altLang="zh-TW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altLang="zh-TW" dirty="0" err="1">
                <a:latin typeface="+mj-lt"/>
              </a:rPr>
              <a:t>InfiniBand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Virtualization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Why do we need to virtualize 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Virtualization Methods</a:t>
            </a:r>
          </a:p>
          <a:p>
            <a:pPr lvl="1"/>
            <a:r>
              <a:rPr lang="en-US" altLang="zh-TW" dirty="0">
                <a:latin typeface="+mj-lt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9133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InfiniBand</a:t>
            </a:r>
            <a:r>
              <a:rPr lang="en-US" altLang="zh-TW" dirty="0" smtClean="0"/>
              <a:t> Devices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1026" name="Picture 2" descr="http://www.fujitsu.com/fts/Images/W-DK27592_tcm21-1631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3352428" cy="213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81" y="4869160"/>
            <a:ext cx="587731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http://www.cablesondemand.com/images/products/SF-QSFPINFQD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17" y="2249785"/>
            <a:ext cx="26193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15616" y="39330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Adapter Card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508104" y="396329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Cable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635896" y="58772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42413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What is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InfiniBand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Overview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InfiniBand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Architecture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Why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InfiniBand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Virtualization</a:t>
            </a:r>
          </a:p>
          <a:p>
            <a:r>
              <a:rPr lang="en-US" altLang="zh-TW" dirty="0" err="1">
                <a:latin typeface="+mj-lt"/>
              </a:rPr>
              <a:t>InfiniBand</a:t>
            </a:r>
            <a:r>
              <a:rPr lang="en-US" altLang="zh-TW" dirty="0">
                <a:latin typeface="+mj-lt"/>
              </a:rPr>
              <a:t> Virtualization Methods</a:t>
            </a:r>
          </a:p>
          <a:p>
            <a:pPr lvl="1"/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Methods</a:t>
            </a:r>
          </a:p>
          <a:p>
            <a:pPr lvl="1"/>
            <a:r>
              <a:rPr lang="en-US" altLang="zh-TW" dirty="0">
                <a:latin typeface="+mj-lt"/>
              </a:rPr>
              <a:t>Case </a:t>
            </a:r>
            <a:r>
              <a:rPr lang="en-US" altLang="zh-TW" dirty="0" smtClean="0">
                <a:latin typeface="+mj-lt"/>
              </a:rPr>
              <a:t>study</a:t>
            </a:r>
            <a:endParaRPr lang="en-US" altLang="zh-T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19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VMM-Bypass I/O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Extend </a:t>
            </a:r>
            <a:r>
              <a:rPr lang="en-US" altLang="zh-TW" dirty="0"/>
              <a:t>the idea of OS-bypass originated from user-level </a:t>
            </a:r>
            <a:r>
              <a:rPr lang="en-US" altLang="zh-TW" dirty="0" smtClean="0"/>
              <a:t>communication</a:t>
            </a:r>
            <a:endParaRPr lang="en-US" altLang="zh-TW" dirty="0"/>
          </a:p>
          <a:p>
            <a:r>
              <a:rPr lang="en-US" altLang="zh-TW" dirty="0"/>
              <a:t>Allows time critical I/O operations to be carried out directly in guest virtual machines without involving virtual machine monitor and a privileged virtual </a:t>
            </a:r>
            <a:r>
              <a:rPr lang="en-US" altLang="zh-TW" dirty="0" smtClean="0"/>
              <a:t>machine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819746"/>
            <a:ext cx="4248472" cy="292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7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InfiniBand</a:t>
            </a:r>
            <a:r>
              <a:rPr lang="en-US" altLang="zh-TW" dirty="0" smtClean="0"/>
              <a:t> Driver 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OpenIB</a:t>
            </a:r>
            <a:r>
              <a:rPr lang="en-US" altLang="zh-TW" dirty="0"/>
              <a:t> Gen2 Driver Stack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HCA </a:t>
            </a:r>
            <a:r>
              <a:rPr lang="en-US" altLang="zh-TW" dirty="0"/>
              <a:t>Driver is hardware </a:t>
            </a:r>
            <a:r>
              <a:rPr lang="en-US" altLang="zh-TW" dirty="0" smtClean="0"/>
              <a:t>dependent</a:t>
            </a:r>
            <a:endParaRPr lang="en-US" altLang="zh-TW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05777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1111964" y="1556792"/>
            <a:ext cx="7132933" cy="4680520"/>
            <a:chOff x="1111965" y="1805675"/>
            <a:chExt cx="7132933" cy="468052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965" y="1805675"/>
              <a:ext cx="7132933" cy="4680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 bwMode="auto">
            <a:xfrm>
              <a:off x="4788024" y="4145935"/>
              <a:ext cx="2592288" cy="435193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275856" y="3501008"/>
              <a:ext cx="864096" cy="644927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499992" y="4804977"/>
              <a:ext cx="1123629" cy="217597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499992" y="5083611"/>
              <a:ext cx="1123629" cy="217597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5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Follows </a:t>
            </a:r>
            <a:r>
              <a:rPr lang="en-US" altLang="zh-TW" dirty="0" err="1"/>
              <a:t>Xen</a:t>
            </a:r>
            <a:r>
              <a:rPr lang="en-US" altLang="zh-TW" dirty="0"/>
              <a:t> split driver model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Front-end </a:t>
            </a:r>
            <a:r>
              <a:rPr lang="en-US" altLang="zh-TW" dirty="0"/>
              <a:t>implemented as </a:t>
            </a:r>
            <a:r>
              <a:rPr lang="en-US" altLang="zh-TW" dirty="0">
                <a:solidFill>
                  <a:srgbClr val="FF0000"/>
                </a:solidFill>
              </a:rPr>
              <a:t>a new HCA driver module</a:t>
            </a:r>
            <a:r>
              <a:rPr lang="en-US" altLang="zh-TW" dirty="0"/>
              <a:t> (reusing core module) and it would create two channels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Device channel </a:t>
            </a:r>
            <a:r>
              <a:rPr lang="en-US" altLang="zh-TW" dirty="0"/>
              <a:t>for </a:t>
            </a:r>
            <a:r>
              <a:rPr lang="en-US" altLang="zh-TW" dirty="0">
                <a:solidFill>
                  <a:srgbClr val="FF0000"/>
                </a:solidFill>
              </a:rPr>
              <a:t>processing requests</a:t>
            </a:r>
            <a:r>
              <a:rPr lang="en-US" altLang="zh-TW" dirty="0"/>
              <a:t> initiated from the guest domain.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Event channel </a:t>
            </a:r>
            <a:r>
              <a:rPr lang="en-US" altLang="zh-TW" dirty="0"/>
              <a:t>for sending </a:t>
            </a:r>
            <a:r>
              <a:rPr lang="en-US" altLang="zh-TW" dirty="0" err="1"/>
              <a:t>InifiniBand</a:t>
            </a:r>
            <a:r>
              <a:rPr lang="en-US" altLang="zh-TW" dirty="0">
                <a:solidFill>
                  <a:srgbClr val="6633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CQ and QP events </a:t>
            </a:r>
            <a:r>
              <a:rPr lang="en-US" altLang="zh-TW" dirty="0"/>
              <a:t>to the guest domain.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Backend</a:t>
            </a:r>
            <a:r>
              <a:rPr lang="en-US" altLang="zh-TW" dirty="0"/>
              <a:t> uses kernel threads to </a:t>
            </a:r>
            <a:r>
              <a:rPr lang="en-US" altLang="zh-TW" dirty="0">
                <a:solidFill>
                  <a:srgbClr val="FF0000"/>
                </a:solidFill>
              </a:rPr>
              <a:t>process requests </a:t>
            </a:r>
            <a:r>
              <a:rPr lang="en-US" altLang="zh-TW" dirty="0"/>
              <a:t>from front-ends (reusing IB drivers in dom0).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8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Privileged Access</a:t>
            </a:r>
          </a:p>
          <a:p>
            <a:pPr lvl="1"/>
            <a:r>
              <a:rPr lang="en-US" altLang="zh-TW" dirty="0"/>
              <a:t>Memory registration</a:t>
            </a:r>
          </a:p>
          <a:p>
            <a:pPr lvl="1"/>
            <a:r>
              <a:rPr lang="en-US" altLang="zh-TW" dirty="0"/>
              <a:t>CQ and QP creation</a:t>
            </a:r>
          </a:p>
          <a:p>
            <a:pPr lvl="1"/>
            <a:r>
              <a:rPr lang="en-US" altLang="zh-TW" dirty="0" smtClean="0"/>
              <a:t>Other operations</a:t>
            </a:r>
            <a:endParaRPr lang="en-US" altLang="zh-TW" dirty="0"/>
          </a:p>
          <a:p>
            <a:r>
              <a:rPr lang="en-US" altLang="zh-TW" dirty="0" smtClean="0"/>
              <a:t>VMM-bypass </a:t>
            </a:r>
            <a:r>
              <a:rPr lang="en-US" altLang="zh-TW" dirty="0"/>
              <a:t>Access</a:t>
            </a:r>
          </a:p>
          <a:p>
            <a:pPr lvl="1"/>
            <a:r>
              <a:rPr lang="en-US" altLang="zh-TW" dirty="0"/>
              <a:t>Communication phase</a:t>
            </a:r>
          </a:p>
          <a:p>
            <a:r>
              <a:rPr lang="en-US" altLang="zh-TW" dirty="0"/>
              <a:t>Event handling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97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Privileged </a:t>
            </a:r>
            <a:r>
              <a:rPr lang="en-US" altLang="zh-TW" dirty="0"/>
              <a:t>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Memory registration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051720" y="2852936"/>
            <a:ext cx="1283568" cy="15121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Back-end</a:t>
            </a:r>
          </a:p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bg1"/>
                </a:solidFill>
                <a:latin typeface="Arial" charset="0"/>
              </a:rPr>
              <a:t>driver</a:t>
            </a:r>
            <a:endParaRPr lang="zh-TW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063480" y="2842794"/>
            <a:ext cx="1283568" cy="15121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chemeClr val="bg1"/>
                </a:solidFill>
                <a:latin typeface="Arial" charset="0"/>
              </a:rPr>
              <a:t>Front-end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chemeClr val="bg1"/>
                </a:solidFill>
                <a:latin typeface="Arial" charset="0"/>
              </a:rPr>
              <a:t>driver</a:t>
            </a:r>
            <a:endParaRPr lang="zh-TW" altLang="en-US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6347048" y="2365740"/>
            <a:ext cx="2473424" cy="997175"/>
            <a:chOff x="6347048" y="2365740"/>
            <a:chExt cx="2473424" cy="997175"/>
          </a:xfrm>
        </p:grpSpPr>
        <p:sp>
          <p:nvSpPr>
            <p:cNvPr id="10" name="文字方塊 9"/>
            <p:cNvSpPr txBox="1"/>
            <p:nvPr/>
          </p:nvSpPr>
          <p:spPr>
            <a:xfrm>
              <a:off x="6565304" y="2716584"/>
              <a:ext cx="2255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l"/>
              </a:pPr>
              <a:r>
                <a:rPr lang="en-US" altLang="zh-TW" dirty="0" smtClean="0"/>
                <a:t>Memory pinning </a:t>
              </a:r>
            </a:p>
            <a:p>
              <a:pPr marL="285750" indent="-285750">
                <a:buFont typeface="Wingdings" pitchFamily="2" charset="2"/>
                <a:buChar char="l"/>
              </a:pPr>
              <a:r>
                <a:rPr lang="en-US" altLang="zh-TW" dirty="0" smtClean="0"/>
                <a:t>Translation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347048" y="2365740"/>
              <a:ext cx="326369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altLang="zh-TW" sz="2500" b="1" cap="all" spc="0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1</a:t>
              </a:r>
              <a:endParaRPr lang="zh-TW" altLang="en-US" sz="25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cxnSp>
        <p:nvCxnSpPr>
          <p:cNvPr id="14" name="直線單箭頭接點 13"/>
          <p:cNvCxnSpPr/>
          <p:nvPr/>
        </p:nvCxnSpPr>
        <p:spPr bwMode="auto">
          <a:xfrm flipH="1">
            <a:off x="3335288" y="3140968"/>
            <a:ext cx="17281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群組 14"/>
          <p:cNvGrpSpPr/>
          <p:nvPr/>
        </p:nvGrpSpPr>
        <p:grpSpPr>
          <a:xfrm>
            <a:off x="3059832" y="2204864"/>
            <a:ext cx="2473424" cy="997175"/>
            <a:chOff x="6347048" y="2365740"/>
            <a:chExt cx="2473424" cy="9971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6565304" y="2716584"/>
              <a:ext cx="2255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Send physical page information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47048" y="2365740"/>
              <a:ext cx="326369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altLang="zh-TW" sz="2500" b="1" cap="all" spc="0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2</a:t>
              </a:r>
              <a:endParaRPr lang="zh-TW" altLang="en-US" sz="25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sp>
        <p:nvSpPr>
          <p:cNvPr id="18" name="矩形 17"/>
          <p:cNvSpPr/>
          <p:nvPr/>
        </p:nvSpPr>
        <p:spPr bwMode="auto">
          <a:xfrm>
            <a:off x="1757400" y="5157192"/>
            <a:ext cx="1872208" cy="57606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Native HCA driver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直線單箭頭接點 18"/>
          <p:cNvCxnSpPr>
            <a:stCxn id="4" idx="2"/>
            <a:endCxn id="18" idx="0"/>
          </p:cNvCxnSpPr>
          <p:nvPr/>
        </p:nvCxnSpPr>
        <p:spPr bwMode="auto">
          <a:xfrm>
            <a:off x="2693504" y="4365104"/>
            <a:ext cx="0" cy="792088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735470" y="4291198"/>
            <a:ext cx="1829408" cy="884858"/>
            <a:chOff x="6565304" y="2478057"/>
            <a:chExt cx="2333464" cy="884858"/>
          </a:xfrm>
        </p:grpSpPr>
        <p:sp>
          <p:nvSpPr>
            <p:cNvPr id="23" name="文字方塊 22"/>
            <p:cNvSpPr txBox="1"/>
            <p:nvPr/>
          </p:nvSpPr>
          <p:spPr>
            <a:xfrm>
              <a:off x="6565304" y="2716584"/>
              <a:ext cx="2333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Register </a:t>
              </a:r>
            </a:p>
            <a:p>
              <a:pPr algn="ctr"/>
              <a:r>
                <a:rPr lang="en-US" altLang="zh-TW" dirty="0" smtClean="0"/>
                <a:t>physical page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781124" y="2478057"/>
              <a:ext cx="326369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altLang="zh-TW" sz="2500" b="1" cap="all" spc="0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3</a:t>
              </a:r>
              <a:endParaRPr lang="zh-TW" altLang="en-US" sz="25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1757400" y="6093296"/>
            <a:ext cx="1872208" cy="57606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HCA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直線單箭頭接點 28"/>
          <p:cNvCxnSpPr>
            <a:stCxn id="18" idx="2"/>
            <a:endCxn id="26" idx="0"/>
          </p:cNvCxnSpPr>
          <p:nvPr/>
        </p:nvCxnSpPr>
        <p:spPr bwMode="auto">
          <a:xfrm>
            <a:off x="2693504" y="5733256"/>
            <a:ext cx="0" cy="360040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 bwMode="auto">
          <a:xfrm>
            <a:off x="3335288" y="4149080"/>
            <a:ext cx="1728192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3295735" y="4149080"/>
            <a:ext cx="1829408" cy="1026976"/>
            <a:chOff x="6565304" y="2335939"/>
            <a:chExt cx="2333464" cy="1026976"/>
          </a:xfrm>
        </p:grpSpPr>
        <p:sp>
          <p:nvSpPr>
            <p:cNvPr id="35" name="文字方塊 34"/>
            <p:cNvSpPr txBox="1"/>
            <p:nvPr/>
          </p:nvSpPr>
          <p:spPr>
            <a:xfrm>
              <a:off x="6565304" y="2716584"/>
              <a:ext cx="2333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Send local and remote key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6615755" y="2335939"/>
              <a:ext cx="326368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altLang="zh-TW" sz="2500" b="1" cap="all" spc="0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4</a:t>
              </a:r>
              <a:endParaRPr lang="zh-TW" altLang="en-US" sz="25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1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050904" y="2578495"/>
            <a:ext cx="2172816" cy="25101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Guest Domain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Privileged </a:t>
            </a:r>
            <a:r>
              <a:rPr lang="en-US" altLang="zh-TW" dirty="0"/>
              <a:t>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TW" sz="2800" dirty="0">
                <a:solidFill>
                  <a:schemeClr val="tx2">
                    <a:lumMod val="75000"/>
                  </a:schemeClr>
                </a:solidFill>
              </a:rPr>
              <a:t>CQ and QP creation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039144" y="3573016"/>
            <a:ext cx="1283568" cy="15121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Back-end</a:t>
            </a:r>
          </a:p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bg1"/>
                </a:solidFill>
                <a:latin typeface="Arial" charset="0"/>
              </a:rPr>
              <a:t>driver</a:t>
            </a:r>
            <a:endParaRPr lang="zh-TW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050904" y="3562874"/>
            <a:ext cx="1283568" cy="15121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chemeClr val="bg1"/>
                </a:solidFill>
                <a:latin typeface="Arial" charset="0"/>
              </a:rPr>
              <a:t>Front-end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chemeClr val="bg1"/>
                </a:solidFill>
                <a:latin typeface="Arial" charset="0"/>
              </a:rPr>
              <a:t>driver</a:t>
            </a:r>
            <a:endParaRPr lang="zh-TW" altLang="en-US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5063480" y="2564904"/>
            <a:ext cx="2257400" cy="904842"/>
            <a:chOff x="6563072" y="2365740"/>
            <a:chExt cx="2257400" cy="904842"/>
          </a:xfrm>
        </p:grpSpPr>
        <p:sp>
          <p:nvSpPr>
            <p:cNvPr id="8" name="文字方塊 7"/>
            <p:cNvSpPr txBox="1"/>
            <p:nvPr/>
          </p:nvSpPr>
          <p:spPr>
            <a:xfrm>
              <a:off x="6565304" y="2716584"/>
              <a:ext cx="22551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dirty="0" smtClean="0"/>
                <a:t>Allocate CQ and QP buffer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63072" y="2365740"/>
              <a:ext cx="326369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altLang="zh-TW" sz="2500" b="1" cap="all" spc="0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1</a:t>
              </a:r>
              <a:endParaRPr lang="zh-TW" altLang="en-US" sz="25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050904" y="4725144"/>
            <a:ext cx="2473424" cy="997175"/>
            <a:chOff x="6347048" y="2365740"/>
            <a:chExt cx="2473424" cy="997175"/>
          </a:xfrm>
        </p:grpSpPr>
        <p:sp>
          <p:nvSpPr>
            <p:cNvPr id="11" name="文字方塊 10"/>
            <p:cNvSpPr txBox="1"/>
            <p:nvPr/>
          </p:nvSpPr>
          <p:spPr>
            <a:xfrm>
              <a:off x="6565304" y="2716584"/>
              <a:ext cx="2255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Register CQ and QP buffers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347048" y="2365740"/>
              <a:ext cx="326369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altLang="zh-TW" sz="2500" b="1" cap="all" spc="0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2</a:t>
              </a:r>
              <a:endParaRPr lang="zh-TW" altLang="en-US" sz="25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272104" y="3277153"/>
            <a:ext cx="1829408" cy="1231967"/>
            <a:chOff x="6565304" y="2407947"/>
            <a:chExt cx="2333464" cy="1231967"/>
          </a:xfrm>
        </p:grpSpPr>
        <p:sp>
          <p:nvSpPr>
            <p:cNvPr id="14" name="文字方塊 13"/>
            <p:cNvSpPr txBox="1"/>
            <p:nvPr/>
          </p:nvSpPr>
          <p:spPr>
            <a:xfrm>
              <a:off x="6565304" y="2716584"/>
              <a:ext cx="23334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Send requests</a:t>
              </a:r>
              <a:r>
                <a:rPr lang="en-US" altLang="zh-TW" dirty="0"/>
                <a:t> </a:t>
              </a:r>
              <a:r>
                <a:rPr lang="en-US" altLang="zh-TW" dirty="0" smtClean="0"/>
                <a:t>with CQ, QP buffer keys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590950" y="2407947"/>
              <a:ext cx="326368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altLang="zh-TW" sz="2500" b="1" cap="all" spc="0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3</a:t>
              </a:r>
              <a:endParaRPr lang="zh-TW" altLang="en-US" sz="25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cxnSp>
        <p:nvCxnSpPr>
          <p:cNvPr id="16" name="直線單箭頭接點 15"/>
          <p:cNvCxnSpPr/>
          <p:nvPr/>
        </p:nvCxnSpPr>
        <p:spPr bwMode="auto">
          <a:xfrm flipH="1">
            <a:off x="3322712" y="4509120"/>
            <a:ext cx="1728192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107504" y="3789040"/>
            <a:ext cx="2005472" cy="1026976"/>
            <a:chOff x="6340729" y="2335939"/>
            <a:chExt cx="2558039" cy="1026976"/>
          </a:xfrm>
        </p:grpSpPr>
        <p:sp>
          <p:nvSpPr>
            <p:cNvPr id="23" name="文字方塊 22"/>
            <p:cNvSpPr txBox="1"/>
            <p:nvPr/>
          </p:nvSpPr>
          <p:spPr>
            <a:xfrm>
              <a:off x="6340729" y="2716584"/>
              <a:ext cx="2558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Create CQ, QP using those keys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615755" y="2335939"/>
              <a:ext cx="326368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altLang="zh-TW" sz="2500" b="1" cap="all" spc="0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4</a:t>
              </a:r>
              <a:endParaRPr lang="zh-TW" altLang="en-US" sz="25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Privileged 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Other operations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848272" y="2708920"/>
            <a:ext cx="1283568" cy="15121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Back-end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bg1"/>
                </a:solidFill>
                <a:latin typeface="Arial" charset="0"/>
              </a:rPr>
              <a:t>driver</a:t>
            </a:r>
            <a:endParaRPr lang="zh-TW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60032" y="2698778"/>
            <a:ext cx="1283568" cy="15121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Front-end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chemeClr val="bg1"/>
                </a:solidFill>
                <a:latin typeface="Arial" charset="0"/>
              </a:rPr>
              <a:t>driver</a:t>
            </a:r>
            <a:endParaRPr lang="zh-TW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53952" y="5085184"/>
            <a:ext cx="1872208" cy="72008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Native HCA driver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>
            <a:off x="3131840" y="3068960"/>
            <a:ext cx="1728192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3023828" y="2386797"/>
            <a:ext cx="1944216" cy="661720"/>
            <a:chOff x="3023828" y="2386797"/>
            <a:chExt cx="1944216" cy="661720"/>
          </a:xfrm>
        </p:grpSpPr>
        <p:sp>
          <p:nvSpPr>
            <p:cNvPr id="11" name="文字方塊 10"/>
            <p:cNvSpPr txBox="1"/>
            <p:nvPr/>
          </p:nvSpPr>
          <p:spPr>
            <a:xfrm>
              <a:off x="3023828" y="2679185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Send requests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170988" y="2386797"/>
              <a:ext cx="326369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altLang="zh-TW" sz="2500" b="1" cap="all" spc="0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1</a:t>
              </a:r>
              <a:endParaRPr lang="zh-TW" altLang="en-US" sz="25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971600" y="4070487"/>
            <a:ext cx="1944216" cy="884858"/>
            <a:chOff x="467544" y="4058925"/>
            <a:chExt cx="1944216" cy="884858"/>
          </a:xfrm>
        </p:grpSpPr>
        <p:sp>
          <p:nvSpPr>
            <p:cNvPr id="16" name="文字方塊 15"/>
            <p:cNvSpPr txBox="1"/>
            <p:nvPr/>
          </p:nvSpPr>
          <p:spPr>
            <a:xfrm>
              <a:off x="467544" y="4297452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Process requests</a:t>
              </a:r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25352" y="4058925"/>
              <a:ext cx="326369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altLang="zh-TW" sz="2500" b="1" cap="all" dirty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2</a:t>
              </a:r>
              <a:endParaRPr lang="zh-TW" altLang="en-US" sz="25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cxnSp>
        <p:nvCxnSpPr>
          <p:cNvPr id="19" name="直線單箭頭接點 18"/>
          <p:cNvCxnSpPr>
            <a:stCxn id="4" idx="2"/>
            <a:endCxn id="6" idx="0"/>
          </p:cNvCxnSpPr>
          <p:nvPr/>
        </p:nvCxnSpPr>
        <p:spPr bwMode="auto">
          <a:xfrm>
            <a:off x="2490056" y="4221088"/>
            <a:ext cx="0" cy="864096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 bwMode="auto">
          <a:xfrm>
            <a:off x="3131840" y="3861048"/>
            <a:ext cx="1728192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2990765" y="3789040"/>
            <a:ext cx="2229307" cy="762908"/>
            <a:chOff x="2738737" y="2285609"/>
            <a:chExt cx="2229307" cy="762908"/>
          </a:xfrm>
        </p:grpSpPr>
        <p:sp>
          <p:nvSpPr>
            <p:cNvPr id="27" name="文字方塊 26"/>
            <p:cNvSpPr txBox="1"/>
            <p:nvPr/>
          </p:nvSpPr>
          <p:spPr>
            <a:xfrm>
              <a:off x="2738737" y="2679185"/>
              <a:ext cx="2229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Send back results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841475" y="2285609"/>
              <a:ext cx="326369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altLang="zh-TW" sz="2500" b="1" cap="all" spc="0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3</a:t>
              </a:r>
              <a:endParaRPr lang="zh-TW" altLang="en-US" sz="25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sp>
        <p:nvSpPr>
          <p:cNvPr id="29" name="矩形 28"/>
          <p:cNvSpPr/>
          <p:nvPr/>
        </p:nvSpPr>
        <p:spPr bwMode="auto">
          <a:xfrm>
            <a:off x="179512" y="3170530"/>
            <a:ext cx="1668760" cy="100811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IB</a:t>
            </a:r>
            <a:r>
              <a:rPr kumimoji="0" lang="en-US" altLang="zh-TW" sz="15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operation</a:t>
            </a: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Resource</a:t>
            </a:r>
            <a:r>
              <a:rPr kumimoji="0" lang="en-US" altLang="zh-TW" sz="15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</a:t>
            </a:r>
            <a:r>
              <a:rPr lang="en-US" altLang="zh-TW" sz="1500" dirty="0" smtClean="0">
                <a:solidFill>
                  <a:srgbClr val="FF0000"/>
                </a:solidFill>
                <a:latin typeface="Arial" charset="0"/>
              </a:rPr>
              <a:t>Pool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(Including QP, CQ</a:t>
            </a:r>
            <a:r>
              <a:rPr lang="en-US" altLang="zh-TW" sz="1500" dirty="0" smtClean="0">
                <a:solidFill>
                  <a:schemeClr val="tx1"/>
                </a:solidFill>
                <a:latin typeface="Arial" charset="0"/>
              </a:rPr>
              <a:t>, and etc.</a:t>
            </a: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143600" y="3186892"/>
            <a:ext cx="2011558" cy="1008112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500" dirty="0" smtClean="0">
                <a:solidFill>
                  <a:schemeClr val="tx1"/>
                </a:solidFill>
                <a:latin typeface="Arial" charset="0"/>
              </a:rPr>
              <a:t>Each resource has itself </a:t>
            </a:r>
            <a:r>
              <a:rPr lang="en-US" altLang="zh-TW" sz="1500" dirty="0" smtClean="0">
                <a:solidFill>
                  <a:srgbClr val="FF0000"/>
                </a:solidFill>
                <a:latin typeface="Arial" charset="0"/>
              </a:rPr>
              <a:t>h</a:t>
            </a:r>
            <a:r>
              <a:rPr kumimoji="0" lang="en-US" altLang="zh-TW" sz="15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andle number </a:t>
            </a:r>
            <a:r>
              <a:rPr kumimoji="0" lang="en-US" altLang="zh-TW" sz="15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which as a key to get resource. 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143600" y="2924944"/>
            <a:ext cx="2011558" cy="2619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Keep</a:t>
            </a:r>
            <a:r>
              <a:rPr lang="en-US" altLang="zh-TW" sz="1500" dirty="0" smtClean="0">
                <a:latin typeface="Arial" charset="0"/>
              </a:rPr>
              <a:t>: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79512" y="2908582"/>
            <a:ext cx="1668760" cy="2619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Keep</a:t>
            </a:r>
            <a:r>
              <a:rPr lang="en-US" altLang="zh-TW" sz="1500" dirty="0" smtClean="0">
                <a:latin typeface="Arial" charset="0"/>
              </a:rPr>
              <a:t>:</a:t>
            </a:r>
            <a:endParaRPr kumimoji="0" lang="zh-TW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35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VMM-bypass </a:t>
            </a:r>
            <a:r>
              <a:rPr lang="en-US" altLang="zh-TW" sz="4000" dirty="0"/>
              <a:t>Access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Communication phase</a:t>
            </a:r>
          </a:p>
          <a:p>
            <a:pPr lvl="1"/>
            <a:r>
              <a:rPr lang="en-US" altLang="zh-TW" dirty="0"/>
              <a:t>QP access</a:t>
            </a:r>
          </a:p>
          <a:p>
            <a:pPr lvl="2"/>
            <a:r>
              <a:rPr lang="en-US" altLang="zh-TW" dirty="0"/>
              <a:t>Before communication, doorbell page is mapped into address space (needs some support from </a:t>
            </a:r>
            <a:r>
              <a:rPr lang="en-US" altLang="zh-TW" dirty="0" err="1"/>
              <a:t>Xen</a:t>
            </a:r>
            <a:r>
              <a:rPr lang="en-US" altLang="zh-TW" dirty="0"/>
              <a:t>).</a:t>
            </a:r>
          </a:p>
          <a:p>
            <a:pPr lvl="2"/>
            <a:r>
              <a:rPr lang="en-US" altLang="zh-TW" dirty="0"/>
              <a:t>Put WQR in QP buffer.</a:t>
            </a:r>
          </a:p>
          <a:p>
            <a:pPr lvl="2"/>
            <a:r>
              <a:rPr lang="en-US" altLang="zh-TW" dirty="0"/>
              <a:t>Ring the doorbell. </a:t>
            </a:r>
          </a:p>
          <a:p>
            <a:r>
              <a:rPr lang="en-US" altLang="zh-TW" dirty="0"/>
              <a:t>CQ polling</a:t>
            </a:r>
          </a:p>
          <a:p>
            <a:pPr lvl="1"/>
            <a:r>
              <a:rPr lang="en-US" altLang="zh-TW" dirty="0"/>
              <a:t>Can be done directly.</a:t>
            </a:r>
          </a:p>
          <a:p>
            <a:pPr lvl="2"/>
            <a:r>
              <a:rPr lang="en-US" altLang="zh-TW" dirty="0" smtClean="0"/>
              <a:t>Because </a:t>
            </a:r>
            <a:r>
              <a:rPr lang="en-US" altLang="zh-TW" dirty="0"/>
              <a:t>CQ buffer is allocated in guest domain.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6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InfiniBand</a:t>
            </a:r>
            <a:r>
              <a:rPr lang="en-US" altLang="zh-TW" dirty="0" smtClean="0"/>
              <a:t> is commonly used in high performance computing (HPC).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3" y="2636912"/>
            <a:ext cx="4628845" cy="381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431010" y="4083738"/>
            <a:ext cx="112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err="1" smtClean="0"/>
              <a:t>InfiniBand</a:t>
            </a:r>
            <a:r>
              <a:rPr lang="en-US" altLang="zh-TW" sz="1400" b="1" dirty="0" smtClean="0"/>
              <a:t> 44.80%</a:t>
            </a:r>
            <a:endParaRPr lang="zh-TW" altLang="en-US" sz="1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69171" y="5335364"/>
            <a:ext cx="168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/>
              <a:t>Gigabit Ethernet</a:t>
            </a:r>
          </a:p>
          <a:p>
            <a:pPr algn="ctr"/>
            <a:r>
              <a:rPr lang="en-US" altLang="zh-TW" sz="1400" b="1" dirty="0" smtClean="0"/>
              <a:t>37.80%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570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Event Handling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Event handling</a:t>
            </a:r>
          </a:p>
          <a:p>
            <a:pPr lvl="1"/>
            <a:r>
              <a:rPr lang="en-US" altLang="zh-TW" dirty="0"/>
              <a:t>Each domain has a set of end-points(or ports) which may be bounded to an event source.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When </a:t>
            </a:r>
            <a:r>
              <a:rPr lang="en-US" altLang="zh-TW" dirty="0"/>
              <a:t>a pair of end-points in two domains are bound together, a “send” operation on one side will cause </a:t>
            </a:r>
          </a:p>
          <a:p>
            <a:pPr lvl="2"/>
            <a:r>
              <a:rPr lang="en-US" altLang="zh-TW" dirty="0"/>
              <a:t>An event to be received by the destination domain</a:t>
            </a:r>
          </a:p>
          <a:p>
            <a:pPr lvl="2"/>
            <a:r>
              <a:rPr lang="en-US" altLang="zh-TW" dirty="0"/>
              <a:t>In </a:t>
            </a:r>
            <a:r>
              <a:rPr lang="en-US" altLang="zh-TW" dirty="0" smtClean="0"/>
              <a:t>turn</a:t>
            </a:r>
            <a:r>
              <a:rPr lang="en-US" altLang="zh-TW" dirty="0"/>
              <a:t>, cause an interrupt. </a:t>
            </a:r>
          </a:p>
        </p:txBody>
      </p:sp>
    </p:spTree>
    <p:extLst>
      <p:ext uri="{BB962C8B-B14F-4D97-AF65-F5344CB8AC3E}">
        <p14:creationId xmlns:p14="http://schemas.microsoft.com/office/powerpoint/2010/main" val="260954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Event </a:t>
            </a:r>
            <a:r>
              <a:rPr lang="en-US" altLang="zh-TW" dirty="0"/>
              <a:t>Handling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CQ, QP Event handling</a:t>
            </a:r>
          </a:p>
          <a:p>
            <a:pPr lvl="1"/>
            <a:r>
              <a:rPr lang="en-US" altLang="zh-TW" dirty="0"/>
              <a:t>Uses a dedicated device channel (</a:t>
            </a:r>
            <a:r>
              <a:rPr lang="en-US" altLang="zh-TW" dirty="0" err="1"/>
              <a:t>Xen</a:t>
            </a:r>
            <a:r>
              <a:rPr lang="en-US" altLang="zh-TW" dirty="0"/>
              <a:t> event channel + shared memory)</a:t>
            </a:r>
          </a:p>
          <a:p>
            <a:pPr lvl="1"/>
            <a:r>
              <a:rPr lang="da-DK" altLang="zh-TW" dirty="0"/>
              <a:t>Special event handler registered at back-end for </a:t>
            </a:r>
            <a:r>
              <a:rPr lang="en-US" altLang="zh-TW" dirty="0"/>
              <a:t>CQs/QPs in guest domains</a:t>
            </a:r>
          </a:p>
          <a:p>
            <a:pPr lvl="2"/>
            <a:r>
              <a:rPr lang="en-US" altLang="zh-TW" dirty="0"/>
              <a:t>Forwards events to front-end</a:t>
            </a:r>
          </a:p>
          <a:p>
            <a:pPr lvl="2"/>
            <a:r>
              <a:rPr lang="en-US" altLang="zh-TW" dirty="0"/>
              <a:t>Raise a virtual interrupt</a:t>
            </a:r>
          </a:p>
          <a:p>
            <a:pPr lvl="1"/>
            <a:r>
              <a:rPr lang="en-US" altLang="zh-TW" dirty="0"/>
              <a:t>Guest domain event handler called through 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34923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VMM-Bypass I/O</a:t>
            </a:r>
          </a:p>
          <a:p>
            <a:r>
              <a:rPr lang="en-US" altLang="zh-TW" dirty="0"/>
              <a:t>Single Root 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761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SR-IOV Overview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SR-IOV (Single Root I/O Virtualization) is a specification that is able to allow a PCI Express device appears to be multiple physical PCI Express devices. </a:t>
            </a:r>
          </a:p>
          <a:p>
            <a:pPr lvl="1"/>
            <a:r>
              <a:rPr lang="en-US" altLang="zh-TW" dirty="0"/>
              <a:t>Allows an I/O device to be shared by multiple Virtual Machines(VMs).</a:t>
            </a:r>
          </a:p>
          <a:p>
            <a:r>
              <a:rPr lang="en-US" altLang="zh-TW" dirty="0"/>
              <a:t>SR-IOV needs support from BIOS and operating system or hypervisor.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5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SR-IOV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There are two kinds of functions: </a:t>
            </a:r>
          </a:p>
          <a:p>
            <a:pPr lvl="1"/>
            <a:r>
              <a:rPr lang="en-US" altLang="zh-TW" dirty="0"/>
              <a:t>Physical functions (PFs)</a:t>
            </a:r>
          </a:p>
          <a:p>
            <a:pPr lvl="2"/>
            <a:r>
              <a:rPr lang="en-US" altLang="zh-TW" dirty="0"/>
              <a:t>Have full configuration resources such as discovery, management and manipulation </a:t>
            </a:r>
          </a:p>
          <a:p>
            <a:pPr lvl="1"/>
            <a:r>
              <a:rPr lang="en-US" altLang="zh-TW" dirty="0"/>
              <a:t>Virtual functions (VFs)</a:t>
            </a:r>
          </a:p>
          <a:p>
            <a:pPr lvl="2"/>
            <a:r>
              <a:rPr lang="en-US" altLang="zh-TW" dirty="0"/>
              <a:t>Viewed as “light weighted” </a:t>
            </a:r>
            <a:r>
              <a:rPr lang="en-US" altLang="zh-TW" dirty="0" err="1"/>
              <a:t>PCIe</a:t>
            </a:r>
            <a:r>
              <a:rPr lang="en-US" altLang="zh-TW" dirty="0"/>
              <a:t> function.</a:t>
            </a:r>
          </a:p>
          <a:p>
            <a:pPr lvl="2"/>
            <a:r>
              <a:rPr lang="en-US" altLang="zh-TW" dirty="0"/>
              <a:t>Have only the ability to move data in and out of devices. </a:t>
            </a:r>
          </a:p>
          <a:p>
            <a:r>
              <a:rPr lang="en-US" altLang="zh-TW" dirty="0"/>
              <a:t>SR-IOV specification shows that each device can have up to 256 VFs.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90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Virtualization 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Hardware controlled by privileged  software through PF.</a:t>
            </a:r>
          </a:p>
          <a:p>
            <a:r>
              <a:rPr lang="en-US" altLang="zh-TW" dirty="0"/>
              <a:t>VF contain minimum replicated resources</a:t>
            </a:r>
          </a:p>
          <a:p>
            <a:pPr lvl="1"/>
            <a:r>
              <a:rPr lang="en-US" altLang="zh-TW" dirty="0"/>
              <a:t>Minimum configure space</a:t>
            </a:r>
          </a:p>
          <a:p>
            <a:pPr lvl="1"/>
            <a:r>
              <a:rPr lang="en-US" altLang="zh-TW" dirty="0"/>
              <a:t>MMIO for direct communication.</a:t>
            </a:r>
          </a:p>
          <a:p>
            <a:pPr lvl="1"/>
            <a:r>
              <a:rPr lang="en-US" altLang="zh-TW" dirty="0"/>
              <a:t>RID for DMA traffic index.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6"/>
            <a:ext cx="418020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2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</a:t>
            </a:r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Virtual </a:t>
            </a:r>
            <a:r>
              <a:rPr lang="en-US" altLang="zh-TW" dirty="0" smtClean="0"/>
              <a:t>switch</a:t>
            </a:r>
          </a:p>
          <a:p>
            <a:pPr lvl="1"/>
            <a:r>
              <a:rPr lang="en-US" altLang="zh-TW" dirty="0" smtClean="0"/>
              <a:t>Transfer </a:t>
            </a:r>
            <a:r>
              <a:rPr lang="en-US" altLang="zh-TW" dirty="0"/>
              <a:t>the received data to the right VF</a:t>
            </a:r>
          </a:p>
          <a:p>
            <a:r>
              <a:rPr lang="en-US" altLang="zh-TW" dirty="0"/>
              <a:t>Shared port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port on the HCA is shared between PFs and </a:t>
            </a:r>
            <a:r>
              <a:rPr lang="en-US" altLang="zh-TW" dirty="0" smtClean="0"/>
              <a:t>VFs.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88" y="3717032"/>
            <a:ext cx="372165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29" y="3747120"/>
            <a:ext cx="3869827" cy="246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1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Virtual Switch</a:t>
            </a:r>
          </a:p>
          <a:p>
            <a:pPr lvl="1"/>
            <a:r>
              <a:rPr lang="en-US" altLang="zh-TW" dirty="0"/>
              <a:t>Each VF acts as a complete HCA.</a:t>
            </a:r>
          </a:p>
          <a:p>
            <a:pPr lvl="2"/>
            <a:r>
              <a:rPr lang="en-US" altLang="zh-TW" dirty="0"/>
              <a:t>Has unique port (LID, GID Table, and </a:t>
            </a:r>
            <a:r>
              <a:rPr lang="en-US" altLang="zh-TW" dirty="0" err="1"/>
              <a:t>etc</a:t>
            </a:r>
            <a:r>
              <a:rPr lang="en-US" altLang="zh-TW" dirty="0"/>
              <a:t>).	</a:t>
            </a:r>
          </a:p>
          <a:p>
            <a:pPr lvl="2"/>
            <a:r>
              <a:rPr lang="en-US" altLang="zh-TW" dirty="0"/>
              <a:t>Owns management QP0 and QP1.</a:t>
            </a:r>
          </a:p>
          <a:p>
            <a:pPr lvl="1"/>
            <a:r>
              <a:rPr lang="en-US" altLang="zh-TW" dirty="0"/>
              <a:t>Network sees the VFs behind the virtual switch as the multiple HCA.</a:t>
            </a:r>
          </a:p>
          <a:p>
            <a:r>
              <a:rPr lang="en-US" altLang="zh-TW" dirty="0"/>
              <a:t>Shared port</a:t>
            </a:r>
          </a:p>
          <a:p>
            <a:pPr lvl="1"/>
            <a:r>
              <a:rPr lang="en-US" altLang="zh-TW" dirty="0"/>
              <a:t>Single port shared by all VFs.</a:t>
            </a:r>
          </a:p>
          <a:p>
            <a:pPr lvl="2"/>
            <a:r>
              <a:rPr lang="en-US" altLang="zh-TW" dirty="0"/>
              <a:t>Each VF uses unique GID.</a:t>
            </a:r>
          </a:p>
          <a:p>
            <a:pPr lvl="1"/>
            <a:r>
              <a:rPr lang="en-US" altLang="zh-TW" dirty="0"/>
              <a:t>Network sees a single HCA.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30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Shared port</a:t>
            </a:r>
          </a:p>
          <a:p>
            <a:pPr lvl="1"/>
            <a:r>
              <a:rPr lang="en-US" altLang="zh-TW" dirty="0" smtClean="0"/>
              <a:t>Multiple </a:t>
            </a:r>
            <a:r>
              <a:rPr lang="en-US" altLang="zh-TW" dirty="0"/>
              <a:t>unicast GIDs</a:t>
            </a:r>
          </a:p>
          <a:p>
            <a:pPr lvl="2"/>
            <a:r>
              <a:rPr lang="en-US" altLang="zh-TW" dirty="0">
                <a:solidFill>
                  <a:srgbClr val="002060"/>
                </a:solidFill>
              </a:rPr>
              <a:t>Generated by PF driver before port is initialized.</a:t>
            </a:r>
          </a:p>
          <a:p>
            <a:pPr lvl="2"/>
            <a:r>
              <a:rPr lang="en-US" altLang="zh-TW" dirty="0">
                <a:solidFill>
                  <a:srgbClr val="002060"/>
                </a:solidFill>
              </a:rPr>
              <a:t>Discovered by SM.</a:t>
            </a:r>
          </a:p>
          <a:p>
            <a:pPr lvl="3"/>
            <a:r>
              <a:rPr lang="en-US" altLang="zh-TW" dirty="0"/>
              <a:t>Each VF sees only a unique subset assigned to it.</a:t>
            </a:r>
          </a:p>
          <a:p>
            <a:pPr lvl="1"/>
            <a:r>
              <a:rPr lang="en-US" altLang="zh-TW" dirty="0" err="1"/>
              <a:t>Pkeys</a:t>
            </a:r>
            <a:r>
              <a:rPr lang="en-US" altLang="zh-TW" dirty="0"/>
              <a:t>, index for operation domain partition, managed by PF</a:t>
            </a:r>
          </a:p>
          <a:p>
            <a:pPr lvl="2"/>
            <a:r>
              <a:rPr lang="en-US" altLang="zh-TW" dirty="0">
                <a:solidFill>
                  <a:srgbClr val="002060"/>
                </a:solidFill>
              </a:rPr>
              <a:t>Controls which </a:t>
            </a:r>
            <a:r>
              <a:rPr lang="en-US" altLang="zh-TW" dirty="0" err="1">
                <a:solidFill>
                  <a:srgbClr val="002060"/>
                </a:solidFill>
              </a:rPr>
              <a:t>Pkeys</a:t>
            </a:r>
            <a:r>
              <a:rPr lang="en-US" altLang="zh-TW" dirty="0">
                <a:solidFill>
                  <a:srgbClr val="002060"/>
                </a:solidFill>
              </a:rPr>
              <a:t> are visible to which VF.</a:t>
            </a:r>
          </a:p>
          <a:p>
            <a:pPr lvl="2"/>
            <a:r>
              <a:rPr lang="en-US" altLang="zh-TW" dirty="0">
                <a:solidFill>
                  <a:srgbClr val="002060"/>
                </a:solidFill>
              </a:rPr>
              <a:t>Enforced during QP transitions.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5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Shared port</a:t>
            </a:r>
          </a:p>
          <a:p>
            <a:pPr lvl="1"/>
            <a:r>
              <a:rPr lang="en-US" altLang="zh-TW" dirty="0" smtClean="0"/>
              <a:t>QP0 </a:t>
            </a:r>
            <a:r>
              <a:rPr lang="en-US" altLang="zh-TW" dirty="0"/>
              <a:t>owned by PF</a:t>
            </a:r>
          </a:p>
          <a:p>
            <a:pPr lvl="2"/>
            <a:r>
              <a:rPr lang="en-US" altLang="zh-TW" dirty="0"/>
              <a:t>VFs have a QP0, but it is a “black hole”.</a:t>
            </a:r>
          </a:p>
          <a:p>
            <a:pPr lvl="3"/>
            <a:r>
              <a:rPr lang="en-US" altLang="zh-TW" dirty="0"/>
              <a:t>Implies that only PF can run SM.</a:t>
            </a:r>
          </a:p>
          <a:p>
            <a:pPr lvl="1"/>
            <a:r>
              <a:rPr lang="en-US" altLang="zh-TW" dirty="0"/>
              <a:t>QP1 managed by PF</a:t>
            </a:r>
          </a:p>
          <a:p>
            <a:pPr lvl="2"/>
            <a:r>
              <a:rPr lang="en-US" altLang="zh-TW" dirty="0"/>
              <a:t>VFs have a QP1, but all Management Datagram traffic is tunneled through the PF.</a:t>
            </a:r>
          </a:p>
          <a:p>
            <a:pPr lvl="1"/>
            <a:r>
              <a:rPr lang="en-US" altLang="zh-TW" dirty="0"/>
              <a:t>Shared Queue Pair Number(QPN) space</a:t>
            </a:r>
          </a:p>
          <a:p>
            <a:pPr lvl="2"/>
            <a:r>
              <a:rPr lang="en-US" altLang="zh-TW" dirty="0"/>
              <a:t>Traffic multiplexed by QPN as usual.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InfiniBand</a:t>
            </a:r>
            <a:r>
              <a:rPr lang="en-US" altLang="zh-TW" dirty="0" smtClean="0"/>
              <a:t> VS. Ethernet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655017"/>
              </p:ext>
            </p:extLst>
          </p:nvPr>
        </p:nvGraphicFramePr>
        <p:xfrm>
          <a:off x="467544" y="2420888"/>
          <a:ext cx="82296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890664"/>
                <a:gridCol w="2890664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Ethernet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InfiniBand</a:t>
                      </a:r>
                      <a:endParaRPr lang="zh-TW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Commonly</a:t>
                      </a:r>
                      <a:r>
                        <a:rPr lang="en-US" altLang="zh-TW" sz="2000" baseline="0" dirty="0" smtClean="0"/>
                        <a:t> used in what kinds of</a:t>
                      </a:r>
                      <a:r>
                        <a:rPr lang="en-US" altLang="zh-TW" sz="2000" dirty="0" smtClean="0"/>
                        <a:t> network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Local</a:t>
                      </a:r>
                      <a:r>
                        <a:rPr lang="en-US" altLang="zh-TW" sz="2000" baseline="0" dirty="0" smtClean="0">
                          <a:solidFill>
                            <a:srgbClr val="002060"/>
                          </a:solidFill>
                        </a:rPr>
                        <a:t> area network(LAN) or </a:t>
                      </a:r>
                    </a:p>
                    <a:p>
                      <a:pPr algn="ctr"/>
                      <a:r>
                        <a:rPr lang="en-US" altLang="zh-TW" sz="2000" baseline="0" dirty="0" smtClean="0">
                          <a:solidFill>
                            <a:srgbClr val="002060"/>
                          </a:solidFill>
                        </a:rPr>
                        <a:t>wide area network(WAN)</a:t>
                      </a:r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>
                          <a:solidFill>
                            <a:srgbClr val="002060"/>
                          </a:solidFill>
                        </a:rPr>
                        <a:t>Interprocess</a:t>
                      </a:r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 communication (IPC) network</a:t>
                      </a:r>
                      <a:endParaRPr lang="zh-TW" altLang="en-US" sz="20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2000" dirty="0" smtClean="0"/>
                        <a:t>Transmission medium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Copper/optical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Copper/optical</a:t>
                      </a:r>
                      <a:endParaRPr lang="zh-TW" altLang="en-US" sz="20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2000" dirty="0" smtClean="0"/>
                        <a:t>Bandwidth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1Gb/10Gb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2.5Gb~120Gb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2000" dirty="0" smtClean="0"/>
                        <a:t>Latency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High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Low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2000" dirty="0" smtClean="0"/>
                        <a:t>Popularity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High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Low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2000" dirty="0" smtClean="0"/>
                        <a:t>Cost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Low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High</a:t>
                      </a:r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3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Mellanox</a:t>
            </a:r>
            <a:r>
              <a:rPr lang="zh-TW" altLang="en-US" dirty="0"/>
              <a:t> </a:t>
            </a:r>
            <a:r>
              <a:rPr lang="en-US" altLang="zh-TW" dirty="0" smtClean="0"/>
              <a:t>Driver 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41" y="1916832"/>
            <a:ext cx="68675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2195736" y="4581128"/>
            <a:ext cx="4176464" cy="115212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ConnectX2 Support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Functions contain ─</a:t>
            </a:r>
          </a:p>
          <a:p>
            <a:pPr lvl="1"/>
            <a:r>
              <a:rPr lang="en-US" altLang="zh-TW" dirty="0"/>
              <a:t>Multiple PFs and VFs.</a:t>
            </a:r>
          </a:p>
          <a:p>
            <a:pPr lvl="1"/>
            <a:r>
              <a:rPr lang="en-US" altLang="zh-TW" dirty="0"/>
              <a:t>Practically unlimited hardware resources.</a:t>
            </a:r>
          </a:p>
          <a:p>
            <a:pPr lvl="2"/>
            <a:r>
              <a:rPr lang="en-US" altLang="zh-TW" dirty="0"/>
              <a:t>QPs, CQs, SRQs, Memory regions, Protection domains</a:t>
            </a:r>
          </a:p>
          <a:p>
            <a:pPr lvl="2"/>
            <a:r>
              <a:rPr lang="en-US" altLang="zh-TW" dirty="0"/>
              <a:t>Dynamically assigned to VFs upon request.</a:t>
            </a:r>
          </a:p>
          <a:p>
            <a:pPr lvl="1"/>
            <a:r>
              <a:rPr lang="en-US" altLang="zh-TW" dirty="0"/>
              <a:t>Hardware communication channel</a:t>
            </a:r>
          </a:p>
          <a:p>
            <a:pPr lvl="2"/>
            <a:r>
              <a:rPr lang="en-US" altLang="zh-TW" dirty="0"/>
              <a:t>For every VF, the PF can </a:t>
            </a:r>
          </a:p>
          <a:p>
            <a:pPr lvl="3"/>
            <a:r>
              <a:rPr lang="en-US" altLang="zh-TW" dirty="0"/>
              <a:t>Exchange control information</a:t>
            </a:r>
          </a:p>
          <a:p>
            <a:pPr lvl="3"/>
            <a:r>
              <a:rPr lang="en-US" altLang="zh-TW" dirty="0"/>
              <a:t>DMA to/from guest address space</a:t>
            </a:r>
          </a:p>
          <a:p>
            <a:pPr lvl="2"/>
            <a:r>
              <a:rPr lang="en-US" altLang="zh-TW" dirty="0"/>
              <a:t>Hypervisor independent</a:t>
            </a:r>
          </a:p>
          <a:p>
            <a:pPr lvl="3"/>
            <a:r>
              <a:rPr lang="en-US" altLang="zh-TW" dirty="0"/>
              <a:t>Same code for Linux/KVM/</a:t>
            </a:r>
            <a:r>
              <a:rPr lang="en-US" altLang="zh-TW" dirty="0" err="1"/>
              <a:t>Xen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22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Arial" charset="0"/>
                <a:cs typeface="Arial" charset="0"/>
              </a:rPr>
              <a:t>ConnectX2 Driver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907704" y="3060576"/>
            <a:ext cx="1440160" cy="1296144"/>
            <a:chOff x="1547664" y="3356992"/>
            <a:chExt cx="1440160" cy="1296144"/>
          </a:xfrm>
        </p:grpSpPr>
        <p:grpSp>
          <p:nvGrpSpPr>
            <p:cNvPr id="9" name="群組 8"/>
            <p:cNvGrpSpPr/>
            <p:nvPr/>
          </p:nvGrpSpPr>
          <p:grpSpPr>
            <a:xfrm>
              <a:off x="1547664" y="3356992"/>
              <a:ext cx="1440160" cy="1296144"/>
              <a:chOff x="1835696" y="3356992"/>
              <a:chExt cx="1440160" cy="1296144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1835696" y="3356992"/>
                <a:ext cx="1440160" cy="129614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mlx4_core module</a:t>
                </a:r>
                <a:endParaRPr kumimoji="0" lang="zh-TW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1835696" y="3356992"/>
                <a:ext cx="1440160" cy="36004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bg1"/>
                    </a:solidFill>
                    <a:latin typeface="Arial" charset="0"/>
                  </a:rPr>
                  <a:t>PF</a:t>
                </a:r>
                <a:endParaRPr kumimoji="0" lang="zh-TW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 bwMode="auto">
            <a:xfrm>
              <a:off x="1547664" y="3717032"/>
              <a:ext cx="792088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Device ID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174233" y="3060576"/>
            <a:ext cx="1440160" cy="1296144"/>
            <a:chOff x="4932040" y="3356992"/>
            <a:chExt cx="1440160" cy="1296144"/>
          </a:xfrm>
        </p:grpSpPr>
        <p:grpSp>
          <p:nvGrpSpPr>
            <p:cNvPr id="10" name="群組 9"/>
            <p:cNvGrpSpPr/>
            <p:nvPr/>
          </p:nvGrpSpPr>
          <p:grpSpPr>
            <a:xfrm>
              <a:off x="4932040" y="3356992"/>
              <a:ext cx="1440160" cy="1296144"/>
              <a:chOff x="1835696" y="3356992"/>
              <a:chExt cx="1440160" cy="1296144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1835696" y="3356992"/>
                <a:ext cx="1440160" cy="129614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" charset="0"/>
                  </a:rPr>
                  <a:t>mlx4_core module</a:t>
                </a:r>
                <a:endParaRPr kumimoji="0" lang="zh-TW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1835696" y="3356992"/>
                <a:ext cx="1440160" cy="36004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bg1"/>
                    </a:solidFill>
                    <a:latin typeface="Arial" charset="0"/>
                  </a:rPr>
                  <a:t>VF</a:t>
                </a:r>
                <a:endParaRPr kumimoji="0" lang="zh-TW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 bwMode="auto">
            <a:xfrm>
              <a:off x="4932040" y="3725416"/>
              <a:ext cx="792088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Device ID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7" name="圓角矩形 16"/>
          <p:cNvSpPr/>
          <p:nvPr/>
        </p:nvSpPr>
        <p:spPr bwMode="auto">
          <a:xfrm>
            <a:off x="6607903" y="3068960"/>
            <a:ext cx="2088232" cy="129614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latin typeface="Arial" charset="0"/>
              </a:rPr>
              <a:t>Have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en-US" altLang="zh-TW" sz="1400" dirty="0" smtClean="0">
                <a:latin typeface="Arial" charset="0"/>
              </a:rPr>
              <a:t>UARs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TW" sz="1400" dirty="0">
                <a:latin typeface="Arial" charset="0"/>
              </a:rPr>
              <a:t>Protection </a:t>
            </a:r>
            <a:r>
              <a:rPr lang="en-US" altLang="zh-TW" sz="1400" dirty="0" smtClean="0">
                <a:latin typeface="Arial" charset="0"/>
              </a:rPr>
              <a:t>Domain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 Queue</a:t>
            </a:r>
          </a:p>
          <a:p>
            <a:pPr marL="285750" lvl="1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TW" sz="1400" dirty="0">
                <a:latin typeface="Arial" charset="0"/>
              </a:rPr>
              <a:t>MSI-X vectors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03648" y="5288024"/>
            <a:ext cx="2448272" cy="72008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Connext</a:t>
            </a:r>
            <a:r>
              <a:rPr lang="en-US" altLang="zh-TW" dirty="0" smtClean="0">
                <a:solidFill>
                  <a:schemeClr val="tx1"/>
                </a:solidFill>
                <a:latin typeface="Arial" charset="0"/>
              </a:rPr>
              <a:t>X2 Device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358616" y="3064712"/>
            <a:ext cx="181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Hands off Firmware Command and resource allocation of VM</a:t>
            </a:r>
          </a:p>
        </p:txBody>
      </p:sp>
      <p:cxnSp>
        <p:nvCxnSpPr>
          <p:cNvPr id="23" name="直線單箭頭接點 22"/>
          <p:cNvCxnSpPr/>
          <p:nvPr/>
        </p:nvCxnSpPr>
        <p:spPr bwMode="auto">
          <a:xfrm>
            <a:off x="3347864" y="3490477"/>
            <a:ext cx="1826369" cy="0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18" idx="0"/>
          </p:cNvCxnSpPr>
          <p:nvPr/>
        </p:nvCxnSpPr>
        <p:spPr bwMode="auto">
          <a:xfrm>
            <a:off x="2627784" y="4356720"/>
            <a:ext cx="0" cy="931304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18906" y="4608917"/>
            <a:ext cx="1869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 smtClean="0"/>
              <a:t>Allocates resources</a:t>
            </a:r>
          </a:p>
        </p:txBody>
      </p:sp>
      <p:cxnSp>
        <p:nvCxnSpPr>
          <p:cNvPr id="33" name="直線單箭頭接點 32"/>
          <p:cNvCxnSpPr/>
          <p:nvPr/>
        </p:nvCxnSpPr>
        <p:spPr bwMode="auto">
          <a:xfrm flipH="1">
            <a:off x="3347864" y="4074312"/>
            <a:ext cx="1826369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304761" y="4088105"/>
            <a:ext cx="18694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 smtClean="0"/>
              <a:t>Accepts VF command and executes</a:t>
            </a:r>
          </a:p>
        </p:txBody>
      </p:sp>
      <p:sp>
        <p:nvSpPr>
          <p:cNvPr id="35" name="圓角矩形 34"/>
          <p:cNvSpPr/>
          <p:nvPr/>
        </p:nvSpPr>
        <p:spPr bwMode="auto">
          <a:xfrm>
            <a:off x="169466" y="3060576"/>
            <a:ext cx="1738238" cy="129614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 smtClean="0">
                <a:solidFill>
                  <a:schemeClr val="tx1"/>
                </a:solidFill>
                <a:latin typeface="Arial" charset="0"/>
              </a:rPr>
              <a:t>Main Work</a:t>
            </a:r>
            <a:r>
              <a:rPr lang="zh-TW" altLang="en-US" sz="1400" dirty="0" smtClean="0">
                <a:solidFill>
                  <a:schemeClr val="tx1"/>
                </a:solidFill>
                <a:latin typeface="Arial" charset="0"/>
              </a:rPr>
              <a:t>：</a:t>
            </a:r>
            <a:endParaRPr lang="en-US" altLang="zh-TW" sz="1400" dirty="0" smtClean="0">
              <a:solidFill>
                <a:schemeClr val="tx1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 smtClean="0">
                <a:solidFill>
                  <a:schemeClr val="tx1"/>
                </a:solidFill>
                <a:latin typeface="Arial" charset="0"/>
              </a:rPr>
              <a:t>Para-virtualize shared resources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1907704" y="2204864"/>
            <a:ext cx="4706689" cy="855712"/>
            <a:chOff x="1907704" y="2204864"/>
            <a:chExt cx="4706689" cy="855712"/>
          </a:xfrm>
        </p:grpSpPr>
        <p:sp>
          <p:nvSpPr>
            <p:cNvPr id="36" name="矩形 35"/>
            <p:cNvSpPr/>
            <p:nvPr/>
          </p:nvSpPr>
          <p:spPr bwMode="auto">
            <a:xfrm>
              <a:off x="1907704" y="2204864"/>
              <a:ext cx="4700199" cy="85571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Same Interface</a:t>
              </a:r>
              <a:r>
                <a:rPr kumimoji="0" lang="en-US" altLang="zh-TW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driver</a:t>
              </a:r>
              <a:r>
                <a:rPr kumimoji="0" lang="zh-TW" alt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─</a:t>
              </a:r>
              <a:endParaRPr kumimoji="0" lang="en-US" altLang="zh-TW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1" name="群組 40"/>
            <p:cNvGrpSpPr/>
            <p:nvPr/>
          </p:nvGrpSpPr>
          <p:grpSpPr>
            <a:xfrm>
              <a:off x="1907704" y="2564195"/>
              <a:ext cx="4706689" cy="495672"/>
              <a:chOff x="1907704" y="2564195"/>
              <a:chExt cx="4706689" cy="495672"/>
            </a:xfrm>
          </p:grpSpPr>
          <p:sp>
            <p:nvSpPr>
              <p:cNvPr id="37" name="矩形 36"/>
              <p:cNvSpPr/>
              <p:nvPr/>
            </p:nvSpPr>
            <p:spPr bwMode="auto">
              <a:xfrm>
                <a:off x="3428420" y="2564195"/>
                <a:ext cx="1575628" cy="49567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Arial" charset="0"/>
                    <a:cs typeface="Arial" charset="0"/>
                  </a:rPr>
                  <a:t>mlx4_ib</a:t>
                </a:r>
                <a:endParaRPr kumimoji="0" lang="zh-TW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 bwMode="auto">
              <a:xfrm>
                <a:off x="1907704" y="2564195"/>
                <a:ext cx="1520716" cy="49567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 smtClean="0">
                    <a:latin typeface="Arial" charset="0"/>
                    <a:cs typeface="Arial" charset="0"/>
                  </a:rPr>
                  <a:t>mlx4_en</a:t>
                </a:r>
                <a:endParaRPr kumimoji="0" lang="zh-TW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 bwMode="auto">
              <a:xfrm>
                <a:off x="5010538" y="2564195"/>
                <a:ext cx="1603855" cy="49567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 smtClean="0">
                    <a:latin typeface="Arial" charset="0"/>
                    <a:cs typeface="Arial" charset="0"/>
                  </a:rPr>
                  <a:t>mlx4_fc</a:t>
                </a:r>
                <a:endParaRPr kumimoji="0" lang="zh-TW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9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  <p:bldP spid="31" grpId="0"/>
      <p:bldP spid="34" grpId="0"/>
      <p:bldP spid="3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Arial" charset="0"/>
                <a:cs typeface="Arial" charset="0"/>
              </a:rPr>
              <a:t>ConnectX2 Driver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defTabSz="914400">
              <a:lnSpc>
                <a:spcPct val="80000"/>
              </a:lnSpc>
            </a:pPr>
            <a:r>
              <a:rPr lang="en-US" altLang="zh-TW" dirty="0"/>
              <a:t>PF/VF partitioning at mlx4_core module 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Same driver for PF/VF, but with different works.</a:t>
            </a:r>
          </a:p>
          <a:p>
            <a:pPr lvl="1" defTabSz="914400">
              <a:lnSpc>
                <a:spcPct val="80000"/>
              </a:lnSpc>
            </a:pPr>
            <a:r>
              <a:rPr lang="en-US" altLang="zh-TW" dirty="0"/>
              <a:t>Core driver is identified by Device ID.</a:t>
            </a:r>
          </a:p>
          <a:p>
            <a:pPr lvl="1" defTabSz="914400">
              <a:lnSpc>
                <a:spcPct val="80000"/>
              </a:lnSpc>
            </a:pPr>
            <a:endParaRPr lang="en-US" altLang="zh-TW" sz="18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/>
              <a:t>VF work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Have its </a:t>
            </a:r>
            <a:r>
              <a:rPr lang="en-US" altLang="zh-TW" dirty="0" smtClean="0"/>
              <a:t>User Access Regions</a:t>
            </a:r>
            <a:r>
              <a:rPr lang="en-US" altLang="zh-TW" dirty="0"/>
              <a:t>, Protection Domain, Element Queue, and MSI-X vectors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Handle firmware commands and resource allocation to </a:t>
            </a:r>
            <a:r>
              <a:rPr lang="en-US" altLang="zh-TW" dirty="0" smtClean="0"/>
              <a:t>PF</a:t>
            </a:r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dirty="0"/>
              <a:t>PF work</a:t>
            </a:r>
          </a:p>
          <a:p>
            <a:pPr lvl="1" defTabSz="914400">
              <a:lnSpc>
                <a:spcPct val="80000"/>
              </a:lnSpc>
            </a:pPr>
            <a:r>
              <a:rPr lang="en-US" altLang="zh-TW" dirty="0"/>
              <a:t>Allocates resources</a:t>
            </a:r>
          </a:p>
          <a:p>
            <a:pPr lvl="1" defTabSz="914400">
              <a:lnSpc>
                <a:spcPct val="80000"/>
              </a:lnSpc>
            </a:pPr>
            <a:r>
              <a:rPr lang="en-US" altLang="zh-TW" dirty="0"/>
              <a:t>Executes VF commands in a secure way</a:t>
            </a:r>
          </a:p>
          <a:p>
            <a:pPr lvl="1" defTabSz="914400">
              <a:lnSpc>
                <a:spcPct val="80000"/>
              </a:lnSpc>
            </a:pPr>
            <a:r>
              <a:rPr lang="en-US" altLang="zh-TW" dirty="0"/>
              <a:t>Para-virtualizes shared resources</a:t>
            </a:r>
          </a:p>
          <a:p>
            <a:pPr lvl="1" defTabSz="914400">
              <a:lnSpc>
                <a:spcPct val="80000"/>
              </a:lnSpc>
            </a:pPr>
            <a:endParaRPr lang="en-US" altLang="zh-TW" sz="18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/>
              <a:t>Interface drivers (mlx4_ib/en/fc) unchanged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Implies IB, </a:t>
            </a:r>
            <a:r>
              <a:rPr lang="en-US" altLang="zh-TW" dirty="0" err="1"/>
              <a:t>RoCEE</a:t>
            </a:r>
            <a:r>
              <a:rPr lang="en-US" altLang="zh-TW" dirty="0"/>
              <a:t>, </a:t>
            </a:r>
            <a:r>
              <a:rPr lang="en-US" altLang="zh-TW" dirty="0" err="1"/>
              <a:t>vHBA</a:t>
            </a:r>
            <a:r>
              <a:rPr lang="en-US" altLang="zh-TW" dirty="0"/>
              <a:t> (</a:t>
            </a:r>
            <a:r>
              <a:rPr lang="en-US" altLang="zh-TW" dirty="0" err="1"/>
              <a:t>FCoIB</a:t>
            </a:r>
            <a:r>
              <a:rPr lang="en-US" altLang="zh-TW" dirty="0"/>
              <a:t> / </a:t>
            </a:r>
            <a:r>
              <a:rPr lang="en-US" altLang="zh-TW" dirty="0" err="1"/>
              <a:t>FCoE</a:t>
            </a:r>
            <a:r>
              <a:rPr lang="en-US" altLang="zh-TW" dirty="0"/>
              <a:t>) and </a:t>
            </a:r>
            <a:r>
              <a:rPr lang="en-US" altLang="zh-TW" dirty="0" err="1"/>
              <a:t>vNIC</a:t>
            </a:r>
            <a:r>
              <a:rPr lang="en-US" altLang="zh-TW" dirty="0"/>
              <a:t> (</a:t>
            </a:r>
            <a:r>
              <a:rPr lang="en-US" altLang="zh-TW" dirty="0" err="1"/>
              <a:t>EoIB</a:t>
            </a:r>
            <a:r>
              <a:rPr lang="en-US" altLang="zh-TW" dirty="0"/>
              <a:t>)</a:t>
            </a:r>
          </a:p>
          <a:p>
            <a:pPr lvl="1">
              <a:lnSpc>
                <a:spcPct val="80000"/>
              </a:lnSpc>
            </a:pPr>
            <a:endParaRPr lang="en-US" altLang="zh-TW" sz="1800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84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Xen</a:t>
            </a:r>
            <a:r>
              <a:rPr lang="en-US" altLang="zh-TW" dirty="0"/>
              <a:t> SRIOV SW 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25287" y="1781997"/>
            <a:ext cx="8305800" cy="4876800"/>
            <a:chOff x="609600" y="1447800"/>
            <a:chExt cx="8305800" cy="48768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219200" y="4648200"/>
              <a:ext cx="6553200" cy="4572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6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IOMMU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19200" y="4038600"/>
              <a:ext cx="6553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6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Hypervisor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219200" y="1447800"/>
              <a:ext cx="3048000" cy="2438400"/>
            </a:xfrm>
            <a:prstGeom prst="rect">
              <a:avLst/>
            </a:prstGeom>
            <a:solidFill>
              <a:srgbClr val="99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4400" y="1447800"/>
              <a:ext cx="3048000" cy="2438400"/>
            </a:xfrm>
            <a:prstGeom prst="rect">
              <a:avLst/>
            </a:prstGeom>
            <a:solidFill>
              <a:srgbClr val="99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19200" y="5867400"/>
              <a:ext cx="65532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6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ConnectX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600200" y="3276600"/>
              <a:ext cx="2362200" cy="3048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mlx4_core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105400" y="3276600"/>
              <a:ext cx="2362200" cy="3048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mlx4_core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781800" y="2895600"/>
              <a:ext cx="685800" cy="3048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mlx4_ib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105400" y="2895600"/>
              <a:ext cx="685800" cy="3048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mlx4_en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943600" y="2895600"/>
              <a:ext cx="685800" cy="3048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mlx4_fc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5867400" y="1600200"/>
              <a:ext cx="838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6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DomU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362200" y="1600200"/>
              <a:ext cx="838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600" b="1" dirty="0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Dom0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886200" y="3581400"/>
              <a:ext cx="0" cy="2362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486400" y="3581400"/>
              <a:ext cx="0" cy="2362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886200" y="59436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6781800" y="2438400"/>
              <a:ext cx="685800" cy="3810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ib_core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5943600" y="2438400"/>
              <a:ext cx="685800" cy="3810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scsi</a:t>
              </a:r>
            </a:p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mid-layer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114800" y="5257800"/>
              <a:ext cx="12954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Communication</a:t>
              </a:r>
            </a:p>
            <a:p>
              <a:pPr defTabSz="914400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channel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858000" y="3581400"/>
              <a:ext cx="0" cy="228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6553200" y="3581400"/>
              <a:ext cx="0" cy="228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6858000" y="5181600"/>
              <a:ext cx="1295400" cy="6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Interrupts and dma from/to device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5791200" y="5334000"/>
              <a:ext cx="8382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Doorbells</a:t>
              </a: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676400" y="3581400"/>
              <a:ext cx="0" cy="228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609600" y="5364163"/>
              <a:ext cx="1295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HW commands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105400" y="2438400"/>
              <a:ext cx="685800" cy="3810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tcp/ip</a:t>
              </a: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5257800" y="4800600"/>
              <a:ext cx="1905000" cy="15240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7239000" y="4114800"/>
              <a:ext cx="1676400" cy="762000"/>
            </a:xfrm>
            <a:prstGeom prst="wedgeRoundRectCallout">
              <a:avLst>
                <a:gd name="adj1" fmla="val -64204"/>
                <a:gd name="adj2" fmla="val 43750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eaLnBrk="0" hangingPunct="0"/>
              <a:r>
                <a:rPr lang="en-US" altLang="zh-TW" sz="1200" b="1" dirty="0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guest-physical to machine</a:t>
              </a:r>
            </a:p>
            <a:p>
              <a:pPr algn="ctr" defTabSz="914400" eaLnBrk="0" hangingPunct="0"/>
              <a:r>
                <a:rPr lang="en-US" altLang="zh-TW" sz="1200" b="1" dirty="0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address translation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276600" y="2895600"/>
              <a:ext cx="685800" cy="3048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200" b="1" dirty="0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mlx4_ib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600200" y="2895600"/>
              <a:ext cx="685800" cy="3048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mlx4_en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438400" y="2895600"/>
              <a:ext cx="685800" cy="3048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mlx4_fc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276600" y="2438400"/>
              <a:ext cx="685800" cy="3810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ib_core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438400" y="2438400"/>
              <a:ext cx="685800" cy="3810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scsi</a:t>
              </a:r>
            </a:p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mid-layer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600200" y="2438400"/>
              <a:ext cx="685800" cy="3810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tcp/ip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819400" y="3581400"/>
              <a:ext cx="0" cy="228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514600" y="3581400"/>
              <a:ext cx="0" cy="228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2819400" y="5181600"/>
              <a:ext cx="1295400" cy="6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Interrupts and dma from/to device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1752600" y="5334000"/>
              <a:ext cx="8382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Doorbells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5179293" y="4362870"/>
            <a:ext cx="284694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zh-TW" altLang="en-US" sz="2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90896" y="4372797"/>
            <a:ext cx="284694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zh-TW" altLang="en-US" sz="2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87387" y="4372797"/>
            <a:ext cx="284694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zh-TW" altLang="en-US" sz="2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42507" y="4380423"/>
            <a:ext cx="284694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zh-TW" altLang="en-US" sz="2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03537" y="4380423"/>
            <a:ext cx="284694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zh-TW" altLang="en-US" sz="2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29696" y="4380423"/>
            <a:ext cx="284694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zh-TW" altLang="en-US" sz="2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1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KVM SRIOV SW 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4157" y="1600200"/>
            <a:ext cx="8305800" cy="5029200"/>
            <a:chOff x="609600" y="1447800"/>
            <a:chExt cx="8305800" cy="50292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219200" y="4800600"/>
              <a:ext cx="6553200" cy="4572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6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IOMMU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19200" y="1447800"/>
              <a:ext cx="6553200" cy="32004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endParaRPr lang="zh-TW" altLang="zh-TW" sz="1600" b="1">
                <a:solidFill>
                  <a:srgbClr val="241172"/>
                </a:solidFill>
                <a:latin typeface="Arial Narrow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953000" y="1600200"/>
              <a:ext cx="2667000" cy="1828800"/>
            </a:xfrm>
            <a:prstGeom prst="rect">
              <a:avLst/>
            </a:prstGeom>
            <a:solidFill>
              <a:srgbClr val="99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219200" y="6019800"/>
              <a:ext cx="65532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zh-TW" sz="16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ConnectX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486400" y="1568450"/>
              <a:ext cx="1371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6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Guest Process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267200" y="3581400"/>
              <a:ext cx="838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4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Kernel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886200" y="4495800"/>
              <a:ext cx="0" cy="1600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486400" y="3276600"/>
              <a:ext cx="0" cy="2819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886200" y="60960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114800" y="5410200"/>
              <a:ext cx="12954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Communication</a:t>
              </a:r>
            </a:p>
            <a:p>
              <a:pPr defTabSz="914400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channel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858000" y="3276600"/>
              <a:ext cx="0" cy="2743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6553200" y="3276600"/>
              <a:ext cx="0" cy="2743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858000" y="5334000"/>
              <a:ext cx="1295400" cy="6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Interrupts and dma from/to device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5791200" y="5486400"/>
              <a:ext cx="8382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Doorbells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676400" y="4495800"/>
              <a:ext cx="0" cy="1524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609600" y="5516563"/>
              <a:ext cx="1295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HW commands</a:t>
              </a:r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5105400" y="2590800"/>
              <a:ext cx="2362200" cy="685800"/>
              <a:chOff x="3216" y="1488"/>
              <a:chExt cx="1488" cy="432"/>
            </a:xfrm>
          </p:grpSpPr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3216" y="1776"/>
                <a:ext cx="1488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hangingPunct="0"/>
                <a:r>
                  <a:rPr lang="en-US" altLang="zh-TW" sz="1200" b="1">
                    <a:solidFill>
                      <a:srgbClr val="241172"/>
                    </a:solidFill>
                    <a:latin typeface="Arial Narrow" pitchFamily="34" charset="0"/>
                    <a:ea typeface="新細明體" charset="-120"/>
                  </a:rPr>
                  <a:t>mlx4_core</a:t>
                </a:r>
              </a:p>
            </p:txBody>
          </p:sp>
          <p:sp>
            <p:nvSpPr>
              <p:cNvPr id="43" name="Rectangle 21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480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hangingPunct="0"/>
                <a:r>
                  <a:rPr lang="en-US" altLang="zh-TW" sz="1200" b="1">
                    <a:solidFill>
                      <a:srgbClr val="241172"/>
                    </a:solidFill>
                    <a:latin typeface="Arial Narrow" pitchFamily="34" charset="0"/>
                    <a:ea typeface="新細明體" charset="-120"/>
                  </a:rPr>
                  <a:t>mlx4_ib</a:t>
                </a:r>
              </a:p>
            </p:txBody>
          </p:sp>
          <p:sp>
            <p:nvSpPr>
              <p:cNvPr id="44" name="Rectangle 22"/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480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hangingPunct="0"/>
                <a:r>
                  <a:rPr lang="en-US" altLang="zh-TW" sz="1200" b="1">
                    <a:solidFill>
                      <a:srgbClr val="241172"/>
                    </a:solidFill>
                    <a:latin typeface="Arial Narrow" pitchFamily="34" charset="0"/>
                    <a:ea typeface="新細明體" charset="-120"/>
                  </a:rPr>
                  <a:t>mlx4_en</a:t>
                </a:r>
              </a:p>
            </p:txBody>
          </p:sp>
          <p:sp>
            <p:nvSpPr>
              <p:cNvPr id="45" name="Rectangle 23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528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hangingPunct="0"/>
                <a:r>
                  <a:rPr lang="en-US" altLang="zh-TW" sz="1200" b="1">
                    <a:solidFill>
                      <a:srgbClr val="241172"/>
                    </a:solidFill>
                    <a:latin typeface="Arial Narrow" pitchFamily="34" charset="0"/>
                    <a:ea typeface="新細明體" charset="-120"/>
                  </a:rPr>
                  <a:t>mlx4_fc</a:t>
                </a:r>
              </a:p>
            </p:txBody>
          </p:sp>
          <p:sp>
            <p:nvSpPr>
              <p:cNvPr id="46" name="Rectangle 24"/>
              <p:cNvSpPr>
                <a:spLocks noChangeArrowheads="1"/>
              </p:cNvSpPr>
              <p:nvPr/>
            </p:nvSpPr>
            <p:spPr bwMode="auto">
              <a:xfrm>
                <a:off x="4224" y="1488"/>
                <a:ext cx="480" cy="14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hangingPunct="0"/>
                <a:r>
                  <a:rPr lang="en-US" altLang="zh-TW" sz="1200" b="1">
                    <a:solidFill>
                      <a:srgbClr val="241172"/>
                    </a:solidFill>
                    <a:latin typeface="Arial Narrow" pitchFamily="34" charset="0"/>
                    <a:ea typeface="新細明體" charset="-120"/>
                  </a:rPr>
                  <a:t>ib_core</a:t>
                </a:r>
              </a:p>
            </p:txBody>
          </p:sp>
          <p:sp>
            <p:nvSpPr>
              <p:cNvPr id="47" name="Rectangle 25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528" cy="14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hangingPunct="0"/>
                <a:r>
                  <a:rPr lang="en-US" altLang="zh-TW" sz="1200" b="1">
                    <a:solidFill>
                      <a:srgbClr val="241172"/>
                    </a:solidFill>
                    <a:latin typeface="Arial Narrow" pitchFamily="34" charset="0"/>
                    <a:ea typeface="新細明體" charset="-120"/>
                  </a:rPr>
                  <a:t>scsi mid-layer</a:t>
                </a:r>
              </a:p>
            </p:txBody>
          </p:sp>
          <p:sp>
            <p:nvSpPr>
              <p:cNvPr id="48" name="Rectangle 26"/>
              <p:cNvSpPr>
                <a:spLocks noChangeArrowheads="1"/>
              </p:cNvSpPr>
              <p:nvPr/>
            </p:nvSpPr>
            <p:spPr bwMode="auto">
              <a:xfrm>
                <a:off x="3216" y="1488"/>
                <a:ext cx="480" cy="14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hangingPunct="0"/>
                <a:r>
                  <a:rPr lang="en-US" altLang="zh-TW" sz="1200" b="1">
                    <a:solidFill>
                      <a:srgbClr val="241172"/>
                    </a:solidFill>
                    <a:latin typeface="Arial Narrow" pitchFamily="34" charset="0"/>
                    <a:ea typeface="新細明體" charset="-120"/>
                  </a:rPr>
                  <a:t>tcp/ip</a:t>
                </a:r>
              </a:p>
            </p:txBody>
          </p:sp>
        </p:grp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5257800" y="4953000"/>
              <a:ext cx="1905000" cy="15240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AutoShape 28"/>
            <p:cNvSpPr>
              <a:spLocks noChangeArrowheads="1"/>
            </p:cNvSpPr>
            <p:nvPr/>
          </p:nvSpPr>
          <p:spPr bwMode="auto">
            <a:xfrm>
              <a:off x="7239000" y="4267200"/>
              <a:ext cx="1676400" cy="762000"/>
            </a:xfrm>
            <a:prstGeom prst="wedgeRoundRectCallout">
              <a:avLst>
                <a:gd name="adj1" fmla="val -64204"/>
                <a:gd name="adj2" fmla="val 43750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guest-physical to machine</a:t>
              </a:r>
            </a:p>
            <a:p>
              <a:pPr algn="ctr" defTabSz="914400" eaLnBrk="0" hangingPunct="0"/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address translation</a:t>
              </a: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2819400" y="4495800"/>
              <a:ext cx="0" cy="1524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2514600" y="4495800"/>
              <a:ext cx="0" cy="1524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2819400" y="5334000"/>
              <a:ext cx="1295400" cy="6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Interrupts and dma from/to device</a:t>
              </a:r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1752600" y="5486400"/>
              <a:ext cx="8382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Doorbells</a:t>
              </a:r>
            </a:p>
          </p:txBody>
        </p:sp>
        <p:grpSp>
          <p:nvGrpSpPr>
            <p:cNvPr id="28" name="Group 33"/>
            <p:cNvGrpSpPr>
              <a:grpSpLocks/>
            </p:cNvGrpSpPr>
            <p:nvPr/>
          </p:nvGrpSpPr>
          <p:grpSpPr bwMode="auto">
            <a:xfrm>
              <a:off x="1600200" y="3810000"/>
              <a:ext cx="2362200" cy="685800"/>
              <a:chOff x="3216" y="1488"/>
              <a:chExt cx="1488" cy="432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3216" y="1776"/>
                <a:ext cx="1488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hangingPunct="0"/>
                <a:r>
                  <a:rPr lang="en-US" altLang="zh-TW" sz="1200" b="1">
                    <a:solidFill>
                      <a:srgbClr val="241172"/>
                    </a:solidFill>
                    <a:latin typeface="Arial Narrow" pitchFamily="34" charset="0"/>
                    <a:ea typeface="新細明體" charset="-120"/>
                  </a:rPr>
                  <a:t>mlx4_core</a:t>
                </a: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480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hangingPunct="0"/>
                <a:r>
                  <a:rPr lang="en-US" altLang="zh-TW" sz="1200" b="1">
                    <a:solidFill>
                      <a:srgbClr val="241172"/>
                    </a:solidFill>
                    <a:latin typeface="Arial Narrow" pitchFamily="34" charset="0"/>
                    <a:ea typeface="新細明體" charset="-120"/>
                  </a:rPr>
                  <a:t>mlx4_ib</a:t>
                </a:r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480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hangingPunct="0"/>
                <a:r>
                  <a:rPr lang="en-US" altLang="zh-TW" sz="1200" b="1">
                    <a:solidFill>
                      <a:srgbClr val="241172"/>
                    </a:solidFill>
                    <a:latin typeface="Arial Narrow" pitchFamily="34" charset="0"/>
                    <a:ea typeface="新細明體" charset="-120"/>
                  </a:rPr>
                  <a:t>mlx4_en</a:t>
                </a:r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528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hangingPunct="0"/>
                <a:r>
                  <a:rPr lang="en-US" altLang="zh-TW" sz="1200" b="1">
                    <a:solidFill>
                      <a:srgbClr val="241172"/>
                    </a:solidFill>
                    <a:latin typeface="Arial Narrow" pitchFamily="34" charset="0"/>
                    <a:ea typeface="新細明體" charset="-120"/>
                  </a:rPr>
                  <a:t>mlx4_fc</a:t>
                </a:r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4224" y="1488"/>
                <a:ext cx="480" cy="14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hangingPunct="0"/>
                <a:r>
                  <a:rPr lang="en-US" altLang="zh-TW" sz="1200" b="1">
                    <a:solidFill>
                      <a:srgbClr val="241172"/>
                    </a:solidFill>
                    <a:latin typeface="Arial Narrow" pitchFamily="34" charset="0"/>
                    <a:ea typeface="新細明體" charset="-120"/>
                  </a:rPr>
                  <a:t>ib_core</a:t>
                </a:r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528" cy="14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hangingPunct="0"/>
                <a:r>
                  <a:rPr lang="en-US" altLang="zh-TW" sz="1200" b="1">
                    <a:solidFill>
                      <a:srgbClr val="241172"/>
                    </a:solidFill>
                    <a:latin typeface="Arial Narrow" pitchFamily="34" charset="0"/>
                    <a:ea typeface="新細明體" charset="-120"/>
                  </a:rPr>
                  <a:t>scsi mid-layer</a:t>
                </a:r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3216" y="1488"/>
                <a:ext cx="480" cy="14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hangingPunct="0"/>
                <a:r>
                  <a:rPr lang="en-US" altLang="zh-TW" sz="1200" b="1">
                    <a:solidFill>
                      <a:srgbClr val="241172"/>
                    </a:solidFill>
                    <a:latin typeface="Arial Narrow" pitchFamily="34" charset="0"/>
                    <a:ea typeface="新細明體" charset="-120"/>
                  </a:rPr>
                  <a:t>tcp/ip</a:t>
                </a:r>
              </a:p>
            </p:txBody>
          </p:sp>
        </p:grp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1219200" y="3581400"/>
              <a:ext cx="6553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4267200" y="3200400"/>
              <a:ext cx="609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4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User</a:t>
              </a:r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49530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Text Box 44"/>
            <p:cNvSpPr txBox="1">
              <a:spLocks noChangeArrowheads="1"/>
            </p:cNvSpPr>
            <p:nvPr/>
          </p:nvSpPr>
          <p:spPr bwMode="auto">
            <a:xfrm>
              <a:off x="5943600" y="2057400"/>
              <a:ext cx="609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User</a:t>
              </a:r>
            </a:p>
          </p:txBody>
        </p:sp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5943600" y="2362200"/>
              <a:ext cx="609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12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Kernel</a:t>
              </a:r>
            </a:p>
          </p:txBody>
        </p:sp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1295400" y="1524000"/>
              <a:ext cx="1371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4" charset="-128"/>
                </a:defRPr>
              </a:lvl9pPr>
            </a:lstStyle>
            <a:p>
              <a:pPr defTabSz="914400">
                <a:spcBef>
                  <a:spcPct val="50000"/>
                </a:spcBef>
              </a:pPr>
              <a:r>
                <a:rPr lang="en-US" altLang="zh-TW" sz="2000" b="1">
                  <a:solidFill>
                    <a:srgbClr val="241172"/>
                  </a:solidFill>
                  <a:latin typeface="Arial Narrow" pitchFamily="34" charset="0"/>
                  <a:ea typeface="新細明體" charset="-120"/>
                </a:rPr>
                <a:t>Linux</a:t>
              </a:r>
            </a:p>
          </p:txBody>
        </p:sp>
      </p:grpSp>
      <p:sp>
        <p:nvSpPr>
          <p:cNvPr id="49" name="矩形 48"/>
          <p:cNvSpPr/>
          <p:nvPr/>
        </p:nvSpPr>
        <p:spPr>
          <a:xfrm>
            <a:off x="5129191" y="4581128"/>
            <a:ext cx="284694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zh-TW" altLang="en-US" sz="2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240794" y="4591055"/>
            <a:ext cx="284694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zh-TW" altLang="en-US" sz="2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37285" y="4591055"/>
            <a:ext cx="284694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zh-TW" altLang="en-US" sz="2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192405" y="4598681"/>
            <a:ext cx="284694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zh-TW" altLang="en-US" sz="2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53435" y="4598681"/>
            <a:ext cx="284694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zh-TW" altLang="en-US" sz="2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79594" y="4598681"/>
            <a:ext cx="284694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zh-TW" altLang="en-US" sz="2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79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j-lt"/>
              </a:rPr>
              <a:t>An Introduction to the </a:t>
            </a:r>
            <a:r>
              <a:rPr lang="en-US" altLang="zh-TW" dirty="0" err="1">
                <a:latin typeface="+mj-lt"/>
              </a:rPr>
              <a:t>InﬁniBand</a:t>
            </a:r>
            <a:r>
              <a:rPr lang="en-US" altLang="zh-TW" dirty="0" smtClean="0">
                <a:latin typeface="+mj-lt"/>
              </a:rPr>
              <a:t>™ Architecture</a:t>
            </a:r>
            <a:endParaRPr lang="en-US" altLang="zh-TW" dirty="0">
              <a:latin typeface="+mj-lt"/>
            </a:endParaRPr>
          </a:p>
          <a:p>
            <a:pPr lvl="1"/>
            <a:r>
              <a:rPr lang="en-US" altLang="zh-TW" dirty="0" smtClean="0">
                <a:latin typeface="+mj-lt"/>
                <a:hlinkClick r:id="rId3"/>
              </a:rPr>
              <a:t>http</a:t>
            </a:r>
            <a:r>
              <a:rPr lang="en-US" altLang="zh-TW" dirty="0">
                <a:latin typeface="+mj-lt"/>
                <a:hlinkClick r:id="rId3"/>
              </a:rPr>
              <a:t>://gridbus.csse.unimelb.edu.au/~</a:t>
            </a:r>
            <a:r>
              <a:rPr lang="en-US" altLang="zh-TW" dirty="0" smtClean="0">
                <a:latin typeface="+mj-lt"/>
                <a:hlinkClick r:id="rId3"/>
              </a:rPr>
              <a:t>raj/superstorage/chap42.pdf</a:t>
            </a:r>
            <a:endParaRPr lang="en-US" altLang="zh-TW" dirty="0">
              <a:latin typeface="+mj-lt"/>
            </a:endParaRPr>
          </a:p>
          <a:p>
            <a:r>
              <a:rPr lang="en-US" altLang="zh-TW" dirty="0" smtClean="0">
                <a:latin typeface="+mj-lt"/>
              </a:rPr>
              <a:t>J</a:t>
            </a:r>
            <a:r>
              <a:rPr lang="en-US" altLang="zh-TW" dirty="0">
                <a:latin typeface="+mj-lt"/>
              </a:rPr>
              <a:t>. Liu, W. H., B. </a:t>
            </a:r>
            <a:r>
              <a:rPr lang="en-US" altLang="zh-TW" dirty="0" err="1">
                <a:latin typeface="+mj-lt"/>
              </a:rPr>
              <a:t>Abali</a:t>
            </a:r>
            <a:r>
              <a:rPr lang="en-US" altLang="zh-TW" dirty="0">
                <a:latin typeface="+mj-lt"/>
              </a:rPr>
              <a:t> and D. K. Panda, "High Performance VMM-Bypass I/O in Virtual Machines", in USENIX Annual Technical </a:t>
            </a:r>
            <a:r>
              <a:rPr lang="en-US" altLang="zh-TW" dirty="0" err="1">
                <a:latin typeface="+mj-lt"/>
              </a:rPr>
              <a:t>Conferencepp</a:t>
            </a:r>
            <a:r>
              <a:rPr lang="en-US" altLang="zh-TW" dirty="0">
                <a:latin typeface="+mj-lt"/>
              </a:rPr>
              <a:t>, </a:t>
            </a:r>
            <a:r>
              <a:rPr lang="en-US" altLang="zh-TW" dirty="0" smtClean="0">
                <a:latin typeface="+mj-lt"/>
              </a:rPr>
              <a:t>29-42</a:t>
            </a:r>
            <a:r>
              <a:rPr lang="en-US" altLang="zh-TW" dirty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(June 2006)</a:t>
            </a:r>
            <a:endParaRPr lang="en-US" altLang="zh-TW" dirty="0">
              <a:latin typeface="+mj-lt"/>
            </a:endParaRPr>
          </a:p>
          <a:p>
            <a:r>
              <a:rPr lang="en-US" altLang="zh-TW" dirty="0" err="1">
                <a:latin typeface="+mj-lt"/>
              </a:rPr>
              <a:t>Infiniband</a:t>
            </a:r>
            <a:r>
              <a:rPr lang="en-US" altLang="zh-TW" dirty="0">
                <a:latin typeface="+mj-lt"/>
              </a:rPr>
              <a:t> and </a:t>
            </a:r>
            <a:r>
              <a:rPr lang="en-US" altLang="zh-TW" dirty="0" err="1" smtClean="0">
                <a:latin typeface="+mj-lt"/>
              </a:rPr>
              <a:t>RoCEE</a:t>
            </a:r>
            <a:r>
              <a:rPr lang="en-US" altLang="zh-TW" dirty="0" smtClean="0">
                <a:latin typeface="+mj-lt"/>
              </a:rPr>
              <a:t> Virtualization </a:t>
            </a:r>
            <a:r>
              <a:rPr lang="en-US" altLang="zh-TW" dirty="0">
                <a:latin typeface="+mj-lt"/>
              </a:rPr>
              <a:t>with </a:t>
            </a:r>
            <a:r>
              <a:rPr lang="en-US" altLang="zh-TW" dirty="0" smtClean="0">
                <a:latin typeface="+mj-lt"/>
              </a:rPr>
              <a:t>SR-IOV</a:t>
            </a:r>
            <a:endParaRPr lang="zh-TW" altLang="en-US" dirty="0" smtClean="0">
              <a:latin typeface="+mj-lt"/>
            </a:endParaRPr>
          </a:p>
          <a:p>
            <a:pPr lvl="1"/>
            <a:r>
              <a:rPr lang="en-US" altLang="zh-TW" dirty="0" smtClean="0">
                <a:latin typeface="+mj-lt"/>
                <a:hlinkClick r:id="rId4"/>
              </a:rPr>
              <a:t>http</a:t>
            </a:r>
            <a:r>
              <a:rPr lang="en-US" altLang="zh-TW" dirty="0">
                <a:latin typeface="+mj-lt"/>
                <a:hlinkClick r:id="rId4"/>
              </a:rPr>
              <a:t>://</a:t>
            </a:r>
            <a:r>
              <a:rPr lang="en-US" altLang="zh-TW" dirty="0" smtClean="0">
                <a:latin typeface="+mj-lt"/>
                <a:hlinkClick r:id="rId4"/>
              </a:rPr>
              <a:t>www.slideshare.net/Cameroon45/infiniband-and-rocee-virtualization-with-sriov</a:t>
            </a:r>
            <a:endParaRPr lang="en-US" altLang="zh-TW" dirty="0" smtClean="0">
              <a:latin typeface="+mj-lt"/>
            </a:endParaRPr>
          </a:p>
          <a:p>
            <a:pPr lvl="1"/>
            <a:endParaRPr lang="en-US" altLang="zh-TW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j-lt"/>
              </a:rPr>
              <a:t>Overview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What is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</a:p>
          <a:p>
            <a:pPr lvl="1"/>
            <a:r>
              <a:rPr lang="en-US" altLang="zh-TW" dirty="0" err="1">
                <a:latin typeface="+mj-lt"/>
              </a:rPr>
              <a:t>InfiniBand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Architecture</a:t>
            </a:r>
          </a:p>
          <a:p>
            <a:pPr lvl="1"/>
            <a:endParaRPr lang="en-US" altLang="zh-TW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Virtualization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Why do we need to virtualize 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InfiniBand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Virtualization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Methods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Case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study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98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InfiniBand</a:t>
            </a:r>
            <a:r>
              <a:rPr lang="en-US" altLang="zh-TW" dirty="0"/>
              <a:t> Architecture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IBA </a:t>
            </a:r>
            <a:r>
              <a:rPr lang="en-US" altLang="zh-TW" dirty="0" smtClean="0"/>
              <a:t>Subnet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Communication Service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Communication Model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Subnet Management</a:t>
            </a:r>
          </a:p>
        </p:txBody>
      </p:sp>
    </p:spTree>
    <p:extLst>
      <p:ext uri="{BB962C8B-B14F-4D97-AF65-F5344CB8AC3E}">
        <p14:creationId xmlns:p14="http://schemas.microsoft.com/office/powerpoint/2010/main" val="1116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 Them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15588</TotalTime>
  <Words>2531</Words>
  <Application>Microsoft Office PowerPoint</Application>
  <PresentationFormat>如螢幕大小 (4:3)</PresentationFormat>
  <Paragraphs>790</Paragraphs>
  <Slides>76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77" baseType="lpstr">
      <vt:lpstr>Course Themes</vt:lpstr>
      <vt:lpstr>虛擬化技術 Virtualization Techniques</vt:lpstr>
      <vt:lpstr>Agenda</vt:lpstr>
      <vt:lpstr>Agenda</vt:lpstr>
      <vt:lpstr>IBA</vt:lpstr>
      <vt:lpstr>InfiniBand Devices</vt:lpstr>
      <vt:lpstr>Usage</vt:lpstr>
      <vt:lpstr>InfiniBand VS. Ethernet</vt:lpstr>
      <vt:lpstr>Agenda</vt:lpstr>
      <vt:lpstr>InfiniBand Architecture</vt:lpstr>
      <vt:lpstr>IBA Subnet Overview</vt:lpstr>
      <vt:lpstr>IBA Subnet</vt:lpstr>
      <vt:lpstr>Endnodes</vt:lpstr>
      <vt:lpstr>Links</vt:lpstr>
      <vt:lpstr>Channel Adapter</vt:lpstr>
      <vt:lpstr>Switches</vt:lpstr>
      <vt:lpstr>Addressing</vt:lpstr>
      <vt:lpstr>InfiniBand Architecture</vt:lpstr>
      <vt:lpstr>Communication Service Types</vt:lpstr>
      <vt:lpstr>Data Rate</vt:lpstr>
      <vt:lpstr>InfiniBand Architecture</vt:lpstr>
      <vt:lpstr>Queue-Based Model </vt:lpstr>
      <vt:lpstr>Queue-Based Mode</vt:lpstr>
      <vt:lpstr>Access Model for InfiniBand </vt:lpstr>
      <vt:lpstr>Access Model for InfiniBand </vt:lpstr>
      <vt:lpstr>Access Model for InfiniBand </vt:lpstr>
      <vt:lpstr>Memory Model</vt:lpstr>
      <vt:lpstr>Communication Semantics</vt:lpstr>
      <vt:lpstr>Send and Receive</vt:lpstr>
      <vt:lpstr>Send and Receive</vt:lpstr>
      <vt:lpstr>Send and Receive</vt:lpstr>
      <vt:lpstr>Send and Receive</vt:lpstr>
      <vt:lpstr>RDMA Read / Write</vt:lpstr>
      <vt:lpstr>RDMA Read / Write</vt:lpstr>
      <vt:lpstr>RDMA Read / Write</vt:lpstr>
      <vt:lpstr>RDMA Read / Write</vt:lpstr>
      <vt:lpstr>InfiniBand Architecture</vt:lpstr>
      <vt:lpstr>Two Roles</vt:lpstr>
      <vt:lpstr>Initialization State Machine</vt:lpstr>
      <vt:lpstr>Management Datagrams</vt:lpstr>
      <vt:lpstr>Agenda</vt:lpstr>
      <vt:lpstr>Cloud Computing View</vt:lpstr>
      <vt:lpstr>Cloud Computing View</vt:lpstr>
      <vt:lpstr>High Performance Computing View</vt:lpstr>
      <vt:lpstr>Agenda</vt:lpstr>
      <vt:lpstr>Three kinds of methods</vt:lpstr>
      <vt:lpstr>Fully virtualization</vt:lpstr>
      <vt:lpstr>Bypass</vt:lpstr>
      <vt:lpstr>Paravirtualization</vt:lpstr>
      <vt:lpstr>Agenda</vt:lpstr>
      <vt:lpstr>Agenda</vt:lpstr>
      <vt:lpstr>VMM-Bypass I/O Overview</vt:lpstr>
      <vt:lpstr>InfiniBand Driver Stack</vt:lpstr>
      <vt:lpstr>Design Architecture</vt:lpstr>
      <vt:lpstr>Implementation</vt:lpstr>
      <vt:lpstr>Implementation</vt:lpstr>
      <vt:lpstr>Privileged Access</vt:lpstr>
      <vt:lpstr>Privileged Access</vt:lpstr>
      <vt:lpstr>Privileged Access</vt:lpstr>
      <vt:lpstr>VMM-bypass Access</vt:lpstr>
      <vt:lpstr>Event Handling</vt:lpstr>
      <vt:lpstr>Event Handling</vt:lpstr>
      <vt:lpstr>Case study</vt:lpstr>
      <vt:lpstr>SR-IOV Overview</vt:lpstr>
      <vt:lpstr>SR-IOV Overview</vt:lpstr>
      <vt:lpstr>Virtualization Model</vt:lpstr>
      <vt:lpstr>Implementation</vt:lpstr>
      <vt:lpstr>Implementation</vt:lpstr>
      <vt:lpstr>Implementation</vt:lpstr>
      <vt:lpstr>Implementation</vt:lpstr>
      <vt:lpstr>Mellanox Driver Stack</vt:lpstr>
      <vt:lpstr>ConnectX2 Support Function</vt:lpstr>
      <vt:lpstr>ConnectX2 Driver Architecture</vt:lpstr>
      <vt:lpstr>ConnectX2 Driver Architecture</vt:lpstr>
      <vt:lpstr>Xen SRIOV SW Stack</vt:lpstr>
      <vt:lpstr>KVM SRIOV SW Stack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tlcsmall3</dc:creator>
  <cp:lastModifiedBy>Yeh-Ching Chung</cp:lastModifiedBy>
  <cp:revision>1429</cp:revision>
  <dcterms:created xsi:type="dcterms:W3CDTF">2010-08-10T05:14:29Z</dcterms:created>
  <dcterms:modified xsi:type="dcterms:W3CDTF">2013-04-29T09:30:11Z</dcterms:modified>
</cp:coreProperties>
</file>