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0"/>
  </p:notesMasterIdLst>
  <p:sldIdLst>
    <p:sldId id="319" r:id="rId3"/>
    <p:sldId id="259" r:id="rId4"/>
    <p:sldId id="295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4" r:id="rId17"/>
    <p:sldId id="260" r:id="rId18"/>
    <p:sldId id="286" r:id="rId19"/>
    <p:sldId id="261" r:id="rId20"/>
    <p:sldId id="287" r:id="rId21"/>
    <p:sldId id="293" r:id="rId22"/>
    <p:sldId id="296" r:id="rId23"/>
    <p:sldId id="263" r:id="rId24"/>
    <p:sldId id="264" r:id="rId25"/>
    <p:sldId id="265" r:id="rId26"/>
    <p:sldId id="267" r:id="rId27"/>
    <p:sldId id="268" r:id="rId28"/>
    <p:sldId id="269" r:id="rId29"/>
    <p:sldId id="270" r:id="rId30"/>
    <p:sldId id="271" r:id="rId31"/>
    <p:sldId id="272" r:id="rId32"/>
    <p:sldId id="288" r:id="rId33"/>
    <p:sldId id="297" r:id="rId34"/>
    <p:sldId id="299" r:id="rId35"/>
    <p:sldId id="289" r:id="rId36"/>
    <p:sldId id="301" r:id="rId37"/>
    <p:sldId id="302" r:id="rId38"/>
    <p:sldId id="303" r:id="rId39"/>
    <p:sldId id="300" r:id="rId40"/>
    <p:sldId id="304" r:id="rId41"/>
    <p:sldId id="306" r:id="rId42"/>
    <p:sldId id="305" r:id="rId43"/>
    <p:sldId id="307" r:id="rId44"/>
    <p:sldId id="308" r:id="rId45"/>
    <p:sldId id="309" r:id="rId46"/>
    <p:sldId id="310" r:id="rId47"/>
    <p:sldId id="317" r:id="rId48"/>
    <p:sldId id="35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6" autoAdjust="0"/>
    <p:restoredTop sz="94660"/>
  </p:normalViewPr>
  <p:slideViewPr>
    <p:cSldViewPr>
      <p:cViewPr>
        <p:scale>
          <a:sx n="70" d="100"/>
          <a:sy n="70" d="100"/>
        </p:scale>
        <p:origin x="-1378" y="-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3FB77-DB36-4F8C-8100-13437186915F}" type="datetimeFigureOut">
              <a:rPr lang="zh-TW" altLang="en-US" smtClean="0"/>
              <a:t>2013/4/22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C3343-306B-4191-A5E7-3E2CDDD79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76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4027" y="6030097"/>
            <a:ext cx="27432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4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4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9050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虛擬化技術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 Techniques</a:t>
            </a:r>
            <a:endParaRPr lang="en-US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200400"/>
            <a:ext cx="6629400" cy="2362200"/>
          </a:xfrm>
        </p:spPr>
        <p:txBody>
          <a:bodyPr>
            <a:normAutofit/>
          </a:bodyPr>
          <a:lstStyle/>
          <a:p>
            <a:pPr algn="ctr"/>
            <a:endParaRPr lang="en-US" altLang="zh-TW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3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Network Virtualization</a:t>
            </a:r>
          </a:p>
          <a:p>
            <a:pPr algn="ctr"/>
            <a:r>
              <a:rPr lang="en-US" sz="3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Introduction</a:t>
            </a:r>
            <a:endParaRPr lang="en-US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sz="2800" i="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038664" y="1748135"/>
            <a:ext cx="306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Connect two networks</a:t>
            </a:r>
            <a:endParaRPr lang="en-US" sz="2400" b="1" i="1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94000"/>
            <a:ext cx="673735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775611" y="1688068"/>
            <a:ext cx="3592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Connect multiple networks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0" y="2416175"/>
            <a:ext cx="64135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775611" y="1688068"/>
            <a:ext cx="3592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Connect multiple networks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0" y="2362200"/>
            <a:ext cx="64135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1" y="1756640"/>
            <a:ext cx="7543799" cy="487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75611" y="1214735"/>
            <a:ext cx="3592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Connect multiple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922" y="1744219"/>
            <a:ext cx="7194157" cy="503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53490" y="1214735"/>
            <a:ext cx="3637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simple view of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4495800" cy="5134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Design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027237"/>
            <a:ext cx="464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approach</a:t>
            </a:r>
          </a:p>
          <a:p>
            <a:pPr lvl="1"/>
            <a:r>
              <a:rPr lang="en-US" dirty="0" smtClean="0"/>
              <a:t>Traffic is aggregated hierarchically from an access layer into a layer of distribution switches and finally onto the network core.</a:t>
            </a:r>
          </a:p>
          <a:p>
            <a:pPr lvl="1"/>
            <a:r>
              <a:rPr lang="en-US" dirty="0" smtClean="0"/>
              <a:t>A hierarchical approach to network design has proven to deliver the best results in terms of optimizing scalability, improving manageability, and maximizing network availability.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What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is network virtualization 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6386" name="Picture 2" descr="http://www.cisco.com/en/US/i/200001-300000/220001-230000/221001-222000/2210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7977534" cy="3886200"/>
          </a:xfrm>
          <a:prstGeom prst="rect">
            <a:avLst/>
          </a:prstGeom>
          <a:noFill/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network virtualization ?</a:t>
            </a:r>
          </a:p>
          <a:p>
            <a:pPr lvl="1"/>
            <a:r>
              <a:rPr lang="en-US" dirty="0" smtClean="0"/>
              <a:t>In computing, network </a:t>
            </a:r>
            <a:r>
              <a:rPr lang="en-US" dirty="0"/>
              <a:t>v</a:t>
            </a:r>
            <a:r>
              <a:rPr lang="en-US" dirty="0" smtClean="0"/>
              <a:t>irtualization is the process of combining hardware and software network resources and network functionality into a single, software-based administrative entity, a virtual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Two categories :</a:t>
            </a:r>
          </a:p>
          <a:p>
            <a:pPr lvl="1"/>
            <a:r>
              <a:rPr lang="en-US" dirty="0" smtClean="0"/>
              <a:t>External network virtualization</a:t>
            </a:r>
          </a:p>
          <a:p>
            <a:pPr lvl="2"/>
            <a:r>
              <a:rPr lang="en-US" dirty="0" smtClean="0"/>
              <a:t>Combine many networks, or parts of networks, into a virtual unit.</a:t>
            </a:r>
          </a:p>
          <a:p>
            <a:pPr lvl="1"/>
            <a:r>
              <a:rPr lang="en-US" dirty="0" smtClean="0"/>
              <a:t>Internal network virtualization</a:t>
            </a:r>
          </a:p>
          <a:p>
            <a:pPr lvl="2"/>
            <a:r>
              <a:rPr lang="en-US" dirty="0" smtClean="0"/>
              <a:t>Provide network-like functionality to the software containers on a single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Desirable properties of network virtualization :</a:t>
            </a:r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Easy to extend resources in need</a:t>
            </a:r>
          </a:p>
          <a:p>
            <a:pPr lvl="2"/>
            <a:r>
              <a:rPr lang="en-US" dirty="0" smtClean="0"/>
              <a:t>Administrator can dynamically create or delete virtual network connection</a:t>
            </a:r>
          </a:p>
          <a:p>
            <a:pPr lvl="1"/>
            <a:r>
              <a:rPr lang="en-US" dirty="0" smtClean="0"/>
              <a:t>Resilience</a:t>
            </a:r>
          </a:p>
          <a:p>
            <a:pPr lvl="2"/>
            <a:r>
              <a:rPr lang="en-US" dirty="0" smtClean="0"/>
              <a:t>Recover from the failures</a:t>
            </a:r>
          </a:p>
          <a:p>
            <a:pPr lvl="2"/>
            <a:r>
              <a:rPr lang="en-US" dirty="0" smtClean="0"/>
              <a:t>Virtual network will automatically redirect packets by redundant links</a:t>
            </a:r>
          </a:p>
          <a:p>
            <a:pPr lvl="1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Increased path isolation and user segmentation</a:t>
            </a:r>
          </a:p>
          <a:p>
            <a:pPr lvl="2"/>
            <a:r>
              <a:rPr lang="en-US" dirty="0" smtClean="0"/>
              <a:t>Virtual network should work with firewall software</a:t>
            </a:r>
          </a:p>
          <a:p>
            <a:pPr lvl="1"/>
            <a:r>
              <a:rPr lang="en-US" dirty="0" smtClean="0"/>
              <a:t>Availability</a:t>
            </a:r>
          </a:p>
          <a:p>
            <a:pPr lvl="2"/>
            <a:r>
              <a:rPr lang="en-US" dirty="0" smtClean="0"/>
              <a:t>Access network resource anytime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network virtualization in different layers :</a:t>
            </a:r>
          </a:p>
          <a:p>
            <a:pPr lvl="1"/>
            <a:r>
              <a:rPr lang="en-US" dirty="0" smtClean="0"/>
              <a:t>Layer 1</a:t>
            </a:r>
          </a:p>
          <a:p>
            <a:pPr lvl="2"/>
            <a:r>
              <a:rPr lang="en-US" dirty="0" smtClean="0"/>
              <a:t>Seldom virtualization implement in this physical data transmission layer.</a:t>
            </a:r>
          </a:p>
          <a:p>
            <a:pPr lvl="1"/>
            <a:r>
              <a:rPr lang="en-US" dirty="0" smtClean="0"/>
              <a:t>Layer 2</a:t>
            </a:r>
          </a:p>
          <a:p>
            <a:pPr lvl="2"/>
            <a:r>
              <a:rPr lang="en-US" dirty="0" smtClean="0"/>
              <a:t>Use some tags in MAC address packet to provide virtualization.</a:t>
            </a:r>
          </a:p>
          <a:p>
            <a:pPr lvl="2"/>
            <a:r>
              <a:rPr lang="en-US" dirty="0" smtClean="0"/>
              <a:t>Example, VLAN.</a:t>
            </a:r>
          </a:p>
          <a:p>
            <a:pPr lvl="1"/>
            <a:r>
              <a:rPr lang="en-US" dirty="0" smtClean="0"/>
              <a:t>Layer 3</a:t>
            </a:r>
          </a:p>
          <a:p>
            <a:pPr lvl="2"/>
            <a:r>
              <a:rPr lang="en-US" dirty="0" smtClean="0"/>
              <a:t>Use some tunnel techniques to form a virtual network.</a:t>
            </a:r>
          </a:p>
          <a:p>
            <a:pPr lvl="2"/>
            <a:r>
              <a:rPr lang="en-US" dirty="0" smtClean="0"/>
              <a:t>Example, VPN.</a:t>
            </a:r>
          </a:p>
          <a:p>
            <a:pPr lvl="1"/>
            <a:r>
              <a:rPr lang="en-US" dirty="0" smtClean="0"/>
              <a:t>Layer 4 or higher</a:t>
            </a:r>
          </a:p>
          <a:p>
            <a:pPr lvl="2"/>
            <a:r>
              <a:rPr lang="en-US" dirty="0" smtClean="0"/>
              <a:t>Build up some overlay network for some application.</a:t>
            </a:r>
          </a:p>
          <a:p>
            <a:pPr lvl="2"/>
            <a:r>
              <a:rPr lang="en-US" dirty="0" smtClean="0"/>
              <a:t>Example, P2P.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External network virtualization</a:t>
            </a:r>
          </a:p>
          <a:p>
            <a:pPr lvl="1"/>
            <a:r>
              <a:rPr lang="en-US" dirty="0" smtClean="0"/>
              <a:t>What to be virtualized </a:t>
            </a:r>
          </a:p>
          <a:p>
            <a:pPr lvl="2"/>
            <a:r>
              <a:rPr lang="en-US" dirty="0" smtClean="0"/>
              <a:t>Network device virtualization</a:t>
            </a:r>
          </a:p>
          <a:p>
            <a:pPr lvl="2"/>
            <a:r>
              <a:rPr lang="en-US" dirty="0" smtClean="0"/>
              <a:t>Network data path virtualization</a:t>
            </a:r>
          </a:p>
          <a:p>
            <a:pPr lvl="1"/>
            <a:r>
              <a:rPr lang="en-US" dirty="0" smtClean="0"/>
              <a:t>How to be virtualized</a:t>
            </a:r>
          </a:p>
          <a:p>
            <a:pPr lvl="2"/>
            <a:r>
              <a:rPr lang="en-US" dirty="0" smtClean="0"/>
              <a:t>Protocol approach</a:t>
            </a:r>
          </a:p>
          <a:p>
            <a:r>
              <a:rPr lang="en-US" dirty="0" smtClean="0"/>
              <a:t>Internal network virtualization</a:t>
            </a:r>
          </a:p>
          <a:p>
            <a:pPr lvl="1"/>
            <a:r>
              <a:rPr lang="en-US" dirty="0" smtClean="0"/>
              <a:t>KVM approach</a:t>
            </a:r>
          </a:p>
          <a:p>
            <a:pPr lvl="1"/>
            <a:r>
              <a:rPr lang="en-US" dirty="0" err="1" smtClean="0"/>
              <a:t>Xen</a:t>
            </a:r>
            <a:r>
              <a:rPr lang="en-US" smtClean="0"/>
              <a:t> approach</a:t>
            </a:r>
            <a:endParaRPr lang="en-US" dirty="0" smtClean="0"/>
          </a:p>
          <a:p>
            <a:pPr lvl="1"/>
            <a:r>
              <a:rPr lang="en-US" dirty="0" smtClean="0"/>
              <a:t>Case study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network virtualization in different layers :</a:t>
            </a:r>
          </a:p>
          <a:p>
            <a:pPr lvl="1"/>
            <a:r>
              <a:rPr lang="en-US" dirty="0" smtClean="0"/>
              <a:t>Layer 1</a:t>
            </a:r>
          </a:p>
          <a:p>
            <a:pPr lvl="2"/>
            <a:r>
              <a:rPr lang="en-US" dirty="0" smtClean="0"/>
              <a:t>Hypervisor usually do not need to emulate the physical layer.</a:t>
            </a:r>
          </a:p>
          <a:p>
            <a:pPr lvl="1"/>
            <a:r>
              <a:rPr lang="en-US" dirty="0" smtClean="0"/>
              <a:t>Layer 2</a:t>
            </a:r>
          </a:p>
          <a:p>
            <a:pPr lvl="2"/>
            <a:r>
              <a:rPr lang="en-US" dirty="0" smtClean="0"/>
              <a:t>Implement virtual L2 network devices, such as switch, in hypervisor.</a:t>
            </a:r>
          </a:p>
          <a:p>
            <a:pPr lvl="2"/>
            <a:r>
              <a:rPr lang="en-US" dirty="0" smtClean="0"/>
              <a:t>Example, Linux TAP driver + Linux bridge.</a:t>
            </a:r>
          </a:p>
          <a:p>
            <a:pPr lvl="1"/>
            <a:r>
              <a:rPr lang="en-US" dirty="0" smtClean="0"/>
              <a:t>Layer 3</a:t>
            </a:r>
          </a:p>
          <a:p>
            <a:pPr lvl="2"/>
            <a:r>
              <a:rPr lang="en-US" dirty="0" smtClean="0"/>
              <a:t>Implement virtual L3 network devices, such as router, in hypervisor.</a:t>
            </a:r>
          </a:p>
          <a:p>
            <a:pPr lvl="2"/>
            <a:r>
              <a:rPr lang="en-US" dirty="0" smtClean="0"/>
              <a:t>Example, Linux TUN driver + Linux bridge  + </a:t>
            </a:r>
            <a:r>
              <a:rPr lang="en-US" dirty="0" err="1" smtClean="0"/>
              <a:t>iptables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Layer 4 or higher</a:t>
            </a:r>
          </a:p>
          <a:p>
            <a:pPr lvl="2"/>
            <a:r>
              <a:rPr lang="en-US" dirty="0" smtClean="0"/>
              <a:t>Layer 4 or higher layers virtualization is usually implemented in guest OS.</a:t>
            </a:r>
          </a:p>
          <a:p>
            <a:pPr lvl="2"/>
            <a:r>
              <a:rPr lang="en-US" dirty="0" smtClean="0"/>
              <a:t>Applications should make their own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External network virtualization</a:t>
            </a:r>
          </a:p>
          <a:p>
            <a:r>
              <a:rPr lang="en-US" dirty="0" smtClean="0"/>
              <a:t>Internal network 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4800600" cy="2620963"/>
          </a:xfrm>
        </p:spPr>
        <p:txBody>
          <a:bodyPr>
            <a:normAutofit/>
          </a:bodyPr>
          <a:lstStyle/>
          <a:p>
            <a:r>
              <a:rPr lang="en-US" dirty="0" smtClean="0"/>
              <a:t>Two virtualization components :</a:t>
            </a:r>
          </a:p>
          <a:p>
            <a:pPr lvl="1"/>
            <a:r>
              <a:rPr lang="en-US" dirty="0" smtClean="0"/>
              <a:t>Device virtualization</a:t>
            </a:r>
          </a:p>
          <a:p>
            <a:pPr lvl="2"/>
            <a:r>
              <a:rPr lang="en-US" dirty="0" err="1" smtClean="0"/>
              <a:t>Virtualize</a:t>
            </a:r>
            <a:r>
              <a:rPr lang="en-US" dirty="0" smtClean="0"/>
              <a:t> physical devices in the network</a:t>
            </a:r>
          </a:p>
          <a:p>
            <a:pPr lvl="1"/>
            <a:r>
              <a:rPr lang="en-US" dirty="0" smtClean="0"/>
              <a:t>Data path virtualization</a:t>
            </a:r>
          </a:p>
          <a:p>
            <a:pPr lvl="2"/>
            <a:r>
              <a:rPr lang="en-US" dirty="0" err="1" smtClean="0"/>
              <a:t>Virtualize</a:t>
            </a:r>
            <a:r>
              <a:rPr lang="en-US" dirty="0" smtClean="0"/>
              <a:t> communication path between network access points</a:t>
            </a:r>
          </a:p>
        </p:txBody>
      </p:sp>
      <p:pic>
        <p:nvPicPr>
          <p:cNvPr id="4" name="Picture 3" descr="Network_1.png"/>
          <p:cNvPicPr>
            <a:picLocks noChangeAspect="1"/>
          </p:cNvPicPr>
          <p:nvPr/>
        </p:nvPicPr>
        <p:blipFill>
          <a:blip r:embed="rId2" cstate="print"/>
          <a:srcRect r="17084"/>
          <a:stretch>
            <a:fillRect/>
          </a:stretch>
        </p:blipFill>
        <p:spPr>
          <a:xfrm>
            <a:off x="4913233" y="1472936"/>
            <a:ext cx="3621167" cy="523266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21922" y="3897868"/>
            <a:ext cx="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Router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7112" y="6172200"/>
            <a:ext cx="81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Switch</a:t>
            </a:r>
            <a:endParaRPr lang="en-US" b="1" i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rot="10800000">
            <a:off x="7239000" y="3821668"/>
            <a:ext cx="982922" cy="260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rot="10800000" flipV="1">
            <a:off x="7239000" y="4082534"/>
            <a:ext cx="982922" cy="489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</p:cNvCxnSpPr>
          <p:nvPr/>
        </p:nvCxnSpPr>
        <p:spPr>
          <a:xfrm flipV="1">
            <a:off x="4248745" y="6324600"/>
            <a:ext cx="856655" cy="322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0200" y="2133600"/>
            <a:ext cx="762000" cy="30480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829300" y="2781300"/>
            <a:ext cx="685800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72200" y="3048000"/>
            <a:ext cx="990600" cy="38100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362700" y="4152900"/>
            <a:ext cx="1447800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6114534" y="4839732"/>
            <a:ext cx="990600" cy="38100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676900" y="5676900"/>
            <a:ext cx="990600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95224" y="3352800"/>
            <a:ext cx="11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Data Path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rot="10800000" flipV="1">
            <a:off x="7086600" y="3537466"/>
            <a:ext cx="908624" cy="439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Device virtualization</a:t>
            </a:r>
          </a:p>
          <a:p>
            <a:pPr lvl="1"/>
            <a:r>
              <a:rPr lang="en-US" dirty="0" smtClean="0"/>
              <a:t>Layer 2 solution</a:t>
            </a:r>
          </a:p>
          <a:p>
            <a:pPr lvl="2"/>
            <a:r>
              <a:rPr lang="en-US" dirty="0" smtClean="0"/>
              <a:t>Divide physical switch into multiple logical switches.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1600201"/>
            <a:ext cx="4724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Layer 3 solution 3</a:t>
            </a:r>
          </a:p>
          <a:p>
            <a:pPr marL="1143000" lvl="2" indent="-228600">
              <a:spcBef>
                <a:spcPct val="20000"/>
              </a:spcBef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VRF technique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( Virtual Routing and Forwarding )</a:t>
            </a:r>
          </a:p>
          <a:p>
            <a:pPr marL="1143000" lvl="2" indent="-228600">
              <a:spcBef>
                <a:spcPct val="20000"/>
              </a:spcBef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Emulate isolated routing tables within one physical router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4" descr="vlan.png"/>
          <p:cNvPicPr>
            <a:picLocks noChangeAspect="1"/>
          </p:cNvPicPr>
          <p:nvPr/>
        </p:nvPicPr>
        <p:blipFill>
          <a:blip r:embed="rId2" cstate="print"/>
          <a:srcRect b="6486"/>
          <a:stretch>
            <a:fillRect/>
          </a:stretch>
        </p:blipFill>
        <p:spPr>
          <a:xfrm>
            <a:off x="971100" y="3352800"/>
            <a:ext cx="3219900" cy="32961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199" y="3962400"/>
            <a:ext cx="416820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4267200" cy="4525963"/>
          </a:xfrm>
        </p:spPr>
        <p:txBody>
          <a:bodyPr/>
          <a:lstStyle/>
          <a:p>
            <a:r>
              <a:rPr lang="en-US" dirty="0" smtClean="0"/>
              <a:t>Data path virtualization</a:t>
            </a:r>
          </a:p>
          <a:p>
            <a:pPr lvl="1"/>
            <a:r>
              <a:rPr lang="en-US" dirty="0" smtClean="0"/>
              <a:t>Hop-to-hop case</a:t>
            </a:r>
          </a:p>
          <a:p>
            <a:pPr lvl="2"/>
            <a:r>
              <a:rPr lang="en-US" dirty="0" smtClean="0"/>
              <a:t>Consider the virtualization applied on a single hop data-path.</a:t>
            </a:r>
            <a:br>
              <a:rPr lang="en-US" dirty="0" smtClean="0"/>
            </a:br>
            <a:endParaRPr lang="en-US" dirty="0" smtClean="0"/>
          </a:p>
          <a:p>
            <a:pPr lvl="1">
              <a:defRPr/>
            </a:pPr>
            <a:r>
              <a:rPr lang="en-US" dirty="0" smtClean="0"/>
              <a:t>Hop-to-cloud case</a:t>
            </a:r>
          </a:p>
          <a:p>
            <a:pPr lvl="2"/>
            <a:r>
              <a:rPr lang="en-US" dirty="0" smtClean="0"/>
              <a:t>Consider the virtualization tunnels allow multi-hop data-path.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群組 18"/>
          <p:cNvGrpSpPr/>
          <p:nvPr/>
        </p:nvGrpSpPr>
        <p:grpSpPr>
          <a:xfrm>
            <a:off x="4191000" y="2486025"/>
            <a:ext cx="4495800" cy="1095375"/>
            <a:chOff x="4191000" y="2514600"/>
            <a:chExt cx="4495800" cy="1095375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2514600"/>
              <a:ext cx="1905000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1800" y="2514600"/>
              <a:ext cx="1905000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圓柱 12"/>
            <p:cNvSpPr/>
            <p:nvPr/>
          </p:nvSpPr>
          <p:spPr>
            <a:xfrm rot="5400000">
              <a:off x="6286500" y="2552700"/>
              <a:ext cx="228600" cy="1066800"/>
            </a:xfrm>
            <a:prstGeom prst="can">
              <a:avLst>
                <a:gd name="adj" fmla="val 9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819400"/>
            <a:ext cx="121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群組 27"/>
          <p:cNvGrpSpPr/>
          <p:nvPr/>
        </p:nvGrpSpPr>
        <p:grpSpPr>
          <a:xfrm>
            <a:off x="3810000" y="4676775"/>
            <a:ext cx="5334000" cy="1571625"/>
            <a:chOff x="3810000" y="4676775"/>
            <a:chExt cx="5334000" cy="1571625"/>
          </a:xfrm>
        </p:grpSpPr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6400" y="4905375"/>
              <a:ext cx="213360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77125" y="4800600"/>
              <a:ext cx="166687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0000" y="4676775"/>
              <a:ext cx="1581150" cy="157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5" descr="http://www.cisco.com/en/US/i/200001-300000/220001-230000/221001-222000/221174.jpg"/>
          <p:cNvPicPr>
            <a:picLocks noChangeAspect="1" noChangeArrowheads="1"/>
          </p:cNvPicPr>
          <p:nvPr/>
        </p:nvPicPr>
        <p:blipFill>
          <a:blip r:embed="rId7" cstate="print"/>
          <a:srcRect t="40324" b="51862"/>
          <a:stretch>
            <a:fillRect/>
          </a:stretch>
        </p:blipFill>
        <p:spPr bwMode="auto">
          <a:xfrm>
            <a:off x="4267200" y="3529445"/>
            <a:ext cx="4752975" cy="280555"/>
          </a:xfrm>
          <a:prstGeom prst="rect">
            <a:avLst/>
          </a:prstGeom>
          <a:noFill/>
        </p:spPr>
      </p:pic>
      <p:pic>
        <p:nvPicPr>
          <p:cNvPr id="17" name="Picture 7" descr="http://www.cisco.com/en/US/i/200001-300000/220001-230000/221001-222000/221174.jpg"/>
          <p:cNvPicPr>
            <a:picLocks noChangeAspect="1" noChangeArrowheads="1"/>
          </p:cNvPicPr>
          <p:nvPr/>
        </p:nvPicPr>
        <p:blipFill>
          <a:blip r:embed="rId7" cstate="print"/>
          <a:srcRect t="94775" r="16568"/>
          <a:stretch>
            <a:fillRect/>
          </a:stretch>
        </p:blipFill>
        <p:spPr bwMode="auto">
          <a:xfrm>
            <a:off x="4648200" y="6172200"/>
            <a:ext cx="3671455" cy="173702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572000"/>
            <a:ext cx="2133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dirty="0" smtClean="0"/>
              <a:t>Protocol approach</a:t>
            </a:r>
          </a:p>
          <a:p>
            <a:pPr lvl="1"/>
            <a:r>
              <a:rPr lang="en-US" dirty="0" smtClean="0"/>
              <a:t>Protocols usually use for data-path virtualization.</a:t>
            </a:r>
          </a:p>
          <a:p>
            <a:pPr lvl="1"/>
            <a:r>
              <a:rPr lang="en-US" dirty="0" smtClean="0"/>
              <a:t>Three implementations</a:t>
            </a:r>
          </a:p>
          <a:p>
            <a:pPr lvl="2"/>
            <a:r>
              <a:rPr lang="en-US" b="1" dirty="0" smtClean="0"/>
              <a:t>802.1Q</a:t>
            </a:r>
            <a:r>
              <a:rPr lang="en-US" dirty="0" smtClean="0"/>
              <a:t> – implement hop to hop data-path virtualization</a:t>
            </a:r>
          </a:p>
          <a:p>
            <a:pPr lvl="2"/>
            <a:r>
              <a:rPr lang="en-US" b="1" dirty="0" smtClean="0"/>
              <a:t>MPLS ( Multiprotocol Label Switch ) </a:t>
            </a:r>
            <a:r>
              <a:rPr lang="en-US" dirty="0" smtClean="0"/>
              <a:t>– implement router and switch layer virtualization</a:t>
            </a:r>
          </a:p>
          <a:p>
            <a:pPr lvl="2"/>
            <a:r>
              <a:rPr lang="en-US" b="1" dirty="0" smtClean="0"/>
              <a:t>GRE (Generic Routing Encapsulation ) </a:t>
            </a:r>
            <a:r>
              <a:rPr lang="en-US" dirty="0" smtClean="0"/>
              <a:t>– implement virtualization among wide variety of networks with tunneling technique.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802.1Q</a:t>
            </a:r>
          </a:p>
          <a:p>
            <a:pPr lvl="1"/>
            <a:r>
              <a:rPr lang="en-US" dirty="0" smtClean="0"/>
              <a:t>Standard by IEEE 802.1</a:t>
            </a:r>
          </a:p>
          <a:p>
            <a:pPr lvl="1"/>
            <a:r>
              <a:rPr lang="en-US" dirty="0" smtClean="0"/>
              <a:t>Not encapsulate the original frame</a:t>
            </a:r>
          </a:p>
          <a:p>
            <a:pPr lvl="1"/>
            <a:r>
              <a:rPr lang="en-US" dirty="0" smtClean="0"/>
              <a:t>Add a 32-bit field between </a:t>
            </a:r>
            <a:r>
              <a:rPr lang="en-US" i="1" dirty="0" smtClean="0"/>
              <a:t>MAC address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i="1" dirty="0" err="1" smtClean="0"/>
              <a:t>EtherTypes</a:t>
            </a:r>
            <a:r>
              <a:rPr lang="en-US" i="1" dirty="0" smtClean="0"/>
              <a:t> </a:t>
            </a:r>
            <a:r>
              <a:rPr lang="en-US" dirty="0" smtClean="0"/>
              <a:t>field</a:t>
            </a:r>
          </a:p>
          <a:p>
            <a:pPr lvl="2"/>
            <a:r>
              <a:rPr lang="en-US" altLang="zh-TW" dirty="0" smtClean="0"/>
              <a:t>ETYPE(2B): Protocol identifier</a:t>
            </a:r>
          </a:p>
          <a:p>
            <a:pPr lvl="2"/>
            <a:r>
              <a:rPr lang="en-US" altLang="zh-TW" dirty="0" smtClean="0"/>
              <a:t>Dot1Q Tag(2B): VLAN number, Priority code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282" y="2057400"/>
            <a:ext cx="89731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8682" y="2133600"/>
            <a:ext cx="22574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4882" y="5410200"/>
            <a:ext cx="22574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7682" y="2819400"/>
            <a:ext cx="3219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7682" y="4762500"/>
            <a:ext cx="3219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9482" y="3429000"/>
            <a:ext cx="4124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字方塊 16"/>
          <p:cNvSpPr txBox="1"/>
          <p:nvPr/>
        </p:nvSpPr>
        <p:spPr>
          <a:xfrm>
            <a:off x="7010400" y="5877580"/>
            <a:ext cx="205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smtClean="0"/>
              <a:t>CE: Customer Edge router</a:t>
            </a:r>
          </a:p>
          <a:p>
            <a:pPr algn="r"/>
            <a:r>
              <a:rPr lang="en-US" altLang="zh-TW" sz="1400" dirty="0" smtClean="0"/>
              <a:t>PE: Provider Edge router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1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1.66667E-6 0.08889 " pathEditMode="relative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4.16667E-6 0.11111 " pathEditMode="relative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1111 L 8.33333E-7 0.2 " pathEditMode="relative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00104 0.102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Virtualization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657600"/>
            <a:ext cx="7239000" cy="135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391400" y="3962400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Physical Network</a:t>
            </a:r>
            <a:endParaRPr lang="zh-TW" altLang="en-US" dirty="0"/>
          </a:p>
        </p:txBody>
      </p:sp>
      <p:grpSp>
        <p:nvGrpSpPr>
          <p:cNvPr id="3" name="群組 23"/>
          <p:cNvGrpSpPr/>
          <p:nvPr/>
        </p:nvGrpSpPr>
        <p:grpSpPr>
          <a:xfrm>
            <a:off x="838200" y="1905000"/>
            <a:ext cx="7464535" cy="1562100"/>
            <a:chOff x="790575" y="1905000"/>
            <a:chExt cx="7464535" cy="1562100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0575" y="1905000"/>
              <a:ext cx="6677025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文字方塊 19"/>
            <p:cNvSpPr txBox="1"/>
            <p:nvPr/>
          </p:nvSpPr>
          <p:spPr>
            <a:xfrm>
              <a:off x="7620000" y="213360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VN 1</a:t>
              </a:r>
              <a:endParaRPr lang="zh-TW" altLang="en-US" dirty="0"/>
            </a:p>
          </p:txBody>
        </p:sp>
      </p:grpSp>
      <p:grpSp>
        <p:nvGrpSpPr>
          <p:cNvPr id="5" name="群組 24"/>
          <p:cNvGrpSpPr/>
          <p:nvPr/>
        </p:nvGrpSpPr>
        <p:grpSpPr>
          <a:xfrm>
            <a:off x="812690" y="5105400"/>
            <a:ext cx="7340710" cy="1504950"/>
            <a:chOff x="914400" y="5105400"/>
            <a:chExt cx="7340710" cy="1504950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5105400"/>
              <a:ext cx="6867525" cy="150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文字方塊 21"/>
            <p:cNvSpPr txBox="1"/>
            <p:nvPr/>
          </p:nvSpPr>
          <p:spPr>
            <a:xfrm>
              <a:off x="7620000" y="525780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VN 2</a:t>
              </a:r>
              <a:endParaRPr lang="zh-TW" altLang="en-US" dirty="0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0" y="335280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65713" y="33528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destination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810000" y="648866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destination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209800"/>
            <a:ext cx="857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5410200"/>
            <a:ext cx="857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1952625"/>
            <a:ext cx="990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1952625"/>
            <a:ext cx="990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209800"/>
            <a:ext cx="704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410200"/>
            <a:ext cx="704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514600"/>
            <a:ext cx="69749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文字方塊 27"/>
          <p:cNvSpPr txBox="1"/>
          <p:nvPr/>
        </p:nvSpPr>
        <p:spPr>
          <a:xfrm>
            <a:off x="0" y="648866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715000"/>
            <a:ext cx="69749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26708" y="3124200"/>
            <a:ext cx="69749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590800"/>
            <a:ext cx="857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3200400"/>
            <a:ext cx="704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5181600"/>
            <a:ext cx="990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6096000"/>
            <a:ext cx="69749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5181600"/>
            <a:ext cx="990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5715000"/>
            <a:ext cx="857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6400800"/>
            <a:ext cx="704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 cstate="print"/>
          <a:srcRect t="8238" r="2307" b="11920"/>
          <a:stretch>
            <a:fillRect/>
          </a:stretch>
        </p:blipFill>
        <p:spPr bwMode="auto">
          <a:xfrm>
            <a:off x="5177466" y="2598344"/>
            <a:ext cx="955696" cy="22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802.1Q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6232E-6 L 0.13334 2.26232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4.33727E-6 L 0.15834 -0.03331 " pathEditMode="relative" ptsTypes="AA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41221E-6 L 0.26667 0.08882 " pathEditMode="relative" ptsTypes="AA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737E-7 L 0.15 -0.01111 " pathEditMode="relative" ptsTypes="AA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38 L -0.11459 0.0839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" y="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1499E-6 L -0.2 -2.41499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14296E-6 L -0.15729 0.0097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6232E-6 L 0.13334 2.26232E-6 " pathEditMode="relative" ptsTypes="AA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2.26232E-6 L 0.125 -0.03331 " pathEditMode="relative" ptsTypes="AA">
                                      <p:cBhvr>
                                        <p:cTn id="8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00139 L 0.25521 0.068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3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737E-7 L 0.075 0.05551 " pathEditMode="relative" ptsTypes="AA">
                                      <p:cBhvr>
                                        <p:cTn id="9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38 L -0.11459 0.0839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14296E-6 L -0.15729 0.0097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MPLS ( Multiprotocol Label Switch )</a:t>
            </a:r>
          </a:p>
          <a:p>
            <a:pPr lvl="1"/>
            <a:r>
              <a:rPr lang="en-US" dirty="0" smtClean="0"/>
              <a:t>Also classified as layer 2.5 virtualization</a:t>
            </a:r>
          </a:p>
          <a:p>
            <a:pPr lvl="1"/>
            <a:r>
              <a:rPr lang="en-US" dirty="0" smtClean="0"/>
              <a:t>Add one or more labels into package</a:t>
            </a:r>
          </a:p>
          <a:p>
            <a:pPr lvl="1"/>
            <a:r>
              <a:rPr lang="en-US" dirty="0" smtClean="0"/>
              <a:t>Need Label Switch Router(LSR) to read MPLS header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124200"/>
            <a:ext cx="61341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Virtualization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657600"/>
            <a:ext cx="7239000" cy="135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391400" y="3962400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Physical Network</a:t>
            </a:r>
            <a:endParaRPr lang="zh-TW" altLang="en-US" dirty="0"/>
          </a:p>
        </p:txBody>
      </p:sp>
      <p:grpSp>
        <p:nvGrpSpPr>
          <p:cNvPr id="3" name="群組 23"/>
          <p:cNvGrpSpPr/>
          <p:nvPr/>
        </p:nvGrpSpPr>
        <p:grpSpPr>
          <a:xfrm>
            <a:off x="838200" y="1905000"/>
            <a:ext cx="7464535" cy="1562100"/>
            <a:chOff x="790575" y="1905000"/>
            <a:chExt cx="7464535" cy="1562100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0575" y="1905000"/>
              <a:ext cx="6677025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文字方塊 19"/>
            <p:cNvSpPr txBox="1"/>
            <p:nvPr/>
          </p:nvSpPr>
          <p:spPr>
            <a:xfrm>
              <a:off x="7620000" y="213360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VN 1</a:t>
              </a:r>
              <a:endParaRPr lang="zh-TW" altLang="en-US" dirty="0"/>
            </a:p>
          </p:txBody>
        </p:sp>
      </p:grpSp>
      <p:grpSp>
        <p:nvGrpSpPr>
          <p:cNvPr id="5" name="群組 24"/>
          <p:cNvGrpSpPr/>
          <p:nvPr/>
        </p:nvGrpSpPr>
        <p:grpSpPr>
          <a:xfrm>
            <a:off x="812690" y="5105400"/>
            <a:ext cx="7340710" cy="1504950"/>
            <a:chOff x="914400" y="5105400"/>
            <a:chExt cx="7340710" cy="1504950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5105400"/>
              <a:ext cx="6867525" cy="150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文字方塊 21"/>
            <p:cNvSpPr txBox="1"/>
            <p:nvPr/>
          </p:nvSpPr>
          <p:spPr>
            <a:xfrm>
              <a:off x="7620000" y="525780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VN 2</a:t>
              </a:r>
              <a:endParaRPr lang="zh-TW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7775" y="2209800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字方塊 16"/>
          <p:cNvSpPr txBox="1"/>
          <p:nvPr/>
        </p:nvSpPr>
        <p:spPr>
          <a:xfrm>
            <a:off x="3203514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27314" y="541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7200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6513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65714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19800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1905000"/>
            <a:ext cx="990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1752600"/>
            <a:ext cx="990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981200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7775" y="5410200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518160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5638800"/>
            <a:ext cx="9620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文字方塊 39"/>
          <p:cNvSpPr txBox="1"/>
          <p:nvPr/>
        </p:nvSpPr>
        <p:spPr>
          <a:xfrm>
            <a:off x="1408492" y="43550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CE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667000" y="4114800"/>
            <a:ext cx="5196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LER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366506" y="4419600"/>
            <a:ext cx="51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LSR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119106" y="4495800"/>
            <a:ext cx="51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LER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28706" y="4114800"/>
            <a:ext cx="51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LER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204706" y="4888468"/>
            <a:ext cx="51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CE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858000" y="4431268"/>
            <a:ext cx="51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114800" y="3962400"/>
            <a:ext cx="51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LSR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486400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019800" y="541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572000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810000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MPLS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5257800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737E-7 L 0.125 1.8737E-7 " pathEditMode="relative" ptsTypes="AA">
                                      <p:cBhvr>
                                        <p:cTn id="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5.8501E-6 L 0.16667 -0.02221 " pathEditMode="relative" ptsTypes="AA">
                                      <p:cBhvr>
                                        <p:cTn id="1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1.8737E-7 L 0.16666 0.03331 " pathEditMode="relative" ptsTypes="AA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737E-7 L 0.125 0.04441 " pathEditMode="relative" ptsTypes="AA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737E-7 L 0.14167 1.8737E-7 " pathEditMode="relative" ptsTypes="AA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737E-7 L 0.26666 0.06662 " pathEditMode="relative" ptsTypes="AA">
                                      <p:cBhvr>
                                        <p:cTn id="5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66273E-6 L 0.05 -0.04441 " pathEditMode="relative" ptsTypes="AA">
                                      <p:cBhvr>
                                        <p:cTn id="7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737E-7 L 0.125 0.04441 " pathEditMode="relative" ptsTypes="AA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</a:t>
            </a:r>
          </a:p>
          <a:p>
            <a:r>
              <a:rPr lang="en-US" dirty="0" smtClean="0"/>
              <a:t>External network virtualization</a:t>
            </a:r>
          </a:p>
          <a:p>
            <a:r>
              <a:rPr lang="en-US" dirty="0" smtClean="0"/>
              <a:t>Internal network 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 ( Generic Routing Encapsulation )</a:t>
            </a:r>
          </a:p>
          <a:p>
            <a:pPr lvl="1"/>
            <a:r>
              <a:rPr lang="en-US" dirty="0" smtClean="0"/>
              <a:t>GRE is a tunnel protocol developed by CISCO</a:t>
            </a:r>
          </a:p>
          <a:p>
            <a:pPr lvl="1"/>
            <a:r>
              <a:rPr lang="en-US" dirty="0" smtClean="0"/>
              <a:t>Encapsulate a wide variety of network layer </a:t>
            </a:r>
            <a:r>
              <a:rPr lang="en-US" dirty="0"/>
              <a:t>protocols inside virtual point-to-point links over an Internet Protocol internetwork</a:t>
            </a:r>
            <a:endParaRPr lang="en-US" dirty="0" smtClean="0"/>
          </a:p>
          <a:p>
            <a:pPr lvl="1"/>
            <a:r>
              <a:rPr lang="en-US" dirty="0" smtClean="0"/>
              <a:t>Stateless property</a:t>
            </a:r>
          </a:p>
          <a:p>
            <a:pPr lvl="2"/>
            <a:r>
              <a:rPr lang="en-US" dirty="0" smtClean="0"/>
              <a:t>This means end-point doesn't keep information about the state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181600"/>
            <a:ext cx="68675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410200"/>
            <a:ext cx="1304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410200"/>
            <a:ext cx="809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4800600"/>
            <a:ext cx="283586" cy="51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群組 22"/>
          <p:cNvGrpSpPr/>
          <p:nvPr/>
        </p:nvGrpSpPr>
        <p:grpSpPr>
          <a:xfrm>
            <a:off x="1295400" y="4800600"/>
            <a:ext cx="1304925" cy="1009650"/>
            <a:chOff x="1676400" y="4495800"/>
            <a:chExt cx="1304925" cy="100965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400" y="5105400"/>
              <a:ext cx="13049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0800" y="4495800"/>
              <a:ext cx="283586" cy="5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5486400"/>
            <a:ext cx="1323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0" y="4800600"/>
            <a:ext cx="3143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迴轉箭號 27"/>
          <p:cNvSpPr/>
          <p:nvPr/>
        </p:nvSpPr>
        <p:spPr>
          <a:xfrm>
            <a:off x="1752600" y="4191000"/>
            <a:ext cx="5867400" cy="7620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Built  Tunnel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5562600"/>
            <a:ext cx="809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29979E-6 L 0.13333 -8.29979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03493E-6 C 0.04774 -0.01619 0.09549 -0.03238 0.14636 -0.04395 C 0.19722 -0.05551 0.25 -0.06801 0.30521 -0.07009 C 0.36042 -0.07217 0.42934 -0.06986 0.47726 -0.05621 C 0.52518 -0.04256 0.57188 0.00625 0.59271 0.01249 " pathEditMode="relative" ptsTypes="aaaaA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96253E-6 L 0.15 -3.96253E-6 " pathEditMode="relative" ptsTypes="AA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External network virtualization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Internal network 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Internal network virtualization</a:t>
            </a:r>
          </a:p>
          <a:p>
            <a:pPr lvl="1"/>
            <a:r>
              <a:rPr lang="en-US" dirty="0" smtClean="0"/>
              <a:t>A single system is configured with containers, such as the </a:t>
            </a:r>
            <a:r>
              <a:rPr lang="en-US" dirty="0" err="1" smtClean="0"/>
              <a:t>Xen</a:t>
            </a:r>
            <a:r>
              <a:rPr lang="en-US" dirty="0" smtClean="0"/>
              <a:t> domain, combined with hypervisor control programs or pseudo-interfaces such as the VNIC, to create a “network in a box”.</a:t>
            </a:r>
          </a:p>
          <a:p>
            <a:pPr lvl="1"/>
            <a:r>
              <a:rPr lang="en-US" dirty="0" smtClean="0"/>
              <a:t>This solution improves overall efficiency of a single system by isolating applications to separate containers and/or pseudo interfaces.</a:t>
            </a:r>
          </a:p>
          <a:p>
            <a:pPr lvl="1"/>
            <a:r>
              <a:rPr lang="en-US" dirty="0" smtClean="0"/>
              <a:t>Virtual machine and virtual switch :</a:t>
            </a:r>
          </a:p>
          <a:p>
            <a:pPr lvl="2"/>
            <a:r>
              <a:rPr lang="en-US" dirty="0" smtClean="0"/>
              <a:t>The VMs are connected logically to each other so that they can send data to and receive data from each other.</a:t>
            </a:r>
          </a:p>
          <a:p>
            <a:pPr lvl="2"/>
            <a:r>
              <a:rPr lang="en-US" dirty="0" smtClean="0"/>
              <a:t>Each virtual network is serviced by a single virtual switch.</a:t>
            </a:r>
          </a:p>
          <a:p>
            <a:pPr lvl="2"/>
            <a:r>
              <a:rPr lang="en-US" dirty="0" smtClean="0"/>
              <a:t>A virtual network can be connected to a physical network by associating one or more network adapters (uplink adapters) with the virtual switch.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038475"/>
            <a:ext cx="34575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Properties of virtual switch</a:t>
            </a:r>
          </a:p>
          <a:p>
            <a:pPr lvl="1"/>
            <a:r>
              <a:rPr lang="en-US" dirty="0" smtClean="0"/>
              <a:t>A virtual switch works much like a physical Ethernet switch.</a:t>
            </a:r>
          </a:p>
          <a:p>
            <a:pPr lvl="1"/>
            <a:r>
              <a:rPr lang="en-US" dirty="0" smtClean="0"/>
              <a:t>It detects which VMs are logically connected to each of its virtual ports and uses that information to forward traffic to the correct virtual machines.</a:t>
            </a:r>
          </a:p>
          <a:p>
            <a:endParaRPr lang="en-US" dirty="0" smtClean="0"/>
          </a:p>
          <a:p>
            <a:r>
              <a:rPr lang="en-US" dirty="0" smtClean="0"/>
              <a:t>Typical virtual network configuration</a:t>
            </a:r>
          </a:p>
          <a:p>
            <a:pPr lvl="1"/>
            <a:r>
              <a:rPr lang="en-US" dirty="0" smtClean="0"/>
              <a:t>Communication network</a:t>
            </a:r>
          </a:p>
          <a:p>
            <a:pPr lvl="2"/>
            <a:r>
              <a:rPr lang="en-US" dirty="0" smtClean="0"/>
              <a:t>Connect VMs on different hosts</a:t>
            </a:r>
          </a:p>
          <a:p>
            <a:pPr lvl="1"/>
            <a:r>
              <a:rPr lang="en-US" dirty="0" smtClean="0"/>
              <a:t>Storage network</a:t>
            </a:r>
          </a:p>
          <a:p>
            <a:pPr lvl="2"/>
            <a:r>
              <a:rPr lang="en-US" dirty="0" smtClean="0"/>
              <a:t>Connect VMs to remote storage system</a:t>
            </a:r>
          </a:p>
          <a:p>
            <a:pPr lvl="1"/>
            <a:r>
              <a:rPr lang="en-US" dirty="0" smtClean="0"/>
              <a:t>Management network</a:t>
            </a:r>
          </a:p>
          <a:p>
            <a:pPr lvl="2"/>
            <a:r>
              <a:rPr lang="en-US" dirty="0" smtClean="0"/>
              <a:t>Individual links for system administration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Network Virtualization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010400" cy="462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1447800"/>
            <a:ext cx="605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Network virtualization example form VMware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 smtClean="0"/>
              <a:t>In KVM system</a:t>
            </a:r>
          </a:p>
          <a:p>
            <a:pPr lvl="1"/>
            <a:r>
              <a:rPr lang="en-US" dirty="0" smtClean="0"/>
              <a:t>KVM focuses on CPU and memory virtualization, so IO virtualization framework is completed by QEMU.</a:t>
            </a:r>
          </a:p>
          <a:p>
            <a:pPr lvl="1"/>
            <a:r>
              <a:rPr lang="en-US" dirty="0" smtClean="0"/>
              <a:t>In QEMU, network interface of virtual machines connect to host by TUN/TAP driver and Linux bridge.</a:t>
            </a:r>
          </a:p>
          <a:p>
            <a:pPr lvl="2"/>
            <a:r>
              <a:rPr lang="en-US" dirty="0" smtClean="0"/>
              <a:t>Virtual machines connect to host by a virtual network adapter, which is implemented by TUN/TAP driver.</a:t>
            </a:r>
          </a:p>
          <a:p>
            <a:pPr lvl="2"/>
            <a:r>
              <a:rPr lang="en-US" dirty="0" smtClean="0"/>
              <a:t>Virtual adapters will connect to Linux bridges, which play the role of virtual switch.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TUN/TAP driver</a:t>
            </a:r>
          </a:p>
          <a:p>
            <a:pPr lvl="1"/>
            <a:r>
              <a:rPr lang="en-US" dirty="0" smtClean="0"/>
              <a:t>TUN and TAP are virtual network kernel drivers :</a:t>
            </a:r>
          </a:p>
          <a:p>
            <a:pPr lvl="2"/>
            <a:r>
              <a:rPr lang="en-US" dirty="0" smtClean="0"/>
              <a:t>TAP (as in network tap) simulates an Ethernet device and operates with layer 2 packets such as Ethernet frames.</a:t>
            </a:r>
          </a:p>
          <a:p>
            <a:pPr lvl="2"/>
            <a:r>
              <a:rPr lang="en-US" dirty="0" smtClean="0"/>
              <a:t>TUN (as in network </a:t>
            </a:r>
            <a:r>
              <a:rPr lang="en-US" dirty="0" err="1" smtClean="0"/>
              <a:t>TUNnel</a:t>
            </a:r>
            <a:r>
              <a:rPr lang="en-US" dirty="0" smtClean="0"/>
              <a:t>) simulates a network layer device and operates with layer 3 packets such as IP.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Data flow of TUN/TAP driver</a:t>
            </a:r>
          </a:p>
          <a:p>
            <a:pPr lvl="2"/>
            <a:r>
              <a:rPr lang="en-US" dirty="0" smtClean="0"/>
              <a:t>Packets sent by an operating system via a TUN/TAP device are delivered to a user-space program that attaches itself to the device.</a:t>
            </a:r>
          </a:p>
          <a:p>
            <a:pPr lvl="2"/>
            <a:r>
              <a:rPr lang="en-US" dirty="0" smtClean="0"/>
              <a:t>A user-space program may pass packets into a TUN/TAP device.</a:t>
            </a:r>
            <a:r>
              <a:rPr lang="zh-TW" altLang="en-US" dirty="0" smtClean="0"/>
              <a:t>  </a:t>
            </a:r>
            <a:r>
              <a:rPr lang="en-US" dirty="0" smtClean="0"/>
              <a:t>TUN/TAP device delivers (or "injects") these packets to the operating system network stack thus emulating their reception from an external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KVM Approach</a:t>
            </a:r>
            <a:endParaRPr 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00277"/>
            <a:ext cx="7467600" cy="522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Straight Connector 30"/>
          <p:cNvCxnSpPr/>
          <p:nvPr/>
        </p:nvCxnSpPr>
        <p:spPr>
          <a:xfrm rot="5400000">
            <a:off x="3314700" y="3162300"/>
            <a:ext cx="1905000" cy="0"/>
          </a:xfrm>
          <a:prstGeom prst="line">
            <a:avLst/>
          </a:prstGeom>
          <a:ln w="76200">
            <a:solidFill>
              <a:srgbClr val="FFFF00"/>
            </a:solidFill>
            <a:tailEnd type="stealt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-248944" y="3543300"/>
            <a:ext cx="3429000" cy="0"/>
          </a:xfrm>
          <a:prstGeom prst="line">
            <a:avLst/>
          </a:prstGeom>
          <a:ln w="76200">
            <a:solidFill>
              <a:srgbClr val="FFFF00"/>
            </a:solidFill>
            <a:headEnd type="stealt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715522" y="4531312"/>
            <a:ext cx="3657600" cy="0"/>
          </a:xfrm>
          <a:prstGeom prst="line">
            <a:avLst/>
          </a:prstGeom>
          <a:ln w="76200">
            <a:solidFill>
              <a:srgbClr val="FFFF00"/>
            </a:solidFill>
            <a:tailEnd type="stealt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628900" y="4686300"/>
            <a:ext cx="1143000" cy="0"/>
          </a:xfrm>
          <a:prstGeom prst="line">
            <a:avLst/>
          </a:prstGeom>
          <a:ln w="76200">
            <a:solidFill>
              <a:srgbClr val="FFFF00"/>
            </a:solidFill>
            <a:tailEnd type="stealt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981200" y="2286000"/>
            <a:ext cx="914400" cy="0"/>
          </a:xfrm>
          <a:prstGeom prst="line">
            <a:avLst/>
          </a:prstGeom>
          <a:ln w="76200">
            <a:solidFill>
              <a:srgbClr val="FFFF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495800" y="650288"/>
            <a:ext cx="0" cy="4114800"/>
          </a:xfrm>
          <a:prstGeom prst="line">
            <a:avLst/>
          </a:prstGeom>
          <a:ln w="76200">
            <a:solidFill>
              <a:srgbClr val="FFFF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750370" y="3566160"/>
            <a:ext cx="0" cy="1097280"/>
          </a:xfrm>
          <a:prstGeom prst="line">
            <a:avLst/>
          </a:prstGeom>
          <a:ln w="76200">
            <a:solidFill>
              <a:srgbClr val="FFFF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353322" y="4389120"/>
            <a:ext cx="0" cy="1737360"/>
          </a:xfrm>
          <a:prstGeom prst="line">
            <a:avLst/>
          </a:prstGeom>
          <a:ln w="76200">
            <a:solidFill>
              <a:srgbClr val="FFFF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948204" y="1325880"/>
            <a:ext cx="0" cy="1005840"/>
          </a:xfrm>
          <a:prstGeom prst="line">
            <a:avLst/>
          </a:prstGeom>
          <a:ln w="76200">
            <a:solidFill>
              <a:srgbClr val="FFFF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benjr.tw/files/images/xennetworking/bridge_m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038600"/>
            <a:ext cx="4095750" cy="26955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Linux bridge</a:t>
            </a:r>
          </a:p>
          <a:p>
            <a:pPr lvl="1"/>
            <a:r>
              <a:rPr lang="en-US" dirty="0" smtClean="0"/>
              <a:t>Bridging is a forwarding technique used in packet-switched computer networks.</a:t>
            </a:r>
          </a:p>
          <a:p>
            <a:pPr lvl="1"/>
            <a:r>
              <a:rPr lang="en-US" dirty="0" smtClean="0"/>
              <a:t>Unlike routing, bridging makes no assumptions about where in a network a particular address is located.</a:t>
            </a:r>
          </a:p>
          <a:p>
            <a:pPr lvl="1"/>
            <a:r>
              <a:rPr lang="en-US" dirty="0" smtClean="0"/>
              <a:t>Bridging depends on flooding and examination of source addresses in received packet headers to locate unknown devices.</a:t>
            </a:r>
          </a:p>
          <a:p>
            <a:pPr lvl="1"/>
            <a:r>
              <a:rPr lang="en-US" dirty="0" smtClean="0"/>
              <a:t>Bridging connects multiple network</a:t>
            </a:r>
            <a:br>
              <a:rPr lang="en-US" dirty="0" smtClean="0"/>
            </a:br>
            <a:r>
              <a:rPr lang="en-US" dirty="0" smtClean="0"/>
              <a:t>segments at the data link layer</a:t>
            </a:r>
            <a:br>
              <a:rPr lang="en-US" dirty="0" smtClean="0"/>
            </a:br>
            <a:r>
              <a:rPr lang="en-US" dirty="0" smtClean="0"/>
              <a:t>(Layer 2) of the OSI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KVM Approach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88" y="1789113"/>
            <a:ext cx="7566025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63053" y="1138535"/>
            <a:ext cx="401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TAP/TUN driver + Linux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11563"/>
          </a:xfrm>
        </p:spPr>
        <p:txBody>
          <a:bodyPr>
            <a:noAutofit/>
          </a:bodyPr>
          <a:lstStyle/>
          <a:p>
            <a:r>
              <a:rPr lang="en-US" dirty="0" smtClean="0"/>
              <a:t>What is computer network ?</a:t>
            </a:r>
          </a:p>
          <a:p>
            <a:pPr lvl="1"/>
            <a:r>
              <a:rPr lang="en-US" dirty="0" smtClean="0"/>
              <a:t>A computer network, often simply referred to as a network, is a collection of computers and devices interconnected by communications channels that facilitate communications among users and allows users to share resources.</a:t>
            </a:r>
          </a:p>
          <a:p>
            <a:r>
              <a:rPr lang="en-US" dirty="0" smtClean="0"/>
              <a:t>Why should we study network ?</a:t>
            </a:r>
          </a:p>
          <a:p>
            <a:pPr lvl="1"/>
            <a:r>
              <a:rPr lang="en-US" dirty="0" smtClean="0"/>
              <a:t>Computer networks are used for communication and coordination, as well as commerce by large as well as small organizations.</a:t>
            </a:r>
          </a:p>
          <a:p>
            <a:pPr lvl="1"/>
            <a:r>
              <a:rPr lang="en-US" dirty="0" smtClean="0"/>
              <a:t>Computer networks and the Internet is a vital part of business infrastructure.</a:t>
            </a:r>
          </a:p>
        </p:txBody>
      </p:sp>
      <p:pic>
        <p:nvPicPr>
          <p:cNvPr id="4" name="Picture 2" descr="FIG01_03"/>
          <p:cNvPicPr>
            <a:picLocks noChangeAspect="1" noChangeArrowheads="1"/>
          </p:cNvPicPr>
          <p:nvPr/>
        </p:nvPicPr>
        <p:blipFill>
          <a:blip r:embed="rId2" cstate="print"/>
          <a:srcRect t="9048"/>
          <a:stretch>
            <a:fillRect/>
          </a:stretch>
        </p:blipFill>
        <p:spPr>
          <a:xfrm>
            <a:off x="2971799" y="4572000"/>
            <a:ext cx="5996189" cy="21336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Diapositive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606800"/>
            <a:ext cx="4701364" cy="3098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Xen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Since implemented by </a:t>
            </a:r>
            <a:r>
              <a:rPr lang="en-US" dirty="0" err="1" smtClean="0"/>
              <a:t>para</a:t>
            </a:r>
            <a:r>
              <a:rPr lang="en-US" dirty="0" smtClean="0"/>
              <a:t>-virtualization, guest OS loads modified network interface drivers.</a:t>
            </a:r>
          </a:p>
          <a:p>
            <a:pPr lvl="1"/>
            <a:r>
              <a:rPr lang="en-US" dirty="0" smtClean="0"/>
              <a:t>Modified network interface drivers,</a:t>
            </a:r>
            <a:r>
              <a:rPr lang="en-US" altLang="zh-TW" dirty="0"/>
              <a:t> which act as TAP in </a:t>
            </a:r>
            <a:r>
              <a:rPr lang="en-US" altLang="zh-TW" dirty="0" smtClean="0"/>
              <a:t>KVM approach,</a:t>
            </a:r>
            <a:r>
              <a:rPr lang="en-US" dirty="0" smtClean="0"/>
              <a:t> communicate with virtual switches in Dom0.</a:t>
            </a:r>
          </a:p>
          <a:p>
            <a:pPr lvl="1"/>
            <a:r>
              <a:rPr lang="en-US" dirty="0" smtClean="0"/>
              <a:t>Virtual switch in </a:t>
            </a:r>
            <a:r>
              <a:rPr lang="en-US" dirty="0" err="1" smtClean="0"/>
              <a:t>Xen</a:t>
            </a:r>
            <a:r>
              <a:rPr lang="en-US" dirty="0" smtClean="0"/>
              <a:t> can be</a:t>
            </a:r>
            <a:br>
              <a:rPr lang="en-US" dirty="0" smtClean="0"/>
            </a:br>
            <a:r>
              <a:rPr lang="en-US" dirty="0" smtClean="0"/>
              <a:t>implemented by Linux bridge</a:t>
            </a:r>
            <a:br>
              <a:rPr lang="en-US" dirty="0" smtClean="0"/>
            </a:br>
            <a:r>
              <a:rPr lang="en-US" dirty="0" smtClean="0"/>
              <a:t>or work </a:t>
            </a:r>
            <a:r>
              <a:rPr lang="en-US" dirty="0" smtClean="0"/>
              <a:t>with other </a:t>
            </a:r>
            <a:r>
              <a:rPr lang="en-US" dirty="0" smtClean="0"/>
              <a:t>approaches.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</a:t>
            </a:r>
            <a:r>
              <a:rPr lang="en-US" dirty="0" smtClean="0"/>
              <a:t> Approach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139"/>
            <a:ext cx="7315200" cy="480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88416" y="1295400"/>
            <a:ext cx="276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Detail in </a:t>
            </a:r>
            <a:r>
              <a:rPr lang="en-US" sz="2400" b="1" i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Xen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572000" cy="4876800"/>
          </a:xfrm>
        </p:spPr>
        <p:txBody>
          <a:bodyPr/>
          <a:lstStyle/>
          <a:p>
            <a:r>
              <a:rPr lang="en-US" dirty="0" smtClean="0"/>
              <a:t>Some performance issues :</a:t>
            </a:r>
          </a:p>
          <a:p>
            <a:pPr lvl="1"/>
            <a:r>
              <a:rPr lang="en-US" dirty="0" smtClean="0"/>
              <a:t>Page remapping</a:t>
            </a:r>
          </a:p>
          <a:p>
            <a:pPr lvl="2"/>
            <a:r>
              <a:rPr lang="en-US" dirty="0" smtClean="0"/>
              <a:t>Hypervisor remaps memory page for MMIO.</a:t>
            </a:r>
          </a:p>
          <a:p>
            <a:pPr lvl="1"/>
            <a:r>
              <a:rPr lang="en-US" dirty="0" smtClean="0"/>
              <a:t>Context switching</a:t>
            </a:r>
          </a:p>
          <a:p>
            <a:pPr lvl="2"/>
            <a:r>
              <a:rPr lang="en-US" dirty="0" smtClean="0"/>
              <a:t>Whenever packets sent, induce one context switch from guest to Domain 0 to drive real NIC.</a:t>
            </a:r>
          </a:p>
          <a:p>
            <a:pPr lvl="1"/>
            <a:r>
              <a:rPr lang="en-US" dirty="0" smtClean="0"/>
              <a:t>Software bridge management</a:t>
            </a:r>
          </a:p>
          <a:p>
            <a:pPr lvl="2"/>
            <a:r>
              <a:rPr lang="en-US" dirty="0" smtClean="0"/>
              <a:t>Linux bridge is a pure software implementation.</a:t>
            </a:r>
          </a:p>
          <a:p>
            <a:pPr lvl="1"/>
            <a:r>
              <a:rPr lang="en-US" dirty="0" smtClean="0"/>
              <a:t>Interrupt handling</a:t>
            </a:r>
          </a:p>
          <a:p>
            <a:pPr lvl="2"/>
            <a:r>
              <a:rPr lang="en-US" dirty="0" smtClean="0"/>
              <a:t>When interrupt occur, induce one context switch again.</a:t>
            </a:r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6000"/>
            <a:ext cx="43574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600"/>
          </a:xfrm>
        </p:spPr>
        <p:txBody>
          <a:bodyPr/>
          <a:lstStyle/>
          <a:p>
            <a:r>
              <a:rPr lang="en-US" dirty="0" smtClean="0"/>
              <a:t>Improve </a:t>
            </a:r>
            <a:r>
              <a:rPr lang="en-US" dirty="0" err="1" smtClean="0"/>
              <a:t>Xen</a:t>
            </a:r>
            <a:r>
              <a:rPr lang="en-US" dirty="0" smtClean="0"/>
              <a:t> performance by software</a:t>
            </a:r>
          </a:p>
          <a:p>
            <a:pPr lvl="1"/>
            <a:r>
              <a:rPr lang="en-US" dirty="0" smtClean="0"/>
              <a:t>Large effective MTU</a:t>
            </a:r>
          </a:p>
          <a:p>
            <a:pPr lvl="1"/>
            <a:r>
              <a:rPr lang="en-US" dirty="0" smtClean="0"/>
              <a:t>Fewer packets</a:t>
            </a:r>
          </a:p>
          <a:p>
            <a:pPr lvl="1"/>
            <a:r>
              <a:rPr lang="en-US" dirty="0" smtClean="0"/>
              <a:t>Lower per-byte cost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3340100"/>
            <a:ext cx="8682037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Improve </a:t>
            </a:r>
            <a:r>
              <a:rPr lang="en-US" dirty="0" err="1" smtClean="0"/>
              <a:t>Xen</a:t>
            </a:r>
            <a:r>
              <a:rPr lang="en-US" dirty="0" smtClean="0"/>
              <a:t> performance by hardware</a:t>
            </a:r>
          </a:p>
          <a:p>
            <a:pPr lvl="1"/>
            <a:r>
              <a:rPr lang="en-US" dirty="0" smtClean="0"/>
              <a:t>CDNA (Concurrent Direct Network Access) hardware adapter</a:t>
            </a:r>
          </a:p>
          <a:p>
            <a:pPr lvl="1"/>
            <a:r>
              <a:rPr lang="en-US" dirty="0" smtClean="0"/>
              <a:t>Remove driver domain from data and interrupts</a:t>
            </a:r>
          </a:p>
          <a:p>
            <a:pPr lvl="1"/>
            <a:r>
              <a:rPr lang="en-US" dirty="0" smtClean="0"/>
              <a:t>Hypervisor only responsible for virtual interrupts and assigning context to guest OS</a:t>
            </a:r>
          </a:p>
          <a:p>
            <a:pPr lvl="1"/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 t="6589"/>
          <a:stretch>
            <a:fillRect/>
          </a:stretch>
        </p:blipFill>
        <p:spPr bwMode="auto">
          <a:xfrm>
            <a:off x="762000" y="3048000"/>
            <a:ext cx="77097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981200"/>
            <a:ext cx="3810000" cy="3276600"/>
          </a:xfrm>
        </p:spPr>
        <p:txBody>
          <a:bodyPr/>
          <a:lstStyle/>
          <a:p>
            <a:r>
              <a:rPr lang="en-US" dirty="0" smtClean="0"/>
              <a:t>VMware offer a hybrid solution of network virtualization in Cloud.</a:t>
            </a:r>
          </a:p>
          <a:p>
            <a:pPr lvl="1"/>
            <a:r>
              <a:rPr lang="en-US" dirty="0" smtClean="0"/>
              <a:t>Use redundant links to provide high availability.</a:t>
            </a:r>
          </a:p>
          <a:p>
            <a:pPr lvl="1"/>
            <a:r>
              <a:rPr lang="en-US" dirty="0" smtClean="0"/>
              <a:t>Virtual switch in host OS will automatically detect link failure and redirect packets to back-up links.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44941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371976"/>
            <a:ext cx="4476334" cy="239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2292785" y="3886200"/>
            <a:ext cx="36576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in layers</a:t>
            </a:r>
          </a:p>
          <a:p>
            <a:pPr lvl="1"/>
            <a:r>
              <a:rPr lang="en-US" dirty="0" smtClean="0"/>
              <a:t>Usually in Layer 2 and Layer 3</a:t>
            </a:r>
          </a:p>
          <a:p>
            <a:r>
              <a:rPr lang="en-US" dirty="0" smtClean="0"/>
              <a:t>External network virtualization</a:t>
            </a:r>
          </a:p>
          <a:p>
            <a:pPr lvl="1"/>
            <a:r>
              <a:rPr lang="en-US" dirty="0" smtClean="0"/>
              <a:t>Layer 2</a:t>
            </a:r>
          </a:p>
          <a:p>
            <a:pPr lvl="2"/>
            <a:r>
              <a:rPr lang="en-US" dirty="0" smtClean="0"/>
              <a:t>802.1q</a:t>
            </a:r>
          </a:p>
          <a:p>
            <a:pPr lvl="1"/>
            <a:r>
              <a:rPr lang="en-US" dirty="0" smtClean="0"/>
              <a:t>Layer 3</a:t>
            </a:r>
          </a:p>
          <a:p>
            <a:pPr lvl="2"/>
            <a:r>
              <a:rPr lang="en-US" dirty="0" smtClean="0"/>
              <a:t>MPLS, GRE</a:t>
            </a:r>
          </a:p>
          <a:p>
            <a:r>
              <a:rPr lang="en-US" dirty="0" smtClean="0"/>
              <a:t>Internal network virtualization</a:t>
            </a:r>
          </a:p>
          <a:p>
            <a:pPr lvl="1"/>
            <a:r>
              <a:rPr lang="en-US" dirty="0" smtClean="0"/>
              <a:t>Traditional approach</a:t>
            </a:r>
          </a:p>
          <a:p>
            <a:pPr lvl="2"/>
            <a:r>
              <a:rPr lang="en-US" dirty="0" smtClean="0"/>
              <a:t>TAP/TUN + Linux bridge</a:t>
            </a:r>
          </a:p>
          <a:p>
            <a:pPr lvl="1"/>
            <a:r>
              <a:rPr lang="en-US" dirty="0" smtClean="0"/>
              <a:t>New technique</a:t>
            </a:r>
          </a:p>
          <a:p>
            <a:pPr lvl="2"/>
            <a:r>
              <a:rPr lang="en-US" dirty="0" smtClean="0"/>
              <a:t>Virtual switch</a:t>
            </a:r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199" y="2819400"/>
            <a:ext cx="394842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Books :</a:t>
            </a:r>
          </a:p>
          <a:p>
            <a:pPr lvl="1"/>
            <a:r>
              <a:rPr lang="en-US" sz="1600" dirty="0" smtClean="0"/>
              <a:t>Kumar Reddy &amp; Victor Moreno, </a:t>
            </a:r>
            <a:r>
              <a:rPr lang="en-US" sz="1600" b="1" i="1" dirty="0" smtClean="0"/>
              <a:t>Network Virtualization</a:t>
            </a:r>
            <a:r>
              <a:rPr lang="en-US" sz="1600" dirty="0" smtClean="0"/>
              <a:t>, Cisco Press 2006</a:t>
            </a:r>
          </a:p>
          <a:p>
            <a:r>
              <a:rPr lang="en-US" dirty="0" smtClean="0"/>
              <a:t>Web resources :</a:t>
            </a:r>
          </a:p>
          <a:p>
            <a:pPr lvl="1"/>
            <a:r>
              <a:rPr lang="en-US" sz="1600" dirty="0" smtClean="0"/>
              <a:t>Linux Bridge </a:t>
            </a:r>
            <a:r>
              <a:rPr lang="en-US" sz="1600" i="1" dirty="0" smtClean="0"/>
              <a:t>http://www.ibm.com/developerworks/cn/linux/l-tuntap/index.html</a:t>
            </a:r>
          </a:p>
          <a:p>
            <a:pPr lvl="1"/>
            <a:r>
              <a:rPr lang="en-US" sz="1600" dirty="0" err="1" smtClean="0"/>
              <a:t>Xen</a:t>
            </a:r>
            <a:r>
              <a:rPr lang="en-US" sz="1600" dirty="0" smtClean="0"/>
              <a:t> networking </a:t>
            </a:r>
            <a:r>
              <a:rPr lang="en-US" sz="1600" i="1" dirty="0" smtClean="0"/>
              <a:t>http://wiki.xensource.com/xenwiki/XenNetworking</a:t>
            </a:r>
          </a:p>
          <a:p>
            <a:pPr lvl="1"/>
            <a:r>
              <a:rPr lang="en-US" sz="1600" dirty="0" smtClean="0"/>
              <a:t>VMware Virtual Networking Concepts </a:t>
            </a:r>
            <a:r>
              <a:rPr lang="en-US" sz="1600" i="1" dirty="0" smtClean="0"/>
              <a:t>http://www.vmware.com/files/pdf/virtual_networking_concepts.pdf</a:t>
            </a:r>
          </a:p>
          <a:p>
            <a:pPr lvl="1"/>
            <a:r>
              <a:rPr lang="en-US" sz="1600" dirty="0" smtClean="0"/>
              <a:t>TUN/TAP wiki </a:t>
            </a:r>
            <a:r>
              <a:rPr lang="en-US" sz="1600" i="1" dirty="0" smtClean="0"/>
              <a:t>http://en.wikipedia.org/wiki/TUN/TAP</a:t>
            </a:r>
          </a:p>
          <a:p>
            <a:pPr lvl="1"/>
            <a:r>
              <a:rPr lang="en-US" sz="1600" dirty="0" smtClean="0"/>
              <a:t>Network Virtualization wiki </a:t>
            </a:r>
            <a:r>
              <a:rPr lang="en-US" sz="1600" i="1" dirty="0" smtClean="0"/>
              <a:t>http://en.wikipedia.org/wiki/Network_virtualization</a:t>
            </a:r>
          </a:p>
          <a:p>
            <a:r>
              <a:rPr lang="en-US" dirty="0" smtClean="0"/>
              <a:t>Papers :</a:t>
            </a:r>
            <a:endParaRPr lang="en-US" sz="1600" dirty="0" smtClean="0"/>
          </a:p>
          <a:p>
            <a:pPr lvl="1"/>
            <a:r>
              <a:rPr lang="en-US" sz="1600" dirty="0" smtClean="0"/>
              <a:t>A. </a:t>
            </a:r>
            <a:r>
              <a:rPr lang="en-US" sz="1600" dirty="0" err="1" smtClean="0"/>
              <a:t>Menon</a:t>
            </a:r>
            <a:r>
              <a:rPr lang="en-US" sz="1600" dirty="0" smtClean="0"/>
              <a:t>, A. Cox, and W. </a:t>
            </a:r>
            <a:r>
              <a:rPr lang="en-US" sz="1600" dirty="0" err="1" smtClean="0"/>
              <a:t>Zwaenepoel</a:t>
            </a:r>
            <a:r>
              <a:rPr lang="en-US" sz="1600" dirty="0" smtClean="0"/>
              <a:t>. Optimizing Network Virtualization in </a:t>
            </a:r>
            <a:r>
              <a:rPr lang="en-US" sz="1600" dirty="0" err="1" smtClean="0"/>
              <a:t>Xen</a:t>
            </a:r>
            <a:r>
              <a:rPr lang="en-US" sz="1600" dirty="0" smtClean="0"/>
              <a:t>. Proc. USENIX Annual Technical </a:t>
            </a:r>
            <a:r>
              <a:rPr lang="fr-FR" sz="1600" dirty="0" err="1" smtClean="0"/>
              <a:t>Conference</a:t>
            </a:r>
            <a:r>
              <a:rPr lang="fr-FR" sz="1600" dirty="0" smtClean="0"/>
              <a:t> (USENIX 2006), pages 15–28, 2006.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60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Protocol and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Network protocol</a:t>
            </a:r>
          </a:p>
          <a:p>
            <a:pPr lvl="1"/>
            <a:r>
              <a:rPr lang="en-US" dirty="0" smtClean="0"/>
              <a:t>Rules and procedures governing transmission between computers</a:t>
            </a:r>
          </a:p>
          <a:p>
            <a:pPr lvl="1"/>
            <a:r>
              <a:rPr lang="en-US" dirty="0" smtClean="0"/>
              <a:t>Used to identify communicating devices, secure attention of intended recipient, check for errors and re-transmissions</a:t>
            </a:r>
          </a:p>
          <a:p>
            <a:pPr lvl="1"/>
            <a:r>
              <a:rPr lang="en-US" dirty="0" smtClean="0"/>
              <a:t>All computers using a protocol have to agree on how to code/decode the message, how to identify errors, and steps to take when there are errors or missed communications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90176" y="3733800"/>
            <a:ext cx="6787024" cy="2819022"/>
            <a:chOff x="123608" y="1847850"/>
            <a:chExt cx="8618241" cy="4248637"/>
          </a:xfrm>
        </p:grpSpPr>
        <p:pic>
          <p:nvPicPr>
            <p:cNvPr id="4" name="Picture 3" descr="Truc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2132014" y="1847850"/>
              <a:ext cx="5334003" cy="3848103"/>
            </a:xfrm>
            <a:prstGeom prst="rect">
              <a:avLst/>
            </a:prstGeom>
            <a:noFill/>
            <a:ln/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989249" y="2114132"/>
              <a:ext cx="1752600" cy="692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Computer System Protocol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4292067" y="2605218"/>
              <a:ext cx="2550696" cy="90822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407827" y="5632626"/>
              <a:ext cx="2424599" cy="463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Packaging Protocol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 flipV="1">
              <a:off x="3886202" y="3505204"/>
              <a:ext cx="457201" cy="220980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23608" y="4518632"/>
              <a:ext cx="2042879" cy="463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Delivery Protocol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733350" y="3805880"/>
              <a:ext cx="773229" cy="71669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Protocol and Model</a:t>
            </a:r>
            <a:endParaRPr lang="en-US" dirty="0"/>
          </a:p>
        </p:txBody>
      </p:sp>
      <p:pic>
        <p:nvPicPr>
          <p:cNvPr id="4" name="Picture 4" descr="obr23119_042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032329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 smtClean="0"/>
              <a:t>Topologies</a:t>
            </a:r>
          </a:p>
          <a:p>
            <a:pPr lvl="1"/>
            <a:r>
              <a:rPr lang="en-US" dirty="0" smtClean="0"/>
              <a:t>Topology refers to the physical or logical layout of the computers in a particular network.</a:t>
            </a:r>
          </a:p>
          <a:p>
            <a:pPr lvl="1"/>
            <a:r>
              <a:rPr lang="en-US" dirty="0" smtClean="0"/>
              <a:t>Commonly used topologies are star, bus and ring.</a:t>
            </a:r>
          </a:p>
        </p:txBody>
      </p:sp>
      <p:pic>
        <p:nvPicPr>
          <p:cNvPr id="4" name="Picture 3" descr="network topologies"/>
          <p:cNvPicPr>
            <a:picLocks noChangeAspect="1" noChangeArrowheads="1"/>
          </p:cNvPicPr>
          <p:nvPr/>
        </p:nvPicPr>
        <p:blipFill>
          <a:blip r:embed="rId2" cstate="print"/>
          <a:srcRect t="9171" b="10126"/>
          <a:stretch>
            <a:fillRect/>
          </a:stretch>
        </p:blipFill>
        <p:spPr>
          <a:xfrm>
            <a:off x="1219200" y="3352800"/>
            <a:ext cx="6511636" cy="30480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LANs and WANs</a:t>
            </a:r>
          </a:p>
          <a:p>
            <a:pPr lvl="1"/>
            <a:r>
              <a:rPr lang="en-US" dirty="0" smtClean="0"/>
              <a:t>Local area network</a:t>
            </a:r>
          </a:p>
          <a:p>
            <a:pPr lvl="2"/>
            <a:r>
              <a:rPr lang="en-US" dirty="0" smtClean="0"/>
              <a:t>Network of computers and other devices within a limited distance</a:t>
            </a:r>
          </a:p>
          <a:p>
            <a:pPr lvl="2"/>
            <a:r>
              <a:rPr lang="en-US" dirty="0" smtClean="0"/>
              <a:t>Use star, bus or ring topologies</a:t>
            </a:r>
          </a:p>
          <a:p>
            <a:pPr lvl="2"/>
            <a:r>
              <a:rPr lang="en-US" dirty="0" smtClean="0"/>
              <a:t>Network interface cards in each device specifies transmission rate, message structure, and topology</a:t>
            </a:r>
          </a:p>
          <a:p>
            <a:pPr lvl="2"/>
            <a:r>
              <a:rPr lang="en-US" dirty="0" smtClean="0"/>
              <a:t>Network operating system routes and manages communications and coordinates network resources</a:t>
            </a:r>
          </a:p>
          <a:p>
            <a:pPr lvl="1"/>
            <a:r>
              <a:rPr lang="en-US" dirty="0" smtClean="0"/>
              <a:t>Wide area network</a:t>
            </a:r>
          </a:p>
          <a:p>
            <a:pPr lvl="2"/>
            <a:r>
              <a:rPr lang="en-US" dirty="0" smtClean="0"/>
              <a:t>Network of computers spanning broad geographical distances</a:t>
            </a:r>
          </a:p>
          <a:p>
            <a:pPr lvl="2"/>
            <a:r>
              <a:rPr lang="en-US" dirty="0" smtClean="0"/>
              <a:t>Switched or dedicated lines</a:t>
            </a:r>
          </a:p>
          <a:p>
            <a:pPr lvl="2"/>
            <a:r>
              <a:rPr lang="en-US" dirty="0" smtClean="0"/>
              <a:t>Firms use commercial WANs for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n-US" dirty="0" smtClean="0"/>
              <a:t>Packet switching</a:t>
            </a:r>
          </a:p>
          <a:p>
            <a:pPr lvl="1"/>
            <a:r>
              <a:rPr lang="en-US" dirty="0" smtClean="0"/>
              <a:t>Message/Data is divided into fixed or variable length packets</a:t>
            </a:r>
          </a:p>
          <a:p>
            <a:pPr lvl="1"/>
            <a:r>
              <a:rPr lang="en-US" dirty="0" smtClean="0"/>
              <a:t>Each packet is numbered and sent along different paths to the destination</a:t>
            </a:r>
          </a:p>
          <a:p>
            <a:pPr lvl="1"/>
            <a:r>
              <a:rPr lang="en-US" dirty="0" smtClean="0"/>
              <a:t>Packets are assembled</a:t>
            </a:r>
            <a:br>
              <a:rPr lang="en-US" dirty="0" smtClean="0"/>
            </a:br>
            <a:r>
              <a:rPr lang="en-US" dirty="0" smtClean="0"/>
              <a:t>at the destination</a:t>
            </a:r>
          </a:p>
          <a:p>
            <a:pPr lvl="1"/>
            <a:r>
              <a:rPr lang="en-US" dirty="0" smtClean="0"/>
              <a:t>Useful for continued</a:t>
            </a:r>
            <a:br>
              <a:rPr lang="en-US" dirty="0" smtClean="0"/>
            </a:br>
            <a:r>
              <a:rPr lang="en-US" dirty="0" smtClean="0"/>
              <a:t>message transmission</a:t>
            </a:r>
            <a:br>
              <a:rPr lang="en-US" dirty="0" smtClean="0"/>
            </a:br>
            <a:r>
              <a:rPr lang="en-US" dirty="0" smtClean="0"/>
              <a:t>even when part of the</a:t>
            </a:r>
            <a:br>
              <a:rPr lang="en-US" dirty="0" smtClean="0"/>
            </a:br>
            <a:r>
              <a:rPr lang="en-US" dirty="0" smtClean="0"/>
              <a:t>network path is</a:t>
            </a:r>
            <a:br>
              <a:rPr lang="en-US" dirty="0" smtClean="0"/>
            </a:br>
            <a:r>
              <a:rPr lang="en-US" dirty="0" smtClean="0"/>
              <a:t>broken</a:t>
            </a:r>
          </a:p>
        </p:txBody>
      </p:sp>
      <p:pic>
        <p:nvPicPr>
          <p:cNvPr id="4" name="Picture 3" descr="FIG08-09"/>
          <p:cNvPicPr>
            <a:picLocks noChangeAspect="1" noChangeArrowheads="1"/>
          </p:cNvPicPr>
          <p:nvPr/>
        </p:nvPicPr>
        <p:blipFill>
          <a:blip r:embed="rId2" cstate="print"/>
          <a:srcRect t="7035"/>
          <a:stretch>
            <a:fillRect/>
          </a:stretch>
        </p:blipFill>
        <p:spPr>
          <a:xfrm>
            <a:off x="3810000" y="3074987"/>
            <a:ext cx="5181600" cy="302101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</Template>
  <TotalTime>7395</TotalTime>
  <Words>1688</Words>
  <Application>Microsoft Office PowerPoint</Application>
  <PresentationFormat>如螢幕大小 (4:3)</PresentationFormat>
  <Paragraphs>323</Paragraphs>
  <Slides>47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47</vt:i4>
      </vt:variant>
    </vt:vector>
  </HeadingPairs>
  <TitlesOfParts>
    <vt:vector size="49" baseType="lpstr">
      <vt:lpstr>Sky</vt:lpstr>
      <vt:lpstr>1_Sky</vt:lpstr>
      <vt:lpstr>虛擬化技術 Virtualization Techniques</vt:lpstr>
      <vt:lpstr>Agenda</vt:lpstr>
      <vt:lpstr>Network virtualization</vt:lpstr>
      <vt:lpstr>Introduction</vt:lpstr>
      <vt:lpstr>Network Protocol and Model</vt:lpstr>
      <vt:lpstr>Network Protocol and Model</vt:lpstr>
      <vt:lpstr>Network Topologies</vt:lpstr>
      <vt:lpstr>Network Types</vt:lpstr>
      <vt:lpstr>Network Architecture</vt:lpstr>
      <vt:lpstr>Network Architecture</vt:lpstr>
      <vt:lpstr>Network Architecture</vt:lpstr>
      <vt:lpstr>Network Architecture</vt:lpstr>
      <vt:lpstr>Network Architecture</vt:lpstr>
      <vt:lpstr>Network Architecture</vt:lpstr>
      <vt:lpstr>Network Design Rules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Network virtualization</vt:lpstr>
      <vt:lpstr>Internal Network Virtualization</vt:lpstr>
      <vt:lpstr>Internal Network Virtualization</vt:lpstr>
      <vt:lpstr>Internal Network Virtualization</vt:lpstr>
      <vt:lpstr>KVM Approach</vt:lpstr>
      <vt:lpstr>KVM Approach</vt:lpstr>
      <vt:lpstr>KVM Approach</vt:lpstr>
      <vt:lpstr>KVM Approach</vt:lpstr>
      <vt:lpstr>KVM Approach</vt:lpstr>
      <vt:lpstr>Xen Approach</vt:lpstr>
      <vt:lpstr>Xen Approach</vt:lpstr>
      <vt:lpstr>Xen Approach</vt:lpstr>
      <vt:lpstr>Xen Approach</vt:lpstr>
      <vt:lpstr>Xen Approach</vt:lpstr>
      <vt:lpstr>Case Study</vt:lpstr>
      <vt:lpstr>Network Virtualization Summary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IaaS – Network Virtualization</dc:title>
  <dc:creator>cyhuang</dc:creator>
  <cp:lastModifiedBy>Yeh-Ching Chung</cp:lastModifiedBy>
  <cp:revision>751</cp:revision>
  <dcterms:created xsi:type="dcterms:W3CDTF">2006-08-16T00:00:00Z</dcterms:created>
  <dcterms:modified xsi:type="dcterms:W3CDTF">2013-04-22T11:53:51Z</dcterms:modified>
</cp:coreProperties>
</file>