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421" r:id="rId2"/>
    <p:sldId id="257" r:id="rId3"/>
    <p:sldId id="278" r:id="rId4"/>
    <p:sldId id="425" r:id="rId5"/>
    <p:sldId id="427" r:id="rId6"/>
    <p:sldId id="428" r:id="rId7"/>
    <p:sldId id="429" r:id="rId8"/>
    <p:sldId id="454" r:id="rId9"/>
    <p:sldId id="441" r:id="rId10"/>
    <p:sldId id="451" r:id="rId11"/>
    <p:sldId id="436" r:id="rId12"/>
    <p:sldId id="448" r:id="rId13"/>
    <p:sldId id="445" r:id="rId14"/>
    <p:sldId id="456" r:id="rId15"/>
    <p:sldId id="452" r:id="rId16"/>
    <p:sldId id="449" r:id="rId17"/>
    <p:sldId id="450" r:id="rId18"/>
    <p:sldId id="453" r:id="rId19"/>
    <p:sldId id="493" r:id="rId20"/>
    <p:sldId id="457" r:id="rId21"/>
    <p:sldId id="422" r:id="rId22"/>
    <p:sldId id="458" r:id="rId23"/>
    <p:sldId id="459" r:id="rId24"/>
    <p:sldId id="460" r:id="rId25"/>
    <p:sldId id="461" r:id="rId26"/>
    <p:sldId id="462" r:id="rId27"/>
    <p:sldId id="463" r:id="rId28"/>
    <p:sldId id="464" r:id="rId29"/>
    <p:sldId id="465" r:id="rId30"/>
    <p:sldId id="466" r:id="rId31"/>
    <p:sldId id="431" r:id="rId32"/>
    <p:sldId id="467" r:id="rId33"/>
    <p:sldId id="483" r:id="rId34"/>
    <p:sldId id="471" r:id="rId35"/>
    <p:sldId id="432" r:id="rId36"/>
    <p:sldId id="468" r:id="rId37"/>
    <p:sldId id="469" r:id="rId38"/>
    <p:sldId id="470" r:id="rId39"/>
    <p:sldId id="472" r:id="rId40"/>
    <p:sldId id="433" r:id="rId41"/>
    <p:sldId id="473" r:id="rId42"/>
    <p:sldId id="474" r:id="rId43"/>
    <p:sldId id="475" r:id="rId44"/>
    <p:sldId id="476" r:id="rId45"/>
    <p:sldId id="477" r:id="rId46"/>
    <p:sldId id="478" r:id="rId47"/>
    <p:sldId id="479" r:id="rId48"/>
    <p:sldId id="423" r:id="rId49"/>
    <p:sldId id="495" r:id="rId50"/>
    <p:sldId id="497" r:id="rId51"/>
    <p:sldId id="498" r:id="rId52"/>
    <p:sldId id="501" r:id="rId53"/>
    <p:sldId id="499" r:id="rId54"/>
    <p:sldId id="496" r:id="rId55"/>
    <p:sldId id="500" r:id="rId56"/>
    <p:sldId id="503" r:id="rId57"/>
    <p:sldId id="424" r:id="rId58"/>
    <p:sldId id="491" r:id="rId59"/>
    <p:sldId id="489" r:id="rId60"/>
    <p:sldId id="556" r:id="rId61"/>
    <p:sldId id="486" r:id="rId62"/>
    <p:sldId id="487" r:id="rId63"/>
    <p:sldId id="490" r:id="rId64"/>
    <p:sldId id="492" r:id="rId65"/>
    <p:sldId id="504" r:id="rId66"/>
    <p:sldId id="420"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00080"/>
    <a:srgbClr val="0000FF"/>
    <a:srgbClr val="8000FF"/>
    <a:srgbClr val="FF8000"/>
    <a:srgbClr val="408000"/>
    <a:srgbClr val="00FF00"/>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70" autoAdjust="0"/>
    <p:restoredTop sz="94576" autoAdjust="0"/>
  </p:normalViewPr>
  <p:slideViewPr>
    <p:cSldViewPr>
      <p:cViewPr>
        <p:scale>
          <a:sx n="75" d="100"/>
          <a:sy n="75" d="100"/>
        </p:scale>
        <p:origin x="-734" y="-115"/>
      </p:cViewPr>
      <p:guideLst>
        <p:guide orient="horz" pos="2160"/>
        <p:guide pos="2880"/>
      </p:guideLst>
    </p:cSldViewPr>
  </p:slideViewPr>
  <p:notesTextViewPr>
    <p:cViewPr>
      <p:scale>
        <a:sx n="100" d="100"/>
        <a:sy n="100" d="100"/>
      </p:scale>
      <p:origin x="0" y="0"/>
    </p:cViewPr>
  </p:notesTextViewPr>
  <p:sorterViewPr>
    <p:cViewPr>
      <p:scale>
        <a:sx n="33" d="100"/>
        <a:sy n="33" d="100"/>
      </p:scale>
      <p:origin x="0" y="0"/>
    </p:cViewPr>
  </p:sorterViewPr>
  <p:notesViewPr>
    <p:cSldViewPr>
      <p:cViewPr varScale="1">
        <p:scale>
          <a:sx n="71" d="100"/>
          <a:sy n="71" d="100"/>
        </p:scale>
        <p:origin x="-231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94F0E6-AAFD-4866-A038-76796769B5F3}" type="datetimeFigureOut">
              <a:rPr lang="en-US" smtClean="0"/>
              <a:pPr/>
              <a:t>2013/3/11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F4F284-C953-4959-8A2F-552AC784C31D}" type="slidenum">
              <a:rPr lang="en-US" smtClean="0"/>
              <a:pPr/>
              <a:t>‹#›</a:t>
            </a:fld>
            <a:endParaRPr lang="en-US"/>
          </a:p>
        </p:txBody>
      </p:sp>
    </p:spTree>
    <p:extLst>
      <p:ext uri="{BB962C8B-B14F-4D97-AF65-F5344CB8AC3E}">
        <p14:creationId xmlns:p14="http://schemas.microsoft.com/office/powerpoint/2010/main" xmlns="" val="236846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We replace</a:t>
            </a:r>
            <a:r>
              <a:rPr lang="en-US" altLang="zh-TW" baseline="0" dirty="0" smtClean="0"/>
              <a:t> the instruction with a self-defined macro.  The original instruction is the parameter of the macro.  This macro would send a software interrupt to VMM.  When receiving the SWI number 0x190, VMM has the knowledge that the next instruction is a instruction which should be emulated.</a:t>
            </a:r>
          </a:p>
        </p:txBody>
      </p:sp>
      <p:sp>
        <p:nvSpPr>
          <p:cNvPr id="4" name="投影片編號版面配置區 3"/>
          <p:cNvSpPr>
            <a:spLocks noGrp="1"/>
          </p:cNvSpPr>
          <p:nvPr>
            <p:ph type="sldNum" sz="quarter" idx="10"/>
          </p:nvPr>
        </p:nvSpPr>
        <p:spPr/>
        <p:txBody>
          <a:bodyPr/>
          <a:lstStyle/>
          <a:p>
            <a:fld id="{D42B4DA5-9263-486B-BF3F-955C3A1E1301}" type="slidenum">
              <a:rPr lang="zh-TW" altLang="en-US" smtClean="0"/>
              <a:pPr/>
              <a:t>33</a:t>
            </a:fld>
            <a:endParaRPr lang="zh-TW" altLang="en-US"/>
          </a:p>
        </p:txBody>
      </p:sp>
    </p:spTree>
    <p:extLst>
      <p:ext uri="{BB962C8B-B14F-4D97-AF65-F5344CB8AC3E}">
        <p14:creationId xmlns:p14="http://schemas.microsoft.com/office/powerpoint/2010/main" xmlns="" val="339144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有一個</a:t>
            </a:r>
            <a:r>
              <a:rPr lang="en-US" altLang="zh-TW" dirty="0" smtClean="0"/>
              <a:t>exception vector table</a:t>
            </a:r>
            <a:r>
              <a:rPr lang="zh-TW" altLang="en-US" dirty="0" smtClean="0"/>
              <a:t>在一班的</a:t>
            </a:r>
            <a:r>
              <a:rPr lang="en-US" altLang="zh-TW" dirty="0" smtClean="0"/>
              <a:t>OS</a:t>
            </a:r>
            <a:r>
              <a:rPr lang="zh-TW" altLang="en-US" dirty="0" smtClean="0"/>
              <a:t>裡面，用來重新導向不同的</a:t>
            </a:r>
            <a:r>
              <a:rPr lang="en-US" altLang="zh-TW" dirty="0" smtClean="0"/>
              <a:t>trap</a:t>
            </a:r>
            <a:r>
              <a:rPr lang="zh-TW" altLang="en-US" dirty="0" smtClean="0"/>
              <a:t>到相對應的處理者</a:t>
            </a:r>
            <a:endParaRPr lang="zh-TW" altLang="en-US" dirty="0"/>
          </a:p>
        </p:txBody>
      </p:sp>
      <p:sp>
        <p:nvSpPr>
          <p:cNvPr id="4" name="投影片編號版面配置區 3"/>
          <p:cNvSpPr>
            <a:spLocks noGrp="1"/>
          </p:cNvSpPr>
          <p:nvPr>
            <p:ph type="sldNum" sz="quarter" idx="10"/>
          </p:nvPr>
        </p:nvSpPr>
        <p:spPr/>
        <p:txBody>
          <a:bodyPr/>
          <a:lstStyle/>
          <a:p>
            <a:fld id="{D42B4DA5-9263-486B-BF3F-955C3A1E1301}" type="slidenum">
              <a:rPr lang="zh-TW" altLang="en-US" smtClean="0"/>
              <a:pPr/>
              <a:t>61</a:t>
            </a:fld>
            <a:endParaRPr lang="zh-TW" altLang="en-US"/>
          </a:p>
        </p:txBody>
      </p:sp>
    </p:spTree>
    <p:extLst>
      <p:ext uri="{BB962C8B-B14F-4D97-AF65-F5344CB8AC3E}">
        <p14:creationId xmlns:p14="http://schemas.microsoft.com/office/powerpoint/2010/main" xmlns="" val="1501552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smtClean="0"/>
              <a:t>We imitate this mechanism.  We design a KVM vector, and the KVM vector would re-direct traps to the KVM trap interface which is placed at address 0xffff1000 in another shared page.  </a:t>
            </a:r>
            <a:r>
              <a:rPr lang="en-US" altLang="zh-TW" dirty="0" smtClean="0"/>
              <a:t>The</a:t>
            </a:r>
            <a:r>
              <a:rPr lang="en-US" altLang="zh-TW" baseline="0" dirty="0" smtClean="0"/>
              <a:t> exception trap to this vector would be re-direct to the interface for later handling.</a:t>
            </a:r>
            <a:endParaRPr lang="zh-TW" altLang="en-US" dirty="0"/>
          </a:p>
        </p:txBody>
      </p:sp>
      <p:sp>
        <p:nvSpPr>
          <p:cNvPr id="4" name="投影片編號版面配置區 3"/>
          <p:cNvSpPr>
            <a:spLocks noGrp="1"/>
          </p:cNvSpPr>
          <p:nvPr>
            <p:ph type="sldNum" sz="quarter" idx="10"/>
          </p:nvPr>
        </p:nvSpPr>
        <p:spPr/>
        <p:txBody>
          <a:bodyPr/>
          <a:lstStyle/>
          <a:p>
            <a:fld id="{D42B4DA5-9263-486B-BF3F-955C3A1E1301}" type="slidenum">
              <a:rPr lang="zh-TW" altLang="en-US" smtClean="0"/>
              <a:pPr/>
              <a:t>62</a:t>
            </a:fld>
            <a:endParaRPr lang="zh-TW" altLang="en-US"/>
          </a:p>
        </p:txBody>
      </p:sp>
    </p:spTree>
    <p:extLst>
      <p:ext uri="{BB962C8B-B14F-4D97-AF65-F5344CB8AC3E}">
        <p14:creationId xmlns:p14="http://schemas.microsoft.com/office/powerpoint/2010/main" xmlns="" val="1501552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lang="en-US" sz="3600" b="1" i="1" kern="1200" dirty="0">
                <a:solidFill>
                  <a:schemeClr val="accent1">
                    <a:lumMod val="50000"/>
                  </a:schemeClr>
                </a:solidFill>
                <a:latin typeface="+mn-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b">
            <a:normAutofit/>
          </a:bodyPr>
          <a:lstStyle>
            <a:lvl1pPr marL="0" indent="0" algn="l">
              <a:buNone/>
              <a:defRPr lang="en-US" sz="1800" b="1" i="1" kern="1200" dirty="0">
                <a:solidFill>
                  <a:schemeClr val="accent2">
                    <a:lumMod val="50000"/>
                  </a:schemeClr>
                </a:solidFill>
                <a:latin typeface="Cambria" pitchFamily="18"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2013/3/11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logo"/>
          <p:cNvPicPr>
            <a:picLocks noChangeAspect="1" noChangeArrowheads="1"/>
          </p:cNvPicPr>
          <p:nvPr userDrawn="1"/>
        </p:nvPicPr>
        <p:blipFill>
          <a:blip r:embed="rId3" cstate="print"/>
          <a:srcRect/>
          <a:stretch>
            <a:fillRect/>
          </a:stretch>
        </p:blipFill>
        <p:spPr bwMode="auto">
          <a:xfrm>
            <a:off x="6374027" y="6030097"/>
            <a:ext cx="2743200"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2013/3/11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2013/3/11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lgn="r">
              <a:defRPr b="1">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2013/3/11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2013/3/11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2013/3/11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2013/3/11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2013/3/11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2013/3/11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2013/3/11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2013/3/11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2013/3/11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accent1">
            <a:lumMod val="75000"/>
          </a:schemeClr>
        </a:buClr>
        <a:buFont typeface="Arial" pitchFamily="34" charset="0"/>
        <a:buChar char="•"/>
        <a:defRPr sz="2800" kern="1200">
          <a:solidFill>
            <a:schemeClr val="tx2">
              <a:lumMod val="75000"/>
            </a:schemeClr>
          </a:solidFill>
          <a:latin typeface="Cambria" pitchFamily="18" charset="0"/>
          <a:ea typeface="+mn-ea"/>
          <a:cs typeface="+mn-cs"/>
        </a:defRPr>
      </a:lvl1pPr>
      <a:lvl2pPr marL="742950" indent="-285750" algn="l" defTabSz="914400" rtl="0" eaLnBrk="1" latinLnBrk="0" hangingPunct="1">
        <a:spcBef>
          <a:spcPct val="20000"/>
        </a:spcBef>
        <a:buClr>
          <a:schemeClr val="accent3">
            <a:lumMod val="50000"/>
          </a:schemeClr>
        </a:buClr>
        <a:buFont typeface="Wingdings" pitchFamily="2" charset="2"/>
        <a:buChar char="§"/>
        <a:defRPr sz="2400" kern="1200">
          <a:solidFill>
            <a:schemeClr val="accent3">
              <a:lumMod val="50000"/>
            </a:schemeClr>
          </a:solidFill>
          <a:latin typeface="Cambria" pitchFamily="18" charset="0"/>
          <a:ea typeface="+mn-ea"/>
          <a:cs typeface="+mn-cs"/>
        </a:defRPr>
      </a:lvl2pPr>
      <a:lvl3pPr marL="1143000" indent="-228600" algn="l" defTabSz="914400" rtl="0" eaLnBrk="1" latinLnBrk="0" hangingPunct="1">
        <a:spcBef>
          <a:spcPct val="20000"/>
        </a:spcBef>
        <a:buClr>
          <a:schemeClr val="accent4">
            <a:lumMod val="50000"/>
          </a:schemeClr>
        </a:buClr>
        <a:buFont typeface="Arial" pitchFamily="34" charset="0"/>
        <a:buChar char="•"/>
        <a:defRPr sz="24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371600"/>
            <a:ext cx="7772400" cy="1905000"/>
          </a:xfrm>
        </p:spPr>
        <p:txBody>
          <a:bodyPr>
            <a:normAutofit/>
          </a:bodyPr>
          <a:lstStyle/>
          <a:p>
            <a:r>
              <a:rPr lang="zh-TW" altLang="en-US" sz="4000" dirty="0">
                <a:effectLst>
                  <a:outerShdw blurRad="38100" dist="38100" dir="2700000" algn="tl">
                    <a:srgbClr val="000000">
                      <a:alpha val="43137"/>
                    </a:srgbClr>
                  </a:outerShdw>
                </a:effectLst>
              </a:rPr>
              <a:t>虛擬化技術</a:t>
            </a:r>
            <a:r>
              <a:rPr lang="en-US" altLang="zh-TW" sz="4000" dirty="0">
                <a:effectLst>
                  <a:outerShdw blurRad="38100" dist="38100" dir="2700000" algn="tl">
                    <a:srgbClr val="000000">
                      <a:alpha val="43137"/>
                    </a:srgbClr>
                  </a:outerShdw>
                </a:effectLst>
              </a:rPr>
              <a:t/>
            </a:r>
            <a:br>
              <a:rPr lang="en-US" altLang="zh-TW" sz="4000" dirty="0">
                <a:effectLst>
                  <a:outerShdw blurRad="38100" dist="38100" dir="2700000" algn="tl">
                    <a:srgbClr val="000000">
                      <a:alpha val="43137"/>
                    </a:srgbClr>
                  </a:outerShdw>
                </a:effectLst>
              </a:rPr>
            </a:br>
            <a:r>
              <a:rPr lang="en-US" altLang="zh-TW" sz="4000" dirty="0">
                <a:effectLst>
                  <a:outerShdw blurRad="38100" dist="38100" dir="2700000" algn="tl">
                    <a:srgbClr val="000000">
                      <a:alpha val="43137"/>
                    </a:srgbClr>
                  </a:outerShdw>
                </a:effectLst>
              </a:rPr>
              <a:t>Virtualization</a:t>
            </a:r>
            <a:r>
              <a:rPr lang="zh-TW" altLang="en-US" sz="4000" dirty="0">
                <a:effectLst>
                  <a:outerShdw blurRad="38100" dist="38100" dir="2700000" algn="tl">
                    <a:srgbClr val="000000">
                      <a:alpha val="43137"/>
                    </a:srgbClr>
                  </a:outerShdw>
                </a:effectLst>
              </a:rPr>
              <a:t> </a:t>
            </a:r>
            <a:r>
              <a:rPr lang="en-US" altLang="zh-TW" sz="4000" dirty="0">
                <a:effectLst>
                  <a:outerShdw blurRad="38100" dist="38100" dir="2700000" algn="tl">
                    <a:srgbClr val="000000">
                      <a:alpha val="43137"/>
                    </a:srgbClr>
                  </a:outerShdw>
                </a:effectLst>
              </a:rPr>
              <a:t>Technique</a:t>
            </a:r>
            <a:endParaRPr lang="en-US" sz="4000" i="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257300" y="3200400"/>
            <a:ext cx="6629400" cy="2362200"/>
          </a:xfrm>
        </p:spPr>
        <p:txBody>
          <a:bodyPr>
            <a:normAutofit/>
          </a:bodyPr>
          <a:lstStyle/>
          <a:p>
            <a:pPr algn="ctr"/>
            <a:endParaRPr lang="en-US" altLang="zh-TW" sz="3200" i="0" dirty="0" smtClean="0">
              <a:effectLst>
                <a:outerShdw blurRad="38100" dist="38100" dir="2700000" algn="tl">
                  <a:srgbClr val="000000">
                    <a:alpha val="43137"/>
                  </a:srgbClr>
                </a:outerShdw>
              </a:effectLst>
              <a:latin typeface="標楷體" pitchFamily="65" charset="-120"/>
              <a:ea typeface="標楷體" pitchFamily="65" charset="-120"/>
            </a:endParaRPr>
          </a:p>
          <a:p>
            <a:pPr algn="ctr"/>
            <a:r>
              <a:rPr lang="en-US" altLang="zh-TW" sz="3200" i="0" dirty="0" smtClean="0">
                <a:effectLst>
                  <a:outerShdw blurRad="38100" dist="38100" dir="2700000" algn="tl">
                    <a:srgbClr val="000000">
                      <a:alpha val="43137"/>
                    </a:srgbClr>
                  </a:outerShdw>
                </a:effectLst>
                <a:latin typeface="標楷體" pitchFamily="65" charset="-120"/>
                <a:ea typeface="標楷體" pitchFamily="65" charset="-120"/>
              </a:rPr>
              <a:t>System</a:t>
            </a:r>
            <a:r>
              <a:rPr lang="zh-TW" altLang="en-US" sz="3200" i="0" dirty="0" smtClean="0">
                <a:effectLst>
                  <a:outerShdw blurRad="38100" dist="38100" dir="2700000" algn="tl">
                    <a:srgbClr val="000000">
                      <a:alpha val="43137"/>
                    </a:srgbClr>
                  </a:outerShdw>
                </a:effectLst>
                <a:latin typeface="標楷體" pitchFamily="65" charset="-120"/>
                <a:ea typeface="標楷體" pitchFamily="65" charset="-120"/>
              </a:rPr>
              <a:t> </a:t>
            </a:r>
            <a:r>
              <a:rPr lang="en-US" altLang="zh-TW" sz="3200" i="0" dirty="0" smtClean="0">
                <a:effectLst>
                  <a:outerShdw blurRad="38100" dist="38100" dir="2700000" algn="tl">
                    <a:srgbClr val="000000">
                      <a:alpha val="43137"/>
                    </a:srgbClr>
                  </a:outerShdw>
                </a:effectLst>
                <a:latin typeface="標楷體" pitchFamily="65" charset="-120"/>
                <a:ea typeface="標楷體" pitchFamily="65" charset="-120"/>
              </a:rPr>
              <a:t>Virtualization</a:t>
            </a:r>
            <a:endParaRPr lang="en-US" altLang="zh-TW" sz="2800" i="0" dirty="0">
              <a:latin typeface="標楷體" pitchFamily="65" charset="-120"/>
              <a:ea typeface="標楷體" pitchFamily="65" charset="-120"/>
            </a:endParaRPr>
          </a:p>
          <a:p>
            <a:pPr algn="ctr"/>
            <a:r>
              <a:rPr lang="en-US" altLang="zh-TW" sz="1600" i="0" dirty="0" smtClean="0">
                <a:effectLst>
                  <a:outerShdw blurRad="38100" dist="38100" dir="2700000" algn="tl">
                    <a:srgbClr val="000000">
                      <a:alpha val="43137"/>
                    </a:srgbClr>
                  </a:outerShdw>
                </a:effectLst>
                <a:latin typeface="標楷體" pitchFamily="65" charset="-120"/>
                <a:ea typeface="標楷體" pitchFamily="65" charset="-120"/>
              </a:rPr>
              <a:t>CPU</a:t>
            </a:r>
            <a:r>
              <a:rPr lang="zh-TW" altLang="en-US" sz="1600" i="0" dirty="0" smtClean="0">
                <a:effectLst>
                  <a:outerShdw blurRad="38100" dist="38100" dir="2700000" algn="tl">
                    <a:srgbClr val="000000">
                      <a:alpha val="43137"/>
                    </a:srgbClr>
                  </a:outerShdw>
                </a:effectLst>
                <a:latin typeface="標楷體" pitchFamily="65" charset="-120"/>
                <a:ea typeface="標楷體" pitchFamily="65" charset="-120"/>
              </a:rPr>
              <a:t> </a:t>
            </a:r>
            <a:r>
              <a:rPr lang="en-US" altLang="zh-TW" sz="1600" i="0" dirty="0" smtClean="0">
                <a:effectLst>
                  <a:outerShdw blurRad="38100" dist="38100" dir="2700000" algn="tl">
                    <a:srgbClr val="000000">
                      <a:alpha val="43137"/>
                    </a:srgbClr>
                  </a:outerShdw>
                </a:effectLst>
                <a:latin typeface="標楷體" pitchFamily="65" charset="-120"/>
                <a:ea typeface="標楷體" pitchFamily="65" charset="-120"/>
              </a:rPr>
              <a:t>Virtualization</a:t>
            </a:r>
            <a:endParaRPr lang="en-US" altLang="zh-TW" sz="1600" i="0" dirty="0">
              <a:effectLst>
                <a:outerShdw blurRad="38100" dist="38100" dir="2700000" algn="tl">
                  <a:srgbClr val="000000">
                    <a:alpha val="43137"/>
                  </a:srgbClr>
                </a:outerShdw>
              </a:effectLst>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685800" y="5105400"/>
            <a:ext cx="7772400" cy="774700"/>
          </a:xfrm>
          <a:prstGeom prst="rect">
            <a:avLst/>
          </a:prstGeom>
        </p:spPr>
        <p:txBody>
          <a:bodyPr/>
          <a:lst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a:lstStyle>
          <a:p>
            <a:r>
              <a:rPr kumimoji="1" lang="en-US" altLang="zh-TW" dirty="0" err="1" smtClean="0"/>
              <a:t>Virtualizable</a:t>
            </a:r>
            <a:r>
              <a:rPr kumimoji="1" lang="en-US" altLang="zh-TW" dirty="0" smtClean="0"/>
              <a:t> CPU</a:t>
            </a:r>
            <a:endParaRPr kumimoji="1" lang="zh-TW" altLang="en-US" dirty="0"/>
          </a:p>
        </p:txBody>
      </p:sp>
    </p:spTree>
    <p:extLst>
      <p:ext uri="{BB962C8B-B14F-4D97-AF65-F5344CB8AC3E}">
        <p14:creationId xmlns:p14="http://schemas.microsoft.com/office/powerpoint/2010/main" xmlns="" val="2155903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ln/>
        </p:spPr>
        <p:txBody>
          <a:bodyPr/>
          <a:lstStyle/>
          <a:p>
            <a:r>
              <a:rPr lang="en-US" altLang="zh-TW" dirty="0" smtClean="0"/>
              <a:t>Privilege and</a:t>
            </a:r>
            <a:r>
              <a:rPr lang="zh-TW" altLang="en-US" dirty="0" smtClean="0"/>
              <a:t> </a:t>
            </a:r>
            <a:r>
              <a:rPr lang="en-US" altLang="zh-TW" dirty="0" smtClean="0"/>
              <a:t>Non-Privilege</a:t>
            </a:r>
            <a:endParaRPr lang="en-US" altLang="zh-TW" dirty="0"/>
          </a:p>
        </p:txBody>
      </p:sp>
      <p:sp>
        <p:nvSpPr>
          <p:cNvPr id="7" name="文字方塊 6"/>
          <p:cNvSpPr txBox="1"/>
          <p:nvPr/>
        </p:nvSpPr>
        <p:spPr>
          <a:xfrm>
            <a:off x="76200" y="1524000"/>
            <a:ext cx="2286000" cy="646331"/>
          </a:xfrm>
          <a:prstGeom prst="rect">
            <a:avLst/>
          </a:prstGeom>
          <a:noFill/>
        </p:spPr>
        <p:txBody>
          <a:bodyPr wrap="square" rtlCol="0">
            <a:spAutoFit/>
          </a:bodyPr>
          <a:lstStyle/>
          <a:p>
            <a:r>
              <a:rPr kumimoji="1" lang="en-US" altLang="zh-TW" dirty="0" err="1" smtClean="0"/>
              <a:t>ps</a:t>
            </a:r>
            <a:r>
              <a:rPr kumimoji="1" lang="en-US" altLang="zh-TW" dirty="0" smtClean="0"/>
              <a:t>:</a:t>
            </a:r>
            <a:r>
              <a:rPr kumimoji="1" lang="zh-TW" altLang="en-US" dirty="0" smtClean="0"/>
              <a:t> </a:t>
            </a:r>
            <a:r>
              <a:rPr kumimoji="1" lang="en-US" altLang="zh-TW" dirty="0" smtClean="0"/>
              <a:t>whole</a:t>
            </a:r>
            <a:r>
              <a:rPr kumimoji="1" lang="zh-TW" altLang="en-US" dirty="0" smtClean="0"/>
              <a:t> </a:t>
            </a:r>
            <a:r>
              <a:rPr kumimoji="1" lang="en-US" altLang="zh-TW" dirty="0" smtClean="0"/>
              <a:t>circle</a:t>
            </a:r>
            <a:r>
              <a:rPr kumimoji="1" lang="zh-TW" altLang="en-US" dirty="0" smtClean="0"/>
              <a:t> </a:t>
            </a:r>
            <a:r>
              <a:rPr kumimoji="1" lang="en-US" altLang="zh-TW" dirty="0" smtClean="0"/>
              <a:t>is</a:t>
            </a:r>
            <a:r>
              <a:rPr kumimoji="1" lang="zh-TW" altLang="en-US" dirty="0" smtClean="0"/>
              <a:t> </a:t>
            </a:r>
            <a:r>
              <a:rPr kumimoji="1" lang="en-US" altLang="zh-TW" dirty="0" smtClean="0"/>
              <a:t>a</a:t>
            </a:r>
            <a:r>
              <a:rPr kumimoji="1" lang="zh-TW" altLang="en-US" dirty="0" smtClean="0"/>
              <a:t> </a:t>
            </a:r>
            <a:r>
              <a:rPr kumimoji="1" lang="en-US" altLang="zh-TW" dirty="0" smtClean="0"/>
              <a:t>set</a:t>
            </a:r>
            <a:r>
              <a:rPr kumimoji="1" lang="zh-TW" altLang="en-US" dirty="0" smtClean="0"/>
              <a:t> </a:t>
            </a:r>
            <a:r>
              <a:rPr kumimoji="1" lang="en-US" altLang="zh-TW" dirty="0" smtClean="0"/>
              <a:t>of</a:t>
            </a:r>
            <a:r>
              <a:rPr kumimoji="1" lang="zh-TW" altLang="en-US" dirty="0" smtClean="0"/>
              <a:t> </a:t>
            </a:r>
            <a:r>
              <a:rPr kumimoji="1" lang="en-US" altLang="zh-TW" dirty="0" smtClean="0"/>
              <a:t>all</a:t>
            </a:r>
            <a:r>
              <a:rPr kumimoji="1" lang="zh-TW" altLang="en-US" dirty="0" smtClean="0"/>
              <a:t> </a:t>
            </a:r>
            <a:r>
              <a:rPr kumimoji="1" lang="en-US" altLang="zh-TW" dirty="0" smtClean="0"/>
              <a:t>instructions</a:t>
            </a:r>
            <a:endParaRPr kumimoji="1" lang="zh-TW" altLang="en-US" dirty="0"/>
          </a:p>
        </p:txBody>
      </p:sp>
      <p:sp>
        <p:nvSpPr>
          <p:cNvPr id="3" name="套索 2"/>
          <p:cNvSpPr/>
          <p:nvPr/>
        </p:nvSpPr>
        <p:spPr>
          <a:xfrm>
            <a:off x="2438400" y="1904999"/>
            <a:ext cx="5334000" cy="4267200"/>
          </a:xfrm>
          <a:prstGeom prst="chord">
            <a:avLst>
              <a:gd name="adj1" fmla="val 5389467"/>
              <a:gd name="adj2" fmla="val 1620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en-US" altLang="zh-TW" dirty="0" smtClean="0"/>
          </a:p>
          <a:p>
            <a:pPr algn="ctr"/>
            <a:endParaRPr kumimoji="1" lang="zh-TW" altLang="en-US" dirty="0"/>
          </a:p>
        </p:txBody>
      </p:sp>
      <p:sp>
        <p:nvSpPr>
          <p:cNvPr id="10" name="套索 9"/>
          <p:cNvSpPr/>
          <p:nvPr/>
        </p:nvSpPr>
        <p:spPr>
          <a:xfrm rot="10800000">
            <a:off x="2438400" y="1904999"/>
            <a:ext cx="5334000" cy="4267200"/>
          </a:xfrm>
          <a:prstGeom prst="chord">
            <a:avLst>
              <a:gd name="adj1" fmla="val 5389467"/>
              <a:gd name="adj2" fmla="val 1620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zh-TW" altLang="en-US"/>
          </a:p>
        </p:txBody>
      </p:sp>
      <p:sp>
        <p:nvSpPr>
          <p:cNvPr id="4" name="文字方塊 3"/>
          <p:cNvSpPr txBox="1"/>
          <p:nvPr/>
        </p:nvSpPr>
        <p:spPr>
          <a:xfrm>
            <a:off x="3048000" y="2971799"/>
            <a:ext cx="1828800" cy="1077218"/>
          </a:xfrm>
          <a:prstGeom prst="rect">
            <a:avLst/>
          </a:prstGeom>
          <a:noFill/>
        </p:spPr>
        <p:txBody>
          <a:bodyPr wrap="square" rtlCol="0">
            <a:spAutoFit/>
          </a:bodyPr>
          <a:lstStyle/>
          <a:p>
            <a:r>
              <a:rPr kumimoji="1" lang="en-US" altLang="zh-TW" sz="3200" dirty="0" smtClean="0"/>
              <a:t>Non-Privilege</a:t>
            </a:r>
            <a:endParaRPr kumimoji="1" lang="zh-TW" altLang="en-US" sz="3200" dirty="0"/>
          </a:p>
        </p:txBody>
      </p:sp>
      <p:sp>
        <p:nvSpPr>
          <p:cNvPr id="12" name="文字方塊 11"/>
          <p:cNvSpPr txBox="1"/>
          <p:nvPr/>
        </p:nvSpPr>
        <p:spPr>
          <a:xfrm>
            <a:off x="5410200" y="2895599"/>
            <a:ext cx="1828800" cy="584776"/>
          </a:xfrm>
          <a:prstGeom prst="rect">
            <a:avLst/>
          </a:prstGeom>
          <a:noFill/>
        </p:spPr>
        <p:txBody>
          <a:bodyPr wrap="square" rtlCol="0">
            <a:spAutoFit/>
          </a:bodyPr>
          <a:lstStyle/>
          <a:p>
            <a:r>
              <a:rPr kumimoji="1" lang="en-US" altLang="zh-TW" sz="3200" dirty="0" smtClean="0"/>
              <a:t>Privilege</a:t>
            </a:r>
            <a:endParaRPr kumimoji="1" lang="zh-TW" altLang="en-US" sz="3200" dirty="0"/>
          </a:p>
        </p:txBody>
      </p:sp>
    </p:spTree>
    <p:extLst>
      <p:ext uri="{BB962C8B-B14F-4D97-AF65-F5344CB8AC3E}">
        <p14:creationId xmlns:p14="http://schemas.microsoft.com/office/powerpoint/2010/main" xmlns="" val="22958935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533400" y="274638"/>
            <a:ext cx="8229600" cy="868362"/>
          </a:xfrm>
          <a:ln/>
        </p:spPr>
        <p:txBody>
          <a:bodyPr/>
          <a:lstStyle/>
          <a:p>
            <a:r>
              <a:rPr lang="en-US" altLang="zh-TW" dirty="0" smtClean="0"/>
              <a:t>Privilege and</a:t>
            </a:r>
            <a:r>
              <a:rPr lang="zh-TW" altLang="en-US" dirty="0" smtClean="0"/>
              <a:t> </a:t>
            </a:r>
            <a:r>
              <a:rPr lang="en-US" altLang="zh-TW" dirty="0" smtClean="0"/>
              <a:t>Sensitive</a:t>
            </a:r>
            <a:endParaRPr lang="en-US" altLang="zh-TW" dirty="0"/>
          </a:p>
        </p:txBody>
      </p:sp>
      <p:sp>
        <p:nvSpPr>
          <p:cNvPr id="7" name="文字方塊 6"/>
          <p:cNvSpPr txBox="1"/>
          <p:nvPr/>
        </p:nvSpPr>
        <p:spPr>
          <a:xfrm>
            <a:off x="0" y="1600200"/>
            <a:ext cx="2286000" cy="646331"/>
          </a:xfrm>
          <a:prstGeom prst="rect">
            <a:avLst/>
          </a:prstGeom>
          <a:noFill/>
        </p:spPr>
        <p:txBody>
          <a:bodyPr wrap="square" rtlCol="0">
            <a:spAutoFit/>
          </a:bodyPr>
          <a:lstStyle/>
          <a:p>
            <a:r>
              <a:rPr kumimoji="1" lang="en-US" altLang="zh-TW" dirty="0" err="1" smtClean="0"/>
              <a:t>ps</a:t>
            </a:r>
            <a:r>
              <a:rPr kumimoji="1" lang="en-US" altLang="zh-TW" dirty="0" smtClean="0"/>
              <a:t>:</a:t>
            </a:r>
            <a:r>
              <a:rPr kumimoji="1" lang="zh-TW" altLang="en-US" dirty="0" smtClean="0"/>
              <a:t> </a:t>
            </a:r>
            <a:r>
              <a:rPr kumimoji="1" lang="en-US" altLang="zh-TW" dirty="0" smtClean="0"/>
              <a:t>whole</a:t>
            </a:r>
            <a:r>
              <a:rPr kumimoji="1" lang="zh-TW" altLang="en-US" dirty="0" smtClean="0"/>
              <a:t> </a:t>
            </a:r>
            <a:r>
              <a:rPr kumimoji="1" lang="en-US" altLang="zh-TW" dirty="0" smtClean="0"/>
              <a:t>circle</a:t>
            </a:r>
            <a:r>
              <a:rPr kumimoji="1" lang="zh-TW" altLang="en-US" dirty="0" smtClean="0"/>
              <a:t> </a:t>
            </a:r>
            <a:r>
              <a:rPr kumimoji="1" lang="en-US" altLang="zh-TW" dirty="0" smtClean="0"/>
              <a:t>is</a:t>
            </a:r>
            <a:r>
              <a:rPr kumimoji="1" lang="zh-TW" altLang="en-US" dirty="0" smtClean="0"/>
              <a:t> </a:t>
            </a:r>
            <a:r>
              <a:rPr kumimoji="1" lang="en-US" altLang="zh-TW" dirty="0" smtClean="0"/>
              <a:t>a</a:t>
            </a:r>
            <a:r>
              <a:rPr kumimoji="1" lang="zh-TW" altLang="en-US" dirty="0" smtClean="0"/>
              <a:t> </a:t>
            </a:r>
            <a:r>
              <a:rPr kumimoji="1" lang="en-US" altLang="zh-TW" dirty="0" smtClean="0"/>
              <a:t>set</a:t>
            </a:r>
            <a:r>
              <a:rPr kumimoji="1" lang="zh-TW" altLang="en-US" dirty="0" smtClean="0"/>
              <a:t> </a:t>
            </a:r>
            <a:r>
              <a:rPr kumimoji="1" lang="en-US" altLang="zh-TW" dirty="0" smtClean="0"/>
              <a:t>of</a:t>
            </a:r>
            <a:r>
              <a:rPr kumimoji="1" lang="zh-TW" altLang="en-US" dirty="0" smtClean="0"/>
              <a:t> </a:t>
            </a:r>
            <a:r>
              <a:rPr kumimoji="1" lang="en-US" altLang="zh-TW" dirty="0" smtClean="0"/>
              <a:t>all</a:t>
            </a:r>
            <a:r>
              <a:rPr kumimoji="1" lang="zh-TW" altLang="en-US" dirty="0" smtClean="0"/>
              <a:t> </a:t>
            </a:r>
            <a:r>
              <a:rPr kumimoji="1" lang="en-US" altLang="zh-TW" dirty="0" smtClean="0"/>
              <a:t>instructions</a:t>
            </a:r>
            <a:endParaRPr kumimoji="1" lang="zh-TW" altLang="en-US" dirty="0"/>
          </a:p>
        </p:txBody>
      </p:sp>
      <p:sp>
        <p:nvSpPr>
          <p:cNvPr id="10" name="套索 9"/>
          <p:cNvSpPr/>
          <p:nvPr/>
        </p:nvSpPr>
        <p:spPr>
          <a:xfrm rot="10800000">
            <a:off x="2057401" y="1600199"/>
            <a:ext cx="5334000" cy="4267200"/>
          </a:xfrm>
          <a:prstGeom prst="chord">
            <a:avLst>
              <a:gd name="adj1" fmla="val 5389467"/>
              <a:gd name="adj2" fmla="val 1620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zh-TW" altLang="en-US"/>
          </a:p>
        </p:txBody>
      </p:sp>
      <p:sp>
        <p:nvSpPr>
          <p:cNvPr id="3" name="套索 2"/>
          <p:cNvSpPr/>
          <p:nvPr/>
        </p:nvSpPr>
        <p:spPr>
          <a:xfrm>
            <a:off x="2057401" y="1600199"/>
            <a:ext cx="5334000" cy="4267200"/>
          </a:xfrm>
          <a:prstGeom prst="chord">
            <a:avLst>
              <a:gd name="adj1" fmla="val 5389467"/>
              <a:gd name="adj2" fmla="val 1620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en-US" altLang="zh-TW" dirty="0" smtClean="0"/>
          </a:p>
          <a:p>
            <a:pPr algn="ctr"/>
            <a:endParaRPr kumimoji="1" lang="zh-TW" altLang="en-US" dirty="0"/>
          </a:p>
        </p:txBody>
      </p:sp>
      <p:sp>
        <p:nvSpPr>
          <p:cNvPr id="4" name="文字方塊 3"/>
          <p:cNvSpPr txBox="1"/>
          <p:nvPr/>
        </p:nvSpPr>
        <p:spPr>
          <a:xfrm>
            <a:off x="2667001" y="2666999"/>
            <a:ext cx="1828800" cy="1077218"/>
          </a:xfrm>
          <a:prstGeom prst="rect">
            <a:avLst/>
          </a:prstGeom>
          <a:noFill/>
        </p:spPr>
        <p:txBody>
          <a:bodyPr wrap="square" rtlCol="0">
            <a:spAutoFit/>
          </a:bodyPr>
          <a:lstStyle/>
          <a:p>
            <a:r>
              <a:rPr kumimoji="1" lang="en-US" altLang="zh-TW" sz="3200" dirty="0" smtClean="0">
                <a:solidFill>
                  <a:srgbClr val="000000"/>
                </a:solidFill>
              </a:rPr>
              <a:t>Non-Privilege</a:t>
            </a:r>
            <a:endParaRPr kumimoji="1" lang="zh-TW" altLang="en-US" sz="3200" dirty="0">
              <a:solidFill>
                <a:srgbClr val="000000"/>
              </a:solidFill>
            </a:endParaRPr>
          </a:p>
        </p:txBody>
      </p:sp>
      <p:sp>
        <p:nvSpPr>
          <p:cNvPr id="12" name="文字方塊 11"/>
          <p:cNvSpPr txBox="1"/>
          <p:nvPr/>
        </p:nvSpPr>
        <p:spPr>
          <a:xfrm>
            <a:off x="5029201" y="2590799"/>
            <a:ext cx="1828800" cy="584776"/>
          </a:xfrm>
          <a:prstGeom prst="rect">
            <a:avLst/>
          </a:prstGeom>
          <a:noFill/>
        </p:spPr>
        <p:txBody>
          <a:bodyPr wrap="square" rtlCol="0">
            <a:spAutoFit/>
          </a:bodyPr>
          <a:lstStyle/>
          <a:p>
            <a:r>
              <a:rPr kumimoji="1" lang="en-US" altLang="zh-TW" sz="3200" dirty="0" smtClean="0"/>
              <a:t>Privilege</a:t>
            </a:r>
            <a:endParaRPr kumimoji="1" lang="zh-TW" altLang="en-US" sz="3200" dirty="0"/>
          </a:p>
        </p:txBody>
      </p:sp>
      <p:sp>
        <p:nvSpPr>
          <p:cNvPr id="2" name="圓角矩形 1"/>
          <p:cNvSpPr/>
          <p:nvPr/>
        </p:nvSpPr>
        <p:spPr>
          <a:xfrm>
            <a:off x="4953001" y="3962399"/>
            <a:ext cx="1981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zh-TW" dirty="0" smtClean="0"/>
              <a:t>Sensitive</a:t>
            </a:r>
          </a:p>
        </p:txBody>
      </p:sp>
      <p:sp>
        <p:nvSpPr>
          <p:cNvPr id="5" name="文字方塊 4"/>
          <p:cNvSpPr txBox="1"/>
          <p:nvPr/>
        </p:nvSpPr>
        <p:spPr>
          <a:xfrm>
            <a:off x="638338" y="6120825"/>
            <a:ext cx="8124662" cy="584775"/>
          </a:xfrm>
          <a:prstGeom prst="rect">
            <a:avLst/>
          </a:prstGeom>
          <a:noFill/>
        </p:spPr>
        <p:txBody>
          <a:bodyPr wrap="square" rtlCol="0">
            <a:spAutoFit/>
          </a:bodyPr>
          <a:lstStyle/>
          <a:p>
            <a:r>
              <a:rPr kumimoji="1" lang="en-US" altLang="zh-TW" sz="3200" dirty="0" smtClean="0"/>
              <a:t>All</a:t>
            </a:r>
            <a:r>
              <a:rPr kumimoji="1" lang="zh-TW" altLang="en-US" sz="3200" dirty="0" smtClean="0"/>
              <a:t> </a:t>
            </a:r>
            <a:r>
              <a:rPr kumimoji="1" lang="en-US" altLang="zh-TW" sz="3200" dirty="0" smtClean="0"/>
              <a:t>sensitive</a:t>
            </a:r>
            <a:r>
              <a:rPr kumimoji="1" lang="zh-TW" altLang="en-US" sz="3200" dirty="0" smtClean="0"/>
              <a:t> </a:t>
            </a:r>
            <a:r>
              <a:rPr kumimoji="1" lang="en-US" altLang="zh-TW" sz="3200" dirty="0" smtClean="0"/>
              <a:t>are</a:t>
            </a:r>
            <a:r>
              <a:rPr kumimoji="1" lang="zh-TW" altLang="en-US" sz="3200" dirty="0" smtClean="0"/>
              <a:t> </a:t>
            </a:r>
            <a:r>
              <a:rPr kumimoji="1" lang="en-US" altLang="zh-TW" sz="3200" dirty="0" smtClean="0"/>
              <a:t>privilege: </a:t>
            </a:r>
            <a:r>
              <a:rPr kumimoji="1" lang="en-US" altLang="zh-TW" sz="3200" dirty="0" err="1" smtClean="0">
                <a:solidFill>
                  <a:srgbClr val="FF0000"/>
                </a:solidFill>
              </a:rPr>
              <a:t>Virtualizable</a:t>
            </a:r>
            <a:r>
              <a:rPr kumimoji="1" lang="zh-TW" altLang="en-US" sz="3200" dirty="0" smtClean="0">
                <a:solidFill>
                  <a:srgbClr val="FF0000"/>
                </a:solidFill>
              </a:rPr>
              <a:t> </a:t>
            </a:r>
            <a:r>
              <a:rPr kumimoji="1" lang="en-US" altLang="zh-TW" sz="3200" dirty="0" smtClean="0">
                <a:solidFill>
                  <a:srgbClr val="FF0000"/>
                </a:solidFill>
              </a:rPr>
              <a:t>CPU</a:t>
            </a:r>
            <a:endParaRPr kumimoji="1" lang="zh-TW" altLang="en-US" sz="3200" dirty="0">
              <a:solidFill>
                <a:srgbClr val="FF0000"/>
              </a:solidFill>
            </a:endParaRPr>
          </a:p>
        </p:txBody>
      </p:sp>
    </p:spTree>
    <p:extLst>
      <p:ext uri="{BB962C8B-B14F-4D97-AF65-F5344CB8AC3E}">
        <p14:creationId xmlns:p14="http://schemas.microsoft.com/office/powerpoint/2010/main" xmlns="" val="291396604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sz="4000" dirty="0" err="1" smtClean="0"/>
              <a:t>Virtualizable</a:t>
            </a:r>
            <a:r>
              <a:rPr kumimoji="1" lang="zh-TW" altLang="en-US" sz="4000" dirty="0" smtClean="0"/>
              <a:t> </a:t>
            </a:r>
            <a:r>
              <a:rPr kumimoji="1" lang="en-US" altLang="zh-TW" sz="4000" dirty="0" smtClean="0"/>
              <a:t>CPU</a:t>
            </a:r>
            <a:endParaRPr kumimoji="1" lang="zh-TW" altLang="en-US" sz="4000" dirty="0"/>
          </a:p>
        </p:txBody>
      </p:sp>
      <p:sp>
        <p:nvSpPr>
          <p:cNvPr id="3" name="內容版面配置區 2"/>
          <p:cNvSpPr>
            <a:spLocks noGrp="1"/>
          </p:cNvSpPr>
          <p:nvPr>
            <p:ph idx="1"/>
          </p:nvPr>
        </p:nvSpPr>
        <p:spPr>
          <a:xfrm>
            <a:off x="457200" y="1219200"/>
            <a:ext cx="8229600" cy="4495800"/>
          </a:xfrm>
        </p:spPr>
        <p:txBody>
          <a:bodyPr/>
          <a:lstStyle/>
          <a:p>
            <a:r>
              <a:rPr kumimoji="1" lang="en-US" altLang="zh-TW" dirty="0" smtClean="0"/>
              <a:t>All</a:t>
            </a:r>
            <a:r>
              <a:rPr kumimoji="1" lang="zh-TW" altLang="en-US" dirty="0" smtClean="0"/>
              <a:t> </a:t>
            </a:r>
            <a:r>
              <a:rPr kumimoji="1" lang="en-US" altLang="zh-TW" dirty="0" smtClean="0"/>
              <a:t>of</a:t>
            </a:r>
            <a:r>
              <a:rPr kumimoji="1" lang="zh-TW" altLang="en-US" dirty="0" smtClean="0"/>
              <a:t> </a:t>
            </a:r>
            <a:r>
              <a:rPr kumimoji="1" lang="en-US" altLang="zh-TW" dirty="0" smtClean="0"/>
              <a:t>sensitive</a:t>
            </a:r>
            <a:r>
              <a:rPr kumimoji="1" lang="zh-TW" altLang="en-US" dirty="0" smtClean="0"/>
              <a:t> </a:t>
            </a:r>
            <a:r>
              <a:rPr kumimoji="1" lang="en-US" altLang="zh-TW" dirty="0" smtClean="0"/>
              <a:t>instructions</a:t>
            </a:r>
            <a:r>
              <a:rPr kumimoji="1" lang="zh-TW" altLang="en-US" dirty="0" smtClean="0"/>
              <a:t> </a:t>
            </a:r>
            <a:r>
              <a:rPr kumimoji="1" lang="en-US" altLang="zh-TW" dirty="0" smtClean="0"/>
              <a:t>are</a:t>
            </a:r>
            <a:r>
              <a:rPr kumimoji="1" lang="zh-TW" altLang="en-US" dirty="0" smtClean="0"/>
              <a:t> </a:t>
            </a:r>
            <a:r>
              <a:rPr kumimoji="1" lang="en-US" altLang="zh-TW" dirty="0" smtClean="0"/>
              <a:t>privilege</a:t>
            </a:r>
            <a:r>
              <a:rPr kumimoji="1" lang="zh-TW" altLang="en-US" dirty="0" smtClean="0"/>
              <a:t> </a:t>
            </a:r>
            <a:r>
              <a:rPr kumimoji="1" lang="en-US" altLang="zh-TW" dirty="0" smtClean="0"/>
              <a:t>instructions.</a:t>
            </a:r>
          </a:p>
          <a:p>
            <a:r>
              <a:rPr kumimoji="1" lang="en-US" altLang="zh-TW" dirty="0" smtClean="0"/>
              <a:t>We</a:t>
            </a:r>
            <a:r>
              <a:rPr kumimoji="1" lang="zh-TW" altLang="en-US" dirty="0" smtClean="0"/>
              <a:t> </a:t>
            </a:r>
            <a:r>
              <a:rPr kumimoji="1" lang="en-US" altLang="zh-TW" dirty="0" smtClean="0"/>
              <a:t>call</a:t>
            </a:r>
            <a:r>
              <a:rPr kumimoji="1" lang="zh-TW" altLang="en-US" dirty="0" smtClean="0"/>
              <a:t> </a:t>
            </a:r>
            <a:r>
              <a:rPr kumimoji="1" lang="en-US" altLang="zh-TW" dirty="0" smtClean="0"/>
              <a:t>this</a:t>
            </a:r>
            <a:r>
              <a:rPr kumimoji="1" lang="zh-TW" altLang="en-US" dirty="0" smtClean="0"/>
              <a:t> </a:t>
            </a:r>
            <a:r>
              <a:rPr kumimoji="1" lang="en-US" altLang="zh-TW" dirty="0" smtClean="0"/>
              <a:t>kind</a:t>
            </a:r>
            <a:r>
              <a:rPr kumimoji="1" lang="zh-TW" altLang="en-US" dirty="0" smtClean="0"/>
              <a:t> </a:t>
            </a:r>
            <a:r>
              <a:rPr kumimoji="1" lang="en-US" altLang="zh-TW" dirty="0" smtClean="0"/>
              <a:t>of</a:t>
            </a:r>
            <a:r>
              <a:rPr kumimoji="1" lang="zh-TW" altLang="en-US" dirty="0" smtClean="0"/>
              <a:t> </a:t>
            </a:r>
            <a:r>
              <a:rPr kumimoji="1" lang="en-US" altLang="zh-TW" dirty="0" smtClean="0"/>
              <a:t>CPU</a:t>
            </a:r>
            <a:r>
              <a:rPr kumimoji="1" lang="zh-TW" altLang="en-US" dirty="0" smtClean="0"/>
              <a:t> </a:t>
            </a:r>
            <a:r>
              <a:rPr kumimoji="1" lang="en-US" altLang="zh-TW" dirty="0" smtClean="0"/>
              <a:t>as</a:t>
            </a:r>
            <a:r>
              <a:rPr kumimoji="1" lang="zh-TW" altLang="en-US" dirty="0" smtClean="0"/>
              <a:t> </a:t>
            </a:r>
            <a:r>
              <a:rPr kumimoji="1" lang="en-US" altLang="zh-TW" dirty="0" smtClean="0"/>
              <a:t>“</a:t>
            </a:r>
            <a:r>
              <a:rPr kumimoji="1" lang="en-US" altLang="zh-TW" dirty="0" err="1" smtClean="0"/>
              <a:t>Virtualizable</a:t>
            </a:r>
            <a:r>
              <a:rPr kumimoji="1" lang="zh-TW" altLang="en-US" dirty="0" smtClean="0"/>
              <a:t> </a:t>
            </a:r>
            <a:r>
              <a:rPr kumimoji="1" lang="en-US" altLang="zh-TW" dirty="0" smtClean="0"/>
              <a:t>CPU”</a:t>
            </a:r>
          </a:p>
          <a:p>
            <a:r>
              <a:rPr kumimoji="1" lang="en-US" altLang="zh-TW" dirty="0" smtClean="0"/>
              <a:t>For</a:t>
            </a:r>
            <a:r>
              <a:rPr kumimoji="1" lang="zh-TW" altLang="en-US" dirty="0" smtClean="0"/>
              <a:t> </a:t>
            </a:r>
            <a:r>
              <a:rPr kumimoji="1" lang="en-US" altLang="zh-TW" dirty="0" smtClean="0"/>
              <a:t>“</a:t>
            </a:r>
            <a:r>
              <a:rPr kumimoji="1" lang="en-US" altLang="zh-TW" dirty="0" err="1" smtClean="0"/>
              <a:t>Virtualizable</a:t>
            </a:r>
            <a:r>
              <a:rPr kumimoji="1" lang="en-US" altLang="zh-TW" dirty="0" smtClean="0"/>
              <a:t> CPU”, it is quite easy to implement hypervisor.  All you have to do is to put hypervisor in privilege mode and Guest OS in non-privilege mode.</a:t>
            </a:r>
          </a:p>
          <a:p>
            <a:r>
              <a:rPr kumimoji="1" lang="en-US" altLang="zh-TW" dirty="0" smtClean="0"/>
              <a:t>When Guest OS wants to execute sensitive instructions, the execution will be trapped to hypervisor which is running on privilege mode automatically.</a:t>
            </a:r>
          </a:p>
          <a:p>
            <a:pPr lvl="1"/>
            <a:r>
              <a:rPr kumimoji="1" lang="en-US" altLang="zh-TW" dirty="0" smtClean="0"/>
              <a:t>By this way, we can make sure that there is no chance for Guest OS to change any important hardware resource directly.  All important hardware resource is under management by hypervisor.</a:t>
            </a:r>
            <a:endParaRPr kumimoji="1" lang="zh-TW" altLang="en-US" dirty="0"/>
          </a:p>
        </p:txBody>
      </p:sp>
    </p:spTree>
    <p:extLst>
      <p:ext uri="{BB962C8B-B14F-4D97-AF65-F5344CB8AC3E}">
        <p14:creationId xmlns:p14="http://schemas.microsoft.com/office/powerpoint/2010/main" xmlns="" val="3556150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sz="4000" dirty="0" err="1" smtClean="0"/>
              <a:t>Virtualizable</a:t>
            </a:r>
            <a:r>
              <a:rPr kumimoji="1" lang="zh-TW" altLang="en-US" sz="4000" dirty="0" smtClean="0"/>
              <a:t> </a:t>
            </a:r>
            <a:r>
              <a:rPr kumimoji="1" lang="en-US" altLang="zh-TW" sz="4000" dirty="0" smtClean="0"/>
              <a:t>CPU</a:t>
            </a:r>
            <a:endParaRPr kumimoji="1" lang="zh-TW" altLang="en-US" sz="4000" dirty="0"/>
          </a:p>
        </p:txBody>
      </p:sp>
      <p:sp>
        <p:nvSpPr>
          <p:cNvPr id="3" name="內容版面配置區 2"/>
          <p:cNvSpPr>
            <a:spLocks noGrp="1"/>
          </p:cNvSpPr>
          <p:nvPr>
            <p:ph idx="1"/>
          </p:nvPr>
        </p:nvSpPr>
        <p:spPr>
          <a:xfrm>
            <a:off x="457200" y="1219200"/>
            <a:ext cx="8229600" cy="5105400"/>
          </a:xfrm>
        </p:spPr>
        <p:txBody>
          <a:bodyPr/>
          <a:lstStyle/>
          <a:p>
            <a:r>
              <a:rPr kumimoji="1" lang="en-US" altLang="zh-TW" dirty="0" smtClean="0"/>
              <a:t>Example</a:t>
            </a:r>
            <a:r>
              <a:rPr kumimoji="1" lang="en-US" altLang="zh-TW" dirty="0"/>
              <a:t>:</a:t>
            </a:r>
            <a:endParaRPr kumimoji="1" lang="en-US" altLang="zh-TW" dirty="0" smtClean="0"/>
          </a:p>
          <a:p>
            <a:pPr lvl="1"/>
            <a:r>
              <a:rPr kumimoji="1" lang="en-US" altLang="zh-TW" dirty="0" smtClean="0"/>
              <a:t>IBM PowerPC</a:t>
            </a:r>
            <a:endParaRPr kumimoji="1" lang="en-US" altLang="zh-TW" dirty="0"/>
          </a:p>
          <a:p>
            <a:pPr lvl="1"/>
            <a:r>
              <a:rPr kumimoji="1" lang="en-US" altLang="zh-TW" dirty="0" smtClean="0"/>
              <a:t>IBM S/390 </a:t>
            </a:r>
          </a:p>
          <a:p>
            <a:pPr lvl="2"/>
            <a:r>
              <a:rPr kumimoji="1" lang="en-US" altLang="zh-TW" dirty="0" smtClean="0"/>
              <a:t>CPU for IBM mainframe</a:t>
            </a:r>
            <a:endParaRPr kumimoji="1" lang="en-US" altLang="zh-TW" dirty="0"/>
          </a:p>
        </p:txBody>
      </p:sp>
    </p:spTree>
    <p:extLst>
      <p:ext uri="{BB962C8B-B14F-4D97-AF65-F5344CB8AC3E}">
        <p14:creationId xmlns:p14="http://schemas.microsoft.com/office/powerpoint/2010/main" xmlns="" val="102814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685800" y="5105400"/>
            <a:ext cx="7772400" cy="774700"/>
          </a:xfrm>
          <a:prstGeom prst="rect">
            <a:avLst/>
          </a:prstGeom>
        </p:spPr>
        <p:txBody>
          <a:bodyPr/>
          <a:lst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a:lstStyle>
          <a:p>
            <a:r>
              <a:rPr kumimoji="1" lang="en-US" altLang="zh-TW" dirty="0" smtClean="0"/>
              <a:t>Non-</a:t>
            </a:r>
            <a:r>
              <a:rPr kumimoji="1" lang="en-US" altLang="zh-TW" dirty="0" err="1" smtClean="0"/>
              <a:t>Virtualizable</a:t>
            </a:r>
            <a:r>
              <a:rPr kumimoji="1" lang="en-US" altLang="zh-TW" dirty="0" smtClean="0"/>
              <a:t> CPU</a:t>
            </a:r>
            <a:endParaRPr kumimoji="1" lang="zh-TW" altLang="en-US" dirty="0"/>
          </a:p>
        </p:txBody>
      </p:sp>
    </p:spTree>
    <p:extLst>
      <p:ext uri="{BB962C8B-B14F-4D97-AF65-F5344CB8AC3E}">
        <p14:creationId xmlns:p14="http://schemas.microsoft.com/office/powerpoint/2010/main" xmlns="" val="271541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57200" y="274638"/>
            <a:ext cx="8229600" cy="868362"/>
          </a:xfrm>
          <a:ln/>
        </p:spPr>
        <p:txBody>
          <a:bodyPr/>
          <a:lstStyle/>
          <a:p>
            <a:r>
              <a:rPr lang="en-US" altLang="zh-TW" dirty="0" smtClean="0"/>
              <a:t>Privilege and</a:t>
            </a:r>
            <a:r>
              <a:rPr lang="zh-TW" altLang="en-US" dirty="0" smtClean="0"/>
              <a:t> </a:t>
            </a:r>
            <a:r>
              <a:rPr lang="en-US" altLang="zh-TW" dirty="0" smtClean="0"/>
              <a:t>Sensitive</a:t>
            </a:r>
            <a:endParaRPr lang="en-US" altLang="zh-TW" dirty="0"/>
          </a:p>
        </p:txBody>
      </p:sp>
      <p:sp>
        <p:nvSpPr>
          <p:cNvPr id="7" name="文字方塊 6"/>
          <p:cNvSpPr txBox="1"/>
          <p:nvPr/>
        </p:nvSpPr>
        <p:spPr>
          <a:xfrm>
            <a:off x="0" y="1600200"/>
            <a:ext cx="2286000" cy="646331"/>
          </a:xfrm>
          <a:prstGeom prst="rect">
            <a:avLst/>
          </a:prstGeom>
          <a:noFill/>
        </p:spPr>
        <p:txBody>
          <a:bodyPr wrap="square" rtlCol="0">
            <a:spAutoFit/>
          </a:bodyPr>
          <a:lstStyle/>
          <a:p>
            <a:r>
              <a:rPr kumimoji="1" lang="en-US" altLang="zh-TW" dirty="0" err="1" smtClean="0"/>
              <a:t>ps</a:t>
            </a:r>
            <a:r>
              <a:rPr kumimoji="1" lang="en-US" altLang="zh-TW" dirty="0" smtClean="0"/>
              <a:t>:</a:t>
            </a:r>
            <a:r>
              <a:rPr kumimoji="1" lang="zh-TW" altLang="en-US" dirty="0" smtClean="0"/>
              <a:t> </a:t>
            </a:r>
            <a:r>
              <a:rPr kumimoji="1" lang="en-US" altLang="zh-TW" dirty="0" smtClean="0"/>
              <a:t>whole</a:t>
            </a:r>
            <a:r>
              <a:rPr kumimoji="1" lang="zh-TW" altLang="en-US" dirty="0" smtClean="0"/>
              <a:t> </a:t>
            </a:r>
            <a:r>
              <a:rPr kumimoji="1" lang="en-US" altLang="zh-TW" dirty="0" smtClean="0"/>
              <a:t>circle</a:t>
            </a:r>
            <a:r>
              <a:rPr kumimoji="1" lang="zh-TW" altLang="en-US" dirty="0" smtClean="0"/>
              <a:t> </a:t>
            </a:r>
            <a:r>
              <a:rPr kumimoji="1" lang="en-US" altLang="zh-TW" dirty="0" smtClean="0"/>
              <a:t>is</a:t>
            </a:r>
            <a:r>
              <a:rPr kumimoji="1" lang="zh-TW" altLang="en-US" dirty="0" smtClean="0"/>
              <a:t> </a:t>
            </a:r>
            <a:r>
              <a:rPr kumimoji="1" lang="en-US" altLang="zh-TW" dirty="0" smtClean="0"/>
              <a:t>a</a:t>
            </a:r>
            <a:r>
              <a:rPr kumimoji="1" lang="zh-TW" altLang="en-US" dirty="0" smtClean="0"/>
              <a:t> </a:t>
            </a:r>
            <a:r>
              <a:rPr kumimoji="1" lang="en-US" altLang="zh-TW" dirty="0" smtClean="0"/>
              <a:t>set</a:t>
            </a:r>
            <a:r>
              <a:rPr kumimoji="1" lang="zh-TW" altLang="en-US" dirty="0" smtClean="0"/>
              <a:t> </a:t>
            </a:r>
            <a:r>
              <a:rPr kumimoji="1" lang="en-US" altLang="zh-TW" dirty="0" smtClean="0"/>
              <a:t>of</a:t>
            </a:r>
            <a:r>
              <a:rPr kumimoji="1" lang="zh-TW" altLang="en-US" dirty="0" smtClean="0"/>
              <a:t> </a:t>
            </a:r>
            <a:r>
              <a:rPr kumimoji="1" lang="en-US" altLang="zh-TW" dirty="0" smtClean="0"/>
              <a:t>all</a:t>
            </a:r>
            <a:r>
              <a:rPr kumimoji="1" lang="zh-TW" altLang="en-US" dirty="0" smtClean="0"/>
              <a:t> </a:t>
            </a:r>
            <a:r>
              <a:rPr kumimoji="1" lang="en-US" altLang="zh-TW" dirty="0" smtClean="0"/>
              <a:t>instructions</a:t>
            </a:r>
            <a:endParaRPr kumimoji="1" lang="zh-TW" altLang="en-US" dirty="0"/>
          </a:p>
        </p:txBody>
      </p:sp>
      <p:sp>
        <p:nvSpPr>
          <p:cNvPr id="10" name="套索 9"/>
          <p:cNvSpPr/>
          <p:nvPr/>
        </p:nvSpPr>
        <p:spPr>
          <a:xfrm rot="10800000">
            <a:off x="2057401" y="1676399"/>
            <a:ext cx="5334000" cy="4267200"/>
          </a:xfrm>
          <a:prstGeom prst="chord">
            <a:avLst>
              <a:gd name="adj1" fmla="val 5389467"/>
              <a:gd name="adj2" fmla="val 1620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zh-TW" altLang="en-US"/>
          </a:p>
        </p:txBody>
      </p:sp>
      <p:sp>
        <p:nvSpPr>
          <p:cNvPr id="3" name="套索 2"/>
          <p:cNvSpPr/>
          <p:nvPr/>
        </p:nvSpPr>
        <p:spPr>
          <a:xfrm>
            <a:off x="2057401" y="1676399"/>
            <a:ext cx="5334000" cy="4267200"/>
          </a:xfrm>
          <a:prstGeom prst="chord">
            <a:avLst>
              <a:gd name="adj1" fmla="val 5389467"/>
              <a:gd name="adj2" fmla="val 1620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en-US" altLang="zh-TW" dirty="0" smtClean="0"/>
          </a:p>
          <a:p>
            <a:pPr algn="ctr"/>
            <a:endParaRPr kumimoji="1" lang="zh-TW" altLang="en-US" dirty="0"/>
          </a:p>
        </p:txBody>
      </p:sp>
      <p:sp>
        <p:nvSpPr>
          <p:cNvPr id="4" name="文字方塊 3"/>
          <p:cNvSpPr txBox="1"/>
          <p:nvPr/>
        </p:nvSpPr>
        <p:spPr>
          <a:xfrm>
            <a:off x="2667001" y="2362199"/>
            <a:ext cx="1828800" cy="1077218"/>
          </a:xfrm>
          <a:prstGeom prst="rect">
            <a:avLst/>
          </a:prstGeom>
          <a:noFill/>
        </p:spPr>
        <p:txBody>
          <a:bodyPr wrap="square" rtlCol="0">
            <a:spAutoFit/>
          </a:bodyPr>
          <a:lstStyle/>
          <a:p>
            <a:r>
              <a:rPr kumimoji="1" lang="en-US" altLang="zh-TW" sz="3200" dirty="0" smtClean="0">
                <a:solidFill>
                  <a:srgbClr val="000000"/>
                </a:solidFill>
              </a:rPr>
              <a:t>Non-Privilege</a:t>
            </a:r>
            <a:endParaRPr kumimoji="1" lang="zh-TW" altLang="en-US" sz="3200" dirty="0">
              <a:solidFill>
                <a:srgbClr val="000000"/>
              </a:solidFill>
            </a:endParaRPr>
          </a:p>
        </p:txBody>
      </p:sp>
      <p:sp>
        <p:nvSpPr>
          <p:cNvPr id="12" name="文字方塊 11"/>
          <p:cNvSpPr txBox="1"/>
          <p:nvPr/>
        </p:nvSpPr>
        <p:spPr>
          <a:xfrm>
            <a:off x="5029201" y="2666999"/>
            <a:ext cx="1828800" cy="584776"/>
          </a:xfrm>
          <a:prstGeom prst="rect">
            <a:avLst/>
          </a:prstGeom>
          <a:noFill/>
        </p:spPr>
        <p:txBody>
          <a:bodyPr wrap="square" rtlCol="0">
            <a:spAutoFit/>
          </a:bodyPr>
          <a:lstStyle/>
          <a:p>
            <a:r>
              <a:rPr kumimoji="1" lang="en-US" altLang="zh-TW" sz="3200" dirty="0" smtClean="0"/>
              <a:t>Privilege</a:t>
            </a:r>
            <a:endParaRPr kumimoji="1" lang="zh-TW" altLang="en-US" sz="3200" dirty="0"/>
          </a:p>
        </p:txBody>
      </p:sp>
      <p:sp>
        <p:nvSpPr>
          <p:cNvPr id="2" name="圓角矩形 1"/>
          <p:cNvSpPr/>
          <p:nvPr/>
        </p:nvSpPr>
        <p:spPr>
          <a:xfrm>
            <a:off x="2667001" y="4038599"/>
            <a:ext cx="4267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zh-TW" dirty="0" smtClean="0"/>
              <a:t>Sensitive</a:t>
            </a:r>
          </a:p>
        </p:txBody>
      </p:sp>
      <p:sp>
        <p:nvSpPr>
          <p:cNvPr id="5" name="文字方塊 4"/>
          <p:cNvSpPr txBox="1"/>
          <p:nvPr/>
        </p:nvSpPr>
        <p:spPr>
          <a:xfrm>
            <a:off x="333538" y="6172200"/>
            <a:ext cx="8429462" cy="523220"/>
          </a:xfrm>
          <a:prstGeom prst="rect">
            <a:avLst/>
          </a:prstGeom>
          <a:noFill/>
        </p:spPr>
        <p:txBody>
          <a:bodyPr wrap="square" rtlCol="0">
            <a:spAutoFit/>
          </a:bodyPr>
          <a:lstStyle/>
          <a:p>
            <a:r>
              <a:rPr kumimoji="1" lang="en-US" altLang="zh-TW" sz="2800" dirty="0" smtClean="0"/>
              <a:t>Some</a:t>
            </a:r>
            <a:r>
              <a:rPr kumimoji="1" lang="zh-TW" altLang="en-US" sz="2800" dirty="0" smtClean="0"/>
              <a:t> </a:t>
            </a:r>
            <a:r>
              <a:rPr kumimoji="1" lang="en-US" altLang="zh-TW" sz="2800" dirty="0" smtClean="0"/>
              <a:t>sensitive</a:t>
            </a:r>
            <a:r>
              <a:rPr kumimoji="1" lang="zh-TW" altLang="en-US" sz="2800" dirty="0" smtClean="0"/>
              <a:t> </a:t>
            </a:r>
            <a:r>
              <a:rPr kumimoji="1" lang="en-US" altLang="zh-TW" sz="2800" dirty="0" smtClean="0"/>
              <a:t>are</a:t>
            </a:r>
            <a:r>
              <a:rPr kumimoji="1" lang="zh-TW" altLang="en-US" sz="2800" dirty="0" smtClean="0"/>
              <a:t> </a:t>
            </a:r>
            <a:r>
              <a:rPr kumimoji="1" lang="en-US" altLang="zh-TW" sz="2800" dirty="0" smtClean="0"/>
              <a:t>non-privilege: </a:t>
            </a:r>
            <a:r>
              <a:rPr kumimoji="1" lang="en-US" altLang="zh-TW" sz="2800" dirty="0" smtClean="0">
                <a:solidFill>
                  <a:srgbClr val="FF0000"/>
                </a:solidFill>
              </a:rPr>
              <a:t>Non-</a:t>
            </a:r>
            <a:r>
              <a:rPr kumimoji="1" lang="en-US" altLang="zh-TW" sz="2800" dirty="0" err="1" smtClean="0">
                <a:solidFill>
                  <a:srgbClr val="FF0000"/>
                </a:solidFill>
              </a:rPr>
              <a:t>Virtualizable</a:t>
            </a:r>
            <a:r>
              <a:rPr kumimoji="1" lang="zh-TW" altLang="en-US" sz="2800" dirty="0" smtClean="0">
                <a:solidFill>
                  <a:srgbClr val="FF0000"/>
                </a:solidFill>
              </a:rPr>
              <a:t> </a:t>
            </a:r>
            <a:r>
              <a:rPr kumimoji="1" lang="en-US" altLang="zh-TW" sz="2800" dirty="0" smtClean="0">
                <a:solidFill>
                  <a:srgbClr val="FF0000"/>
                </a:solidFill>
              </a:rPr>
              <a:t>CPU</a:t>
            </a:r>
            <a:endParaRPr kumimoji="1" lang="zh-TW" altLang="en-US" sz="2800" dirty="0">
              <a:solidFill>
                <a:srgbClr val="FF0000"/>
              </a:solidFill>
            </a:endParaRPr>
          </a:p>
        </p:txBody>
      </p:sp>
    </p:spTree>
    <p:extLst>
      <p:ext uri="{BB962C8B-B14F-4D97-AF65-F5344CB8AC3E}">
        <p14:creationId xmlns:p14="http://schemas.microsoft.com/office/powerpoint/2010/main" xmlns="" val="23432676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57200" y="274638"/>
            <a:ext cx="8229600" cy="868362"/>
          </a:xfrm>
          <a:ln/>
        </p:spPr>
        <p:txBody>
          <a:bodyPr/>
          <a:lstStyle/>
          <a:p>
            <a:r>
              <a:rPr lang="en-US" altLang="zh-TW" dirty="0" smtClean="0"/>
              <a:t>Privilege and</a:t>
            </a:r>
            <a:r>
              <a:rPr lang="zh-TW" altLang="en-US" dirty="0" smtClean="0"/>
              <a:t> </a:t>
            </a:r>
            <a:r>
              <a:rPr lang="en-US" altLang="zh-TW" dirty="0" smtClean="0"/>
              <a:t>Sensitive</a:t>
            </a:r>
            <a:endParaRPr lang="en-US" altLang="zh-TW" dirty="0"/>
          </a:p>
        </p:txBody>
      </p:sp>
      <p:sp>
        <p:nvSpPr>
          <p:cNvPr id="7" name="文字方塊 6"/>
          <p:cNvSpPr txBox="1"/>
          <p:nvPr/>
        </p:nvSpPr>
        <p:spPr>
          <a:xfrm>
            <a:off x="0" y="1600200"/>
            <a:ext cx="2286000" cy="646331"/>
          </a:xfrm>
          <a:prstGeom prst="rect">
            <a:avLst/>
          </a:prstGeom>
          <a:noFill/>
        </p:spPr>
        <p:txBody>
          <a:bodyPr wrap="square" rtlCol="0">
            <a:spAutoFit/>
          </a:bodyPr>
          <a:lstStyle/>
          <a:p>
            <a:r>
              <a:rPr kumimoji="1" lang="en-US" altLang="zh-TW" dirty="0" err="1" smtClean="0"/>
              <a:t>ps</a:t>
            </a:r>
            <a:r>
              <a:rPr kumimoji="1" lang="en-US" altLang="zh-TW" dirty="0" smtClean="0"/>
              <a:t>:</a:t>
            </a:r>
            <a:r>
              <a:rPr kumimoji="1" lang="zh-TW" altLang="en-US" dirty="0" smtClean="0"/>
              <a:t> </a:t>
            </a:r>
            <a:r>
              <a:rPr kumimoji="1" lang="en-US" altLang="zh-TW" dirty="0" smtClean="0"/>
              <a:t>whole</a:t>
            </a:r>
            <a:r>
              <a:rPr kumimoji="1" lang="zh-TW" altLang="en-US" dirty="0" smtClean="0"/>
              <a:t> </a:t>
            </a:r>
            <a:r>
              <a:rPr kumimoji="1" lang="en-US" altLang="zh-TW" dirty="0" smtClean="0"/>
              <a:t>circle</a:t>
            </a:r>
            <a:r>
              <a:rPr kumimoji="1" lang="zh-TW" altLang="en-US" dirty="0" smtClean="0"/>
              <a:t> </a:t>
            </a:r>
            <a:r>
              <a:rPr kumimoji="1" lang="en-US" altLang="zh-TW" dirty="0" smtClean="0"/>
              <a:t>is</a:t>
            </a:r>
            <a:r>
              <a:rPr kumimoji="1" lang="zh-TW" altLang="en-US" dirty="0" smtClean="0"/>
              <a:t> </a:t>
            </a:r>
            <a:r>
              <a:rPr kumimoji="1" lang="en-US" altLang="zh-TW" dirty="0" smtClean="0"/>
              <a:t>a</a:t>
            </a:r>
            <a:r>
              <a:rPr kumimoji="1" lang="zh-TW" altLang="en-US" dirty="0" smtClean="0"/>
              <a:t> </a:t>
            </a:r>
            <a:r>
              <a:rPr kumimoji="1" lang="en-US" altLang="zh-TW" dirty="0" smtClean="0"/>
              <a:t>set</a:t>
            </a:r>
            <a:r>
              <a:rPr kumimoji="1" lang="zh-TW" altLang="en-US" dirty="0" smtClean="0"/>
              <a:t> </a:t>
            </a:r>
            <a:r>
              <a:rPr kumimoji="1" lang="en-US" altLang="zh-TW" dirty="0" smtClean="0"/>
              <a:t>of</a:t>
            </a:r>
            <a:r>
              <a:rPr kumimoji="1" lang="zh-TW" altLang="en-US" dirty="0" smtClean="0"/>
              <a:t> </a:t>
            </a:r>
            <a:r>
              <a:rPr kumimoji="1" lang="en-US" altLang="zh-TW" dirty="0" smtClean="0"/>
              <a:t>all</a:t>
            </a:r>
            <a:r>
              <a:rPr kumimoji="1" lang="zh-TW" altLang="en-US" dirty="0" smtClean="0"/>
              <a:t> </a:t>
            </a:r>
            <a:r>
              <a:rPr kumimoji="1" lang="en-US" altLang="zh-TW" dirty="0" smtClean="0"/>
              <a:t>instructions</a:t>
            </a:r>
            <a:endParaRPr kumimoji="1" lang="zh-TW" altLang="en-US" dirty="0"/>
          </a:p>
        </p:txBody>
      </p:sp>
      <p:sp>
        <p:nvSpPr>
          <p:cNvPr id="10" name="套索 9"/>
          <p:cNvSpPr/>
          <p:nvPr/>
        </p:nvSpPr>
        <p:spPr>
          <a:xfrm rot="10800000">
            <a:off x="2057401" y="1600199"/>
            <a:ext cx="5334000" cy="4267200"/>
          </a:xfrm>
          <a:prstGeom prst="chord">
            <a:avLst>
              <a:gd name="adj1" fmla="val 5389467"/>
              <a:gd name="adj2" fmla="val 1620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zh-TW" altLang="en-US"/>
          </a:p>
        </p:txBody>
      </p:sp>
      <p:sp>
        <p:nvSpPr>
          <p:cNvPr id="3" name="套索 2"/>
          <p:cNvSpPr/>
          <p:nvPr/>
        </p:nvSpPr>
        <p:spPr>
          <a:xfrm>
            <a:off x="2057401" y="1600199"/>
            <a:ext cx="5334000" cy="4267200"/>
          </a:xfrm>
          <a:prstGeom prst="chord">
            <a:avLst>
              <a:gd name="adj1" fmla="val 5389467"/>
              <a:gd name="adj2" fmla="val 1620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en-US" altLang="zh-TW" dirty="0" smtClean="0"/>
          </a:p>
          <a:p>
            <a:pPr algn="ctr"/>
            <a:endParaRPr kumimoji="1" lang="zh-TW" altLang="en-US" dirty="0"/>
          </a:p>
        </p:txBody>
      </p:sp>
      <p:sp>
        <p:nvSpPr>
          <p:cNvPr id="4" name="文字方塊 3"/>
          <p:cNvSpPr txBox="1"/>
          <p:nvPr/>
        </p:nvSpPr>
        <p:spPr>
          <a:xfrm>
            <a:off x="2667001" y="2285999"/>
            <a:ext cx="1828800" cy="1077218"/>
          </a:xfrm>
          <a:prstGeom prst="rect">
            <a:avLst/>
          </a:prstGeom>
          <a:noFill/>
        </p:spPr>
        <p:txBody>
          <a:bodyPr wrap="square" rtlCol="0">
            <a:spAutoFit/>
          </a:bodyPr>
          <a:lstStyle/>
          <a:p>
            <a:r>
              <a:rPr kumimoji="1" lang="en-US" altLang="zh-TW" sz="3200" dirty="0" smtClean="0">
                <a:solidFill>
                  <a:srgbClr val="000000"/>
                </a:solidFill>
              </a:rPr>
              <a:t>Non-Privilege</a:t>
            </a:r>
            <a:endParaRPr kumimoji="1" lang="zh-TW" altLang="en-US" sz="3200" dirty="0">
              <a:solidFill>
                <a:srgbClr val="000000"/>
              </a:solidFill>
            </a:endParaRPr>
          </a:p>
        </p:txBody>
      </p:sp>
      <p:sp>
        <p:nvSpPr>
          <p:cNvPr id="12" name="文字方塊 11"/>
          <p:cNvSpPr txBox="1"/>
          <p:nvPr/>
        </p:nvSpPr>
        <p:spPr>
          <a:xfrm>
            <a:off x="5029201" y="2590799"/>
            <a:ext cx="1828800" cy="584776"/>
          </a:xfrm>
          <a:prstGeom prst="rect">
            <a:avLst/>
          </a:prstGeom>
          <a:noFill/>
        </p:spPr>
        <p:txBody>
          <a:bodyPr wrap="square" rtlCol="0">
            <a:spAutoFit/>
          </a:bodyPr>
          <a:lstStyle/>
          <a:p>
            <a:r>
              <a:rPr kumimoji="1" lang="en-US" altLang="zh-TW" sz="3200" dirty="0" smtClean="0"/>
              <a:t>Privilege</a:t>
            </a:r>
            <a:endParaRPr kumimoji="1" lang="zh-TW" altLang="en-US" sz="3200" dirty="0"/>
          </a:p>
        </p:txBody>
      </p:sp>
      <p:sp>
        <p:nvSpPr>
          <p:cNvPr id="2" name="圓角矩形 1"/>
          <p:cNvSpPr/>
          <p:nvPr/>
        </p:nvSpPr>
        <p:spPr>
          <a:xfrm>
            <a:off x="2667001" y="3962399"/>
            <a:ext cx="42672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zh-TW" dirty="0" smtClean="0"/>
              <a:t>Sensitive</a:t>
            </a:r>
          </a:p>
        </p:txBody>
      </p:sp>
      <p:sp>
        <p:nvSpPr>
          <p:cNvPr id="16" name="圓角矩形 15"/>
          <p:cNvSpPr/>
          <p:nvPr/>
        </p:nvSpPr>
        <p:spPr>
          <a:xfrm>
            <a:off x="2667001" y="3962399"/>
            <a:ext cx="20574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zh-TW" dirty="0" smtClean="0"/>
              <a:t>Critical</a:t>
            </a:r>
          </a:p>
        </p:txBody>
      </p:sp>
      <p:sp>
        <p:nvSpPr>
          <p:cNvPr id="9" name="圓角矩形 8"/>
          <p:cNvSpPr/>
          <p:nvPr/>
        </p:nvSpPr>
        <p:spPr>
          <a:xfrm>
            <a:off x="2667001" y="3962399"/>
            <a:ext cx="2057400" cy="914400"/>
          </a:xfrm>
          <a:prstGeom prst="roundRect">
            <a:avLst/>
          </a:prstGeom>
          <a:noFill/>
          <a:ln w="57150" cmpd="sng">
            <a:solidFill>
              <a:srgbClr val="FFFF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 name="矩形 10"/>
          <p:cNvSpPr/>
          <p:nvPr/>
        </p:nvSpPr>
        <p:spPr>
          <a:xfrm>
            <a:off x="457200" y="5997714"/>
            <a:ext cx="8001000" cy="707886"/>
          </a:xfrm>
          <a:prstGeom prst="rect">
            <a:avLst/>
          </a:prstGeom>
        </p:spPr>
        <p:txBody>
          <a:bodyPr wrap="square">
            <a:spAutoFit/>
          </a:bodyPr>
          <a:lstStyle/>
          <a:p>
            <a:r>
              <a:rPr kumimoji="1" lang="en-US" altLang="zh-TW" sz="2000" dirty="0" smtClean="0"/>
              <a:t>Sensitive but Non-Privilege instruction is the problem.</a:t>
            </a:r>
          </a:p>
          <a:p>
            <a:r>
              <a:rPr kumimoji="1" lang="en-US" altLang="zh-TW" sz="2000" dirty="0" smtClean="0">
                <a:solidFill>
                  <a:srgbClr val="FF0000"/>
                </a:solidFill>
              </a:rPr>
              <a:t>We </a:t>
            </a:r>
            <a:r>
              <a:rPr kumimoji="1" lang="en-US" altLang="zh-TW" sz="2000" dirty="0">
                <a:solidFill>
                  <a:srgbClr val="FF0000"/>
                </a:solidFill>
              </a:rPr>
              <a:t>call “Sensitive </a:t>
            </a:r>
            <a:r>
              <a:rPr kumimoji="1" lang="en-US" altLang="zh-TW" sz="2000" dirty="0" smtClean="0">
                <a:solidFill>
                  <a:srgbClr val="FF0000"/>
                </a:solidFill>
              </a:rPr>
              <a:t>but Non-Privilege </a:t>
            </a:r>
            <a:r>
              <a:rPr kumimoji="1" lang="en-US" altLang="zh-TW" sz="2000" dirty="0">
                <a:solidFill>
                  <a:srgbClr val="FF0000"/>
                </a:solidFill>
              </a:rPr>
              <a:t>instruction” as “Critical Instruction”.</a:t>
            </a:r>
            <a:endParaRPr kumimoji="1" lang="zh-TW" altLang="en-US" sz="2000" dirty="0">
              <a:solidFill>
                <a:srgbClr val="FF0000"/>
              </a:solidFill>
            </a:endParaRPr>
          </a:p>
        </p:txBody>
      </p:sp>
    </p:spTree>
    <p:extLst>
      <p:ext uri="{BB962C8B-B14F-4D97-AF65-F5344CB8AC3E}">
        <p14:creationId xmlns:p14="http://schemas.microsoft.com/office/powerpoint/2010/main" xmlns="" val="9323064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sz="4000" dirty="0" smtClean="0"/>
              <a:t>Non-</a:t>
            </a:r>
            <a:r>
              <a:rPr kumimoji="1" lang="en-US" altLang="zh-TW" sz="4000" dirty="0" err="1" smtClean="0"/>
              <a:t>Virtualizable</a:t>
            </a:r>
            <a:r>
              <a:rPr kumimoji="1" lang="zh-TW" altLang="en-US" sz="4000" dirty="0" smtClean="0"/>
              <a:t> </a:t>
            </a:r>
            <a:r>
              <a:rPr kumimoji="1" lang="en-US" altLang="zh-TW" sz="4000" dirty="0" smtClean="0"/>
              <a:t>CPU</a:t>
            </a:r>
            <a:endParaRPr kumimoji="1" lang="zh-TW" altLang="en-US" sz="4000" dirty="0"/>
          </a:p>
        </p:txBody>
      </p:sp>
      <p:sp>
        <p:nvSpPr>
          <p:cNvPr id="3" name="內容版面配置區 2"/>
          <p:cNvSpPr>
            <a:spLocks noGrp="1"/>
          </p:cNvSpPr>
          <p:nvPr>
            <p:ph idx="1"/>
          </p:nvPr>
        </p:nvSpPr>
        <p:spPr>
          <a:xfrm>
            <a:off x="457200" y="1219200"/>
            <a:ext cx="8229600" cy="5105400"/>
          </a:xfrm>
        </p:spPr>
        <p:txBody>
          <a:bodyPr>
            <a:normAutofit lnSpcReduction="10000"/>
          </a:bodyPr>
          <a:lstStyle/>
          <a:p>
            <a:r>
              <a:rPr kumimoji="1" lang="en-US" altLang="zh-TW" dirty="0" smtClean="0"/>
              <a:t>Some</a:t>
            </a:r>
            <a:r>
              <a:rPr kumimoji="1" lang="zh-TW" altLang="en-US" dirty="0" smtClean="0"/>
              <a:t> </a:t>
            </a:r>
            <a:r>
              <a:rPr kumimoji="1" lang="en-US" altLang="zh-TW" dirty="0" smtClean="0"/>
              <a:t>of</a:t>
            </a:r>
            <a:r>
              <a:rPr kumimoji="1" lang="zh-TW" altLang="en-US" dirty="0" smtClean="0"/>
              <a:t> </a:t>
            </a:r>
            <a:r>
              <a:rPr kumimoji="1" lang="en-US" altLang="zh-TW" dirty="0" smtClean="0"/>
              <a:t>sensitive</a:t>
            </a:r>
            <a:r>
              <a:rPr kumimoji="1" lang="zh-TW" altLang="en-US" dirty="0" smtClean="0"/>
              <a:t> </a:t>
            </a:r>
            <a:r>
              <a:rPr kumimoji="1" lang="en-US" altLang="zh-TW" dirty="0" smtClean="0"/>
              <a:t>instructions</a:t>
            </a:r>
            <a:r>
              <a:rPr kumimoji="1" lang="zh-TW" altLang="en-US" dirty="0" smtClean="0"/>
              <a:t> </a:t>
            </a:r>
            <a:r>
              <a:rPr kumimoji="1" lang="en-US" altLang="zh-TW" dirty="0" smtClean="0"/>
              <a:t>are</a:t>
            </a:r>
            <a:r>
              <a:rPr kumimoji="1" lang="zh-TW" altLang="en-US" dirty="0" smtClean="0"/>
              <a:t> </a:t>
            </a:r>
            <a:r>
              <a:rPr kumimoji="1" lang="en-US" altLang="zh-TW" dirty="0" smtClean="0"/>
              <a:t>privilege</a:t>
            </a:r>
            <a:r>
              <a:rPr kumimoji="1" lang="zh-TW" altLang="en-US" dirty="0" smtClean="0"/>
              <a:t> </a:t>
            </a:r>
            <a:r>
              <a:rPr kumimoji="1" lang="en-US" altLang="zh-TW" dirty="0" smtClean="0"/>
              <a:t>instructions. But some of sensitive instructions are non-privilege instructions.</a:t>
            </a:r>
          </a:p>
          <a:p>
            <a:r>
              <a:rPr kumimoji="1" lang="en-US" altLang="zh-TW" dirty="0" smtClean="0"/>
              <a:t>We</a:t>
            </a:r>
            <a:r>
              <a:rPr kumimoji="1" lang="zh-TW" altLang="en-US" dirty="0" smtClean="0"/>
              <a:t> </a:t>
            </a:r>
            <a:r>
              <a:rPr kumimoji="1" lang="en-US" altLang="zh-TW" dirty="0" smtClean="0"/>
              <a:t>call</a:t>
            </a:r>
            <a:r>
              <a:rPr kumimoji="1" lang="zh-TW" altLang="en-US" dirty="0" smtClean="0"/>
              <a:t> </a:t>
            </a:r>
            <a:r>
              <a:rPr kumimoji="1" lang="en-US" altLang="zh-TW" dirty="0" smtClean="0"/>
              <a:t>this</a:t>
            </a:r>
            <a:r>
              <a:rPr kumimoji="1" lang="zh-TW" altLang="en-US" dirty="0" smtClean="0"/>
              <a:t> </a:t>
            </a:r>
            <a:r>
              <a:rPr kumimoji="1" lang="en-US" altLang="zh-TW" dirty="0" smtClean="0"/>
              <a:t>kind</a:t>
            </a:r>
            <a:r>
              <a:rPr kumimoji="1" lang="zh-TW" altLang="en-US" dirty="0" smtClean="0"/>
              <a:t> </a:t>
            </a:r>
            <a:r>
              <a:rPr kumimoji="1" lang="en-US" altLang="zh-TW" dirty="0" smtClean="0"/>
              <a:t>of</a:t>
            </a:r>
            <a:r>
              <a:rPr kumimoji="1" lang="zh-TW" altLang="en-US" dirty="0" smtClean="0"/>
              <a:t> </a:t>
            </a:r>
            <a:r>
              <a:rPr kumimoji="1" lang="en-US" altLang="zh-TW" dirty="0" smtClean="0"/>
              <a:t>CPU</a:t>
            </a:r>
            <a:r>
              <a:rPr kumimoji="1" lang="zh-TW" altLang="en-US" dirty="0" smtClean="0"/>
              <a:t> </a:t>
            </a:r>
            <a:r>
              <a:rPr kumimoji="1" lang="en-US" altLang="zh-TW" dirty="0" smtClean="0"/>
              <a:t>as</a:t>
            </a:r>
            <a:r>
              <a:rPr kumimoji="1" lang="zh-TW" altLang="en-US" dirty="0" smtClean="0"/>
              <a:t> </a:t>
            </a:r>
            <a:r>
              <a:rPr kumimoji="1" lang="en-US" altLang="zh-TW" dirty="0" smtClean="0"/>
              <a:t>“Non-</a:t>
            </a:r>
            <a:r>
              <a:rPr kumimoji="1" lang="en-US" altLang="zh-TW" dirty="0" err="1" smtClean="0"/>
              <a:t>Virtualizable</a:t>
            </a:r>
            <a:r>
              <a:rPr kumimoji="1" lang="zh-TW" altLang="en-US" dirty="0" smtClean="0"/>
              <a:t> </a:t>
            </a:r>
            <a:r>
              <a:rPr kumimoji="1" lang="en-US" altLang="zh-TW" dirty="0" smtClean="0"/>
              <a:t>CPU”</a:t>
            </a:r>
          </a:p>
          <a:p>
            <a:r>
              <a:rPr kumimoji="1" lang="en-US" altLang="zh-TW" dirty="0" smtClean="0"/>
              <a:t>For</a:t>
            </a:r>
            <a:r>
              <a:rPr kumimoji="1" lang="zh-TW" altLang="en-US" dirty="0" smtClean="0"/>
              <a:t> </a:t>
            </a:r>
            <a:r>
              <a:rPr kumimoji="1" lang="en-US" altLang="zh-TW" dirty="0" smtClean="0"/>
              <a:t>“Non-</a:t>
            </a:r>
            <a:r>
              <a:rPr kumimoji="1" lang="en-US" altLang="zh-TW" dirty="0" err="1" smtClean="0"/>
              <a:t>Virtualizable</a:t>
            </a:r>
            <a:r>
              <a:rPr kumimoji="1" lang="en-US" altLang="zh-TW" dirty="0" smtClean="0"/>
              <a:t> CPU”, it is HARD to implement hypervisor.</a:t>
            </a:r>
          </a:p>
          <a:p>
            <a:r>
              <a:rPr kumimoji="1" lang="en-US" altLang="zh-TW" dirty="0" smtClean="0"/>
              <a:t>If you put hypervisor in privilege mode and Guest OS in non-privilege mode, when Guest OS wants to execute sensitive instructions, </a:t>
            </a:r>
          </a:p>
          <a:p>
            <a:pPr lvl="1"/>
            <a:r>
              <a:rPr kumimoji="1" lang="en-US" altLang="zh-TW" dirty="0" smtClean="0"/>
              <a:t>For those privilege</a:t>
            </a:r>
            <a:r>
              <a:rPr kumimoji="1" lang="zh-TW" altLang="en-US" dirty="0" smtClean="0"/>
              <a:t> </a:t>
            </a:r>
            <a:r>
              <a:rPr kumimoji="1" lang="en-US" altLang="zh-TW" dirty="0" smtClean="0"/>
              <a:t>and</a:t>
            </a:r>
            <a:r>
              <a:rPr kumimoji="1" lang="zh-TW" altLang="en-US" dirty="0" smtClean="0"/>
              <a:t> </a:t>
            </a:r>
            <a:r>
              <a:rPr kumimoji="1" lang="en-US" altLang="zh-TW" dirty="0" smtClean="0"/>
              <a:t>sensitive</a:t>
            </a:r>
            <a:r>
              <a:rPr kumimoji="1" lang="zh-TW" altLang="en-US" dirty="0" smtClean="0"/>
              <a:t> </a:t>
            </a:r>
            <a:r>
              <a:rPr kumimoji="1" lang="en-US" altLang="zh-TW" dirty="0" smtClean="0"/>
              <a:t>instructions, they (which</a:t>
            </a:r>
            <a:r>
              <a:rPr kumimoji="1" lang="zh-TW" altLang="en-US" dirty="0" smtClean="0"/>
              <a:t> </a:t>
            </a:r>
            <a:r>
              <a:rPr kumimoji="1" lang="en-US" altLang="zh-TW" dirty="0" smtClean="0"/>
              <a:t>is) will be trapped into hypervisor which is running on privilege mode automatically.</a:t>
            </a:r>
          </a:p>
          <a:p>
            <a:pPr lvl="1"/>
            <a:r>
              <a:rPr kumimoji="1" lang="en-US" altLang="zh-TW" dirty="0" smtClean="0"/>
              <a:t>For those critical instructions, they will NOT be trapped into hypervisor automatically.</a:t>
            </a:r>
          </a:p>
        </p:txBody>
      </p:sp>
    </p:spTree>
    <p:extLst>
      <p:ext uri="{BB962C8B-B14F-4D97-AF65-F5344CB8AC3E}">
        <p14:creationId xmlns:p14="http://schemas.microsoft.com/office/powerpoint/2010/main" xmlns="" val="2801565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Critical instruction annoy us!</a:t>
            </a:r>
            <a:endParaRPr kumimoji="1" lang="zh-TW" altLang="en-US" dirty="0"/>
          </a:p>
        </p:txBody>
      </p:sp>
      <p:sp>
        <p:nvSpPr>
          <p:cNvPr id="3" name="內容版面配置區 2"/>
          <p:cNvSpPr>
            <a:spLocks noGrp="1"/>
          </p:cNvSpPr>
          <p:nvPr>
            <p:ph idx="1"/>
          </p:nvPr>
        </p:nvSpPr>
        <p:spPr>
          <a:xfrm>
            <a:off x="457200" y="1371600"/>
            <a:ext cx="8229600" cy="4754563"/>
          </a:xfrm>
        </p:spPr>
        <p:txBody>
          <a:bodyPr/>
          <a:lstStyle/>
          <a:p>
            <a:r>
              <a:rPr kumimoji="1" lang="en-US" altLang="zh-TW" dirty="0"/>
              <a:t>Critical</a:t>
            </a:r>
            <a:r>
              <a:rPr kumimoji="1" lang="zh-TW" altLang="en-US" dirty="0"/>
              <a:t> </a:t>
            </a:r>
            <a:r>
              <a:rPr kumimoji="1" lang="en-US" altLang="zh-TW" dirty="0"/>
              <a:t>instruction</a:t>
            </a:r>
            <a:r>
              <a:rPr kumimoji="1" lang="zh-TW" altLang="en-US" dirty="0"/>
              <a:t> </a:t>
            </a:r>
            <a:r>
              <a:rPr kumimoji="1" lang="en-US" altLang="zh-TW" dirty="0"/>
              <a:t>can</a:t>
            </a:r>
            <a:r>
              <a:rPr kumimoji="1" lang="zh-TW" altLang="en-US" dirty="0"/>
              <a:t> </a:t>
            </a:r>
            <a:r>
              <a:rPr kumimoji="1" lang="en-US" altLang="zh-TW" dirty="0" smtClean="0"/>
              <a:t>be executed</a:t>
            </a:r>
            <a:r>
              <a:rPr kumimoji="1" lang="zh-TW" altLang="en-US" dirty="0" smtClean="0"/>
              <a:t> </a:t>
            </a:r>
            <a:r>
              <a:rPr kumimoji="1" lang="en-US" altLang="zh-TW" dirty="0"/>
              <a:t>in</a:t>
            </a:r>
            <a:r>
              <a:rPr kumimoji="1" lang="zh-TW" altLang="en-US" dirty="0"/>
              <a:t> </a:t>
            </a:r>
            <a:r>
              <a:rPr kumimoji="1" lang="en-US" altLang="zh-TW" dirty="0"/>
              <a:t>privilege</a:t>
            </a:r>
            <a:r>
              <a:rPr kumimoji="1" lang="zh-TW" altLang="en-US" dirty="0"/>
              <a:t> </a:t>
            </a:r>
            <a:r>
              <a:rPr kumimoji="1" lang="en-US" altLang="zh-TW" dirty="0"/>
              <a:t>mode</a:t>
            </a:r>
            <a:r>
              <a:rPr kumimoji="1" lang="zh-TW" altLang="en-US" dirty="0"/>
              <a:t> </a:t>
            </a:r>
            <a:r>
              <a:rPr kumimoji="1" lang="en-US" altLang="zh-TW" dirty="0"/>
              <a:t>and</a:t>
            </a:r>
            <a:r>
              <a:rPr kumimoji="1" lang="zh-TW" altLang="en-US" dirty="0"/>
              <a:t> </a:t>
            </a:r>
            <a:r>
              <a:rPr kumimoji="1" lang="en-US" altLang="zh-TW" dirty="0"/>
              <a:t>non-privilege</a:t>
            </a:r>
            <a:r>
              <a:rPr kumimoji="1" lang="zh-TW" altLang="en-US" dirty="0"/>
              <a:t> </a:t>
            </a:r>
            <a:r>
              <a:rPr kumimoji="1" lang="en-US" altLang="zh-TW" dirty="0"/>
              <a:t>mode</a:t>
            </a:r>
            <a:r>
              <a:rPr kumimoji="1" lang="en-US" altLang="zh-TW" dirty="0" smtClean="0"/>
              <a:t>.</a:t>
            </a:r>
          </a:p>
          <a:p>
            <a:endParaRPr kumimoji="1" lang="en-US" altLang="zh-TW" dirty="0"/>
          </a:p>
          <a:p>
            <a:r>
              <a:rPr kumimoji="1" lang="en-US" altLang="zh-TW" dirty="0" smtClean="0"/>
              <a:t>The behaviors of critical instructions in privilege mode and non-privilege mode are different.  It will cause problems.</a:t>
            </a:r>
          </a:p>
          <a:p>
            <a:endParaRPr kumimoji="1" lang="en-US" altLang="zh-TW" dirty="0" smtClean="0"/>
          </a:p>
          <a:p>
            <a:r>
              <a:rPr kumimoji="1" lang="en-US" altLang="zh-TW" dirty="0" smtClean="0"/>
              <a:t>As a result, hypervisor designers have to let critical instructions be trapped to hypervisor, and let hypervisor emulate their behaviors.</a:t>
            </a:r>
          </a:p>
          <a:p>
            <a:endParaRPr kumimoji="1" lang="zh-TW" altLang="en-US" dirty="0"/>
          </a:p>
        </p:txBody>
      </p:sp>
    </p:spTree>
    <p:extLst>
      <p:ext uri="{BB962C8B-B14F-4D97-AF65-F5344CB8AC3E}">
        <p14:creationId xmlns:p14="http://schemas.microsoft.com/office/powerpoint/2010/main" xmlns="" val="1813230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524000"/>
            <a:ext cx="4267200" cy="5181600"/>
          </a:xfrm>
        </p:spPr>
        <p:txBody>
          <a:bodyPr>
            <a:noAutofit/>
          </a:bodyPr>
          <a:lstStyle/>
          <a:p>
            <a:r>
              <a:rPr lang="en-US" altLang="zh-TW" dirty="0" smtClean="0"/>
              <a:t>Sensitive</a:t>
            </a:r>
            <a:r>
              <a:rPr lang="en-US" dirty="0" smtClean="0"/>
              <a:t> </a:t>
            </a:r>
            <a:r>
              <a:rPr lang="en-US" altLang="zh-TW" dirty="0" smtClean="0"/>
              <a:t>Instruction</a:t>
            </a:r>
            <a:endParaRPr lang="en-US" dirty="0" smtClean="0"/>
          </a:p>
          <a:p>
            <a:pPr lvl="1"/>
            <a:r>
              <a:rPr lang="en-US" altLang="zh-TW" dirty="0" smtClean="0"/>
              <a:t>What</a:t>
            </a:r>
            <a:r>
              <a:rPr lang="zh-TW" altLang="en-US" dirty="0" smtClean="0"/>
              <a:t> </a:t>
            </a:r>
            <a:r>
              <a:rPr lang="en-US" altLang="zh-TW" dirty="0" smtClean="0"/>
              <a:t>is</a:t>
            </a:r>
            <a:r>
              <a:rPr lang="zh-TW" altLang="en-US" dirty="0" smtClean="0"/>
              <a:t> </a:t>
            </a:r>
            <a:r>
              <a:rPr lang="en-US" altLang="zh-TW" dirty="0" smtClean="0"/>
              <a:t>Sensitive</a:t>
            </a:r>
            <a:r>
              <a:rPr lang="zh-TW" altLang="en-US" dirty="0" smtClean="0"/>
              <a:t> </a:t>
            </a:r>
            <a:r>
              <a:rPr lang="en-US" altLang="zh-TW" dirty="0" smtClean="0"/>
              <a:t>Instruction</a:t>
            </a:r>
            <a:endParaRPr lang="en-US" dirty="0" smtClean="0"/>
          </a:p>
          <a:p>
            <a:pPr lvl="2"/>
            <a:r>
              <a:rPr lang="en-US" altLang="zh-TW" dirty="0" smtClean="0"/>
              <a:t>Definition</a:t>
            </a:r>
          </a:p>
          <a:p>
            <a:pPr lvl="2"/>
            <a:r>
              <a:rPr lang="en-US" altLang="zh-TW" dirty="0" smtClean="0"/>
              <a:t>Difference</a:t>
            </a:r>
            <a:r>
              <a:rPr lang="zh-TW" altLang="en-US" dirty="0" smtClean="0"/>
              <a:t> </a:t>
            </a:r>
            <a:r>
              <a:rPr lang="en-US" altLang="zh-TW" dirty="0" smtClean="0"/>
              <a:t>between</a:t>
            </a:r>
            <a:r>
              <a:rPr lang="zh-TW" altLang="en-US" dirty="0" smtClean="0"/>
              <a:t> </a:t>
            </a:r>
            <a:r>
              <a:rPr lang="en-US" altLang="zh-TW" dirty="0" smtClean="0"/>
              <a:t>sensitive</a:t>
            </a:r>
            <a:r>
              <a:rPr lang="zh-TW" altLang="en-US" dirty="0" smtClean="0"/>
              <a:t> </a:t>
            </a:r>
            <a:r>
              <a:rPr lang="en-US" altLang="zh-TW" dirty="0" smtClean="0"/>
              <a:t>instruction</a:t>
            </a:r>
            <a:r>
              <a:rPr lang="zh-TW" altLang="en-US" dirty="0" smtClean="0"/>
              <a:t> </a:t>
            </a:r>
            <a:r>
              <a:rPr lang="en-US" altLang="zh-TW" dirty="0" smtClean="0"/>
              <a:t>and</a:t>
            </a:r>
            <a:r>
              <a:rPr lang="zh-TW" altLang="en-US" dirty="0" smtClean="0"/>
              <a:t> </a:t>
            </a:r>
            <a:r>
              <a:rPr lang="en-US" altLang="zh-TW" dirty="0" smtClean="0"/>
              <a:t>privilege</a:t>
            </a:r>
            <a:r>
              <a:rPr lang="zh-TW" altLang="en-US" dirty="0" smtClean="0"/>
              <a:t> </a:t>
            </a:r>
            <a:r>
              <a:rPr lang="en-US" altLang="zh-TW" dirty="0" smtClean="0"/>
              <a:t>instruction</a:t>
            </a:r>
          </a:p>
          <a:p>
            <a:pPr lvl="2"/>
            <a:r>
              <a:rPr lang="en-US" altLang="zh-TW" dirty="0" err="1" smtClean="0"/>
              <a:t>Virtualizable</a:t>
            </a:r>
            <a:r>
              <a:rPr lang="zh-TW" altLang="en-US" dirty="0" smtClean="0"/>
              <a:t> </a:t>
            </a:r>
            <a:r>
              <a:rPr lang="en-US" altLang="zh-TW" dirty="0" smtClean="0"/>
              <a:t>and</a:t>
            </a:r>
            <a:r>
              <a:rPr lang="zh-TW" altLang="en-US" dirty="0" smtClean="0"/>
              <a:t> </a:t>
            </a:r>
            <a:r>
              <a:rPr lang="en-US" altLang="zh-TW" dirty="0" smtClean="0"/>
              <a:t>Non-</a:t>
            </a:r>
            <a:r>
              <a:rPr lang="en-US" altLang="zh-TW" dirty="0" err="1" smtClean="0"/>
              <a:t>virtualizable</a:t>
            </a:r>
            <a:endParaRPr lang="en-US" dirty="0" smtClean="0"/>
          </a:p>
          <a:p>
            <a:pPr lvl="1"/>
            <a:r>
              <a:rPr lang="en-US" altLang="zh-TW" dirty="0" smtClean="0"/>
              <a:t>How</a:t>
            </a:r>
            <a:r>
              <a:rPr lang="zh-TW" altLang="en-US" dirty="0" smtClean="0"/>
              <a:t> </a:t>
            </a:r>
            <a:r>
              <a:rPr lang="en-US" altLang="zh-TW" dirty="0" smtClean="0"/>
              <a:t>to</a:t>
            </a:r>
            <a:r>
              <a:rPr lang="zh-TW" altLang="en-US" dirty="0" smtClean="0"/>
              <a:t> </a:t>
            </a:r>
            <a:r>
              <a:rPr lang="en-US" altLang="zh-TW" dirty="0" smtClean="0"/>
              <a:t>“trap-and-emulate”?</a:t>
            </a:r>
            <a:endParaRPr lang="en-US" dirty="0" smtClean="0"/>
          </a:p>
          <a:p>
            <a:pPr lvl="2"/>
            <a:r>
              <a:rPr lang="en-US" altLang="zh-TW" dirty="0" smtClean="0"/>
              <a:t>Introduction to “trap-and-emulate”</a:t>
            </a:r>
          </a:p>
          <a:p>
            <a:pPr lvl="2"/>
            <a:r>
              <a:rPr lang="en-US" altLang="zh-TW" dirty="0" smtClean="0"/>
              <a:t>Para-Virtualization</a:t>
            </a:r>
          </a:p>
          <a:p>
            <a:pPr lvl="2"/>
            <a:r>
              <a:rPr lang="en-US" altLang="zh-TW" dirty="0" smtClean="0"/>
              <a:t>Full-Virtualization</a:t>
            </a:r>
          </a:p>
          <a:p>
            <a:pPr lvl="3"/>
            <a:r>
              <a:rPr lang="en-US" altLang="zh-TW" dirty="0" smtClean="0"/>
              <a:t>DBT</a:t>
            </a:r>
          </a:p>
          <a:p>
            <a:pPr lvl="3"/>
            <a:r>
              <a:rPr lang="en-US" altLang="zh-TW" dirty="0" smtClean="0"/>
              <a:t>Hardware</a:t>
            </a:r>
            <a:r>
              <a:rPr lang="zh-TW" altLang="en-US" dirty="0" smtClean="0"/>
              <a:t> </a:t>
            </a:r>
            <a:r>
              <a:rPr lang="en-US" altLang="zh-TW" dirty="0" smtClean="0"/>
              <a:t>assistant</a:t>
            </a:r>
            <a:endParaRPr lang="en-US" dirty="0" smtClean="0"/>
          </a:p>
        </p:txBody>
      </p:sp>
      <p:sp>
        <p:nvSpPr>
          <p:cNvPr id="4" name="Content Placeholder 2"/>
          <p:cNvSpPr txBox="1">
            <a:spLocks/>
          </p:cNvSpPr>
          <p:nvPr/>
        </p:nvSpPr>
        <p:spPr>
          <a:xfrm>
            <a:off x="4648200" y="1524000"/>
            <a:ext cx="4267200" cy="4572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lumMod val="75000"/>
                </a:schemeClr>
              </a:buClr>
              <a:buSzTx/>
              <a:buFont typeface="Arial" pitchFamily="34" charset="0"/>
              <a:buChar char="•"/>
              <a:tabLst/>
              <a:defRPr/>
            </a:pPr>
            <a:r>
              <a:rPr lang="en-US" altLang="zh-TW" sz="2400" noProof="0" dirty="0" smtClean="0">
                <a:solidFill>
                  <a:schemeClr val="tx2">
                    <a:lumMod val="75000"/>
                  </a:schemeClr>
                </a:solidFill>
                <a:latin typeface="Cambria" pitchFamily="18" charset="0"/>
              </a:rPr>
              <a:t>Vector</a:t>
            </a:r>
            <a:r>
              <a:rPr lang="zh-TW" altLang="en-US" sz="2400" noProof="0" dirty="0" smtClean="0">
                <a:solidFill>
                  <a:schemeClr val="tx2">
                    <a:lumMod val="75000"/>
                  </a:schemeClr>
                </a:solidFill>
                <a:latin typeface="Cambria" pitchFamily="18" charset="0"/>
              </a:rPr>
              <a:t> </a:t>
            </a:r>
            <a:r>
              <a:rPr lang="en-US" altLang="zh-TW" sz="2400" noProof="0" dirty="0" smtClean="0">
                <a:solidFill>
                  <a:schemeClr val="tx2">
                    <a:lumMod val="75000"/>
                  </a:schemeClr>
                </a:solidFill>
                <a:latin typeface="Cambria" pitchFamily="18" charset="0"/>
              </a:rPr>
              <a:t>Table</a:t>
            </a:r>
            <a:endParaRPr kumimoji="0" lang="en-US" sz="2400" b="0" i="0" u="none" strike="noStrike" kern="1200" cap="none" spc="0" normalizeH="0" baseline="0" noProof="0" dirty="0" smtClean="0">
              <a:ln>
                <a:noFill/>
              </a:ln>
              <a:solidFill>
                <a:schemeClr val="tx2">
                  <a:lumMod val="75000"/>
                </a:schemeClr>
              </a:solidFill>
              <a:effectLst/>
              <a:uLnTx/>
              <a:uFillTx/>
              <a:latin typeface="Cambria" pitchFamily="18" charset="0"/>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3">
                  <a:lumMod val="50000"/>
                </a:schemeClr>
              </a:buClr>
              <a:buSzTx/>
              <a:buFont typeface="Wingdings" pitchFamily="2" charset="2"/>
              <a:buChar char="§"/>
              <a:tabLst/>
              <a:defRPr/>
            </a:pPr>
            <a:r>
              <a:rPr kumimoji="0" lang="en-US" altLang="zh-TW" sz="2000" b="0" i="0" u="none" strike="noStrike" kern="1200" cap="none" spc="0" normalizeH="0" baseline="0" noProof="0" dirty="0" smtClean="0">
                <a:ln>
                  <a:noFill/>
                </a:ln>
                <a:solidFill>
                  <a:schemeClr val="accent3">
                    <a:lumMod val="50000"/>
                  </a:schemeClr>
                </a:solidFill>
                <a:effectLst/>
                <a:uLnTx/>
                <a:uFillTx/>
                <a:latin typeface="Cambria" pitchFamily="18" charset="0"/>
                <a:ea typeface="+mn-ea"/>
                <a:cs typeface="+mn-cs"/>
              </a:rPr>
              <a:t>What</a:t>
            </a:r>
            <a:r>
              <a:rPr kumimoji="0" lang="zh-TW" altLang="en-US" sz="2000" b="0" i="0" u="none" strike="noStrike" kern="1200" cap="none" spc="0" normalizeH="0" baseline="0" noProof="0" dirty="0" smtClean="0">
                <a:ln>
                  <a:noFill/>
                </a:ln>
                <a:solidFill>
                  <a:schemeClr val="accent3">
                    <a:lumMod val="50000"/>
                  </a:schemeClr>
                </a:solidFill>
                <a:effectLst/>
                <a:uLnTx/>
                <a:uFillTx/>
                <a:latin typeface="Cambria" pitchFamily="18" charset="0"/>
                <a:ea typeface="+mn-ea"/>
                <a:cs typeface="+mn-cs"/>
              </a:rPr>
              <a:t> </a:t>
            </a:r>
            <a:r>
              <a:rPr kumimoji="0" lang="en-US" altLang="zh-TW" sz="2000" b="0" i="0" u="none" strike="noStrike" kern="1200" cap="none" spc="0" normalizeH="0" baseline="0" noProof="0" dirty="0" smtClean="0">
                <a:ln>
                  <a:noFill/>
                </a:ln>
                <a:solidFill>
                  <a:schemeClr val="accent3">
                    <a:lumMod val="50000"/>
                  </a:schemeClr>
                </a:solidFill>
                <a:effectLst/>
                <a:uLnTx/>
                <a:uFillTx/>
                <a:latin typeface="Cambria" pitchFamily="18" charset="0"/>
                <a:ea typeface="+mn-ea"/>
                <a:cs typeface="+mn-cs"/>
              </a:rPr>
              <a:t>is</a:t>
            </a:r>
            <a:r>
              <a:rPr kumimoji="0" lang="zh-TW" altLang="en-US" sz="2000" b="0" i="0" u="none" strike="noStrike" kern="1200" cap="none" spc="0" normalizeH="0" baseline="0" noProof="0" dirty="0" smtClean="0">
                <a:ln>
                  <a:noFill/>
                </a:ln>
                <a:solidFill>
                  <a:schemeClr val="accent3">
                    <a:lumMod val="50000"/>
                  </a:schemeClr>
                </a:solidFill>
                <a:effectLst/>
                <a:uLnTx/>
                <a:uFillTx/>
                <a:latin typeface="Cambria" pitchFamily="18" charset="0"/>
                <a:ea typeface="+mn-ea"/>
                <a:cs typeface="+mn-cs"/>
              </a:rPr>
              <a:t> </a:t>
            </a:r>
            <a:r>
              <a:rPr kumimoji="0" lang="en-US" altLang="zh-TW" sz="2000" b="0" i="0" u="none" strike="noStrike" kern="1200" cap="none" spc="0" normalizeH="0" baseline="0" noProof="0" dirty="0" smtClean="0">
                <a:ln>
                  <a:noFill/>
                </a:ln>
                <a:solidFill>
                  <a:schemeClr val="accent3">
                    <a:lumMod val="50000"/>
                  </a:schemeClr>
                </a:solidFill>
                <a:effectLst/>
                <a:uLnTx/>
                <a:uFillTx/>
                <a:latin typeface="Cambria" pitchFamily="18" charset="0"/>
                <a:ea typeface="+mn-ea"/>
                <a:cs typeface="+mn-cs"/>
              </a:rPr>
              <a:t>Vector</a:t>
            </a:r>
            <a:r>
              <a:rPr kumimoji="0" lang="zh-TW" altLang="en-US" sz="2000" b="0" i="0" u="none" strike="noStrike" kern="1200" cap="none" spc="0" normalizeH="0" baseline="0" noProof="0" dirty="0" smtClean="0">
                <a:ln>
                  <a:noFill/>
                </a:ln>
                <a:solidFill>
                  <a:schemeClr val="accent3">
                    <a:lumMod val="50000"/>
                  </a:schemeClr>
                </a:solidFill>
                <a:effectLst/>
                <a:uLnTx/>
                <a:uFillTx/>
                <a:latin typeface="Cambria" pitchFamily="18" charset="0"/>
                <a:ea typeface="+mn-ea"/>
                <a:cs typeface="+mn-cs"/>
              </a:rPr>
              <a:t> </a:t>
            </a:r>
            <a:r>
              <a:rPr kumimoji="0" lang="en-US" altLang="zh-TW" sz="2000" b="0" i="0" u="none" strike="noStrike" kern="1200" cap="none" spc="0" normalizeH="0" baseline="0" noProof="0" dirty="0" smtClean="0">
                <a:ln>
                  <a:noFill/>
                </a:ln>
                <a:solidFill>
                  <a:schemeClr val="accent3">
                    <a:lumMod val="50000"/>
                  </a:schemeClr>
                </a:solidFill>
                <a:effectLst/>
                <a:uLnTx/>
                <a:uFillTx/>
                <a:latin typeface="Cambria" pitchFamily="18" charset="0"/>
                <a:ea typeface="+mn-ea"/>
                <a:cs typeface="+mn-cs"/>
              </a:rPr>
              <a:t>Table</a:t>
            </a:r>
            <a:endParaRPr kumimoji="0" lang="en-US" sz="2000" b="0" i="0" u="none" strike="noStrike" kern="1200" cap="none" spc="0" normalizeH="0" baseline="0" noProof="0" dirty="0" smtClean="0">
              <a:ln>
                <a:noFill/>
              </a:ln>
              <a:solidFill>
                <a:schemeClr val="accent3">
                  <a:lumMod val="50000"/>
                </a:schemeClr>
              </a:solidFill>
              <a:effectLst/>
              <a:uLnTx/>
              <a:uFillTx/>
              <a:latin typeface="Cambria" pitchFamily="18" charset="0"/>
              <a:ea typeface="+mn-ea"/>
              <a:cs typeface="+mn-cs"/>
            </a:endParaRPr>
          </a:p>
          <a:p>
            <a:pPr marL="742950" lvl="1" indent="-285750">
              <a:spcBef>
                <a:spcPct val="20000"/>
              </a:spcBef>
              <a:buClr>
                <a:schemeClr val="accent3">
                  <a:lumMod val="50000"/>
                </a:schemeClr>
              </a:buClr>
              <a:buFont typeface="Wingdings" pitchFamily="2" charset="2"/>
              <a:buChar char="§"/>
              <a:defRPr/>
            </a:pPr>
            <a:r>
              <a:rPr lang="en-US" altLang="zh-TW" sz="2000" dirty="0" smtClean="0">
                <a:solidFill>
                  <a:schemeClr val="accent3">
                    <a:lumMod val="50000"/>
                  </a:schemeClr>
                </a:solidFill>
                <a:latin typeface="Cambria" pitchFamily="18" charset="0"/>
              </a:rPr>
              <a:t>How</a:t>
            </a:r>
            <a:r>
              <a:rPr lang="zh-TW" altLang="en-US" sz="2000" dirty="0" smtClean="0">
                <a:solidFill>
                  <a:schemeClr val="accent3">
                    <a:lumMod val="50000"/>
                  </a:schemeClr>
                </a:solidFill>
                <a:latin typeface="Cambria" pitchFamily="18" charset="0"/>
              </a:rPr>
              <a:t> </a:t>
            </a:r>
            <a:r>
              <a:rPr lang="en-US" altLang="zh-TW" sz="2000" dirty="0" smtClean="0">
                <a:solidFill>
                  <a:schemeClr val="accent3">
                    <a:lumMod val="50000"/>
                  </a:schemeClr>
                </a:solidFill>
                <a:latin typeface="Cambria" pitchFamily="18" charset="0"/>
              </a:rPr>
              <a:t>to</a:t>
            </a:r>
            <a:r>
              <a:rPr lang="zh-TW" altLang="en-US" sz="2000" dirty="0" smtClean="0">
                <a:solidFill>
                  <a:schemeClr val="accent3">
                    <a:lumMod val="50000"/>
                  </a:schemeClr>
                </a:solidFill>
                <a:latin typeface="Cambria" pitchFamily="18" charset="0"/>
              </a:rPr>
              <a:t> </a:t>
            </a:r>
            <a:r>
              <a:rPr lang="en-US" altLang="zh-TW" sz="2000" dirty="0" smtClean="0">
                <a:solidFill>
                  <a:schemeClr val="accent3">
                    <a:lumMod val="50000"/>
                  </a:schemeClr>
                </a:solidFill>
                <a:latin typeface="Cambria" pitchFamily="18" charset="0"/>
              </a:rPr>
              <a:t>deliver</a:t>
            </a:r>
            <a:r>
              <a:rPr lang="zh-TW" altLang="en-US" sz="2000" dirty="0" smtClean="0">
                <a:solidFill>
                  <a:schemeClr val="accent3">
                    <a:lumMod val="50000"/>
                  </a:schemeClr>
                </a:solidFill>
                <a:latin typeface="Cambria" pitchFamily="18" charset="0"/>
              </a:rPr>
              <a:t> </a:t>
            </a:r>
            <a:r>
              <a:rPr lang="en-US" altLang="zh-TW" sz="2000" dirty="0" smtClean="0">
                <a:solidFill>
                  <a:schemeClr val="accent3">
                    <a:lumMod val="50000"/>
                  </a:schemeClr>
                </a:solidFill>
                <a:latin typeface="Cambria" pitchFamily="18" charset="0"/>
              </a:rPr>
              <a:t>interrupt</a:t>
            </a:r>
            <a:r>
              <a:rPr lang="zh-TW" altLang="en-US" sz="2000" dirty="0" smtClean="0">
                <a:solidFill>
                  <a:schemeClr val="accent3">
                    <a:lumMod val="50000"/>
                  </a:schemeClr>
                </a:solidFill>
                <a:latin typeface="Cambria" pitchFamily="18" charset="0"/>
              </a:rPr>
              <a:t> </a:t>
            </a:r>
            <a:r>
              <a:rPr lang="en-US" altLang="zh-TW" sz="2000" dirty="0" smtClean="0">
                <a:solidFill>
                  <a:schemeClr val="accent3">
                    <a:lumMod val="50000"/>
                  </a:schemeClr>
                </a:solidFill>
                <a:latin typeface="Cambria" pitchFamily="18" charset="0"/>
              </a:rPr>
              <a:t>in</a:t>
            </a:r>
            <a:r>
              <a:rPr lang="zh-TW" altLang="en-US" sz="2000" dirty="0" smtClean="0">
                <a:solidFill>
                  <a:schemeClr val="accent3">
                    <a:lumMod val="50000"/>
                  </a:schemeClr>
                </a:solidFill>
                <a:latin typeface="Cambria" pitchFamily="18" charset="0"/>
              </a:rPr>
              <a:t> </a:t>
            </a:r>
            <a:r>
              <a:rPr lang="en-US" altLang="zh-TW" sz="2000" dirty="0" smtClean="0">
                <a:solidFill>
                  <a:schemeClr val="accent3">
                    <a:lumMod val="50000"/>
                  </a:schemeClr>
                </a:solidFill>
                <a:latin typeface="Cambria" pitchFamily="18" charset="0"/>
              </a:rPr>
              <a:t>virtualized environment</a:t>
            </a:r>
            <a:endParaRPr kumimoji="0" lang="en-US" sz="2000" b="0" i="0" u="none" strike="noStrike" kern="1200" cap="none" spc="0" normalizeH="0" baseline="0" noProof="0" dirty="0" smtClean="0">
              <a:ln>
                <a:noFill/>
              </a:ln>
              <a:solidFill>
                <a:schemeClr val="accent3">
                  <a:lumMod val="50000"/>
                </a:schemeClr>
              </a:solidFill>
              <a:effectLst/>
              <a:uLnTx/>
              <a:uFillTx/>
              <a:latin typeface="Cambria" pitchFamily="18" charset="0"/>
              <a:ea typeface="+mn-ea"/>
              <a:cs typeface="+mn-cs"/>
            </a:endParaRPr>
          </a:p>
          <a:p>
            <a:pPr marL="1200150" lvl="2" indent="-285750">
              <a:spcBef>
                <a:spcPct val="20000"/>
              </a:spcBef>
              <a:buClr>
                <a:schemeClr val="accent3">
                  <a:lumMod val="50000"/>
                </a:schemeClr>
              </a:buClr>
              <a:buFont typeface="Wingdings" pitchFamily="2" charset="2"/>
              <a:buChar char="§"/>
              <a:defRPr/>
            </a:pPr>
            <a:r>
              <a:rPr lang="en-US" altLang="zh-TW" sz="2000" noProof="0" dirty="0" smtClean="0">
                <a:solidFill>
                  <a:schemeClr val="accent3">
                    <a:lumMod val="50000"/>
                  </a:schemeClr>
                </a:solidFill>
                <a:latin typeface="Cambria" pitchFamily="18" charset="0"/>
              </a:rPr>
              <a:t>Software</a:t>
            </a:r>
            <a:r>
              <a:rPr lang="zh-TW" altLang="en-US" sz="2000" noProof="0" dirty="0" smtClean="0">
                <a:solidFill>
                  <a:schemeClr val="accent3">
                    <a:lumMod val="50000"/>
                  </a:schemeClr>
                </a:solidFill>
                <a:latin typeface="Cambria" pitchFamily="18" charset="0"/>
              </a:rPr>
              <a:t> </a:t>
            </a:r>
            <a:r>
              <a:rPr lang="en-US" altLang="zh-TW" sz="2000" noProof="0" dirty="0" smtClean="0">
                <a:solidFill>
                  <a:schemeClr val="accent3">
                    <a:lumMod val="50000"/>
                  </a:schemeClr>
                </a:solidFill>
                <a:latin typeface="Cambria" pitchFamily="18" charset="0"/>
              </a:rPr>
              <a:t>solution</a:t>
            </a:r>
          </a:p>
          <a:p>
            <a:pPr marL="1200150" lvl="2" indent="-285750">
              <a:spcBef>
                <a:spcPct val="20000"/>
              </a:spcBef>
              <a:buClr>
                <a:schemeClr val="accent3">
                  <a:lumMod val="50000"/>
                </a:schemeClr>
              </a:buClr>
              <a:buFont typeface="Wingdings" pitchFamily="2" charset="2"/>
              <a:buChar char="§"/>
              <a:defRPr/>
            </a:pPr>
            <a:r>
              <a:rPr kumimoji="0" lang="en-US" altLang="zh-TW" sz="2000" b="0" i="0" u="none" strike="noStrike" kern="1200" cap="none" spc="0" normalizeH="0" baseline="0" dirty="0" smtClean="0">
                <a:ln>
                  <a:noFill/>
                </a:ln>
                <a:solidFill>
                  <a:schemeClr val="accent3">
                    <a:lumMod val="50000"/>
                  </a:schemeClr>
                </a:solidFill>
                <a:effectLst/>
                <a:uLnTx/>
                <a:uFillTx/>
                <a:latin typeface="Cambria" pitchFamily="18" charset="0"/>
                <a:ea typeface="+mn-ea"/>
                <a:cs typeface="+mn-cs"/>
              </a:rPr>
              <a:t>Hardware</a:t>
            </a:r>
            <a:r>
              <a:rPr kumimoji="0" lang="zh-TW" altLang="en-US" sz="2000" b="0" i="0" u="none" strike="noStrike" kern="1200" cap="none" spc="0" normalizeH="0" baseline="0" dirty="0" smtClean="0">
                <a:ln>
                  <a:noFill/>
                </a:ln>
                <a:solidFill>
                  <a:schemeClr val="accent3">
                    <a:lumMod val="50000"/>
                  </a:schemeClr>
                </a:solidFill>
                <a:effectLst/>
                <a:uLnTx/>
                <a:uFillTx/>
                <a:latin typeface="Cambria" pitchFamily="18" charset="0"/>
                <a:ea typeface="+mn-ea"/>
                <a:cs typeface="+mn-cs"/>
              </a:rPr>
              <a:t> </a:t>
            </a:r>
            <a:r>
              <a:rPr kumimoji="0" lang="en-US" altLang="zh-TW" sz="2000" b="0" i="0" u="none" strike="noStrike" kern="1200" cap="none" spc="0" normalizeH="0" baseline="0" dirty="0" smtClean="0">
                <a:ln>
                  <a:noFill/>
                </a:ln>
                <a:solidFill>
                  <a:schemeClr val="accent3">
                    <a:lumMod val="50000"/>
                  </a:schemeClr>
                </a:solidFill>
                <a:effectLst/>
                <a:uLnTx/>
                <a:uFillTx/>
                <a:latin typeface="Cambria" pitchFamily="18" charset="0"/>
                <a:ea typeface="+mn-ea"/>
                <a:cs typeface="+mn-cs"/>
              </a:rPr>
              <a:t>solution</a:t>
            </a:r>
            <a:endParaRPr kumimoji="0" lang="en-US" sz="2000" b="0" i="0" u="none" strike="noStrike" kern="1200" cap="none" spc="0" normalizeH="0" baseline="0" noProof="0" dirty="0" smtClean="0">
              <a:ln>
                <a:noFill/>
              </a:ln>
              <a:solidFill>
                <a:schemeClr val="accent3">
                  <a:lumMod val="50000"/>
                </a:schemeClr>
              </a:solidFill>
              <a:effectLst/>
              <a:uLnTx/>
              <a:uFillTx/>
              <a:latin typeface="Cambria" pitchFamily="18" charset="0"/>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Non-</a:t>
            </a:r>
            <a:r>
              <a:rPr kumimoji="1" lang="en-US" altLang="zh-TW" dirty="0" err="1" smtClean="0"/>
              <a:t>virtualizable</a:t>
            </a:r>
            <a:r>
              <a:rPr kumimoji="1" lang="en-US" altLang="zh-TW" dirty="0" smtClean="0"/>
              <a:t> CPU</a:t>
            </a:r>
            <a:endParaRPr kumimoji="1" lang="zh-TW" altLang="en-US" dirty="0"/>
          </a:p>
        </p:txBody>
      </p:sp>
      <p:sp>
        <p:nvSpPr>
          <p:cNvPr id="3" name="內容版面配置區 2"/>
          <p:cNvSpPr>
            <a:spLocks noGrp="1"/>
          </p:cNvSpPr>
          <p:nvPr>
            <p:ph idx="1"/>
          </p:nvPr>
        </p:nvSpPr>
        <p:spPr/>
        <p:txBody>
          <a:bodyPr/>
          <a:lstStyle/>
          <a:p>
            <a:r>
              <a:rPr kumimoji="1" lang="en-US" altLang="zh-TW" dirty="0" smtClean="0"/>
              <a:t>Example:</a:t>
            </a:r>
          </a:p>
          <a:p>
            <a:pPr lvl="1"/>
            <a:r>
              <a:rPr kumimoji="1" lang="en-US" altLang="zh-TW" dirty="0" smtClean="0"/>
              <a:t>x86</a:t>
            </a:r>
          </a:p>
          <a:p>
            <a:pPr lvl="1"/>
            <a:r>
              <a:rPr kumimoji="1" lang="en-US" altLang="zh-TW" dirty="0" smtClean="0"/>
              <a:t>ARM</a:t>
            </a:r>
            <a:endParaRPr kumimoji="1" lang="zh-TW" altLang="en-US" dirty="0"/>
          </a:p>
        </p:txBody>
      </p:sp>
    </p:spTree>
    <p:extLst>
      <p:ext uri="{BB962C8B-B14F-4D97-AF65-F5344CB8AC3E}">
        <p14:creationId xmlns:p14="http://schemas.microsoft.com/office/powerpoint/2010/main" xmlns="" val="936751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Sensitive instruction</a:t>
            </a:r>
            <a:endParaRPr lang="en-US" dirty="0"/>
          </a:p>
        </p:txBody>
      </p:sp>
      <p:sp>
        <p:nvSpPr>
          <p:cNvPr id="3" name="Text Placeholder 2"/>
          <p:cNvSpPr>
            <a:spLocks noGrp="1"/>
          </p:cNvSpPr>
          <p:nvPr>
            <p:ph type="body" idx="1"/>
          </p:nvPr>
        </p:nvSpPr>
        <p:spPr/>
        <p:txBody>
          <a:bodyPr/>
          <a:lstStyle/>
          <a:p>
            <a:r>
              <a:rPr lang="en-US" dirty="0" smtClean="0"/>
              <a:t>What is sensitive instruction?</a:t>
            </a:r>
          </a:p>
          <a:p>
            <a:r>
              <a:rPr lang="en-US" dirty="0" smtClean="0">
                <a:solidFill>
                  <a:srgbClr val="953735"/>
                </a:solidFill>
              </a:rPr>
              <a:t>How to “trap and emulate”?</a:t>
            </a:r>
            <a:endParaRPr lang="en-US" dirty="0">
              <a:solidFill>
                <a:srgbClr val="953735"/>
              </a:solidFill>
            </a:endParaRPr>
          </a:p>
        </p:txBody>
      </p:sp>
    </p:spTree>
    <p:extLst>
      <p:ext uri="{BB962C8B-B14F-4D97-AF65-F5344CB8AC3E}">
        <p14:creationId xmlns:p14="http://schemas.microsoft.com/office/powerpoint/2010/main" xmlns="" val="1045302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Architecture</a:t>
            </a:r>
            <a:endParaRPr lang="en-US" dirty="0"/>
          </a:p>
        </p:txBody>
      </p:sp>
      <p:sp>
        <p:nvSpPr>
          <p:cNvPr id="3" name="Content Placeholder 2"/>
          <p:cNvSpPr>
            <a:spLocks noGrp="1"/>
          </p:cNvSpPr>
          <p:nvPr>
            <p:ph idx="1"/>
          </p:nvPr>
        </p:nvSpPr>
        <p:spPr>
          <a:xfrm>
            <a:off x="457200" y="1219200"/>
            <a:ext cx="8229600" cy="5410200"/>
          </a:xfrm>
        </p:spPr>
        <p:txBody>
          <a:bodyPr/>
          <a:lstStyle/>
          <a:p>
            <a:r>
              <a:rPr lang="en-US" dirty="0" smtClean="0"/>
              <a:t>What is trap ?</a:t>
            </a:r>
          </a:p>
          <a:p>
            <a:pPr lvl="1"/>
            <a:r>
              <a:rPr lang="en-US" dirty="0" smtClean="0"/>
              <a:t>When CPU is running in user mode, some internal or external events, which need to be handled in kernel mode, take place.</a:t>
            </a:r>
          </a:p>
          <a:p>
            <a:pPr lvl="1"/>
            <a:r>
              <a:rPr lang="en-US" dirty="0" smtClean="0"/>
              <a:t>Then CPU will jump to hardware exception handler vector, and execute system operations in kernel mode.</a:t>
            </a:r>
          </a:p>
          <a:p>
            <a:r>
              <a:rPr lang="en-US" dirty="0" smtClean="0"/>
              <a:t>Trap types :</a:t>
            </a:r>
          </a:p>
          <a:p>
            <a:pPr lvl="1"/>
            <a:r>
              <a:rPr lang="en-US" dirty="0" smtClean="0"/>
              <a:t>System Call</a:t>
            </a:r>
          </a:p>
          <a:p>
            <a:pPr lvl="2"/>
            <a:r>
              <a:rPr lang="en-US" dirty="0" smtClean="0"/>
              <a:t>Invoked by application in user mode.</a:t>
            </a:r>
          </a:p>
          <a:p>
            <a:pPr lvl="2"/>
            <a:r>
              <a:rPr lang="en-US" dirty="0" smtClean="0"/>
              <a:t>For example, application ask OS for system IO.</a:t>
            </a:r>
          </a:p>
          <a:p>
            <a:pPr lvl="1"/>
            <a:r>
              <a:rPr lang="en-US" dirty="0" smtClean="0"/>
              <a:t>Hardware Interrupts</a:t>
            </a:r>
          </a:p>
          <a:p>
            <a:pPr lvl="2"/>
            <a:r>
              <a:rPr lang="en-US" dirty="0" smtClean="0"/>
              <a:t>Invoked by some hardware events in any mode.</a:t>
            </a:r>
          </a:p>
          <a:p>
            <a:pPr lvl="2"/>
            <a:r>
              <a:rPr lang="en-US" dirty="0" smtClean="0"/>
              <a:t>For example, hardware clock timer trigger event.</a:t>
            </a:r>
          </a:p>
          <a:p>
            <a:pPr lvl="1"/>
            <a:r>
              <a:rPr lang="en-US" dirty="0" smtClean="0"/>
              <a:t>Exception</a:t>
            </a:r>
          </a:p>
          <a:p>
            <a:pPr lvl="2"/>
            <a:r>
              <a:rPr lang="en-US" dirty="0" smtClean="0"/>
              <a:t>Invoked when unexpected error or system malfunction occur.</a:t>
            </a:r>
          </a:p>
          <a:p>
            <a:pPr lvl="2"/>
            <a:r>
              <a:rPr lang="en-US" dirty="0" smtClean="0"/>
              <a:t>For example, execute privilege instructions in user mode.</a:t>
            </a:r>
          </a:p>
        </p:txBody>
      </p:sp>
    </p:spTree>
    <p:extLst>
      <p:ext uri="{BB962C8B-B14F-4D97-AF65-F5344CB8AC3E}">
        <p14:creationId xmlns:p14="http://schemas.microsoft.com/office/powerpoint/2010/main" xmlns="" val="2796837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 and Emulate Model</a:t>
            </a:r>
            <a:endParaRPr lang="en-US" dirty="0"/>
          </a:p>
        </p:txBody>
      </p:sp>
      <p:sp>
        <p:nvSpPr>
          <p:cNvPr id="3" name="Content Placeholder 2"/>
          <p:cNvSpPr>
            <a:spLocks noGrp="1"/>
          </p:cNvSpPr>
          <p:nvPr>
            <p:ph idx="1"/>
          </p:nvPr>
        </p:nvSpPr>
        <p:spPr>
          <a:xfrm>
            <a:off x="457200" y="1600200"/>
            <a:ext cx="8305800" cy="4876800"/>
          </a:xfrm>
        </p:spPr>
        <p:txBody>
          <a:bodyPr>
            <a:noAutofit/>
          </a:bodyPr>
          <a:lstStyle/>
          <a:p>
            <a:r>
              <a:rPr lang="en-US" dirty="0" smtClean="0"/>
              <a:t>If we want CPU virtualization to be efficient, how should we implement the VMM ?</a:t>
            </a:r>
          </a:p>
          <a:p>
            <a:pPr lvl="1"/>
            <a:r>
              <a:rPr lang="en-US" dirty="0" smtClean="0"/>
              <a:t>We should make guest binaries run on CPU as fast as possible.</a:t>
            </a:r>
          </a:p>
          <a:p>
            <a:pPr lvl="1"/>
            <a:r>
              <a:rPr lang="en-US" dirty="0" smtClean="0"/>
              <a:t>Theoretically speaking, if we can run all guest binaries natively, there will NO overhead at all.</a:t>
            </a:r>
          </a:p>
          <a:p>
            <a:pPr lvl="1"/>
            <a:r>
              <a:rPr lang="en-US" dirty="0" smtClean="0"/>
              <a:t>But we cannot let guest OS handle everything, VMM should be able to control all hardware resources.</a:t>
            </a:r>
            <a:br>
              <a:rPr lang="en-US" dirty="0" smtClean="0"/>
            </a:br>
            <a:endParaRPr lang="en-US" dirty="0" smtClean="0"/>
          </a:p>
          <a:p>
            <a:r>
              <a:rPr lang="en-US" dirty="0" smtClean="0"/>
              <a:t>Solution :</a:t>
            </a:r>
          </a:p>
          <a:p>
            <a:pPr lvl="1"/>
            <a:r>
              <a:rPr lang="en-US" dirty="0" smtClean="0"/>
              <a:t>Ring Compression</a:t>
            </a:r>
          </a:p>
          <a:p>
            <a:pPr lvl="2"/>
            <a:r>
              <a:rPr lang="en-US" dirty="0" smtClean="0"/>
              <a:t>Shift traditional OS from kernel mode(Ring 0) to user mode(Ring 1), and run VMM in kernel mode.</a:t>
            </a:r>
          </a:p>
          <a:p>
            <a:pPr lvl="2"/>
            <a:r>
              <a:rPr lang="en-US" dirty="0" smtClean="0"/>
              <a:t>Then VMM will be able to intercept all trapping event. </a:t>
            </a:r>
            <a:endParaRPr lang="en-US" dirty="0"/>
          </a:p>
        </p:txBody>
      </p:sp>
    </p:spTree>
    <p:extLst>
      <p:ext uri="{BB962C8B-B14F-4D97-AF65-F5344CB8AC3E}">
        <p14:creationId xmlns:p14="http://schemas.microsoft.com/office/powerpoint/2010/main" xmlns="" val="752199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 and Emulate Model</a:t>
            </a:r>
            <a:endParaRPr lang="en-US" dirty="0"/>
          </a:p>
        </p:txBody>
      </p:sp>
      <p:sp>
        <p:nvSpPr>
          <p:cNvPr id="3" name="Content Placeholder 2"/>
          <p:cNvSpPr>
            <a:spLocks noGrp="1"/>
          </p:cNvSpPr>
          <p:nvPr>
            <p:ph idx="1"/>
          </p:nvPr>
        </p:nvSpPr>
        <p:spPr/>
        <p:txBody>
          <a:bodyPr/>
          <a:lstStyle/>
          <a:p>
            <a:r>
              <a:rPr lang="en-US" dirty="0" smtClean="0"/>
              <a:t>VMM virtualization paradigm </a:t>
            </a:r>
            <a:r>
              <a:rPr lang="en-US" i="1" dirty="0" smtClean="0"/>
              <a:t>(trap and emulate)</a:t>
            </a:r>
            <a:r>
              <a:rPr lang="en-US" dirty="0" smtClean="0"/>
              <a:t> :</a:t>
            </a:r>
          </a:p>
          <a:p>
            <a:pPr marL="914400" lvl="1" indent="-457200">
              <a:buFont typeface="+mj-lt"/>
              <a:buAutoNum type="arabicPeriod"/>
            </a:pPr>
            <a:r>
              <a:rPr lang="en-US" dirty="0" smtClean="0"/>
              <a:t>Let normal instructions of guest OS run directly on processor in user mode.</a:t>
            </a:r>
          </a:p>
          <a:p>
            <a:pPr marL="914400" lvl="1" indent="-457200">
              <a:buFont typeface="+mj-lt"/>
              <a:buAutoNum type="arabicPeriod"/>
            </a:pPr>
            <a:r>
              <a:rPr lang="en-US" dirty="0" smtClean="0"/>
              <a:t>When executing privilege instructions, hardware will make processor trap into the VMM.</a:t>
            </a:r>
          </a:p>
          <a:p>
            <a:pPr marL="914400" lvl="1" indent="-457200">
              <a:buFont typeface="+mj-lt"/>
              <a:buAutoNum type="arabicPeriod"/>
            </a:pPr>
            <a:r>
              <a:rPr lang="en-US" dirty="0" smtClean="0"/>
              <a:t>The VMM emulates the effect of the privilege instructions for the guest OS and return to guest.</a:t>
            </a:r>
          </a:p>
        </p:txBody>
      </p:sp>
      <p:pic>
        <p:nvPicPr>
          <p:cNvPr id="4" name="Picture 2" descr="http://benjr.tw/files/images/virtualization/2ring.png"/>
          <p:cNvPicPr>
            <a:picLocks noChangeAspect="1" noChangeArrowheads="1"/>
          </p:cNvPicPr>
          <p:nvPr/>
        </p:nvPicPr>
        <p:blipFill>
          <a:blip r:embed="rId2" cstate="print"/>
          <a:srcRect/>
          <a:stretch>
            <a:fillRect/>
          </a:stretch>
        </p:blipFill>
        <p:spPr bwMode="auto">
          <a:xfrm>
            <a:off x="2415503" y="4343400"/>
            <a:ext cx="4312995" cy="2286000"/>
          </a:xfrm>
          <a:prstGeom prst="rect">
            <a:avLst/>
          </a:prstGeom>
          <a:noFill/>
        </p:spPr>
      </p:pic>
    </p:spTree>
    <p:extLst>
      <p:ext uri="{BB962C8B-B14F-4D97-AF65-F5344CB8AC3E}">
        <p14:creationId xmlns:p14="http://schemas.microsoft.com/office/powerpoint/2010/main" xmlns="" val="4206932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 and Emulate Model</a:t>
            </a:r>
            <a:endParaRPr lang="en-US" dirty="0"/>
          </a:p>
        </p:txBody>
      </p:sp>
      <p:sp>
        <p:nvSpPr>
          <p:cNvPr id="3" name="Content Placeholder 2"/>
          <p:cNvSpPr>
            <a:spLocks noGrp="1"/>
          </p:cNvSpPr>
          <p:nvPr>
            <p:ph idx="1"/>
          </p:nvPr>
        </p:nvSpPr>
        <p:spPr>
          <a:xfrm>
            <a:off x="457200" y="1600200"/>
            <a:ext cx="3962400" cy="4525963"/>
          </a:xfrm>
        </p:spPr>
        <p:txBody>
          <a:bodyPr/>
          <a:lstStyle/>
          <a:p>
            <a:r>
              <a:rPr lang="en-US" dirty="0" smtClean="0"/>
              <a:t>Traditional OS :</a:t>
            </a:r>
          </a:p>
          <a:p>
            <a:pPr lvl="1"/>
            <a:r>
              <a:rPr lang="en-US" dirty="0" smtClean="0"/>
              <a:t>When application invoke a system call :</a:t>
            </a:r>
          </a:p>
          <a:p>
            <a:pPr lvl="2"/>
            <a:r>
              <a:rPr lang="en-US" dirty="0" smtClean="0"/>
              <a:t>CPU will trap to interrupt handler vector in OS.</a:t>
            </a:r>
          </a:p>
          <a:p>
            <a:pPr lvl="2"/>
            <a:r>
              <a:rPr lang="en-US" dirty="0" smtClean="0"/>
              <a:t>CPU will switch to kernel mode (Ring 0) and execute OS instructions.</a:t>
            </a:r>
          </a:p>
          <a:p>
            <a:pPr lvl="1"/>
            <a:r>
              <a:rPr lang="en-US" dirty="0" smtClean="0"/>
              <a:t>When hardware event :</a:t>
            </a:r>
          </a:p>
          <a:p>
            <a:pPr lvl="2"/>
            <a:r>
              <a:rPr lang="en-US" dirty="0" smtClean="0"/>
              <a:t>Hardware will interrupt CPU execution, and jump to interrupt handler in OS.</a:t>
            </a:r>
            <a:endParaRPr lang="en-US" dirty="0"/>
          </a:p>
        </p:txBody>
      </p:sp>
      <p:pic>
        <p:nvPicPr>
          <p:cNvPr id="57348" name="Picture 4"/>
          <p:cNvPicPr>
            <a:picLocks noChangeAspect="1" noChangeArrowheads="1"/>
          </p:cNvPicPr>
          <p:nvPr/>
        </p:nvPicPr>
        <p:blipFill>
          <a:blip r:embed="rId2" cstate="print"/>
          <a:srcRect/>
          <a:stretch>
            <a:fillRect/>
          </a:stretch>
        </p:blipFill>
        <p:spPr bwMode="auto">
          <a:xfrm>
            <a:off x="4283112" y="1802840"/>
            <a:ext cx="4114800" cy="4732470"/>
          </a:xfrm>
          <a:prstGeom prst="rect">
            <a:avLst/>
          </a:prstGeom>
          <a:noFill/>
          <a:ln w="9525">
            <a:noFill/>
            <a:miter lim="800000"/>
            <a:headEnd/>
            <a:tailEnd/>
          </a:ln>
          <a:effectLst/>
        </p:spPr>
      </p:pic>
      <p:pic>
        <p:nvPicPr>
          <p:cNvPr id="57349" name="Picture 5"/>
          <p:cNvPicPr>
            <a:picLocks noChangeAspect="1" noChangeArrowheads="1"/>
          </p:cNvPicPr>
          <p:nvPr/>
        </p:nvPicPr>
        <p:blipFill>
          <a:blip r:embed="rId3" cstate="print"/>
          <a:srcRect/>
          <a:stretch>
            <a:fillRect/>
          </a:stretch>
        </p:blipFill>
        <p:spPr bwMode="auto">
          <a:xfrm>
            <a:off x="8001000" y="2382297"/>
            <a:ext cx="1066800" cy="3332704"/>
          </a:xfrm>
          <a:prstGeom prst="rect">
            <a:avLst/>
          </a:prstGeom>
          <a:noFill/>
          <a:ln w="9525">
            <a:noFill/>
            <a:miter lim="800000"/>
            <a:headEnd/>
            <a:tailEnd/>
          </a:ln>
          <a:effectLst/>
        </p:spPr>
      </p:pic>
      <p:pic>
        <p:nvPicPr>
          <p:cNvPr id="57351" name="Picture 7"/>
          <p:cNvPicPr>
            <a:picLocks noChangeAspect="1" noChangeArrowheads="1"/>
          </p:cNvPicPr>
          <p:nvPr/>
        </p:nvPicPr>
        <p:blipFill>
          <a:blip r:embed="rId4" cstate="print"/>
          <a:srcRect/>
          <a:stretch>
            <a:fillRect/>
          </a:stretch>
        </p:blipFill>
        <p:spPr bwMode="auto">
          <a:xfrm>
            <a:off x="5761056" y="5303856"/>
            <a:ext cx="950913" cy="966787"/>
          </a:xfrm>
          <a:prstGeom prst="rect">
            <a:avLst/>
          </a:prstGeom>
          <a:noFill/>
          <a:ln w="9525">
            <a:noFill/>
            <a:miter lim="800000"/>
            <a:headEnd/>
            <a:tailEnd/>
          </a:ln>
          <a:effectLst/>
        </p:spPr>
      </p:pic>
    </p:spTree>
    <p:extLst>
      <p:ext uri="{BB962C8B-B14F-4D97-AF65-F5344CB8AC3E}">
        <p14:creationId xmlns:p14="http://schemas.microsoft.com/office/powerpoint/2010/main" xmlns="" val="285382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wipe(up)">
                                      <p:cBhvr>
                                        <p:cTn id="7" dur="500"/>
                                        <p:tgtEl>
                                          <p:spTgt spid="57349"/>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57349"/>
                                        </p:tgtEl>
                                      </p:cBhvr>
                                    </p:animEffect>
                                    <p:set>
                                      <p:cBhvr>
                                        <p:cTn id="21" dur="1" fill="hold">
                                          <p:stCondLst>
                                            <p:cond delay="499"/>
                                          </p:stCondLst>
                                        </p:cTn>
                                        <p:tgtEl>
                                          <p:spTgt spid="57349"/>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57351"/>
                                        </p:tgtEl>
                                        <p:attrNameLst>
                                          <p:attrName>style.visibility</p:attrName>
                                        </p:attrNameLst>
                                      </p:cBhvr>
                                      <p:to>
                                        <p:strVal val="visible"/>
                                      </p:to>
                                    </p:set>
                                    <p:animEffect transition="in" filter="wipe(down)">
                                      <p:cBhvr>
                                        <p:cTn id="31" dur="500"/>
                                        <p:tgtEl>
                                          <p:spTgt spid="5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 and Emulate Model</a:t>
            </a:r>
            <a:endParaRPr lang="en-US" dirty="0"/>
          </a:p>
        </p:txBody>
      </p:sp>
      <p:sp>
        <p:nvSpPr>
          <p:cNvPr id="3" name="Content Placeholder 2"/>
          <p:cNvSpPr>
            <a:spLocks noGrp="1"/>
          </p:cNvSpPr>
          <p:nvPr>
            <p:ph idx="1"/>
          </p:nvPr>
        </p:nvSpPr>
        <p:spPr>
          <a:xfrm>
            <a:off x="76200" y="1371600"/>
            <a:ext cx="4343400" cy="5334000"/>
          </a:xfrm>
        </p:spPr>
        <p:txBody>
          <a:bodyPr/>
          <a:lstStyle/>
          <a:p>
            <a:r>
              <a:rPr lang="en-US" dirty="0" smtClean="0"/>
              <a:t>VMM and Guest OS :</a:t>
            </a:r>
          </a:p>
          <a:p>
            <a:pPr lvl="1"/>
            <a:r>
              <a:rPr lang="en-US" dirty="0" smtClean="0"/>
              <a:t>System Call</a:t>
            </a:r>
          </a:p>
          <a:p>
            <a:pPr lvl="2"/>
            <a:r>
              <a:rPr lang="en-US" dirty="0" smtClean="0"/>
              <a:t>CPU will trap to interrupt handler vector of VMM.</a:t>
            </a:r>
          </a:p>
          <a:p>
            <a:pPr lvl="2"/>
            <a:r>
              <a:rPr lang="en-US" dirty="0" smtClean="0"/>
              <a:t>VMM jump back into guest OS.</a:t>
            </a:r>
          </a:p>
          <a:p>
            <a:pPr lvl="1"/>
            <a:r>
              <a:rPr lang="en-US" dirty="0" smtClean="0"/>
              <a:t>Hardware Interrupt</a:t>
            </a:r>
          </a:p>
          <a:p>
            <a:pPr lvl="2"/>
            <a:r>
              <a:rPr lang="en-US" dirty="0" smtClean="0"/>
              <a:t>Hardware make CPU trap to interrupt handler of VMM.</a:t>
            </a:r>
          </a:p>
          <a:p>
            <a:pPr lvl="2"/>
            <a:r>
              <a:rPr lang="en-US" dirty="0" smtClean="0"/>
              <a:t>VMM jump to corresponding interrupt handler of guest OS.</a:t>
            </a:r>
          </a:p>
          <a:p>
            <a:pPr lvl="1"/>
            <a:r>
              <a:rPr lang="en-US" dirty="0" smtClean="0"/>
              <a:t>Privilege Instruction</a:t>
            </a:r>
          </a:p>
          <a:p>
            <a:pPr lvl="2"/>
            <a:r>
              <a:rPr lang="en-US" dirty="0" smtClean="0"/>
              <a:t>Running privilege instructions</a:t>
            </a:r>
            <a:br>
              <a:rPr lang="en-US" dirty="0" smtClean="0"/>
            </a:br>
            <a:r>
              <a:rPr lang="en-US" dirty="0" smtClean="0"/>
              <a:t>in guest OS will be trapped to VMM  for instruction emulation.</a:t>
            </a:r>
          </a:p>
          <a:p>
            <a:pPr lvl="2"/>
            <a:r>
              <a:rPr lang="en-US" dirty="0" smtClean="0"/>
              <a:t>After emulation, VMM jump back to guest OS.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283112" y="1802840"/>
            <a:ext cx="4114800" cy="473247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8021096" y="2378110"/>
            <a:ext cx="1080337" cy="326069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8031144" y="4247104"/>
            <a:ext cx="835025" cy="1271587"/>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5913456" y="5257800"/>
            <a:ext cx="798513" cy="1017046"/>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5887496" y="4247104"/>
            <a:ext cx="811213" cy="1285875"/>
          </a:xfrm>
          <a:prstGeom prst="rect">
            <a:avLst/>
          </a:prstGeom>
          <a:noFill/>
          <a:ln w="9525">
            <a:noFill/>
            <a:miter lim="800000"/>
            <a:headEnd/>
            <a:tailEnd/>
          </a:ln>
          <a:effectLst/>
        </p:spPr>
      </p:pic>
      <p:pic>
        <p:nvPicPr>
          <p:cNvPr id="1033" name="Picture 9"/>
          <p:cNvPicPr>
            <a:picLocks noChangeAspect="1" noChangeArrowheads="1"/>
          </p:cNvPicPr>
          <p:nvPr/>
        </p:nvPicPr>
        <p:blipFill>
          <a:blip r:embed="rId7" cstate="print"/>
          <a:srcRect/>
          <a:stretch>
            <a:fillRect/>
          </a:stretch>
        </p:blipFill>
        <p:spPr bwMode="auto">
          <a:xfrm>
            <a:off x="6192296" y="3932256"/>
            <a:ext cx="847725" cy="1279525"/>
          </a:xfrm>
          <a:prstGeom prst="rect">
            <a:avLst/>
          </a:prstGeom>
          <a:noFill/>
          <a:ln w="9525">
            <a:noFill/>
            <a:miter lim="800000"/>
            <a:headEnd/>
            <a:tailEnd/>
          </a:ln>
          <a:effectLst/>
        </p:spPr>
      </p:pic>
      <p:pic>
        <p:nvPicPr>
          <p:cNvPr id="1034" name="Picture 10"/>
          <p:cNvPicPr>
            <a:picLocks noChangeAspect="1" noChangeArrowheads="1"/>
          </p:cNvPicPr>
          <p:nvPr/>
        </p:nvPicPr>
        <p:blipFill>
          <a:blip r:embed="rId8" cstate="print"/>
          <a:srcRect/>
          <a:stretch>
            <a:fillRect/>
          </a:stretch>
        </p:blipFill>
        <p:spPr bwMode="auto">
          <a:xfrm>
            <a:off x="8032530" y="4059620"/>
            <a:ext cx="870692" cy="1280160"/>
          </a:xfrm>
          <a:prstGeom prst="rect">
            <a:avLst/>
          </a:prstGeom>
          <a:noFill/>
          <a:ln w="9525">
            <a:noFill/>
            <a:miter lim="800000"/>
            <a:headEnd/>
            <a:tailEnd/>
          </a:ln>
          <a:effectLst/>
        </p:spPr>
      </p:pic>
    </p:spTree>
    <p:extLst>
      <p:ext uri="{BB962C8B-B14F-4D97-AF65-F5344CB8AC3E}">
        <p14:creationId xmlns:p14="http://schemas.microsoft.com/office/powerpoint/2010/main" xmlns="" val="287656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up)">
                                      <p:cBhvr>
                                        <p:cTn id="7" dur="500"/>
                                        <p:tgtEl>
                                          <p:spTgt spid="1028"/>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500"/>
                            </p:stCondLst>
                            <p:childTnLst>
                              <p:par>
                                <p:cTn id="18" presetID="22" presetClass="entr" presetSubtype="4" fill="hold" nodeType="afterEffect">
                                  <p:stCondLst>
                                    <p:cond delay="500"/>
                                  </p:stCondLst>
                                  <p:childTnLst>
                                    <p:set>
                                      <p:cBhvr>
                                        <p:cTn id="19" dur="1" fill="hold">
                                          <p:stCondLst>
                                            <p:cond delay="0"/>
                                          </p:stCondLst>
                                        </p:cTn>
                                        <p:tgtEl>
                                          <p:spTgt spid="1029"/>
                                        </p:tgtEl>
                                        <p:attrNameLst>
                                          <p:attrName>style.visibility</p:attrName>
                                        </p:attrNameLst>
                                      </p:cBhvr>
                                      <p:to>
                                        <p:strVal val="visible"/>
                                      </p:to>
                                    </p:set>
                                    <p:animEffect transition="in" filter="wipe(down)">
                                      <p:cBhvr>
                                        <p:cTn id="20" dur="500"/>
                                        <p:tgtEl>
                                          <p:spTgt spid="10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028"/>
                                        </p:tgtEl>
                                      </p:cBhvr>
                                    </p:animEffect>
                                    <p:set>
                                      <p:cBhvr>
                                        <p:cTn id="25" dur="1" fill="hold">
                                          <p:stCondLst>
                                            <p:cond delay="499"/>
                                          </p:stCondLst>
                                        </p:cTn>
                                        <p:tgtEl>
                                          <p:spTgt spid="102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029"/>
                                        </p:tgtEl>
                                      </p:cBhvr>
                                    </p:animEffect>
                                    <p:set>
                                      <p:cBhvr>
                                        <p:cTn id="28" dur="1" fill="hold">
                                          <p:stCondLst>
                                            <p:cond delay="499"/>
                                          </p:stCondLst>
                                        </p:cTn>
                                        <p:tgtEl>
                                          <p:spTgt spid="102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par>
                          <p:cTn id="38" fill="hold">
                            <p:stCondLst>
                              <p:cond delay="500"/>
                            </p:stCondLst>
                            <p:childTnLst>
                              <p:par>
                                <p:cTn id="39" presetID="22" presetClass="entr" presetSubtype="4" fill="hold" nodeType="afterEffect">
                                  <p:stCondLst>
                                    <p:cond delay="500"/>
                                  </p:stCondLst>
                                  <p:childTnLst>
                                    <p:set>
                                      <p:cBhvr>
                                        <p:cTn id="40" dur="1" fill="hold">
                                          <p:stCondLst>
                                            <p:cond delay="0"/>
                                          </p:stCondLst>
                                        </p:cTn>
                                        <p:tgtEl>
                                          <p:spTgt spid="1030"/>
                                        </p:tgtEl>
                                        <p:attrNameLst>
                                          <p:attrName>style.visibility</p:attrName>
                                        </p:attrNameLst>
                                      </p:cBhvr>
                                      <p:to>
                                        <p:strVal val="visible"/>
                                      </p:to>
                                    </p:set>
                                    <p:animEffect transition="in" filter="wipe(down)">
                                      <p:cBhvr>
                                        <p:cTn id="41" dur="500"/>
                                        <p:tgtEl>
                                          <p:spTgt spid="1030"/>
                                        </p:tgtEl>
                                      </p:cBhvr>
                                    </p:animEffect>
                                  </p:childTnLst>
                                </p:cTn>
                              </p:par>
                            </p:childTnLst>
                          </p:cTn>
                        </p:par>
                        <p:par>
                          <p:cTn id="42" fill="hold">
                            <p:stCondLst>
                              <p:cond delay="1500"/>
                            </p:stCondLst>
                            <p:childTnLst>
                              <p:par>
                                <p:cTn id="43" presetID="22" presetClass="entr" presetSubtype="4" fill="hold" nodeType="afterEffect">
                                  <p:stCondLst>
                                    <p:cond delay="500"/>
                                  </p:stCondLst>
                                  <p:childTnLst>
                                    <p:set>
                                      <p:cBhvr>
                                        <p:cTn id="44" dur="1" fill="hold">
                                          <p:stCondLst>
                                            <p:cond delay="0"/>
                                          </p:stCondLst>
                                        </p:cTn>
                                        <p:tgtEl>
                                          <p:spTgt spid="1031"/>
                                        </p:tgtEl>
                                        <p:attrNameLst>
                                          <p:attrName>style.visibility</p:attrName>
                                        </p:attrNameLst>
                                      </p:cBhvr>
                                      <p:to>
                                        <p:strVal val="visible"/>
                                      </p:to>
                                    </p:set>
                                    <p:animEffect transition="in" filter="wipe(down)">
                                      <p:cBhvr>
                                        <p:cTn id="45" dur="500"/>
                                        <p:tgtEl>
                                          <p:spTgt spid="103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031"/>
                                        </p:tgtEl>
                                      </p:cBhvr>
                                    </p:animEffect>
                                    <p:set>
                                      <p:cBhvr>
                                        <p:cTn id="50" dur="1" fill="hold">
                                          <p:stCondLst>
                                            <p:cond delay="499"/>
                                          </p:stCondLst>
                                        </p:cTn>
                                        <p:tgtEl>
                                          <p:spTgt spid="103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030"/>
                                        </p:tgtEl>
                                      </p:cBhvr>
                                    </p:animEffect>
                                    <p:set>
                                      <p:cBhvr>
                                        <p:cTn id="53" dur="1" fill="hold">
                                          <p:stCondLst>
                                            <p:cond delay="499"/>
                                          </p:stCondLst>
                                        </p:cTn>
                                        <p:tgtEl>
                                          <p:spTgt spid="1030"/>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500"/>
                                        <p:tgtEl>
                                          <p:spTgt spid="3">
                                            <p:txEl>
                                              <p:pRg st="7" end="7"/>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500"/>
                                        <p:tgtEl>
                                          <p:spTgt spid="3">
                                            <p:txEl>
                                              <p:pRg st="8" end="8"/>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500"/>
                                        <p:tgtEl>
                                          <p:spTgt spid="3">
                                            <p:txEl>
                                              <p:pRg st="9" end="9"/>
                                            </p:txEl>
                                          </p:spTgt>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1034"/>
                                        </p:tgtEl>
                                        <p:attrNameLst>
                                          <p:attrName>style.visibility</p:attrName>
                                        </p:attrNameLst>
                                      </p:cBhvr>
                                      <p:to>
                                        <p:strVal val="visible"/>
                                      </p:to>
                                    </p:set>
                                    <p:animEffect transition="in" filter="wipe(up)">
                                      <p:cBhvr>
                                        <p:cTn id="66" dur="500"/>
                                        <p:tgtEl>
                                          <p:spTgt spid="1034"/>
                                        </p:tgtEl>
                                      </p:cBhvr>
                                    </p:animEffect>
                                  </p:childTnLst>
                                </p:cTn>
                              </p:par>
                            </p:childTnLst>
                          </p:cTn>
                        </p:par>
                        <p:par>
                          <p:cTn id="67" fill="hold">
                            <p:stCondLst>
                              <p:cond delay="1000"/>
                            </p:stCondLst>
                            <p:childTnLst>
                              <p:par>
                                <p:cTn id="68" presetID="22" presetClass="entr" presetSubtype="4" fill="hold" nodeType="afterEffect">
                                  <p:stCondLst>
                                    <p:cond delay="500"/>
                                  </p:stCondLst>
                                  <p:childTnLst>
                                    <p:set>
                                      <p:cBhvr>
                                        <p:cTn id="69" dur="1" fill="hold">
                                          <p:stCondLst>
                                            <p:cond delay="0"/>
                                          </p:stCondLst>
                                        </p:cTn>
                                        <p:tgtEl>
                                          <p:spTgt spid="1033"/>
                                        </p:tgtEl>
                                        <p:attrNameLst>
                                          <p:attrName>style.visibility</p:attrName>
                                        </p:attrNameLst>
                                      </p:cBhvr>
                                      <p:to>
                                        <p:strVal val="visible"/>
                                      </p:to>
                                    </p:set>
                                    <p:animEffect transition="in" filter="wipe(down)">
                                      <p:cBhvr>
                                        <p:cTn id="70" dur="5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Switch</a:t>
            </a:r>
            <a:endParaRPr lang="en-US" dirty="0"/>
          </a:p>
        </p:txBody>
      </p:sp>
      <p:sp>
        <p:nvSpPr>
          <p:cNvPr id="3" name="Content Placeholder 2"/>
          <p:cNvSpPr>
            <a:spLocks noGrp="1"/>
          </p:cNvSpPr>
          <p:nvPr>
            <p:ph idx="1"/>
          </p:nvPr>
        </p:nvSpPr>
        <p:spPr>
          <a:xfrm>
            <a:off x="457200" y="1066800"/>
            <a:ext cx="8229600" cy="3429000"/>
          </a:xfrm>
        </p:spPr>
        <p:txBody>
          <a:bodyPr/>
          <a:lstStyle/>
          <a:p>
            <a:r>
              <a:rPr lang="en-US" dirty="0" smtClean="0"/>
              <a:t>Steps of VMM switch different virtual machines :</a:t>
            </a:r>
          </a:p>
          <a:p>
            <a:pPr marL="914400" lvl="1" indent="-457200">
              <a:buFont typeface="+mj-lt"/>
              <a:buAutoNum type="arabicPeriod"/>
            </a:pPr>
            <a:r>
              <a:rPr lang="en-US" dirty="0" smtClean="0"/>
              <a:t>Timer Interrupt occurs in running VM.</a:t>
            </a:r>
          </a:p>
          <a:p>
            <a:pPr marL="914400" lvl="1" indent="-457200">
              <a:buFont typeface="+mj-lt"/>
              <a:buAutoNum type="arabicPeriod"/>
            </a:pPr>
            <a:r>
              <a:rPr lang="en-US" dirty="0" smtClean="0"/>
              <a:t>Context switch to VMM.</a:t>
            </a:r>
          </a:p>
          <a:p>
            <a:pPr marL="914400" lvl="1" indent="-457200">
              <a:buFont typeface="+mj-lt"/>
              <a:buAutoNum type="arabicPeriod"/>
            </a:pPr>
            <a:r>
              <a:rPr lang="en-US" dirty="0" smtClean="0"/>
              <a:t>VMM saves state of running VM.</a:t>
            </a:r>
          </a:p>
          <a:p>
            <a:pPr marL="914400" lvl="1" indent="-457200">
              <a:buFont typeface="+mj-lt"/>
              <a:buAutoNum type="arabicPeriod"/>
            </a:pPr>
            <a:r>
              <a:rPr lang="en-US" dirty="0" smtClean="0"/>
              <a:t>VMM determines next VM to execute.</a:t>
            </a:r>
          </a:p>
          <a:p>
            <a:pPr marL="914400" lvl="1" indent="-457200">
              <a:buFont typeface="+mj-lt"/>
              <a:buAutoNum type="arabicPeriod"/>
            </a:pPr>
            <a:r>
              <a:rPr lang="en-US" dirty="0" smtClean="0"/>
              <a:t>VMM sets timer interrupt.</a:t>
            </a:r>
          </a:p>
          <a:p>
            <a:pPr marL="914400" lvl="1" indent="-457200">
              <a:buFont typeface="+mj-lt"/>
              <a:buAutoNum type="arabicPeriod"/>
            </a:pPr>
            <a:r>
              <a:rPr lang="en-US" dirty="0" smtClean="0"/>
              <a:t>VMM restores state of next VM.</a:t>
            </a:r>
          </a:p>
          <a:p>
            <a:pPr marL="914400" lvl="1" indent="-457200">
              <a:buFont typeface="+mj-lt"/>
              <a:buAutoNum type="arabicPeriod"/>
            </a:pPr>
            <a:r>
              <a:rPr lang="en-US" dirty="0" smtClean="0"/>
              <a:t>VMM sets PC to timer interrupt handler of next VM.</a:t>
            </a:r>
          </a:p>
          <a:p>
            <a:pPr marL="914400" lvl="1" indent="-457200">
              <a:buFont typeface="+mj-lt"/>
              <a:buAutoNum type="arabicPeriod"/>
            </a:pPr>
            <a:r>
              <a:rPr lang="en-US" dirty="0" smtClean="0"/>
              <a:t>Next VM active.</a:t>
            </a:r>
          </a:p>
        </p:txBody>
      </p:sp>
      <p:pic>
        <p:nvPicPr>
          <p:cNvPr id="3074" name="Picture 2"/>
          <p:cNvPicPr>
            <a:picLocks noChangeAspect="1" noChangeArrowheads="1"/>
          </p:cNvPicPr>
          <p:nvPr/>
        </p:nvPicPr>
        <p:blipFill>
          <a:blip r:embed="rId2" cstate="print"/>
          <a:srcRect/>
          <a:stretch>
            <a:fillRect/>
          </a:stretch>
        </p:blipFill>
        <p:spPr bwMode="auto">
          <a:xfrm>
            <a:off x="96838" y="4114800"/>
            <a:ext cx="8950325" cy="2365375"/>
          </a:xfrm>
          <a:prstGeom prst="rect">
            <a:avLst/>
          </a:prstGeom>
          <a:noFill/>
          <a:ln w="9525">
            <a:noFill/>
            <a:miter lim="800000"/>
            <a:headEnd/>
            <a:tailEnd/>
          </a:ln>
          <a:effectLst/>
        </p:spPr>
      </p:pic>
    </p:spTree>
    <p:extLst>
      <p:ext uri="{BB962C8B-B14F-4D97-AF65-F5344CB8AC3E}">
        <p14:creationId xmlns:p14="http://schemas.microsoft.com/office/powerpoint/2010/main" xmlns="" val="4122746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676400" y="1308550"/>
            <a:ext cx="6858000" cy="53970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System State Management</a:t>
            </a:r>
            <a:endParaRPr lang="en-US" dirty="0"/>
          </a:p>
        </p:txBody>
      </p:sp>
      <p:sp>
        <p:nvSpPr>
          <p:cNvPr id="3" name="Content Placeholder 2"/>
          <p:cNvSpPr>
            <a:spLocks noGrp="1"/>
          </p:cNvSpPr>
          <p:nvPr>
            <p:ph idx="1"/>
          </p:nvPr>
        </p:nvSpPr>
        <p:spPr>
          <a:xfrm>
            <a:off x="304800" y="1600201"/>
            <a:ext cx="5181600" cy="2895600"/>
          </a:xfrm>
        </p:spPr>
        <p:txBody>
          <a:bodyPr/>
          <a:lstStyle/>
          <a:p>
            <a:r>
              <a:rPr lang="en-US" dirty="0" err="1" smtClean="0"/>
              <a:t>Virtualizing</a:t>
            </a:r>
            <a:r>
              <a:rPr lang="en-US" dirty="0" smtClean="0"/>
              <a:t> system state :</a:t>
            </a:r>
          </a:p>
          <a:p>
            <a:pPr lvl="1"/>
            <a:r>
              <a:rPr lang="en-US" dirty="0" smtClean="0"/>
              <a:t>VMM will hold the system states</a:t>
            </a:r>
            <a:br>
              <a:rPr lang="en-US" dirty="0" smtClean="0"/>
            </a:br>
            <a:r>
              <a:rPr lang="en-US" dirty="0" smtClean="0"/>
              <a:t>of all virtual machines in memory.</a:t>
            </a:r>
          </a:p>
          <a:p>
            <a:pPr lvl="1"/>
            <a:r>
              <a:rPr lang="en-US" dirty="0" smtClean="0"/>
              <a:t>When VMM context switch from</a:t>
            </a:r>
            <a:br>
              <a:rPr lang="en-US" dirty="0" smtClean="0"/>
            </a:br>
            <a:r>
              <a:rPr lang="en-US" dirty="0" smtClean="0"/>
              <a:t>one virtual machine to another</a:t>
            </a:r>
          </a:p>
          <a:p>
            <a:pPr lvl="2"/>
            <a:r>
              <a:rPr lang="en-US" dirty="0" smtClean="0"/>
              <a:t>Write the register values back to memory</a:t>
            </a:r>
          </a:p>
          <a:p>
            <a:pPr lvl="2"/>
            <a:r>
              <a:rPr lang="en-US" dirty="0" smtClean="0"/>
              <a:t>Copy the register values of next guest OS to CPU registers.</a:t>
            </a:r>
          </a:p>
        </p:txBody>
      </p:sp>
    </p:spTree>
    <p:extLst>
      <p:ext uri="{BB962C8B-B14F-4D97-AF65-F5344CB8AC3E}">
        <p14:creationId xmlns:p14="http://schemas.microsoft.com/office/powerpoint/2010/main" xmlns="" val="8705516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Theorem</a:t>
            </a:r>
            <a:endParaRPr lang="en-US" dirty="0"/>
          </a:p>
        </p:txBody>
      </p:sp>
      <p:sp>
        <p:nvSpPr>
          <p:cNvPr id="3" name="Content Placeholder 2"/>
          <p:cNvSpPr>
            <a:spLocks noGrp="1"/>
          </p:cNvSpPr>
          <p:nvPr>
            <p:ph idx="1"/>
          </p:nvPr>
        </p:nvSpPr>
        <p:spPr>
          <a:xfrm>
            <a:off x="457200" y="1447800"/>
            <a:ext cx="8001000" cy="4876800"/>
          </a:xfrm>
        </p:spPr>
        <p:txBody>
          <a:bodyPr>
            <a:normAutofit/>
          </a:bodyPr>
          <a:lstStyle/>
          <a:p>
            <a:r>
              <a:rPr lang="en-US" dirty="0" smtClean="0"/>
              <a:t>Subset theorem :</a:t>
            </a:r>
          </a:p>
          <a:p>
            <a:pPr lvl="1"/>
            <a:r>
              <a:rPr lang="en-US" dirty="0" smtClean="0"/>
              <a:t>For any conventional third-generation computer, a VMM may be constructed if the set of sensitive instructions for that computer is a subset of the set of privileged instructions.</a:t>
            </a:r>
            <a:br>
              <a:rPr lang="en-US" dirty="0" smtClean="0"/>
            </a:br>
            <a:endParaRPr lang="en-US" dirty="0" smtClean="0"/>
          </a:p>
          <a:p>
            <a:r>
              <a:rPr lang="en-US" dirty="0" smtClean="0"/>
              <a:t>Recursive Emulation :</a:t>
            </a:r>
          </a:p>
          <a:p>
            <a:pPr lvl="1"/>
            <a:r>
              <a:rPr lang="en-US" dirty="0" smtClean="0"/>
              <a:t>A conventional third-generation computer is recursively </a:t>
            </a:r>
            <a:r>
              <a:rPr lang="en-US" dirty="0" err="1" smtClean="0"/>
              <a:t>virtualizable</a:t>
            </a:r>
            <a:r>
              <a:rPr lang="en-US" dirty="0" smtClean="0"/>
              <a:t> if</a:t>
            </a:r>
          </a:p>
          <a:p>
            <a:pPr lvl="2"/>
            <a:r>
              <a:rPr lang="en-US" dirty="0" smtClean="0"/>
              <a:t>It is </a:t>
            </a:r>
            <a:r>
              <a:rPr lang="en-US" dirty="0" err="1" smtClean="0"/>
              <a:t>virtualizable</a:t>
            </a:r>
            <a:endParaRPr lang="en-US" dirty="0" smtClean="0"/>
          </a:p>
          <a:p>
            <a:pPr lvl="2"/>
            <a:r>
              <a:rPr lang="en-US" dirty="0" smtClean="0"/>
              <a:t>VMM without any timing dependencies can be constructed for it.</a:t>
            </a:r>
          </a:p>
          <a:p>
            <a:pPr lvl="1"/>
            <a:endParaRPr lang="en-US" dirty="0" smtClean="0"/>
          </a:p>
          <a:p>
            <a:r>
              <a:rPr lang="en-US" dirty="0" smtClean="0"/>
              <a:t>Under this theorem, x86 </a:t>
            </a:r>
            <a:r>
              <a:rPr lang="en-US" altLang="zh-TW" dirty="0" smtClean="0"/>
              <a:t>or</a:t>
            </a:r>
            <a:r>
              <a:rPr lang="zh-TW" altLang="en-US" dirty="0" smtClean="0"/>
              <a:t> </a:t>
            </a:r>
            <a:r>
              <a:rPr lang="en-US" altLang="zh-TW" dirty="0" smtClean="0"/>
              <a:t>ARM</a:t>
            </a:r>
            <a:r>
              <a:rPr lang="en-US" dirty="0" smtClean="0"/>
              <a:t> architecture cannot be virtualized directly. Other techniques are needed.</a:t>
            </a:r>
          </a:p>
        </p:txBody>
      </p:sp>
    </p:spTree>
    <p:extLst>
      <p:ext uri="{BB962C8B-B14F-4D97-AF65-F5344CB8AC3E}">
        <p14:creationId xmlns:p14="http://schemas.microsoft.com/office/powerpoint/2010/main" xmlns="" val="71613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Sensitive instruction</a:t>
            </a:r>
            <a:endParaRPr lang="en-US" dirty="0"/>
          </a:p>
        </p:txBody>
      </p:sp>
      <p:sp>
        <p:nvSpPr>
          <p:cNvPr id="3" name="Text Placeholder 2"/>
          <p:cNvSpPr>
            <a:spLocks noGrp="1"/>
          </p:cNvSpPr>
          <p:nvPr>
            <p:ph type="body" idx="1"/>
          </p:nvPr>
        </p:nvSpPr>
        <p:spPr/>
        <p:txBody>
          <a:bodyPr/>
          <a:lstStyle/>
          <a:p>
            <a:r>
              <a:rPr lang="en-US" dirty="0" smtClean="0">
                <a:solidFill>
                  <a:schemeClr val="accent2">
                    <a:lumMod val="75000"/>
                  </a:schemeClr>
                </a:solidFill>
              </a:rPr>
              <a:t>What is sensitive instruction?</a:t>
            </a:r>
          </a:p>
          <a:p>
            <a:r>
              <a:rPr lang="en-US" dirty="0" smtClean="0"/>
              <a:t>How to “trap-and-emulate”?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Techniques</a:t>
            </a:r>
            <a:endParaRPr lang="en-US" dirty="0"/>
          </a:p>
        </p:txBody>
      </p:sp>
      <p:sp>
        <p:nvSpPr>
          <p:cNvPr id="3" name="Content Placeholder 2"/>
          <p:cNvSpPr>
            <a:spLocks noGrp="1"/>
          </p:cNvSpPr>
          <p:nvPr>
            <p:ph idx="1"/>
          </p:nvPr>
        </p:nvSpPr>
        <p:spPr/>
        <p:txBody>
          <a:bodyPr/>
          <a:lstStyle/>
          <a:p>
            <a:r>
              <a:rPr lang="en-US" dirty="0" smtClean="0"/>
              <a:t>How to virtualize non-</a:t>
            </a:r>
            <a:r>
              <a:rPr lang="en-US" dirty="0" err="1" smtClean="0"/>
              <a:t>virtualizable</a:t>
            </a:r>
            <a:r>
              <a:rPr lang="en-US" dirty="0" smtClean="0"/>
              <a:t> hardware :</a:t>
            </a:r>
          </a:p>
          <a:p>
            <a:pPr lvl="1"/>
            <a:r>
              <a:rPr lang="en-US" dirty="0" smtClean="0"/>
              <a:t>Para-virtualization</a:t>
            </a:r>
          </a:p>
          <a:p>
            <a:pPr lvl="2"/>
            <a:r>
              <a:rPr lang="en-US" dirty="0" smtClean="0"/>
              <a:t>Modify guest OS to skip the critical instructions.</a:t>
            </a:r>
          </a:p>
          <a:p>
            <a:pPr lvl="2"/>
            <a:r>
              <a:rPr lang="en-US" dirty="0" smtClean="0"/>
              <a:t>Implement some hyper-calls to trap guest OS to VMM.</a:t>
            </a:r>
            <a:br>
              <a:rPr lang="en-US" dirty="0" smtClean="0"/>
            </a:br>
            <a:endParaRPr lang="en-US" dirty="0" smtClean="0"/>
          </a:p>
          <a:p>
            <a:pPr lvl="1"/>
            <a:r>
              <a:rPr lang="en-US" dirty="0" smtClean="0"/>
              <a:t>Binary translation</a:t>
            </a:r>
          </a:p>
          <a:p>
            <a:pPr lvl="2"/>
            <a:r>
              <a:rPr lang="en-US" dirty="0" smtClean="0"/>
              <a:t>Use emulation technique to make hardware </a:t>
            </a:r>
            <a:r>
              <a:rPr lang="en-US" dirty="0" err="1" smtClean="0"/>
              <a:t>virtualizable</a:t>
            </a:r>
            <a:r>
              <a:rPr lang="en-US" dirty="0" smtClean="0"/>
              <a:t>.</a:t>
            </a:r>
          </a:p>
          <a:p>
            <a:pPr lvl="2"/>
            <a:r>
              <a:rPr lang="en-US" dirty="0" smtClean="0"/>
              <a:t>Skip the critical instructions by means of these translations.</a:t>
            </a:r>
            <a:br>
              <a:rPr lang="en-US" dirty="0" smtClean="0"/>
            </a:br>
            <a:endParaRPr lang="en-US" dirty="0" smtClean="0"/>
          </a:p>
          <a:p>
            <a:pPr lvl="1"/>
            <a:r>
              <a:rPr lang="en-US" dirty="0" smtClean="0"/>
              <a:t>Hardware assistance</a:t>
            </a:r>
          </a:p>
          <a:p>
            <a:pPr lvl="2"/>
            <a:r>
              <a:rPr lang="en-US" dirty="0" smtClean="0"/>
              <a:t>Modify or enhance ISA of hardware to provide </a:t>
            </a:r>
            <a:r>
              <a:rPr lang="en-US" dirty="0" err="1" smtClean="0"/>
              <a:t>virtualizable</a:t>
            </a:r>
            <a:r>
              <a:rPr lang="en-US" dirty="0" smtClean="0"/>
              <a:t> architecture.</a:t>
            </a:r>
          </a:p>
          <a:p>
            <a:pPr lvl="2"/>
            <a:r>
              <a:rPr lang="en-US" dirty="0" smtClean="0"/>
              <a:t>Reduce the complexity of VMM implementation.</a:t>
            </a:r>
          </a:p>
        </p:txBody>
      </p:sp>
    </p:spTree>
    <p:extLst>
      <p:ext uri="{BB962C8B-B14F-4D97-AF65-F5344CB8AC3E}">
        <p14:creationId xmlns:p14="http://schemas.microsoft.com/office/powerpoint/2010/main" xmlns="" val="3048214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722313" y="4406900"/>
            <a:ext cx="7772400" cy="1362075"/>
          </a:xfrm>
          <a:prstGeom prst="rect">
            <a:avLst/>
          </a:prstGeom>
        </p:spPr>
        <p:txBody>
          <a:bodyPr/>
          <a:lst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a:lstStyle>
          <a:p>
            <a:r>
              <a:rPr kumimoji="1" lang="en-US" altLang="zh-TW" dirty="0" smtClean="0"/>
              <a:t>Para-Virtualization:</a:t>
            </a:r>
          </a:p>
          <a:p>
            <a:r>
              <a:rPr kumimoji="1" lang="zh-TW" altLang="en-US" dirty="0" smtClean="0"/>
              <a:t> </a:t>
            </a:r>
            <a:r>
              <a:rPr kumimoji="1" lang="en-US" altLang="zh-TW" dirty="0" smtClean="0"/>
              <a:t>Patch</a:t>
            </a:r>
            <a:r>
              <a:rPr kumimoji="1" lang="zh-TW" altLang="en-US" dirty="0" smtClean="0"/>
              <a:t> </a:t>
            </a:r>
            <a:r>
              <a:rPr kumimoji="1" lang="en-US" altLang="zh-TW" dirty="0" smtClean="0"/>
              <a:t>Guest</a:t>
            </a:r>
            <a:r>
              <a:rPr kumimoji="1" lang="zh-TW" altLang="en-US" dirty="0" smtClean="0"/>
              <a:t> </a:t>
            </a:r>
            <a:r>
              <a:rPr kumimoji="1" lang="en-US" altLang="zh-TW" dirty="0" smtClean="0"/>
              <a:t>OS</a:t>
            </a:r>
            <a:endParaRPr kumimoji="1" lang="zh-TW" altLang="en-US" dirty="0"/>
          </a:p>
        </p:txBody>
      </p:sp>
    </p:spTree>
    <p:extLst>
      <p:ext uri="{BB962C8B-B14F-4D97-AF65-F5344CB8AC3E}">
        <p14:creationId xmlns:p14="http://schemas.microsoft.com/office/powerpoint/2010/main" xmlns="" val="4156189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Para-Virtualization</a:t>
            </a:r>
            <a:endParaRPr lang="en-US" dirty="0"/>
          </a:p>
        </p:txBody>
      </p:sp>
      <p:sp>
        <p:nvSpPr>
          <p:cNvPr id="3" name="Content Placeholder 2"/>
          <p:cNvSpPr>
            <a:spLocks noGrp="1"/>
          </p:cNvSpPr>
          <p:nvPr>
            <p:ph idx="1"/>
          </p:nvPr>
        </p:nvSpPr>
        <p:spPr>
          <a:xfrm>
            <a:off x="457200" y="1600201"/>
            <a:ext cx="8382000" cy="2667000"/>
          </a:xfrm>
        </p:spPr>
        <p:txBody>
          <a:bodyPr>
            <a:normAutofit/>
          </a:bodyPr>
          <a:lstStyle/>
          <a:p>
            <a:r>
              <a:rPr lang="en-US" dirty="0" smtClean="0"/>
              <a:t>Para-Virtualization implementation :</a:t>
            </a:r>
          </a:p>
          <a:p>
            <a:pPr lvl="1"/>
            <a:r>
              <a:rPr lang="en-US" dirty="0" smtClean="0"/>
              <a:t>In </a:t>
            </a:r>
            <a:r>
              <a:rPr lang="en-US" dirty="0" err="1" smtClean="0"/>
              <a:t>para</a:t>
            </a:r>
            <a:r>
              <a:rPr lang="en-US" dirty="0" smtClean="0"/>
              <a:t>-virtualization technique, guest OS should be modified to prevent invoking critical instructions.</a:t>
            </a:r>
          </a:p>
          <a:p>
            <a:pPr lvl="1"/>
            <a:r>
              <a:rPr lang="en-US" dirty="0" smtClean="0"/>
              <a:t>Instead of knowing nothing about hypervisor, guest OS will be aware of the existence of VMM, and collaborate with VMM smoothly.</a:t>
            </a:r>
          </a:p>
          <a:p>
            <a:pPr lvl="1"/>
            <a:r>
              <a:rPr lang="en-US" dirty="0" smtClean="0"/>
              <a:t>VMM will provide the hyper-call interfaces, which will be the communication channel between guest and host.</a:t>
            </a:r>
          </a:p>
        </p:txBody>
      </p:sp>
      <p:pic>
        <p:nvPicPr>
          <p:cNvPr id="5122" name="Picture 2"/>
          <p:cNvPicPr>
            <a:picLocks noChangeAspect="1" noChangeArrowheads="1"/>
          </p:cNvPicPr>
          <p:nvPr/>
        </p:nvPicPr>
        <p:blipFill>
          <a:blip r:embed="rId2" cstate="print"/>
          <a:srcRect/>
          <a:stretch>
            <a:fillRect/>
          </a:stretch>
        </p:blipFill>
        <p:spPr bwMode="auto">
          <a:xfrm>
            <a:off x="1371600" y="4495800"/>
            <a:ext cx="6400800" cy="1858960"/>
          </a:xfrm>
          <a:prstGeom prst="rect">
            <a:avLst/>
          </a:prstGeom>
          <a:noFill/>
          <a:ln w="9525">
            <a:noFill/>
            <a:miter lim="800000"/>
            <a:headEnd/>
            <a:tailEnd/>
          </a:ln>
          <a:effectLst/>
        </p:spPr>
      </p:pic>
    </p:spTree>
    <p:extLst>
      <p:ext uri="{BB962C8B-B14F-4D97-AF65-F5344CB8AC3E}">
        <p14:creationId xmlns:p14="http://schemas.microsoft.com/office/powerpoint/2010/main" xmlns="" val="38172228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of Para-virtualization</a:t>
            </a:r>
            <a:endParaRPr lang="zh-TW" altLang="en-US" dirty="0"/>
          </a:p>
        </p:txBody>
      </p:sp>
      <p:sp>
        <p:nvSpPr>
          <p:cNvPr id="3" name="內容版面配置區 2"/>
          <p:cNvSpPr>
            <a:spLocks noGrp="1"/>
          </p:cNvSpPr>
          <p:nvPr>
            <p:ph idx="1"/>
          </p:nvPr>
        </p:nvSpPr>
        <p:spPr>
          <a:xfrm>
            <a:off x="2895600" y="1600200"/>
            <a:ext cx="5791200" cy="4525963"/>
          </a:xfrm>
        </p:spPr>
        <p:txBody>
          <a:bodyPr/>
          <a:lstStyle/>
          <a:p>
            <a:pPr marL="68580" indent="0">
              <a:buNone/>
            </a:pPr>
            <a:endParaRPr lang="en-US" altLang="zh-TW" dirty="0" smtClean="0">
              <a:latin typeface="Calibri"/>
              <a:cs typeface="Calibri"/>
            </a:endParaRPr>
          </a:p>
          <a:p>
            <a:pPr marL="68580" indent="0">
              <a:buNone/>
            </a:pPr>
            <a:r>
              <a:rPr lang="en-US" altLang="zh-TW" dirty="0" smtClean="0">
                <a:latin typeface="Calibri"/>
                <a:cs typeface="Calibri"/>
              </a:rPr>
              <a:t>…</a:t>
            </a:r>
            <a:endParaRPr lang="en-US" altLang="zh-TW" dirty="0">
              <a:latin typeface="Calibri"/>
              <a:cs typeface="Calibri"/>
            </a:endParaRPr>
          </a:p>
          <a:p>
            <a:pPr marL="68580" indent="0">
              <a:buNone/>
            </a:pPr>
            <a:r>
              <a:rPr lang="en-US" altLang="zh-TW" dirty="0">
                <a:latin typeface="Calibri"/>
                <a:cs typeface="Calibri"/>
              </a:rPr>
              <a:t>mov r0, r0</a:t>
            </a:r>
          </a:p>
          <a:p>
            <a:pPr marL="68580" indent="0">
              <a:buNone/>
            </a:pPr>
            <a:r>
              <a:rPr lang="en-US" altLang="zh-TW" dirty="0">
                <a:latin typeface="Calibri"/>
                <a:cs typeface="Calibri"/>
              </a:rPr>
              <a:t>add sp, sp</a:t>
            </a:r>
          </a:p>
          <a:p>
            <a:pPr marL="68580" indent="0">
              <a:buNone/>
            </a:pPr>
            <a:r>
              <a:rPr lang="en-US" altLang="zh-TW" dirty="0" smtClean="0">
                <a:solidFill>
                  <a:srgbClr val="FF0000"/>
                </a:solidFill>
                <a:latin typeface="Calibri"/>
                <a:cs typeface="Calibri"/>
              </a:rPr>
              <a:t>virt_svc_movs</a:t>
            </a:r>
            <a:r>
              <a:rPr lang="en-US" altLang="zh-TW" dirty="0" smtClean="0">
                <a:solidFill>
                  <a:srgbClr val="FFFF00"/>
                </a:solidFill>
                <a:latin typeface="Calibri"/>
                <a:cs typeface="Calibri"/>
              </a:rPr>
              <a:t> </a:t>
            </a:r>
            <a:r>
              <a:rPr lang="en-US" altLang="zh-TW" dirty="0" smtClean="0">
                <a:latin typeface="Calibri"/>
                <a:cs typeface="Calibri"/>
              </a:rPr>
              <a:t>“movs </a:t>
            </a:r>
            <a:r>
              <a:rPr lang="en-US" altLang="zh-TW" dirty="0">
                <a:latin typeface="Calibri"/>
                <a:cs typeface="Calibri"/>
              </a:rPr>
              <a:t>pc, </a:t>
            </a:r>
            <a:r>
              <a:rPr lang="en-US" altLang="zh-TW" dirty="0" smtClean="0">
                <a:latin typeface="Calibri"/>
                <a:cs typeface="Calibri"/>
              </a:rPr>
              <a:t>lr”</a:t>
            </a:r>
            <a:endParaRPr lang="en-US" altLang="zh-TW" dirty="0">
              <a:latin typeface="Calibri"/>
              <a:cs typeface="Calibri"/>
            </a:endParaRPr>
          </a:p>
          <a:p>
            <a:pPr marL="68580" indent="0">
              <a:buNone/>
            </a:pPr>
            <a:r>
              <a:rPr lang="en-US" altLang="zh-TW" dirty="0" smtClean="0">
                <a:latin typeface="Calibri"/>
                <a:cs typeface="Calibri"/>
              </a:rPr>
              <a:t>…</a:t>
            </a:r>
          </a:p>
          <a:p>
            <a:pPr marL="68580" indent="0">
              <a:buNone/>
            </a:pPr>
            <a:endParaRPr lang="zh-TW" altLang="en-US" dirty="0">
              <a:latin typeface="Calibri"/>
              <a:cs typeface="Calibri"/>
            </a:endParaRPr>
          </a:p>
        </p:txBody>
      </p:sp>
      <p:sp>
        <p:nvSpPr>
          <p:cNvPr id="4" name="投影片編號版面配置區 3"/>
          <p:cNvSpPr>
            <a:spLocks noGrp="1"/>
          </p:cNvSpPr>
          <p:nvPr>
            <p:ph type="sldNum" sz="quarter" idx="12"/>
          </p:nvPr>
        </p:nvSpPr>
        <p:spPr/>
        <p:txBody>
          <a:bodyPr/>
          <a:lstStyle/>
          <a:p>
            <a:fld id="{1BFD7007-7423-44FB-BF0C-E6187985293B}" type="slidenum">
              <a:rPr lang="zh-TW" altLang="en-US" smtClean="0"/>
              <a:pPr/>
              <a:t>33</a:t>
            </a:fld>
            <a:endParaRPr lang="zh-TW" altLang="en-US"/>
          </a:p>
        </p:txBody>
      </p:sp>
      <p:sp>
        <p:nvSpPr>
          <p:cNvPr id="5" name="文字方塊 4"/>
          <p:cNvSpPr txBox="1"/>
          <p:nvPr/>
        </p:nvSpPr>
        <p:spPr>
          <a:xfrm>
            <a:off x="5410200" y="1295400"/>
            <a:ext cx="3533328" cy="1569660"/>
          </a:xfrm>
          <a:prstGeom prst="rect">
            <a:avLst/>
          </a:prstGeom>
          <a:noFill/>
        </p:spPr>
        <p:txBody>
          <a:bodyPr wrap="square" rtlCol="0">
            <a:spAutoFit/>
          </a:bodyPr>
          <a:lstStyle/>
          <a:p>
            <a:r>
              <a:rPr lang="en-US" altLang="zh-TW" sz="2400" dirty="0" smtClean="0"/>
              <a:t>.macro virt_svc_movs, inst</a:t>
            </a:r>
          </a:p>
          <a:p>
            <a:r>
              <a:rPr lang="en-US" altLang="zh-TW" sz="2400" dirty="0" smtClean="0"/>
              <a:t>SWI 0x190</a:t>
            </a:r>
          </a:p>
          <a:p>
            <a:r>
              <a:rPr lang="en-US" altLang="zh-TW" sz="2400" dirty="0" smtClean="0"/>
              <a:t>\inst</a:t>
            </a:r>
          </a:p>
          <a:p>
            <a:r>
              <a:rPr lang="en-US" altLang="zh-TW" sz="2400" dirty="0" smtClean="0"/>
              <a:t>.endm</a:t>
            </a:r>
            <a:endParaRPr lang="zh-TW" altLang="en-US" sz="2400" dirty="0"/>
          </a:p>
        </p:txBody>
      </p:sp>
      <p:cxnSp>
        <p:nvCxnSpPr>
          <p:cNvPr id="7" name="直線單箭頭接點 6"/>
          <p:cNvCxnSpPr/>
          <p:nvPr/>
        </p:nvCxnSpPr>
        <p:spPr>
          <a:xfrm flipV="1">
            <a:off x="4419600" y="2590800"/>
            <a:ext cx="990600" cy="83820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1295400" y="3962400"/>
            <a:ext cx="7772400"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TW" sz="2400" dirty="0"/>
              <a:t>We replace the instruction </a:t>
            </a:r>
            <a:r>
              <a:rPr lang="en-US" altLang="zh-TW" sz="2400" dirty="0" smtClean="0"/>
              <a:t>by </a:t>
            </a:r>
            <a:r>
              <a:rPr lang="en-US" altLang="zh-TW" sz="2400" dirty="0"/>
              <a:t>a self-defined macro.  The original instruction is the parameter of the macro.  This macro would send a software interrupt to VMM.  When receiving the SWI number 0x190, VMM has the knowledge that the next instruction is a instruction which should be emulated</a:t>
            </a:r>
            <a:r>
              <a:rPr lang="en-US" altLang="zh-TW" sz="2400" dirty="0" smtClean="0"/>
              <a:t>.</a:t>
            </a:r>
            <a:endParaRPr lang="en-US" altLang="zh-TW" sz="2400" dirty="0"/>
          </a:p>
        </p:txBody>
      </p:sp>
      <p:sp>
        <p:nvSpPr>
          <p:cNvPr id="9" name="內容版面配置區 2"/>
          <p:cNvSpPr txBox="1">
            <a:spLocks/>
          </p:cNvSpPr>
          <p:nvPr/>
        </p:nvSpPr>
        <p:spPr>
          <a:xfrm>
            <a:off x="109959" y="1711124"/>
            <a:ext cx="1905000" cy="247987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Clr>
                <a:schemeClr val="accent1">
                  <a:lumMod val="75000"/>
                </a:schemeClr>
              </a:buClr>
              <a:buFont typeface="Arial" pitchFamily="34" charset="0"/>
              <a:buChar char="•"/>
              <a:defRPr sz="2400" kern="1200">
                <a:solidFill>
                  <a:schemeClr val="tx2">
                    <a:lumMod val="75000"/>
                  </a:schemeClr>
                </a:solidFill>
                <a:latin typeface="Cambria" pitchFamily="18" charset="0"/>
                <a:ea typeface="+mn-ea"/>
                <a:cs typeface="+mn-cs"/>
              </a:defRPr>
            </a:lvl1pPr>
            <a:lvl2pPr marL="742950" indent="-285750" algn="l" defTabSz="914400" rtl="0" eaLnBrk="1" latinLnBrk="0" hangingPunct="1">
              <a:spcBef>
                <a:spcPct val="20000"/>
              </a:spcBef>
              <a:buClr>
                <a:schemeClr val="accent3">
                  <a:lumMod val="50000"/>
                </a:schemeClr>
              </a:buClr>
              <a:buFont typeface="Wingdings" pitchFamily="2" charset="2"/>
              <a:buChar char="§"/>
              <a:defRPr sz="2000" kern="1200">
                <a:solidFill>
                  <a:schemeClr val="accent3">
                    <a:lumMod val="50000"/>
                  </a:schemeClr>
                </a:solidFill>
                <a:latin typeface="Cambria" pitchFamily="18" charset="0"/>
                <a:ea typeface="+mn-ea"/>
                <a:cs typeface="+mn-cs"/>
              </a:defRPr>
            </a:lvl2pPr>
            <a:lvl3pPr marL="1143000" indent="-228600" algn="l" defTabSz="914400" rtl="0" eaLnBrk="1" latinLnBrk="0" hangingPunct="1">
              <a:spcBef>
                <a:spcPct val="20000"/>
              </a:spcBef>
              <a:buClr>
                <a:schemeClr val="accent4">
                  <a:lumMod val="50000"/>
                </a:schemeClr>
              </a:buClr>
              <a:buFont typeface="Arial" pitchFamily="34" charset="0"/>
              <a:buChar char="•"/>
              <a:defRPr sz="18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580" indent="0">
              <a:buFont typeface="Arial" pitchFamily="34" charset="0"/>
              <a:buNone/>
            </a:pPr>
            <a:endParaRPr lang="en-US" altLang="zh-TW" dirty="0" smtClean="0">
              <a:latin typeface="Calibri"/>
              <a:cs typeface="Calibri"/>
            </a:endParaRPr>
          </a:p>
          <a:p>
            <a:pPr marL="68580" indent="0">
              <a:buFont typeface="Arial" pitchFamily="34" charset="0"/>
              <a:buNone/>
            </a:pPr>
            <a:r>
              <a:rPr lang="en-US" altLang="zh-TW" dirty="0" smtClean="0">
                <a:latin typeface="Calibri"/>
                <a:cs typeface="Calibri"/>
              </a:rPr>
              <a:t>…</a:t>
            </a:r>
          </a:p>
          <a:p>
            <a:pPr marL="68580" indent="0">
              <a:buFont typeface="Arial" pitchFamily="34" charset="0"/>
              <a:buNone/>
            </a:pPr>
            <a:r>
              <a:rPr lang="en-US" altLang="zh-TW" dirty="0" err="1" smtClean="0">
                <a:latin typeface="Calibri"/>
                <a:cs typeface="Calibri"/>
              </a:rPr>
              <a:t>mov</a:t>
            </a:r>
            <a:r>
              <a:rPr lang="en-US" altLang="zh-TW" dirty="0" smtClean="0">
                <a:latin typeface="Calibri"/>
                <a:cs typeface="Calibri"/>
              </a:rPr>
              <a:t> r0, r0</a:t>
            </a:r>
          </a:p>
          <a:p>
            <a:pPr marL="68580" indent="0">
              <a:buFont typeface="Arial" pitchFamily="34" charset="0"/>
              <a:buNone/>
            </a:pPr>
            <a:r>
              <a:rPr lang="en-US" altLang="zh-TW" dirty="0" smtClean="0">
                <a:latin typeface="Calibri"/>
                <a:cs typeface="Calibri"/>
              </a:rPr>
              <a:t>add </a:t>
            </a:r>
            <a:r>
              <a:rPr lang="en-US" altLang="zh-TW" dirty="0" err="1" smtClean="0">
                <a:latin typeface="Calibri"/>
                <a:cs typeface="Calibri"/>
              </a:rPr>
              <a:t>sp</a:t>
            </a:r>
            <a:r>
              <a:rPr lang="en-US" altLang="zh-TW" dirty="0" smtClean="0">
                <a:latin typeface="Calibri"/>
                <a:cs typeface="Calibri"/>
              </a:rPr>
              <a:t>, </a:t>
            </a:r>
            <a:r>
              <a:rPr lang="en-US" altLang="zh-TW" dirty="0" err="1" smtClean="0">
                <a:latin typeface="Calibri"/>
                <a:cs typeface="Calibri"/>
              </a:rPr>
              <a:t>sp</a:t>
            </a:r>
            <a:endParaRPr lang="en-US" altLang="zh-TW" dirty="0" smtClean="0">
              <a:latin typeface="Calibri"/>
              <a:cs typeface="Calibri"/>
            </a:endParaRPr>
          </a:p>
          <a:p>
            <a:pPr marL="68580" indent="0">
              <a:buFont typeface="Arial" pitchFamily="34" charset="0"/>
              <a:buNone/>
            </a:pPr>
            <a:r>
              <a:rPr lang="en-US" altLang="zh-TW" dirty="0" err="1" smtClean="0">
                <a:latin typeface="Calibri"/>
                <a:cs typeface="Calibri"/>
              </a:rPr>
              <a:t>movs</a:t>
            </a:r>
            <a:r>
              <a:rPr lang="en-US" altLang="zh-TW" dirty="0" smtClean="0">
                <a:latin typeface="Calibri"/>
                <a:cs typeface="Calibri"/>
              </a:rPr>
              <a:t> pc, </a:t>
            </a:r>
            <a:r>
              <a:rPr lang="en-US" altLang="zh-TW" dirty="0" err="1" smtClean="0">
                <a:latin typeface="Calibri"/>
                <a:cs typeface="Calibri"/>
              </a:rPr>
              <a:t>lr</a:t>
            </a:r>
            <a:endParaRPr lang="en-US" altLang="zh-TW" dirty="0" smtClean="0">
              <a:latin typeface="Calibri"/>
              <a:cs typeface="Calibri"/>
            </a:endParaRPr>
          </a:p>
          <a:p>
            <a:pPr marL="68580" indent="0">
              <a:buFont typeface="Arial" pitchFamily="34" charset="0"/>
              <a:buNone/>
            </a:pPr>
            <a:r>
              <a:rPr lang="en-US" altLang="zh-TW" dirty="0" smtClean="0">
                <a:latin typeface="Calibri"/>
                <a:cs typeface="Calibri"/>
              </a:rPr>
              <a:t>…</a:t>
            </a:r>
          </a:p>
          <a:p>
            <a:pPr marL="68580" indent="0">
              <a:buFont typeface="Arial" pitchFamily="34" charset="0"/>
              <a:buNone/>
            </a:pPr>
            <a:endParaRPr lang="zh-TW" altLang="en-US" dirty="0">
              <a:latin typeface="Calibri"/>
              <a:cs typeface="Calibri"/>
            </a:endParaRPr>
          </a:p>
        </p:txBody>
      </p:sp>
      <p:cxnSp>
        <p:nvCxnSpPr>
          <p:cNvPr id="12" name="直線單箭頭接點 11"/>
          <p:cNvCxnSpPr/>
          <p:nvPr/>
        </p:nvCxnSpPr>
        <p:spPr>
          <a:xfrm>
            <a:off x="1905000" y="3165675"/>
            <a:ext cx="5334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207839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1000" fill="hold"/>
                                        <p:tgtEl>
                                          <p:spTgt spid="9">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Difficulties</a:t>
            </a:r>
            <a:endParaRPr lang="en-US" dirty="0"/>
          </a:p>
        </p:txBody>
      </p:sp>
      <p:sp>
        <p:nvSpPr>
          <p:cNvPr id="3" name="Content Placeholder 2"/>
          <p:cNvSpPr>
            <a:spLocks noGrp="1"/>
          </p:cNvSpPr>
          <p:nvPr>
            <p:ph idx="1"/>
          </p:nvPr>
        </p:nvSpPr>
        <p:spPr>
          <a:xfrm>
            <a:off x="457200" y="1371600"/>
            <a:ext cx="8305800" cy="5105400"/>
          </a:xfrm>
        </p:spPr>
        <p:txBody>
          <a:bodyPr/>
          <a:lstStyle/>
          <a:p>
            <a:r>
              <a:rPr lang="en-US" dirty="0" smtClean="0"/>
              <a:t>Difficulty of </a:t>
            </a:r>
            <a:r>
              <a:rPr lang="en-US" dirty="0" err="1" smtClean="0"/>
              <a:t>para</a:t>
            </a:r>
            <a:r>
              <a:rPr lang="en-US" dirty="0" smtClean="0"/>
              <a:t>-virtualization :</a:t>
            </a:r>
          </a:p>
          <a:p>
            <a:pPr lvl="1"/>
            <a:r>
              <a:rPr lang="en-US" dirty="0" smtClean="0"/>
              <a:t>Guest OS modification</a:t>
            </a:r>
          </a:p>
          <a:p>
            <a:pPr lvl="2"/>
            <a:r>
              <a:rPr lang="en-US" dirty="0" smtClean="0"/>
              <a:t>User should at least has the source code of guest </a:t>
            </a:r>
            <a:r>
              <a:rPr lang="en-US" dirty="0" smtClean="0"/>
              <a:t>OS; </a:t>
            </a:r>
            <a:r>
              <a:rPr lang="en-US" dirty="0" smtClean="0"/>
              <a:t>otherwise, </a:t>
            </a:r>
            <a:r>
              <a:rPr lang="en-US" dirty="0" err="1" smtClean="0"/>
              <a:t>para</a:t>
            </a:r>
            <a:r>
              <a:rPr lang="en-US" dirty="0" smtClean="0"/>
              <a:t>-virtualization cannot be used.</a:t>
            </a:r>
          </a:p>
          <a:p>
            <a:pPr lvl="1"/>
            <a:endParaRPr lang="en-US" dirty="0" smtClean="0"/>
          </a:p>
        </p:txBody>
      </p:sp>
    </p:spTree>
    <p:extLst>
      <p:ext uri="{BB962C8B-B14F-4D97-AF65-F5344CB8AC3E}">
        <p14:creationId xmlns:p14="http://schemas.microsoft.com/office/powerpoint/2010/main" xmlns="" val="3227327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722313" y="4406900"/>
            <a:ext cx="7772400" cy="1362075"/>
          </a:xfrm>
          <a:prstGeom prst="rect">
            <a:avLst/>
          </a:prstGeom>
        </p:spPr>
        <p:txBody>
          <a:bodyPr/>
          <a:lst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a:lstStyle>
          <a:p>
            <a:r>
              <a:rPr kumimoji="1" lang="en-US" altLang="zh-TW" dirty="0" smtClean="0"/>
              <a:t>Full-Virtualization:</a:t>
            </a:r>
          </a:p>
          <a:p>
            <a:r>
              <a:rPr kumimoji="1" lang="en-US" altLang="zh-TW" dirty="0" smtClean="0"/>
              <a:t>Dynamic</a:t>
            </a:r>
            <a:r>
              <a:rPr kumimoji="1" lang="zh-TW" altLang="en-US" dirty="0" smtClean="0"/>
              <a:t> </a:t>
            </a:r>
            <a:r>
              <a:rPr kumimoji="1" lang="en-US" altLang="zh-TW" dirty="0" smtClean="0"/>
              <a:t>Binary</a:t>
            </a:r>
            <a:r>
              <a:rPr kumimoji="1" lang="zh-TW" altLang="en-US" dirty="0" smtClean="0"/>
              <a:t> </a:t>
            </a:r>
            <a:r>
              <a:rPr kumimoji="1" lang="en-US" altLang="zh-TW" dirty="0" smtClean="0"/>
              <a:t>Translation</a:t>
            </a:r>
          </a:p>
        </p:txBody>
      </p:sp>
    </p:spTree>
    <p:extLst>
      <p:ext uri="{BB962C8B-B14F-4D97-AF65-F5344CB8AC3E}">
        <p14:creationId xmlns:p14="http://schemas.microsoft.com/office/powerpoint/2010/main" xmlns="" val="33991055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Translation</a:t>
            </a:r>
            <a:endParaRPr lang="en-US" dirty="0"/>
          </a:p>
        </p:txBody>
      </p:sp>
      <p:sp>
        <p:nvSpPr>
          <p:cNvPr id="3" name="Content Placeholder 2"/>
          <p:cNvSpPr>
            <a:spLocks noGrp="1"/>
          </p:cNvSpPr>
          <p:nvPr>
            <p:ph idx="1"/>
          </p:nvPr>
        </p:nvSpPr>
        <p:spPr>
          <a:xfrm>
            <a:off x="457200" y="1600200"/>
            <a:ext cx="7772400" cy="4525963"/>
          </a:xfrm>
        </p:spPr>
        <p:txBody>
          <a:bodyPr/>
          <a:lstStyle/>
          <a:p>
            <a:r>
              <a:rPr lang="en-US" dirty="0" smtClean="0"/>
              <a:t>In emulation techniques :</a:t>
            </a:r>
          </a:p>
          <a:p>
            <a:pPr lvl="1"/>
            <a:r>
              <a:rPr lang="en-US" dirty="0" smtClean="0"/>
              <a:t>Binary translation module is used to optimize binary code blocks, and </a:t>
            </a:r>
            <a:r>
              <a:rPr lang="en-US" dirty="0" smtClean="0"/>
              <a:t>translates </a:t>
            </a:r>
            <a:r>
              <a:rPr lang="en-US" dirty="0" smtClean="0"/>
              <a:t>binaries from guest ISA to host ISA.</a:t>
            </a:r>
            <a:br>
              <a:rPr lang="en-US" dirty="0" smtClean="0"/>
            </a:br>
            <a:endParaRPr lang="en-US" dirty="0" smtClean="0"/>
          </a:p>
          <a:p>
            <a:r>
              <a:rPr lang="en-US" dirty="0" smtClean="0"/>
              <a:t>In virtualization techniques :</a:t>
            </a:r>
          </a:p>
          <a:p>
            <a:pPr lvl="1"/>
            <a:r>
              <a:rPr lang="en-US" dirty="0" smtClean="0"/>
              <a:t>Binary translation module is used to skip or modify the guest OS binary code blocks which include critical instructions.</a:t>
            </a:r>
          </a:p>
          <a:p>
            <a:pPr lvl="1"/>
            <a:r>
              <a:rPr lang="en-US" dirty="0" smtClean="0"/>
              <a:t>Translate those critical instructions into some privilege instructions which will </a:t>
            </a:r>
            <a:r>
              <a:rPr lang="en-US" dirty="0" smtClean="0"/>
              <a:t>be trapped </a:t>
            </a:r>
            <a:r>
              <a:rPr lang="en-US" dirty="0" smtClean="0"/>
              <a:t>to VMM for further emulation.</a:t>
            </a:r>
          </a:p>
        </p:txBody>
      </p:sp>
    </p:spTree>
    <p:extLst>
      <p:ext uri="{BB962C8B-B14F-4D97-AF65-F5344CB8AC3E}">
        <p14:creationId xmlns:p14="http://schemas.microsoft.com/office/powerpoint/2010/main" xmlns="" val="18718092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Translation (revisited)</a:t>
            </a:r>
            <a:endParaRPr lang="en-US" dirty="0"/>
          </a:p>
        </p:txBody>
      </p:sp>
      <p:sp>
        <p:nvSpPr>
          <p:cNvPr id="3" name="Content Placeholder 2"/>
          <p:cNvSpPr>
            <a:spLocks noGrp="1"/>
          </p:cNvSpPr>
          <p:nvPr>
            <p:ph idx="1"/>
          </p:nvPr>
        </p:nvSpPr>
        <p:spPr/>
        <p:txBody>
          <a:bodyPr/>
          <a:lstStyle/>
          <a:p>
            <a:r>
              <a:rPr lang="en-US" dirty="0" smtClean="0"/>
              <a:t>Static approach vs. Dynamic approach :</a:t>
            </a:r>
          </a:p>
          <a:p>
            <a:pPr lvl="1"/>
            <a:r>
              <a:rPr lang="en-US" dirty="0" smtClean="0"/>
              <a:t>Static binary translation</a:t>
            </a:r>
          </a:p>
          <a:p>
            <a:pPr lvl="2"/>
            <a:r>
              <a:rPr lang="en-US" dirty="0" smtClean="0"/>
              <a:t>The entire executable file is translated into an executable of the target architecture.</a:t>
            </a:r>
          </a:p>
          <a:p>
            <a:pPr lvl="2"/>
            <a:r>
              <a:rPr lang="en-US" dirty="0" smtClean="0"/>
              <a:t>This is very difficult to do correctly, since not all the code can be discovered by the translator.</a:t>
            </a:r>
          </a:p>
          <a:p>
            <a:pPr lvl="1"/>
            <a:r>
              <a:rPr lang="en-US" dirty="0" smtClean="0"/>
              <a:t>Dynamic binary translation</a:t>
            </a:r>
          </a:p>
          <a:p>
            <a:pPr lvl="2"/>
            <a:r>
              <a:rPr lang="en-US" dirty="0" smtClean="0"/>
              <a:t>Looks at a short sequence of code, typically on the order of a single basic block, translates it and caches the resulting sequence.</a:t>
            </a:r>
          </a:p>
          <a:p>
            <a:pPr lvl="2"/>
            <a:r>
              <a:rPr lang="en-US" dirty="0" smtClean="0"/>
              <a:t>Code is only translated as it is discovered and when possible, branch instructions are made to point to already translated and saved code.</a:t>
            </a:r>
          </a:p>
        </p:txBody>
      </p:sp>
    </p:spTree>
    <p:extLst>
      <p:ext uri="{BB962C8B-B14F-4D97-AF65-F5344CB8AC3E}">
        <p14:creationId xmlns:p14="http://schemas.microsoft.com/office/powerpoint/2010/main" xmlns="" val="13265577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Dynamic Binary Translation (revisited)</a:t>
            </a:r>
            <a:endParaRPr lang="en-US" sz="3600" dirty="0"/>
          </a:p>
        </p:txBody>
      </p:sp>
      <p:sp>
        <p:nvSpPr>
          <p:cNvPr id="3" name="Content Placeholder 2"/>
          <p:cNvSpPr>
            <a:spLocks noGrp="1"/>
          </p:cNvSpPr>
          <p:nvPr>
            <p:ph idx="1"/>
          </p:nvPr>
        </p:nvSpPr>
        <p:spPr>
          <a:xfrm>
            <a:off x="457200" y="1600201"/>
            <a:ext cx="8229600" cy="1219200"/>
          </a:xfrm>
        </p:spPr>
        <p:txBody>
          <a:bodyPr/>
          <a:lstStyle/>
          <a:p>
            <a:r>
              <a:rPr lang="en-US" dirty="0" smtClean="0"/>
              <a:t>Dynamic binary translation and optimization</a:t>
            </a:r>
          </a:p>
          <a:p>
            <a:pPr lvl="1"/>
            <a:r>
              <a:rPr lang="en-US" dirty="0" smtClean="0"/>
              <a:t>VMM can dynamically translate binary code and collect profiling data for further optimization.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28625" y="2667000"/>
            <a:ext cx="8285163" cy="4017963"/>
          </a:xfrm>
          <a:prstGeom prst="rect">
            <a:avLst/>
          </a:prstGeom>
          <a:noFill/>
          <a:ln w="9525">
            <a:noFill/>
            <a:miter lim="800000"/>
            <a:headEnd/>
            <a:tailEnd/>
          </a:ln>
          <a:effectLst/>
        </p:spPr>
      </p:pic>
    </p:spTree>
    <p:extLst>
      <p:ext uri="{BB962C8B-B14F-4D97-AF65-F5344CB8AC3E}">
        <p14:creationId xmlns:p14="http://schemas.microsoft.com/office/powerpoint/2010/main" xmlns="" val="27554610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Difficulties</a:t>
            </a:r>
            <a:endParaRPr lang="en-US" dirty="0"/>
          </a:p>
        </p:txBody>
      </p:sp>
      <p:sp>
        <p:nvSpPr>
          <p:cNvPr id="3" name="Content Placeholder 2"/>
          <p:cNvSpPr>
            <a:spLocks noGrp="1"/>
          </p:cNvSpPr>
          <p:nvPr>
            <p:ph idx="1"/>
          </p:nvPr>
        </p:nvSpPr>
        <p:spPr>
          <a:xfrm>
            <a:off x="457200" y="1371600"/>
            <a:ext cx="8305800" cy="3886200"/>
          </a:xfrm>
        </p:spPr>
        <p:txBody>
          <a:bodyPr/>
          <a:lstStyle/>
          <a:p>
            <a:r>
              <a:rPr lang="en-US" dirty="0" smtClean="0"/>
              <a:t>Difficulties of binary translation :</a:t>
            </a:r>
          </a:p>
          <a:p>
            <a:pPr lvl="1"/>
            <a:r>
              <a:rPr lang="en-US" dirty="0" smtClean="0"/>
              <a:t>Self-modifying code</a:t>
            </a:r>
          </a:p>
          <a:p>
            <a:pPr lvl="2"/>
            <a:r>
              <a:rPr lang="en-US" dirty="0" smtClean="0"/>
              <a:t>If guest OS will modify its own binary code in runtime, binary translation </a:t>
            </a:r>
            <a:r>
              <a:rPr lang="en-US" dirty="0" smtClean="0"/>
              <a:t>needs </a:t>
            </a:r>
            <a:r>
              <a:rPr lang="en-US" dirty="0" smtClean="0"/>
              <a:t>to flush the corresponding code cache and </a:t>
            </a:r>
            <a:r>
              <a:rPr lang="en-US" dirty="0" smtClean="0"/>
              <a:t>retranslates </a:t>
            </a:r>
            <a:r>
              <a:rPr lang="en-US" dirty="0" smtClean="0"/>
              <a:t>the code block.</a:t>
            </a:r>
          </a:p>
          <a:p>
            <a:pPr lvl="1"/>
            <a:r>
              <a:rPr lang="en-US" dirty="0" smtClean="0"/>
              <a:t>Self-reference code</a:t>
            </a:r>
          </a:p>
          <a:p>
            <a:pPr lvl="2"/>
            <a:r>
              <a:rPr lang="en-US" dirty="0" smtClean="0"/>
              <a:t>If guest code </a:t>
            </a:r>
            <a:r>
              <a:rPr lang="en-US" dirty="0" smtClean="0"/>
              <a:t>needs </a:t>
            </a:r>
            <a:r>
              <a:rPr lang="en-US" dirty="0" smtClean="0"/>
              <a:t>to </a:t>
            </a:r>
            <a:r>
              <a:rPr lang="en-US" dirty="0" smtClean="0"/>
              <a:t>read </a:t>
            </a:r>
            <a:r>
              <a:rPr lang="en-US" dirty="0" smtClean="0"/>
              <a:t>its own binary code in runtime, VMM </a:t>
            </a:r>
            <a:r>
              <a:rPr lang="en-US" dirty="0" smtClean="0"/>
              <a:t>needs </a:t>
            </a:r>
            <a:r>
              <a:rPr lang="en-US" dirty="0" smtClean="0"/>
              <a:t>to make </a:t>
            </a:r>
            <a:r>
              <a:rPr lang="en-US" dirty="0" smtClean="0"/>
              <a:t>the</a:t>
            </a:r>
            <a:r>
              <a:rPr lang="en-US" dirty="0" smtClean="0"/>
              <a:t> </a:t>
            </a:r>
            <a:r>
              <a:rPr lang="en-US" dirty="0" smtClean="0"/>
              <a:t>referring back to original guest binaries location.</a:t>
            </a:r>
          </a:p>
          <a:p>
            <a:pPr lvl="1"/>
            <a:r>
              <a:rPr lang="en-US" dirty="0" smtClean="0"/>
              <a:t>Real-time system</a:t>
            </a:r>
          </a:p>
          <a:p>
            <a:pPr lvl="2"/>
            <a:r>
              <a:rPr lang="en-US" dirty="0" smtClean="0"/>
              <a:t>For some timing critical guest OS, emulation environment will lose precise timing, and this problem cannot be perfectly solved yet.</a:t>
            </a:r>
          </a:p>
          <a:p>
            <a:pPr lvl="1"/>
            <a:endParaRPr lang="en-US" dirty="0" smtClean="0"/>
          </a:p>
        </p:txBody>
      </p:sp>
    </p:spTree>
    <p:extLst>
      <p:ext uri="{BB962C8B-B14F-4D97-AF65-F5344CB8AC3E}">
        <p14:creationId xmlns:p14="http://schemas.microsoft.com/office/powerpoint/2010/main" xmlns="" val="3227327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Category of instructions</a:t>
            </a:r>
            <a:endParaRPr kumimoji="1" lang="zh-TW" altLang="en-US" dirty="0"/>
          </a:p>
        </p:txBody>
      </p:sp>
      <p:sp>
        <p:nvSpPr>
          <p:cNvPr id="5" name="內容版面配置區 4"/>
          <p:cNvSpPr>
            <a:spLocks noGrp="1"/>
          </p:cNvSpPr>
          <p:nvPr>
            <p:ph idx="1"/>
          </p:nvPr>
        </p:nvSpPr>
        <p:spPr>
          <a:xfrm>
            <a:off x="381000" y="1295400"/>
            <a:ext cx="8229600" cy="5410200"/>
          </a:xfrm>
        </p:spPr>
        <p:txBody>
          <a:bodyPr>
            <a:normAutofit fontScale="92500" lnSpcReduction="20000"/>
          </a:bodyPr>
          <a:lstStyle/>
          <a:p>
            <a:pPr lvl="0">
              <a:defRPr/>
            </a:pPr>
            <a:r>
              <a:rPr kumimoji="1" lang="en-US" altLang="zh-TW" dirty="0" smtClean="0"/>
              <a:t>In </a:t>
            </a:r>
            <a:r>
              <a:rPr kumimoji="1" lang="en-US" altLang="zh-TW" dirty="0" smtClean="0">
                <a:solidFill>
                  <a:srgbClr val="FF0000"/>
                </a:solidFill>
              </a:rPr>
              <a:t>architecture</a:t>
            </a:r>
            <a:r>
              <a:rPr kumimoji="1" lang="zh-TW" altLang="en-US" dirty="0" smtClean="0"/>
              <a:t> </a:t>
            </a:r>
            <a:r>
              <a:rPr kumimoji="1" lang="en-US" altLang="zh-TW" dirty="0" smtClean="0"/>
              <a:t>field, the</a:t>
            </a:r>
            <a:r>
              <a:rPr kumimoji="1" lang="zh-TW" altLang="en-US" dirty="0" smtClean="0"/>
              <a:t> </a:t>
            </a:r>
            <a:r>
              <a:rPr kumimoji="1" lang="en-US" altLang="zh-TW" dirty="0" smtClean="0">
                <a:solidFill>
                  <a:srgbClr val="FF0000"/>
                </a:solidFill>
              </a:rPr>
              <a:t>CPU</a:t>
            </a:r>
            <a:r>
              <a:rPr kumimoji="1" lang="zh-TW" altLang="en-US" dirty="0" smtClean="0">
                <a:solidFill>
                  <a:srgbClr val="FF0000"/>
                </a:solidFill>
              </a:rPr>
              <a:t> </a:t>
            </a:r>
            <a:r>
              <a:rPr kumimoji="1" lang="en-US" altLang="zh-TW" dirty="0" smtClean="0">
                <a:solidFill>
                  <a:srgbClr val="FF0000"/>
                </a:solidFill>
              </a:rPr>
              <a:t>designers </a:t>
            </a:r>
            <a:r>
              <a:rPr kumimoji="1" lang="en-US" altLang="zh-TW" dirty="0" smtClean="0"/>
              <a:t>separate instructions into different categories.</a:t>
            </a:r>
          </a:p>
          <a:p>
            <a:pPr lvl="1">
              <a:defRPr/>
            </a:pPr>
            <a:r>
              <a:rPr kumimoji="1" lang="en-US" altLang="zh-TW" dirty="0" smtClean="0"/>
              <a:t>Privilege instruction</a:t>
            </a:r>
          </a:p>
          <a:p>
            <a:pPr lvl="2">
              <a:defRPr/>
            </a:pPr>
            <a:r>
              <a:rPr lang="en-US" altLang="zh-TW" dirty="0" smtClean="0"/>
              <a:t>Those instructions are trapped if the machine is in user mode and are not trapped if the machine is in kernel mode. </a:t>
            </a:r>
          </a:p>
          <a:p>
            <a:pPr lvl="2">
              <a:defRPr/>
            </a:pPr>
            <a:r>
              <a:rPr kumimoji="1" lang="en-US" altLang="zh-TW" dirty="0" smtClean="0"/>
              <a:t>ex: Instruction</a:t>
            </a:r>
            <a:r>
              <a:rPr kumimoji="1" lang="zh-TW" altLang="en-US" dirty="0" smtClean="0"/>
              <a:t> </a:t>
            </a:r>
            <a:r>
              <a:rPr kumimoji="1" lang="en-US" altLang="zh-TW" dirty="0" smtClean="0"/>
              <a:t>to</a:t>
            </a:r>
            <a:r>
              <a:rPr kumimoji="1" lang="zh-TW" altLang="en-US" dirty="0" smtClean="0"/>
              <a:t> </a:t>
            </a:r>
            <a:r>
              <a:rPr kumimoji="1" lang="en-US" altLang="zh-TW" dirty="0" smtClean="0"/>
              <a:t>modify</a:t>
            </a:r>
            <a:r>
              <a:rPr kumimoji="1" lang="zh-TW" altLang="en-US" dirty="0" smtClean="0"/>
              <a:t> </a:t>
            </a:r>
            <a:r>
              <a:rPr kumimoji="1" lang="en-US" altLang="zh-TW" dirty="0" smtClean="0"/>
              <a:t>page</a:t>
            </a:r>
            <a:r>
              <a:rPr kumimoji="1" lang="zh-TW" altLang="en-US" dirty="0" smtClean="0"/>
              <a:t> </a:t>
            </a:r>
            <a:r>
              <a:rPr kumimoji="1" lang="en-US" altLang="zh-TW" dirty="0" smtClean="0"/>
              <a:t>table</a:t>
            </a:r>
            <a:r>
              <a:rPr kumimoji="1" lang="zh-TW" altLang="en-US" dirty="0" smtClean="0"/>
              <a:t> </a:t>
            </a:r>
            <a:r>
              <a:rPr kumimoji="1" lang="en-US" altLang="zh-TW" dirty="0" smtClean="0"/>
              <a:t>base</a:t>
            </a:r>
            <a:r>
              <a:rPr kumimoji="1" lang="zh-TW" altLang="en-US" dirty="0" smtClean="0"/>
              <a:t> </a:t>
            </a:r>
            <a:r>
              <a:rPr kumimoji="1" lang="en-US" altLang="zh-TW" dirty="0" smtClean="0"/>
              <a:t>register</a:t>
            </a:r>
          </a:p>
          <a:p>
            <a:pPr lvl="1">
              <a:defRPr/>
            </a:pPr>
            <a:r>
              <a:rPr kumimoji="1" lang="en-US" altLang="zh-TW" dirty="0" smtClean="0"/>
              <a:t>Non-Privilege instruction</a:t>
            </a:r>
          </a:p>
          <a:p>
            <a:pPr lvl="2">
              <a:defRPr/>
            </a:pPr>
            <a:r>
              <a:rPr kumimoji="1" lang="en-US" altLang="zh-TW" dirty="0" smtClean="0"/>
              <a:t>All other instructions</a:t>
            </a:r>
          </a:p>
          <a:p>
            <a:pPr lvl="2">
              <a:defRPr/>
            </a:pPr>
            <a:r>
              <a:rPr kumimoji="1" lang="en-US" altLang="zh-TW" dirty="0" smtClean="0"/>
              <a:t>ex:</a:t>
            </a:r>
            <a:r>
              <a:rPr kumimoji="1" lang="zh-TW" altLang="en-US" dirty="0" smtClean="0"/>
              <a:t> </a:t>
            </a:r>
            <a:r>
              <a:rPr kumimoji="1" lang="en-US" altLang="zh-TW" dirty="0" smtClean="0">
                <a:solidFill>
                  <a:srgbClr val="FF0000"/>
                </a:solidFill>
              </a:rPr>
              <a:t>Software</a:t>
            </a:r>
            <a:r>
              <a:rPr kumimoji="1" lang="zh-TW" altLang="en-US" dirty="0" smtClean="0">
                <a:solidFill>
                  <a:srgbClr val="FF0000"/>
                </a:solidFill>
              </a:rPr>
              <a:t> </a:t>
            </a:r>
            <a:r>
              <a:rPr kumimoji="1" lang="en-US" altLang="zh-TW" dirty="0" smtClean="0">
                <a:solidFill>
                  <a:srgbClr val="FF0000"/>
                </a:solidFill>
              </a:rPr>
              <a:t>interrupt</a:t>
            </a:r>
            <a:r>
              <a:rPr kumimoji="1" lang="en-US" altLang="zh-TW" dirty="0" smtClean="0"/>
              <a:t>,</a:t>
            </a:r>
            <a:r>
              <a:rPr kumimoji="1" lang="zh-TW" altLang="en-US" dirty="0" smtClean="0"/>
              <a:t> </a:t>
            </a:r>
            <a:r>
              <a:rPr kumimoji="1" lang="en-US" altLang="zh-TW" dirty="0" smtClean="0"/>
              <a:t>Normal</a:t>
            </a:r>
            <a:r>
              <a:rPr kumimoji="1" lang="zh-TW" altLang="en-US" dirty="0" smtClean="0"/>
              <a:t> </a:t>
            </a:r>
            <a:r>
              <a:rPr kumimoji="1" lang="en-US" altLang="zh-TW" dirty="0" smtClean="0"/>
              <a:t>arithmetic</a:t>
            </a:r>
            <a:r>
              <a:rPr kumimoji="1" lang="zh-TW" altLang="en-US" dirty="0" smtClean="0"/>
              <a:t> </a:t>
            </a:r>
            <a:r>
              <a:rPr kumimoji="1" lang="en-US" altLang="zh-TW" dirty="0" smtClean="0"/>
              <a:t>operation</a:t>
            </a:r>
            <a:r>
              <a:rPr kumimoji="1" lang="zh-TW" altLang="en-US" dirty="0" smtClean="0"/>
              <a:t> </a:t>
            </a:r>
          </a:p>
          <a:p>
            <a:endParaRPr kumimoji="1" lang="en-US" altLang="zh-TW" dirty="0" smtClean="0"/>
          </a:p>
          <a:p>
            <a:r>
              <a:rPr kumimoji="1" lang="en-US" altLang="zh-TW" dirty="0" smtClean="0"/>
              <a:t>In </a:t>
            </a:r>
            <a:r>
              <a:rPr kumimoji="1" lang="en-US" altLang="zh-TW" dirty="0" smtClean="0">
                <a:solidFill>
                  <a:srgbClr val="FF0000"/>
                </a:solidFill>
              </a:rPr>
              <a:t>virtualization</a:t>
            </a:r>
            <a:r>
              <a:rPr kumimoji="1" lang="zh-TW" altLang="en-US" dirty="0" smtClean="0"/>
              <a:t> </a:t>
            </a:r>
            <a:r>
              <a:rPr kumimoji="1" lang="en-US" altLang="zh-TW" dirty="0" smtClean="0"/>
              <a:t>field, the</a:t>
            </a:r>
            <a:r>
              <a:rPr kumimoji="1" lang="zh-TW" altLang="en-US" dirty="0" smtClean="0"/>
              <a:t> </a:t>
            </a:r>
            <a:r>
              <a:rPr kumimoji="1" lang="en-US" altLang="zh-TW" dirty="0" smtClean="0">
                <a:solidFill>
                  <a:srgbClr val="FF0000"/>
                </a:solidFill>
              </a:rPr>
              <a:t>hypervisor</a:t>
            </a:r>
            <a:r>
              <a:rPr kumimoji="1" lang="zh-TW" altLang="en-US" dirty="0" smtClean="0">
                <a:solidFill>
                  <a:srgbClr val="FF0000"/>
                </a:solidFill>
              </a:rPr>
              <a:t> </a:t>
            </a:r>
            <a:r>
              <a:rPr kumimoji="1" lang="en-US" altLang="zh-TW" dirty="0" smtClean="0">
                <a:solidFill>
                  <a:srgbClr val="FF0000"/>
                </a:solidFill>
              </a:rPr>
              <a:t>designers </a:t>
            </a:r>
            <a:r>
              <a:rPr kumimoji="1" lang="en-US" altLang="zh-TW" dirty="0" smtClean="0"/>
              <a:t>separate instructions into two categories.</a:t>
            </a:r>
          </a:p>
          <a:p>
            <a:pPr lvl="1"/>
            <a:r>
              <a:rPr kumimoji="1" lang="en-US" altLang="zh-TW" dirty="0" smtClean="0"/>
              <a:t>Sensitive instruction</a:t>
            </a:r>
          </a:p>
          <a:p>
            <a:pPr lvl="2"/>
            <a:r>
              <a:rPr lang="en-US" altLang="zh-TW" dirty="0"/>
              <a:t>Those instructions that interact with hardware, which include control-sensitive and behavior-sensitive instructions</a:t>
            </a:r>
            <a:r>
              <a:rPr lang="en-US" altLang="zh-TW" dirty="0" smtClean="0"/>
              <a:t>.</a:t>
            </a:r>
          </a:p>
          <a:p>
            <a:pPr lvl="2"/>
            <a:r>
              <a:rPr kumimoji="1" lang="en-US" altLang="zh-TW" dirty="0" smtClean="0"/>
              <a:t>ex: Instruction</a:t>
            </a:r>
            <a:r>
              <a:rPr kumimoji="1" lang="zh-TW" altLang="en-US" dirty="0" smtClean="0"/>
              <a:t> </a:t>
            </a:r>
            <a:r>
              <a:rPr kumimoji="1" lang="en-US" altLang="zh-TW" dirty="0" smtClean="0"/>
              <a:t>to</a:t>
            </a:r>
            <a:r>
              <a:rPr kumimoji="1" lang="zh-TW" altLang="en-US" dirty="0" smtClean="0"/>
              <a:t> </a:t>
            </a:r>
            <a:r>
              <a:rPr kumimoji="1" lang="en-US" altLang="zh-TW" dirty="0" smtClean="0"/>
              <a:t>modify</a:t>
            </a:r>
            <a:r>
              <a:rPr kumimoji="1" lang="zh-TW" altLang="en-US" dirty="0" smtClean="0"/>
              <a:t> </a:t>
            </a:r>
            <a:r>
              <a:rPr kumimoji="1" lang="en-US" altLang="zh-TW" dirty="0" smtClean="0"/>
              <a:t>page</a:t>
            </a:r>
            <a:r>
              <a:rPr kumimoji="1" lang="zh-TW" altLang="en-US" dirty="0" smtClean="0"/>
              <a:t> </a:t>
            </a:r>
            <a:r>
              <a:rPr kumimoji="1" lang="en-US" altLang="zh-TW" dirty="0" smtClean="0"/>
              <a:t>table</a:t>
            </a:r>
            <a:r>
              <a:rPr kumimoji="1" lang="zh-TW" altLang="en-US" dirty="0" smtClean="0"/>
              <a:t> </a:t>
            </a:r>
            <a:r>
              <a:rPr kumimoji="1" lang="en-US" altLang="zh-TW" dirty="0" smtClean="0"/>
              <a:t>base</a:t>
            </a:r>
            <a:r>
              <a:rPr kumimoji="1" lang="zh-TW" altLang="en-US" dirty="0" smtClean="0"/>
              <a:t> </a:t>
            </a:r>
            <a:r>
              <a:rPr kumimoji="1" lang="en-US" altLang="zh-TW" dirty="0" smtClean="0"/>
              <a:t>register,</a:t>
            </a:r>
            <a:r>
              <a:rPr kumimoji="1" lang="zh-TW" altLang="en-US" dirty="0" smtClean="0"/>
              <a:t> </a:t>
            </a:r>
            <a:r>
              <a:rPr kumimoji="1" lang="en-US" altLang="zh-TW" dirty="0" smtClean="0">
                <a:solidFill>
                  <a:srgbClr val="FF0000"/>
                </a:solidFill>
              </a:rPr>
              <a:t>Software</a:t>
            </a:r>
            <a:r>
              <a:rPr kumimoji="1" lang="zh-TW" altLang="en-US" dirty="0" smtClean="0">
                <a:solidFill>
                  <a:srgbClr val="FF0000"/>
                </a:solidFill>
              </a:rPr>
              <a:t> </a:t>
            </a:r>
            <a:r>
              <a:rPr kumimoji="1" lang="en-US" altLang="zh-TW" dirty="0" smtClean="0">
                <a:solidFill>
                  <a:srgbClr val="FF0000"/>
                </a:solidFill>
              </a:rPr>
              <a:t>Interrupt</a:t>
            </a:r>
            <a:r>
              <a:rPr kumimoji="1" lang="en-US" altLang="zh-TW" dirty="0" smtClean="0"/>
              <a:t>,</a:t>
            </a:r>
            <a:r>
              <a:rPr kumimoji="1" lang="zh-TW" altLang="en-US" dirty="0" smtClean="0"/>
              <a:t> </a:t>
            </a:r>
            <a:r>
              <a:rPr kumimoji="1" lang="en-US" altLang="zh-TW" dirty="0" smtClean="0"/>
              <a:t>…</a:t>
            </a:r>
          </a:p>
          <a:p>
            <a:pPr lvl="1"/>
            <a:r>
              <a:rPr kumimoji="1" lang="en-US" altLang="zh-TW" dirty="0" smtClean="0"/>
              <a:t>Non-sensitive instruction</a:t>
            </a:r>
          </a:p>
          <a:p>
            <a:pPr lvl="2"/>
            <a:r>
              <a:rPr kumimoji="1" lang="en-US" altLang="zh-TW" dirty="0" smtClean="0"/>
              <a:t>All other instructions</a:t>
            </a:r>
          </a:p>
          <a:p>
            <a:pPr lvl="2"/>
            <a:r>
              <a:rPr kumimoji="1" lang="en-US" altLang="zh-TW" dirty="0" smtClean="0"/>
              <a:t>ex:</a:t>
            </a:r>
            <a:r>
              <a:rPr kumimoji="1" lang="zh-TW" altLang="en-US" dirty="0" smtClean="0"/>
              <a:t> </a:t>
            </a:r>
            <a:r>
              <a:rPr kumimoji="1" lang="en-US" altLang="zh-TW" dirty="0" smtClean="0"/>
              <a:t>Normal</a:t>
            </a:r>
            <a:r>
              <a:rPr kumimoji="1" lang="zh-TW" altLang="en-US" dirty="0" smtClean="0"/>
              <a:t> </a:t>
            </a:r>
            <a:r>
              <a:rPr kumimoji="1" lang="en-US" altLang="zh-TW" dirty="0" smtClean="0"/>
              <a:t>arithmetic</a:t>
            </a:r>
            <a:r>
              <a:rPr kumimoji="1" lang="zh-TW" altLang="en-US" dirty="0" smtClean="0"/>
              <a:t> </a:t>
            </a:r>
            <a:r>
              <a:rPr kumimoji="1" lang="en-US" altLang="zh-TW" dirty="0" smtClean="0"/>
              <a:t>operation,</a:t>
            </a:r>
            <a:r>
              <a:rPr kumimoji="1" lang="zh-TW" altLang="en-US" dirty="0" smtClean="0"/>
              <a:t> </a:t>
            </a:r>
            <a:r>
              <a:rPr kumimoji="1" lang="en-US" altLang="zh-TW" dirty="0" smtClean="0"/>
              <a:t>…</a:t>
            </a:r>
            <a:endParaRPr kumimoji="1" lang="zh-TW" altLang="en-US" dirty="0"/>
          </a:p>
        </p:txBody>
      </p:sp>
    </p:spTree>
    <p:extLst>
      <p:ext uri="{BB962C8B-B14F-4D97-AF65-F5344CB8AC3E}">
        <p14:creationId xmlns:p14="http://schemas.microsoft.com/office/powerpoint/2010/main" xmlns="" val="23941543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722313" y="4406900"/>
            <a:ext cx="7772400" cy="1362075"/>
          </a:xfrm>
          <a:prstGeom prst="rect">
            <a:avLst/>
          </a:prstGeom>
        </p:spPr>
        <p:txBody>
          <a:bodyPr/>
          <a:lst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a:lstStyle>
          <a:p>
            <a:r>
              <a:rPr kumimoji="1" lang="en-US" altLang="zh-TW" dirty="0" smtClean="0"/>
              <a:t>Full-Virtualization:</a:t>
            </a:r>
          </a:p>
          <a:p>
            <a:r>
              <a:rPr kumimoji="1" lang="en-US" altLang="zh-TW" dirty="0" smtClean="0"/>
              <a:t>Hardware</a:t>
            </a:r>
            <a:r>
              <a:rPr kumimoji="1" lang="zh-TW" altLang="en-US" dirty="0" smtClean="0"/>
              <a:t> </a:t>
            </a:r>
            <a:r>
              <a:rPr kumimoji="1" lang="en-US" altLang="zh-TW" dirty="0" smtClean="0"/>
              <a:t>Assistant</a:t>
            </a:r>
          </a:p>
        </p:txBody>
      </p:sp>
    </p:spTree>
    <p:extLst>
      <p:ext uri="{BB962C8B-B14F-4D97-AF65-F5344CB8AC3E}">
        <p14:creationId xmlns:p14="http://schemas.microsoft.com/office/powerpoint/2010/main" xmlns="" val="33991055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Solution</a:t>
            </a:r>
            <a:endParaRPr lang="en-US" dirty="0"/>
          </a:p>
        </p:txBody>
      </p:sp>
      <p:sp>
        <p:nvSpPr>
          <p:cNvPr id="3" name="Content Placeholder 2"/>
          <p:cNvSpPr>
            <a:spLocks noGrp="1"/>
          </p:cNvSpPr>
          <p:nvPr>
            <p:ph idx="1"/>
          </p:nvPr>
        </p:nvSpPr>
        <p:spPr/>
        <p:txBody>
          <a:bodyPr/>
          <a:lstStyle/>
          <a:p>
            <a:r>
              <a:rPr lang="en-US" dirty="0" smtClean="0"/>
              <a:t>Why are there so many problems and difficulties ?</a:t>
            </a:r>
          </a:p>
          <a:p>
            <a:pPr lvl="1"/>
            <a:r>
              <a:rPr lang="en-US" dirty="0" smtClean="0"/>
              <a:t>Critical instructions do not trap in user mode.</a:t>
            </a:r>
          </a:p>
          <a:p>
            <a:pPr lvl="1"/>
            <a:r>
              <a:rPr lang="en-US" dirty="0" smtClean="0"/>
              <a:t>Even </a:t>
            </a:r>
            <a:r>
              <a:rPr lang="en-US" dirty="0" smtClean="0"/>
              <a:t>we make those critical instructions trap, their semantic may </a:t>
            </a:r>
            <a:r>
              <a:rPr lang="en-US" altLang="zh-TW" dirty="0" smtClean="0"/>
              <a:t>also be </a:t>
            </a:r>
            <a:r>
              <a:rPr lang="en-US" dirty="0" smtClean="0"/>
              <a:t>changed; which is not acceptable.</a:t>
            </a:r>
            <a:br>
              <a:rPr lang="en-US" dirty="0" smtClean="0"/>
            </a:br>
            <a:endParaRPr lang="en-US" dirty="0" smtClean="0"/>
          </a:p>
          <a:p>
            <a:r>
              <a:rPr lang="en-US" dirty="0" smtClean="0"/>
              <a:t>In short, legacy processors did not design for virtualization purpose at the beginning.</a:t>
            </a:r>
          </a:p>
          <a:p>
            <a:pPr lvl="1"/>
            <a:r>
              <a:rPr lang="en-US" dirty="0" smtClean="0"/>
              <a:t>If processor can be aware of the different behaviors between guest and host, the VMM design will be more efficient and simple.</a:t>
            </a:r>
          </a:p>
        </p:txBody>
      </p:sp>
    </p:spTree>
    <p:extLst>
      <p:ext uri="{BB962C8B-B14F-4D97-AF65-F5344CB8AC3E}">
        <p14:creationId xmlns:p14="http://schemas.microsoft.com/office/powerpoint/2010/main" xmlns="" val="4139828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Solution</a:t>
            </a:r>
            <a:endParaRPr lang="en-US" dirty="0"/>
          </a:p>
        </p:txBody>
      </p:sp>
      <p:sp>
        <p:nvSpPr>
          <p:cNvPr id="3" name="Content Placeholder 2"/>
          <p:cNvSpPr>
            <a:spLocks noGrp="1"/>
          </p:cNvSpPr>
          <p:nvPr>
            <p:ph idx="1"/>
          </p:nvPr>
        </p:nvSpPr>
        <p:spPr/>
        <p:txBody>
          <a:bodyPr/>
          <a:lstStyle/>
          <a:p>
            <a:r>
              <a:rPr lang="en-US" dirty="0" smtClean="0"/>
              <a:t>Let’s go back to trap model :</a:t>
            </a:r>
          </a:p>
          <a:p>
            <a:pPr lvl="1"/>
            <a:r>
              <a:rPr lang="en-US" dirty="0" smtClean="0"/>
              <a:t>Some trap types do not need the VMM involvement.</a:t>
            </a:r>
          </a:p>
          <a:p>
            <a:pPr lvl="2"/>
            <a:r>
              <a:rPr lang="en-US" dirty="0" smtClean="0"/>
              <a:t>For example, all system calls invoked by </a:t>
            </a:r>
            <a:r>
              <a:rPr lang="en-US" dirty="0" smtClean="0"/>
              <a:t>applications </a:t>
            </a:r>
            <a:r>
              <a:rPr lang="en-US" dirty="0" smtClean="0"/>
              <a:t>in Guest OS should be caught by Guest OS only. There is no need to trap to VMM and then forward it back to guest OS, which will introduce context switch overhead.</a:t>
            </a:r>
          </a:p>
          <a:p>
            <a:pPr lvl="1"/>
            <a:r>
              <a:rPr lang="en-US" dirty="0" smtClean="0"/>
              <a:t>Some critical instructions should not be executed by guest OS.</a:t>
            </a:r>
          </a:p>
          <a:p>
            <a:pPr lvl="2"/>
            <a:r>
              <a:rPr lang="en-US" dirty="0" smtClean="0"/>
              <a:t>Although we make those critical instructions trap to VMM, VMM cannot identify whether this trapping action is caused by the emulation purpose or the real OS execution exception.</a:t>
            </a:r>
            <a:br>
              <a:rPr lang="en-US" dirty="0" smtClean="0"/>
            </a:br>
            <a:endParaRPr lang="en-US" dirty="0" smtClean="0"/>
          </a:p>
          <a:p>
            <a:r>
              <a:rPr lang="en-US" dirty="0" smtClean="0"/>
              <a:t>Solution :</a:t>
            </a:r>
          </a:p>
          <a:p>
            <a:pPr lvl="1"/>
            <a:r>
              <a:rPr lang="en-US" dirty="0" smtClean="0"/>
              <a:t>We need to redefine the semantic of some instructions.</a:t>
            </a:r>
          </a:p>
          <a:p>
            <a:pPr lvl="1"/>
            <a:r>
              <a:rPr lang="en-US" dirty="0" smtClean="0"/>
              <a:t>We need to introduce new CPU control paradigm.</a:t>
            </a:r>
            <a:endParaRPr lang="en-US" dirty="0"/>
          </a:p>
        </p:txBody>
      </p:sp>
    </p:spTree>
    <p:extLst>
      <p:ext uri="{BB962C8B-B14F-4D97-AF65-F5344CB8AC3E}">
        <p14:creationId xmlns:p14="http://schemas.microsoft.com/office/powerpoint/2010/main" xmlns="" val="25640817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VT-x</a:t>
            </a:r>
            <a:endParaRPr lang="en-US" dirty="0"/>
          </a:p>
        </p:txBody>
      </p:sp>
      <p:sp>
        <p:nvSpPr>
          <p:cNvPr id="3" name="Content Placeholder 2"/>
          <p:cNvSpPr>
            <a:spLocks noGrp="1"/>
          </p:cNvSpPr>
          <p:nvPr>
            <p:ph idx="1"/>
          </p:nvPr>
        </p:nvSpPr>
        <p:spPr/>
        <p:txBody>
          <a:bodyPr/>
          <a:lstStyle/>
          <a:p>
            <a:r>
              <a:rPr lang="en-US" dirty="0" smtClean="0"/>
              <a:t>In order to straighten those problems out, Intel introduces one more operation mode of x86 architecture.</a:t>
            </a:r>
          </a:p>
          <a:p>
            <a:pPr lvl="1"/>
            <a:r>
              <a:rPr lang="en-US" dirty="0" smtClean="0"/>
              <a:t>VMX Root Operation (Root Mode)</a:t>
            </a:r>
          </a:p>
          <a:p>
            <a:pPr lvl="2"/>
            <a:r>
              <a:rPr lang="en-US" dirty="0" smtClean="0"/>
              <a:t>All </a:t>
            </a:r>
            <a:r>
              <a:rPr lang="en-US" dirty="0" smtClean="0"/>
              <a:t>instructions </a:t>
            </a:r>
            <a:r>
              <a:rPr lang="en-US" dirty="0" smtClean="0"/>
              <a:t>in this mode are no different to traditional ones.</a:t>
            </a:r>
          </a:p>
          <a:p>
            <a:pPr lvl="2"/>
            <a:r>
              <a:rPr lang="en-US" dirty="0" smtClean="0"/>
              <a:t>All legacy software can run in this mode correctly.</a:t>
            </a:r>
          </a:p>
          <a:p>
            <a:pPr lvl="2"/>
            <a:r>
              <a:rPr lang="en-US" dirty="0" smtClean="0"/>
              <a:t>VMM should run in this mode and control all system resources.</a:t>
            </a:r>
          </a:p>
          <a:p>
            <a:pPr lvl="1"/>
            <a:r>
              <a:rPr lang="en-US" dirty="0" smtClean="0"/>
              <a:t>VMX Non-Root Operation (Non-Root Mode)</a:t>
            </a:r>
          </a:p>
          <a:p>
            <a:pPr lvl="2"/>
            <a:r>
              <a:rPr lang="en-US" dirty="0" smtClean="0"/>
              <a:t>All sensitive </a:t>
            </a:r>
            <a:r>
              <a:rPr lang="en-US" dirty="0" smtClean="0"/>
              <a:t>instructions </a:t>
            </a:r>
            <a:r>
              <a:rPr lang="en-US" dirty="0" smtClean="0"/>
              <a:t>in this mode are redefined.</a:t>
            </a:r>
          </a:p>
          <a:p>
            <a:pPr lvl="2"/>
            <a:r>
              <a:rPr lang="en-US" dirty="0" smtClean="0"/>
              <a:t>The sensitive instructions will trap to Root Mode.</a:t>
            </a:r>
          </a:p>
          <a:p>
            <a:pPr lvl="2"/>
            <a:r>
              <a:rPr lang="en-US" dirty="0" smtClean="0"/>
              <a:t>Guest OS should run in this mode and be fully virtualized through typical “</a:t>
            </a:r>
            <a:r>
              <a:rPr lang="en-US" i="1" dirty="0" smtClean="0"/>
              <a:t>trap and emulation model</a:t>
            </a:r>
            <a:r>
              <a:rPr lang="en-US" dirty="0" smtClean="0"/>
              <a:t>”.</a:t>
            </a:r>
          </a:p>
        </p:txBody>
      </p:sp>
    </p:spTree>
    <p:extLst>
      <p:ext uri="{BB962C8B-B14F-4D97-AF65-F5344CB8AC3E}">
        <p14:creationId xmlns:p14="http://schemas.microsoft.com/office/powerpoint/2010/main" xmlns="" val="9821879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VT-x</a:t>
            </a:r>
            <a:endParaRPr lang="en-US" dirty="0"/>
          </a:p>
        </p:txBody>
      </p:sp>
      <p:sp>
        <p:nvSpPr>
          <p:cNvPr id="3" name="Content Placeholder 2"/>
          <p:cNvSpPr>
            <a:spLocks noGrp="1"/>
          </p:cNvSpPr>
          <p:nvPr>
            <p:ph idx="1"/>
          </p:nvPr>
        </p:nvSpPr>
        <p:spPr>
          <a:xfrm>
            <a:off x="152400" y="1295400"/>
            <a:ext cx="3810000" cy="4953000"/>
          </a:xfrm>
        </p:spPr>
        <p:txBody>
          <a:bodyPr>
            <a:normAutofit/>
          </a:bodyPr>
          <a:lstStyle/>
          <a:p>
            <a:r>
              <a:rPr lang="en-US" dirty="0" smtClean="0"/>
              <a:t>VMM with VT-x :</a:t>
            </a:r>
          </a:p>
          <a:p>
            <a:pPr lvl="1"/>
            <a:r>
              <a:rPr lang="en-US" dirty="0" smtClean="0"/>
              <a:t>System Call</a:t>
            </a:r>
          </a:p>
          <a:p>
            <a:pPr lvl="2"/>
            <a:r>
              <a:rPr lang="en-US" dirty="0" smtClean="0"/>
              <a:t>CPU will directly trap to interrupt handler vector of guest OS.</a:t>
            </a:r>
          </a:p>
          <a:p>
            <a:pPr lvl="1"/>
            <a:r>
              <a:rPr lang="en-US" dirty="0" smtClean="0"/>
              <a:t>Hardware Interrupt</a:t>
            </a:r>
          </a:p>
          <a:p>
            <a:pPr lvl="2"/>
            <a:r>
              <a:rPr lang="en-US" dirty="0" smtClean="0"/>
              <a:t>Still, hardware events need to be handled by VMM first.</a:t>
            </a:r>
          </a:p>
          <a:p>
            <a:pPr lvl="1"/>
            <a:r>
              <a:rPr lang="en-US" dirty="0" smtClean="0"/>
              <a:t>Sensitive Instruction</a:t>
            </a:r>
          </a:p>
          <a:p>
            <a:pPr lvl="2"/>
            <a:r>
              <a:rPr lang="en-US" dirty="0" smtClean="0"/>
              <a:t>Instead of trap all privilege instructions, running guest OS in Non-root mode will trap sensitive instruction only.</a:t>
            </a:r>
          </a:p>
        </p:txBody>
      </p:sp>
      <p:pic>
        <p:nvPicPr>
          <p:cNvPr id="6147" name="Picture 3"/>
          <p:cNvPicPr>
            <a:picLocks noChangeAspect="1" noChangeArrowheads="1"/>
          </p:cNvPicPr>
          <p:nvPr/>
        </p:nvPicPr>
        <p:blipFill>
          <a:blip r:embed="rId2" cstate="print"/>
          <a:srcRect/>
          <a:stretch>
            <a:fillRect/>
          </a:stretch>
        </p:blipFill>
        <p:spPr bwMode="auto">
          <a:xfrm>
            <a:off x="3888381" y="1367334"/>
            <a:ext cx="4587911" cy="5167976"/>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cstate="print"/>
          <a:srcRect/>
          <a:stretch>
            <a:fillRect/>
          </a:stretch>
        </p:blipFill>
        <p:spPr bwMode="auto">
          <a:xfrm>
            <a:off x="8096799" y="1887581"/>
            <a:ext cx="993775" cy="3074127"/>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cstate="print"/>
          <a:srcRect/>
          <a:stretch>
            <a:fillRect/>
          </a:stretch>
        </p:blipFill>
        <p:spPr bwMode="auto">
          <a:xfrm>
            <a:off x="6161681" y="4589418"/>
            <a:ext cx="774700" cy="1169127"/>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6174381" y="5521237"/>
            <a:ext cx="762000" cy="762000"/>
          </a:xfrm>
          <a:prstGeom prst="rect">
            <a:avLst/>
          </a:prstGeom>
          <a:noFill/>
          <a:ln w="9525">
            <a:noFill/>
            <a:miter lim="800000"/>
            <a:headEnd/>
            <a:tailEnd/>
          </a:ln>
          <a:effectLst/>
        </p:spPr>
      </p:pic>
      <p:pic>
        <p:nvPicPr>
          <p:cNvPr id="6151" name="Picture 7"/>
          <p:cNvPicPr>
            <a:picLocks noChangeAspect="1" noChangeArrowheads="1"/>
          </p:cNvPicPr>
          <p:nvPr/>
        </p:nvPicPr>
        <p:blipFill>
          <a:blip r:embed="rId6" cstate="print"/>
          <a:srcRect/>
          <a:stretch>
            <a:fillRect/>
          </a:stretch>
        </p:blipFill>
        <p:spPr bwMode="auto">
          <a:xfrm>
            <a:off x="8105508" y="4410891"/>
            <a:ext cx="841375" cy="1160418"/>
          </a:xfrm>
          <a:prstGeom prst="rect">
            <a:avLst/>
          </a:prstGeom>
          <a:noFill/>
          <a:ln w="9525">
            <a:noFill/>
            <a:miter lim="800000"/>
            <a:headEnd/>
            <a:tailEnd/>
          </a:ln>
          <a:effectLst/>
        </p:spPr>
      </p:pic>
      <p:pic>
        <p:nvPicPr>
          <p:cNvPr id="6152" name="Picture 8"/>
          <p:cNvPicPr>
            <a:picLocks noChangeAspect="1" noChangeArrowheads="1"/>
          </p:cNvPicPr>
          <p:nvPr/>
        </p:nvPicPr>
        <p:blipFill>
          <a:blip r:embed="rId7" cstate="print"/>
          <a:srcRect/>
          <a:stretch>
            <a:fillRect/>
          </a:stretch>
        </p:blipFill>
        <p:spPr bwMode="auto">
          <a:xfrm>
            <a:off x="6350727" y="4267199"/>
            <a:ext cx="890587" cy="1191441"/>
          </a:xfrm>
          <a:prstGeom prst="rect">
            <a:avLst/>
          </a:prstGeom>
          <a:noFill/>
          <a:ln w="9525">
            <a:noFill/>
            <a:miter lim="800000"/>
            <a:headEnd/>
            <a:tailEnd/>
          </a:ln>
          <a:effectLst/>
        </p:spPr>
      </p:pic>
    </p:spTree>
    <p:extLst>
      <p:ext uri="{BB962C8B-B14F-4D97-AF65-F5344CB8AC3E}">
        <p14:creationId xmlns:p14="http://schemas.microsoft.com/office/powerpoint/2010/main" xmlns="" val="167237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ipe(up)">
                                      <p:cBhvr>
                                        <p:cTn id="7" dur="500"/>
                                        <p:tgtEl>
                                          <p:spTgt spid="6148"/>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6148"/>
                                        </p:tgtEl>
                                      </p:cBhvr>
                                    </p:animEffect>
                                    <p:set>
                                      <p:cBhvr>
                                        <p:cTn id="18" dur="1" fill="hold">
                                          <p:stCondLst>
                                            <p:cond delay="499"/>
                                          </p:stCondLst>
                                        </p:cTn>
                                        <p:tgtEl>
                                          <p:spTgt spid="614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500"/>
                            </p:stCondLst>
                            <p:childTnLst>
                              <p:par>
                                <p:cTn id="26" presetID="22" presetClass="entr" presetSubtype="4" fill="hold" nodeType="afterEffect">
                                  <p:stCondLst>
                                    <p:cond delay="500"/>
                                  </p:stCondLst>
                                  <p:childTnLst>
                                    <p:set>
                                      <p:cBhvr>
                                        <p:cTn id="27" dur="1" fill="hold">
                                          <p:stCondLst>
                                            <p:cond delay="0"/>
                                          </p:stCondLst>
                                        </p:cTn>
                                        <p:tgtEl>
                                          <p:spTgt spid="6150"/>
                                        </p:tgtEl>
                                        <p:attrNameLst>
                                          <p:attrName>style.visibility</p:attrName>
                                        </p:attrNameLst>
                                      </p:cBhvr>
                                      <p:to>
                                        <p:strVal val="visible"/>
                                      </p:to>
                                    </p:set>
                                    <p:animEffect transition="in" filter="wipe(down)">
                                      <p:cBhvr>
                                        <p:cTn id="28" dur="500"/>
                                        <p:tgtEl>
                                          <p:spTgt spid="6150"/>
                                        </p:tgtEl>
                                      </p:cBhvr>
                                    </p:animEffect>
                                  </p:childTnLst>
                                </p:cTn>
                              </p:par>
                            </p:childTnLst>
                          </p:cTn>
                        </p:par>
                        <p:par>
                          <p:cTn id="29" fill="hold">
                            <p:stCondLst>
                              <p:cond delay="1500"/>
                            </p:stCondLst>
                            <p:childTnLst>
                              <p:par>
                                <p:cTn id="30" presetID="22" presetClass="entr" presetSubtype="4" fill="hold" nodeType="afterEffect">
                                  <p:stCondLst>
                                    <p:cond delay="500"/>
                                  </p:stCondLst>
                                  <p:childTnLst>
                                    <p:set>
                                      <p:cBhvr>
                                        <p:cTn id="31" dur="1" fill="hold">
                                          <p:stCondLst>
                                            <p:cond delay="0"/>
                                          </p:stCondLst>
                                        </p:cTn>
                                        <p:tgtEl>
                                          <p:spTgt spid="6149"/>
                                        </p:tgtEl>
                                        <p:attrNameLst>
                                          <p:attrName>style.visibility</p:attrName>
                                        </p:attrNameLst>
                                      </p:cBhvr>
                                      <p:to>
                                        <p:strVal val="visible"/>
                                      </p:to>
                                    </p:set>
                                    <p:animEffect transition="in" filter="wipe(down)">
                                      <p:cBhvr>
                                        <p:cTn id="32" dur="500"/>
                                        <p:tgtEl>
                                          <p:spTgt spid="61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6149"/>
                                        </p:tgtEl>
                                      </p:cBhvr>
                                    </p:animEffect>
                                    <p:set>
                                      <p:cBhvr>
                                        <p:cTn id="37" dur="1" fill="hold">
                                          <p:stCondLst>
                                            <p:cond delay="499"/>
                                          </p:stCondLst>
                                        </p:cTn>
                                        <p:tgtEl>
                                          <p:spTgt spid="614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6150"/>
                                        </p:tgtEl>
                                      </p:cBhvr>
                                    </p:animEffect>
                                    <p:set>
                                      <p:cBhvr>
                                        <p:cTn id="40" dur="1" fill="hold">
                                          <p:stCondLst>
                                            <p:cond delay="499"/>
                                          </p:stCondLst>
                                        </p:cTn>
                                        <p:tgtEl>
                                          <p:spTgt spid="6150"/>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childTnLst>
                          </p:cTn>
                        </p:par>
                        <p:par>
                          <p:cTn id="47" fill="hold">
                            <p:stCondLst>
                              <p:cond delay="500"/>
                            </p:stCondLst>
                            <p:childTnLst>
                              <p:par>
                                <p:cTn id="48" presetID="22" presetClass="entr" presetSubtype="1" fill="hold" nodeType="afterEffect">
                                  <p:stCondLst>
                                    <p:cond delay="500"/>
                                  </p:stCondLst>
                                  <p:childTnLst>
                                    <p:set>
                                      <p:cBhvr>
                                        <p:cTn id="49" dur="1" fill="hold">
                                          <p:stCondLst>
                                            <p:cond delay="0"/>
                                          </p:stCondLst>
                                        </p:cTn>
                                        <p:tgtEl>
                                          <p:spTgt spid="6151"/>
                                        </p:tgtEl>
                                        <p:attrNameLst>
                                          <p:attrName>style.visibility</p:attrName>
                                        </p:attrNameLst>
                                      </p:cBhvr>
                                      <p:to>
                                        <p:strVal val="visible"/>
                                      </p:to>
                                    </p:set>
                                    <p:animEffect transition="in" filter="wipe(up)">
                                      <p:cBhvr>
                                        <p:cTn id="50" dur="500"/>
                                        <p:tgtEl>
                                          <p:spTgt spid="6151"/>
                                        </p:tgtEl>
                                      </p:cBhvr>
                                    </p:animEffect>
                                  </p:childTnLst>
                                </p:cTn>
                              </p:par>
                            </p:childTnLst>
                          </p:cTn>
                        </p:par>
                        <p:par>
                          <p:cTn id="51" fill="hold">
                            <p:stCondLst>
                              <p:cond delay="1500"/>
                            </p:stCondLst>
                            <p:childTnLst>
                              <p:par>
                                <p:cTn id="52" presetID="22" presetClass="entr" presetSubtype="4" fill="hold" nodeType="afterEffect">
                                  <p:stCondLst>
                                    <p:cond delay="500"/>
                                  </p:stCondLst>
                                  <p:childTnLst>
                                    <p:set>
                                      <p:cBhvr>
                                        <p:cTn id="53" dur="1" fill="hold">
                                          <p:stCondLst>
                                            <p:cond delay="0"/>
                                          </p:stCondLst>
                                        </p:cTn>
                                        <p:tgtEl>
                                          <p:spTgt spid="6152"/>
                                        </p:tgtEl>
                                        <p:attrNameLst>
                                          <p:attrName>style.visibility</p:attrName>
                                        </p:attrNameLst>
                                      </p:cBhvr>
                                      <p:to>
                                        <p:strVal val="visible"/>
                                      </p:to>
                                    </p:set>
                                    <p:animEffect transition="in" filter="wipe(down)">
                                      <p:cBhvr>
                                        <p:cTn id="54"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Switch</a:t>
            </a:r>
            <a:endParaRPr lang="en-US" dirty="0"/>
          </a:p>
        </p:txBody>
      </p:sp>
      <p:sp>
        <p:nvSpPr>
          <p:cNvPr id="3" name="Content Placeholder 2"/>
          <p:cNvSpPr>
            <a:spLocks noGrp="1"/>
          </p:cNvSpPr>
          <p:nvPr>
            <p:ph idx="1"/>
          </p:nvPr>
        </p:nvSpPr>
        <p:spPr>
          <a:xfrm>
            <a:off x="457200" y="1600201"/>
            <a:ext cx="8305800" cy="3429000"/>
          </a:xfrm>
        </p:spPr>
        <p:txBody>
          <a:bodyPr/>
          <a:lstStyle/>
          <a:p>
            <a:r>
              <a:rPr lang="en-US" dirty="0" smtClean="0"/>
              <a:t>VMM </a:t>
            </a:r>
            <a:r>
              <a:rPr lang="en-US" dirty="0" smtClean="0"/>
              <a:t>switches </a:t>
            </a:r>
            <a:r>
              <a:rPr lang="en-US" dirty="0" smtClean="0"/>
              <a:t>different virtual machines with Intel VT-x :</a:t>
            </a:r>
          </a:p>
          <a:p>
            <a:pPr lvl="1"/>
            <a:r>
              <a:rPr lang="en-US" sz="1600" b="1" dirty="0" smtClean="0">
                <a:latin typeface="Consolas" pitchFamily="49" charset="0"/>
                <a:cs typeface="Consolas" pitchFamily="49" charset="0"/>
              </a:rPr>
              <a:t>VMXON/VMXOFF</a:t>
            </a:r>
          </a:p>
          <a:p>
            <a:pPr lvl="2"/>
            <a:r>
              <a:rPr lang="en-US" dirty="0" smtClean="0"/>
              <a:t>These two instructions are used to turn on/off CPU Root Mode.</a:t>
            </a:r>
          </a:p>
          <a:p>
            <a:pPr lvl="1"/>
            <a:r>
              <a:rPr lang="en-US" dirty="0" smtClean="0"/>
              <a:t>VM Entry</a:t>
            </a:r>
          </a:p>
          <a:p>
            <a:pPr lvl="2"/>
            <a:r>
              <a:rPr lang="en-US" dirty="0" smtClean="0"/>
              <a:t>This is usually caused by the execution of </a:t>
            </a:r>
            <a:r>
              <a:rPr lang="en-US" sz="1600" b="1" dirty="0" smtClean="0">
                <a:latin typeface="Consolas" pitchFamily="49" charset="0"/>
                <a:cs typeface="Consolas" pitchFamily="49" charset="0"/>
              </a:rPr>
              <a:t>VMLAUNCH/VMRESUME</a:t>
            </a:r>
            <a:r>
              <a:rPr lang="en-US" dirty="0" smtClean="0"/>
              <a:t> instructions, which will switch CPU mode from Root Mode to Non-Root Mode.</a:t>
            </a:r>
          </a:p>
          <a:p>
            <a:pPr lvl="1"/>
            <a:r>
              <a:rPr lang="en-US" dirty="0" smtClean="0"/>
              <a:t>VM Exit</a:t>
            </a:r>
          </a:p>
          <a:p>
            <a:pPr lvl="2"/>
            <a:r>
              <a:rPr lang="en-US" dirty="0" smtClean="0"/>
              <a:t>This may be caused by many reasons, such as hardware interrupts or sensitive instruction executions.</a:t>
            </a:r>
          </a:p>
          <a:p>
            <a:pPr lvl="2"/>
            <a:r>
              <a:rPr lang="en-US" dirty="0" smtClean="0"/>
              <a:t>Switch CPU mode from Non-Root Mode to Root Mode.</a:t>
            </a:r>
          </a:p>
          <a:p>
            <a:pPr lvl="1"/>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11250" y="4966783"/>
            <a:ext cx="6919913" cy="1774825"/>
          </a:xfrm>
          <a:prstGeom prst="rect">
            <a:avLst/>
          </a:prstGeom>
          <a:noFill/>
          <a:ln w="9525">
            <a:noFill/>
            <a:miter lim="800000"/>
            <a:headEnd/>
            <a:tailEnd/>
          </a:ln>
          <a:effectLst/>
        </p:spPr>
      </p:pic>
    </p:spTree>
    <p:extLst>
      <p:ext uri="{BB962C8B-B14F-4D97-AF65-F5344CB8AC3E}">
        <p14:creationId xmlns:p14="http://schemas.microsoft.com/office/powerpoint/2010/main" xmlns="" val="13727513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868362"/>
          </a:xfrm>
        </p:spPr>
        <p:txBody>
          <a:bodyPr>
            <a:noAutofit/>
          </a:bodyPr>
          <a:lstStyle/>
          <a:p>
            <a:r>
              <a:rPr lang="en-US" dirty="0" smtClean="0"/>
              <a:t>System State Management</a:t>
            </a:r>
            <a:endParaRPr lang="en-US" dirty="0"/>
          </a:p>
        </p:txBody>
      </p:sp>
      <p:sp>
        <p:nvSpPr>
          <p:cNvPr id="3" name="Content Placeholder 2"/>
          <p:cNvSpPr>
            <a:spLocks noGrp="1"/>
          </p:cNvSpPr>
          <p:nvPr>
            <p:ph idx="1"/>
          </p:nvPr>
        </p:nvSpPr>
        <p:spPr>
          <a:xfrm>
            <a:off x="457200" y="1447800"/>
            <a:ext cx="8458200" cy="4876800"/>
          </a:xfrm>
        </p:spPr>
        <p:txBody>
          <a:bodyPr>
            <a:normAutofit/>
          </a:bodyPr>
          <a:lstStyle/>
          <a:p>
            <a:r>
              <a:rPr lang="en-US" dirty="0" smtClean="0"/>
              <a:t>Intel introduces a more efficient hardware approach for register switching, </a:t>
            </a:r>
            <a:r>
              <a:rPr lang="en-US" b="1" dirty="0" smtClean="0"/>
              <a:t>VMCS</a:t>
            </a:r>
            <a:r>
              <a:rPr lang="en-US" dirty="0" smtClean="0"/>
              <a:t> </a:t>
            </a:r>
            <a:r>
              <a:rPr lang="en-US" sz="2000" dirty="0" smtClean="0"/>
              <a:t>(</a:t>
            </a:r>
            <a:r>
              <a:rPr lang="en-US" sz="2000" i="1" dirty="0" smtClean="0"/>
              <a:t>Virtual Machine Control Structure</a:t>
            </a:r>
            <a:r>
              <a:rPr lang="en-US" sz="2000" dirty="0" smtClean="0"/>
              <a:t>) :</a:t>
            </a:r>
          </a:p>
          <a:p>
            <a:pPr lvl="1"/>
            <a:r>
              <a:rPr lang="en-US" dirty="0" smtClean="0"/>
              <a:t>State Area</a:t>
            </a:r>
          </a:p>
          <a:p>
            <a:pPr lvl="2"/>
            <a:r>
              <a:rPr lang="en-US" dirty="0" smtClean="0"/>
              <a:t>Store Host OS system state when VM-Entry.</a:t>
            </a:r>
          </a:p>
          <a:p>
            <a:pPr lvl="2"/>
            <a:r>
              <a:rPr lang="en-US" dirty="0" smtClean="0"/>
              <a:t>Store Guest OS system state when VM-Exit.</a:t>
            </a:r>
          </a:p>
          <a:p>
            <a:pPr lvl="1"/>
            <a:r>
              <a:rPr lang="en-US" dirty="0" smtClean="0"/>
              <a:t>Control Area</a:t>
            </a:r>
          </a:p>
          <a:p>
            <a:pPr lvl="2"/>
            <a:r>
              <a:rPr lang="en-US" dirty="0" smtClean="0"/>
              <a:t>Control instruction behaviors in Non-Root Mode.</a:t>
            </a:r>
          </a:p>
          <a:p>
            <a:pPr lvl="2"/>
            <a:r>
              <a:rPr lang="en-US" dirty="0" smtClean="0"/>
              <a:t>Control VM-Entry and VM-Exit process.</a:t>
            </a:r>
          </a:p>
          <a:p>
            <a:pPr lvl="1"/>
            <a:r>
              <a:rPr lang="en-US" dirty="0" smtClean="0"/>
              <a:t>Exit Information</a:t>
            </a:r>
          </a:p>
          <a:p>
            <a:pPr lvl="2"/>
            <a:r>
              <a:rPr lang="en-US" dirty="0" smtClean="0"/>
              <a:t>Provide the VM-Exit reason and some hardware information.</a:t>
            </a:r>
            <a:br>
              <a:rPr lang="en-US" dirty="0" smtClean="0"/>
            </a:br>
            <a:endParaRPr lang="en-US" dirty="0" smtClean="0"/>
          </a:p>
          <a:p>
            <a:r>
              <a:rPr lang="en-US" dirty="0" smtClean="0"/>
              <a:t>Whenever VM Entry or VM Exit occur, CPU will automatically read or write corresponding information into VMCS.</a:t>
            </a:r>
          </a:p>
        </p:txBody>
      </p:sp>
    </p:spTree>
    <p:extLst>
      <p:ext uri="{BB962C8B-B14F-4D97-AF65-F5344CB8AC3E}">
        <p14:creationId xmlns:p14="http://schemas.microsoft.com/office/powerpoint/2010/main" xmlns="" val="28403291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State Management</a:t>
            </a:r>
            <a:endParaRPr lang="en-US" dirty="0"/>
          </a:p>
        </p:txBody>
      </p:sp>
      <p:sp>
        <p:nvSpPr>
          <p:cNvPr id="3" name="Content Placeholder 2"/>
          <p:cNvSpPr>
            <a:spLocks noGrp="1"/>
          </p:cNvSpPr>
          <p:nvPr>
            <p:ph idx="1"/>
          </p:nvPr>
        </p:nvSpPr>
        <p:spPr>
          <a:xfrm>
            <a:off x="457200" y="1219201"/>
            <a:ext cx="8153400" cy="2286000"/>
          </a:xfrm>
        </p:spPr>
        <p:txBody>
          <a:bodyPr>
            <a:normAutofit/>
          </a:bodyPr>
          <a:lstStyle/>
          <a:p>
            <a:r>
              <a:rPr lang="en-US" dirty="0" smtClean="0"/>
              <a:t>Binding virtual machine to virtual CPU</a:t>
            </a:r>
          </a:p>
          <a:p>
            <a:pPr lvl="1"/>
            <a:r>
              <a:rPr lang="en-US" dirty="0" smtClean="0"/>
              <a:t>VCPU (Virtual CPU) contains two parts</a:t>
            </a:r>
          </a:p>
          <a:p>
            <a:pPr lvl="2"/>
            <a:r>
              <a:rPr lang="en-US" dirty="0" smtClean="0"/>
              <a:t>VMCS maintains virtual system states, which </a:t>
            </a:r>
            <a:r>
              <a:rPr lang="en-US" dirty="0" smtClean="0"/>
              <a:t>are </a:t>
            </a:r>
            <a:r>
              <a:rPr lang="en-US" dirty="0" smtClean="0"/>
              <a:t>handled by hardware.</a:t>
            </a:r>
          </a:p>
          <a:p>
            <a:pPr lvl="2"/>
            <a:r>
              <a:rPr lang="en-US" dirty="0" smtClean="0"/>
              <a:t>Non-VMCS maintains other non-essential system information, which is handled by software.</a:t>
            </a:r>
          </a:p>
          <a:p>
            <a:pPr lvl="1"/>
            <a:r>
              <a:rPr lang="en-US" dirty="0" smtClean="0"/>
              <a:t>VMM needs to handle Non-VMCS part.</a:t>
            </a:r>
          </a:p>
        </p:txBody>
      </p:sp>
      <p:pic>
        <p:nvPicPr>
          <p:cNvPr id="4098" name="Picture 2"/>
          <p:cNvPicPr>
            <a:picLocks noChangeAspect="1" noChangeArrowheads="1"/>
          </p:cNvPicPr>
          <p:nvPr/>
        </p:nvPicPr>
        <p:blipFill>
          <a:blip r:embed="rId2" cstate="print"/>
          <a:srcRect/>
          <a:stretch>
            <a:fillRect/>
          </a:stretch>
        </p:blipFill>
        <p:spPr bwMode="auto">
          <a:xfrm>
            <a:off x="1487488" y="3429000"/>
            <a:ext cx="6169025" cy="3182937"/>
          </a:xfrm>
          <a:prstGeom prst="rect">
            <a:avLst/>
          </a:prstGeom>
          <a:noFill/>
          <a:ln w="9525">
            <a:noFill/>
            <a:miter lim="800000"/>
            <a:headEnd/>
            <a:tailEnd/>
          </a:ln>
          <a:effectLst/>
        </p:spPr>
      </p:pic>
    </p:spTree>
    <p:extLst>
      <p:ext uri="{BB962C8B-B14F-4D97-AF65-F5344CB8AC3E}">
        <p14:creationId xmlns:p14="http://schemas.microsoft.com/office/powerpoint/2010/main" xmlns="" val="19243403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Vector table</a:t>
            </a:r>
            <a:endParaRPr kumimoji="1" lang="zh-TW" altLang="en-US" dirty="0"/>
          </a:p>
        </p:txBody>
      </p:sp>
      <p:sp>
        <p:nvSpPr>
          <p:cNvPr id="3" name="文字版面配置區 2"/>
          <p:cNvSpPr>
            <a:spLocks noGrp="1"/>
          </p:cNvSpPr>
          <p:nvPr>
            <p:ph type="body" idx="1"/>
          </p:nvPr>
        </p:nvSpPr>
        <p:spPr/>
        <p:txBody>
          <a:bodyPr/>
          <a:lstStyle/>
          <a:p>
            <a:r>
              <a:rPr kumimoji="1" lang="en-US" altLang="zh-TW" dirty="0" smtClean="0">
                <a:solidFill>
                  <a:srgbClr val="953735"/>
                </a:solidFill>
              </a:rPr>
              <a:t>What is vector table?</a:t>
            </a:r>
          </a:p>
          <a:p>
            <a:r>
              <a:rPr kumimoji="1" lang="en-US" altLang="zh-TW" dirty="0" smtClean="0"/>
              <a:t>How to deliver interrupt in virtualized environment?</a:t>
            </a:r>
            <a:endParaRPr kumimoji="1" lang="zh-TW" altLang="en-US" dirty="0"/>
          </a:p>
        </p:txBody>
      </p:sp>
    </p:spTree>
    <p:extLst>
      <p:ext uri="{BB962C8B-B14F-4D97-AF65-F5344CB8AC3E}">
        <p14:creationId xmlns:p14="http://schemas.microsoft.com/office/powerpoint/2010/main" xmlns="" val="29434268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Interrupt</a:t>
            </a:r>
            <a:r>
              <a:rPr kumimoji="1" lang="zh-TW" altLang="en-US" dirty="0" smtClean="0"/>
              <a:t> </a:t>
            </a:r>
            <a:r>
              <a:rPr kumimoji="1" lang="en-US" altLang="zh-TW" dirty="0" smtClean="0"/>
              <a:t>and</a:t>
            </a:r>
            <a:r>
              <a:rPr kumimoji="1" lang="zh-TW" altLang="en-US" dirty="0" smtClean="0"/>
              <a:t> </a:t>
            </a:r>
            <a:r>
              <a:rPr kumimoji="1" lang="en-US" altLang="zh-TW" dirty="0" smtClean="0"/>
              <a:t>Vector</a:t>
            </a:r>
            <a:endParaRPr kumimoji="1" lang="zh-TW" altLang="en-US" dirty="0"/>
          </a:p>
        </p:txBody>
      </p:sp>
      <p:sp>
        <p:nvSpPr>
          <p:cNvPr id="5" name="內容版面配置區 4"/>
          <p:cNvSpPr>
            <a:spLocks noGrp="1"/>
          </p:cNvSpPr>
          <p:nvPr>
            <p:ph idx="1"/>
          </p:nvPr>
        </p:nvSpPr>
        <p:spPr/>
        <p:txBody>
          <a:bodyPr/>
          <a:lstStyle/>
          <a:p>
            <a:r>
              <a:rPr kumimoji="1" lang="en-US" altLang="zh-TW" dirty="0" smtClean="0"/>
              <a:t>In modern computer system, the CPU </a:t>
            </a:r>
            <a:r>
              <a:rPr kumimoji="1" lang="en-US" altLang="zh-TW" dirty="0" smtClean="0"/>
              <a:t>uses </a:t>
            </a:r>
            <a:r>
              <a:rPr kumimoji="1" lang="en-US" altLang="zh-TW" dirty="0" smtClean="0"/>
              <a:t>vector table</a:t>
            </a:r>
            <a:r>
              <a:rPr kumimoji="1" lang="zh-TW" altLang="en-US" dirty="0" smtClean="0"/>
              <a:t> </a:t>
            </a:r>
            <a:r>
              <a:rPr kumimoji="1" lang="en-US" altLang="zh-TW" dirty="0" smtClean="0"/>
              <a:t>which</a:t>
            </a:r>
            <a:r>
              <a:rPr kumimoji="1" lang="zh-TW" altLang="en-US" dirty="0" smtClean="0"/>
              <a:t> </a:t>
            </a:r>
            <a:r>
              <a:rPr kumimoji="1" lang="en-US" altLang="zh-TW" dirty="0" smtClean="0"/>
              <a:t>is</a:t>
            </a:r>
            <a:r>
              <a:rPr kumimoji="1" lang="zh-TW" altLang="en-US" dirty="0" smtClean="0"/>
              <a:t> </a:t>
            </a:r>
            <a:r>
              <a:rPr kumimoji="1" lang="en-US" altLang="zh-TW" dirty="0" smtClean="0"/>
              <a:t>saved</a:t>
            </a:r>
            <a:r>
              <a:rPr kumimoji="1" lang="zh-TW" altLang="en-US" dirty="0" smtClean="0"/>
              <a:t> </a:t>
            </a:r>
            <a:r>
              <a:rPr kumimoji="1" lang="en-US" altLang="zh-TW" dirty="0" smtClean="0"/>
              <a:t>in</a:t>
            </a:r>
            <a:r>
              <a:rPr kumimoji="1" lang="zh-TW" altLang="en-US" dirty="0" smtClean="0"/>
              <a:t> </a:t>
            </a:r>
            <a:r>
              <a:rPr kumimoji="1" lang="en-US" altLang="zh-TW" dirty="0" smtClean="0"/>
              <a:t>memory </a:t>
            </a:r>
            <a:r>
              <a:rPr kumimoji="1" lang="en-US" altLang="zh-TW" dirty="0" smtClean="0"/>
              <a:t>to handle the interrupt events.</a:t>
            </a:r>
          </a:p>
          <a:p>
            <a:r>
              <a:rPr kumimoji="1" lang="en-US" altLang="zh-TW" dirty="0" smtClean="0"/>
              <a:t>CPU </a:t>
            </a:r>
            <a:r>
              <a:rPr kumimoji="1" lang="en-US" altLang="zh-TW" dirty="0" smtClean="0"/>
              <a:t>provides </a:t>
            </a:r>
            <a:r>
              <a:rPr kumimoji="1" lang="en-US" altLang="zh-TW" dirty="0" smtClean="0"/>
              <a:t>a vector base address to save the vector which contains lots of interrupt event </a:t>
            </a:r>
            <a:r>
              <a:rPr kumimoji="1" lang="en-US" altLang="zh-TW" dirty="0" smtClean="0"/>
              <a:t>handlers.</a:t>
            </a:r>
            <a:endParaRPr kumimoji="1" lang="en-US" altLang="zh-TW" dirty="0" smtClean="0"/>
          </a:p>
          <a:p>
            <a:r>
              <a:rPr kumimoji="1" lang="en-US" altLang="zh-TW" dirty="0" smtClean="0"/>
              <a:t>Different</a:t>
            </a:r>
            <a:r>
              <a:rPr kumimoji="1" lang="zh-TW" altLang="en-US" dirty="0" smtClean="0"/>
              <a:t> </a:t>
            </a:r>
            <a:r>
              <a:rPr kumimoji="1" lang="en-US" altLang="zh-TW" dirty="0" smtClean="0"/>
              <a:t>kinds</a:t>
            </a:r>
            <a:r>
              <a:rPr kumimoji="1" lang="zh-TW" altLang="en-US" dirty="0" smtClean="0"/>
              <a:t> </a:t>
            </a:r>
            <a:r>
              <a:rPr kumimoji="1" lang="en-US" altLang="zh-TW" dirty="0" smtClean="0"/>
              <a:t>of</a:t>
            </a:r>
            <a:r>
              <a:rPr kumimoji="1" lang="zh-TW" altLang="en-US" dirty="0" smtClean="0"/>
              <a:t> </a:t>
            </a:r>
            <a:r>
              <a:rPr kumimoji="1" lang="en-US" altLang="zh-TW" dirty="0" smtClean="0"/>
              <a:t>interrupts</a:t>
            </a:r>
            <a:r>
              <a:rPr kumimoji="1" lang="zh-TW" altLang="en-US" dirty="0" smtClean="0"/>
              <a:t> </a:t>
            </a:r>
            <a:r>
              <a:rPr kumimoji="1" lang="en-US" altLang="zh-TW" dirty="0" smtClean="0"/>
              <a:t>will</a:t>
            </a:r>
            <a:r>
              <a:rPr kumimoji="1" lang="zh-TW" altLang="en-US" dirty="0" smtClean="0"/>
              <a:t> </a:t>
            </a:r>
            <a:r>
              <a:rPr kumimoji="1" lang="en-US" altLang="zh-TW" dirty="0" smtClean="0"/>
              <a:t>route</a:t>
            </a:r>
            <a:r>
              <a:rPr kumimoji="1" lang="zh-TW" altLang="en-US" dirty="0" smtClean="0"/>
              <a:t> </a:t>
            </a:r>
            <a:r>
              <a:rPr kumimoji="1" lang="en-US" altLang="zh-TW" dirty="0" smtClean="0"/>
              <a:t>to</a:t>
            </a:r>
            <a:r>
              <a:rPr kumimoji="1" lang="zh-TW" altLang="en-US" dirty="0" smtClean="0"/>
              <a:t> </a:t>
            </a:r>
            <a:r>
              <a:rPr kumimoji="1" lang="en-US" altLang="zh-TW" dirty="0" smtClean="0"/>
              <a:t>different</a:t>
            </a:r>
            <a:r>
              <a:rPr kumimoji="1" lang="zh-TW" altLang="en-US" dirty="0" smtClean="0"/>
              <a:t> </a:t>
            </a:r>
            <a:r>
              <a:rPr kumimoji="1" lang="en-US" altLang="zh-TW" dirty="0" smtClean="0"/>
              <a:t>vector</a:t>
            </a:r>
            <a:r>
              <a:rPr kumimoji="1" lang="zh-TW" altLang="en-US" dirty="0" smtClean="0"/>
              <a:t> </a:t>
            </a:r>
            <a:r>
              <a:rPr kumimoji="1" lang="en-US" altLang="zh-TW" dirty="0" smtClean="0"/>
              <a:t>stubs</a:t>
            </a:r>
            <a:r>
              <a:rPr kumimoji="1" lang="zh-TW" altLang="en-US" dirty="0" smtClean="0"/>
              <a:t> </a:t>
            </a:r>
            <a:r>
              <a:rPr kumimoji="1" lang="en-US" altLang="zh-TW" dirty="0" smtClean="0"/>
              <a:t>by</a:t>
            </a:r>
            <a:r>
              <a:rPr kumimoji="1" lang="zh-TW" altLang="en-US" dirty="0" smtClean="0"/>
              <a:t> </a:t>
            </a:r>
            <a:r>
              <a:rPr kumimoji="1" lang="en-US" altLang="zh-TW" dirty="0" smtClean="0"/>
              <a:t>hardware.</a:t>
            </a:r>
          </a:p>
          <a:p>
            <a:r>
              <a:rPr kumimoji="1" lang="en-US" altLang="zh-TW" dirty="0" smtClean="0"/>
              <a:t>OS</a:t>
            </a:r>
            <a:r>
              <a:rPr kumimoji="1" lang="zh-TW" altLang="en-US" dirty="0" smtClean="0"/>
              <a:t> </a:t>
            </a:r>
            <a:r>
              <a:rPr kumimoji="1" lang="en-US" altLang="zh-TW" dirty="0" smtClean="0"/>
              <a:t>will</a:t>
            </a:r>
            <a:r>
              <a:rPr kumimoji="1" lang="zh-TW" altLang="en-US" dirty="0" smtClean="0"/>
              <a:t> </a:t>
            </a:r>
            <a:r>
              <a:rPr kumimoji="1" lang="en-US" altLang="zh-TW" dirty="0" smtClean="0"/>
              <a:t>set</a:t>
            </a:r>
            <a:r>
              <a:rPr kumimoji="1" lang="zh-TW" altLang="en-US" dirty="0" smtClean="0"/>
              <a:t> </a:t>
            </a:r>
            <a:r>
              <a:rPr kumimoji="1" lang="en-US" altLang="zh-TW" dirty="0" smtClean="0"/>
              <a:t>related vector event </a:t>
            </a:r>
            <a:r>
              <a:rPr kumimoji="1" lang="en-US" altLang="zh-TW" dirty="0" smtClean="0"/>
              <a:t>handlers </a:t>
            </a:r>
            <a:r>
              <a:rPr kumimoji="1" lang="en-US" altLang="zh-TW" dirty="0" smtClean="0"/>
              <a:t>in the vector to handle the related </a:t>
            </a:r>
            <a:r>
              <a:rPr kumimoji="1" lang="en-US" altLang="zh-TW" dirty="0" smtClean="0"/>
              <a:t>events.</a:t>
            </a:r>
            <a:endParaRPr kumimoji="1" lang="en-US" altLang="zh-TW" dirty="0" smtClean="0"/>
          </a:p>
          <a:p>
            <a:r>
              <a:rPr kumimoji="1" lang="en-US" altLang="zh-TW" dirty="0" smtClean="0"/>
              <a:t>Interrupt </a:t>
            </a:r>
            <a:r>
              <a:rPr kumimoji="1" lang="en-US" altLang="zh-TW" dirty="0" smtClean="0"/>
              <a:t>events </a:t>
            </a:r>
            <a:r>
              <a:rPr kumimoji="1" lang="en-US" altLang="zh-TW" dirty="0" smtClean="0"/>
              <a:t>can be triggered by hardware or software.</a:t>
            </a:r>
            <a:endParaRPr kumimoji="1" lang="zh-TW" altLang="en-US" dirty="0"/>
          </a:p>
        </p:txBody>
      </p:sp>
    </p:spTree>
    <p:extLst>
      <p:ext uri="{BB962C8B-B14F-4D97-AF65-F5344CB8AC3E}">
        <p14:creationId xmlns:p14="http://schemas.microsoft.com/office/powerpoint/2010/main" xmlns="" val="702027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Privilege</a:t>
            </a:r>
            <a:r>
              <a:rPr kumimoji="1" lang="zh-TW" altLang="en-US" dirty="0" smtClean="0"/>
              <a:t> </a:t>
            </a:r>
            <a:r>
              <a:rPr kumimoji="1" lang="en-US" altLang="zh-TW" dirty="0" smtClean="0"/>
              <a:t>instruction</a:t>
            </a:r>
            <a:endParaRPr kumimoji="1" lang="zh-TW" altLang="en-US" dirty="0"/>
          </a:p>
        </p:txBody>
      </p:sp>
      <p:sp>
        <p:nvSpPr>
          <p:cNvPr id="3" name="內容版面配置區 2"/>
          <p:cNvSpPr>
            <a:spLocks noGrp="1"/>
          </p:cNvSpPr>
          <p:nvPr>
            <p:ph idx="1"/>
          </p:nvPr>
        </p:nvSpPr>
        <p:spPr/>
        <p:txBody>
          <a:bodyPr/>
          <a:lstStyle/>
          <a:p>
            <a:r>
              <a:rPr kumimoji="1" lang="en-US" altLang="zh-TW" dirty="0" smtClean="0"/>
              <a:t>In</a:t>
            </a:r>
            <a:r>
              <a:rPr kumimoji="1" lang="zh-TW" altLang="en-US" dirty="0" smtClean="0"/>
              <a:t> </a:t>
            </a:r>
            <a:r>
              <a:rPr kumimoji="1" lang="en-US" altLang="zh-TW" dirty="0" smtClean="0"/>
              <a:t>modern</a:t>
            </a:r>
            <a:r>
              <a:rPr kumimoji="1" lang="zh-TW" altLang="en-US" dirty="0" smtClean="0"/>
              <a:t> </a:t>
            </a:r>
            <a:r>
              <a:rPr kumimoji="1" lang="en-US" altLang="zh-TW" dirty="0" smtClean="0"/>
              <a:t>computer</a:t>
            </a:r>
            <a:r>
              <a:rPr kumimoji="1" lang="zh-TW" altLang="en-US" dirty="0" smtClean="0"/>
              <a:t> </a:t>
            </a:r>
            <a:r>
              <a:rPr kumimoji="1" lang="en-US" altLang="zh-TW" dirty="0" smtClean="0"/>
              <a:t>architecture,</a:t>
            </a:r>
            <a:r>
              <a:rPr kumimoji="1" lang="zh-TW" altLang="en-US" dirty="0" smtClean="0"/>
              <a:t> </a:t>
            </a:r>
            <a:r>
              <a:rPr kumimoji="1" lang="en-US" altLang="zh-TW" dirty="0" smtClean="0"/>
              <a:t>CPU</a:t>
            </a:r>
            <a:r>
              <a:rPr kumimoji="1" lang="zh-TW" altLang="en-US" dirty="0" smtClean="0"/>
              <a:t> </a:t>
            </a:r>
            <a:r>
              <a:rPr kumimoji="1" lang="en-US" altLang="zh-TW" dirty="0" smtClean="0"/>
              <a:t>contains</a:t>
            </a:r>
            <a:r>
              <a:rPr kumimoji="1" lang="zh-TW" altLang="en-US" dirty="0" smtClean="0"/>
              <a:t> </a:t>
            </a:r>
            <a:r>
              <a:rPr kumimoji="1" lang="en-US" altLang="zh-TW" dirty="0" smtClean="0"/>
              <a:t>privilege</a:t>
            </a:r>
            <a:r>
              <a:rPr kumimoji="1" lang="zh-TW" altLang="en-US" dirty="0" smtClean="0"/>
              <a:t> </a:t>
            </a:r>
            <a:r>
              <a:rPr kumimoji="1" lang="en-US" altLang="zh-TW" dirty="0" smtClean="0"/>
              <a:t>instructions</a:t>
            </a:r>
            <a:r>
              <a:rPr kumimoji="1" lang="zh-TW" altLang="en-US" dirty="0" smtClean="0"/>
              <a:t> </a:t>
            </a:r>
            <a:r>
              <a:rPr kumimoji="1" lang="en-US" altLang="zh-TW" dirty="0" smtClean="0"/>
              <a:t>and</a:t>
            </a:r>
            <a:r>
              <a:rPr kumimoji="1" lang="zh-TW" altLang="en-US" dirty="0" smtClean="0"/>
              <a:t> </a:t>
            </a:r>
            <a:r>
              <a:rPr kumimoji="1" lang="en-US" altLang="zh-TW" dirty="0" smtClean="0"/>
              <a:t>non-privilege</a:t>
            </a:r>
            <a:r>
              <a:rPr kumimoji="1" lang="zh-TW" altLang="en-US" dirty="0" smtClean="0"/>
              <a:t> </a:t>
            </a:r>
            <a:r>
              <a:rPr kumimoji="1" lang="en-US" altLang="zh-TW" dirty="0" smtClean="0"/>
              <a:t>instructions.</a:t>
            </a:r>
          </a:p>
          <a:p>
            <a:r>
              <a:rPr kumimoji="1" lang="en-US" altLang="zh-TW" dirty="0" smtClean="0"/>
              <a:t>The</a:t>
            </a:r>
            <a:r>
              <a:rPr kumimoji="1" lang="zh-TW" altLang="en-US" dirty="0" smtClean="0"/>
              <a:t> </a:t>
            </a:r>
            <a:r>
              <a:rPr kumimoji="1" lang="en-US" altLang="zh-TW" dirty="0" smtClean="0"/>
              <a:t>OS</a:t>
            </a:r>
            <a:r>
              <a:rPr kumimoji="1" lang="zh-TW" altLang="en-US" dirty="0" smtClean="0"/>
              <a:t> </a:t>
            </a:r>
            <a:r>
              <a:rPr kumimoji="1" lang="en-US" altLang="zh-TW" dirty="0" smtClean="0"/>
              <a:t>designer</a:t>
            </a:r>
            <a:r>
              <a:rPr kumimoji="1" lang="zh-TW" altLang="en-US" dirty="0" smtClean="0"/>
              <a:t> </a:t>
            </a:r>
            <a:r>
              <a:rPr kumimoji="1" lang="en-US" altLang="zh-TW" dirty="0" smtClean="0"/>
              <a:t>use</a:t>
            </a:r>
            <a:r>
              <a:rPr kumimoji="1" lang="zh-TW" altLang="en-US" dirty="0" smtClean="0"/>
              <a:t> </a:t>
            </a:r>
            <a:r>
              <a:rPr kumimoji="1" lang="en-US" altLang="zh-TW" dirty="0" smtClean="0"/>
              <a:t>the</a:t>
            </a:r>
            <a:r>
              <a:rPr kumimoji="1" lang="zh-TW" altLang="en-US" dirty="0" smtClean="0"/>
              <a:t> </a:t>
            </a:r>
            <a:r>
              <a:rPr kumimoji="1" lang="en-US" altLang="zh-TW" dirty="0" smtClean="0">
                <a:solidFill>
                  <a:srgbClr val="FF6600"/>
                </a:solidFill>
              </a:rPr>
              <a:t>privilege</a:t>
            </a:r>
            <a:r>
              <a:rPr kumimoji="1" lang="zh-TW" altLang="en-US" dirty="0" smtClean="0">
                <a:solidFill>
                  <a:srgbClr val="FF6600"/>
                </a:solidFill>
              </a:rPr>
              <a:t> </a:t>
            </a:r>
            <a:r>
              <a:rPr kumimoji="1" lang="en-US" altLang="zh-TW" dirty="0" smtClean="0">
                <a:solidFill>
                  <a:srgbClr val="FF6600"/>
                </a:solidFill>
              </a:rPr>
              <a:t>instructions</a:t>
            </a:r>
            <a:r>
              <a:rPr kumimoji="1" lang="zh-TW" altLang="en-US" dirty="0" smtClean="0">
                <a:solidFill>
                  <a:srgbClr val="FF6600"/>
                </a:solidFill>
              </a:rPr>
              <a:t> </a:t>
            </a:r>
            <a:r>
              <a:rPr kumimoji="1" lang="en-US" altLang="zh-TW" dirty="0" smtClean="0"/>
              <a:t>and</a:t>
            </a:r>
            <a:r>
              <a:rPr kumimoji="1" lang="zh-TW" altLang="en-US" dirty="0" smtClean="0"/>
              <a:t> </a:t>
            </a:r>
            <a:r>
              <a:rPr kumimoji="1" lang="en-US" altLang="zh-TW" dirty="0" smtClean="0">
                <a:solidFill>
                  <a:srgbClr val="008000"/>
                </a:solidFill>
              </a:rPr>
              <a:t>non-privilege</a:t>
            </a:r>
            <a:r>
              <a:rPr kumimoji="1" lang="zh-TW" altLang="en-US" dirty="0" smtClean="0">
                <a:solidFill>
                  <a:srgbClr val="008000"/>
                </a:solidFill>
              </a:rPr>
              <a:t> </a:t>
            </a:r>
            <a:r>
              <a:rPr kumimoji="1" lang="en-US" altLang="zh-TW" dirty="0" smtClean="0">
                <a:solidFill>
                  <a:srgbClr val="008000"/>
                </a:solidFill>
              </a:rPr>
              <a:t>instructions</a:t>
            </a:r>
            <a:r>
              <a:rPr kumimoji="1" lang="zh-TW" altLang="en-US" dirty="0" smtClean="0">
                <a:solidFill>
                  <a:srgbClr val="008000"/>
                </a:solidFill>
              </a:rPr>
              <a:t> </a:t>
            </a:r>
            <a:r>
              <a:rPr kumimoji="1" lang="en-US" altLang="zh-TW" dirty="0" smtClean="0"/>
              <a:t>to</a:t>
            </a:r>
            <a:r>
              <a:rPr kumimoji="1" lang="zh-TW" altLang="en-US" dirty="0" smtClean="0"/>
              <a:t> </a:t>
            </a:r>
            <a:r>
              <a:rPr kumimoji="1" lang="en-US" altLang="zh-TW" dirty="0" smtClean="0"/>
              <a:t>separate</a:t>
            </a:r>
            <a:r>
              <a:rPr kumimoji="1" lang="zh-TW" altLang="en-US" dirty="0" smtClean="0"/>
              <a:t> </a:t>
            </a:r>
            <a:r>
              <a:rPr kumimoji="1" lang="en-US" altLang="zh-TW" dirty="0" smtClean="0"/>
              <a:t>between</a:t>
            </a:r>
            <a:r>
              <a:rPr kumimoji="1" lang="zh-TW" altLang="en-US" dirty="0" smtClean="0"/>
              <a:t> </a:t>
            </a:r>
            <a:r>
              <a:rPr kumimoji="1" lang="en-US" altLang="zh-TW" dirty="0" smtClean="0">
                <a:solidFill>
                  <a:srgbClr val="FF6600"/>
                </a:solidFill>
              </a:rPr>
              <a:t>kernel</a:t>
            </a:r>
            <a:r>
              <a:rPr kumimoji="1" lang="zh-TW" altLang="en-US" dirty="0" smtClean="0">
                <a:solidFill>
                  <a:srgbClr val="FF6600"/>
                </a:solidFill>
              </a:rPr>
              <a:t> </a:t>
            </a:r>
            <a:r>
              <a:rPr kumimoji="1" lang="en-US" altLang="zh-TW" dirty="0" smtClean="0">
                <a:solidFill>
                  <a:srgbClr val="FF6600"/>
                </a:solidFill>
              </a:rPr>
              <a:t>space</a:t>
            </a:r>
            <a:r>
              <a:rPr kumimoji="1" lang="zh-TW" altLang="en-US" dirty="0" smtClean="0">
                <a:solidFill>
                  <a:srgbClr val="FF6600"/>
                </a:solidFill>
              </a:rPr>
              <a:t> </a:t>
            </a:r>
            <a:r>
              <a:rPr kumimoji="1" lang="en-US" altLang="zh-TW" dirty="0" smtClean="0">
                <a:solidFill>
                  <a:srgbClr val="FF6600"/>
                </a:solidFill>
              </a:rPr>
              <a:t>which</a:t>
            </a:r>
            <a:r>
              <a:rPr kumimoji="1" lang="zh-TW" altLang="en-US" dirty="0" smtClean="0">
                <a:solidFill>
                  <a:srgbClr val="FF6600"/>
                </a:solidFill>
              </a:rPr>
              <a:t> </a:t>
            </a:r>
            <a:r>
              <a:rPr kumimoji="1" lang="en-US" altLang="zh-TW" dirty="0" smtClean="0">
                <a:solidFill>
                  <a:srgbClr val="FF6600"/>
                </a:solidFill>
              </a:rPr>
              <a:t>access</a:t>
            </a:r>
            <a:r>
              <a:rPr kumimoji="1" lang="zh-TW" altLang="en-US" dirty="0" smtClean="0">
                <a:solidFill>
                  <a:srgbClr val="FF6600"/>
                </a:solidFill>
              </a:rPr>
              <a:t> </a:t>
            </a:r>
            <a:r>
              <a:rPr kumimoji="1" lang="en-US" altLang="zh-TW" dirty="0" smtClean="0">
                <a:solidFill>
                  <a:srgbClr val="FF6600"/>
                </a:solidFill>
              </a:rPr>
              <a:t>hardware</a:t>
            </a:r>
            <a:r>
              <a:rPr kumimoji="1" lang="zh-TW" altLang="en-US" dirty="0" smtClean="0">
                <a:solidFill>
                  <a:srgbClr val="FF6600"/>
                </a:solidFill>
              </a:rPr>
              <a:t> </a:t>
            </a:r>
            <a:r>
              <a:rPr kumimoji="1" lang="en-US" altLang="zh-TW" dirty="0" smtClean="0">
                <a:solidFill>
                  <a:srgbClr val="FF6600"/>
                </a:solidFill>
              </a:rPr>
              <a:t>resource</a:t>
            </a:r>
            <a:r>
              <a:rPr kumimoji="1" lang="zh-TW" altLang="en-US" dirty="0" smtClean="0">
                <a:solidFill>
                  <a:srgbClr val="FF6600"/>
                </a:solidFill>
              </a:rPr>
              <a:t> </a:t>
            </a:r>
            <a:r>
              <a:rPr kumimoji="1" lang="en-US" altLang="zh-TW" dirty="0" smtClean="0">
                <a:solidFill>
                  <a:srgbClr val="FF6600"/>
                </a:solidFill>
              </a:rPr>
              <a:t>directly</a:t>
            </a:r>
            <a:r>
              <a:rPr kumimoji="1" lang="zh-TW" altLang="en-US" dirty="0" smtClean="0"/>
              <a:t> </a:t>
            </a:r>
            <a:r>
              <a:rPr kumimoji="1" lang="en-US" altLang="zh-TW" dirty="0" smtClean="0"/>
              <a:t>and</a:t>
            </a:r>
            <a:r>
              <a:rPr kumimoji="1" lang="zh-TW" altLang="en-US" dirty="0" smtClean="0"/>
              <a:t> </a:t>
            </a:r>
            <a:r>
              <a:rPr kumimoji="1" lang="en-US" altLang="zh-TW" dirty="0" smtClean="0">
                <a:solidFill>
                  <a:srgbClr val="008000"/>
                </a:solidFill>
              </a:rPr>
              <a:t>user</a:t>
            </a:r>
            <a:r>
              <a:rPr kumimoji="1" lang="zh-TW" altLang="en-US" dirty="0" smtClean="0">
                <a:solidFill>
                  <a:srgbClr val="008000"/>
                </a:solidFill>
              </a:rPr>
              <a:t> </a:t>
            </a:r>
            <a:r>
              <a:rPr kumimoji="1" lang="en-US" altLang="zh-TW" dirty="0" smtClean="0">
                <a:solidFill>
                  <a:srgbClr val="008000"/>
                </a:solidFill>
              </a:rPr>
              <a:t>space</a:t>
            </a:r>
            <a:r>
              <a:rPr kumimoji="1" lang="zh-TW" altLang="en-US" dirty="0" smtClean="0">
                <a:solidFill>
                  <a:srgbClr val="008000"/>
                </a:solidFill>
              </a:rPr>
              <a:t> </a:t>
            </a:r>
            <a:r>
              <a:rPr kumimoji="1" lang="en-US" altLang="zh-TW" dirty="0" smtClean="0">
                <a:solidFill>
                  <a:srgbClr val="008000"/>
                </a:solidFill>
              </a:rPr>
              <a:t>which</a:t>
            </a:r>
            <a:r>
              <a:rPr kumimoji="1" lang="zh-TW" altLang="en-US" dirty="0" smtClean="0">
                <a:solidFill>
                  <a:srgbClr val="008000"/>
                </a:solidFill>
              </a:rPr>
              <a:t> </a:t>
            </a:r>
            <a:r>
              <a:rPr kumimoji="1" lang="en-US" altLang="zh-TW" dirty="0" smtClean="0">
                <a:solidFill>
                  <a:srgbClr val="008000"/>
                </a:solidFill>
              </a:rPr>
              <a:t>access</a:t>
            </a:r>
            <a:r>
              <a:rPr kumimoji="1" lang="zh-TW" altLang="en-US" dirty="0" smtClean="0">
                <a:solidFill>
                  <a:srgbClr val="008000"/>
                </a:solidFill>
              </a:rPr>
              <a:t> </a:t>
            </a:r>
            <a:r>
              <a:rPr kumimoji="1" lang="en-US" altLang="zh-TW" dirty="0" smtClean="0">
                <a:solidFill>
                  <a:srgbClr val="008000"/>
                </a:solidFill>
              </a:rPr>
              <a:t>hardware</a:t>
            </a:r>
            <a:r>
              <a:rPr kumimoji="1" lang="zh-TW" altLang="en-US" dirty="0" smtClean="0">
                <a:solidFill>
                  <a:srgbClr val="008000"/>
                </a:solidFill>
              </a:rPr>
              <a:t> </a:t>
            </a:r>
            <a:r>
              <a:rPr kumimoji="1" lang="en-US" altLang="zh-TW" dirty="0" smtClean="0">
                <a:solidFill>
                  <a:srgbClr val="008000"/>
                </a:solidFill>
              </a:rPr>
              <a:t>resource</a:t>
            </a:r>
            <a:r>
              <a:rPr kumimoji="1" lang="zh-TW" altLang="en-US" dirty="0" smtClean="0">
                <a:solidFill>
                  <a:srgbClr val="008000"/>
                </a:solidFill>
              </a:rPr>
              <a:t> </a:t>
            </a:r>
            <a:r>
              <a:rPr kumimoji="1" lang="en-US" altLang="zh-TW" dirty="0" smtClean="0">
                <a:solidFill>
                  <a:srgbClr val="008000"/>
                </a:solidFill>
              </a:rPr>
              <a:t>indirectly</a:t>
            </a:r>
            <a:r>
              <a:rPr kumimoji="1" lang="en-US" altLang="zh-TW" dirty="0" smtClean="0"/>
              <a:t>.</a:t>
            </a:r>
          </a:p>
          <a:p>
            <a:r>
              <a:rPr kumimoji="1" lang="en-US" altLang="zh-TW" dirty="0" smtClean="0"/>
              <a:t>HOWEVER,</a:t>
            </a:r>
            <a:r>
              <a:rPr kumimoji="1" lang="zh-TW" altLang="en-US" dirty="0" smtClean="0"/>
              <a:t> </a:t>
            </a:r>
            <a:r>
              <a:rPr kumimoji="1" lang="en-US" altLang="zh-TW" dirty="0" smtClean="0"/>
              <a:t>which</a:t>
            </a:r>
            <a:r>
              <a:rPr kumimoji="1" lang="zh-TW" altLang="en-US" dirty="0" smtClean="0"/>
              <a:t> </a:t>
            </a:r>
            <a:r>
              <a:rPr kumimoji="1" lang="en-US" altLang="zh-TW" dirty="0" smtClean="0"/>
              <a:t>instructions</a:t>
            </a:r>
            <a:r>
              <a:rPr kumimoji="1" lang="zh-TW" altLang="en-US" dirty="0" smtClean="0"/>
              <a:t> </a:t>
            </a:r>
            <a:r>
              <a:rPr kumimoji="1" lang="en-US" altLang="zh-TW" dirty="0" smtClean="0"/>
              <a:t>are</a:t>
            </a:r>
            <a:r>
              <a:rPr kumimoji="1" lang="zh-TW" altLang="en-US" dirty="0" smtClean="0"/>
              <a:t> </a:t>
            </a:r>
            <a:r>
              <a:rPr kumimoji="1" lang="en-US" altLang="zh-TW" dirty="0" smtClean="0"/>
              <a:t>privilege</a:t>
            </a:r>
            <a:r>
              <a:rPr kumimoji="1" lang="zh-TW" altLang="en-US" dirty="0" smtClean="0"/>
              <a:t> </a:t>
            </a:r>
            <a:r>
              <a:rPr kumimoji="1" lang="en-US" altLang="zh-TW" dirty="0" smtClean="0"/>
              <a:t>is</a:t>
            </a:r>
            <a:r>
              <a:rPr kumimoji="1" lang="zh-TW" altLang="en-US" dirty="0" smtClean="0"/>
              <a:t> </a:t>
            </a:r>
            <a:r>
              <a:rPr kumimoji="1" lang="en-US" altLang="zh-TW" dirty="0" smtClean="0"/>
              <a:t>decided</a:t>
            </a:r>
            <a:r>
              <a:rPr kumimoji="1" lang="zh-TW" altLang="en-US" dirty="0" smtClean="0"/>
              <a:t> </a:t>
            </a:r>
            <a:r>
              <a:rPr kumimoji="1" lang="en-US" altLang="zh-TW" dirty="0" smtClean="0"/>
              <a:t>by</a:t>
            </a:r>
            <a:r>
              <a:rPr kumimoji="1" lang="zh-TW" altLang="en-US" dirty="0" smtClean="0"/>
              <a:t> </a:t>
            </a:r>
            <a:r>
              <a:rPr kumimoji="1" lang="en-US" altLang="zh-TW" dirty="0" smtClean="0"/>
              <a:t>CPU</a:t>
            </a:r>
            <a:r>
              <a:rPr kumimoji="1" lang="zh-TW" altLang="en-US" dirty="0" smtClean="0"/>
              <a:t> </a:t>
            </a:r>
            <a:r>
              <a:rPr kumimoji="1" lang="en-US" altLang="zh-TW" dirty="0" smtClean="0"/>
              <a:t>designers,</a:t>
            </a:r>
            <a:r>
              <a:rPr kumimoji="1" lang="zh-TW" altLang="en-US" dirty="0" smtClean="0"/>
              <a:t> </a:t>
            </a:r>
            <a:r>
              <a:rPr kumimoji="1" lang="en-US" altLang="zh-TW" dirty="0" smtClean="0"/>
              <a:t>OS</a:t>
            </a:r>
            <a:r>
              <a:rPr kumimoji="1" lang="zh-TW" altLang="en-US" dirty="0" smtClean="0"/>
              <a:t> </a:t>
            </a:r>
            <a:r>
              <a:rPr kumimoji="1" lang="en-US" altLang="zh-TW" dirty="0" smtClean="0"/>
              <a:t>designer</a:t>
            </a:r>
            <a:r>
              <a:rPr kumimoji="1" lang="zh-TW" altLang="en-US" dirty="0" smtClean="0"/>
              <a:t> </a:t>
            </a:r>
            <a:r>
              <a:rPr kumimoji="1" lang="en-US" altLang="zh-TW" dirty="0" smtClean="0"/>
              <a:t>cannot</a:t>
            </a:r>
            <a:r>
              <a:rPr kumimoji="1" lang="zh-TW" altLang="en-US" dirty="0" smtClean="0"/>
              <a:t> </a:t>
            </a:r>
            <a:r>
              <a:rPr kumimoji="1" lang="en-US" altLang="zh-TW" dirty="0" smtClean="0"/>
              <a:t>change</a:t>
            </a:r>
            <a:r>
              <a:rPr kumimoji="1" lang="zh-TW" altLang="en-US" dirty="0" smtClean="0"/>
              <a:t> </a:t>
            </a:r>
            <a:r>
              <a:rPr kumimoji="1" lang="en-US" altLang="zh-TW" dirty="0" smtClean="0"/>
              <a:t>that.</a:t>
            </a:r>
          </a:p>
          <a:p>
            <a:r>
              <a:rPr kumimoji="1" lang="en-US" altLang="zh-TW" dirty="0" smtClean="0"/>
              <a:t>If you execute privilege instruction in non-privilege mode, it will trigger an event and enter into the privilege mode.</a:t>
            </a:r>
          </a:p>
          <a:p>
            <a:pPr lvl="1"/>
            <a:r>
              <a:rPr kumimoji="1" lang="en-US" altLang="zh-TW" dirty="0" smtClean="0"/>
              <a:t>This kind of behavior is also known as “trap”.</a:t>
            </a:r>
          </a:p>
          <a:p>
            <a:endParaRPr kumimoji="1" lang="zh-TW" altLang="en-US" dirty="0"/>
          </a:p>
        </p:txBody>
      </p:sp>
    </p:spTree>
    <p:extLst>
      <p:ext uri="{BB962C8B-B14F-4D97-AF65-F5344CB8AC3E}">
        <p14:creationId xmlns:p14="http://schemas.microsoft.com/office/powerpoint/2010/main" xmlns="" val="41363480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Vector table</a:t>
            </a:r>
            <a:endParaRPr kumimoji="1" lang="zh-TW" altLang="en-US" dirty="0"/>
          </a:p>
        </p:txBody>
      </p:sp>
      <p:sp>
        <p:nvSpPr>
          <p:cNvPr id="3" name="內容版面配置區 2"/>
          <p:cNvSpPr>
            <a:spLocks noGrp="1"/>
          </p:cNvSpPr>
          <p:nvPr>
            <p:ph idx="1"/>
          </p:nvPr>
        </p:nvSpPr>
        <p:spPr>
          <a:xfrm>
            <a:off x="457200" y="1447800"/>
            <a:ext cx="8229600" cy="4525963"/>
          </a:xfrm>
        </p:spPr>
        <p:txBody>
          <a:bodyPr/>
          <a:lstStyle/>
          <a:p>
            <a:r>
              <a:rPr kumimoji="1" lang="en-US" altLang="zh-TW" dirty="0" smtClean="0"/>
              <a:t>How to separate different interrupts into different kinds is architecture depend.</a:t>
            </a:r>
          </a:p>
          <a:p>
            <a:r>
              <a:rPr kumimoji="1" lang="en-US" altLang="zh-TW" dirty="0" smtClean="0"/>
              <a:t>In following slides, we take ARM architecture for example.</a:t>
            </a:r>
          </a:p>
          <a:p>
            <a:r>
              <a:rPr kumimoji="1" lang="en-US" altLang="zh-TW" dirty="0" smtClean="0"/>
              <a:t>Here is the vector table of ARM architecture. </a:t>
            </a:r>
            <a:endParaRPr kumimoji="1" lang="zh-TW" altLang="en-US" dirty="0"/>
          </a:p>
        </p:txBody>
      </p:sp>
      <p:graphicFrame>
        <p:nvGraphicFramePr>
          <p:cNvPr id="4" name="內容版面配置區 4"/>
          <p:cNvGraphicFramePr>
            <a:graphicFrameLocks/>
          </p:cNvGraphicFramePr>
          <p:nvPr>
            <p:extLst>
              <p:ext uri="{D42A27DB-BD31-4B8C-83A1-F6EECF244321}">
                <p14:modId xmlns:p14="http://schemas.microsoft.com/office/powerpoint/2010/main" xmlns="" val="3689771835"/>
              </p:ext>
            </p:extLst>
          </p:nvPr>
        </p:nvGraphicFramePr>
        <p:xfrm>
          <a:off x="1828800" y="3352800"/>
          <a:ext cx="5715000" cy="3017520"/>
        </p:xfrm>
        <a:graphic>
          <a:graphicData uri="http://schemas.openxmlformats.org/drawingml/2006/table">
            <a:tbl>
              <a:tblPr firstRow="1" bandRow="1">
                <a:tableStyleId>{D7AC3CCA-C797-4891-BE02-D94E43425B78}</a:tableStyleId>
              </a:tblPr>
              <a:tblGrid>
                <a:gridCol w="1613647"/>
                <a:gridCol w="4101353"/>
              </a:tblGrid>
              <a:tr h="331893">
                <a:tc>
                  <a:txBody>
                    <a:bodyPr/>
                    <a:lstStyle/>
                    <a:p>
                      <a:pPr algn="ctr"/>
                      <a:r>
                        <a:rPr lang="en-US" altLang="zh-TW" sz="1600" b="0" dirty="0" smtClean="0">
                          <a:solidFill>
                            <a:srgbClr val="000000"/>
                          </a:solidFill>
                        </a:rPr>
                        <a:t>Vector</a:t>
                      </a:r>
                      <a:r>
                        <a:rPr lang="en-US" altLang="zh-TW" sz="1600" b="0" baseline="0" dirty="0" smtClean="0">
                          <a:solidFill>
                            <a:srgbClr val="000000"/>
                          </a:solidFill>
                        </a:rPr>
                        <a:t> offset</a:t>
                      </a:r>
                      <a:endParaRPr lang="zh-TW" altLang="en-US" sz="1600" b="0" dirty="0">
                        <a:solidFill>
                          <a:srgbClr val="000000"/>
                        </a:solidFill>
                      </a:endParaRPr>
                    </a:p>
                  </a:txBody>
                  <a:tcPr>
                    <a:lnB w="38100" cap="flat" cmpd="sng" algn="ctr">
                      <a:solidFill>
                        <a:scrgbClr r="0" g="0" b="0"/>
                      </a:solidFill>
                      <a:prstDash val="solid"/>
                      <a:round/>
                      <a:headEnd type="none" w="med" len="med"/>
                      <a:tailEnd type="none" w="med" len="med"/>
                    </a:lnB>
                    <a:noFill/>
                  </a:tcPr>
                </a:tc>
                <a:tc>
                  <a:txBody>
                    <a:bodyPr/>
                    <a:lstStyle/>
                    <a:p>
                      <a:pPr algn="ctr"/>
                      <a:r>
                        <a:rPr lang="en-US" altLang="zh-TW" sz="1600" b="0" dirty="0" smtClean="0">
                          <a:solidFill>
                            <a:srgbClr val="000000"/>
                          </a:solidFill>
                        </a:rPr>
                        <a:t>Which</a:t>
                      </a:r>
                      <a:r>
                        <a:rPr lang="en-US" altLang="zh-TW" sz="1600" b="0" baseline="0" dirty="0" smtClean="0">
                          <a:solidFill>
                            <a:srgbClr val="000000"/>
                          </a:solidFill>
                        </a:rPr>
                        <a:t> kind of event will route to here</a:t>
                      </a:r>
                      <a:endParaRPr lang="zh-TW" altLang="en-US" sz="1600" b="0" dirty="0">
                        <a:solidFill>
                          <a:srgbClr val="000000"/>
                        </a:solidFill>
                      </a:endParaRPr>
                    </a:p>
                  </a:txBody>
                  <a:tcPr>
                    <a:lnB w="38100" cap="flat" cmpd="sng" algn="ctr">
                      <a:solidFill>
                        <a:scrgbClr r="0" g="0" b="0"/>
                      </a:solidFill>
                      <a:prstDash val="solid"/>
                      <a:round/>
                      <a:headEnd type="none" w="med" len="med"/>
                      <a:tailEnd type="none" w="med" len="med"/>
                    </a:lnB>
                    <a:noFill/>
                  </a:tcPr>
                </a:tc>
              </a:tr>
              <a:tr h="331893">
                <a:tc>
                  <a:txBody>
                    <a:bodyPr/>
                    <a:lstStyle/>
                    <a:p>
                      <a:pPr algn="ctr"/>
                      <a:r>
                        <a:rPr lang="en-US" altLang="zh-TW" sz="1600" b="0" dirty="0" smtClean="0">
                          <a:solidFill>
                            <a:srgbClr val="000000"/>
                          </a:solidFill>
                        </a:rPr>
                        <a:t>0x1C</a:t>
                      </a:r>
                      <a:endParaRPr lang="zh-TW" altLang="en-US" sz="1600" b="0" dirty="0">
                        <a:solidFill>
                          <a:srgbClr val="000000"/>
                        </a:solidFill>
                      </a:endParaRPr>
                    </a:p>
                  </a:txBody>
                  <a:tcPr>
                    <a:lnT w="38100" cap="flat" cmpd="sng" algn="ctr">
                      <a:solidFill>
                        <a:scrgbClr r="0" g="0" b="0"/>
                      </a:solidFill>
                      <a:prstDash val="solid"/>
                      <a:round/>
                      <a:headEnd type="none" w="med" len="med"/>
                      <a:tailEnd type="none" w="med" len="med"/>
                    </a:lnT>
                    <a:solidFill>
                      <a:srgbClr val="FFFFFF"/>
                    </a:solidFill>
                  </a:tcPr>
                </a:tc>
                <a:tc>
                  <a:txBody>
                    <a:bodyPr/>
                    <a:lstStyle/>
                    <a:p>
                      <a:pPr algn="ctr"/>
                      <a:r>
                        <a:rPr lang="en-US" altLang="zh-TW" sz="1600" b="0" dirty="0" smtClean="0">
                          <a:solidFill>
                            <a:srgbClr val="000000"/>
                          </a:solidFill>
                        </a:rPr>
                        <a:t>Fast Interrupt</a:t>
                      </a:r>
                      <a:r>
                        <a:rPr lang="en-US" altLang="zh-TW" sz="1600" b="0" baseline="0" dirty="0" smtClean="0">
                          <a:solidFill>
                            <a:srgbClr val="000000"/>
                          </a:solidFill>
                        </a:rPr>
                        <a:t> Request</a:t>
                      </a:r>
                      <a:endParaRPr lang="zh-TW" altLang="en-US" sz="1600" b="0" dirty="0">
                        <a:solidFill>
                          <a:srgbClr val="000000"/>
                        </a:solidFill>
                      </a:endParaRPr>
                    </a:p>
                  </a:txBody>
                  <a:tcPr>
                    <a:lnT w="38100" cap="flat" cmpd="sng" algn="ctr">
                      <a:solidFill>
                        <a:scrgbClr r="0" g="0" b="0"/>
                      </a:solidFill>
                      <a:prstDash val="solid"/>
                      <a:round/>
                      <a:headEnd type="none" w="med" len="med"/>
                      <a:tailEnd type="none" w="med" len="med"/>
                    </a:lnT>
                    <a:solidFill>
                      <a:srgbClr val="FFFFFF"/>
                    </a:solidFill>
                  </a:tcPr>
                </a:tc>
              </a:tr>
              <a:tr h="331893">
                <a:tc>
                  <a:txBody>
                    <a:bodyPr/>
                    <a:lstStyle/>
                    <a:p>
                      <a:pPr algn="ctr"/>
                      <a:r>
                        <a:rPr lang="en-US" altLang="zh-TW" sz="1600" b="0" dirty="0" smtClean="0">
                          <a:solidFill>
                            <a:srgbClr val="000000"/>
                          </a:solidFill>
                        </a:rPr>
                        <a:t>0x18</a:t>
                      </a:r>
                      <a:endParaRPr lang="zh-TW" altLang="en-US" sz="1600" b="0" dirty="0">
                        <a:solidFill>
                          <a:srgbClr val="000000"/>
                        </a:solidFill>
                      </a:endParaRPr>
                    </a:p>
                  </a:txBody>
                  <a:tcPr>
                    <a:solidFill>
                      <a:srgbClr val="FFFFFF"/>
                    </a:solidFill>
                  </a:tcPr>
                </a:tc>
                <a:tc>
                  <a:txBody>
                    <a:bodyPr/>
                    <a:lstStyle/>
                    <a:p>
                      <a:pPr algn="ctr"/>
                      <a:r>
                        <a:rPr lang="en-US" altLang="zh-TW" sz="1600" b="0" dirty="0" smtClean="0">
                          <a:solidFill>
                            <a:srgbClr val="000000"/>
                          </a:solidFill>
                        </a:rPr>
                        <a:t>Interrupt</a:t>
                      </a:r>
                      <a:r>
                        <a:rPr lang="en-US" altLang="zh-TW" sz="1600" b="0" baseline="0" dirty="0" smtClean="0">
                          <a:solidFill>
                            <a:srgbClr val="000000"/>
                          </a:solidFill>
                        </a:rPr>
                        <a:t> Request</a:t>
                      </a:r>
                      <a:endParaRPr lang="zh-TW" altLang="en-US" sz="1600" b="0" dirty="0">
                        <a:solidFill>
                          <a:srgbClr val="000000"/>
                        </a:solidFill>
                      </a:endParaRPr>
                    </a:p>
                  </a:txBody>
                  <a:tcPr>
                    <a:solidFill>
                      <a:srgbClr val="FFFFFF"/>
                    </a:solidFill>
                  </a:tcPr>
                </a:tc>
              </a:tr>
              <a:tr h="331893">
                <a:tc>
                  <a:txBody>
                    <a:bodyPr/>
                    <a:lstStyle/>
                    <a:p>
                      <a:pPr algn="ctr"/>
                      <a:r>
                        <a:rPr lang="en-US" altLang="zh-TW" sz="1600" b="0" dirty="0" smtClean="0">
                          <a:solidFill>
                            <a:srgbClr val="000000"/>
                          </a:solidFill>
                        </a:rPr>
                        <a:t>0x14</a:t>
                      </a:r>
                      <a:endParaRPr lang="zh-TW" altLang="en-US" sz="1600" b="0" dirty="0">
                        <a:solidFill>
                          <a:srgbClr val="000000"/>
                        </a:solidFill>
                      </a:endParaRPr>
                    </a:p>
                  </a:txBody>
                  <a:tcPr>
                    <a:solidFill>
                      <a:srgbClr val="FFFFFF"/>
                    </a:solidFill>
                  </a:tcPr>
                </a:tc>
                <a:tc>
                  <a:txBody>
                    <a:bodyPr/>
                    <a:lstStyle/>
                    <a:p>
                      <a:pPr algn="ctr"/>
                      <a:r>
                        <a:rPr lang="en-US" altLang="zh-TW" sz="1600" b="0" dirty="0" smtClean="0">
                          <a:solidFill>
                            <a:srgbClr val="000000"/>
                          </a:solidFill>
                        </a:rPr>
                        <a:t>(Reserved, Not used)</a:t>
                      </a:r>
                      <a:endParaRPr lang="zh-TW" altLang="en-US" sz="1600" b="0" dirty="0">
                        <a:solidFill>
                          <a:srgbClr val="000000"/>
                        </a:solidFill>
                      </a:endParaRPr>
                    </a:p>
                  </a:txBody>
                  <a:tcPr>
                    <a:solidFill>
                      <a:srgbClr val="FFFFFF"/>
                    </a:solidFill>
                  </a:tcPr>
                </a:tc>
              </a:tr>
              <a:tr h="331893">
                <a:tc>
                  <a:txBody>
                    <a:bodyPr/>
                    <a:lstStyle/>
                    <a:p>
                      <a:pPr algn="ctr"/>
                      <a:r>
                        <a:rPr lang="en-US" altLang="zh-TW" sz="1600" b="0" dirty="0" smtClean="0">
                          <a:solidFill>
                            <a:srgbClr val="000000"/>
                          </a:solidFill>
                        </a:rPr>
                        <a:t>0x10</a:t>
                      </a:r>
                      <a:endParaRPr lang="zh-TW" altLang="en-US" sz="1600" b="0" dirty="0">
                        <a:solidFill>
                          <a:srgbClr val="000000"/>
                        </a:solidFill>
                      </a:endParaRPr>
                    </a:p>
                  </a:txBody>
                  <a:tcPr>
                    <a:solidFill>
                      <a:srgbClr val="FFFFFF"/>
                    </a:solidFill>
                  </a:tcPr>
                </a:tc>
                <a:tc>
                  <a:txBody>
                    <a:bodyPr/>
                    <a:lstStyle/>
                    <a:p>
                      <a:pPr algn="ctr"/>
                      <a:r>
                        <a:rPr lang="en-US" altLang="zh-TW" sz="1600" b="0" dirty="0" smtClean="0">
                          <a:solidFill>
                            <a:srgbClr val="000000"/>
                          </a:solidFill>
                        </a:rPr>
                        <a:t>Data</a:t>
                      </a:r>
                      <a:r>
                        <a:rPr lang="en-US" altLang="zh-TW" sz="1600" b="0" baseline="0" dirty="0" smtClean="0">
                          <a:solidFill>
                            <a:srgbClr val="000000"/>
                          </a:solidFill>
                        </a:rPr>
                        <a:t> Abort</a:t>
                      </a:r>
                      <a:endParaRPr lang="zh-TW" altLang="en-US" sz="1600" b="0" dirty="0">
                        <a:solidFill>
                          <a:srgbClr val="000000"/>
                        </a:solidFill>
                      </a:endParaRPr>
                    </a:p>
                  </a:txBody>
                  <a:tcPr>
                    <a:solidFill>
                      <a:srgbClr val="FFFFFF"/>
                    </a:solidFill>
                  </a:tcPr>
                </a:tc>
              </a:tr>
              <a:tr h="331893">
                <a:tc>
                  <a:txBody>
                    <a:bodyPr/>
                    <a:lstStyle/>
                    <a:p>
                      <a:pPr algn="ctr"/>
                      <a:r>
                        <a:rPr lang="en-US" altLang="zh-TW" sz="1600" b="0" dirty="0" smtClean="0">
                          <a:solidFill>
                            <a:srgbClr val="000000"/>
                          </a:solidFill>
                        </a:rPr>
                        <a:t>0x0C</a:t>
                      </a:r>
                      <a:endParaRPr lang="zh-TW" altLang="en-US" sz="1600" b="0" dirty="0">
                        <a:solidFill>
                          <a:srgbClr val="000000"/>
                        </a:solidFill>
                      </a:endParaRPr>
                    </a:p>
                  </a:txBody>
                  <a:tcPr>
                    <a:solidFill>
                      <a:srgbClr val="FFFFFF"/>
                    </a:solidFill>
                  </a:tcPr>
                </a:tc>
                <a:tc>
                  <a:txBody>
                    <a:bodyPr/>
                    <a:lstStyle/>
                    <a:p>
                      <a:pPr algn="ctr"/>
                      <a:r>
                        <a:rPr lang="en-US" altLang="zh-TW" sz="1600" b="0" dirty="0" err="1" smtClean="0">
                          <a:solidFill>
                            <a:srgbClr val="000000"/>
                          </a:solidFill>
                        </a:rPr>
                        <a:t>Prefetch</a:t>
                      </a:r>
                      <a:r>
                        <a:rPr lang="en-US" altLang="zh-TW" sz="1600" b="0" baseline="0" dirty="0" smtClean="0">
                          <a:solidFill>
                            <a:srgbClr val="000000"/>
                          </a:solidFill>
                        </a:rPr>
                        <a:t> Abort</a:t>
                      </a:r>
                      <a:endParaRPr lang="zh-TW" altLang="en-US" sz="1600" b="0" dirty="0">
                        <a:solidFill>
                          <a:srgbClr val="000000"/>
                        </a:solidFill>
                      </a:endParaRPr>
                    </a:p>
                  </a:txBody>
                  <a:tcPr>
                    <a:solidFill>
                      <a:srgbClr val="FFFFFF"/>
                    </a:solidFill>
                  </a:tcPr>
                </a:tc>
              </a:tr>
              <a:tr h="331893">
                <a:tc>
                  <a:txBody>
                    <a:bodyPr/>
                    <a:lstStyle/>
                    <a:p>
                      <a:pPr algn="ctr"/>
                      <a:r>
                        <a:rPr lang="en-US" altLang="zh-TW" sz="1600" b="0" dirty="0" smtClean="0">
                          <a:solidFill>
                            <a:srgbClr val="000000"/>
                          </a:solidFill>
                        </a:rPr>
                        <a:t>0x08</a:t>
                      </a:r>
                      <a:endParaRPr lang="zh-TW" altLang="en-US" sz="1600" b="0" dirty="0">
                        <a:solidFill>
                          <a:srgbClr val="000000"/>
                        </a:solidFill>
                      </a:endParaRPr>
                    </a:p>
                  </a:txBody>
                  <a:tcPr>
                    <a:solidFill>
                      <a:srgbClr val="FFFFFF"/>
                    </a:solidFill>
                  </a:tcPr>
                </a:tc>
                <a:tc>
                  <a:txBody>
                    <a:bodyPr/>
                    <a:lstStyle/>
                    <a:p>
                      <a:pPr algn="ctr"/>
                      <a:r>
                        <a:rPr lang="en-US" altLang="zh-TW" sz="1600" b="0" dirty="0" smtClean="0">
                          <a:solidFill>
                            <a:srgbClr val="000000"/>
                          </a:solidFill>
                        </a:rPr>
                        <a:t>Supervisor</a:t>
                      </a:r>
                      <a:r>
                        <a:rPr lang="en-US" altLang="zh-TW" sz="1600" b="0" baseline="0" dirty="0" smtClean="0">
                          <a:solidFill>
                            <a:srgbClr val="000000"/>
                          </a:solidFill>
                        </a:rPr>
                        <a:t> Call</a:t>
                      </a:r>
                      <a:endParaRPr lang="zh-TW" altLang="en-US" sz="1600" b="0" dirty="0">
                        <a:solidFill>
                          <a:srgbClr val="000000"/>
                        </a:solidFill>
                      </a:endParaRPr>
                    </a:p>
                  </a:txBody>
                  <a:tcPr>
                    <a:solidFill>
                      <a:srgbClr val="FFFFFF"/>
                    </a:solidFill>
                  </a:tcPr>
                </a:tc>
              </a:tr>
              <a:tr h="331893">
                <a:tc>
                  <a:txBody>
                    <a:bodyPr/>
                    <a:lstStyle/>
                    <a:p>
                      <a:pPr algn="ctr"/>
                      <a:r>
                        <a:rPr lang="en-US" altLang="zh-TW" sz="1600" b="0" dirty="0" smtClean="0">
                          <a:solidFill>
                            <a:srgbClr val="000000"/>
                          </a:solidFill>
                        </a:rPr>
                        <a:t>0x04</a:t>
                      </a:r>
                      <a:endParaRPr lang="zh-TW" altLang="en-US" sz="1600" b="0" dirty="0">
                        <a:solidFill>
                          <a:srgbClr val="000000"/>
                        </a:solidFill>
                      </a:endParaRPr>
                    </a:p>
                  </a:txBody>
                  <a:tcPr>
                    <a:solidFill>
                      <a:srgbClr val="FFFFFF"/>
                    </a:solidFill>
                  </a:tcPr>
                </a:tc>
                <a:tc>
                  <a:txBody>
                    <a:bodyPr/>
                    <a:lstStyle/>
                    <a:p>
                      <a:pPr algn="ctr"/>
                      <a:r>
                        <a:rPr lang="en-US" altLang="zh-TW" sz="1600" b="0" dirty="0" smtClean="0">
                          <a:solidFill>
                            <a:srgbClr val="000000"/>
                          </a:solidFill>
                        </a:rPr>
                        <a:t>Undefined Instruction</a:t>
                      </a:r>
                      <a:endParaRPr lang="zh-TW" altLang="en-US" sz="1600" b="0" dirty="0">
                        <a:solidFill>
                          <a:srgbClr val="000000"/>
                        </a:solidFill>
                      </a:endParaRPr>
                    </a:p>
                  </a:txBody>
                  <a:tcPr>
                    <a:solidFill>
                      <a:srgbClr val="FFFFFF"/>
                    </a:solidFill>
                  </a:tcPr>
                </a:tc>
              </a:tr>
              <a:tr h="331893">
                <a:tc>
                  <a:txBody>
                    <a:bodyPr/>
                    <a:lstStyle/>
                    <a:p>
                      <a:pPr algn="ctr"/>
                      <a:r>
                        <a:rPr lang="en-US" altLang="zh-TW" sz="1600" b="0" dirty="0" smtClean="0">
                          <a:solidFill>
                            <a:srgbClr val="000000"/>
                          </a:solidFill>
                        </a:rPr>
                        <a:t>0x00</a:t>
                      </a:r>
                      <a:endParaRPr lang="zh-TW" altLang="en-US" sz="1600" b="0" dirty="0">
                        <a:solidFill>
                          <a:srgbClr val="000000"/>
                        </a:solidFill>
                      </a:endParaRPr>
                    </a:p>
                  </a:txBody>
                  <a:tcPr>
                    <a:solidFill>
                      <a:srgbClr val="FFFFFF"/>
                    </a:solidFill>
                  </a:tcPr>
                </a:tc>
                <a:tc>
                  <a:txBody>
                    <a:bodyPr/>
                    <a:lstStyle/>
                    <a:p>
                      <a:pPr algn="ctr"/>
                      <a:r>
                        <a:rPr lang="en-US" altLang="zh-TW" sz="1600" b="0" dirty="0" smtClean="0">
                          <a:solidFill>
                            <a:srgbClr val="000000"/>
                          </a:solidFill>
                        </a:rPr>
                        <a:t>Reset</a:t>
                      </a:r>
                      <a:endParaRPr lang="zh-TW" altLang="en-US" sz="1600" b="0" dirty="0">
                        <a:solidFill>
                          <a:srgbClr val="000000"/>
                        </a:solidFill>
                      </a:endParaRPr>
                    </a:p>
                  </a:txBody>
                  <a:tcPr>
                    <a:solidFill>
                      <a:srgbClr val="FFFFFF"/>
                    </a:solidFill>
                  </a:tcPr>
                </a:tc>
              </a:tr>
            </a:tbl>
          </a:graphicData>
        </a:graphic>
      </p:graphicFrame>
    </p:spTree>
    <p:extLst>
      <p:ext uri="{BB962C8B-B14F-4D97-AF65-F5344CB8AC3E}">
        <p14:creationId xmlns:p14="http://schemas.microsoft.com/office/powerpoint/2010/main" xmlns="" val="6614359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Vector table</a:t>
            </a:r>
            <a:endParaRPr kumimoji="1" lang="zh-TW" altLang="en-US" dirty="0"/>
          </a:p>
        </p:txBody>
      </p:sp>
      <p:sp>
        <p:nvSpPr>
          <p:cNvPr id="3" name="內容版面配置區 2"/>
          <p:cNvSpPr>
            <a:spLocks noGrp="1"/>
          </p:cNvSpPr>
          <p:nvPr>
            <p:ph idx="1"/>
          </p:nvPr>
        </p:nvSpPr>
        <p:spPr/>
        <p:txBody>
          <a:bodyPr/>
          <a:lstStyle/>
          <a:p>
            <a:r>
              <a:rPr kumimoji="1" lang="en-US" altLang="zh-TW" dirty="0" smtClean="0"/>
              <a:t>Vector table can be set in high-bit of memory address or low-bit of memory address. Most of time, OS will set it on high-bit of memory address because high-bit of memory address is for kernel space.</a:t>
            </a:r>
          </a:p>
          <a:p>
            <a:r>
              <a:rPr kumimoji="1" lang="en-US" altLang="zh-TW" dirty="0" smtClean="0"/>
              <a:t>OS will set related interrupt event </a:t>
            </a:r>
            <a:r>
              <a:rPr kumimoji="1" lang="en-US" altLang="zh-TW" dirty="0" smtClean="0"/>
              <a:t>handlers </a:t>
            </a:r>
            <a:r>
              <a:rPr kumimoji="1" lang="en-US" altLang="zh-TW" dirty="0" smtClean="0"/>
              <a:t>to handle interrupt </a:t>
            </a:r>
            <a:r>
              <a:rPr kumimoji="1" lang="en-US" altLang="zh-TW" dirty="0" smtClean="0"/>
              <a:t>requests.</a:t>
            </a:r>
            <a:endParaRPr kumimoji="1" lang="en-US" altLang="zh-TW" dirty="0" smtClean="0"/>
          </a:p>
        </p:txBody>
      </p:sp>
    </p:spTree>
    <p:extLst>
      <p:ext uri="{BB962C8B-B14F-4D97-AF65-F5344CB8AC3E}">
        <p14:creationId xmlns:p14="http://schemas.microsoft.com/office/powerpoint/2010/main" xmlns="" val="24113964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Vector table</a:t>
            </a:r>
            <a:endParaRPr kumimoji="1" lang="zh-TW" altLang="en-US" dirty="0"/>
          </a:p>
        </p:txBody>
      </p:sp>
      <p:sp>
        <p:nvSpPr>
          <p:cNvPr id="3" name="內容版面配置區 2"/>
          <p:cNvSpPr>
            <a:spLocks noGrp="1"/>
          </p:cNvSpPr>
          <p:nvPr>
            <p:ph idx="1"/>
          </p:nvPr>
        </p:nvSpPr>
        <p:spPr>
          <a:xfrm>
            <a:off x="457200" y="1295400"/>
            <a:ext cx="8229600" cy="5334000"/>
          </a:xfrm>
        </p:spPr>
        <p:txBody>
          <a:bodyPr/>
          <a:lstStyle/>
          <a:p>
            <a:r>
              <a:rPr kumimoji="1" lang="en-US" altLang="zh-TW" dirty="0" smtClean="0"/>
              <a:t>Assume that base address of vector table is 0xFFFF0000</a:t>
            </a:r>
          </a:p>
          <a:p>
            <a:endParaRPr kumimoji="1" lang="en-US" altLang="zh-TW" dirty="0"/>
          </a:p>
          <a:p>
            <a:endParaRPr kumimoji="1" lang="en-US" altLang="zh-TW" dirty="0" smtClean="0"/>
          </a:p>
          <a:p>
            <a:endParaRPr kumimoji="1" lang="en-US" altLang="zh-TW" dirty="0"/>
          </a:p>
          <a:p>
            <a:endParaRPr kumimoji="1" lang="en-US" altLang="zh-TW" dirty="0" smtClean="0"/>
          </a:p>
          <a:p>
            <a:endParaRPr kumimoji="1" lang="en-US" altLang="zh-TW" dirty="0"/>
          </a:p>
          <a:p>
            <a:endParaRPr kumimoji="1" lang="en-US" altLang="zh-TW" dirty="0" smtClean="0"/>
          </a:p>
          <a:p>
            <a:endParaRPr kumimoji="1" lang="en-US" altLang="zh-TW" dirty="0"/>
          </a:p>
          <a:p>
            <a:endParaRPr kumimoji="1" lang="en-US" altLang="zh-TW" dirty="0" smtClean="0"/>
          </a:p>
          <a:p>
            <a:endParaRPr kumimoji="1" lang="en-US" altLang="zh-TW" dirty="0"/>
          </a:p>
          <a:p>
            <a:r>
              <a:rPr kumimoji="1" lang="en-US" altLang="zh-TW" dirty="0" err="1" smtClean="0"/>
              <a:t>ps</a:t>
            </a:r>
            <a:r>
              <a:rPr kumimoji="1" lang="en-US" altLang="zh-TW" dirty="0" smtClean="0"/>
              <a:t>: “b </a:t>
            </a:r>
            <a:r>
              <a:rPr kumimoji="1" lang="en-US" altLang="zh-TW" dirty="0" err="1" smtClean="0"/>
              <a:t>reset_handler</a:t>
            </a:r>
            <a:r>
              <a:rPr kumimoji="1" lang="en-US" altLang="zh-TW" dirty="0" smtClean="0"/>
              <a:t>” is a assembly code which means “branch to the </a:t>
            </a:r>
            <a:r>
              <a:rPr kumimoji="1" lang="en-US" altLang="zh-TW" dirty="0" err="1" smtClean="0"/>
              <a:t>reset_handler</a:t>
            </a:r>
            <a:r>
              <a:rPr kumimoji="1" lang="en-US" altLang="zh-TW" dirty="0" smtClean="0"/>
              <a:t> label”</a:t>
            </a:r>
            <a:endParaRPr kumimoji="1" lang="zh-TW" altLang="en-US" dirty="0"/>
          </a:p>
        </p:txBody>
      </p:sp>
      <p:graphicFrame>
        <p:nvGraphicFramePr>
          <p:cNvPr id="4" name="內容版面配置區 4"/>
          <p:cNvGraphicFramePr>
            <a:graphicFrameLocks/>
          </p:cNvGraphicFramePr>
          <p:nvPr>
            <p:extLst>
              <p:ext uri="{D42A27DB-BD31-4B8C-83A1-F6EECF244321}">
                <p14:modId xmlns:p14="http://schemas.microsoft.com/office/powerpoint/2010/main" xmlns="" val="3201399641"/>
              </p:ext>
            </p:extLst>
          </p:nvPr>
        </p:nvGraphicFramePr>
        <p:xfrm>
          <a:off x="1066800" y="1905000"/>
          <a:ext cx="6934200" cy="3733803"/>
        </p:xfrm>
        <a:graphic>
          <a:graphicData uri="http://schemas.openxmlformats.org/drawingml/2006/table">
            <a:tbl>
              <a:tblPr firstRow="1" bandRow="1">
                <a:tableStyleId>{D7AC3CCA-C797-4891-BE02-D94E43425B78}</a:tableStyleId>
              </a:tblPr>
              <a:tblGrid>
                <a:gridCol w="2438400"/>
                <a:gridCol w="4495800"/>
              </a:tblGrid>
              <a:tr h="414867">
                <a:tc>
                  <a:txBody>
                    <a:bodyPr/>
                    <a:lstStyle/>
                    <a:p>
                      <a:pPr algn="ctr"/>
                      <a:r>
                        <a:rPr lang="en-US" altLang="zh-TW" sz="1600" b="0" dirty="0" smtClean="0">
                          <a:solidFill>
                            <a:srgbClr val="000000"/>
                          </a:solidFill>
                        </a:rPr>
                        <a:t>Virtual Memory Address</a:t>
                      </a:r>
                      <a:endParaRPr lang="zh-TW" altLang="en-US" sz="1600" b="0" dirty="0">
                        <a:solidFill>
                          <a:srgbClr val="000000"/>
                        </a:solidFill>
                      </a:endParaRPr>
                    </a:p>
                  </a:txBody>
                  <a:tcPr>
                    <a:lnB w="38100" cap="flat" cmpd="sng" algn="ctr">
                      <a:solidFill>
                        <a:scrgbClr r="0" g="0" b="0"/>
                      </a:solidFill>
                      <a:prstDash val="solid"/>
                      <a:round/>
                      <a:headEnd type="none" w="med" len="med"/>
                      <a:tailEnd type="none" w="med" len="med"/>
                    </a:lnB>
                    <a:noFill/>
                  </a:tcPr>
                </a:tc>
                <a:tc>
                  <a:txBody>
                    <a:bodyPr/>
                    <a:lstStyle/>
                    <a:p>
                      <a:pPr algn="ctr"/>
                      <a:r>
                        <a:rPr lang="en-US" altLang="zh-TW" sz="1600" b="0" dirty="0" smtClean="0">
                          <a:solidFill>
                            <a:srgbClr val="000000"/>
                          </a:solidFill>
                        </a:rPr>
                        <a:t>Content of memory</a:t>
                      </a:r>
                      <a:endParaRPr lang="zh-TW" altLang="en-US" sz="1600" b="0" dirty="0">
                        <a:solidFill>
                          <a:srgbClr val="000000"/>
                        </a:solidFill>
                      </a:endParaRPr>
                    </a:p>
                  </a:txBody>
                  <a:tcPr>
                    <a:lnB w="38100" cap="flat" cmpd="sng" algn="ctr">
                      <a:solidFill>
                        <a:scrgbClr r="0" g="0" b="0"/>
                      </a:solidFill>
                      <a:prstDash val="solid"/>
                      <a:round/>
                      <a:headEnd type="none" w="med" len="med"/>
                      <a:tailEnd type="none" w="med" len="med"/>
                    </a:lnB>
                    <a:noFill/>
                  </a:tcPr>
                </a:tc>
              </a:tr>
              <a:tr h="414867">
                <a:tc>
                  <a:txBody>
                    <a:bodyPr/>
                    <a:lstStyle/>
                    <a:p>
                      <a:pPr algn="ctr"/>
                      <a:r>
                        <a:rPr lang="en-US" altLang="zh-TW" sz="1600" b="0" dirty="0" smtClean="0">
                          <a:solidFill>
                            <a:srgbClr val="000000"/>
                          </a:solidFill>
                        </a:rPr>
                        <a:t>0xFFFF0000 +</a:t>
                      </a:r>
                      <a:r>
                        <a:rPr lang="en-US" altLang="zh-TW" sz="1600" b="0" baseline="0" dirty="0" smtClean="0">
                          <a:solidFill>
                            <a:srgbClr val="000000"/>
                          </a:solidFill>
                        </a:rPr>
                        <a:t> </a:t>
                      </a:r>
                      <a:r>
                        <a:rPr lang="en-US" altLang="zh-TW" sz="1600" b="0" dirty="0" smtClean="0">
                          <a:solidFill>
                            <a:srgbClr val="000000"/>
                          </a:solidFill>
                        </a:rPr>
                        <a:t>0x1C</a:t>
                      </a:r>
                      <a:endParaRPr lang="zh-TW" altLang="en-US" sz="1600" b="0" dirty="0">
                        <a:solidFill>
                          <a:srgbClr val="000000"/>
                        </a:solidFill>
                      </a:endParaRPr>
                    </a:p>
                  </a:txBody>
                  <a:tcPr>
                    <a:lnT w="38100" cap="flat" cmpd="sng" algn="ctr">
                      <a:solidFill>
                        <a:scrgbClr r="0" g="0" b="0"/>
                      </a:solidFill>
                      <a:prstDash val="solid"/>
                      <a:round/>
                      <a:headEnd type="none" w="med" len="med"/>
                      <a:tailEnd type="none" w="med" len="med"/>
                    </a:lnT>
                    <a:solidFill>
                      <a:srgbClr val="FFFFFF"/>
                    </a:solidFill>
                  </a:tcPr>
                </a:tc>
                <a:tc>
                  <a:txBody>
                    <a:bodyPr/>
                    <a:lstStyle/>
                    <a:p>
                      <a:pPr algn="ctr"/>
                      <a:r>
                        <a:rPr lang="en-US" altLang="zh-TW" sz="1600" b="0" dirty="0" smtClean="0">
                          <a:solidFill>
                            <a:srgbClr val="000000"/>
                          </a:solidFill>
                        </a:rPr>
                        <a:t>b </a:t>
                      </a:r>
                      <a:r>
                        <a:rPr lang="en-US" altLang="zh-TW" sz="1600" b="0" dirty="0" err="1" smtClean="0">
                          <a:solidFill>
                            <a:srgbClr val="000000"/>
                          </a:solidFill>
                        </a:rPr>
                        <a:t>fiq_handler</a:t>
                      </a:r>
                      <a:endParaRPr lang="zh-TW" altLang="en-US" sz="1600" b="0" dirty="0">
                        <a:solidFill>
                          <a:srgbClr val="000000"/>
                        </a:solidFill>
                      </a:endParaRPr>
                    </a:p>
                  </a:txBody>
                  <a:tcPr>
                    <a:lnT w="38100" cap="flat" cmpd="sng" algn="ctr">
                      <a:solidFill>
                        <a:scrgbClr r="0" g="0" b="0"/>
                      </a:solidFill>
                      <a:prstDash val="solid"/>
                      <a:round/>
                      <a:headEnd type="none" w="med" len="med"/>
                      <a:tailEnd type="none" w="med" len="med"/>
                    </a:lnT>
                    <a:solidFill>
                      <a:srgbClr val="FFFFFF"/>
                    </a:solidFill>
                  </a:tcPr>
                </a:tc>
              </a:tr>
              <a:tr h="414867">
                <a:tc>
                  <a:txBody>
                    <a:bodyPr/>
                    <a:lstStyle/>
                    <a:p>
                      <a:pPr algn="ctr"/>
                      <a:r>
                        <a:rPr lang="en-US" altLang="zh-TW" sz="1600" b="0" dirty="0" smtClean="0">
                          <a:solidFill>
                            <a:srgbClr val="000000"/>
                          </a:solidFill>
                        </a:rPr>
                        <a:t>0xFFFF0000 +</a:t>
                      </a:r>
                      <a:r>
                        <a:rPr lang="en-US" altLang="zh-TW" sz="1600" b="0" baseline="0" dirty="0" smtClean="0">
                          <a:solidFill>
                            <a:srgbClr val="000000"/>
                          </a:solidFill>
                        </a:rPr>
                        <a:t> </a:t>
                      </a:r>
                      <a:r>
                        <a:rPr lang="en-US" altLang="zh-TW" sz="1600" b="0" dirty="0" smtClean="0">
                          <a:solidFill>
                            <a:srgbClr val="000000"/>
                          </a:solidFill>
                        </a:rPr>
                        <a:t>0x18</a:t>
                      </a:r>
                      <a:endParaRPr lang="zh-TW" altLang="en-US" sz="1600" b="0" dirty="0">
                        <a:solidFill>
                          <a:srgbClr val="000000"/>
                        </a:solidFill>
                      </a:endParaRPr>
                    </a:p>
                  </a:txBody>
                  <a:tcPr>
                    <a:solidFill>
                      <a:srgbClr val="FFFFFF"/>
                    </a:solidFill>
                  </a:tcPr>
                </a:tc>
                <a:tc>
                  <a:txBody>
                    <a:bodyPr/>
                    <a:lstStyle/>
                    <a:p>
                      <a:pPr algn="ctr"/>
                      <a:r>
                        <a:rPr lang="en-US" altLang="zh-TW" sz="1600" b="0" dirty="0" smtClean="0">
                          <a:solidFill>
                            <a:srgbClr val="000000"/>
                          </a:solidFill>
                        </a:rPr>
                        <a:t>b </a:t>
                      </a:r>
                      <a:r>
                        <a:rPr lang="en-US" altLang="zh-TW" sz="1600" b="0" dirty="0" err="1" smtClean="0">
                          <a:solidFill>
                            <a:srgbClr val="000000"/>
                          </a:solidFill>
                        </a:rPr>
                        <a:t>irq_handler</a:t>
                      </a:r>
                      <a:endParaRPr lang="zh-TW" altLang="en-US" sz="1600" b="0" dirty="0">
                        <a:solidFill>
                          <a:srgbClr val="000000"/>
                        </a:solidFill>
                      </a:endParaRPr>
                    </a:p>
                  </a:txBody>
                  <a:tcPr>
                    <a:solidFill>
                      <a:srgbClr val="FFFFFF"/>
                    </a:solidFill>
                  </a:tcPr>
                </a:tc>
              </a:tr>
              <a:tr h="414867">
                <a:tc>
                  <a:txBody>
                    <a:bodyPr/>
                    <a:lstStyle/>
                    <a:p>
                      <a:pPr algn="ctr"/>
                      <a:r>
                        <a:rPr lang="en-US" altLang="zh-TW" sz="1600" b="0" dirty="0" smtClean="0">
                          <a:solidFill>
                            <a:srgbClr val="000000"/>
                          </a:solidFill>
                        </a:rPr>
                        <a:t>0xFFFF0000 +</a:t>
                      </a:r>
                      <a:r>
                        <a:rPr lang="en-US" altLang="zh-TW" sz="1600" b="0" baseline="0" dirty="0" smtClean="0">
                          <a:solidFill>
                            <a:srgbClr val="000000"/>
                          </a:solidFill>
                        </a:rPr>
                        <a:t> </a:t>
                      </a:r>
                      <a:r>
                        <a:rPr lang="en-US" altLang="zh-TW" sz="1600" b="0" dirty="0" smtClean="0">
                          <a:solidFill>
                            <a:srgbClr val="000000"/>
                          </a:solidFill>
                        </a:rPr>
                        <a:t>0x14</a:t>
                      </a:r>
                      <a:endParaRPr lang="zh-TW" altLang="en-US" sz="1600" b="0" dirty="0">
                        <a:solidFill>
                          <a:srgbClr val="000000"/>
                        </a:solidFill>
                      </a:endParaRPr>
                    </a:p>
                  </a:txBody>
                  <a:tcPr>
                    <a:solidFill>
                      <a:srgbClr val="FFFFFF"/>
                    </a:solidFill>
                  </a:tcPr>
                </a:tc>
                <a:tc>
                  <a:txBody>
                    <a:bodyPr/>
                    <a:lstStyle/>
                    <a:p>
                      <a:pPr algn="ctr"/>
                      <a:r>
                        <a:rPr lang="en-US" altLang="zh-TW" sz="1600" b="0" dirty="0" smtClean="0">
                          <a:solidFill>
                            <a:srgbClr val="000000"/>
                          </a:solidFill>
                        </a:rPr>
                        <a:t>.</a:t>
                      </a:r>
                      <a:endParaRPr lang="zh-TW" altLang="en-US" sz="1600" b="0" dirty="0">
                        <a:solidFill>
                          <a:srgbClr val="000000"/>
                        </a:solidFill>
                      </a:endParaRPr>
                    </a:p>
                  </a:txBody>
                  <a:tcPr>
                    <a:solidFill>
                      <a:srgbClr val="FFFFFF"/>
                    </a:solidFill>
                  </a:tcPr>
                </a:tc>
              </a:tr>
              <a:tr h="414867">
                <a:tc>
                  <a:txBody>
                    <a:bodyPr/>
                    <a:lstStyle/>
                    <a:p>
                      <a:pPr algn="ctr"/>
                      <a:r>
                        <a:rPr lang="en-US" altLang="zh-TW" sz="1600" b="0" dirty="0" smtClean="0">
                          <a:solidFill>
                            <a:srgbClr val="000000"/>
                          </a:solidFill>
                        </a:rPr>
                        <a:t>0xFFFF0000 +</a:t>
                      </a:r>
                      <a:r>
                        <a:rPr lang="en-US" altLang="zh-TW" sz="1600" b="0" baseline="0" dirty="0" smtClean="0">
                          <a:solidFill>
                            <a:srgbClr val="000000"/>
                          </a:solidFill>
                        </a:rPr>
                        <a:t> </a:t>
                      </a:r>
                      <a:r>
                        <a:rPr lang="en-US" altLang="zh-TW" sz="1600" b="0" dirty="0" smtClean="0">
                          <a:solidFill>
                            <a:srgbClr val="000000"/>
                          </a:solidFill>
                        </a:rPr>
                        <a:t>0x10</a:t>
                      </a:r>
                      <a:endParaRPr lang="zh-TW" altLang="en-US" sz="1600" b="0" dirty="0">
                        <a:solidFill>
                          <a:srgbClr val="000000"/>
                        </a:solidFill>
                      </a:endParaRPr>
                    </a:p>
                  </a:txBody>
                  <a:tcPr>
                    <a:solidFill>
                      <a:srgbClr val="FFFFFF"/>
                    </a:solidFill>
                  </a:tcPr>
                </a:tc>
                <a:tc>
                  <a:txBody>
                    <a:bodyPr/>
                    <a:lstStyle/>
                    <a:p>
                      <a:pPr algn="ctr"/>
                      <a:r>
                        <a:rPr lang="en-US" altLang="zh-TW" sz="1600" b="0" dirty="0" smtClean="0">
                          <a:solidFill>
                            <a:srgbClr val="000000"/>
                          </a:solidFill>
                        </a:rPr>
                        <a:t>b</a:t>
                      </a:r>
                      <a:r>
                        <a:rPr lang="en-US" altLang="zh-TW" sz="1600" b="0" baseline="0" dirty="0" smtClean="0">
                          <a:solidFill>
                            <a:srgbClr val="000000"/>
                          </a:solidFill>
                        </a:rPr>
                        <a:t> </a:t>
                      </a:r>
                      <a:r>
                        <a:rPr lang="en-US" altLang="zh-TW" sz="1600" b="0" baseline="0" dirty="0" err="1" smtClean="0">
                          <a:solidFill>
                            <a:srgbClr val="000000"/>
                          </a:solidFill>
                        </a:rPr>
                        <a:t>dabort_handler</a:t>
                      </a:r>
                      <a:endParaRPr lang="zh-TW" altLang="en-US" sz="1600" b="0" dirty="0">
                        <a:solidFill>
                          <a:srgbClr val="000000"/>
                        </a:solidFill>
                      </a:endParaRPr>
                    </a:p>
                  </a:txBody>
                  <a:tcPr>
                    <a:solidFill>
                      <a:srgbClr val="FFFFFF"/>
                    </a:solidFill>
                  </a:tcPr>
                </a:tc>
              </a:tr>
              <a:tr h="414867">
                <a:tc>
                  <a:txBody>
                    <a:bodyPr/>
                    <a:lstStyle/>
                    <a:p>
                      <a:pPr algn="ctr"/>
                      <a:r>
                        <a:rPr lang="en-US" altLang="zh-TW" sz="1600" b="0" dirty="0" smtClean="0">
                          <a:solidFill>
                            <a:srgbClr val="000000"/>
                          </a:solidFill>
                        </a:rPr>
                        <a:t>0xFFFF0000 +</a:t>
                      </a:r>
                      <a:r>
                        <a:rPr lang="en-US" altLang="zh-TW" sz="1600" b="0" baseline="0" dirty="0" smtClean="0">
                          <a:solidFill>
                            <a:srgbClr val="000000"/>
                          </a:solidFill>
                        </a:rPr>
                        <a:t> </a:t>
                      </a:r>
                      <a:r>
                        <a:rPr lang="en-US" altLang="zh-TW" sz="1600" b="0" dirty="0" smtClean="0">
                          <a:solidFill>
                            <a:srgbClr val="000000"/>
                          </a:solidFill>
                        </a:rPr>
                        <a:t>0x0C</a:t>
                      </a:r>
                      <a:endParaRPr lang="zh-TW" altLang="en-US" sz="1600" b="0" dirty="0">
                        <a:solidFill>
                          <a:srgbClr val="000000"/>
                        </a:solidFill>
                      </a:endParaRPr>
                    </a:p>
                  </a:txBody>
                  <a:tcPr>
                    <a:solidFill>
                      <a:srgbClr val="FFFFFF"/>
                    </a:solidFill>
                  </a:tcPr>
                </a:tc>
                <a:tc>
                  <a:txBody>
                    <a:bodyPr/>
                    <a:lstStyle/>
                    <a:p>
                      <a:pPr algn="ctr"/>
                      <a:r>
                        <a:rPr lang="en-US" altLang="zh-TW" sz="1600" b="0" dirty="0" smtClean="0">
                          <a:solidFill>
                            <a:srgbClr val="000000"/>
                          </a:solidFill>
                        </a:rPr>
                        <a:t>b </a:t>
                      </a:r>
                      <a:r>
                        <a:rPr lang="en-US" altLang="zh-TW" sz="1600" b="0" dirty="0" err="1" smtClean="0">
                          <a:solidFill>
                            <a:srgbClr val="000000"/>
                          </a:solidFill>
                        </a:rPr>
                        <a:t>pabort_handler</a:t>
                      </a:r>
                      <a:endParaRPr lang="zh-TW" altLang="en-US" sz="1600" b="0" dirty="0">
                        <a:solidFill>
                          <a:srgbClr val="000000"/>
                        </a:solidFill>
                      </a:endParaRPr>
                    </a:p>
                  </a:txBody>
                  <a:tcPr>
                    <a:solidFill>
                      <a:srgbClr val="FFFFFF"/>
                    </a:solidFill>
                  </a:tcPr>
                </a:tc>
              </a:tr>
              <a:tr h="414867">
                <a:tc>
                  <a:txBody>
                    <a:bodyPr/>
                    <a:lstStyle/>
                    <a:p>
                      <a:pPr algn="ctr"/>
                      <a:r>
                        <a:rPr lang="en-US" altLang="zh-TW" sz="1600" b="0" dirty="0" smtClean="0">
                          <a:solidFill>
                            <a:srgbClr val="000000"/>
                          </a:solidFill>
                        </a:rPr>
                        <a:t>0xFFFF0000 +</a:t>
                      </a:r>
                      <a:r>
                        <a:rPr lang="en-US" altLang="zh-TW" sz="1600" b="0" baseline="0" dirty="0" smtClean="0">
                          <a:solidFill>
                            <a:srgbClr val="000000"/>
                          </a:solidFill>
                        </a:rPr>
                        <a:t> </a:t>
                      </a:r>
                      <a:r>
                        <a:rPr lang="en-US" altLang="zh-TW" sz="1600" b="0" dirty="0" smtClean="0">
                          <a:solidFill>
                            <a:srgbClr val="000000"/>
                          </a:solidFill>
                        </a:rPr>
                        <a:t>0x08</a:t>
                      </a:r>
                      <a:endParaRPr lang="zh-TW" altLang="en-US" sz="1600" b="0" dirty="0">
                        <a:solidFill>
                          <a:srgbClr val="000000"/>
                        </a:solidFill>
                      </a:endParaRPr>
                    </a:p>
                  </a:txBody>
                  <a:tcPr>
                    <a:solidFill>
                      <a:srgbClr val="FFFFFF"/>
                    </a:solidFill>
                  </a:tcPr>
                </a:tc>
                <a:tc>
                  <a:txBody>
                    <a:bodyPr/>
                    <a:lstStyle/>
                    <a:p>
                      <a:pPr algn="ctr"/>
                      <a:r>
                        <a:rPr lang="en-US" altLang="zh-TW" sz="1600" b="0" dirty="0" smtClean="0">
                          <a:solidFill>
                            <a:srgbClr val="000000"/>
                          </a:solidFill>
                        </a:rPr>
                        <a:t>b</a:t>
                      </a:r>
                      <a:r>
                        <a:rPr lang="en-US" altLang="zh-TW" sz="1600" b="0" baseline="0" dirty="0" smtClean="0">
                          <a:solidFill>
                            <a:srgbClr val="000000"/>
                          </a:solidFill>
                        </a:rPr>
                        <a:t> </a:t>
                      </a:r>
                      <a:r>
                        <a:rPr lang="en-US" altLang="zh-TW" sz="1600" b="0" baseline="0" dirty="0" err="1" smtClean="0">
                          <a:solidFill>
                            <a:srgbClr val="000000"/>
                          </a:solidFill>
                        </a:rPr>
                        <a:t>svc_handler</a:t>
                      </a:r>
                      <a:endParaRPr lang="zh-TW" altLang="en-US" sz="1600" b="0" dirty="0">
                        <a:solidFill>
                          <a:srgbClr val="000000"/>
                        </a:solidFill>
                      </a:endParaRPr>
                    </a:p>
                  </a:txBody>
                  <a:tcPr>
                    <a:solidFill>
                      <a:srgbClr val="FFFFFF"/>
                    </a:solidFill>
                  </a:tcPr>
                </a:tc>
              </a:tr>
              <a:tr h="414867">
                <a:tc>
                  <a:txBody>
                    <a:bodyPr/>
                    <a:lstStyle/>
                    <a:p>
                      <a:pPr algn="ctr"/>
                      <a:r>
                        <a:rPr lang="en-US" altLang="zh-TW" sz="1600" b="0" dirty="0" smtClean="0">
                          <a:solidFill>
                            <a:srgbClr val="000000"/>
                          </a:solidFill>
                        </a:rPr>
                        <a:t>0xFFFF0000 +</a:t>
                      </a:r>
                      <a:r>
                        <a:rPr lang="en-US" altLang="zh-TW" sz="1600" b="0" baseline="0" dirty="0" smtClean="0">
                          <a:solidFill>
                            <a:srgbClr val="000000"/>
                          </a:solidFill>
                        </a:rPr>
                        <a:t> </a:t>
                      </a:r>
                      <a:r>
                        <a:rPr lang="en-US" altLang="zh-TW" sz="1600" b="0" dirty="0" smtClean="0">
                          <a:solidFill>
                            <a:srgbClr val="000000"/>
                          </a:solidFill>
                        </a:rPr>
                        <a:t>0x04</a:t>
                      </a:r>
                      <a:endParaRPr lang="zh-TW" altLang="en-US" sz="1600" b="0" dirty="0">
                        <a:solidFill>
                          <a:srgbClr val="000000"/>
                        </a:solidFill>
                      </a:endParaRPr>
                    </a:p>
                  </a:txBody>
                  <a:tcPr>
                    <a:solidFill>
                      <a:srgbClr val="FFFFFF"/>
                    </a:solidFill>
                  </a:tcPr>
                </a:tc>
                <a:tc>
                  <a:txBody>
                    <a:bodyPr/>
                    <a:lstStyle/>
                    <a:p>
                      <a:pPr algn="ctr"/>
                      <a:r>
                        <a:rPr lang="en-US" altLang="zh-TW" sz="1600" b="0" dirty="0" smtClean="0">
                          <a:solidFill>
                            <a:srgbClr val="000000"/>
                          </a:solidFill>
                        </a:rPr>
                        <a:t>b </a:t>
                      </a:r>
                      <a:r>
                        <a:rPr lang="en-US" altLang="zh-TW" sz="1600" b="0" dirty="0" err="1" smtClean="0">
                          <a:solidFill>
                            <a:srgbClr val="000000"/>
                          </a:solidFill>
                        </a:rPr>
                        <a:t>undef_handler</a:t>
                      </a:r>
                      <a:endParaRPr lang="zh-TW" altLang="en-US" sz="1600" b="0" dirty="0">
                        <a:solidFill>
                          <a:srgbClr val="000000"/>
                        </a:solidFill>
                      </a:endParaRPr>
                    </a:p>
                  </a:txBody>
                  <a:tcPr>
                    <a:solidFill>
                      <a:srgbClr val="FFFFFF"/>
                    </a:solidFill>
                  </a:tcPr>
                </a:tc>
              </a:tr>
              <a:tr h="414867">
                <a:tc>
                  <a:txBody>
                    <a:bodyPr/>
                    <a:lstStyle/>
                    <a:p>
                      <a:pPr algn="ctr"/>
                      <a:r>
                        <a:rPr lang="en-US" altLang="zh-TW" sz="1600" b="0" dirty="0" smtClean="0">
                          <a:solidFill>
                            <a:srgbClr val="000000"/>
                          </a:solidFill>
                        </a:rPr>
                        <a:t>0xFFFF0000 +</a:t>
                      </a:r>
                      <a:r>
                        <a:rPr lang="en-US" altLang="zh-TW" sz="1600" b="0" baseline="0" dirty="0" smtClean="0">
                          <a:solidFill>
                            <a:srgbClr val="000000"/>
                          </a:solidFill>
                        </a:rPr>
                        <a:t> </a:t>
                      </a:r>
                      <a:r>
                        <a:rPr lang="en-US" altLang="zh-TW" sz="1600" b="0" dirty="0" smtClean="0">
                          <a:solidFill>
                            <a:srgbClr val="000000"/>
                          </a:solidFill>
                        </a:rPr>
                        <a:t>0x00</a:t>
                      </a:r>
                      <a:endParaRPr lang="zh-TW" altLang="en-US" sz="1600" b="0" dirty="0">
                        <a:solidFill>
                          <a:srgbClr val="000000"/>
                        </a:solidFill>
                      </a:endParaRPr>
                    </a:p>
                  </a:txBody>
                  <a:tcPr>
                    <a:solidFill>
                      <a:srgbClr val="FFFFFF"/>
                    </a:solidFill>
                  </a:tcPr>
                </a:tc>
                <a:tc>
                  <a:txBody>
                    <a:bodyPr/>
                    <a:lstStyle/>
                    <a:p>
                      <a:pPr algn="ctr"/>
                      <a:r>
                        <a:rPr lang="en-US" altLang="zh-TW" sz="1600" b="0" dirty="0" smtClean="0">
                          <a:solidFill>
                            <a:srgbClr val="000000"/>
                          </a:solidFill>
                        </a:rPr>
                        <a:t>b </a:t>
                      </a:r>
                      <a:r>
                        <a:rPr lang="en-US" altLang="zh-TW" sz="1600" b="0" dirty="0" err="1" smtClean="0">
                          <a:solidFill>
                            <a:srgbClr val="000000"/>
                          </a:solidFill>
                        </a:rPr>
                        <a:t>reset_handler</a:t>
                      </a:r>
                      <a:endParaRPr lang="zh-TW" altLang="en-US" sz="1600" b="0" dirty="0">
                        <a:solidFill>
                          <a:srgbClr val="000000"/>
                        </a:solidFill>
                      </a:endParaRPr>
                    </a:p>
                  </a:txBody>
                  <a:tcPr>
                    <a:solidFill>
                      <a:srgbClr val="FFFFFF"/>
                    </a:solidFill>
                  </a:tcPr>
                </a:tc>
              </a:tr>
            </a:tbl>
          </a:graphicData>
        </a:graphic>
      </p:graphicFrame>
    </p:spTree>
    <p:extLst>
      <p:ext uri="{BB962C8B-B14F-4D97-AF65-F5344CB8AC3E}">
        <p14:creationId xmlns:p14="http://schemas.microsoft.com/office/powerpoint/2010/main" xmlns="" val="21674935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722313" y="4800600"/>
            <a:ext cx="7772400" cy="968375"/>
          </a:xfrm>
          <a:prstGeom prst="rect">
            <a:avLst/>
          </a:prstGeom>
        </p:spPr>
        <p:txBody>
          <a:bodyPr/>
          <a:lst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a:lstStyle>
          <a:p>
            <a:r>
              <a:rPr kumimoji="1" lang="en-US" altLang="zh-TW" dirty="0" smtClean="0"/>
              <a:t>Software interrupt</a:t>
            </a:r>
          </a:p>
        </p:txBody>
      </p:sp>
    </p:spTree>
    <p:extLst>
      <p:ext uri="{BB962C8B-B14F-4D97-AF65-F5344CB8AC3E}">
        <p14:creationId xmlns:p14="http://schemas.microsoft.com/office/powerpoint/2010/main" xmlns="" val="41392078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圓角矩形 3"/>
          <p:cNvSpPr/>
          <p:nvPr/>
        </p:nvSpPr>
        <p:spPr>
          <a:xfrm>
            <a:off x="3131840" y="476672"/>
            <a:ext cx="3096344" cy="612068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zh-TW" altLang="en-US"/>
          </a:p>
        </p:txBody>
      </p:sp>
      <p:sp>
        <p:nvSpPr>
          <p:cNvPr id="5" name="文字方塊 4"/>
          <p:cNvSpPr txBox="1"/>
          <p:nvPr/>
        </p:nvSpPr>
        <p:spPr>
          <a:xfrm>
            <a:off x="3419872" y="116632"/>
            <a:ext cx="2448272" cy="369332"/>
          </a:xfrm>
          <a:prstGeom prst="rect">
            <a:avLst/>
          </a:prstGeom>
          <a:noFill/>
        </p:spPr>
        <p:txBody>
          <a:bodyPr wrap="square" rtlCol="0">
            <a:spAutoFit/>
          </a:bodyPr>
          <a:lstStyle/>
          <a:p>
            <a:r>
              <a:rPr kumimoji="1" lang="en-US" altLang="zh-TW" dirty="0" smtClean="0"/>
              <a:t>Virtual Memory Address</a:t>
            </a:r>
            <a:endParaRPr kumimoji="1" lang="zh-TW" altLang="en-US" dirty="0"/>
          </a:p>
        </p:txBody>
      </p:sp>
      <p:cxnSp>
        <p:nvCxnSpPr>
          <p:cNvPr id="7" name="直線接點 6"/>
          <p:cNvCxnSpPr/>
          <p:nvPr/>
        </p:nvCxnSpPr>
        <p:spPr>
          <a:xfrm flipV="1">
            <a:off x="990600" y="4495800"/>
            <a:ext cx="7344816" cy="8"/>
          </a:xfrm>
          <a:prstGeom prst="line">
            <a:avLst/>
          </a:prstGeom>
          <a:ln w="57150" cmpd="sng"/>
        </p:spPr>
        <p:style>
          <a:lnRef idx="2">
            <a:schemeClr val="dk1"/>
          </a:lnRef>
          <a:fillRef idx="0">
            <a:schemeClr val="dk1"/>
          </a:fillRef>
          <a:effectRef idx="1">
            <a:schemeClr val="dk1"/>
          </a:effectRef>
          <a:fontRef idx="minor">
            <a:schemeClr val="tx1"/>
          </a:fontRef>
        </p:style>
      </p:cxnSp>
      <p:sp>
        <p:nvSpPr>
          <p:cNvPr id="9" name="文字方塊 8"/>
          <p:cNvSpPr txBox="1"/>
          <p:nvPr/>
        </p:nvSpPr>
        <p:spPr>
          <a:xfrm>
            <a:off x="107504" y="1196752"/>
            <a:ext cx="1008112" cy="646331"/>
          </a:xfrm>
          <a:prstGeom prst="rect">
            <a:avLst/>
          </a:prstGeom>
          <a:noFill/>
        </p:spPr>
        <p:txBody>
          <a:bodyPr wrap="square" rtlCol="0">
            <a:spAutoFit/>
          </a:bodyPr>
          <a:lstStyle/>
          <a:p>
            <a:r>
              <a:rPr kumimoji="1" lang="en-US" altLang="zh-TW" dirty="0" smtClean="0"/>
              <a:t>Kernel</a:t>
            </a:r>
          </a:p>
          <a:p>
            <a:r>
              <a:rPr kumimoji="1" lang="en-US" altLang="zh-TW" dirty="0" smtClean="0"/>
              <a:t>Space</a:t>
            </a:r>
            <a:endParaRPr kumimoji="1" lang="zh-TW" altLang="en-US" dirty="0"/>
          </a:p>
        </p:txBody>
      </p:sp>
      <p:sp>
        <p:nvSpPr>
          <p:cNvPr id="10" name="文字方塊 9"/>
          <p:cNvSpPr txBox="1"/>
          <p:nvPr/>
        </p:nvSpPr>
        <p:spPr>
          <a:xfrm>
            <a:off x="107504" y="4581128"/>
            <a:ext cx="1008112" cy="646331"/>
          </a:xfrm>
          <a:prstGeom prst="rect">
            <a:avLst/>
          </a:prstGeom>
          <a:noFill/>
        </p:spPr>
        <p:txBody>
          <a:bodyPr wrap="square" rtlCol="0">
            <a:spAutoFit/>
          </a:bodyPr>
          <a:lstStyle/>
          <a:p>
            <a:r>
              <a:rPr kumimoji="1" lang="en-US" altLang="zh-TW" dirty="0" smtClean="0"/>
              <a:t>User</a:t>
            </a:r>
          </a:p>
          <a:p>
            <a:r>
              <a:rPr kumimoji="1" lang="en-US" altLang="zh-TW" dirty="0" smtClean="0"/>
              <a:t>Space</a:t>
            </a:r>
            <a:endParaRPr kumimoji="1" lang="zh-TW" altLang="en-US" dirty="0"/>
          </a:p>
        </p:txBody>
      </p:sp>
      <p:sp>
        <p:nvSpPr>
          <p:cNvPr id="22" name="圓角矩形 21"/>
          <p:cNvSpPr/>
          <p:nvPr/>
        </p:nvSpPr>
        <p:spPr>
          <a:xfrm>
            <a:off x="3131840" y="4869160"/>
            <a:ext cx="3096344" cy="100811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zh-TW" dirty="0" smtClean="0"/>
              <a:t>…</a:t>
            </a:r>
          </a:p>
          <a:p>
            <a:pPr algn="ctr"/>
            <a:r>
              <a:rPr kumimoji="1" lang="en-US" altLang="zh-TW" dirty="0" smtClean="0"/>
              <a:t>svc #0x190</a:t>
            </a:r>
          </a:p>
          <a:p>
            <a:pPr algn="ctr"/>
            <a:r>
              <a:rPr kumimoji="1" lang="en-US" altLang="zh-TW" dirty="0" smtClean="0"/>
              <a:t>…</a:t>
            </a:r>
            <a:endParaRPr kumimoji="1" lang="zh-TW" altLang="en-US" dirty="0"/>
          </a:p>
        </p:txBody>
      </p:sp>
      <p:sp>
        <p:nvSpPr>
          <p:cNvPr id="24" name="圓角矩形 23"/>
          <p:cNvSpPr/>
          <p:nvPr/>
        </p:nvSpPr>
        <p:spPr>
          <a:xfrm>
            <a:off x="3131840" y="836712"/>
            <a:ext cx="3096344" cy="53488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kumimoji="1" lang="en-US" altLang="zh-TW" sz="1600" dirty="0" err="1" smtClean="0"/>
              <a:t>svc_handler</a:t>
            </a:r>
            <a:r>
              <a:rPr kumimoji="1" lang="en-US" altLang="zh-TW" sz="1600" dirty="0" smtClean="0"/>
              <a:t>:</a:t>
            </a:r>
          </a:p>
          <a:p>
            <a:pPr algn="ctr"/>
            <a:r>
              <a:rPr kumimoji="1" lang="en-US" altLang="zh-TW" sz="1600" dirty="0" smtClean="0"/>
              <a:t>…</a:t>
            </a:r>
          </a:p>
        </p:txBody>
      </p:sp>
      <p:sp>
        <p:nvSpPr>
          <p:cNvPr id="28" name="文字方塊 27"/>
          <p:cNvSpPr txBox="1"/>
          <p:nvPr/>
        </p:nvSpPr>
        <p:spPr>
          <a:xfrm>
            <a:off x="7933222" y="3801304"/>
            <a:ext cx="192443" cy="646331"/>
          </a:xfrm>
          <a:prstGeom prst="rect">
            <a:avLst/>
          </a:prstGeom>
          <a:noFill/>
        </p:spPr>
        <p:txBody>
          <a:bodyPr wrap="none" rtlCol="0">
            <a:spAutoFit/>
          </a:bodyPr>
          <a:lstStyle/>
          <a:p>
            <a:endParaRPr kumimoji="1" lang="en-US" altLang="zh-TW" dirty="0" smtClean="0"/>
          </a:p>
          <a:p>
            <a:endParaRPr kumimoji="1" lang="zh-TW" altLang="en-US" dirty="0"/>
          </a:p>
        </p:txBody>
      </p:sp>
      <p:sp>
        <p:nvSpPr>
          <p:cNvPr id="29" name="文字方塊 28"/>
          <p:cNvSpPr txBox="1"/>
          <p:nvPr/>
        </p:nvSpPr>
        <p:spPr>
          <a:xfrm>
            <a:off x="6300192" y="2276872"/>
            <a:ext cx="1008112" cy="646331"/>
          </a:xfrm>
          <a:prstGeom prst="rect">
            <a:avLst/>
          </a:prstGeom>
          <a:noFill/>
        </p:spPr>
        <p:txBody>
          <a:bodyPr wrap="square" rtlCol="0">
            <a:spAutoFit/>
          </a:bodyPr>
          <a:lstStyle/>
          <a:p>
            <a:r>
              <a:rPr kumimoji="1" lang="en-US" altLang="zh-TW" dirty="0" smtClean="0"/>
              <a:t>Vector</a:t>
            </a:r>
          </a:p>
          <a:p>
            <a:r>
              <a:rPr kumimoji="1" lang="en-US" altLang="zh-TW" dirty="0" smtClean="0"/>
              <a:t>Table</a:t>
            </a:r>
            <a:endParaRPr kumimoji="1" lang="zh-TW" altLang="en-US" dirty="0"/>
          </a:p>
        </p:txBody>
      </p:sp>
      <p:sp>
        <p:nvSpPr>
          <p:cNvPr id="30" name="文字方塊 29"/>
          <p:cNvSpPr txBox="1"/>
          <p:nvPr/>
        </p:nvSpPr>
        <p:spPr>
          <a:xfrm>
            <a:off x="6660232" y="4581128"/>
            <a:ext cx="2304256" cy="1200329"/>
          </a:xfrm>
          <a:prstGeom prst="rect">
            <a:avLst/>
          </a:prstGeom>
          <a:noFill/>
        </p:spPr>
        <p:txBody>
          <a:bodyPr wrap="square" rtlCol="0">
            <a:spAutoFit/>
          </a:bodyPr>
          <a:lstStyle/>
          <a:p>
            <a:r>
              <a:rPr kumimoji="1" lang="en-US" altLang="zh-TW" sz="3600" dirty="0" smtClean="0">
                <a:solidFill>
                  <a:srgbClr val="FF0000"/>
                </a:solidFill>
              </a:rPr>
              <a:t>CPU mode: </a:t>
            </a:r>
          </a:p>
          <a:p>
            <a:r>
              <a:rPr kumimoji="1" lang="en-US" altLang="zh-TW" sz="3600" dirty="0" smtClean="0">
                <a:solidFill>
                  <a:srgbClr val="FF0000"/>
                </a:solidFill>
              </a:rPr>
              <a:t>User Mode</a:t>
            </a:r>
            <a:endParaRPr kumimoji="1" lang="zh-TW" altLang="en-US" sz="3600" dirty="0">
              <a:solidFill>
                <a:srgbClr val="FF0000"/>
              </a:solidFill>
            </a:endParaRPr>
          </a:p>
        </p:txBody>
      </p:sp>
      <p:graphicFrame>
        <p:nvGraphicFramePr>
          <p:cNvPr id="32" name="內容版面配置區 4"/>
          <p:cNvGraphicFramePr>
            <a:graphicFrameLocks noGrp="1"/>
          </p:cNvGraphicFramePr>
          <p:nvPr>
            <p:ph idx="1"/>
            <p:extLst>
              <p:ext uri="{D42A27DB-BD31-4B8C-83A1-F6EECF244321}">
                <p14:modId xmlns:p14="http://schemas.microsoft.com/office/powerpoint/2010/main" xmlns="" val="1358128623"/>
              </p:ext>
            </p:extLst>
          </p:nvPr>
        </p:nvGraphicFramePr>
        <p:xfrm>
          <a:off x="3124200" y="1752600"/>
          <a:ext cx="3124200" cy="2438400"/>
        </p:xfrm>
        <a:graphic>
          <a:graphicData uri="http://schemas.openxmlformats.org/drawingml/2006/table">
            <a:tbl>
              <a:tblPr firstRow="1" bandRow="1">
                <a:tableStyleId>{D7AC3CCA-C797-4891-BE02-D94E43425B78}</a:tableStyleId>
              </a:tblPr>
              <a:tblGrid>
                <a:gridCol w="988036"/>
                <a:gridCol w="2136164"/>
              </a:tblGrid>
              <a:tr h="219075">
                <a:tc>
                  <a:txBody>
                    <a:bodyPr/>
                    <a:lstStyle/>
                    <a:p>
                      <a:pPr algn="ctr"/>
                      <a:r>
                        <a:rPr lang="en-US" altLang="zh-TW" sz="1400" b="0" dirty="0" smtClean="0">
                          <a:solidFill>
                            <a:schemeClr val="bg1"/>
                          </a:solidFill>
                        </a:rPr>
                        <a:t>+ 0x1C</a:t>
                      </a:r>
                      <a:endParaRPr lang="zh-TW" altLang="en-US" sz="1400" b="0" dirty="0">
                        <a:solidFill>
                          <a:schemeClr val="bg1"/>
                        </a:solidFill>
                      </a:endParaRPr>
                    </a:p>
                  </a:txBody>
                  <a:tcPr>
                    <a:solidFill>
                      <a:schemeClr val="accent5">
                        <a:lumMod val="50000"/>
                      </a:schemeClr>
                    </a:solidFill>
                  </a:tcPr>
                </a:tc>
                <a:tc>
                  <a:txBody>
                    <a:bodyPr/>
                    <a:lstStyle/>
                    <a:p>
                      <a:pPr algn="ctr"/>
                      <a:r>
                        <a:rPr lang="en-US" altLang="zh-TW" sz="1400" b="0" dirty="0" smtClean="0">
                          <a:solidFill>
                            <a:schemeClr val="bg1"/>
                          </a:solidFill>
                        </a:rPr>
                        <a:t>b</a:t>
                      </a:r>
                      <a:r>
                        <a:rPr lang="en-US" altLang="zh-TW" sz="1400" b="0" baseline="0" dirty="0" smtClean="0">
                          <a:solidFill>
                            <a:schemeClr val="bg1"/>
                          </a:solidFill>
                        </a:rPr>
                        <a:t> </a:t>
                      </a:r>
                      <a:r>
                        <a:rPr lang="en-US" altLang="zh-TW" sz="1400" b="0" baseline="0" dirty="0" err="1" smtClean="0">
                          <a:solidFill>
                            <a:schemeClr val="bg1"/>
                          </a:solidFill>
                        </a:rPr>
                        <a:t>fiq_handler</a:t>
                      </a:r>
                      <a:endParaRPr lang="zh-TW" altLang="en-US" sz="1400" b="0" dirty="0">
                        <a:solidFill>
                          <a:schemeClr val="bg1"/>
                        </a:solidFill>
                      </a:endParaRPr>
                    </a:p>
                  </a:txBody>
                  <a:tcPr>
                    <a:solidFill>
                      <a:schemeClr val="accent5">
                        <a:lumMod val="50000"/>
                      </a:schemeClr>
                    </a:solidFill>
                  </a:tcPr>
                </a:tc>
              </a:tr>
              <a:tr h="219075">
                <a:tc>
                  <a:txBody>
                    <a:bodyPr/>
                    <a:lstStyle/>
                    <a:p>
                      <a:pPr algn="ctr"/>
                      <a:r>
                        <a:rPr lang="en-US" altLang="zh-TW" sz="1400" b="0" dirty="0" smtClean="0">
                          <a:solidFill>
                            <a:schemeClr val="bg1"/>
                          </a:solidFill>
                        </a:rPr>
                        <a:t>+ 0x18</a:t>
                      </a:r>
                      <a:endParaRPr lang="zh-TW" altLang="en-US" sz="1400" b="0" dirty="0">
                        <a:solidFill>
                          <a:schemeClr val="bg1"/>
                        </a:solidFill>
                      </a:endParaRPr>
                    </a:p>
                  </a:txBody>
                  <a:tcPr>
                    <a:solidFill>
                      <a:schemeClr val="accent5">
                        <a:lumMod val="50000"/>
                      </a:schemeClr>
                    </a:solidFill>
                  </a:tcPr>
                </a:tc>
                <a:tc>
                  <a:txBody>
                    <a:bodyPr/>
                    <a:lstStyle/>
                    <a:p>
                      <a:pPr algn="ctr"/>
                      <a:r>
                        <a:rPr lang="en-US" altLang="zh-TW" sz="1400" b="0" dirty="0" smtClean="0">
                          <a:solidFill>
                            <a:schemeClr val="bg1"/>
                          </a:solidFill>
                        </a:rPr>
                        <a:t>b </a:t>
                      </a:r>
                      <a:r>
                        <a:rPr lang="en-US" altLang="zh-TW" sz="1400" b="0" dirty="0" err="1" smtClean="0">
                          <a:solidFill>
                            <a:schemeClr val="bg1"/>
                          </a:solidFill>
                        </a:rPr>
                        <a:t>irq_handler</a:t>
                      </a:r>
                      <a:endParaRPr lang="zh-TW" altLang="en-US" sz="1400" b="0" dirty="0">
                        <a:solidFill>
                          <a:schemeClr val="bg1"/>
                        </a:solidFill>
                      </a:endParaRPr>
                    </a:p>
                  </a:txBody>
                  <a:tcPr>
                    <a:solidFill>
                      <a:schemeClr val="accent5">
                        <a:lumMod val="50000"/>
                      </a:schemeClr>
                    </a:solidFill>
                  </a:tcPr>
                </a:tc>
              </a:tr>
              <a:tr h="219075">
                <a:tc>
                  <a:txBody>
                    <a:bodyPr/>
                    <a:lstStyle/>
                    <a:p>
                      <a:pPr algn="ctr"/>
                      <a:r>
                        <a:rPr lang="en-US" altLang="zh-TW" sz="1400" b="0" dirty="0" smtClean="0">
                          <a:solidFill>
                            <a:schemeClr val="bg1"/>
                          </a:solidFill>
                        </a:rPr>
                        <a:t>+ 0x14</a:t>
                      </a:r>
                      <a:endParaRPr lang="zh-TW" altLang="en-US" sz="1400" b="0" dirty="0">
                        <a:solidFill>
                          <a:schemeClr val="bg1"/>
                        </a:solidFill>
                      </a:endParaRPr>
                    </a:p>
                  </a:txBody>
                  <a:tcPr>
                    <a:solidFill>
                      <a:schemeClr val="accent6">
                        <a:lumMod val="75000"/>
                      </a:schemeClr>
                    </a:solidFill>
                  </a:tcPr>
                </a:tc>
                <a:tc>
                  <a:txBody>
                    <a:bodyPr/>
                    <a:lstStyle/>
                    <a:p>
                      <a:pPr algn="ctr"/>
                      <a:r>
                        <a:rPr lang="en-US" altLang="zh-TW" sz="1400" b="0" dirty="0" smtClean="0">
                          <a:solidFill>
                            <a:schemeClr val="bg1"/>
                          </a:solidFill>
                        </a:rPr>
                        <a:t>.</a:t>
                      </a:r>
                      <a:endParaRPr lang="zh-TW" altLang="en-US" sz="1400" b="0" dirty="0">
                        <a:solidFill>
                          <a:schemeClr val="bg1"/>
                        </a:solidFill>
                      </a:endParaRPr>
                    </a:p>
                  </a:txBody>
                  <a:tcPr>
                    <a:solidFill>
                      <a:schemeClr val="accent6">
                        <a:lumMod val="75000"/>
                      </a:schemeClr>
                    </a:solidFill>
                  </a:tcPr>
                </a:tc>
              </a:tr>
              <a:tr h="219075">
                <a:tc>
                  <a:txBody>
                    <a:bodyPr/>
                    <a:lstStyle/>
                    <a:p>
                      <a:pPr algn="ctr"/>
                      <a:r>
                        <a:rPr lang="en-US" altLang="zh-TW" sz="1400" b="0" dirty="0" smtClean="0">
                          <a:solidFill>
                            <a:schemeClr val="bg1"/>
                          </a:solidFill>
                        </a:rPr>
                        <a:t>+ 0x10</a:t>
                      </a:r>
                      <a:endParaRPr lang="zh-TW" altLang="en-US" sz="1400" b="0" dirty="0">
                        <a:solidFill>
                          <a:schemeClr val="bg1"/>
                        </a:solidFill>
                      </a:endParaRPr>
                    </a:p>
                  </a:txBody>
                  <a:tcPr>
                    <a:solidFill>
                      <a:schemeClr val="accent5">
                        <a:lumMod val="50000"/>
                      </a:schemeClr>
                    </a:solidFill>
                  </a:tcPr>
                </a:tc>
                <a:tc>
                  <a:txBody>
                    <a:bodyPr/>
                    <a:lstStyle/>
                    <a:p>
                      <a:pPr algn="ctr"/>
                      <a:r>
                        <a:rPr lang="en-US" altLang="zh-TW" sz="1400" b="0" dirty="0" smtClean="0">
                          <a:solidFill>
                            <a:schemeClr val="bg1"/>
                          </a:solidFill>
                        </a:rPr>
                        <a:t>b</a:t>
                      </a:r>
                      <a:r>
                        <a:rPr lang="en-US" altLang="zh-TW" sz="1400" b="0" baseline="0" dirty="0" smtClean="0">
                          <a:solidFill>
                            <a:schemeClr val="bg1"/>
                          </a:solidFill>
                        </a:rPr>
                        <a:t> </a:t>
                      </a:r>
                      <a:r>
                        <a:rPr lang="en-US" altLang="zh-TW" sz="1400" b="0" baseline="0" dirty="0" err="1" smtClean="0">
                          <a:solidFill>
                            <a:schemeClr val="bg1"/>
                          </a:solidFill>
                        </a:rPr>
                        <a:t>dabort_handler</a:t>
                      </a:r>
                      <a:endParaRPr lang="zh-TW" altLang="en-US" sz="1400" b="0" dirty="0">
                        <a:solidFill>
                          <a:schemeClr val="bg1"/>
                        </a:solidFill>
                      </a:endParaRPr>
                    </a:p>
                  </a:txBody>
                  <a:tcPr>
                    <a:solidFill>
                      <a:schemeClr val="accent5">
                        <a:lumMod val="50000"/>
                      </a:schemeClr>
                    </a:solidFill>
                  </a:tcPr>
                </a:tc>
              </a:tr>
              <a:tr h="219075">
                <a:tc>
                  <a:txBody>
                    <a:bodyPr/>
                    <a:lstStyle/>
                    <a:p>
                      <a:pPr algn="ctr"/>
                      <a:r>
                        <a:rPr lang="en-US" altLang="zh-TW" sz="1400" b="0" dirty="0" smtClean="0">
                          <a:solidFill>
                            <a:schemeClr val="bg1"/>
                          </a:solidFill>
                        </a:rPr>
                        <a:t>+ 0x0C</a:t>
                      </a:r>
                      <a:endParaRPr lang="zh-TW" altLang="en-US" sz="1400" b="0" dirty="0">
                        <a:solidFill>
                          <a:schemeClr val="bg1"/>
                        </a:solidFill>
                      </a:endParaRPr>
                    </a:p>
                  </a:txBody>
                  <a:tcPr>
                    <a:solidFill>
                      <a:schemeClr val="accent5">
                        <a:lumMod val="50000"/>
                      </a:schemeClr>
                    </a:solidFill>
                  </a:tcPr>
                </a:tc>
                <a:tc>
                  <a:txBody>
                    <a:bodyPr/>
                    <a:lstStyle/>
                    <a:p>
                      <a:pPr algn="ctr"/>
                      <a:r>
                        <a:rPr lang="en-US" altLang="zh-TW" sz="1400" b="0" dirty="0" smtClean="0">
                          <a:solidFill>
                            <a:schemeClr val="bg1"/>
                          </a:solidFill>
                        </a:rPr>
                        <a:t>b</a:t>
                      </a:r>
                      <a:r>
                        <a:rPr lang="en-US" altLang="zh-TW" sz="1400" b="0" baseline="0" dirty="0" smtClean="0">
                          <a:solidFill>
                            <a:schemeClr val="bg1"/>
                          </a:solidFill>
                        </a:rPr>
                        <a:t> </a:t>
                      </a:r>
                      <a:r>
                        <a:rPr lang="en-US" altLang="zh-TW" sz="1400" b="0" baseline="0" dirty="0" err="1" smtClean="0">
                          <a:solidFill>
                            <a:schemeClr val="bg1"/>
                          </a:solidFill>
                        </a:rPr>
                        <a:t>pabort_handler</a:t>
                      </a:r>
                      <a:endParaRPr lang="zh-TW" altLang="en-US" sz="1400" b="0" dirty="0">
                        <a:solidFill>
                          <a:schemeClr val="bg1"/>
                        </a:solidFill>
                      </a:endParaRPr>
                    </a:p>
                  </a:txBody>
                  <a:tcPr>
                    <a:solidFill>
                      <a:schemeClr val="accent5">
                        <a:lumMod val="50000"/>
                      </a:schemeClr>
                    </a:solidFill>
                  </a:tcPr>
                </a:tc>
              </a:tr>
              <a:tr h="219075">
                <a:tc>
                  <a:txBody>
                    <a:bodyPr/>
                    <a:lstStyle/>
                    <a:p>
                      <a:pPr algn="ctr"/>
                      <a:r>
                        <a:rPr lang="en-US" altLang="zh-TW" sz="1400" b="0" dirty="0" smtClean="0">
                          <a:solidFill>
                            <a:schemeClr val="bg1"/>
                          </a:solidFill>
                        </a:rPr>
                        <a:t>+ 0x08</a:t>
                      </a:r>
                      <a:endParaRPr lang="zh-TW" altLang="en-US" sz="1400" b="0" dirty="0">
                        <a:solidFill>
                          <a:schemeClr val="bg1"/>
                        </a:solidFill>
                      </a:endParaRPr>
                    </a:p>
                  </a:txBody>
                  <a:tcPr>
                    <a:solidFill>
                      <a:schemeClr val="accent5">
                        <a:lumMod val="50000"/>
                      </a:schemeClr>
                    </a:solidFill>
                  </a:tcPr>
                </a:tc>
                <a:tc>
                  <a:txBody>
                    <a:bodyPr/>
                    <a:lstStyle/>
                    <a:p>
                      <a:pPr algn="ctr"/>
                      <a:r>
                        <a:rPr lang="en-US" altLang="zh-TW" sz="1400" b="0" dirty="0" smtClean="0">
                          <a:solidFill>
                            <a:schemeClr val="bg1"/>
                          </a:solidFill>
                        </a:rPr>
                        <a:t>b</a:t>
                      </a:r>
                      <a:r>
                        <a:rPr lang="en-US" altLang="zh-TW" sz="1400" b="0" baseline="0" dirty="0" smtClean="0">
                          <a:solidFill>
                            <a:schemeClr val="bg1"/>
                          </a:solidFill>
                        </a:rPr>
                        <a:t> </a:t>
                      </a:r>
                      <a:r>
                        <a:rPr lang="en-US" altLang="zh-TW" sz="1400" b="0" baseline="0" dirty="0" err="1" smtClean="0">
                          <a:solidFill>
                            <a:schemeClr val="bg1"/>
                          </a:solidFill>
                        </a:rPr>
                        <a:t>svc_handler</a:t>
                      </a:r>
                      <a:endParaRPr lang="zh-TW" altLang="en-US" sz="1400" b="0" dirty="0">
                        <a:solidFill>
                          <a:schemeClr val="bg1"/>
                        </a:solidFill>
                      </a:endParaRPr>
                    </a:p>
                  </a:txBody>
                  <a:tcPr>
                    <a:solidFill>
                      <a:schemeClr val="accent5">
                        <a:lumMod val="50000"/>
                      </a:schemeClr>
                    </a:solidFill>
                  </a:tcPr>
                </a:tc>
              </a:tr>
              <a:tr h="219075">
                <a:tc>
                  <a:txBody>
                    <a:bodyPr/>
                    <a:lstStyle/>
                    <a:p>
                      <a:pPr algn="ctr"/>
                      <a:r>
                        <a:rPr lang="en-US" altLang="zh-TW" sz="1400" b="0" dirty="0" smtClean="0">
                          <a:solidFill>
                            <a:schemeClr val="bg1"/>
                          </a:solidFill>
                        </a:rPr>
                        <a:t>+ 0x04</a:t>
                      </a:r>
                      <a:endParaRPr lang="zh-TW" altLang="en-US" sz="1400" b="0" dirty="0">
                        <a:solidFill>
                          <a:schemeClr val="bg1"/>
                        </a:solidFill>
                      </a:endParaRPr>
                    </a:p>
                  </a:txBody>
                  <a:tcPr>
                    <a:solidFill>
                      <a:schemeClr val="accent5">
                        <a:lumMod val="50000"/>
                      </a:schemeClr>
                    </a:solidFill>
                  </a:tcPr>
                </a:tc>
                <a:tc>
                  <a:txBody>
                    <a:bodyPr/>
                    <a:lstStyle/>
                    <a:p>
                      <a:pPr algn="ctr"/>
                      <a:r>
                        <a:rPr lang="en-US" altLang="zh-TW" sz="1400" b="0" dirty="0" smtClean="0">
                          <a:solidFill>
                            <a:schemeClr val="bg1"/>
                          </a:solidFill>
                        </a:rPr>
                        <a:t>b </a:t>
                      </a:r>
                      <a:r>
                        <a:rPr lang="en-US" altLang="zh-TW" sz="1400" b="0" dirty="0" err="1" smtClean="0">
                          <a:solidFill>
                            <a:schemeClr val="bg1"/>
                          </a:solidFill>
                        </a:rPr>
                        <a:t>undef_handler</a:t>
                      </a:r>
                      <a:endParaRPr lang="zh-TW" altLang="en-US" sz="1400" b="0" dirty="0">
                        <a:solidFill>
                          <a:schemeClr val="bg1"/>
                        </a:solidFill>
                      </a:endParaRPr>
                    </a:p>
                  </a:txBody>
                  <a:tcPr>
                    <a:solidFill>
                      <a:schemeClr val="accent5">
                        <a:lumMod val="50000"/>
                      </a:schemeClr>
                    </a:solidFill>
                  </a:tcPr>
                </a:tc>
              </a:tr>
              <a:tr h="219075">
                <a:tc>
                  <a:txBody>
                    <a:bodyPr/>
                    <a:lstStyle/>
                    <a:p>
                      <a:pPr algn="ctr"/>
                      <a:r>
                        <a:rPr lang="en-US" altLang="zh-TW" sz="1400" b="0" dirty="0" smtClean="0">
                          <a:solidFill>
                            <a:schemeClr val="bg1"/>
                          </a:solidFill>
                        </a:rPr>
                        <a:t>+ 0x00</a:t>
                      </a:r>
                      <a:endParaRPr lang="zh-TW" altLang="en-US" sz="1400" b="0" dirty="0">
                        <a:solidFill>
                          <a:schemeClr val="bg1"/>
                        </a:solidFill>
                      </a:endParaRPr>
                    </a:p>
                  </a:txBody>
                  <a:tcPr>
                    <a:solidFill>
                      <a:schemeClr val="accent5">
                        <a:lumMod val="50000"/>
                      </a:schemeClr>
                    </a:solidFill>
                  </a:tcPr>
                </a:tc>
                <a:tc>
                  <a:txBody>
                    <a:bodyPr/>
                    <a:lstStyle/>
                    <a:p>
                      <a:pPr algn="ctr"/>
                      <a:r>
                        <a:rPr lang="en-US" altLang="zh-TW" sz="1400" b="0" dirty="0" smtClean="0">
                          <a:solidFill>
                            <a:schemeClr val="bg1"/>
                          </a:solidFill>
                        </a:rPr>
                        <a:t>b</a:t>
                      </a:r>
                      <a:r>
                        <a:rPr lang="en-US" altLang="zh-TW" sz="1400" b="0" baseline="0" dirty="0" smtClean="0">
                          <a:solidFill>
                            <a:schemeClr val="bg1"/>
                          </a:solidFill>
                        </a:rPr>
                        <a:t> </a:t>
                      </a:r>
                      <a:r>
                        <a:rPr lang="en-US" altLang="zh-TW" sz="1400" b="0" baseline="0" dirty="0" err="1" smtClean="0">
                          <a:solidFill>
                            <a:schemeClr val="bg1"/>
                          </a:solidFill>
                        </a:rPr>
                        <a:t>reset_handler</a:t>
                      </a:r>
                      <a:endParaRPr lang="zh-TW" altLang="en-US" sz="1400" b="0" dirty="0">
                        <a:solidFill>
                          <a:schemeClr val="bg1"/>
                        </a:solidFill>
                      </a:endParaRPr>
                    </a:p>
                  </a:txBody>
                  <a:tcPr>
                    <a:solidFill>
                      <a:schemeClr val="accent5">
                        <a:lumMod val="50000"/>
                      </a:schemeClr>
                    </a:solidFill>
                  </a:tcPr>
                </a:tc>
              </a:tr>
            </a:tbl>
          </a:graphicData>
        </a:graphic>
      </p:graphicFrame>
      <p:sp>
        <p:nvSpPr>
          <p:cNvPr id="31" name="文字方塊 30"/>
          <p:cNvSpPr txBox="1"/>
          <p:nvPr/>
        </p:nvSpPr>
        <p:spPr>
          <a:xfrm>
            <a:off x="6516216" y="332656"/>
            <a:ext cx="2448272" cy="1754327"/>
          </a:xfrm>
          <a:prstGeom prst="rect">
            <a:avLst/>
          </a:prstGeom>
          <a:noFill/>
        </p:spPr>
        <p:txBody>
          <a:bodyPr wrap="square" rtlCol="0">
            <a:spAutoFit/>
          </a:bodyPr>
          <a:lstStyle/>
          <a:p>
            <a:r>
              <a:rPr kumimoji="1" lang="en-US" altLang="zh-TW" sz="3600" dirty="0" smtClean="0">
                <a:solidFill>
                  <a:srgbClr val="FF0000"/>
                </a:solidFill>
              </a:rPr>
              <a:t>CPU mode: </a:t>
            </a:r>
          </a:p>
          <a:p>
            <a:r>
              <a:rPr kumimoji="1" lang="en-US" altLang="zh-TW" sz="3600" dirty="0" smtClean="0">
                <a:solidFill>
                  <a:srgbClr val="FF0000"/>
                </a:solidFill>
              </a:rPr>
              <a:t>Supervisor Mode</a:t>
            </a:r>
            <a:endParaRPr kumimoji="1" lang="zh-TW" altLang="en-US" sz="3600" dirty="0">
              <a:solidFill>
                <a:srgbClr val="FF0000"/>
              </a:solidFill>
            </a:endParaRPr>
          </a:p>
        </p:txBody>
      </p:sp>
      <p:sp>
        <p:nvSpPr>
          <p:cNvPr id="2" name="文字方塊 1"/>
          <p:cNvSpPr txBox="1"/>
          <p:nvPr/>
        </p:nvSpPr>
        <p:spPr>
          <a:xfrm>
            <a:off x="1828800" y="3810000"/>
            <a:ext cx="1371600" cy="369332"/>
          </a:xfrm>
          <a:prstGeom prst="rect">
            <a:avLst/>
          </a:prstGeom>
          <a:noFill/>
        </p:spPr>
        <p:txBody>
          <a:bodyPr wrap="square" rtlCol="0">
            <a:spAutoFit/>
          </a:bodyPr>
          <a:lstStyle/>
          <a:p>
            <a:r>
              <a:rPr kumimoji="1" lang="en-US" altLang="zh-TW" dirty="0" smtClean="0"/>
              <a:t>0xFFFF0000</a:t>
            </a:r>
            <a:endParaRPr kumimoji="1" lang="zh-TW" altLang="en-US" dirty="0"/>
          </a:p>
        </p:txBody>
      </p:sp>
      <p:grpSp>
        <p:nvGrpSpPr>
          <p:cNvPr id="27" name="群組 26"/>
          <p:cNvGrpSpPr/>
          <p:nvPr/>
        </p:nvGrpSpPr>
        <p:grpSpPr>
          <a:xfrm>
            <a:off x="1907704" y="5157192"/>
            <a:ext cx="1152128" cy="504056"/>
            <a:chOff x="1259632" y="5445224"/>
            <a:chExt cx="1152128" cy="504056"/>
          </a:xfrm>
        </p:grpSpPr>
        <p:sp>
          <p:nvSpPr>
            <p:cNvPr id="25" name="向右箭號 24"/>
            <p:cNvSpPr/>
            <p:nvPr/>
          </p:nvSpPr>
          <p:spPr>
            <a:xfrm>
              <a:off x="1763688" y="5445224"/>
              <a:ext cx="648072" cy="5040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TW" altLang="en-US"/>
            </a:p>
          </p:txBody>
        </p:sp>
        <p:sp>
          <p:nvSpPr>
            <p:cNvPr id="26" name="文字方塊 25"/>
            <p:cNvSpPr txBox="1"/>
            <p:nvPr/>
          </p:nvSpPr>
          <p:spPr>
            <a:xfrm>
              <a:off x="1259632" y="5517232"/>
              <a:ext cx="432048" cy="369332"/>
            </a:xfrm>
            <a:prstGeom prst="rect">
              <a:avLst/>
            </a:prstGeom>
            <a:noFill/>
          </p:spPr>
          <p:txBody>
            <a:bodyPr wrap="square" rtlCol="0">
              <a:spAutoFit/>
            </a:bodyPr>
            <a:lstStyle/>
            <a:p>
              <a:r>
                <a:rPr kumimoji="1" lang="en-US" altLang="zh-TW" dirty="0" smtClean="0">
                  <a:solidFill>
                    <a:schemeClr val="bg1">
                      <a:lumMod val="50000"/>
                    </a:schemeClr>
                  </a:solidFill>
                </a:rPr>
                <a:t>PC</a:t>
              </a:r>
              <a:endParaRPr kumimoji="1" lang="zh-TW" altLang="en-US" dirty="0">
                <a:solidFill>
                  <a:schemeClr val="bg1">
                    <a:lumMod val="50000"/>
                  </a:schemeClr>
                </a:solidFill>
              </a:endParaRPr>
            </a:p>
          </p:txBody>
        </p:sp>
      </p:grpSp>
    </p:spTree>
    <p:extLst>
      <p:ext uri="{BB962C8B-B14F-4D97-AF65-F5344CB8AC3E}">
        <p14:creationId xmlns:p14="http://schemas.microsoft.com/office/powerpoint/2010/main" xmlns="" val="297870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2.091E-6 -4.89007E-6 L 0.11046 0.00533 " pathEditMode="relative" rAng="0" ptsTypes="AA">
                                      <p:cBhvr>
                                        <p:cTn id="10" dur="2000" fill="hold"/>
                                        <p:tgtEl>
                                          <p:spTgt spid="27"/>
                                        </p:tgtEl>
                                        <p:attrNameLst>
                                          <p:attrName>ppt_x</p:attrName>
                                          <p:attrName>ppt_y</p:attrName>
                                        </p:attrNameLst>
                                      </p:cBhvr>
                                      <p:rCtr x="5523" y="255"/>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11046 0.00533 L 0.00018 0.00533 " pathEditMode="relative" rAng="0" ptsTypes="AA">
                                      <p:cBhvr>
                                        <p:cTn id="14" dur="2000" fill="hold"/>
                                        <p:tgtEl>
                                          <p:spTgt spid="27"/>
                                        </p:tgtEl>
                                        <p:attrNameLst>
                                          <p:attrName>ppt_x</p:attrName>
                                          <p:attrName>ppt_y</p:attrName>
                                        </p:attrNameLst>
                                      </p:cBhvr>
                                      <p:rCtr x="-5523" y="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0017 0.00532 L 0.00364 -0.2832 " pathEditMode="relative" rAng="0" ptsTypes="AA">
                                      <p:cBhvr>
                                        <p:cTn id="18" dur="2000" fill="hold"/>
                                        <p:tgtEl>
                                          <p:spTgt spid="27"/>
                                        </p:tgtEl>
                                        <p:attrNameLst>
                                          <p:attrName>ppt_x</p:attrName>
                                          <p:attrName>ppt_y</p:attrName>
                                        </p:attrNameLst>
                                      </p:cBhvr>
                                      <p:rCtr x="174" y="-14438"/>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00364 -0.28321 L 0.08226 -0.28321 " pathEditMode="relative" rAng="0" ptsTypes="AA">
                                      <p:cBhvr>
                                        <p:cTn id="28" dur="2000" fill="hold"/>
                                        <p:tgtEl>
                                          <p:spTgt spid="27"/>
                                        </p:tgtEl>
                                        <p:attrNameLst>
                                          <p:attrName>ppt_x</p:attrName>
                                          <p:attrName>ppt_y</p:attrName>
                                        </p:attrNameLst>
                                      </p:cBhvr>
                                      <p:rCtr x="3922" y="0"/>
                                    </p:animMotion>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00365 -0.2832 L 0.00347 -0.59949 " pathEditMode="relative" rAng="0" ptsTypes="AA">
                                      <p:cBhvr>
                                        <p:cTn id="32" dur="2000" fill="hold"/>
                                        <p:tgtEl>
                                          <p:spTgt spid="27"/>
                                        </p:tgtEl>
                                        <p:attrNameLst>
                                          <p:attrName>ppt_x</p:attrName>
                                          <p:attrName>ppt_y</p:attrName>
                                        </p:attrNameLst>
                                      </p:cBhvr>
                                      <p:rCtr x="-17" y="-15826"/>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0347 -0.59949 L 0.09511 -0.59949 " pathEditMode="relative" rAng="0" ptsTypes="AA">
                                      <p:cBhvr>
                                        <p:cTn id="36" dur="2000" fill="hold"/>
                                        <p:tgtEl>
                                          <p:spTgt spid="27"/>
                                        </p:tgtEl>
                                        <p:attrNameLst>
                                          <p:attrName>ppt_x</p:attrName>
                                          <p:attrName>ppt_y</p:attrName>
                                        </p:attrNameLst>
                                      </p:cBhvr>
                                      <p:rCtr x="458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722313" y="4800600"/>
            <a:ext cx="7772400" cy="968375"/>
          </a:xfrm>
          <a:prstGeom prst="rect">
            <a:avLst/>
          </a:prstGeom>
        </p:spPr>
        <p:txBody>
          <a:bodyPr/>
          <a:lst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a:lstStyle>
          <a:p>
            <a:r>
              <a:rPr kumimoji="1" lang="en-US" altLang="zh-TW" dirty="0" smtClean="0"/>
              <a:t>Hardware Interrupt</a:t>
            </a:r>
          </a:p>
        </p:txBody>
      </p:sp>
    </p:spTree>
    <p:extLst>
      <p:ext uri="{BB962C8B-B14F-4D97-AF65-F5344CB8AC3E}">
        <p14:creationId xmlns:p14="http://schemas.microsoft.com/office/powerpoint/2010/main" xmlns="" val="41392078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圓角矩形 3"/>
          <p:cNvSpPr/>
          <p:nvPr/>
        </p:nvSpPr>
        <p:spPr>
          <a:xfrm>
            <a:off x="3131840" y="476672"/>
            <a:ext cx="3096344" cy="612068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zh-TW" altLang="en-US"/>
          </a:p>
        </p:txBody>
      </p:sp>
      <p:sp>
        <p:nvSpPr>
          <p:cNvPr id="5" name="文字方塊 4"/>
          <p:cNvSpPr txBox="1"/>
          <p:nvPr/>
        </p:nvSpPr>
        <p:spPr>
          <a:xfrm>
            <a:off x="3419872" y="116632"/>
            <a:ext cx="2448272" cy="369332"/>
          </a:xfrm>
          <a:prstGeom prst="rect">
            <a:avLst/>
          </a:prstGeom>
          <a:noFill/>
        </p:spPr>
        <p:txBody>
          <a:bodyPr wrap="square" rtlCol="0">
            <a:spAutoFit/>
          </a:bodyPr>
          <a:lstStyle/>
          <a:p>
            <a:r>
              <a:rPr kumimoji="1" lang="en-US" altLang="zh-TW" dirty="0" smtClean="0"/>
              <a:t>Virtual Memory Address</a:t>
            </a:r>
            <a:endParaRPr kumimoji="1" lang="zh-TW" altLang="en-US" dirty="0"/>
          </a:p>
        </p:txBody>
      </p:sp>
      <p:cxnSp>
        <p:nvCxnSpPr>
          <p:cNvPr id="7" name="直線接點 6"/>
          <p:cNvCxnSpPr/>
          <p:nvPr/>
        </p:nvCxnSpPr>
        <p:spPr>
          <a:xfrm flipV="1">
            <a:off x="990600" y="4495800"/>
            <a:ext cx="7344816" cy="8"/>
          </a:xfrm>
          <a:prstGeom prst="line">
            <a:avLst/>
          </a:prstGeom>
          <a:ln w="57150" cmpd="sng"/>
        </p:spPr>
        <p:style>
          <a:lnRef idx="2">
            <a:schemeClr val="dk1"/>
          </a:lnRef>
          <a:fillRef idx="0">
            <a:schemeClr val="dk1"/>
          </a:fillRef>
          <a:effectRef idx="1">
            <a:schemeClr val="dk1"/>
          </a:effectRef>
          <a:fontRef idx="minor">
            <a:schemeClr val="tx1"/>
          </a:fontRef>
        </p:style>
      </p:cxnSp>
      <p:sp>
        <p:nvSpPr>
          <p:cNvPr id="9" name="文字方塊 8"/>
          <p:cNvSpPr txBox="1"/>
          <p:nvPr/>
        </p:nvSpPr>
        <p:spPr>
          <a:xfrm>
            <a:off x="107504" y="1196752"/>
            <a:ext cx="1008112" cy="646331"/>
          </a:xfrm>
          <a:prstGeom prst="rect">
            <a:avLst/>
          </a:prstGeom>
          <a:noFill/>
        </p:spPr>
        <p:txBody>
          <a:bodyPr wrap="square" rtlCol="0">
            <a:spAutoFit/>
          </a:bodyPr>
          <a:lstStyle/>
          <a:p>
            <a:r>
              <a:rPr kumimoji="1" lang="en-US" altLang="zh-TW" dirty="0" smtClean="0"/>
              <a:t>Kernel</a:t>
            </a:r>
          </a:p>
          <a:p>
            <a:r>
              <a:rPr kumimoji="1" lang="en-US" altLang="zh-TW" dirty="0" smtClean="0"/>
              <a:t>Space</a:t>
            </a:r>
            <a:endParaRPr kumimoji="1" lang="zh-TW" altLang="en-US" dirty="0"/>
          </a:p>
        </p:txBody>
      </p:sp>
      <p:sp>
        <p:nvSpPr>
          <p:cNvPr id="10" name="文字方塊 9"/>
          <p:cNvSpPr txBox="1"/>
          <p:nvPr/>
        </p:nvSpPr>
        <p:spPr>
          <a:xfrm>
            <a:off x="107504" y="4581128"/>
            <a:ext cx="1008112" cy="646331"/>
          </a:xfrm>
          <a:prstGeom prst="rect">
            <a:avLst/>
          </a:prstGeom>
          <a:noFill/>
        </p:spPr>
        <p:txBody>
          <a:bodyPr wrap="square" rtlCol="0">
            <a:spAutoFit/>
          </a:bodyPr>
          <a:lstStyle/>
          <a:p>
            <a:r>
              <a:rPr kumimoji="1" lang="en-US" altLang="zh-TW" dirty="0" smtClean="0"/>
              <a:t>User</a:t>
            </a:r>
          </a:p>
          <a:p>
            <a:r>
              <a:rPr kumimoji="1" lang="en-US" altLang="zh-TW" dirty="0" smtClean="0"/>
              <a:t>Space</a:t>
            </a:r>
            <a:endParaRPr kumimoji="1" lang="zh-TW" altLang="en-US" dirty="0"/>
          </a:p>
        </p:txBody>
      </p:sp>
      <p:sp>
        <p:nvSpPr>
          <p:cNvPr id="22" name="圓角矩形 21"/>
          <p:cNvSpPr/>
          <p:nvPr/>
        </p:nvSpPr>
        <p:spPr>
          <a:xfrm>
            <a:off x="3131840" y="4869160"/>
            <a:ext cx="3096344" cy="100811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zh-TW" dirty="0" smtClean="0"/>
              <a:t>…</a:t>
            </a:r>
          </a:p>
          <a:p>
            <a:pPr algn="ctr"/>
            <a:r>
              <a:rPr kumimoji="1" lang="en-US" altLang="zh-TW" dirty="0" smtClean="0"/>
              <a:t>…</a:t>
            </a:r>
          </a:p>
          <a:p>
            <a:pPr algn="ctr"/>
            <a:r>
              <a:rPr kumimoji="1" lang="en-US" altLang="zh-TW" dirty="0" smtClean="0"/>
              <a:t>…</a:t>
            </a:r>
            <a:endParaRPr kumimoji="1" lang="zh-TW" altLang="en-US" dirty="0"/>
          </a:p>
        </p:txBody>
      </p:sp>
      <p:sp>
        <p:nvSpPr>
          <p:cNvPr id="24" name="圓角矩形 23"/>
          <p:cNvSpPr/>
          <p:nvPr/>
        </p:nvSpPr>
        <p:spPr>
          <a:xfrm>
            <a:off x="3131840" y="836712"/>
            <a:ext cx="3096344" cy="53488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kumimoji="1" lang="en-US" altLang="zh-TW" sz="1600" dirty="0" err="1" smtClean="0"/>
              <a:t>irq_handler</a:t>
            </a:r>
            <a:r>
              <a:rPr kumimoji="1" lang="en-US" altLang="zh-TW" sz="1600" dirty="0" smtClean="0"/>
              <a:t>:</a:t>
            </a:r>
          </a:p>
          <a:p>
            <a:pPr algn="ctr"/>
            <a:r>
              <a:rPr kumimoji="1" lang="en-US" altLang="zh-TW" sz="1600" dirty="0" smtClean="0"/>
              <a:t>…</a:t>
            </a:r>
          </a:p>
        </p:txBody>
      </p:sp>
      <p:sp>
        <p:nvSpPr>
          <p:cNvPr id="28" name="文字方塊 27"/>
          <p:cNvSpPr txBox="1"/>
          <p:nvPr/>
        </p:nvSpPr>
        <p:spPr>
          <a:xfrm>
            <a:off x="7933222" y="3801304"/>
            <a:ext cx="192443" cy="646331"/>
          </a:xfrm>
          <a:prstGeom prst="rect">
            <a:avLst/>
          </a:prstGeom>
          <a:noFill/>
        </p:spPr>
        <p:txBody>
          <a:bodyPr wrap="none" rtlCol="0">
            <a:spAutoFit/>
          </a:bodyPr>
          <a:lstStyle/>
          <a:p>
            <a:endParaRPr kumimoji="1" lang="en-US" altLang="zh-TW" dirty="0" smtClean="0"/>
          </a:p>
          <a:p>
            <a:endParaRPr kumimoji="1" lang="zh-TW" altLang="en-US" dirty="0"/>
          </a:p>
        </p:txBody>
      </p:sp>
      <p:sp>
        <p:nvSpPr>
          <p:cNvPr id="29" name="文字方塊 28"/>
          <p:cNvSpPr txBox="1"/>
          <p:nvPr/>
        </p:nvSpPr>
        <p:spPr>
          <a:xfrm>
            <a:off x="6300192" y="2276872"/>
            <a:ext cx="1008112" cy="646331"/>
          </a:xfrm>
          <a:prstGeom prst="rect">
            <a:avLst/>
          </a:prstGeom>
          <a:noFill/>
        </p:spPr>
        <p:txBody>
          <a:bodyPr wrap="square" rtlCol="0">
            <a:spAutoFit/>
          </a:bodyPr>
          <a:lstStyle/>
          <a:p>
            <a:r>
              <a:rPr kumimoji="1" lang="en-US" altLang="zh-TW" dirty="0" smtClean="0"/>
              <a:t>Vector</a:t>
            </a:r>
          </a:p>
          <a:p>
            <a:r>
              <a:rPr kumimoji="1" lang="en-US" altLang="zh-TW" dirty="0" smtClean="0"/>
              <a:t>Table</a:t>
            </a:r>
            <a:endParaRPr kumimoji="1" lang="zh-TW" altLang="en-US" dirty="0"/>
          </a:p>
        </p:txBody>
      </p:sp>
      <p:sp>
        <p:nvSpPr>
          <p:cNvPr id="30" name="文字方塊 29"/>
          <p:cNvSpPr txBox="1"/>
          <p:nvPr/>
        </p:nvSpPr>
        <p:spPr>
          <a:xfrm>
            <a:off x="6660232" y="4581128"/>
            <a:ext cx="2304256" cy="1200329"/>
          </a:xfrm>
          <a:prstGeom prst="rect">
            <a:avLst/>
          </a:prstGeom>
          <a:noFill/>
        </p:spPr>
        <p:txBody>
          <a:bodyPr wrap="square" rtlCol="0">
            <a:spAutoFit/>
          </a:bodyPr>
          <a:lstStyle/>
          <a:p>
            <a:r>
              <a:rPr kumimoji="1" lang="en-US" altLang="zh-TW" sz="3600" dirty="0" smtClean="0">
                <a:solidFill>
                  <a:srgbClr val="FF0000"/>
                </a:solidFill>
              </a:rPr>
              <a:t>CPU mode: </a:t>
            </a:r>
          </a:p>
          <a:p>
            <a:r>
              <a:rPr kumimoji="1" lang="en-US" altLang="zh-TW" sz="3600" dirty="0" smtClean="0">
                <a:solidFill>
                  <a:srgbClr val="FF0000"/>
                </a:solidFill>
              </a:rPr>
              <a:t>User Mode</a:t>
            </a:r>
            <a:endParaRPr kumimoji="1" lang="zh-TW" altLang="en-US" sz="3600" dirty="0">
              <a:solidFill>
                <a:srgbClr val="FF0000"/>
              </a:solidFill>
            </a:endParaRPr>
          </a:p>
        </p:txBody>
      </p:sp>
      <p:graphicFrame>
        <p:nvGraphicFramePr>
          <p:cNvPr id="32" name="內容版面配置區 4"/>
          <p:cNvGraphicFramePr>
            <a:graphicFrameLocks noGrp="1"/>
          </p:cNvGraphicFramePr>
          <p:nvPr>
            <p:ph idx="1"/>
            <p:extLst>
              <p:ext uri="{D42A27DB-BD31-4B8C-83A1-F6EECF244321}">
                <p14:modId xmlns:p14="http://schemas.microsoft.com/office/powerpoint/2010/main" xmlns="" val="408674135"/>
              </p:ext>
            </p:extLst>
          </p:nvPr>
        </p:nvGraphicFramePr>
        <p:xfrm>
          <a:off x="3124200" y="1752600"/>
          <a:ext cx="3124200" cy="2438400"/>
        </p:xfrm>
        <a:graphic>
          <a:graphicData uri="http://schemas.openxmlformats.org/drawingml/2006/table">
            <a:tbl>
              <a:tblPr firstRow="1" bandRow="1">
                <a:tableStyleId>{D7AC3CCA-C797-4891-BE02-D94E43425B78}</a:tableStyleId>
              </a:tblPr>
              <a:tblGrid>
                <a:gridCol w="988036"/>
                <a:gridCol w="2136164"/>
              </a:tblGrid>
              <a:tr h="219075">
                <a:tc>
                  <a:txBody>
                    <a:bodyPr/>
                    <a:lstStyle/>
                    <a:p>
                      <a:pPr algn="ctr"/>
                      <a:r>
                        <a:rPr lang="en-US" altLang="zh-TW" sz="1400" b="0" dirty="0" smtClean="0">
                          <a:solidFill>
                            <a:schemeClr val="bg1"/>
                          </a:solidFill>
                        </a:rPr>
                        <a:t>+ 0x1C</a:t>
                      </a:r>
                      <a:endParaRPr lang="zh-TW" altLang="en-US" sz="1400" b="0" dirty="0">
                        <a:solidFill>
                          <a:schemeClr val="bg1"/>
                        </a:solidFill>
                      </a:endParaRPr>
                    </a:p>
                  </a:txBody>
                  <a:tcPr>
                    <a:solidFill>
                      <a:schemeClr val="accent5">
                        <a:lumMod val="50000"/>
                      </a:schemeClr>
                    </a:solidFill>
                  </a:tcPr>
                </a:tc>
                <a:tc>
                  <a:txBody>
                    <a:bodyPr/>
                    <a:lstStyle/>
                    <a:p>
                      <a:pPr algn="ctr"/>
                      <a:r>
                        <a:rPr lang="en-US" altLang="zh-TW" sz="1400" b="0" dirty="0" smtClean="0">
                          <a:solidFill>
                            <a:schemeClr val="bg1"/>
                          </a:solidFill>
                        </a:rPr>
                        <a:t>b</a:t>
                      </a:r>
                      <a:r>
                        <a:rPr lang="en-US" altLang="zh-TW" sz="1400" b="0" baseline="0" dirty="0" smtClean="0">
                          <a:solidFill>
                            <a:schemeClr val="bg1"/>
                          </a:solidFill>
                        </a:rPr>
                        <a:t> </a:t>
                      </a:r>
                      <a:r>
                        <a:rPr lang="en-US" altLang="zh-TW" sz="1400" b="0" baseline="0" dirty="0" err="1" smtClean="0">
                          <a:solidFill>
                            <a:schemeClr val="bg1"/>
                          </a:solidFill>
                        </a:rPr>
                        <a:t>fiq_handler</a:t>
                      </a:r>
                      <a:endParaRPr lang="zh-TW" altLang="en-US" sz="1400" b="0" dirty="0">
                        <a:solidFill>
                          <a:schemeClr val="bg1"/>
                        </a:solidFill>
                      </a:endParaRPr>
                    </a:p>
                  </a:txBody>
                  <a:tcPr>
                    <a:solidFill>
                      <a:schemeClr val="accent5">
                        <a:lumMod val="50000"/>
                      </a:schemeClr>
                    </a:solidFill>
                  </a:tcPr>
                </a:tc>
              </a:tr>
              <a:tr h="219075">
                <a:tc>
                  <a:txBody>
                    <a:bodyPr/>
                    <a:lstStyle/>
                    <a:p>
                      <a:pPr algn="ctr"/>
                      <a:r>
                        <a:rPr lang="en-US" altLang="zh-TW" sz="1400" b="0" dirty="0" smtClean="0">
                          <a:solidFill>
                            <a:schemeClr val="bg1"/>
                          </a:solidFill>
                        </a:rPr>
                        <a:t>+ 0x18</a:t>
                      </a:r>
                      <a:endParaRPr lang="zh-TW" altLang="en-US" sz="1400" b="0" dirty="0">
                        <a:solidFill>
                          <a:schemeClr val="bg1"/>
                        </a:solidFill>
                      </a:endParaRPr>
                    </a:p>
                  </a:txBody>
                  <a:tcPr>
                    <a:solidFill>
                      <a:schemeClr val="accent5">
                        <a:lumMod val="50000"/>
                      </a:schemeClr>
                    </a:solidFill>
                  </a:tcPr>
                </a:tc>
                <a:tc>
                  <a:txBody>
                    <a:bodyPr/>
                    <a:lstStyle/>
                    <a:p>
                      <a:pPr algn="ctr"/>
                      <a:r>
                        <a:rPr lang="en-US" altLang="zh-TW" sz="1400" b="0" dirty="0" smtClean="0">
                          <a:solidFill>
                            <a:schemeClr val="bg1"/>
                          </a:solidFill>
                        </a:rPr>
                        <a:t>b </a:t>
                      </a:r>
                      <a:r>
                        <a:rPr lang="en-US" altLang="zh-TW" sz="1400" b="0" dirty="0" err="1" smtClean="0">
                          <a:solidFill>
                            <a:schemeClr val="bg1"/>
                          </a:solidFill>
                        </a:rPr>
                        <a:t>irq_handler</a:t>
                      </a:r>
                      <a:endParaRPr lang="zh-TW" altLang="en-US" sz="1400" b="0" dirty="0">
                        <a:solidFill>
                          <a:schemeClr val="bg1"/>
                        </a:solidFill>
                      </a:endParaRPr>
                    </a:p>
                  </a:txBody>
                  <a:tcPr>
                    <a:solidFill>
                      <a:schemeClr val="accent5">
                        <a:lumMod val="50000"/>
                      </a:schemeClr>
                    </a:solidFill>
                  </a:tcPr>
                </a:tc>
              </a:tr>
              <a:tr h="219075">
                <a:tc>
                  <a:txBody>
                    <a:bodyPr/>
                    <a:lstStyle/>
                    <a:p>
                      <a:pPr algn="ctr"/>
                      <a:r>
                        <a:rPr lang="en-US" altLang="zh-TW" sz="1400" b="0" dirty="0" smtClean="0">
                          <a:solidFill>
                            <a:schemeClr val="bg1"/>
                          </a:solidFill>
                        </a:rPr>
                        <a:t>+ 0x14</a:t>
                      </a:r>
                      <a:endParaRPr lang="zh-TW" altLang="en-US" sz="1400" b="0" dirty="0">
                        <a:solidFill>
                          <a:schemeClr val="bg1"/>
                        </a:solidFill>
                      </a:endParaRPr>
                    </a:p>
                  </a:txBody>
                  <a:tcPr>
                    <a:solidFill>
                      <a:schemeClr val="accent6">
                        <a:lumMod val="75000"/>
                      </a:schemeClr>
                    </a:solidFill>
                  </a:tcPr>
                </a:tc>
                <a:tc>
                  <a:txBody>
                    <a:bodyPr/>
                    <a:lstStyle/>
                    <a:p>
                      <a:pPr algn="ctr"/>
                      <a:r>
                        <a:rPr lang="en-US" altLang="zh-TW" sz="1400" b="0" dirty="0" smtClean="0">
                          <a:solidFill>
                            <a:schemeClr val="bg1"/>
                          </a:solidFill>
                        </a:rPr>
                        <a:t>.</a:t>
                      </a:r>
                      <a:endParaRPr lang="zh-TW" altLang="en-US" sz="1400" b="0" dirty="0">
                        <a:solidFill>
                          <a:schemeClr val="bg1"/>
                        </a:solidFill>
                      </a:endParaRPr>
                    </a:p>
                  </a:txBody>
                  <a:tcPr>
                    <a:solidFill>
                      <a:schemeClr val="accent6">
                        <a:lumMod val="75000"/>
                      </a:schemeClr>
                    </a:solidFill>
                  </a:tcPr>
                </a:tc>
              </a:tr>
              <a:tr h="219075">
                <a:tc>
                  <a:txBody>
                    <a:bodyPr/>
                    <a:lstStyle/>
                    <a:p>
                      <a:pPr algn="ctr"/>
                      <a:r>
                        <a:rPr lang="en-US" altLang="zh-TW" sz="1400" b="0" dirty="0" smtClean="0">
                          <a:solidFill>
                            <a:schemeClr val="bg1"/>
                          </a:solidFill>
                        </a:rPr>
                        <a:t>+ 0x10</a:t>
                      </a:r>
                      <a:endParaRPr lang="zh-TW" altLang="en-US" sz="1400" b="0" dirty="0">
                        <a:solidFill>
                          <a:schemeClr val="bg1"/>
                        </a:solidFill>
                      </a:endParaRPr>
                    </a:p>
                  </a:txBody>
                  <a:tcPr>
                    <a:solidFill>
                      <a:schemeClr val="accent5">
                        <a:lumMod val="50000"/>
                      </a:schemeClr>
                    </a:solidFill>
                  </a:tcPr>
                </a:tc>
                <a:tc>
                  <a:txBody>
                    <a:bodyPr/>
                    <a:lstStyle/>
                    <a:p>
                      <a:pPr algn="ctr"/>
                      <a:r>
                        <a:rPr lang="en-US" altLang="zh-TW" sz="1400" b="0" dirty="0" smtClean="0">
                          <a:solidFill>
                            <a:schemeClr val="bg1"/>
                          </a:solidFill>
                        </a:rPr>
                        <a:t>b</a:t>
                      </a:r>
                      <a:r>
                        <a:rPr lang="en-US" altLang="zh-TW" sz="1400" b="0" baseline="0" dirty="0" smtClean="0">
                          <a:solidFill>
                            <a:schemeClr val="bg1"/>
                          </a:solidFill>
                        </a:rPr>
                        <a:t> </a:t>
                      </a:r>
                      <a:r>
                        <a:rPr lang="en-US" altLang="zh-TW" sz="1400" b="0" baseline="0" dirty="0" err="1" smtClean="0">
                          <a:solidFill>
                            <a:schemeClr val="bg1"/>
                          </a:solidFill>
                        </a:rPr>
                        <a:t>dabort_handler</a:t>
                      </a:r>
                      <a:endParaRPr lang="zh-TW" altLang="en-US" sz="1400" b="0" dirty="0">
                        <a:solidFill>
                          <a:schemeClr val="bg1"/>
                        </a:solidFill>
                      </a:endParaRPr>
                    </a:p>
                  </a:txBody>
                  <a:tcPr>
                    <a:solidFill>
                      <a:schemeClr val="accent5">
                        <a:lumMod val="50000"/>
                      </a:schemeClr>
                    </a:solidFill>
                  </a:tcPr>
                </a:tc>
              </a:tr>
              <a:tr h="219075">
                <a:tc>
                  <a:txBody>
                    <a:bodyPr/>
                    <a:lstStyle/>
                    <a:p>
                      <a:pPr algn="ctr"/>
                      <a:r>
                        <a:rPr lang="en-US" altLang="zh-TW" sz="1400" b="0" dirty="0" smtClean="0">
                          <a:solidFill>
                            <a:schemeClr val="bg1"/>
                          </a:solidFill>
                        </a:rPr>
                        <a:t>+ 0x0C</a:t>
                      </a:r>
                      <a:endParaRPr lang="zh-TW" altLang="en-US" sz="1400" b="0" dirty="0">
                        <a:solidFill>
                          <a:schemeClr val="bg1"/>
                        </a:solidFill>
                      </a:endParaRPr>
                    </a:p>
                  </a:txBody>
                  <a:tcPr>
                    <a:solidFill>
                      <a:schemeClr val="accent5">
                        <a:lumMod val="50000"/>
                      </a:schemeClr>
                    </a:solidFill>
                  </a:tcPr>
                </a:tc>
                <a:tc>
                  <a:txBody>
                    <a:bodyPr/>
                    <a:lstStyle/>
                    <a:p>
                      <a:pPr algn="ctr"/>
                      <a:r>
                        <a:rPr lang="en-US" altLang="zh-TW" sz="1400" b="0" dirty="0" smtClean="0">
                          <a:solidFill>
                            <a:schemeClr val="bg1"/>
                          </a:solidFill>
                        </a:rPr>
                        <a:t>b</a:t>
                      </a:r>
                      <a:r>
                        <a:rPr lang="en-US" altLang="zh-TW" sz="1400" b="0" baseline="0" dirty="0" smtClean="0">
                          <a:solidFill>
                            <a:schemeClr val="bg1"/>
                          </a:solidFill>
                        </a:rPr>
                        <a:t> </a:t>
                      </a:r>
                      <a:r>
                        <a:rPr lang="en-US" altLang="zh-TW" sz="1400" b="0" baseline="0" dirty="0" err="1" smtClean="0">
                          <a:solidFill>
                            <a:schemeClr val="bg1"/>
                          </a:solidFill>
                        </a:rPr>
                        <a:t>pabort_handler</a:t>
                      </a:r>
                      <a:endParaRPr lang="zh-TW" altLang="en-US" sz="1400" b="0" dirty="0">
                        <a:solidFill>
                          <a:schemeClr val="bg1"/>
                        </a:solidFill>
                      </a:endParaRPr>
                    </a:p>
                  </a:txBody>
                  <a:tcPr>
                    <a:solidFill>
                      <a:schemeClr val="accent5">
                        <a:lumMod val="50000"/>
                      </a:schemeClr>
                    </a:solidFill>
                  </a:tcPr>
                </a:tc>
              </a:tr>
              <a:tr h="219075">
                <a:tc>
                  <a:txBody>
                    <a:bodyPr/>
                    <a:lstStyle/>
                    <a:p>
                      <a:pPr algn="ctr"/>
                      <a:r>
                        <a:rPr lang="en-US" altLang="zh-TW" sz="1400" b="0" dirty="0" smtClean="0">
                          <a:solidFill>
                            <a:schemeClr val="bg1"/>
                          </a:solidFill>
                        </a:rPr>
                        <a:t>+ 0x08</a:t>
                      </a:r>
                      <a:endParaRPr lang="zh-TW" altLang="en-US" sz="1400" b="0" dirty="0">
                        <a:solidFill>
                          <a:schemeClr val="bg1"/>
                        </a:solidFill>
                      </a:endParaRPr>
                    </a:p>
                  </a:txBody>
                  <a:tcPr>
                    <a:solidFill>
                      <a:schemeClr val="accent5">
                        <a:lumMod val="50000"/>
                      </a:schemeClr>
                    </a:solidFill>
                  </a:tcPr>
                </a:tc>
                <a:tc>
                  <a:txBody>
                    <a:bodyPr/>
                    <a:lstStyle/>
                    <a:p>
                      <a:pPr algn="ctr"/>
                      <a:r>
                        <a:rPr lang="en-US" altLang="zh-TW" sz="1400" b="0" dirty="0" smtClean="0">
                          <a:solidFill>
                            <a:schemeClr val="bg1"/>
                          </a:solidFill>
                        </a:rPr>
                        <a:t>b</a:t>
                      </a:r>
                      <a:r>
                        <a:rPr lang="en-US" altLang="zh-TW" sz="1400" b="0" baseline="0" dirty="0" smtClean="0">
                          <a:solidFill>
                            <a:schemeClr val="bg1"/>
                          </a:solidFill>
                        </a:rPr>
                        <a:t> </a:t>
                      </a:r>
                      <a:r>
                        <a:rPr lang="en-US" altLang="zh-TW" sz="1400" b="0" baseline="0" dirty="0" err="1" smtClean="0">
                          <a:solidFill>
                            <a:schemeClr val="bg1"/>
                          </a:solidFill>
                        </a:rPr>
                        <a:t>svc_handler</a:t>
                      </a:r>
                      <a:endParaRPr lang="zh-TW" altLang="en-US" sz="1400" b="0" dirty="0">
                        <a:solidFill>
                          <a:schemeClr val="bg1"/>
                        </a:solidFill>
                      </a:endParaRPr>
                    </a:p>
                  </a:txBody>
                  <a:tcPr>
                    <a:solidFill>
                      <a:schemeClr val="accent5">
                        <a:lumMod val="50000"/>
                      </a:schemeClr>
                    </a:solidFill>
                  </a:tcPr>
                </a:tc>
              </a:tr>
              <a:tr h="219075">
                <a:tc>
                  <a:txBody>
                    <a:bodyPr/>
                    <a:lstStyle/>
                    <a:p>
                      <a:pPr algn="ctr"/>
                      <a:r>
                        <a:rPr lang="en-US" altLang="zh-TW" sz="1400" b="0" dirty="0" smtClean="0">
                          <a:solidFill>
                            <a:schemeClr val="bg1"/>
                          </a:solidFill>
                        </a:rPr>
                        <a:t>+ 0x04</a:t>
                      </a:r>
                      <a:endParaRPr lang="zh-TW" altLang="en-US" sz="1400" b="0" dirty="0">
                        <a:solidFill>
                          <a:schemeClr val="bg1"/>
                        </a:solidFill>
                      </a:endParaRPr>
                    </a:p>
                  </a:txBody>
                  <a:tcPr>
                    <a:solidFill>
                      <a:schemeClr val="accent5">
                        <a:lumMod val="50000"/>
                      </a:schemeClr>
                    </a:solidFill>
                  </a:tcPr>
                </a:tc>
                <a:tc>
                  <a:txBody>
                    <a:bodyPr/>
                    <a:lstStyle/>
                    <a:p>
                      <a:pPr algn="ctr"/>
                      <a:r>
                        <a:rPr lang="en-US" altLang="zh-TW" sz="1400" b="0" dirty="0" smtClean="0">
                          <a:solidFill>
                            <a:schemeClr val="bg1"/>
                          </a:solidFill>
                        </a:rPr>
                        <a:t>b </a:t>
                      </a:r>
                      <a:r>
                        <a:rPr lang="en-US" altLang="zh-TW" sz="1400" b="0" dirty="0" err="1" smtClean="0">
                          <a:solidFill>
                            <a:schemeClr val="bg1"/>
                          </a:solidFill>
                        </a:rPr>
                        <a:t>undef_handler</a:t>
                      </a:r>
                      <a:endParaRPr lang="zh-TW" altLang="en-US" sz="1400" b="0" dirty="0">
                        <a:solidFill>
                          <a:schemeClr val="bg1"/>
                        </a:solidFill>
                      </a:endParaRPr>
                    </a:p>
                  </a:txBody>
                  <a:tcPr>
                    <a:solidFill>
                      <a:schemeClr val="accent5">
                        <a:lumMod val="50000"/>
                      </a:schemeClr>
                    </a:solidFill>
                  </a:tcPr>
                </a:tc>
              </a:tr>
              <a:tr h="219075">
                <a:tc>
                  <a:txBody>
                    <a:bodyPr/>
                    <a:lstStyle/>
                    <a:p>
                      <a:pPr algn="ctr"/>
                      <a:r>
                        <a:rPr lang="en-US" altLang="zh-TW" sz="1400" b="0" dirty="0" smtClean="0">
                          <a:solidFill>
                            <a:schemeClr val="bg1"/>
                          </a:solidFill>
                        </a:rPr>
                        <a:t>+ 0x00</a:t>
                      </a:r>
                      <a:endParaRPr lang="zh-TW" altLang="en-US" sz="1400" b="0" dirty="0">
                        <a:solidFill>
                          <a:schemeClr val="bg1"/>
                        </a:solidFill>
                      </a:endParaRPr>
                    </a:p>
                  </a:txBody>
                  <a:tcPr>
                    <a:solidFill>
                      <a:schemeClr val="accent5">
                        <a:lumMod val="50000"/>
                      </a:schemeClr>
                    </a:solidFill>
                  </a:tcPr>
                </a:tc>
                <a:tc>
                  <a:txBody>
                    <a:bodyPr/>
                    <a:lstStyle/>
                    <a:p>
                      <a:pPr algn="ctr"/>
                      <a:r>
                        <a:rPr lang="en-US" altLang="zh-TW" sz="1400" b="0" dirty="0" smtClean="0">
                          <a:solidFill>
                            <a:schemeClr val="bg1"/>
                          </a:solidFill>
                        </a:rPr>
                        <a:t>b</a:t>
                      </a:r>
                      <a:r>
                        <a:rPr lang="en-US" altLang="zh-TW" sz="1400" b="0" baseline="0" dirty="0" smtClean="0">
                          <a:solidFill>
                            <a:schemeClr val="bg1"/>
                          </a:solidFill>
                        </a:rPr>
                        <a:t> </a:t>
                      </a:r>
                      <a:r>
                        <a:rPr lang="en-US" altLang="zh-TW" sz="1400" b="0" baseline="0" dirty="0" err="1" smtClean="0">
                          <a:solidFill>
                            <a:schemeClr val="bg1"/>
                          </a:solidFill>
                        </a:rPr>
                        <a:t>reset_handler</a:t>
                      </a:r>
                      <a:endParaRPr lang="zh-TW" altLang="en-US" sz="1400" b="0" dirty="0">
                        <a:solidFill>
                          <a:schemeClr val="bg1"/>
                        </a:solidFill>
                      </a:endParaRPr>
                    </a:p>
                  </a:txBody>
                  <a:tcPr>
                    <a:solidFill>
                      <a:schemeClr val="accent5">
                        <a:lumMod val="50000"/>
                      </a:schemeClr>
                    </a:solidFill>
                  </a:tcPr>
                </a:tc>
              </a:tr>
            </a:tbl>
          </a:graphicData>
        </a:graphic>
      </p:graphicFrame>
      <p:sp>
        <p:nvSpPr>
          <p:cNvPr id="31" name="文字方塊 30"/>
          <p:cNvSpPr txBox="1"/>
          <p:nvPr/>
        </p:nvSpPr>
        <p:spPr>
          <a:xfrm>
            <a:off x="6516216" y="332656"/>
            <a:ext cx="2448272" cy="1754327"/>
          </a:xfrm>
          <a:prstGeom prst="rect">
            <a:avLst/>
          </a:prstGeom>
          <a:noFill/>
        </p:spPr>
        <p:txBody>
          <a:bodyPr wrap="square" rtlCol="0">
            <a:spAutoFit/>
          </a:bodyPr>
          <a:lstStyle/>
          <a:p>
            <a:r>
              <a:rPr kumimoji="1" lang="en-US" altLang="zh-TW" sz="3600" dirty="0" smtClean="0">
                <a:solidFill>
                  <a:srgbClr val="FF0000"/>
                </a:solidFill>
              </a:rPr>
              <a:t>CPU mode: </a:t>
            </a:r>
          </a:p>
          <a:p>
            <a:r>
              <a:rPr kumimoji="1" lang="en-US" altLang="zh-TW" sz="3600" dirty="0" smtClean="0">
                <a:solidFill>
                  <a:srgbClr val="FF0000"/>
                </a:solidFill>
              </a:rPr>
              <a:t>Supervisor Mode</a:t>
            </a:r>
            <a:endParaRPr kumimoji="1" lang="zh-TW" altLang="en-US" sz="3600" dirty="0">
              <a:solidFill>
                <a:srgbClr val="FF0000"/>
              </a:solidFill>
            </a:endParaRPr>
          </a:p>
        </p:txBody>
      </p:sp>
      <p:sp>
        <p:nvSpPr>
          <p:cNvPr id="2" name="文字方塊 1"/>
          <p:cNvSpPr txBox="1"/>
          <p:nvPr/>
        </p:nvSpPr>
        <p:spPr>
          <a:xfrm>
            <a:off x="1600200" y="3810000"/>
            <a:ext cx="1524000" cy="369332"/>
          </a:xfrm>
          <a:prstGeom prst="rect">
            <a:avLst/>
          </a:prstGeom>
          <a:noFill/>
        </p:spPr>
        <p:txBody>
          <a:bodyPr wrap="square" rtlCol="0">
            <a:spAutoFit/>
          </a:bodyPr>
          <a:lstStyle/>
          <a:p>
            <a:r>
              <a:rPr kumimoji="1" lang="en-US" altLang="zh-TW" dirty="0" smtClean="0"/>
              <a:t>0xFFFF0000</a:t>
            </a:r>
            <a:endParaRPr kumimoji="1" lang="zh-TW" altLang="en-US" dirty="0"/>
          </a:p>
        </p:txBody>
      </p:sp>
      <p:grpSp>
        <p:nvGrpSpPr>
          <p:cNvPr id="27" name="群組 26"/>
          <p:cNvGrpSpPr/>
          <p:nvPr/>
        </p:nvGrpSpPr>
        <p:grpSpPr>
          <a:xfrm>
            <a:off x="1907704" y="5157192"/>
            <a:ext cx="1152128" cy="504056"/>
            <a:chOff x="1259632" y="5445224"/>
            <a:chExt cx="1152128" cy="504056"/>
          </a:xfrm>
        </p:grpSpPr>
        <p:sp>
          <p:nvSpPr>
            <p:cNvPr id="25" name="向右箭號 24"/>
            <p:cNvSpPr/>
            <p:nvPr/>
          </p:nvSpPr>
          <p:spPr>
            <a:xfrm>
              <a:off x="1763688" y="5445224"/>
              <a:ext cx="648072" cy="5040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TW" altLang="en-US"/>
            </a:p>
          </p:txBody>
        </p:sp>
        <p:sp>
          <p:nvSpPr>
            <p:cNvPr id="26" name="文字方塊 25"/>
            <p:cNvSpPr txBox="1"/>
            <p:nvPr/>
          </p:nvSpPr>
          <p:spPr>
            <a:xfrm>
              <a:off x="1259632" y="5517232"/>
              <a:ext cx="432048" cy="369332"/>
            </a:xfrm>
            <a:prstGeom prst="rect">
              <a:avLst/>
            </a:prstGeom>
            <a:noFill/>
          </p:spPr>
          <p:txBody>
            <a:bodyPr wrap="square" rtlCol="0">
              <a:spAutoFit/>
            </a:bodyPr>
            <a:lstStyle/>
            <a:p>
              <a:r>
                <a:rPr kumimoji="1" lang="en-US" altLang="zh-TW" dirty="0" smtClean="0">
                  <a:solidFill>
                    <a:schemeClr val="bg1">
                      <a:lumMod val="50000"/>
                    </a:schemeClr>
                  </a:solidFill>
                </a:rPr>
                <a:t>PC</a:t>
              </a:r>
              <a:endParaRPr kumimoji="1" lang="zh-TW" altLang="en-US" dirty="0">
                <a:solidFill>
                  <a:schemeClr val="bg1">
                    <a:lumMod val="50000"/>
                  </a:schemeClr>
                </a:solidFill>
              </a:endParaRPr>
            </a:p>
          </p:txBody>
        </p:sp>
      </p:grpSp>
      <p:sp>
        <p:nvSpPr>
          <p:cNvPr id="3" name="爆炸 1 2"/>
          <p:cNvSpPr/>
          <p:nvPr/>
        </p:nvSpPr>
        <p:spPr>
          <a:xfrm>
            <a:off x="2133600" y="1752600"/>
            <a:ext cx="4953000" cy="36576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zh-TW" sz="3200" dirty="0" smtClean="0"/>
              <a:t>“IRQ”</a:t>
            </a:r>
          </a:p>
          <a:p>
            <a:pPr algn="ctr"/>
            <a:r>
              <a:rPr kumimoji="1" lang="en-US" altLang="zh-TW" sz="3200" dirty="0" smtClean="0"/>
              <a:t>Interrupt from hardware</a:t>
            </a:r>
            <a:endParaRPr kumimoji="1" lang="zh-TW" altLang="en-US" sz="3200" dirty="0"/>
          </a:p>
        </p:txBody>
      </p:sp>
    </p:spTree>
    <p:extLst>
      <p:ext uri="{BB962C8B-B14F-4D97-AF65-F5344CB8AC3E}">
        <p14:creationId xmlns:p14="http://schemas.microsoft.com/office/powerpoint/2010/main" xmlns="" val="111662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091E-6 -4.89007E-6 L 0.11046 0.00533 " pathEditMode="relative" rAng="0" ptsTypes="AA">
                                      <p:cBhvr>
                                        <p:cTn id="6" dur="2000" fill="hold"/>
                                        <p:tgtEl>
                                          <p:spTgt spid="27"/>
                                        </p:tgtEl>
                                        <p:attrNameLst>
                                          <p:attrName>ppt_x</p:attrName>
                                          <p:attrName>ppt_y</p:attrName>
                                        </p:attrNameLst>
                                      </p:cBhvr>
                                      <p:rCtr x="5523" y="255"/>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11046 0.00533 L 0.00018 0.00533 " pathEditMode="relative" rAng="0" ptsTypes="AA">
                                      <p:cBhvr>
                                        <p:cTn id="18" dur="2000" fill="hold"/>
                                        <p:tgtEl>
                                          <p:spTgt spid="27"/>
                                        </p:tgtEl>
                                        <p:attrNameLst>
                                          <p:attrName>ppt_x</p:attrName>
                                          <p:attrName>ppt_y</p:attrName>
                                        </p:attrNameLst>
                                      </p:cBhvr>
                                      <p:rCtr x="-5523" y="0"/>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2.91913E-6 -4.06756E-6 L 0.00329 -0.47154 " pathEditMode="relative" rAng="0" ptsTypes="AA">
                                      <p:cBhvr>
                                        <p:cTn id="22" dur="2000" fill="hold"/>
                                        <p:tgtEl>
                                          <p:spTgt spid="27"/>
                                        </p:tgtEl>
                                        <p:attrNameLst>
                                          <p:attrName>ppt_x</p:attrName>
                                          <p:attrName>ppt_y</p:attrName>
                                        </p:attrNameLst>
                                      </p:cBhvr>
                                      <p:rCtr x="156" y="-23577"/>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00329 -0.47154 L 0.08191 -0.47154 " pathEditMode="relative" rAng="0" ptsTypes="AA">
                                      <p:cBhvr>
                                        <p:cTn id="32" dur="2000" fill="hold"/>
                                        <p:tgtEl>
                                          <p:spTgt spid="27"/>
                                        </p:tgtEl>
                                        <p:attrNameLst>
                                          <p:attrName>ppt_x</p:attrName>
                                          <p:attrName>ppt_y</p:attrName>
                                        </p:attrNameLst>
                                      </p:cBhvr>
                                      <p:rCtr x="3922" y="0"/>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0329 -0.47154 L 0.00329 -0.60481 " pathEditMode="relative" rAng="0" ptsTypes="AA">
                                      <p:cBhvr>
                                        <p:cTn id="36" dur="2000" fill="hold"/>
                                        <p:tgtEl>
                                          <p:spTgt spid="27"/>
                                        </p:tgtEl>
                                        <p:attrNameLst>
                                          <p:attrName>ppt_x</p:attrName>
                                          <p:attrName>ppt_y</p:attrName>
                                        </p:attrNameLst>
                                      </p:cBhvr>
                                      <p:rCtr x="0" y="-6664"/>
                                    </p:animMotion>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nodeType="clickEffect">
                                  <p:stCondLst>
                                    <p:cond delay="0"/>
                                  </p:stCondLst>
                                  <p:childTnLst>
                                    <p:animMotion origin="layout" path="M 0.00347 -0.59949 L 0.09511 -0.59949 " pathEditMode="relative" rAng="0" ptsTypes="AA">
                                      <p:cBhvr>
                                        <p:cTn id="40" dur="2000" fill="hold"/>
                                        <p:tgtEl>
                                          <p:spTgt spid="27"/>
                                        </p:tgtEl>
                                        <p:attrNameLst>
                                          <p:attrName>ppt_x</p:attrName>
                                          <p:attrName>ppt_y</p:attrName>
                                        </p:attrNameLst>
                                      </p:cBhvr>
                                      <p:rCtr x="458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 grpId="0" animBg="1"/>
      <p:bldP spid="3"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Vector table</a:t>
            </a:r>
            <a:endParaRPr kumimoji="1" lang="zh-TW" altLang="en-US" dirty="0"/>
          </a:p>
        </p:txBody>
      </p:sp>
      <p:sp>
        <p:nvSpPr>
          <p:cNvPr id="3" name="文字版面配置區 2"/>
          <p:cNvSpPr>
            <a:spLocks noGrp="1"/>
          </p:cNvSpPr>
          <p:nvPr>
            <p:ph type="body" idx="1"/>
          </p:nvPr>
        </p:nvSpPr>
        <p:spPr/>
        <p:txBody>
          <a:bodyPr/>
          <a:lstStyle/>
          <a:p>
            <a:r>
              <a:rPr kumimoji="1" lang="en-US" altLang="zh-TW" dirty="0" smtClean="0"/>
              <a:t>What is vector table?</a:t>
            </a:r>
          </a:p>
          <a:p>
            <a:r>
              <a:rPr kumimoji="1" lang="en-US" altLang="zh-TW" dirty="0" smtClean="0">
                <a:solidFill>
                  <a:srgbClr val="953735"/>
                </a:solidFill>
              </a:rPr>
              <a:t>How to deliver interrupt in virtualized environment?</a:t>
            </a:r>
            <a:endParaRPr kumimoji="1" lang="zh-TW" altLang="en-US" dirty="0">
              <a:solidFill>
                <a:srgbClr val="953735"/>
              </a:solidFill>
            </a:endParaRPr>
          </a:p>
        </p:txBody>
      </p:sp>
    </p:spTree>
    <p:extLst>
      <p:ext uri="{BB962C8B-B14F-4D97-AF65-F5344CB8AC3E}">
        <p14:creationId xmlns:p14="http://schemas.microsoft.com/office/powerpoint/2010/main" xmlns="" val="12817953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Autofit/>
          </a:bodyPr>
          <a:lstStyle/>
          <a:p>
            <a:r>
              <a:rPr kumimoji="1" lang="en-US" altLang="zh-TW" sz="2900" dirty="0"/>
              <a:t>How to deliver interrupt in virtualized environment?</a:t>
            </a:r>
            <a:endParaRPr kumimoji="1" lang="zh-TW" altLang="en-US" sz="2900" dirty="0"/>
          </a:p>
        </p:txBody>
      </p:sp>
      <p:sp>
        <p:nvSpPr>
          <p:cNvPr id="5" name="內容版面配置區 4"/>
          <p:cNvSpPr>
            <a:spLocks noGrp="1"/>
          </p:cNvSpPr>
          <p:nvPr>
            <p:ph idx="1"/>
          </p:nvPr>
        </p:nvSpPr>
        <p:spPr>
          <a:xfrm>
            <a:off x="457200" y="1295400"/>
            <a:ext cx="8229600" cy="4114800"/>
          </a:xfrm>
        </p:spPr>
        <p:txBody>
          <a:bodyPr/>
          <a:lstStyle/>
          <a:p>
            <a:r>
              <a:rPr kumimoji="1" lang="en-US" altLang="zh-TW" dirty="0" smtClean="0"/>
              <a:t>Because</a:t>
            </a:r>
            <a:r>
              <a:rPr kumimoji="1" lang="zh-TW" altLang="en-US" dirty="0" smtClean="0"/>
              <a:t> </a:t>
            </a:r>
            <a:r>
              <a:rPr kumimoji="1" lang="en-US" altLang="zh-TW" dirty="0" smtClean="0"/>
              <a:t>in</a:t>
            </a:r>
            <a:r>
              <a:rPr kumimoji="1" lang="zh-TW" altLang="en-US" dirty="0" smtClean="0"/>
              <a:t> </a:t>
            </a:r>
            <a:r>
              <a:rPr kumimoji="1" lang="en-US" altLang="zh-TW" dirty="0" smtClean="0"/>
              <a:t>virtualized</a:t>
            </a:r>
            <a:r>
              <a:rPr kumimoji="1" lang="zh-TW" altLang="en-US" dirty="0" smtClean="0"/>
              <a:t> </a:t>
            </a:r>
            <a:r>
              <a:rPr kumimoji="1" lang="en-US" altLang="zh-TW" dirty="0" smtClean="0"/>
              <a:t>environment,</a:t>
            </a:r>
            <a:r>
              <a:rPr kumimoji="1" lang="zh-TW" altLang="en-US" dirty="0" smtClean="0"/>
              <a:t> </a:t>
            </a:r>
            <a:r>
              <a:rPr kumimoji="1" lang="en-US" altLang="zh-TW" dirty="0" smtClean="0"/>
              <a:t>we</a:t>
            </a:r>
            <a:r>
              <a:rPr kumimoji="1" lang="zh-TW" altLang="en-US" dirty="0" smtClean="0"/>
              <a:t> </a:t>
            </a:r>
            <a:r>
              <a:rPr kumimoji="1" lang="en-US" altLang="zh-TW" dirty="0" smtClean="0"/>
              <a:t>cannot</a:t>
            </a:r>
            <a:r>
              <a:rPr kumimoji="1" lang="zh-TW" altLang="en-US" dirty="0" smtClean="0"/>
              <a:t> </a:t>
            </a:r>
            <a:r>
              <a:rPr kumimoji="1" lang="en-US" altLang="zh-TW" dirty="0" smtClean="0"/>
              <a:t>let</a:t>
            </a:r>
            <a:r>
              <a:rPr kumimoji="1" lang="zh-TW" altLang="en-US" dirty="0" smtClean="0"/>
              <a:t> </a:t>
            </a:r>
            <a:r>
              <a:rPr kumimoji="1" lang="en-US" altLang="zh-TW" dirty="0" smtClean="0"/>
              <a:t>Guest</a:t>
            </a:r>
            <a:r>
              <a:rPr kumimoji="1" lang="zh-TW" altLang="en-US" dirty="0" smtClean="0"/>
              <a:t> </a:t>
            </a:r>
            <a:r>
              <a:rPr kumimoji="1" lang="en-US" altLang="zh-TW" dirty="0" smtClean="0"/>
              <a:t>OS</a:t>
            </a:r>
            <a:r>
              <a:rPr kumimoji="1" lang="zh-TW" altLang="en-US" dirty="0" smtClean="0"/>
              <a:t> </a:t>
            </a:r>
            <a:r>
              <a:rPr kumimoji="1" lang="en-US" altLang="zh-TW" dirty="0" smtClean="0"/>
              <a:t>access</a:t>
            </a:r>
            <a:r>
              <a:rPr kumimoji="1" lang="zh-TW" altLang="en-US" dirty="0" smtClean="0"/>
              <a:t> </a:t>
            </a:r>
            <a:r>
              <a:rPr kumimoji="1" lang="en-US" altLang="zh-TW" dirty="0" smtClean="0"/>
              <a:t>hardware</a:t>
            </a:r>
            <a:r>
              <a:rPr kumimoji="1" lang="zh-TW" altLang="en-US" dirty="0" smtClean="0"/>
              <a:t> </a:t>
            </a:r>
            <a:r>
              <a:rPr kumimoji="1" lang="en-US" altLang="zh-TW" dirty="0" smtClean="0"/>
              <a:t>resource</a:t>
            </a:r>
            <a:r>
              <a:rPr kumimoji="1" lang="zh-TW" altLang="en-US" dirty="0" smtClean="0"/>
              <a:t> </a:t>
            </a:r>
            <a:r>
              <a:rPr kumimoji="1" lang="en-US" altLang="zh-TW" dirty="0" smtClean="0"/>
              <a:t>directly.</a:t>
            </a:r>
            <a:r>
              <a:rPr kumimoji="1" lang="zh-TW" altLang="en-US" dirty="0" smtClean="0"/>
              <a:t> </a:t>
            </a:r>
            <a:endParaRPr kumimoji="1" lang="en-US" altLang="zh-TW" dirty="0" smtClean="0"/>
          </a:p>
          <a:p>
            <a:r>
              <a:rPr kumimoji="1" lang="en-US" altLang="zh-TW" dirty="0" smtClean="0"/>
              <a:t>As</a:t>
            </a:r>
            <a:r>
              <a:rPr kumimoji="1" lang="zh-TW" altLang="en-US" dirty="0" smtClean="0"/>
              <a:t> </a:t>
            </a:r>
            <a:r>
              <a:rPr kumimoji="1" lang="en-US" altLang="zh-TW" dirty="0" smtClean="0"/>
              <a:t>a</a:t>
            </a:r>
            <a:r>
              <a:rPr kumimoji="1" lang="zh-TW" altLang="en-US" dirty="0" smtClean="0"/>
              <a:t> </a:t>
            </a:r>
            <a:r>
              <a:rPr kumimoji="1" lang="en-US" altLang="zh-TW" dirty="0" smtClean="0"/>
              <a:t>result, all of </a:t>
            </a:r>
            <a:r>
              <a:rPr kumimoji="1" lang="en-US" altLang="zh-TW" dirty="0" smtClean="0"/>
              <a:t>interrupts </a:t>
            </a:r>
            <a:r>
              <a:rPr kumimoji="1" lang="en-US" altLang="zh-TW" dirty="0" smtClean="0"/>
              <a:t>have to route to hypervisor’s vector table.</a:t>
            </a:r>
          </a:p>
          <a:p>
            <a:r>
              <a:rPr kumimoji="1" lang="en-US" altLang="zh-TW" dirty="0" smtClean="0"/>
              <a:t>In </a:t>
            </a:r>
            <a:r>
              <a:rPr kumimoji="1" lang="en-US" altLang="zh-TW" dirty="0" smtClean="0"/>
              <a:t>type-1 </a:t>
            </a:r>
            <a:r>
              <a:rPr kumimoji="1" lang="en-US" altLang="zh-TW" dirty="0" smtClean="0"/>
              <a:t>VMM, </a:t>
            </a:r>
            <a:r>
              <a:rPr kumimoji="1" lang="en-US" altLang="zh-TW" dirty="0" smtClean="0"/>
              <a:t>we set </a:t>
            </a:r>
            <a:r>
              <a:rPr kumimoji="1" lang="en-US" altLang="zh-TW" dirty="0" smtClean="0"/>
              <a:t>original vector table for </a:t>
            </a:r>
            <a:r>
              <a:rPr kumimoji="1" lang="en-US" altLang="zh-TW" dirty="0" smtClean="0"/>
              <a:t>hypervisor and </a:t>
            </a:r>
            <a:r>
              <a:rPr kumimoji="1" lang="en-US" altLang="zh-TW" dirty="0" smtClean="0"/>
              <a:t>let hypervisor control all </a:t>
            </a:r>
            <a:r>
              <a:rPr kumimoji="1" lang="en-US" altLang="zh-TW" dirty="0" smtClean="0"/>
              <a:t>interrupts. </a:t>
            </a:r>
            <a:r>
              <a:rPr kumimoji="1" lang="en-US" altLang="zh-TW" dirty="0" smtClean="0"/>
              <a:t>That’s all!</a:t>
            </a:r>
          </a:p>
          <a:p>
            <a:r>
              <a:rPr kumimoji="1" lang="en-US" altLang="zh-TW" dirty="0" smtClean="0"/>
              <a:t>However, for </a:t>
            </a:r>
            <a:r>
              <a:rPr kumimoji="1" lang="en-US" altLang="zh-TW" dirty="0" smtClean="0"/>
              <a:t>type-2 VMM</a:t>
            </a:r>
            <a:r>
              <a:rPr kumimoji="1" lang="en-US" altLang="zh-TW" dirty="0" smtClean="0"/>
              <a:t>, it is quite hard to </a:t>
            </a:r>
            <a:r>
              <a:rPr kumimoji="1" lang="en-US" altLang="zh-TW" dirty="0" smtClean="0"/>
              <a:t>implement since host </a:t>
            </a:r>
            <a:r>
              <a:rPr kumimoji="1" lang="en-US" altLang="zh-TW" dirty="0" smtClean="0"/>
              <a:t>OS still </a:t>
            </a:r>
            <a:r>
              <a:rPr kumimoji="1" lang="en-US" altLang="zh-TW" dirty="0" smtClean="0"/>
              <a:t>needs </a:t>
            </a:r>
            <a:r>
              <a:rPr kumimoji="1" lang="en-US" altLang="zh-TW" dirty="0" smtClean="0"/>
              <a:t>to directly control hardware </a:t>
            </a:r>
            <a:r>
              <a:rPr kumimoji="1" lang="en-US" altLang="zh-TW" dirty="0" smtClean="0"/>
              <a:t>resource.  </a:t>
            </a:r>
            <a:r>
              <a:rPr kumimoji="1" lang="en-US" altLang="zh-TW" dirty="0" smtClean="0"/>
              <a:t>S</a:t>
            </a:r>
            <a:r>
              <a:rPr kumimoji="1" lang="en-US" altLang="zh-TW" dirty="0" smtClean="0"/>
              <a:t>o </a:t>
            </a:r>
            <a:r>
              <a:rPr kumimoji="1" lang="en-US" altLang="zh-TW" dirty="0" smtClean="0"/>
              <a:t>we cannot direct replace OS’s vector table to hypervisor’s vector table</a:t>
            </a:r>
            <a:r>
              <a:rPr kumimoji="1" lang="en-US" altLang="zh-TW" dirty="0" smtClean="0"/>
              <a:t>.</a:t>
            </a:r>
            <a:endParaRPr kumimoji="1" lang="en-US" altLang="zh-TW" dirty="0" smtClean="0"/>
          </a:p>
        </p:txBody>
      </p:sp>
    </p:spTree>
    <p:extLst>
      <p:ext uri="{BB962C8B-B14F-4D97-AF65-F5344CB8AC3E}">
        <p14:creationId xmlns:p14="http://schemas.microsoft.com/office/powerpoint/2010/main" xmlns="" val="20469417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722313" y="4800600"/>
            <a:ext cx="7772400" cy="968375"/>
          </a:xfrm>
          <a:prstGeom prst="rect">
            <a:avLst/>
          </a:prstGeom>
        </p:spPr>
        <p:txBody>
          <a:bodyPr/>
          <a:lst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a:lstStyle>
          <a:p>
            <a:r>
              <a:rPr kumimoji="1" lang="en-US" altLang="zh-TW" dirty="0" smtClean="0"/>
              <a:t>Software Solution</a:t>
            </a:r>
          </a:p>
        </p:txBody>
      </p:sp>
    </p:spTree>
    <p:extLst>
      <p:ext uri="{BB962C8B-B14F-4D97-AF65-F5344CB8AC3E}">
        <p14:creationId xmlns:p14="http://schemas.microsoft.com/office/powerpoint/2010/main" xmlns="" val="4122618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t0.gstatic.com/images?q=tbn:y0yQt160_6L77M:http://www.codinghorror.com/blog/images/cpu-ring-model-2.png&amp;t=1"/>
          <p:cNvPicPr>
            <a:picLocks noChangeAspect="1" noChangeArrowheads="1"/>
          </p:cNvPicPr>
          <p:nvPr/>
        </p:nvPicPr>
        <p:blipFill>
          <a:blip r:embed="rId2" cstate="print"/>
          <a:srcRect/>
          <a:stretch>
            <a:fillRect/>
          </a:stretch>
        </p:blipFill>
        <p:spPr bwMode="auto">
          <a:xfrm>
            <a:off x="5410200" y="4038600"/>
            <a:ext cx="3657600" cy="2704663"/>
          </a:xfrm>
          <a:prstGeom prst="rect">
            <a:avLst/>
          </a:prstGeom>
          <a:noFill/>
        </p:spPr>
      </p:pic>
      <p:sp>
        <p:nvSpPr>
          <p:cNvPr id="2" name="標題 1"/>
          <p:cNvSpPr>
            <a:spLocks noGrp="1"/>
          </p:cNvSpPr>
          <p:nvPr>
            <p:ph type="title"/>
          </p:nvPr>
        </p:nvSpPr>
        <p:spPr>
          <a:xfrm>
            <a:off x="457200" y="152400"/>
            <a:ext cx="8229600" cy="868362"/>
          </a:xfrm>
        </p:spPr>
        <p:txBody>
          <a:bodyPr/>
          <a:lstStyle/>
          <a:p>
            <a:r>
              <a:rPr kumimoji="1" lang="en-US" altLang="zh-TW" dirty="0" smtClean="0"/>
              <a:t>Privilege</a:t>
            </a:r>
            <a:r>
              <a:rPr kumimoji="1" lang="zh-TW" altLang="en-US" dirty="0" smtClean="0"/>
              <a:t> </a:t>
            </a:r>
            <a:r>
              <a:rPr kumimoji="1" lang="en-US" altLang="zh-TW" dirty="0" smtClean="0"/>
              <a:t>instruction</a:t>
            </a:r>
            <a:endParaRPr kumimoji="1" lang="zh-TW" altLang="en-US" dirty="0"/>
          </a:p>
        </p:txBody>
      </p:sp>
      <p:sp>
        <p:nvSpPr>
          <p:cNvPr id="3" name="內容版面配置區 2"/>
          <p:cNvSpPr>
            <a:spLocks noGrp="1"/>
          </p:cNvSpPr>
          <p:nvPr>
            <p:ph idx="1"/>
          </p:nvPr>
        </p:nvSpPr>
        <p:spPr>
          <a:xfrm>
            <a:off x="457200" y="1219201"/>
            <a:ext cx="8229600" cy="3124200"/>
          </a:xfrm>
        </p:spPr>
        <p:txBody>
          <a:bodyPr/>
          <a:lstStyle/>
          <a:p>
            <a:r>
              <a:rPr kumimoji="1" lang="en-US" altLang="zh-TW" dirty="0" smtClean="0"/>
              <a:t>Take x86</a:t>
            </a:r>
            <a:r>
              <a:rPr kumimoji="1" lang="zh-TW" altLang="en-US" dirty="0" smtClean="0"/>
              <a:t> </a:t>
            </a:r>
            <a:r>
              <a:rPr kumimoji="1" lang="en-US" altLang="zh-TW" dirty="0" smtClean="0"/>
              <a:t>architecture</a:t>
            </a:r>
            <a:r>
              <a:rPr kumimoji="1" lang="zh-TW" altLang="en-US" dirty="0" smtClean="0"/>
              <a:t> </a:t>
            </a:r>
            <a:r>
              <a:rPr kumimoji="1" lang="en-US" altLang="zh-TW" dirty="0" smtClean="0"/>
              <a:t>for</a:t>
            </a:r>
            <a:r>
              <a:rPr kumimoji="1" lang="zh-TW" altLang="en-US" dirty="0" smtClean="0"/>
              <a:t> </a:t>
            </a:r>
            <a:r>
              <a:rPr kumimoji="1" lang="en-US" altLang="zh-TW" dirty="0" smtClean="0"/>
              <a:t>example:</a:t>
            </a:r>
          </a:p>
          <a:p>
            <a:pPr lvl="1"/>
            <a:r>
              <a:rPr lang="en-US" altLang="zh-TW" dirty="0"/>
              <a:t>Kernel mode (Ring 0)</a:t>
            </a:r>
          </a:p>
          <a:p>
            <a:pPr lvl="2"/>
            <a:r>
              <a:rPr lang="en-US" altLang="zh-TW" dirty="0"/>
              <a:t>CPU may perform any operation allowed by its architecture, including any instruction execution, IO operation, area of memory access, and so on.</a:t>
            </a:r>
          </a:p>
          <a:p>
            <a:pPr lvl="2"/>
            <a:r>
              <a:rPr lang="en-US" altLang="zh-TW" dirty="0"/>
              <a:t>Traditional OS kernel runs in Ring </a:t>
            </a:r>
            <a:r>
              <a:rPr lang="en-US" altLang="zh-TW" dirty="0" smtClean="0"/>
              <a:t>0 </a:t>
            </a:r>
            <a:r>
              <a:rPr lang="en-US" altLang="zh-TW" dirty="0"/>
              <a:t>mode.</a:t>
            </a:r>
          </a:p>
          <a:p>
            <a:pPr lvl="1"/>
            <a:r>
              <a:rPr lang="en-US" altLang="zh-TW" dirty="0"/>
              <a:t>User mode (Ring 1 ~ 3)</a:t>
            </a:r>
          </a:p>
          <a:p>
            <a:pPr lvl="2"/>
            <a:r>
              <a:rPr lang="en-US" altLang="zh-TW" dirty="0"/>
              <a:t>CPU can typically only execute a subset of those available instructions in kernel mode.</a:t>
            </a:r>
          </a:p>
          <a:p>
            <a:pPr lvl="2"/>
            <a:r>
              <a:rPr lang="en-US" altLang="zh-TW" dirty="0"/>
              <a:t>Traditional application runs in Ring 3 mode.</a:t>
            </a:r>
          </a:p>
          <a:p>
            <a:pPr marL="457200" lvl="1" indent="0">
              <a:buNone/>
            </a:pPr>
            <a:endParaRPr kumimoji="1" lang="zh-TW" altLang="en-US" dirty="0"/>
          </a:p>
        </p:txBody>
      </p:sp>
    </p:spTree>
    <p:extLst>
      <p:ext uri="{BB962C8B-B14F-4D97-AF65-F5344CB8AC3E}">
        <p14:creationId xmlns:p14="http://schemas.microsoft.com/office/powerpoint/2010/main" xmlns="" val="12065400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Software solution</a:t>
            </a:r>
            <a:endParaRPr kumimoji="1" lang="zh-TW" altLang="en-US" dirty="0"/>
          </a:p>
        </p:txBody>
      </p:sp>
      <p:sp>
        <p:nvSpPr>
          <p:cNvPr id="3" name="內容版面配置區 2"/>
          <p:cNvSpPr>
            <a:spLocks noGrp="1"/>
          </p:cNvSpPr>
          <p:nvPr>
            <p:ph idx="1"/>
          </p:nvPr>
        </p:nvSpPr>
        <p:spPr/>
        <p:txBody>
          <a:bodyPr/>
          <a:lstStyle/>
          <a:p>
            <a:r>
              <a:rPr kumimoji="1" lang="en-US" altLang="zh-TW" dirty="0" smtClean="0"/>
              <a:t>In software solution, we can duplicate the</a:t>
            </a:r>
            <a:r>
              <a:rPr kumimoji="1" lang="zh-TW" altLang="en-US" dirty="0" smtClean="0"/>
              <a:t> </a:t>
            </a:r>
            <a:r>
              <a:rPr kumimoji="1" lang="en-US" altLang="zh-TW" dirty="0" smtClean="0"/>
              <a:t>original</a:t>
            </a:r>
            <a:r>
              <a:rPr kumimoji="1" lang="zh-TW" altLang="en-US" dirty="0" smtClean="0"/>
              <a:t> </a:t>
            </a:r>
            <a:r>
              <a:rPr kumimoji="1" lang="en-US" altLang="zh-TW" dirty="0" smtClean="0"/>
              <a:t>vector</a:t>
            </a:r>
            <a:r>
              <a:rPr kumimoji="1" lang="zh-TW" altLang="en-US" dirty="0" smtClean="0"/>
              <a:t> </a:t>
            </a:r>
            <a:r>
              <a:rPr kumimoji="1" lang="en-US" altLang="zh-TW" dirty="0" smtClean="0"/>
              <a:t>table</a:t>
            </a:r>
            <a:r>
              <a:rPr kumimoji="1" lang="zh-TW" altLang="en-US" dirty="0" smtClean="0"/>
              <a:t> </a:t>
            </a:r>
            <a:r>
              <a:rPr kumimoji="1" lang="en-US" altLang="zh-TW" dirty="0" smtClean="0"/>
              <a:t>and</a:t>
            </a:r>
            <a:r>
              <a:rPr kumimoji="1" lang="zh-TW" altLang="en-US" dirty="0" smtClean="0"/>
              <a:t> </a:t>
            </a:r>
            <a:r>
              <a:rPr kumimoji="1" lang="en-US" altLang="zh-TW" dirty="0" smtClean="0"/>
              <a:t>save</a:t>
            </a:r>
            <a:r>
              <a:rPr kumimoji="1" lang="zh-TW" altLang="en-US" dirty="0" smtClean="0"/>
              <a:t> </a:t>
            </a:r>
            <a:r>
              <a:rPr kumimoji="1" lang="en-US" altLang="zh-TW" dirty="0" smtClean="0"/>
              <a:t>original</a:t>
            </a:r>
            <a:r>
              <a:rPr kumimoji="1" lang="zh-TW" altLang="en-US" dirty="0" smtClean="0"/>
              <a:t> </a:t>
            </a:r>
            <a:r>
              <a:rPr kumimoji="1" lang="en-US" altLang="zh-TW" dirty="0" smtClean="0"/>
              <a:t>vector</a:t>
            </a:r>
            <a:r>
              <a:rPr kumimoji="1" lang="zh-TW" altLang="en-US" dirty="0" smtClean="0"/>
              <a:t> </a:t>
            </a:r>
            <a:r>
              <a:rPr kumimoji="1" lang="en-US" altLang="zh-TW" dirty="0" smtClean="0"/>
              <a:t>table</a:t>
            </a:r>
            <a:r>
              <a:rPr kumimoji="1" lang="zh-TW" altLang="en-US" dirty="0" smtClean="0"/>
              <a:t> </a:t>
            </a:r>
            <a:r>
              <a:rPr kumimoji="1" lang="en-US" altLang="zh-TW" dirty="0" smtClean="0"/>
              <a:t>to</a:t>
            </a:r>
            <a:r>
              <a:rPr kumimoji="1" lang="zh-TW" altLang="en-US" dirty="0" smtClean="0"/>
              <a:t> </a:t>
            </a:r>
            <a:r>
              <a:rPr kumimoji="1" lang="en-US" altLang="zh-TW" dirty="0" smtClean="0"/>
              <a:t>another</a:t>
            </a:r>
            <a:r>
              <a:rPr kumimoji="1" lang="zh-TW" altLang="en-US" dirty="0" smtClean="0"/>
              <a:t> </a:t>
            </a:r>
            <a:r>
              <a:rPr kumimoji="1" lang="en-US" altLang="zh-TW" dirty="0" smtClean="0"/>
              <a:t>memory</a:t>
            </a:r>
            <a:r>
              <a:rPr kumimoji="1" lang="zh-TW" altLang="en-US" dirty="0" smtClean="0"/>
              <a:t> </a:t>
            </a:r>
            <a:r>
              <a:rPr kumimoji="1" lang="en-US" altLang="zh-TW" dirty="0" smtClean="0"/>
              <a:t>address.</a:t>
            </a:r>
          </a:p>
          <a:p>
            <a:r>
              <a:rPr kumimoji="1" lang="en-US" altLang="zh-TW" dirty="0" smtClean="0"/>
              <a:t>Then,</a:t>
            </a:r>
            <a:r>
              <a:rPr kumimoji="1" lang="zh-TW" altLang="en-US" dirty="0" smtClean="0"/>
              <a:t> </a:t>
            </a:r>
            <a:r>
              <a:rPr kumimoji="1" lang="en-US" altLang="zh-TW" dirty="0" smtClean="0"/>
              <a:t>replace the original vector table which is used for host OS to the vector table used for hypervisor.</a:t>
            </a:r>
          </a:p>
          <a:p>
            <a:r>
              <a:rPr kumimoji="1" lang="en-US" altLang="zh-TW" dirty="0" smtClean="0"/>
              <a:t>When</a:t>
            </a:r>
            <a:r>
              <a:rPr kumimoji="1" lang="zh-TW" altLang="en-US" dirty="0" smtClean="0"/>
              <a:t> </a:t>
            </a:r>
            <a:r>
              <a:rPr kumimoji="1" lang="en-US" altLang="zh-TW" dirty="0" smtClean="0"/>
              <a:t>interrupt</a:t>
            </a:r>
            <a:r>
              <a:rPr kumimoji="1" lang="zh-TW" altLang="en-US" dirty="0" smtClean="0"/>
              <a:t> </a:t>
            </a:r>
            <a:r>
              <a:rPr kumimoji="1" lang="en-US" altLang="zh-TW" dirty="0" smtClean="0"/>
              <a:t>occurs,</a:t>
            </a:r>
            <a:r>
              <a:rPr kumimoji="1" lang="zh-TW" altLang="en-US" dirty="0" smtClean="0"/>
              <a:t> </a:t>
            </a:r>
            <a:r>
              <a:rPr kumimoji="1" lang="en-US" altLang="zh-TW" dirty="0" smtClean="0"/>
              <a:t>it</a:t>
            </a:r>
            <a:r>
              <a:rPr kumimoji="1" lang="zh-TW" altLang="en-US" dirty="0" smtClean="0"/>
              <a:t> </a:t>
            </a:r>
            <a:r>
              <a:rPr kumimoji="1" lang="en-US" altLang="zh-TW" dirty="0" smtClean="0"/>
              <a:t>will</a:t>
            </a:r>
            <a:r>
              <a:rPr kumimoji="1" lang="zh-TW" altLang="en-US" dirty="0" smtClean="0"/>
              <a:t> </a:t>
            </a:r>
            <a:r>
              <a:rPr kumimoji="1" lang="en-US" altLang="zh-TW" dirty="0" smtClean="0"/>
              <a:t>be</a:t>
            </a:r>
            <a:r>
              <a:rPr kumimoji="1" lang="zh-TW" altLang="en-US" dirty="0" smtClean="0"/>
              <a:t> </a:t>
            </a:r>
            <a:r>
              <a:rPr kumimoji="1" lang="en-US" altLang="zh-TW" dirty="0" smtClean="0"/>
              <a:t>routed</a:t>
            </a:r>
            <a:r>
              <a:rPr kumimoji="1" lang="zh-TW" altLang="en-US" dirty="0" smtClean="0"/>
              <a:t> </a:t>
            </a:r>
            <a:r>
              <a:rPr kumimoji="1" lang="en-US" altLang="zh-TW" dirty="0" smtClean="0"/>
              <a:t>to</a:t>
            </a:r>
            <a:r>
              <a:rPr kumimoji="1" lang="zh-TW" altLang="en-US" dirty="0" smtClean="0"/>
              <a:t> </a:t>
            </a:r>
            <a:r>
              <a:rPr kumimoji="1" lang="en-US" altLang="zh-TW" dirty="0" smtClean="0"/>
              <a:t>the</a:t>
            </a:r>
            <a:r>
              <a:rPr kumimoji="1" lang="zh-TW" altLang="en-US" dirty="0" smtClean="0"/>
              <a:t> </a:t>
            </a:r>
            <a:r>
              <a:rPr kumimoji="1" lang="en-US" altLang="zh-TW" dirty="0" smtClean="0"/>
              <a:t>vector</a:t>
            </a:r>
            <a:r>
              <a:rPr kumimoji="1" lang="zh-TW" altLang="en-US" dirty="0" smtClean="0"/>
              <a:t> </a:t>
            </a:r>
            <a:r>
              <a:rPr kumimoji="1" lang="en-US" altLang="zh-TW" dirty="0" smtClean="0"/>
              <a:t>table</a:t>
            </a:r>
            <a:r>
              <a:rPr kumimoji="1" lang="zh-TW" altLang="en-US" dirty="0" smtClean="0"/>
              <a:t> </a:t>
            </a:r>
            <a:r>
              <a:rPr kumimoji="1" lang="en-US" altLang="zh-TW" dirty="0" smtClean="0"/>
              <a:t>of</a:t>
            </a:r>
            <a:r>
              <a:rPr kumimoji="1" lang="zh-TW" altLang="en-US" dirty="0" smtClean="0"/>
              <a:t> </a:t>
            </a:r>
            <a:r>
              <a:rPr kumimoji="1" lang="en-US" altLang="zh-TW" dirty="0" smtClean="0"/>
              <a:t>hypervisor</a:t>
            </a:r>
            <a:r>
              <a:rPr kumimoji="1" lang="zh-TW" altLang="en-US" dirty="0" smtClean="0"/>
              <a:t> </a:t>
            </a:r>
            <a:r>
              <a:rPr kumimoji="1" lang="en-US" altLang="zh-TW" dirty="0" smtClean="0"/>
              <a:t>(because</a:t>
            </a:r>
            <a:r>
              <a:rPr kumimoji="1" lang="zh-TW" altLang="en-US" dirty="0" smtClean="0"/>
              <a:t> </a:t>
            </a:r>
            <a:r>
              <a:rPr kumimoji="1" lang="en-US" altLang="zh-TW" dirty="0" smtClean="0"/>
              <a:t>there</a:t>
            </a:r>
            <a:r>
              <a:rPr kumimoji="1" lang="zh-TW" altLang="en-US" dirty="0" smtClean="0"/>
              <a:t> </a:t>
            </a:r>
            <a:r>
              <a:rPr kumimoji="1" lang="en-US" altLang="zh-TW" dirty="0" smtClean="0"/>
              <a:t>is</a:t>
            </a:r>
            <a:r>
              <a:rPr kumimoji="1" lang="zh-TW" altLang="en-US" dirty="0" smtClean="0"/>
              <a:t> </a:t>
            </a:r>
            <a:r>
              <a:rPr kumimoji="1" lang="en-US" altLang="zh-TW" dirty="0" smtClean="0"/>
              <a:t>only</a:t>
            </a:r>
            <a:r>
              <a:rPr kumimoji="1" lang="zh-TW" altLang="en-US" dirty="0" smtClean="0"/>
              <a:t> </a:t>
            </a:r>
            <a:r>
              <a:rPr kumimoji="1" lang="en-US" altLang="zh-TW" dirty="0" smtClean="0"/>
              <a:t>one</a:t>
            </a:r>
            <a:r>
              <a:rPr kumimoji="1" lang="zh-TW" altLang="en-US" dirty="0" smtClean="0"/>
              <a:t> </a:t>
            </a:r>
            <a:r>
              <a:rPr kumimoji="1" lang="en-US" altLang="zh-TW" dirty="0" smtClean="0"/>
              <a:t>vector</a:t>
            </a:r>
            <a:r>
              <a:rPr kumimoji="1" lang="zh-TW" altLang="en-US" dirty="0" smtClean="0"/>
              <a:t> </a:t>
            </a:r>
            <a:r>
              <a:rPr kumimoji="1" lang="en-US" altLang="zh-TW" dirty="0" smtClean="0"/>
              <a:t>table</a:t>
            </a:r>
            <a:r>
              <a:rPr kumimoji="1" lang="zh-TW" altLang="en-US" dirty="0" smtClean="0"/>
              <a:t> </a:t>
            </a:r>
            <a:r>
              <a:rPr kumimoji="1" lang="en-US" altLang="zh-TW" dirty="0" smtClean="0"/>
              <a:t>for</a:t>
            </a:r>
            <a:r>
              <a:rPr kumimoji="1" lang="zh-TW" altLang="en-US" dirty="0" smtClean="0"/>
              <a:t> </a:t>
            </a:r>
            <a:r>
              <a:rPr kumimoji="1" lang="en-US" altLang="zh-TW" dirty="0" smtClean="0"/>
              <a:t>CPU)</a:t>
            </a:r>
          </a:p>
          <a:p>
            <a:r>
              <a:rPr kumimoji="1" lang="en-US" altLang="zh-TW" dirty="0" smtClean="0"/>
              <a:t>Only the interrupt which should be handle by hypervisor will route to the hypervisor trap interface. Otherwise, other interrupts will route to original interrupt handler.</a:t>
            </a:r>
            <a:endParaRPr kumimoji="1" lang="zh-TW" altLang="en-US" dirty="0"/>
          </a:p>
        </p:txBody>
      </p:sp>
    </p:spTree>
    <p:extLst>
      <p:ext uri="{BB962C8B-B14F-4D97-AF65-F5344CB8AC3E}">
        <p14:creationId xmlns:p14="http://schemas.microsoft.com/office/powerpoint/2010/main" xmlns="" val="31834758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Vector</a:t>
            </a:r>
            <a:endParaRPr lang="zh-TW" altLang="en-US" dirty="0"/>
          </a:p>
        </p:txBody>
      </p:sp>
      <p:sp>
        <p:nvSpPr>
          <p:cNvPr id="4" name="投影片編號版面配置區 3"/>
          <p:cNvSpPr>
            <a:spLocks noGrp="1"/>
          </p:cNvSpPr>
          <p:nvPr>
            <p:ph type="sldNum" sz="quarter" idx="12"/>
          </p:nvPr>
        </p:nvSpPr>
        <p:spPr/>
        <p:txBody>
          <a:bodyPr/>
          <a:lstStyle/>
          <a:p>
            <a:fld id="{1BFD7007-7423-44FB-BF0C-E6187985293B}" type="slidenum">
              <a:rPr lang="zh-TW" altLang="en-US" smtClean="0"/>
              <a:pPr/>
              <a:t>61</a:t>
            </a:fld>
            <a:endParaRPr lang="zh-TW" altLang="en-US"/>
          </a:p>
        </p:txBody>
      </p:sp>
      <p:cxnSp>
        <p:nvCxnSpPr>
          <p:cNvPr id="5" name="直線接點 4"/>
          <p:cNvCxnSpPr/>
          <p:nvPr/>
        </p:nvCxnSpPr>
        <p:spPr>
          <a:xfrm>
            <a:off x="2671776" y="1556792"/>
            <a:ext cx="10660" cy="5184576"/>
          </a:xfrm>
          <a:prstGeom prst="line">
            <a:avLst/>
          </a:prstGeom>
          <a:ln/>
        </p:spPr>
        <p:style>
          <a:lnRef idx="2">
            <a:schemeClr val="dk1"/>
          </a:lnRef>
          <a:fillRef idx="0">
            <a:schemeClr val="dk1"/>
          </a:fillRef>
          <a:effectRef idx="1">
            <a:schemeClr val="dk1"/>
          </a:effectRef>
          <a:fontRef idx="minor">
            <a:schemeClr val="tx1"/>
          </a:fontRef>
        </p:style>
      </p:cxnSp>
      <p:cxnSp>
        <p:nvCxnSpPr>
          <p:cNvPr id="6" name="直線接點 5"/>
          <p:cNvCxnSpPr/>
          <p:nvPr/>
        </p:nvCxnSpPr>
        <p:spPr>
          <a:xfrm>
            <a:off x="5202716" y="1556792"/>
            <a:ext cx="0" cy="5184576"/>
          </a:xfrm>
          <a:prstGeom prst="line">
            <a:avLst/>
          </a:prstGeom>
          <a:ln/>
        </p:spPr>
        <p:style>
          <a:lnRef idx="2">
            <a:schemeClr val="dk1"/>
          </a:lnRef>
          <a:fillRef idx="0">
            <a:schemeClr val="dk1"/>
          </a:fillRef>
          <a:effectRef idx="1">
            <a:schemeClr val="dk1"/>
          </a:effectRef>
          <a:fontRef idx="minor">
            <a:schemeClr val="tx1"/>
          </a:fontRef>
        </p:style>
      </p:cxnSp>
      <p:sp>
        <p:nvSpPr>
          <p:cNvPr id="7" name="文字方塊 6"/>
          <p:cNvSpPr txBox="1"/>
          <p:nvPr/>
        </p:nvSpPr>
        <p:spPr>
          <a:xfrm>
            <a:off x="882236" y="5445224"/>
            <a:ext cx="1800200" cy="523220"/>
          </a:xfrm>
          <a:prstGeom prst="rect">
            <a:avLst/>
          </a:prstGeom>
          <a:noFill/>
        </p:spPr>
        <p:txBody>
          <a:bodyPr wrap="square" rtlCol="0">
            <a:spAutoFit/>
          </a:bodyPr>
          <a:lstStyle/>
          <a:p>
            <a:r>
              <a:rPr lang="en-US" altLang="zh-TW" sz="2800" dirty="0" smtClean="0"/>
              <a:t>oxffff0000</a:t>
            </a:r>
            <a:endParaRPr lang="zh-TW" altLang="en-US" sz="2800" dirty="0"/>
          </a:p>
        </p:txBody>
      </p:sp>
      <p:sp>
        <p:nvSpPr>
          <p:cNvPr id="8" name="文字方塊 7"/>
          <p:cNvSpPr txBox="1"/>
          <p:nvPr/>
        </p:nvSpPr>
        <p:spPr>
          <a:xfrm>
            <a:off x="863588" y="3527430"/>
            <a:ext cx="1800200" cy="523220"/>
          </a:xfrm>
          <a:prstGeom prst="rect">
            <a:avLst/>
          </a:prstGeom>
          <a:noFill/>
        </p:spPr>
        <p:txBody>
          <a:bodyPr wrap="square" rtlCol="0">
            <a:spAutoFit/>
          </a:bodyPr>
          <a:lstStyle/>
          <a:p>
            <a:r>
              <a:rPr lang="en-US" altLang="zh-TW" sz="2800" dirty="0" smtClean="0"/>
              <a:t>oxffff1000</a:t>
            </a:r>
            <a:endParaRPr lang="zh-TW" altLang="en-US" sz="2800" dirty="0"/>
          </a:p>
        </p:txBody>
      </p:sp>
      <p:grpSp>
        <p:nvGrpSpPr>
          <p:cNvPr id="9" name="群組 8"/>
          <p:cNvGrpSpPr/>
          <p:nvPr/>
        </p:nvGrpSpPr>
        <p:grpSpPr>
          <a:xfrm>
            <a:off x="2671036" y="4941168"/>
            <a:ext cx="2531680" cy="1027276"/>
            <a:chOff x="3552488" y="5426060"/>
            <a:chExt cx="2531680" cy="1027276"/>
          </a:xfrm>
        </p:grpSpPr>
        <p:cxnSp>
          <p:nvCxnSpPr>
            <p:cNvPr id="10" name="直線接點 9"/>
            <p:cNvCxnSpPr/>
            <p:nvPr/>
          </p:nvCxnSpPr>
          <p:spPr>
            <a:xfrm>
              <a:off x="3563888" y="6453336"/>
              <a:ext cx="2520280" cy="0"/>
            </a:xfrm>
            <a:prstGeom prst="line">
              <a:avLst/>
            </a:prstGeom>
            <a:ln/>
          </p:spPr>
          <p:style>
            <a:lnRef idx="2">
              <a:schemeClr val="dk1"/>
            </a:lnRef>
            <a:fillRef idx="0">
              <a:schemeClr val="dk1"/>
            </a:fillRef>
            <a:effectRef idx="1">
              <a:schemeClr val="dk1"/>
            </a:effectRef>
            <a:fontRef idx="minor">
              <a:schemeClr val="tx1"/>
            </a:fontRef>
          </p:style>
        </p:cxnSp>
        <p:cxnSp>
          <p:nvCxnSpPr>
            <p:cNvPr id="11" name="直線接點 10"/>
            <p:cNvCxnSpPr/>
            <p:nvPr/>
          </p:nvCxnSpPr>
          <p:spPr>
            <a:xfrm>
              <a:off x="3552488" y="5426060"/>
              <a:ext cx="2520280" cy="0"/>
            </a:xfrm>
            <a:prstGeom prst="line">
              <a:avLst/>
            </a:prstGeom>
            <a:ln/>
          </p:spPr>
          <p:style>
            <a:lnRef idx="2">
              <a:schemeClr val="dk1"/>
            </a:lnRef>
            <a:fillRef idx="0">
              <a:schemeClr val="dk1"/>
            </a:fillRef>
            <a:effectRef idx="1">
              <a:schemeClr val="dk1"/>
            </a:effectRef>
            <a:fontRef idx="minor">
              <a:schemeClr val="tx1"/>
            </a:fontRef>
          </p:style>
        </p:cxnSp>
        <p:sp>
          <p:nvSpPr>
            <p:cNvPr id="12" name="文字方塊 11"/>
            <p:cNvSpPr txBox="1"/>
            <p:nvPr/>
          </p:nvSpPr>
          <p:spPr>
            <a:xfrm>
              <a:off x="3869922" y="5480065"/>
              <a:ext cx="1908212" cy="954107"/>
            </a:xfrm>
            <a:prstGeom prst="rect">
              <a:avLst/>
            </a:prstGeom>
            <a:noFill/>
          </p:spPr>
          <p:txBody>
            <a:bodyPr wrap="square" rtlCol="0">
              <a:spAutoFit/>
            </a:bodyPr>
            <a:lstStyle/>
            <a:p>
              <a:pPr algn="ctr"/>
              <a:r>
                <a:rPr lang="en-US" altLang="zh-TW" sz="2800" dirty="0" smtClean="0"/>
                <a:t>Kernel Vector</a:t>
              </a:r>
              <a:endParaRPr lang="zh-TW" altLang="en-US" sz="2800" dirty="0"/>
            </a:p>
          </p:txBody>
        </p:sp>
      </p:grpSp>
      <p:cxnSp>
        <p:nvCxnSpPr>
          <p:cNvPr id="14" name="直線接點 13"/>
          <p:cNvCxnSpPr/>
          <p:nvPr/>
        </p:nvCxnSpPr>
        <p:spPr>
          <a:xfrm>
            <a:off x="2682436" y="3789040"/>
            <a:ext cx="2520280" cy="0"/>
          </a:xfrm>
          <a:prstGeom prst="line">
            <a:avLst/>
          </a:prstGeom>
          <a:ln/>
        </p:spPr>
        <p:style>
          <a:lnRef idx="2">
            <a:schemeClr val="dk1"/>
          </a:lnRef>
          <a:fillRef idx="0">
            <a:schemeClr val="dk1"/>
          </a:fillRef>
          <a:effectRef idx="1">
            <a:schemeClr val="dk1"/>
          </a:effectRef>
          <a:fontRef idx="minor">
            <a:schemeClr val="tx1"/>
          </a:fontRef>
        </p:style>
      </p:cxnSp>
      <p:cxnSp>
        <p:nvCxnSpPr>
          <p:cNvPr id="15" name="直線接點 14"/>
          <p:cNvCxnSpPr/>
          <p:nvPr/>
        </p:nvCxnSpPr>
        <p:spPr>
          <a:xfrm>
            <a:off x="2682436" y="2412429"/>
            <a:ext cx="2520280" cy="0"/>
          </a:xfrm>
          <a:prstGeom prst="line">
            <a:avLst/>
          </a:prstGeom>
          <a:ln/>
        </p:spPr>
        <p:style>
          <a:lnRef idx="2">
            <a:schemeClr val="dk1"/>
          </a:lnRef>
          <a:fillRef idx="0">
            <a:schemeClr val="dk1"/>
          </a:fillRef>
          <a:effectRef idx="1">
            <a:schemeClr val="dk1"/>
          </a:effectRef>
          <a:fontRef idx="minor">
            <a:schemeClr val="tx1"/>
          </a:fontRef>
        </p:style>
      </p:cxnSp>
      <p:sp>
        <p:nvSpPr>
          <p:cNvPr id="61" name="文字方塊 60"/>
          <p:cNvSpPr txBox="1"/>
          <p:nvPr/>
        </p:nvSpPr>
        <p:spPr>
          <a:xfrm>
            <a:off x="882236" y="4679558"/>
            <a:ext cx="1800200" cy="523220"/>
          </a:xfrm>
          <a:prstGeom prst="rect">
            <a:avLst/>
          </a:prstGeom>
          <a:noFill/>
        </p:spPr>
        <p:txBody>
          <a:bodyPr wrap="square" rtlCol="0">
            <a:spAutoFit/>
          </a:bodyPr>
          <a:lstStyle/>
          <a:p>
            <a:r>
              <a:rPr lang="en-US" altLang="zh-TW" sz="2800" dirty="0" smtClean="0"/>
              <a:t>0xffff001c</a:t>
            </a:r>
          </a:p>
        </p:txBody>
      </p:sp>
      <p:graphicFrame>
        <p:nvGraphicFramePr>
          <p:cNvPr id="35" name="內容版面配置區 4"/>
          <p:cNvGraphicFramePr>
            <a:graphicFrameLocks noGrp="1"/>
          </p:cNvGraphicFramePr>
          <p:nvPr>
            <p:ph idx="1"/>
            <p:extLst>
              <p:ext uri="{D42A27DB-BD31-4B8C-83A1-F6EECF244321}">
                <p14:modId xmlns:p14="http://schemas.microsoft.com/office/powerpoint/2010/main" xmlns="" val="3109460796"/>
              </p:ext>
            </p:extLst>
          </p:nvPr>
        </p:nvGraphicFramePr>
        <p:xfrm>
          <a:off x="6248400" y="2895600"/>
          <a:ext cx="2879088" cy="2926080"/>
        </p:xfrm>
        <a:graphic>
          <a:graphicData uri="http://schemas.openxmlformats.org/drawingml/2006/table">
            <a:tbl>
              <a:tblPr firstRow="1" bandRow="1">
                <a:tableStyleId>{D7AC3CCA-C797-4891-BE02-D94E43425B78}</a:tableStyleId>
              </a:tblPr>
              <a:tblGrid>
                <a:gridCol w="910519"/>
                <a:gridCol w="1968569"/>
              </a:tblGrid>
              <a:tr h="285750">
                <a:tc>
                  <a:txBody>
                    <a:bodyPr/>
                    <a:lstStyle/>
                    <a:p>
                      <a:pPr algn="ctr"/>
                      <a:r>
                        <a:rPr lang="en-US" altLang="zh-TW" b="0" dirty="0" smtClean="0">
                          <a:solidFill>
                            <a:schemeClr val="bg1"/>
                          </a:solidFill>
                        </a:rPr>
                        <a:t>0x1C</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FIQ</a:t>
                      </a:r>
                      <a:endParaRPr lang="zh-TW" altLang="en-US" b="0" dirty="0">
                        <a:solidFill>
                          <a:schemeClr val="bg1"/>
                        </a:solidFill>
                      </a:endParaRPr>
                    </a:p>
                  </a:txBody>
                  <a:tcPr>
                    <a:solidFill>
                      <a:schemeClr val="accent5">
                        <a:lumMod val="50000"/>
                      </a:schemeClr>
                    </a:solidFill>
                  </a:tcPr>
                </a:tc>
              </a:tr>
              <a:tr h="285750">
                <a:tc>
                  <a:txBody>
                    <a:bodyPr/>
                    <a:lstStyle/>
                    <a:p>
                      <a:pPr algn="ctr"/>
                      <a:r>
                        <a:rPr lang="en-US" altLang="zh-TW" b="0" dirty="0" smtClean="0">
                          <a:solidFill>
                            <a:schemeClr val="bg1"/>
                          </a:solidFill>
                        </a:rPr>
                        <a:t>0x18</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IRQ</a:t>
                      </a:r>
                      <a:endParaRPr lang="zh-TW" altLang="en-US" b="0" dirty="0">
                        <a:solidFill>
                          <a:schemeClr val="bg1"/>
                        </a:solidFill>
                      </a:endParaRPr>
                    </a:p>
                  </a:txBody>
                  <a:tcPr>
                    <a:solidFill>
                      <a:schemeClr val="accent5">
                        <a:lumMod val="50000"/>
                      </a:schemeClr>
                    </a:solidFill>
                  </a:tcPr>
                </a:tc>
              </a:tr>
              <a:tr h="285750">
                <a:tc>
                  <a:txBody>
                    <a:bodyPr/>
                    <a:lstStyle/>
                    <a:p>
                      <a:pPr algn="ctr"/>
                      <a:r>
                        <a:rPr lang="en-US" altLang="zh-TW" b="0" dirty="0" smtClean="0">
                          <a:solidFill>
                            <a:schemeClr val="bg1"/>
                          </a:solidFill>
                        </a:rPr>
                        <a:t>0x14</a:t>
                      </a:r>
                      <a:endParaRPr lang="zh-TW" altLang="en-US" b="0" dirty="0">
                        <a:solidFill>
                          <a:schemeClr val="bg1"/>
                        </a:solidFill>
                      </a:endParaRPr>
                    </a:p>
                  </a:txBody>
                  <a:tcPr>
                    <a:solidFill>
                      <a:schemeClr val="accent6">
                        <a:lumMod val="75000"/>
                      </a:schemeClr>
                    </a:solidFill>
                  </a:tcPr>
                </a:tc>
                <a:tc>
                  <a:txBody>
                    <a:bodyPr/>
                    <a:lstStyle/>
                    <a:p>
                      <a:pPr algn="ctr"/>
                      <a:r>
                        <a:rPr lang="en-US" altLang="zh-TW" b="0" dirty="0" smtClean="0">
                          <a:solidFill>
                            <a:schemeClr val="bg1"/>
                          </a:solidFill>
                        </a:rPr>
                        <a:t>(Reserved)</a:t>
                      </a:r>
                      <a:endParaRPr lang="zh-TW" altLang="en-US" b="0" dirty="0">
                        <a:solidFill>
                          <a:schemeClr val="bg1"/>
                        </a:solidFill>
                      </a:endParaRPr>
                    </a:p>
                  </a:txBody>
                  <a:tcPr>
                    <a:solidFill>
                      <a:schemeClr val="accent6">
                        <a:lumMod val="75000"/>
                      </a:schemeClr>
                    </a:solidFill>
                  </a:tcPr>
                </a:tc>
              </a:tr>
              <a:tr h="285750">
                <a:tc>
                  <a:txBody>
                    <a:bodyPr/>
                    <a:lstStyle/>
                    <a:p>
                      <a:pPr algn="ctr"/>
                      <a:r>
                        <a:rPr lang="en-US" altLang="zh-TW" b="0" dirty="0" smtClean="0">
                          <a:solidFill>
                            <a:schemeClr val="bg1"/>
                          </a:solidFill>
                        </a:rPr>
                        <a:t>0x10</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Data</a:t>
                      </a:r>
                      <a:r>
                        <a:rPr lang="en-US" altLang="zh-TW" b="0" baseline="0" dirty="0" smtClean="0">
                          <a:solidFill>
                            <a:schemeClr val="bg1"/>
                          </a:solidFill>
                        </a:rPr>
                        <a:t> Abort</a:t>
                      </a:r>
                      <a:endParaRPr lang="zh-TW" altLang="en-US" b="0" dirty="0">
                        <a:solidFill>
                          <a:schemeClr val="bg1"/>
                        </a:solidFill>
                      </a:endParaRPr>
                    </a:p>
                  </a:txBody>
                  <a:tcPr>
                    <a:solidFill>
                      <a:schemeClr val="accent5">
                        <a:lumMod val="50000"/>
                      </a:schemeClr>
                    </a:solidFill>
                  </a:tcPr>
                </a:tc>
              </a:tr>
              <a:tr h="285750">
                <a:tc>
                  <a:txBody>
                    <a:bodyPr/>
                    <a:lstStyle/>
                    <a:p>
                      <a:pPr algn="ctr"/>
                      <a:r>
                        <a:rPr lang="en-US" altLang="zh-TW" b="0" dirty="0" smtClean="0">
                          <a:solidFill>
                            <a:schemeClr val="bg1"/>
                          </a:solidFill>
                        </a:rPr>
                        <a:t>0x0C</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err="1" smtClean="0">
                          <a:solidFill>
                            <a:schemeClr val="bg1"/>
                          </a:solidFill>
                        </a:rPr>
                        <a:t>Prefetch</a:t>
                      </a:r>
                      <a:r>
                        <a:rPr lang="en-US" altLang="zh-TW" b="0" baseline="0" dirty="0" smtClean="0">
                          <a:solidFill>
                            <a:schemeClr val="bg1"/>
                          </a:solidFill>
                        </a:rPr>
                        <a:t> Abort</a:t>
                      </a:r>
                      <a:endParaRPr lang="zh-TW" altLang="en-US" b="0" dirty="0">
                        <a:solidFill>
                          <a:schemeClr val="bg1"/>
                        </a:solidFill>
                      </a:endParaRPr>
                    </a:p>
                  </a:txBody>
                  <a:tcPr>
                    <a:solidFill>
                      <a:schemeClr val="accent5">
                        <a:lumMod val="50000"/>
                      </a:schemeClr>
                    </a:solidFill>
                  </a:tcPr>
                </a:tc>
              </a:tr>
              <a:tr h="285750">
                <a:tc>
                  <a:txBody>
                    <a:bodyPr/>
                    <a:lstStyle/>
                    <a:p>
                      <a:pPr algn="ctr"/>
                      <a:r>
                        <a:rPr lang="en-US" altLang="zh-TW" b="0" dirty="0" smtClean="0">
                          <a:solidFill>
                            <a:schemeClr val="bg1"/>
                          </a:solidFill>
                        </a:rPr>
                        <a:t>0x08</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Supervisor</a:t>
                      </a:r>
                      <a:r>
                        <a:rPr lang="en-US" altLang="zh-TW" b="0" baseline="0" dirty="0" smtClean="0">
                          <a:solidFill>
                            <a:schemeClr val="bg1"/>
                          </a:solidFill>
                        </a:rPr>
                        <a:t> Call</a:t>
                      </a:r>
                      <a:endParaRPr lang="zh-TW" altLang="en-US" b="0" dirty="0">
                        <a:solidFill>
                          <a:schemeClr val="bg1"/>
                        </a:solidFill>
                      </a:endParaRPr>
                    </a:p>
                  </a:txBody>
                  <a:tcPr>
                    <a:solidFill>
                      <a:schemeClr val="accent5">
                        <a:lumMod val="50000"/>
                      </a:schemeClr>
                    </a:solidFill>
                  </a:tcPr>
                </a:tc>
              </a:tr>
              <a:tr h="285750">
                <a:tc>
                  <a:txBody>
                    <a:bodyPr/>
                    <a:lstStyle/>
                    <a:p>
                      <a:pPr algn="ctr"/>
                      <a:r>
                        <a:rPr lang="en-US" altLang="zh-TW" b="0" dirty="0" smtClean="0">
                          <a:solidFill>
                            <a:schemeClr val="bg1"/>
                          </a:solidFill>
                        </a:rPr>
                        <a:t>0x04</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err="1" smtClean="0">
                          <a:solidFill>
                            <a:schemeClr val="bg1"/>
                          </a:solidFill>
                        </a:rPr>
                        <a:t>Undef</a:t>
                      </a:r>
                      <a:r>
                        <a:rPr lang="en-US" altLang="zh-TW" b="0" dirty="0" smtClean="0">
                          <a:solidFill>
                            <a:schemeClr val="bg1"/>
                          </a:solidFill>
                        </a:rPr>
                        <a:t>. Instr.</a:t>
                      </a:r>
                      <a:endParaRPr lang="zh-TW" altLang="en-US" b="0" dirty="0">
                        <a:solidFill>
                          <a:schemeClr val="bg1"/>
                        </a:solidFill>
                      </a:endParaRPr>
                    </a:p>
                  </a:txBody>
                  <a:tcPr>
                    <a:solidFill>
                      <a:schemeClr val="accent5">
                        <a:lumMod val="50000"/>
                      </a:schemeClr>
                    </a:solidFill>
                  </a:tcPr>
                </a:tc>
              </a:tr>
              <a:tr h="285750">
                <a:tc>
                  <a:txBody>
                    <a:bodyPr/>
                    <a:lstStyle/>
                    <a:p>
                      <a:pPr algn="ctr"/>
                      <a:r>
                        <a:rPr lang="en-US" altLang="zh-TW" b="0" dirty="0" smtClean="0">
                          <a:solidFill>
                            <a:schemeClr val="bg1"/>
                          </a:solidFill>
                        </a:rPr>
                        <a:t>0x00</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Reset</a:t>
                      </a:r>
                      <a:endParaRPr lang="zh-TW" altLang="en-US" b="0" dirty="0">
                        <a:solidFill>
                          <a:schemeClr val="bg1"/>
                        </a:solidFill>
                      </a:endParaRPr>
                    </a:p>
                  </a:txBody>
                  <a:tcPr>
                    <a:solidFill>
                      <a:schemeClr val="accent5">
                        <a:lumMod val="50000"/>
                      </a:schemeClr>
                    </a:solidFill>
                  </a:tcPr>
                </a:tc>
              </a:tr>
            </a:tbl>
          </a:graphicData>
        </a:graphic>
      </p:graphicFrame>
    </p:spTree>
    <p:extLst>
      <p:ext uri="{BB962C8B-B14F-4D97-AF65-F5344CB8AC3E}">
        <p14:creationId xmlns:p14="http://schemas.microsoft.com/office/powerpoint/2010/main" xmlns="" val="28391475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KVM Vector</a:t>
            </a:r>
            <a:endParaRPr lang="zh-TW" altLang="en-US" dirty="0"/>
          </a:p>
        </p:txBody>
      </p:sp>
      <p:sp>
        <p:nvSpPr>
          <p:cNvPr id="4" name="投影片編號版面配置區 3"/>
          <p:cNvSpPr>
            <a:spLocks noGrp="1"/>
          </p:cNvSpPr>
          <p:nvPr>
            <p:ph type="sldNum" sz="quarter" idx="12"/>
          </p:nvPr>
        </p:nvSpPr>
        <p:spPr/>
        <p:txBody>
          <a:bodyPr/>
          <a:lstStyle/>
          <a:p>
            <a:fld id="{1BFD7007-7423-44FB-BF0C-E6187985293B}" type="slidenum">
              <a:rPr lang="zh-TW" altLang="en-US" smtClean="0"/>
              <a:pPr/>
              <a:t>62</a:t>
            </a:fld>
            <a:endParaRPr lang="zh-TW" altLang="en-US"/>
          </a:p>
        </p:txBody>
      </p:sp>
      <p:cxnSp>
        <p:nvCxnSpPr>
          <p:cNvPr id="5" name="直線接點 4"/>
          <p:cNvCxnSpPr/>
          <p:nvPr/>
        </p:nvCxnSpPr>
        <p:spPr>
          <a:xfrm>
            <a:off x="2671776" y="1556792"/>
            <a:ext cx="10660" cy="5184576"/>
          </a:xfrm>
          <a:prstGeom prst="line">
            <a:avLst/>
          </a:prstGeom>
          <a:ln/>
        </p:spPr>
        <p:style>
          <a:lnRef idx="2">
            <a:schemeClr val="dk1"/>
          </a:lnRef>
          <a:fillRef idx="0">
            <a:schemeClr val="dk1"/>
          </a:fillRef>
          <a:effectRef idx="1">
            <a:schemeClr val="dk1"/>
          </a:effectRef>
          <a:fontRef idx="minor">
            <a:schemeClr val="tx1"/>
          </a:fontRef>
        </p:style>
      </p:cxnSp>
      <p:cxnSp>
        <p:nvCxnSpPr>
          <p:cNvPr id="6" name="直線接點 5"/>
          <p:cNvCxnSpPr/>
          <p:nvPr/>
        </p:nvCxnSpPr>
        <p:spPr>
          <a:xfrm>
            <a:off x="5202716" y="1556792"/>
            <a:ext cx="0" cy="5184576"/>
          </a:xfrm>
          <a:prstGeom prst="line">
            <a:avLst/>
          </a:prstGeom>
          <a:ln/>
        </p:spPr>
        <p:style>
          <a:lnRef idx="2">
            <a:schemeClr val="dk1"/>
          </a:lnRef>
          <a:fillRef idx="0">
            <a:schemeClr val="dk1"/>
          </a:fillRef>
          <a:effectRef idx="1">
            <a:schemeClr val="dk1"/>
          </a:effectRef>
          <a:fontRef idx="minor">
            <a:schemeClr val="tx1"/>
          </a:fontRef>
        </p:style>
      </p:cxnSp>
      <p:sp>
        <p:nvSpPr>
          <p:cNvPr id="7" name="文字方塊 6"/>
          <p:cNvSpPr txBox="1"/>
          <p:nvPr/>
        </p:nvSpPr>
        <p:spPr>
          <a:xfrm>
            <a:off x="882236" y="5445224"/>
            <a:ext cx="1800200" cy="523220"/>
          </a:xfrm>
          <a:prstGeom prst="rect">
            <a:avLst/>
          </a:prstGeom>
          <a:noFill/>
        </p:spPr>
        <p:txBody>
          <a:bodyPr wrap="square" rtlCol="0">
            <a:spAutoFit/>
          </a:bodyPr>
          <a:lstStyle/>
          <a:p>
            <a:r>
              <a:rPr lang="en-US" altLang="zh-TW" sz="2800" dirty="0" smtClean="0"/>
              <a:t>oxffff0000</a:t>
            </a:r>
            <a:endParaRPr lang="zh-TW" altLang="en-US" sz="2800" dirty="0"/>
          </a:p>
        </p:txBody>
      </p:sp>
      <p:sp>
        <p:nvSpPr>
          <p:cNvPr id="8" name="文字方塊 7"/>
          <p:cNvSpPr txBox="1"/>
          <p:nvPr/>
        </p:nvSpPr>
        <p:spPr>
          <a:xfrm>
            <a:off x="863588" y="3527430"/>
            <a:ext cx="1800200" cy="523220"/>
          </a:xfrm>
          <a:prstGeom prst="rect">
            <a:avLst/>
          </a:prstGeom>
          <a:noFill/>
        </p:spPr>
        <p:txBody>
          <a:bodyPr wrap="square" rtlCol="0">
            <a:spAutoFit/>
          </a:bodyPr>
          <a:lstStyle/>
          <a:p>
            <a:r>
              <a:rPr lang="en-US" altLang="zh-TW" sz="2800" dirty="0" smtClean="0"/>
              <a:t>oxffff1000</a:t>
            </a:r>
            <a:endParaRPr lang="zh-TW" altLang="en-US" sz="2800" dirty="0"/>
          </a:p>
        </p:txBody>
      </p:sp>
      <p:grpSp>
        <p:nvGrpSpPr>
          <p:cNvPr id="9" name="群組 8"/>
          <p:cNvGrpSpPr/>
          <p:nvPr/>
        </p:nvGrpSpPr>
        <p:grpSpPr>
          <a:xfrm>
            <a:off x="2671036" y="4941168"/>
            <a:ext cx="2531680" cy="1027276"/>
            <a:chOff x="3552488" y="5426060"/>
            <a:chExt cx="2531680" cy="1027276"/>
          </a:xfrm>
        </p:grpSpPr>
        <p:cxnSp>
          <p:nvCxnSpPr>
            <p:cNvPr id="10" name="直線接點 9"/>
            <p:cNvCxnSpPr/>
            <p:nvPr/>
          </p:nvCxnSpPr>
          <p:spPr>
            <a:xfrm>
              <a:off x="3563888" y="6453336"/>
              <a:ext cx="2520280" cy="0"/>
            </a:xfrm>
            <a:prstGeom prst="line">
              <a:avLst/>
            </a:prstGeom>
            <a:ln/>
          </p:spPr>
          <p:style>
            <a:lnRef idx="2">
              <a:schemeClr val="dk1"/>
            </a:lnRef>
            <a:fillRef idx="0">
              <a:schemeClr val="dk1"/>
            </a:fillRef>
            <a:effectRef idx="1">
              <a:schemeClr val="dk1"/>
            </a:effectRef>
            <a:fontRef idx="minor">
              <a:schemeClr val="tx1"/>
            </a:fontRef>
          </p:style>
        </p:cxnSp>
        <p:cxnSp>
          <p:nvCxnSpPr>
            <p:cNvPr id="11" name="直線接點 10"/>
            <p:cNvCxnSpPr/>
            <p:nvPr/>
          </p:nvCxnSpPr>
          <p:spPr>
            <a:xfrm>
              <a:off x="3552488" y="5426060"/>
              <a:ext cx="2520280" cy="0"/>
            </a:xfrm>
            <a:prstGeom prst="line">
              <a:avLst/>
            </a:prstGeom>
            <a:ln/>
          </p:spPr>
          <p:style>
            <a:lnRef idx="2">
              <a:schemeClr val="dk1"/>
            </a:lnRef>
            <a:fillRef idx="0">
              <a:schemeClr val="dk1"/>
            </a:fillRef>
            <a:effectRef idx="1">
              <a:schemeClr val="dk1"/>
            </a:effectRef>
            <a:fontRef idx="minor">
              <a:schemeClr val="tx1"/>
            </a:fontRef>
          </p:style>
        </p:cxnSp>
        <p:sp>
          <p:nvSpPr>
            <p:cNvPr id="12" name="文字方塊 11"/>
            <p:cNvSpPr txBox="1"/>
            <p:nvPr/>
          </p:nvSpPr>
          <p:spPr>
            <a:xfrm>
              <a:off x="3563888" y="5480065"/>
              <a:ext cx="2498456" cy="954107"/>
            </a:xfrm>
            <a:prstGeom prst="rect">
              <a:avLst/>
            </a:prstGeom>
            <a:noFill/>
          </p:spPr>
          <p:txBody>
            <a:bodyPr wrap="square" rtlCol="0">
              <a:spAutoFit/>
            </a:bodyPr>
            <a:lstStyle/>
            <a:p>
              <a:pPr algn="ctr"/>
              <a:r>
                <a:rPr lang="en-US" altLang="zh-TW" sz="2800" dirty="0" smtClean="0"/>
                <a:t>KVM</a:t>
              </a:r>
            </a:p>
            <a:p>
              <a:pPr algn="ctr"/>
              <a:r>
                <a:rPr lang="en-US" altLang="zh-TW" sz="2800" dirty="0" smtClean="0"/>
                <a:t>Vector</a:t>
              </a:r>
              <a:endParaRPr lang="zh-TW" altLang="en-US" sz="2800" dirty="0"/>
            </a:p>
          </p:txBody>
        </p:sp>
      </p:grpSp>
      <p:cxnSp>
        <p:nvCxnSpPr>
          <p:cNvPr id="14" name="直線接點 13"/>
          <p:cNvCxnSpPr/>
          <p:nvPr/>
        </p:nvCxnSpPr>
        <p:spPr>
          <a:xfrm>
            <a:off x="2682436" y="3789040"/>
            <a:ext cx="2520280" cy="0"/>
          </a:xfrm>
          <a:prstGeom prst="line">
            <a:avLst/>
          </a:prstGeom>
          <a:ln/>
        </p:spPr>
        <p:style>
          <a:lnRef idx="2">
            <a:schemeClr val="dk1"/>
          </a:lnRef>
          <a:fillRef idx="0">
            <a:schemeClr val="dk1"/>
          </a:fillRef>
          <a:effectRef idx="1">
            <a:schemeClr val="dk1"/>
          </a:effectRef>
          <a:fontRef idx="minor">
            <a:schemeClr val="tx1"/>
          </a:fontRef>
        </p:style>
      </p:cxnSp>
      <p:cxnSp>
        <p:nvCxnSpPr>
          <p:cNvPr id="15" name="直線接點 14"/>
          <p:cNvCxnSpPr/>
          <p:nvPr/>
        </p:nvCxnSpPr>
        <p:spPr>
          <a:xfrm>
            <a:off x="2682436" y="2412429"/>
            <a:ext cx="2520280" cy="0"/>
          </a:xfrm>
          <a:prstGeom prst="line">
            <a:avLst/>
          </a:prstGeom>
          <a:ln/>
        </p:spPr>
        <p:style>
          <a:lnRef idx="2">
            <a:schemeClr val="dk1"/>
          </a:lnRef>
          <a:fillRef idx="0">
            <a:schemeClr val="dk1"/>
          </a:fillRef>
          <a:effectRef idx="1">
            <a:schemeClr val="dk1"/>
          </a:effectRef>
          <a:fontRef idx="minor">
            <a:schemeClr val="tx1"/>
          </a:fontRef>
        </p:style>
      </p:cxnSp>
      <p:sp>
        <p:nvSpPr>
          <p:cNvPr id="16" name="文字方塊 15"/>
          <p:cNvSpPr txBox="1"/>
          <p:nvPr/>
        </p:nvSpPr>
        <p:spPr>
          <a:xfrm>
            <a:off x="2663788" y="2708920"/>
            <a:ext cx="2520280" cy="954107"/>
          </a:xfrm>
          <a:prstGeom prst="rect">
            <a:avLst/>
          </a:prstGeom>
          <a:noFill/>
        </p:spPr>
        <p:txBody>
          <a:bodyPr wrap="square" rtlCol="0">
            <a:spAutoFit/>
          </a:bodyPr>
          <a:lstStyle/>
          <a:p>
            <a:pPr algn="ctr"/>
            <a:r>
              <a:rPr lang="en-US" altLang="zh-TW" sz="2800" dirty="0" smtClean="0"/>
              <a:t>The KVM trap</a:t>
            </a:r>
          </a:p>
          <a:p>
            <a:pPr algn="ctr"/>
            <a:r>
              <a:rPr lang="en-US" altLang="zh-TW" sz="2800" dirty="0" smtClean="0"/>
              <a:t>Interface</a:t>
            </a:r>
          </a:p>
        </p:txBody>
      </p:sp>
      <p:sp>
        <p:nvSpPr>
          <p:cNvPr id="61" name="文字方塊 60"/>
          <p:cNvSpPr txBox="1"/>
          <p:nvPr/>
        </p:nvSpPr>
        <p:spPr>
          <a:xfrm>
            <a:off x="882236" y="4679558"/>
            <a:ext cx="1800200" cy="523220"/>
          </a:xfrm>
          <a:prstGeom prst="rect">
            <a:avLst/>
          </a:prstGeom>
          <a:noFill/>
        </p:spPr>
        <p:txBody>
          <a:bodyPr wrap="square" rtlCol="0">
            <a:spAutoFit/>
          </a:bodyPr>
          <a:lstStyle/>
          <a:p>
            <a:r>
              <a:rPr lang="en-US" altLang="zh-TW" sz="2800" dirty="0" smtClean="0"/>
              <a:t>0xffff001c</a:t>
            </a:r>
          </a:p>
        </p:txBody>
      </p:sp>
      <p:cxnSp>
        <p:nvCxnSpPr>
          <p:cNvPr id="13" name="肘形接點 12"/>
          <p:cNvCxnSpPr>
            <a:stCxn id="12" idx="3"/>
            <a:endCxn id="16" idx="3"/>
          </p:cNvCxnSpPr>
          <p:nvPr/>
        </p:nvCxnSpPr>
        <p:spPr>
          <a:xfrm flipV="1">
            <a:off x="5180892" y="3185974"/>
            <a:ext cx="3176" cy="2286253"/>
          </a:xfrm>
          <a:prstGeom prst="bentConnector3">
            <a:avLst>
              <a:gd name="adj1" fmla="val 23001889"/>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8050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722313" y="4800600"/>
            <a:ext cx="7772400" cy="968375"/>
          </a:xfrm>
          <a:prstGeom prst="rect">
            <a:avLst/>
          </a:prstGeom>
        </p:spPr>
        <p:txBody>
          <a:bodyPr/>
          <a:lst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a:lstStyle>
          <a:p>
            <a:r>
              <a:rPr kumimoji="1" lang="en-US" altLang="zh-TW" dirty="0" smtClean="0"/>
              <a:t>Hardware</a:t>
            </a:r>
            <a:r>
              <a:rPr kumimoji="1" lang="zh-TW" altLang="en-US" dirty="0" smtClean="0"/>
              <a:t> </a:t>
            </a:r>
            <a:r>
              <a:rPr kumimoji="1" lang="en-US" altLang="zh-TW" dirty="0" smtClean="0"/>
              <a:t>Assistant Solution</a:t>
            </a:r>
          </a:p>
        </p:txBody>
      </p:sp>
    </p:spTree>
    <p:extLst>
      <p:ext uri="{BB962C8B-B14F-4D97-AF65-F5344CB8AC3E}">
        <p14:creationId xmlns:p14="http://schemas.microsoft.com/office/powerpoint/2010/main" xmlns="" val="9969943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Hardware assistant</a:t>
            </a:r>
            <a:endParaRPr kumimoji="1" lang="zh-TW" altLang="en-US" dirty="0"/>
          </a:p>
        </p:txBody>
      </p:sp>
      <p:sp>
        <p:nvSpPr>
          <p:cNvPr id="3" name="內容版面配置區 2"/>
          <p:cNvSpPr>
            <a:spLocks noGrp="1"/>
          </p:cNvSpPr>
          <p:nvPr>
            <p:ph idx="1"/>
          </p:nvPr>
        </p:nvSpPr>
        <p:spPr>
          <a:xfrm>
            <a:off x="381000" y="1219200"/>
            <a:ext cx="8229600" cy="5181600"/>
          </a:xfrm>
        </p:spPr>
        <p:txBody>
          <a:bodyPr/>
          <a:lstStyle/>
          <a:p>
            <a:pPr algn="just"/>
            <a:r>
              <a:rPr kumimoji="1" lang="en-US" altLang="zh-TW" dirty="0" smtClean="0"/>
              <a:t>In</a:t>
            </a:r>
            <a:r>
              <a:rPr kumimoji="1" lang="zh-TW" altLang="en-US" dirty="0" smtClean="0"/>
              <a:t> </a:t>
            </a:r>
            <a:r>
              <a:rPr kumimoji="1" lang="en-US" altLang="zh-TW" dirty="0" smtClean="0"/>
              <a:t>software</a:t>
            </a:r>
            <a:r>
              <a:rPr kumimoji="1" lang="zh-TW" altLang="en-US" dirty="0" smtClean="0"/>
              <a:t> </a:t>
            </a:r>
            <a:r>
              <a:rPr kumimoji="1" lang="en-US" altLang="zh-TW" dirty="0" smtClean="0"/>
              <a:t>solution,</a:t>
            </a:r>
            <a:r>
              <a:rPr kumimoji="1" lang="zh-TW" altLang="en-US" dirty="0" smtClean="0"/>
              <a:t> </a:t>
            </a:r>
            <a:r>
              <a:rPr kumimoji="1" lang="en-US" altLang="zh-TW" dirty="0" smtClean="0"/>
              <a:t>we</a:t>
            </a:r>
            <a:r>
              <a:rPr kumimoji="1" lang="zh-TW" altLang="en-US" dirty="0" smtClean="0"/>
              <a:t> </a:t>
            </a:r>
            <a:r>
              <a:rPr kumimoji="1" lang="en-US" altLang="zh-TW" dirty="0" smtClean="0"/>
              <a:t>can</a:t>
            </a:r>
            <a:r>
              <a:rPr kumimoji="1" lang="zh-TW" altLang="en-US" dirty="0" smtClean="0"/>
              <a:t> </a:t>
            </a:r>
            <a:r>
              <a:rPr kumimoji="1" lang="en-US" altLang="zh-TW" dirty="0" smtClean="0"/>
              <a:t>see</a:t>
            </a:r>
            <a:r>
              <a:rPr kumimoji="1" lang="zh-TW" altLang="en-US" dirty="0" smtClean="0"/>
              <a:t> </a:t>
            </a:r>
            <a:r>
              <a:rPr kumimoji="1" lang="en-US" altLang="zh-TW" dirty="0" smtClean="0"/>
              <a:t>that</a:t>
            </a:r>
            <a:r>
              <a:rPr kumimoji="1" lang="zh-TW" altLang="en-US" dirty="0" smtClean="0"/>
              <a:t> </a:t>
            </a:r>
            <a:r>
              <a:rPr kumimoji="1" lang="en-US" altLang="zh-TW" dirty="0" smtClean="0"/>
              <a:t>there</a:t>
            </a:r>
            <a:r>
              <a:rPr kumimoji="1" lang="zh-TW" altLang="en-US" dirty="0" smtClean="0"/>
              <a:t> </a:t>
            </a:r>
            <a:r>
              <a:rPr kumimoji="1" lang="en-US" altLang="zh-TW" dirty="0" smtClean="0"/>
              <a:t>is</a:t>
            </a:r>
            <a:r>
              <a:rPr kumimoji="1" lang="zh-TW" altLang="en-US" dirty="0" smtClean="0"/>
              <a:t> </a:t>
            </a:r>
            <a:r>
              <a:rPr kumimoji="1" lang="en-US" altLang="zh-TW" dirty="0" smtClean="0"/>
              <a:t>only</a:t>
            </a:r>
            <a:r>
              <a:rPr kumimoji="1" lang="zh-TW" altLang="en-US" dirty="0" smtClean="0"/>
              <a:t> </a:t>
            </a:r>
            <a:r>
              <a:rPr kumimoji="1" lang="en-US" altLang="zh-TW" dirty="0" smtClean="0"/>
              <a:t>one</a:t>
            </a:r>
            <a:r>
              <a:rPr kumimoji="1" lang="zh-TW" altLang="en-US" dirty="0" smtClean="0"/>
              <a:t> </a:t>
            </a:r>
            <a:r>
              <a:rPr kumimoji="1" lang="en-US" altLang="zh-TW" dirty="0" smtClean="0"/>
              <a:t>vector</a:t>
            </a:r>
            <a:r>
              <a:rPr kumimoji="1" lang="zh-TW" altLang="en-US" dirty="0" smtClean="0"/>
              <a:t> </a:t>
            </a:r>
            <a:r>
              <a:rPr kumimoji="1" lang="en-US" altLang="zh-TW" dirty="0" smtClean="0"/>
              <a:t>table</a:t>
            </a:r>
            <a:r>
              <a:rPr kumimoji="1" lang="zh-TW" altLang="en-US" dirty="0" smtClean="0"/>
              <a:t> </a:t>
            </a:r>
            <a:r>
              <a:rPr kumimoji="1" lang="en-US" altLang="zh-TW" dirty="0" smtClean="0"/>
              <a:t>for</a:t>
            </a:r>
            <a:r>
              <a:rPr kumimoji="1" lang="zh-TW" altLang="en-US" dirty="0" smtClean="0"/>
              <a:t> </a:t>
            </a:r>
            <a:r>
              <a:rPr kumimoji="1" lang="en-US" altLang="zh-TW" dirty="0" smtClean="0"/>
              <a:t>CPU.</a:t>
            </a:r>
            <a:r>
              <a:rPr kumimoji="1" lang="zh-TW" altLang="en-US" dirty="0" smtClean="0"/>
              <a:t> </a:t>
            </a:r>
            <a:r>
              <a:rPr kumimoji="1" lang="en-US" altLang="zh-TW" dirty="0" smtClean="0"/>
              <a:t>As</a:t>
            </a:r>
            <a:r>
              <a:rPr kumimoji="1" lang="zh-TW" altLang="en-US" dirty="0" smtClean="0"/>
              <a:t> </a:t>
            </a:r>
            <a:r>
              <a:rPr kumimoji="1" lang="en-US" altLang="zh-TW" dirty="0" smtClean="0"/>
              <a:t>a</a:t>
            </a:r>
            <a:r>
              <a:rPr kumimoji="1" lang="zh-TW" altLang="en-US" dirty="0" smtClean="0"/>
              <a:t> </a:t>
            </a:r>
            <a:r>
              <a:rPr kumimoji="1" lang="en-US" altLang="zh-TW" dirty="0" smtClean="0"/>
              <a:t>result,</a:t>
            </a:r>
            <a:r>
              <a:rPr kumimoji="1" lang="zh-TW" altLang="en-US" dirty="0" smtClean="0"/>
              <a:t> </a:t>
            </a:r>
            <a:r>
              <a:rPr kumimoji="1" lang="en-US" altLang="zh-TW" dirty="0" smtClean="0"/>
              <a:t>even</a:t>
            </a:r>
            <a:r>
              <a:rPr kumimoji="1" lang="zh-TW" altLang="en-US" dirty="0" smtClean="0"/>
              <a:t> </a:t>
            </a:r>
            <a:r>
              <a:rPr kumimoji="1" lang="en-US" altLang="zh-TW" dirty="0" smtClean="0"/>
              <a:t>some</a:t>
            </a:r>
            <a:r>
              <a:rPr kumimoji="1" lang="zh-TW" altLang="en-US" dirty="0" smtClean="0"/>
              <a:t> </a:t>
            </a:r>
            <a:r>
              <a:rPr kumimoji="1" lang="en-US" altLang="zh-TW" dirty="0" smtClean="0"/>
              <a:t>interrupts</a:t>
            </a:r>
            <a:r>
              <a:rPr kumimoji="1" lang="zh-TW" altLang="en-US" dirty="0" smtClean="0"/>
              <a:t> </a:t>
            </a:r>
            <a:r>
              <a:rPr kumimoji="1" lang="en-US" altLang="zh-TW" dirty="0" smtClean="0"/>
              <a:t>can</a:t>
            </a:r>
            <a:r>
              <a:rPr kumimoji="1" lang="zh-TW" altLang="en-US" dirty="0" smtClean="0"/>
              <a:t> </a:t>
            </a:r>
            <a:r>
              <a:rPr kumimoji="1" lang="en-US" altLang="zh-TW" dirty="0" smtClean="0"/>
              <a:t>be</a:t>
            </a:r>
            <a:r>
              <a:rPr kumimoji="1" lang="zh-TW" altLang="en-US" dirty="0" smtClean="0"/>
              <a:t> </a:t>
            </a:r>
            <a:r>
              <a:rPr kumimoji="1" lang="en-US" altLang="zh-TW" dirty="0" smtClean="0"/>
              <a:t>directly</a:t>
            </a:r>
            <a:r>
              <a:rPr kumimoji="1" lang="zh-TW" altLang="en-US" dirty="0" smtClean="0"/>
              <a:t> </a:t>
            </a:r>
            <a:r>
              <a:rPr kumimoji="1" lang="en-US" altLang="zh-TW" dirty="0" smtClean="0"/>
              <a:t>routed</a:t>
            </a:r>
            <a:r>
              <a:rPr kumimoji="1" lang="zh-TW" altLang="en-US" dirty="0" smtClean="0"/>
              <a:t> </a:t>
            </a:r>
            <a:r>
              <a:rPr kumimoji="1" lang="en-US" altLang="zh-TW" dirty="0" smtClean="0"/>
              <a:t>to</a:t>
            </a:r>
            <a:r>
              <a:rPr kumimoji="1" lang="zh-TW" altLang="en-US" dirty="0" smtClean="0"/>
              <a:t> </a:t>
            </a:r>
            <a:r>
              <a:rPr kumimoji="1" lang="en-US" altLang="zh-TW" dirty="0" smtClean="0"/>
              <a:t>guest</a:t>
            </a:r>
            <a:r>
              <a:rPr kumimoji="1" lang="zh-TW" altLang="en-US" dirty="0" smtClean="0"/>
              <a:t> </a:t>
            </a:r>
            <a:r>
              <a:rPr kumimoji="1" lang="en-US" altLang="zh-TW" dirty="0" smtClean="0"/>
              <a:t>OS, it</a:t>
            </a:r>
            <a:r>
              <a:rPr kumimoji="1" lang="zh-TW" altLang="en-US" dirty="0" smtClean="0"/>
              <a:t> </a:t>
            </a:r>
            <a:r>
              <a:rPr kumimoji="1" lang="en-US" altLang="zh-TW" dirty="0" smtClean="0"/>
              <a:t>still</a:t>
            </a:r>
            <a:r>
              <a:rPr kumimoji="1" lang="zh-TW" altLang="en-US" dirty="0" smtClean="0"/>
              <a:t> </a:t>
            </a:r>
            <a:r>
              <a:rPr kumimoji="1" lang="en-US" altLang="zh-TW" dirty="0" smtClean="0"/>
              <a:t>needs</a:t>
            </a:r>
            <a:r>
              <a:rPr kumimoji="1" lang="zh-TW" altLang="en-US" dirty="0" smtClean="0"/>
              <a:t> </a:t>
            </a:r>
            <a:r>
              <a:rPr kumimoji="1" lang="en-US" altLang="zh-TW" dirty="0" smtClean="0"/>
              <a:t>to route to hypervisor’s vector table first.</a:t>
            </a:r>
          </a:p>
          <a:p>
            <a:pPr algn="just"/>
            <a:r>
              <a:rPr kumimoji="1" lang="en-US" altLang="zh-TW" dirty="0" smtClean="0"/>
              <a:t>In hardware assistant environment,</a:t>
            </a:r>
            <a:r>
              <a:rPr kumimoji="1" lang="zh-TW" altLang="en-US" dirty="0" smtClean="0"/>
              <a:t> </a:t>
            </a:r>
            <a:r>
              <a:rPr kumimoji="1" lang="en-US" altLang="zh-TW" dirty="0" smtClean="0"/>
              <a:t>hardware provides more than one vector </a:t>
            </a:r>
            <a:r>
              <a:rPr kumimoji="1" lang="en-US" altLang="zh-TW" dirty="0" smtClean="0"/>
              <a:t>tables </a:t>
            </a:r>
            <a:r>
              <a:rPr kumimoji="1" lang="en-US" altLang="zh-TW" dirty="0" smtClean="0"/>
              <a:t>which are saved in related </a:t>
            </a:r>
            <a:r>
              <a:rPr kumimoji="1" lang="en-US" altLang="zh-TW" dirty="0" smtClean="0"/>
              <a:t>vector </a:t>
            </a:r>
            <a:r>
              <a:rPr kumimoji="1" lang="en-US" altLang="zh-TW" dirty="0" smtClean="0"/>
              <a:t>table base address </a:t>
            </a:r>
            <a:r>
              <a:rPr kumimoji="1" lang="en-US" altLang="zh-TW" dirty="0" smtClean="0"/>
              <a:t>register</a:t>
            </a:r>
            <a:endParaRPr kumimoji="1" lang="en-US" altLang="zh-TW" dirty="0" smtClean="0"/>
          </a:p>
          <a:p>
            <a:pPr algn="just"/>
            <a:r>
              <a:rPr kumimoji="1" lang="en-US" altLang="zh-TW" dirty="0" smtClean="0"/>
              <a:t>That</a:t>
            </a:r>
            <a:r>
              <a:rPr kumimoji="1" lang="zh-TW" altLang="en-US" dirty="0" smtClean="0"/>
              <a:t> </a:t>
            </a:r>
            <a:r>
              <a:rPr kumimoji="1" lang="en-US" altLang="zh-TW" dirty="0" smtClean="0"/>
              <a:t>is</a:t>
            </a:r>
            <a:r>
              <a:rPr kumimoji="1" lang="zh-TW" altLang="en-US" dirty="0" smtClean="0"/>
              <a:t> </a:t>
            </a:r>
            <a:r>
              <a:rPr kumimoji="1" lang="en-US" altLang="zh-TW" dirty="0" smtClean="0"/>
              <a:t>to</a:t>
            </a:r>
            <a:r>
              <a:rPr kumimoji="1" lang="zh-TW" altLang="en-US" dirty="0" smtClean="0"/>
              <a:t> </a:t>
            </a:r>
            <a:r>
              <a:rPr kumimoji="1" lang="en-US" altLang="zh-TW" dirty="0" smtClean="0"/>
              <a:t>say,</a:t>
            </a:r>
            <a:r>
              <a:rPr kumimoji="1" lang="zh-TW" altLang="en-US" dirty="0" smtClean="0"/>
              <a:t> </a:t>
            </a:r>
            <a:r>
              <a:rPr kumimoji="1" lang="en-US" altLang="zh-TW" dirty="0" smtClean="0"/>
              <a:t>there</a:t>
            </a:r>
            <a:r>
              <a:rPr kumimoji="1" lang="zh-TW" altLang="en-US" dirty="0" smtClean="0"/>
              <a:t> </a:t>
            </a:r>
            <a:r>
              <a:rPr kumimoji="1" lang="en-US" altLang="zh-TW" dirty="0" smtClean="0"/>
              <a:t>are</a:t>
            </a:r>
            <a:r>
              <a:rPr kumimoji="1" lang="zh-TW" altLang="en-US" dirty="0" smtClean="0"/>
              <a:t> </a:t>
            </a:r>
            <a:r>
              <a:rPr kumimoji="1" lang="en-US" altLang="zh-TW" dirty="0" smtClean="0"/>
              <a:t>more</a:t>
            </a:r>
            <a:r>
              <a:rPr kumimoji="1" lang="zh-TW" altLang="en-US" dirty="0" smtClean="0"/>
              <a:t> </a:t>
            </a:r>
            <a:r>
              <a:rPr kumimoji="1" lang="en-US" altLang="zh-TW" dirty="0" smtClean="0"/>
              <a:t>than</a:t>
            </a:r>
            <a:r>
              <a:rPr kumimoji="1" lang="zh-TW" altLang="en-US" dirty="0" smtClean="0"/>
              <a:t> </a:t>
            </a:r>
            <a:r>
              <a:rPr kumimoji="1" lang="en-US" altLang="zh-TW" dirty="0" smtClean="0"/>
              <a:t>one</a:t>
            </a:r>
            <a:r>
              <a:rPr kumimoji="1" lang="zh-TW" altLang="en-US" dirty="0" smtClean="0"/>
              <a:t> </a:t>
            </a:r>
            <a:r>
              <a:rPr kumimoji="1" lang="en-US" altLang="zh-TW" dirty="0" smtClean="0"/>
              <a:t>vector</a:t>
            </a:r>
            <a:r>
              <a:rPr kumimoji="1" lang="zh-TW" altLang="en-US" dirty="0" smtClean="0"/>
              <a:t> </a:t>
            </a:r>
            <a:r>
              <a:rPr kumimoji="1" lang="en-US" altLang="zh-TW" dirty="0" smtClean="0"/>
              <a:t>tables</a:t>
            </a:r>
            <a:r>
              <a:rPr kumimoji="1" lang="zh-TW" altLang="en-US" dirty="0" smtClean="0"/>
              <a:t> </a:t>
            </a:r>
            <a:r>
              <a:rPr kumimoji="1" lang="en-US" altLang="zh-TW" dirty="0" smtClean="0"/>
              <a:t>for</a:t>
            </a:r>
            <a:r>
              <a:rPr kumimoji="1" lang="zh-TW" altLang="en-US" dirty="0" smtClean="0"/>
              <a:t> </a:t>
            </a:r>
            <a:r>
              <a:rPr kumimoji="1" lang="en-US" altLang="zh-TW" dirty="0" smtClean="0"/>
              <a:t>CPU.</a:t>
            </a:r>
            <a:r>
              <a:rPr kumimoji="1" lang="zh-TW" altLang="en-US" dirty="0" smtClean="0"/>
              <a:t> </a:t>
            </a:r>
            <a:r>
              <a:rPr kumimoji="1" lang="en-US" altLang="zh-TW" dirty="0" smtClean="0"/>
              <a:t>So, if</a:t>
            </a:r>
            <a:r>
              <a:rPr kumimoji="1" lang="zh-TW" altLang="en-US" dirty="0" smtClean="0"/>
              <a:t> </a:t>
            </a:r>
            <a:r>
              <a:rPr kumimoji="1" lang="en-US" altLang="zh-TW" dirty="0" smtClean="0"/>
              <a:t>an interrupt is allowed</a:t>
            </a:r>
            <a:r>
              <a:rPr kumimoji="1" lang="zh-TW" altLang="en-US" dirty="0" smtClean="0"/>
              <a:t> </a:t>
            </a:r>
            <a:r>
              <a:rPr kumimoji="1" lang="en-US" altLang="zh-TW" dirty="0" smtClean="0"/>
              <a:t>to</a:t>
            </a:r>
            <a:r>
              <a:rPr kumimoji="1" lang="zh-TW" altLang="en-US" dirty="0" smtClean="0"/>
              <a:t> </a:t>
            </a:r>
            <a:r>
              <a:rPr kumimoji="1" lang="en-US" altLang="zh-TW" dirty="0" smtClean="0"/>
              <a:t>route</a:t>
            </a:r>
            <a:r>
              <a:rPr kumimoji="1" lang="zh-TW" altLang="en-US" dirty="0" smtClean="0"/>
              <a:t> </a:t>
            </a:r>
            <a:r>
              <a:rPr kumimoji="1" lang="en-US" altLang="zh-TW" dirty="0" smtClean="0"/>
              <a:t>to</a:t>
            </a:r>
            <a:r>
              <a:rPr kumimoji="1" lang="zh-TW" altLang="en-US" dirty="0" smtClean="0"/>
              <a:t> </a:t>
            </a:r>
            <a:r>
              <a:rPr kumimoji="1" lang="en-US" altLang="zh-TW" dirty="0" smtClean="0"/>
              <a:t>Guest</a:t>
            </a:r>
            <a:r>
              <a:rPr kumimoji="1" lang="zh-TW" altLang="en-US" dirty="0" smtClean="0"/>
              <a:t> </a:t>
            </a:r>
            <a:r>
              <a:rPr kumimoji="1" lang="en-US" altLang="zh-TW" dirty="0" smtClean="0"/>
              <a:t>OS directly,</a:t>
            </a:r>
            <a:r>
              <a:rPr kumimoji="1" lang="zh-TW" altLang="en-US" dirty="0" smtClean="0"/>
              <a:t> </a:t>
            </a:r>
            <a:r>
              <a:rPr kumimoji="1" lang="en-US" altLang="zh-TW" dirty="0" smtClean="0"/>
              <a:t>it</a:t>
            </a:r>
            <a:r>
              <a:rPr kumimoji="1" lang="zh-TW" altLang="en-US" dirty="0" smtClean="0"/>
              <a:t> </a:t>
            </a:r>
            <a:r>
              <a:rPr kumimoji="1" lang="en-US" altLang="zh-TW" dirty="0" smtClean="0"/>
              <a:t>will</a:t>
            </a:r>
            <a:r>
              <a:rPr kumimoji="1" lang="zh-TW" altLang="en-US" dirty="0" smtClean="0"/>
              <a:t> </a:t>
            </a:r>
            <a:r>
              <a:rPr kumimoji="1" lang="en-US" altLang="zh-TW" dirty="0" smtClean="0"/>
              <a:t>be</a:t>
            </a:r>
            <a:r>
              <a:rPr kumimoji="1" lang="zh-TW" altLang="en-US" dirty="0" smtClean="0"/>
              <a:t> </a:t>
            </a:r>
            <a:r>
              <a:rPr kumimoji="1" lang="en-US" altLang="zh-TW" dirty="0" smtClean="0"/>
              <a:t>routed</a:t>
            </a:r>
            <a:r>
              <a:rPr kumimoji="1" lang="zh-TW" altLang="en-US" dirty="0" smtClean="0"/>
              <a:t> </a:t>
            </a:r>
            <a:r>
              <a:rPr kumimoji="1" lang="en-US" altLang="zh-TW" dirty="0" smtClean="0"/>
              <a:t>to</a:t>
            </a:r>
            <a:r>
              <a:rPr kumimoji="1" lang="zh-TW" altLang="en-US" dirty="0" smtClean="0"/>
              <a:t> </a:t>
            </a:r>
            <a:r>
              <a:rPr kumimoji="1" lang="en-US" altLang="zh-TW" dirty="0" smtClean="0"/>
              <a:t>the</a:t>
            </a:r>
            <a:r>
              <a:rPr kumimoji="1" lang="zh-TW" altLang="en-US" dirty="0" smtClean="0"/>
              <a:t> </a:t>
            </a:r>
            <a:r>
              <a:rPr kumimoji="1" lang="en-US" altLang="zh-TW" dirty="0" smtClean="0"/>
              <a:t>vector</a:t>
            </a:r>
            <a:r>
              <a:rPr kumimoji="1" lang="zh-TW" altLang="en-US" dirty="0" smtClean="0"/>
              <a:t> </a:t>
            </a:r>
            <a:r>
              <a:rPr kumimoji="1" lang="en-US" altLang="zh-TW" dirty="0" smtClean="0"/>
              <a:t>table</a:t>
            </a:r>
            <a:r>
              <a:rPr kumimoji="1" lang="zh-TW" altLang="en-US" dirty="0" smtClean="0"/>
              <a:t> </a:t>
            </a:r>
            <a:r>
              <a:rPr kumimoji="1" lang="en-US" altLang="zh-TW" dirty="0" smtClean="0"/>
              <a:t>of</a:t>
            </a:r>
            <a:r>
              <a:rPr kumimoji="1" lang="zh-TW" altLang="en-US" dirty="0" smtClean="0"/>
              <a:t> </a:t>
            </a:r>
            <a:r>
              <a:rPr kumimoji="1" lang="en-US" altLang="zh-TW" dirty="0" smtClean="0"/>
              <a:t>Guest</a:t>
            </a:r>
            <a:r>
              <a:rPr kumimoji="1" lang="zh-TW" altLang="en-US" dirty="0" smtClean="0"/>
              <a:t> </a:t>
            </a:r>
            <a:r>
              <a:rPr kumimoji="1" lang="en-US" altLang="zh-TW" dirty="0" smtClean="0"/>
              <a:t>OS</a:t>
            </a:r>
            <a:r>
              <a:rPr kumimoji="1" lang="zh-TW" altLang="en-US" dirty="0" smtClean="0"/>
              <a:t> </a:t>
            </a:r>
            <a:r>
              <a:rPr kumimoji="1" lang="en-US" altLang="zh-TW" dirty="0" smtClean="0"/>
              <a:t>rather</a:t>
            </a:r>
            <a:r>
              <a:rPr kumimoji="1" lang="zh-TW" altLang="en-US" dirty="0" smtClean="0"/>
              <a:t> </a:t>
            </a:r>
            <a:r>
              <a:rPr kumimoji="1" lang="en-US" altLang="zh-TW" dirty="0" smtClean="0"/>
              <a:t>than</a:t>
            </a:r>
            <a:r>
              <a:rPr kumimoji="1" lang="zh-TW" altLang="en-US" dirty="0" smtClean="0"/>
              <a:t> </a:t>
            </a:r>
            <a:r>
              <a:rPr kumimoji="1" lang="en-US" altLang="zh-TW" dirty="0" smtClean="0"/>
              <a:t>the</a:t>
            </a:r>
            <a:r>
              <a:rPr kumimoji="1" lang="zh-TW" altLang="en-US" dirty="0" smtClean="0"/>
              <a:t> </a:t>
            </a:r>
            <a:r>
              <a:rPr kumimoji="1" lang="en-US" altLang="zh-TW" dirty="0" smtClean="0"/>
              <a:t>vector</a:t>
            </a:r>
            <a:r>
              <a:rPr kumimoji="1" lang="zh-TW" altLang="en-US" dirty="0" smtClean="0"/>
              <a:t> </a:t>
            </a:r>
            <a:r>
              <a:rPr kumimoji="1" lang="en-US" altLang="zh-TW" dirty="0" smtClean="0"/>
              <a:t>table</a:t>
            </a:r>
            <a:r>
              <a:rPr kumimoji="1" lang="zh-TW" altLang="en-US" dirty="0" smtClean="0"/>
              <a:t> </a:t>
            </a:r>
            <a:r>
              <a:rPr kumimoji="1" lang="en-US" altLang="zh-TW" dirty="0" smtClean="0"/>
              <a:t>of</a:t>
            </a:r>
            <a:r>
              <a:rPr kumimoji="1" lang="zh-TW" altLang="en-US" dirty="0" smtClean="0"/>
              <a:t> </a:t>
            </a:r>
            <a:r>
              <a:rPr kumimoji="1" lang="en-US" altLang="zh-TW" dirty="0" smtClean="0"/>
              <a:t>hypervisor.</a:t>
            </a:r>
          </a:p>
          <a:p>
            <a:pPr algn="just"/>
            <a:r>
              <a:rPr kumimoji="1" lang="en-US" altLang="zh-TW" dirty="0" smtClean="0"/>
              <a:t>Only</a:t>
            </a:r>
            <a:r>
              <a:rPr kumimoji="1" lang="zh-TW" altLang="en-US" dirty="0" smtClean="0"/>
              <a:t> </a:t>
            </a:r>
            <a:r>
              <a:rPr kumimoji="1" lang="en-US" altLang="zh-TW" dirty="0" smtClean="0"/>
              <a:t>the</a:t>
            </a:r>
            <a:r>
              <a:rPr kumimoji="1" lang="zh-TW" altLang="en-US" dirty="0" smtClean="0"/>
              <a:t> </a:t>
            </a:r>
            <a:r>
              <a:rPr kumimoji="1" lang="en-US" altLang="zh-TW" dirty="0" smtClean="0"/>
              <a:t>interrupts</a:t>
            </a:r>
            <a:r>
              <a:rPr kumimoji="1" lang="zh-TW" altLang="en-US" dirty="0" smtClean="0"/>
              <a:t> </a:t>
            </a:r>
            <a:r>
              <a:rPr kumimoji="1" lang="en-US" altLang="zh-TW" dirty="0" smtClean="0"/>
              <a:t>which</a:t>
            </a:r>
            <a:r>
              <a:rPr kumimoji="1" lang="zh-TW" altLang="en-US" dirty="0" smtClean="0"/>
              <a:t> </a:t>
            </a:r>
            <a:r>
              <a:rPr kumimoji="1" lang="en-US" altLang="zh-TW" dirty="0" smtClean="0"/>
              <a:t>hypervisor</a:t>
            </a:r>
            <a:r>
              <a:rPr kumimoji="1" lang="zh-TW" altLang="en-US" dirty="0" smtClean="0"/>
              <a:t> </a:t>
            </a:r>
            <a:r>
              <a:rPr kumimoji="1" lang="en-US" altLang="zh-TW" dirty="0" smtClean="0"/>
              <a:t>really</a:t>
            </a:r>
            <a:r>
              <a:rPr kumimoji="1" lang="zh-TW" altLang="en-US" dirty="0" smtClean="0"/>
              <a:t> </a:t>
            </a:r>
            <a:r>
              <a:rPr kumimoji="1" lang="en-US" altLang="zh-TW" dirty="0" smtClean="0"/>
              <a:t>cares,</a:t>
            </a:r>
            <a:r>
              <a:rPr kumimoji="1" lang="zh-TW" altLang="en-US" dirty="0" smtClean="0"/>
              <a:t> </a:t>
            </a:r>
            <a:r>
              <a:rPr kumimoji="1" lang="en-US" altLang="zh-TW" dirty="0" smtClean="0"/>
              <a:t>the</a:t>
            </a:r>
            <a:r>
              <a:rPr kumimoji="1" lang="zh-TW" altLang="en-US" dirty="0" smtClean="0"/>
              <a:t> </a:t>
            </a:r>
            <a:r>
              <a:rPr kumimoji="1" lang="en-US" altLang="zh-TW" dirty="0" smtClean="0"/>
              <a:t>interrupts</a:t>
            </a:r>
            <a:r>
              <a:rPr kumimoji="1" lang="zh-TW" altLang="en-US" dirty="0" smtClean="0"/>
              <a:t> </a:t>
            </a:r>
            <a:r>
              <a:rPr kumimoji="1" lang="en-US" altLang="zh-TW" dirty="0" smtClean="0"/>
              <a:t>will</a:t>
            </a:r>
            <a:r>
              <a:rPr kumimoji="1" lang="zh-TW" altLang="en-US" dirty="0" smtClean="0"/>
              <a:t> </a:t>
            </a:r>
            <a:r>
              <a:rPr kumimoji="1" lang="en-US" altLang="zh-TW" dirty="0" smtClean="0"/>
              <a:t>route</a:t>
            </a:r>
            <a:r>
              <a:rPr kumimoji="1" lang="zh-TW" altLang="en-US" dirty="0" smtClean="0"/>
              <a:t> </a:t>
            </a:r>
            <a:r>
              <a:rPr kumimoji="1" lang="en-US" altLang="zh-TW" dirty="0" smtClean="0"/>
              <a:t>to</a:t>
            </a:r>
            <a:r>
              <a:rPr kumimoji="1" lang="zh-TW" altLang="en-US" dirty="0" smtClean="0"/>
              <a:t> </a:t>
            </a:r>
            <a:r>
              <a:rPr kumimoji="1" lang="en-US" altLang="zh-TW" dirty="0" smtClean="0"/>
              <a:t>the</a:t>
            </a:r>
            <a:r>
              <a:rPr kumimoji="1" lang="zh-TW" altLang="en-US" dirty="0" smtClean="0"/>
              <a:t> </a:t>
            </a:r>
            <a:r>
              <a:rPr kumimoji="1" lang="en-US" altLang="zh-TW" dirty="0" smtClean="0"/>
              <a:t>vector</a:t>
            </a:r>
            <a:r>
              <a:rPr kumimoji="1" lang="zh-TW" altLang="en-US" dirty="0" smtClean="0"/>
              <a:t> </a:t>
            </a:r>
            <a:r>
              <a:rPr kumimoji="1" lang="en-US" altLang="zh-TW" dirty="0" smtClean="0"/>
              <a:t>table</a:t>
            </a:r>
            <a:r>
              <a:rPr kumimoji="1" lang="zh-TW" altLang="en-US" dirty="0" smtClean="0"/>
              <a:t> </a:t>
            </a:r>
            <a:r>
              <a:rPr kumimoji="1" lang="en-US" altLang="zh-TW" dirty="0" smtClean="0"/>
              <a:t>of</a:t>
            </a:r>
            <a:r>
              <a:rPr kumimoji="1" lang="zh-TW" altLang="en-US" dirty="0" smtClean="0"/>
              <a:t> </a:t>
            </a:r>
            <a:r>
              <a:rPr kumimoji="1" lang="en-US" altLang="zh-TW" dirty="0" smtClean="0"/>
              <a:t>hypervisor.</a:t>
            </a:r>
            <a:endParaRPr kumimoji="1" lang="zh-TW" altLang="en-US" dirty="0"/>
          </a:p>
        </p:txBody>
      </p:sp>
    </p:spTree>
    <p:extLst>
      <p:ext uri="{BB962C8B-B14F-4D97-AF65-F5344CB8AC3E}">
        <p14:creationId xmlns:p14="http://schemas.microsoft.com/office/powerpoint/2010/main" xmlns="" val="19956686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sz="3600" dirty="0" smtClean="0"/>
              <a:t>Vector</a:t>
            </a:r>
            <a:r>
              <a:rPr kumimoji="1" lang="zh-TW" altLang="en-US" sz="3600" dirty="0" smtClean="0"/>
              <a:t> </a:t>
            </a:r>
            <a:r>
              <a:rPr kumimoji="1" lang="en-US" altLang="zh-TW" sz="3600" dirty="0" smtClean="0"/>
              <a:t>in</a:t>
            </a:r>
            <a:r>
              <a:rPr kumimoji="1" lang="zh-TW" altLang="en-US" sz="3600" dirty="0" smtClean="0"/>
              <a:t> </a:t>
            </a:r>
            <a:r>
              <a:rPr kumimoji="1" lang="en-US" altLang="zh-TW" sz="3600" dirty="0" smtClean="0"/>
              <a:t>ARM</a:t>
            </a:r>
            <a:r>
              <a:rPr kumimoji="1" lang="zh-TW" altLang="en-US" sz="3600" dirty="0" smtClean="0"/>
              <a:t> </a:t>
            </a:r>
            <a:r>
              <a:rPr kumimoji="1" lang="en-US" altLang="zh-TW" sz="3600" dirty="0" smtClean="0"/>
              <a:t>architecture</a:t>
            </a:r>
            <a:r>
              <a:rPr kumimoji="1" lang="zh-TW" altLang="en-US" sz="3600" dirty="0" smtClean="0"/>
              <a:t> </a:t>
            </a:r>
            <a:r>
              <a:rPr kumimoji="1" lang="en-US" altLang="zh-TW" sz="3600" dirty="0" smtClean="0"/>
              <a:t>(partial)</a:t>
            </a:r>
            <a:endParaRPr kumimoji="1" lang="zh-TW" altLang="en-US" sz="3600" dirty="0"/>
          </a:p>
        </p:txBody>
      </p:sp>
      <p:sp>
        <p:nvSpPr>
          <p:cNvPr id="4" name="圓角矩形 3"/>
          <p:cNvSpPr/>
          <p:nvPr/>
        </p:nvSpPr>
        <p:spPr>
          <a:xfrm>
            <a:off x="395536" y="5733256"/>
            <a:ext cx="8424936"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TW" sz="2400" dirty="0"/>
              <a:t>ARM</a:t>
            </a:r>
            <a:r>
              <a:rPr kumimoji="1" lang="zh-TW" altLang="en-US" sz="2400" dirty="0"/>
              <a:t> </a:t>
            </a:r>
            <a:r>
              <a:rPr kumimoji="1" lang="en-US" altLang="zh-TW" sz="2400" dirty="0"/>
              <a:t>Cortex-</a:t>
            </a:r>
            <a:r>
              <a:rPr kumimoji="1" lang="en-US" altLang="zh-TW" sz="2400" dirty="0" smtClean="0"/>
              <a:t>A15</a:t>
            </a:r>
            <a:r>
              <a:rPr kumimoji="1" lang="zh-TW" altLang="en-US" sz="2400" dirty="0" smtClean="0"/>
              <a:t> </a:t>
            </a:r>
            <a:r>
              <a:rPr kumimoji="1" lang="en-US" altLang="zh-TW" sz="2400" dirty="0"/>
              <a:t>and</a:t>
            </a:r>
            <a:r>
              <a:rPr kumimoji="1" lang="zh-TW" altLang="en-US" sz="2400" dirty="0"/>
              <a:t> </a:t>
            </a:r>
            <a:r>
              <a:rPr kumimoji="1" lang="en-US" altLang="zh-TW" sz="2400" dirty="0"/>
              <a:t>beyond</a:t>
            </a:r>
            <a:endParaRPr kumimoji="1" lang="zh-TW" altLang="en-US" sz="2400" dirty="0"/>
          </a:p>
        </p:txBody>
      </p:sp>
      <p:sp>
        <p:nvSpPr>
          <p:cNvPr id="13" name="圓角矩形 12"/>
          <p:cNvSpPr/>
          <p:nvPr/>
        </p:nvSpPr>
        <p:spPr>
          <a:xfrm>
            <a:off x="395536" y="1340768"/>
            <a:ext cx="8291264" cy="4392488"/>
          </a:xfrm>
          <a:prstGeom prst="roundRect">
            <a:avLst/>
          </a:prstGeom>
          <a:gradFill flip="none" rotWithShape="1">
            <a:gsLst>
              <a:gs pos="0">
                <a:schemeClr val="accent6">
                  <a:shade val="51000"/>
                  <a:satMod val="130000"/>
                  <a:alpha val="20000"/>
                </a:schemeClr>
              </a:gs>
              <a:gs pos="80000">
                <a:schemeClr val="accent6">
                  <a:shade val="93000"/>
                  <a:satMod val="130000"/>
                  <a:alpha val="20000"/>
                </a:schemeClr>
              </a:gs>
              <a:gs pos="100000">
                <a:schemeClr val="accent6">
                  <a:shade val="94000"/>
                  <a:satMod val="135000"/>
                  <a:alpha val="20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TW" altLang="en-US"/>
          </a:p>
        </p:txBody>
      </p:sp>
      <p:sp>
        <p:nvSpPr>
          <p:cNvPr id="14" name="文字方塊 13"/>
          <p:cNvSpPr txBox="1"/>
          <p:nvPr/>
        </p:nvSpPr>
        <p:spPr>
          <a:xfrm>
            <a:off x="1187624" y="1412776"/>
            <a:ext cx="2520280" cy="461665"/>
          </a:xfrm>
          <a:prstGeom prst="rect">
            <a:avLst/>
          </a:prstGeom>
          <a:noFill/>
        </p:spPr>
        <p:txBody>
          <a:bodyPr wrap="square" rtlCol="0">
            <a:spAutoFit/>
          </a:bodyPr>
          <a:lstStyle/>
          <a:p>
            <a:pPr algn="ctr"/>
            <a:r>
              <a:rPr kumimoji="1" lang="en-US" altLang="zh-TW" sz="2400" dirty="0" smtClean="0">
                <a:solidFill>
                  <a:srgbClr val="FF0000"/>
                </a:solidFill>
              </a:rPr>
              <a:t>Non-Secure</a:t>
            </a:r>
            <a:r>
              <a:rPr kumimoji="1" lang="zh-TW" altLang="en-US" sz="2400" dirty="0" smtClean="0">
                <a:solidFill>
                  <a:srgbClr val="FF0000"/>
                </a:solidFill>
              </a:rPr>
              <a:t> </a:t>
            </a:r>
            <a:r>
              <a:rPr kumimoji="1" lang="en-US" altLang="zh-TW" sz="2400" dirty="0" smtClean="0">
                <a:solidFill>
                  <a:srgbClr val="FF0000"/>
                </a:solidFill>
              </a:rPr>
              <a:t>State</a:t>
            </a:r>
            <a:endParaRPr kumimoji="1" lang="zh-TW" altLang="en-US" sz="2400" dirty="0">
              <a:solidFill>
                <a:srgbClr val="FF0000"/>
              </a:solidFill>
            </a:endParaRPr>
          </a:p>
        </p:txBody>
      </p:sp>
      <p:sp>
        <p:nvSpPr>
          <p:cNvPr id="15" name="圓角矩形 14"/>
          <p:cNvSpPr/>
          <p:nvPr/>
        </p:nvSpPr>
        <p:spPr>
          <a:xfrm>
            <a:off x="539552" y="3717032"/>
            <a:ext cx="7994848" cy="1997968"/>
          </a:xfrm>
          <a:prstGeom prst="roundRect">
            <a:avLst/>
          </a:prstGeom>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TW" dirty="0" smtClean="0"/>
              <a:t>Host</a:t>
            </a:r>
            <a:r>
              <a:rPr kumimoji="1" lang="zh-TW" altLang="en-US" dirty="0" smtClean="0"/>
              <a:t> </a:t>
            </a:r>
            <a:r>
              <a:rPr kumimoji="1" lang="en-US" altLang="zh-TW" dirty="0" smtClean="0"/>
              <a:t>OS</a:t>
            </a:r>
            <a:endParaRPr kumimoji="1" lang="zh-TW" altLang="en-US" dirty="0"/>
          </a:p>
        </p:txBody>
      </p:sp>
      <p:sp>
        <p:nvSpPr>
          <p:cNvPr id="16" name="圓角矩形 15"/>
          <p:cNvSpPr/>
          <p:nvPr/>
        </p:nvSpPr>
        <p:spPr>
          <a:xfrm>
            <a:off x="611560" y="1916832"/>
            <a:ext cx="7846640"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Guest</a:t>
            </a:r>
            <a:r>
              <a:rPr kumimoji="1" lang="zh-TW" altLang="en-US" dirty="0" smtClean="0"/>
              <a:t> </a:t>
            </a:r>
            <a:r>
              <a:rPr kumimoji="1" lang="en-US" altLang="zh-TW" dirty="0" smtClean="0"/>
              <a:t>User</a:t>
            </a:r>
            <a:r>
              <a:rPr kumimoji="1" lang="zh-TW" altLang="en-US" dirty="0" smtClean="0"/>
              <a:t> </a:t>
            </a:r>
            <a:r>
              <a:rPr kumimoji="1" lang="en-US" altLang="zh-TW" dirty="0" smtClean="0"/>
              <a:t>Space</a:t>
            </a:r>
            <a:endParaRPr kumimoji="1" lang="zh-TW" altLang="en-US" dirty="0"/>
          </a:p>
        </p:txBody>
      </p:sp>
      <p:sp>
        <p:nvSpPr>
          <p:cNvPr id="17" name="圓角矩形 16"/>
          <p:cNvSpPr/>
          <p:nvPr/>
        </p:nvSpPr>
        <p:spPr>
          <a:xfrm>
            <a:off x="5410200" y="3810000"/>
            <a:ext cx="3048000" cy="1905000"/>
          </a:xfrm>
          <a:prstGeom prst="roundRect">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TW" dirty="0" smtClean="0"/>
              <a:t>Hypervisor</a:t>
            </a:r>
            <a:endParaRPr kumimoji="1" lang="zh-TW" altLang="en-US" dirty="0"/>
          </a:p>
        </p:txBody>
      </p:sp>
      <p:sp>
        <p:nvSpPr>
          <p:cNvPr id="19" name="圓角矩形 18"/>
          <p:cNvSpPr/>
          <p:nvPr/>
        </p:nvSpPr>
        <p:spPr>
          <a:xfrm>
            <a:off x="4191000" y="3124200"/>
            <a:ext cx="936104" cy="115212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zh-TW" dirty="0" smtClean="0">
                <a:solidFill>
                  <a:schemeClr val="bg1"/>
                </a:solidFill>
              </a:rPr>
              <a:t>VT for Non-Secure PL0&amp;1</a:t>
            </a:r>
            <a:endParaRPr kumimoji="1" lang="zh-TW" altLang="en-US" dirty="0">
              <a:solidFill>
                <a:schemeClr val="bg1"/>
              </a:solidFill>
            </a:endParaRPr>
          </a:p>
        </p:txBody>
      </p:sp>
      <p:sp>
        <p:nvSpPr>
          <p:cNvPr id="20" name="圓角矩形 19"/>
          <p:cNvSpPr/>
          <p:nvPr/>
        </p:nvSpPr>
        <p:spPr>
          <a:xfrm>
            <a:off x="6781800" y="5029200"/>
            <a:ext cx="1296144" cy="57606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zh-TW" dirty="0" smtClean="0">
                <a:solidFill>
                  <a:srgbClr val="FFFFFF"/>
                </a:solidFill>
              </a:rPr>
              <a:t>VT for </a:t>
            </a:r>
            <a:r>
              <a:rPr kumimoji="1" lang="en-US" altLang="zh-TW" dirty="0" err="1" smtClean="0">
                <a:solidFill>
                  <a:srgbClr val="FFFFFF"/>
                </a:solidFill>
              </a:rPr>
              <a:t>Hyp</a:t>
            </a:r>
            <a:r>
              <a:rPr kumimoji="1" lang="en-US" altLang="zh-TW" dirty="0" smtClean="0">
                <a:solidFill>
                  <a:srgbClr val="FFFFFF"/>
                </a:solidFill>
              </a:rPr>
              <a:t> mode</a:t>
            </a:r>
            <a:endParaRPr kumimoji="1" lang="zh-TW" altLang="en-US" dirty="0">
              <a:solidFill>
                <a:srgbClr val="FFFFFF"/>
              </a:solidFill>
            </a:endParaRPr>
          </a:p>
        </p:txBody>
      </p:sp>
    </p:spTree>
    <p:extLst>
      <p:ext uri="{BB962C8B-B14F-4D97-AF65-F5344CB8AC3E}">
        <p14:creationId xmlns:p14="http://schemas.microsoft.com/office/powerpoint/2010/main" xmlns="" val="206295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r>
              <a:rPr lang="en-US" dirty="0" smtClean="0"/>
              <a:t>Books :</a:t>
            </a:r>
          </a:p>
          <a:p>
            <a:pPr lvl="1"/>
            <a:r>
              <a:rPr lang="en-US" sz="1600" dirty="0" smtClean="0"/>
              <a:t>James E. Smith &amp; Ravi Nair, </a:t>
            </a:r>
            <a:r>
              <a:rPr lang="en-US" sz="1600" b="1" i="1" dirty="0" smtClean="0"/>
              <a:t>Virtual Machines</a:t>
            </a:r>
            <a:r>
              <a:rPr lang="en-US" sz="1600" dirty="0" smtClean="0"/>
              <a:t>, Elsevier Inc., 2005</a:t>
            </a:r>
          </a:p>
          <a:p>
            <a:pPr lvl="1"/>
            <a:r>
              <a:rPr lang="zh-TW" altLang="en-US" sz="1600" dirty="0" smtClean="0"/>
              <a:t>英特爾開源軟件技術中心 </a:t>
            </a:r>
            <a:r>
              <a:rPr lang="en-US" altLang="zh-TW" sz="1600" dirty="0" smtClean="0"/>
              <a:t>&amp; </a:t>
            </a:r>
            <a:r>
              <a:rPr lang="zh-TW" altLang="en-US" sz="1600" dirty="0" smtClean="0"/>
              <a:t>復旦大學並行處理研究所</a:t>
            </a:r>
            <a:r>
              <a:rPr lang="en-US" altLang="zh-TW" sz="1600" dirty="0" smtClean="0"/>
              <a:t>, </a:t>
            </a:r>
            <a:r>
              <a:rPr lang="zh-TW" altLang="en-US" sz="1600" b="1" i="1" dirty="0" smtClean="0"/>
              <a:t>系統虛擬化 </a:t>
            </a:r>
            <a:r>
              <a:rPr lang="en-US" altLang="zh-TW" sz="1600" b="1" i="1" dirty="0" smtClean="0"/>
              <a:t>–</a:t>
            </a:r>
            <a:r>
              <a:rPr lang="zh-TW" altLang="en-US" sz="1600" b="1" i="1" dirty="0" smtClean="0"/>
              <a:t> 原理與實現</a:t>
            </a:r>
            <a:r>
              <a:rPr lang="en-US" altLang="zh-TW" sz="1600" dirty="0" smtClean="0"/>
              <a:t>, </a:t>
            </a:r>
            <a:r>
              <a:rPr lang="zh-TW" altLang="en-US" sz="1600" dirty="0" smtClean="0"/>
              <a:t>北京 </a:t>
            </a:r>
            <a:r>
              <a:rPr lang="en-US" altLang="zh-TW" sz="1600" dirty="0" smtClean="0"/>
              <a:t>:</a:t>
            </a:r>
            <a:r>
              <a:rPr lang="zh-TW" altLang="en-US" sz="1600" dirty="0" smtClean="0"/>
              <a:t> 清華大學出版社</a:t>
            </a:r>
            <a:r>
              <a:rPr lang="en-US" altLang="zh-TW" sz="1600" dirty="0" smtClean="0"/>
              <a:t>, 2009.03</a:t>
            </a:r>
            <a:endParaRPr lang="en-US" sz="1600" dirty="0" smtClean="0"/>
          </a:p>
          <a:p>
            <a:r>
              <a:rPr lang="en-US" dirty="0" smtClean="0"/>
              <a:t>Paper resources :</a:t>
            </a:r>
            <a:endParaRPr lang="en-US" sz="1700" dirty="0"/>
          </a:p>
          <a:p>
            <a:pPr lvl="1"/>
            <a:r>
              <a:rPr lang="en-US" altLang="zh-TW" sz="1400" dirty="0" err="1"/>
              <a:t>Jiun</a:t>
            </a:r>
            <a:r>
              <a:rPr lang="en-US" altLang="zh-TW" sz="1400" dirty="0"/>
              <a:t>-Hung Ding, Chang-Jung Lin, Ping-</a:t>
            </a:r>
            <a:r>
              <a:rPr lang="en-US" altLang="zh-TW" sz="1400" dirty="0" err="1"/>
              <a:t>Hao</a:t>
            </a:r>
            <a:r>
              <a:rPr lang="en-US" altLang="zh-TW" sz="1400" dirty="0"/>
              <a:t> Chang, </a:t>
            </a:r>
            <a:r>
              <a:rPr lang="en-US" altLang="zh-TW" sz="1400" dirty="0" err="1"/>
              <a:t>Chieh-Hao</a:t>
            </a:r>
            <a:r>
              <a:rPr lang="en-US" altLang="zh-TW" sz="1400" dirty="0"/>
              <a:t> Tsang, Wei-Chung Hsu, </a:t>
            </a:r>
            <a:r>
              <a:rPr lang="en-US" altLang="zh-TW" sz="1400" dirty="0" err="1"/>
              <a:t>Yeh-Ching</a:t>
            </a:r>
            <a:r>
              <a:rPr lang="en-US" altLang="zh-TW" sz="1400" dirty="0"/>
              <a:t> Chung, "</a:t>
            </a:r>
            <a:r>
              <a:rPr lang="en-US" altLang="zh-TW" sz="1400" dirty="0" err="1"/>
              <a:t>ARMvisor</a:t>
            </a:r>
            <a:r>
              <a:rPr lang="en-US" altLang="zh-TW" sz="1400" dirty="0"/>
              <a:t>: System Virtualization for ARM", </a:t>
            </a:r>
            <a:r>
              <a:rPr lang="en-US" altLang="zh-TW" sz="1400" i="1" dirty="0"/>
              <a:t>Linux Symposium</a:t>
            </a:r>
            <a:endParaRPr lang="en-US" sz="1300" dirty="0" smtClean="0"/>
          </a:p>
          <a:p>
            <a:r>
              <a:rPr lang="en-US" dirty="0" smtClean="0"/>
              <a:t>Architecture manual resource:</a:t>
            </a:r>
          </a:p>
          <a:p>
            <a:pPr lvl="1"/>
            <a:r>
              <a:rPr lang="en-US" altLang="zh-TW" sz="1400" dirty="0"/>
              <a:t>“ ARM® Architecture Reference Manual</a:t>
            </a:r>
            <a:r>
              <a:rPr lang="zh-TW" altLang="en-US" sz="1400" dirty="0"/>
              <a:t> </a:t>
            </a:r>
            <a:r>
              <a:rPr lang="en-US" altLang="zh-TW" sz="1400" dirty="0"/>
              <a:t>ARMv7-A and ARMv7-R edition</a:t>
            </a:r>
            <a:r>
              <a:rPr lang="en-US" altLang="zh-TW" sz="1400" dirty="0" smtClean="0"/>
              <a:t>”,</a:t>
            </a:r>
            <a:r>
              <a:rPr lang="zh-TW" altLang="en-US" sz="1400" dirty="0" smtClean="0"/>
              <a:t> </a:t>
            </a:r>
            <a:r>
              <a:rPr lang="en-US" altLang="zh-TW" sz="1400" dirty="0" smtClean="0"/>
              <a:t>ARM</a:t>
            </a:r>
            <a:r>
              <a:rPr lang="zh-TW" altLang="en-US" sz="1400" dirty="0" smtClean="0"/>
              <a:t> </a:t>
            </a:r>
            <a:r>
              <a:rPr lang="en-US" altLang="zh-TW" sz="1400" dirty="0" smtClean="0"/>
              <a:t>Limited.</a:t>
            </a:r>
            <a:endParaRPr lang="en-US" sz="1400" dirty="0" smtClean="0"/>
          </a:p>
          <a:p>
            <a:r>
              <a:rPr lang="en-US" dirty="0" smtClean="0"/>
              <a:t>Other resources :</a:t>
            </a:r>
          </a:p>
          <a:p>
            <a:pPr lvl="1"/>
            <a:r>
              <a:rPr lang="en-US" sz="1600" dirty="0" smtClean="0"/>
              <a:t>Lecture slides of “Virtual Machine” course (5200) in NCTU</a:t>
            </a:r>
          </a:p>
          <a:p>
            <a:pPr lvl="1"/>
            <a:r>
              <a:rPr lang="en-US" altLang="zh-TW" sz="1600" dirty="0"/>
              <a:t>Lecture slides of “Cloud Computing” course (CS5421) in </a:t>
            </a:r>
            <a:r>
              <a:rPr lang="en-US" altLang="zh-TW" sz="1600" dirty="0" smtClean="0"/>
              <a:t>NTHU</a:t>
            </a:r>
            <a:endParaRPr lang="en-US" sz="16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52400"/>
            <a:ext cx="8229600" cy="868362"/>
          </a:xfrm>
        </p:spPr>
        <p:txBody>
          <a:bodyPr/>
          <a:lstStyle/>
          <a:p>
            <a:r>
              <a:rPr kumimoji="1" lang="en-US" altLang="zh-TW" dirty="0" smtClean="0"/>
              <a:t>Privilege</a:t>
            </a:r>
            <a:r>
              <a:rPr kumimoji="1" lang="zh-TW" altLang="en-US" dirty="0" smtClean="0"/>
              <a:t> </a:t>
            </a:r>
            <a:r>
              <a:rPr kumimoji="1" lang="en-US" altLang="zh-TW" dirty="0" smtClean="0"/>
              <a:t>instruction</a:t>
            </a:r>
            <a:endParaRPr kumimoji="1" lang="zh-TW" altLang="en-US" dirty="0"/>
          </a:p>
        </p:txBody>
      </p:sp>
      <p:sp>
        <p:nvSpPr>
          <p:cNvPr id="3" name="內容版面配置區 2"/>
          <p:cNvSpPr>
            <a:spLocks noGrp="1"/>
          </p:cNvSpPr>
          <p:nvPr>
            <p:ph idx="1"/>
          </p:nvPr>
        </p:nvSpPr>
        <p:spPr>
          <a:xfrm>
            <a:off x="304800" y="1066800"/>
            <a:ext cx="8229600" cy="4525963"/>
          </a:xfrm>
        </p:spPr>
        <p:txBody>
          <a:bodyPr/>
          <a:lstStyle/>
          <a:p>
            <a:r>
              <a:rPr kumimoji="1" lang="en-US" altLang="zh-TW" dirty="0" smtClean="0"/>
              <a:t>Taking</a:t>
            </a:r>
            <a:r>
              <a:rPr kumimoji="1" lang="zh-TW" altLang="en-US" dirty="0" smtClean="0"/>
              <a:t> </a:t>
            </a:r>
            <a:r>
              <a:rPr kumimoji="1" lang="en-US" altLang="zh-TW" dirty="0" smtClean="0"/>
              <a:t>ARM</a:t>
            </a:r>
            <a:r>
              <a:rPr kumimoji="1" lang="zh-TW" altLang="en-US" dirty="0" smtClean="0"/>
              <a:t> </a:t>
            </a:r>
            <a:r>
              <a:rPr kumimoji="1" lang="en-US" altLang="zh-TW" dirty="0" smtClean="0"/>
              <a:t>architecture</a:t>
            </a:r>
            <a:r>
              <a:rPr kumimoji="1" lang="zh-TW" altLang="en-US" dirty="0" smtClean="0"/>
              <a:t> </a:t>
            </a:r>
            <a:r>
              <a:rPr kumimoji="1" lang="en-US" altLang="zh-TW" dirty="0" smtClean="0"/>
              <a:t>for</a:t>
            </a:r>
            <a:r>
              <a:rPr kumimoji="1" lang="zh-TW" altLang="en-US" dirty="0" smtClean="0"/>
              <a:t> </a:t>
            </a:r>
            <a:r>
              <a:rPr kumimoji="1" lang="en-US" altLang="zh-TW" dirty="0" smtClean="0"/>
              <a:t>another</a:t>
            </a:r>
            <a:r>
              <a:rPr kumimoji="1" lang="zh-TW" altLang="en-US" dirty="0" smtClean="0"/>
              <a:t> </a:t>
            </a:r>
            <a:r>
              <a:rPr kumimoji="1" lang="en-US" altLang="zh-TW" dirty="0" smtClean="0"/>
              <a:t>example:</a:t>
            </a:r>
          </a:p>
          <a:p>
            <a:pPr lvl="1"/>
            <a:r>
              <a:rPr lang="en-US" altLang="zh-TW" dirty="0"/>
              <a:t>Kernel mode </a:t>
            </a:r>
            <a:r>
              <a:rPr lang="en-US" altLang="zh-TW" dirty="0" smtClean="0"/>
              <a:t>(Privilege</a:t>
            </a:r>
            <a:r>
              <a:rPr lang="zh-TW" altLang="en-US" dirty="0" smtClean="0"/>
              <a:t> </a:t>
            </a:r>
            <a:r>
              <a:rPr lang="en-US" altLang="zh-TW" dirty="0" smtClean="0"/>
              <a:t>Level</a:t>
            </a:r>
            <a:r>
              <a:rPr lang="zh-TW" altLang="en-US" dirty="0" smtClean="0"/>
              <a:t> </a:t>
            </a:r>
            <a:r>
              <a:rPr lang="en-US" altLang="zh-TW" dirty="0" smtClean="0"/>
              <a:t>1,a.k.a.</a:t>
            </a:r>
            <a:r>
              <a:rPr lang="zh-TW" altLang="en-US" dirty="0" smtClean="0"/>
              <a:t> </a:t>
            </a:r>
            <a:r>
              <a:rPr lang="en-US" altLang="zh-TW" dirty="0" smtClean="0"/>
              <a:t>PL1)</a:t>
            </a:r>
            <a:endParaRPr lang="en-US" altLang="zh-TW" dirty="0"/>
          </a:p>
          <a:p>
            <a:pPr lvl="2"/>
            <a:r>
              <a:rPr lang="en-US" altLang="zh-TW" dirty="0"/>
              <a:t>CPU may perform any operation allowed by its architecture, including any instruction execution, IO operation, area of memory access, and so on.</a:t>
            </a:r>
          </a:p>
          <a:p>
            <a:pPr lvl="2"/>
            <a:r>
              <a:rPr lang="en-US" altLang="zh-TW" dirty="0"/>
              <a:t>Traditional OS kernel runs in </a:t>
            </a:r>
            <a:r>
              <a:rPr lang="en-US" altLang="zh-TW" dirty="0" smtClean="0"/>
              <a:t>PL1.</a:t>
            </a:r>
            <a:endParaRPr lang="en-US" altLang="zh-TW" dirty="0"/>
          </a:p>
          <a:p>
            <a:pPr lvl="1"/>
            <a:r>
              <a:rPr lang="en-US" altLang="zh-TW" dirty="0"/>
              <a:t>User mode </a:t>
            </a:r>
            <a:r>
              <a:rPr lang="en-US" altLang="zh-TW" dirty="0" smtClean="0"/>
              <a:t>(PL0)</a:t>
            </a:r>
            <a:endParaRPr lang="en-US" altLang="zh-TW" dirty="0"/>
          </a:p>
          <a:p>
            <a:pPr lvl="2"/>
            <a:r>
              <a:rPr lang="en-US" altLang="zh-TW" dirty="0"/>
              <a:t>CPU can typically only execute a subset of those available instructions in kernel mode.</a:t>
            </a:r>
          </a:p>
          <a:p>
            <a:pPr lvl="2"/>
            <a:r>
              <a:rPr lang="en-US" altLang="zh-TW" dirty="0"/>
              <a:t>Traditional application runs in </a:t>
            </a:r>
            <a:r>
              <a:rPr lang="en-US" altLang="zh-TW" dirty="0" smtClean="0"/>
              <a:t>PL0 </a:t>
            </a:r>
            <a:r>
              <a:rPr lang="en-US" altLang="zh-TW" dirty="0"/>
              <a:t>mode.</a:t>
            </a:r>
          </a:p>
          <a:p>
            <a:pPr marL="457200" lvl="1" indent="0">
              <a:buNone/>
            </a:pPr>
            <a:endParaRPr kumimoji="1" lang="zh-TW" altLang="en-US" dirty="0"/>
          </a:p>
        </p:txBody>
      </p:sp>
      <p:pic>
        <p:nvPicPr>
          <p:cNvPr id="5" name="圖片 4"/>
          <p:cNvPicPr>
            <a:picLocks noChangeAspect="1"/>
          </p:cNvPicPr>
          <p:nvPr/>
        </p:nvPicPr>
        <p:blipFill>
          <a:blip r:embed="rId2" cstate="print"/>
          <a:stretch>
            <a:fillRect/>
          </a:stretch>
        </p:blipFill>
        <p:spPr>
          <a:xfrm>
            <a:off x="6400800" y="3753605"/>
            <a:ext cx="2362200" cy="3112546"/>
          </a:xfrm>
          <a:prstGeom prst="rect">
            <a:avLst/>
          </a:prstGeom>
        </p:spPr>
      </p:pic>
      <p:sp>
        <p:nvSpPr>
          <p:cNvPr id="6" name="文字方塊 5"/>
          <p:cNvSpPr txBox="1"/>
          <p:nvPr/>
        </p:nvSpPr>
        <p:spPr>
          <a:xfrm>
            <a:off x="5105400" y="5334000"/>
            <a:ext cx="1447800" cy="369332"/>
          </a:xfrm>
          <a:prstGeom prst="rect">
            <a:avLst/>
          </a:prstGeom>
          <a:noFill/>
        </p:spPr>
        <p:txBody>
          <a:bodyPr wrap="square" rtlCol="0">
            <a:spAutoFit/>
          </a:bodyPr>
          <a:lstStyle/>
          <a:p>
            <a:r>
              <a:rPr kumimoji="1" lang="en-US" altLang="zh-TW" dirty="0" smtClean="0"/>
              <a:t>Kernel</a:t>
            </a:r>
            <a:r>
              <a:rPr kumimoji="1" lang="zh-TW" altLang="en-US" dirty="0" smtClean="0"/>
              <a:t> </a:t>
            </a:r>
            <a:r>
              <a:rPr kumimoji="1" lang="en-US" altLang="zh-TW" dirty="0" smtClean="0"/>
              <a:t>Space</a:t>
            </a:r>
            <a:endParaRPr kumimoji="1" lang="zh-TW" altLang="en-US" dirty="0"/>
          </a:p>
        </p:txBody>
      </p:sp>
      <p:sp>
        <p:nvSpPr>
          <p:cNvPr id="7" name="文字方塊 6"/>
          <p:cNvSpPr txBox="1"/>
          <p:nvPr/>
        </p:nvSpPr>
        <p:spPr>
          <a:xfrm>
            <a:off x="5257800" y="4038600"/>
            <a:ext cx="1219200" cy="369332"/>
          </a:xfrm>
          <a:prstGeom prst="rect">
            <a:avLst/>
          </a:prstGeom>
          <a:noFill/>
        </p:spPr>
        <p:txBody>
          <a:bodyPr wrap="square" rtlCol="0">
            <a:spAutoFit/>
          </a:bodyPr>
          <a:lstStyle/>
          <a:p>
            <a:r>
              <a:rPr kumimoji="1" lang="en-US" altLang="zh-TW" dirty="0" smtClean="0"/>
              <a:t>User</a:t>
            </a:r>
            <a:r>
              <a:rPr kumimoji="1" lang="zh-TW" altLang="en-US" dirty="0" smtClean="0"/>
              <a:t> </a:t>
            </a:r>
            <a:r>
              <a:rPr kumimoji="1" lang="en-US" altLang="zh-TW" dirty="0" smtClean="0"/>
              <a:t>Space</a:t>
            </a:r>
            <a:endParaRPr kumimoji="1" lang="zh-TW" altLang="en-US" dirty="0"/>
          </a:p>
        </p:txBody>
      </p:sp>
    </p:spTree>
    <p:extLst>
      <p:ext uri="{BB962C8B-B14F-4D97-AF65-F5344CB8AC3E}">
        <p14:creationId xmlns:p14="http://schemas.microsoft.com/office/powerpoint/2010/main" xmlns="" val="2102196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Sensitive</a:t>
            </a:r>
            <a:r>
              <a:rPr kumimoji="1" lang="zh-TW" altLang="en-US" dirty="0" smtClean="0"/>
              <a:t> </a:t>
            </a:r>
            <a:r>
              <a:rPr kumimoji="1" lang="en-US" altLang="zh-TW" dirty="0" smtClean="0"/>
              <a:t>Instruction</a:t>
            </a:r>
            <a:endParaRPr kumimoji="1" lang="zh-TW" altLang="en-US" dirty="0"/>
          </a:p>
        </p:txBody>
      </p:sp>
      <p:sp>
        <p:nvSpPr>
          <p:cNvPr id="3" name="內容版面配置區 2"/>
          <p:cNvSpPr>
            <a:spLocks noGrp="1"/>
          </p:cNvSpPr>
          <p:nvPr>
            <p:ph idx="1"/>
          </p:nvPr>
        </p:nvSpPr>
        <p:spPr>
          <a:xfrm>
            <a:off x="457200" y="1447800"/>
            <a:ext cx="8229600" cy="4572000"/>
          </a:xfrm>
        </p:spPr>
        <p:txBody>
          <a:bodyPr>
            <a:normAutofit/>
          </a:bodyPr>
          <a:lstStyle/>
          <a:p>
            <a:r>
              <a:rPr lang="en-US" altLang="zh-TW" dirty="0" smtClean="0"/>
              <a:t>Those instructions that interact with hardware, which include control-sensitive and behavior-sensitive instructions</a:t>
            </a:r>
          </a:p>
          <a:p>
            <a:r>
              <a:rPr lang="en-US" altLang="zh-TW" dirty="0" smtClean="0"/>
              <a:t>Control sensitive instructions  </a:t>
            </a:r>
          </a:p>
          <a:p>
            <a:pPr lvl="1"/>
            <a:r>
              <a:rPr lang="en-US" altLang="zh-TW" dirty="0" smtClean="0"/>
              <a:t>Those that attempt to change the configuration of resources in the system. </a:t>
            </a:r>
          </a:p>
          <a:p>
            <a:r>
              <a:rPr lang="en-US" altLang="zh-TW" dirty="0" smtClean="0"/>
              <a:t>Behavior sensitive instructions  </a:t>
            </a:r>
          </a:p>
          <a:p>
            <a:pPr lvl="1"/>
            <a:r>
              <a:rPr lang="en-US" altLang="zh-TW" dirty="0" smtClean="0"/>
              <a:t>Those whose behavior or result depends on the configuration of resources (the content of the relocation register or the processor's mode). </a:t>
            </a:r>
          </a:p>
        </p:txBody>
      </p:sp>
    </p:spTree>
    <p:extLst>
      <p:ext uri="{BB962C8B-B14F-4D97-AF65-F5344CB8AC3E}">
        <p14:creationId xmlns:p14="http://schemas.microsoft.com/office/powerpoint/2010/main" xmlns="" val="1471710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ln/>
        </p:spPr>
        <p:txBody>
          <a:bodyPr/>
          <a:lstStyle/>
          <a:p>
            <a:r>
              <a:rPr lang="en-US" altLang="zh-TW" dirty="0" smtClean="0"/>
              <a:t>Example: ARMv6 </a:t>
            </a:r>
            <a:r>
              <a:rPr lang="en-US" altLang="zh-TW" dirty="0"/>
              <a:t>ISA</a:t>
            </a:r>
          </a:p>
        </p:txBody>
      </p:sp>
      <p:sp>
        <p:nvSpPr>
          <p:cNvPr id="37890" name="Rectangle 2"/>
          <p:cNvSpPr>
            <a:spLocks/>
          </p:cNvSpPr>
          <p:nvPr/>
        </p:nvSpPr>
        <p:spPr bwMode="auto">
          <a:xfrm>
            <a:off x="609600" y="1219200"/>
            <a:ext cx="5822107" cy="517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rgbClr val="000000"/>
                </a:solidFill>
                <a:miter lim="800000"/>
                <a:headEnd type="none" w="med" len="med"/>
                <a:tailEnd type="none" w="med" len="med"/>
              </a14:hiddenLine>
            </a:ext>
          </a:extLst>
        </p:spPr>
        <p:txBody>
          <a:bodyPr wrap="square" lIns="0" tIns="0" rIns="0" bIns="0" anchor="ctr">
            <a:spAutoFit/>
          </a:bodyPr>
          <a:lstStyle/>
          <a:p>
            <a:pPr marL="321457" indent="-223234">
              <a:buFontTx/>
              <a:buAutoNum type="arabicPeriod"/>
              <a:tabLst>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Lst>
            </a:pPr>
            <a:r>
              <a:rPr lang="en-US" altLang="zh-TW" sz="2400" dirty="0">
                <a:solidFill>
                  <a:srgbClr val="1A1A1A"/>
                </a:solidFill>
                <a:latin typeface="Calibri"/>
                <a:ea typeface="新細明體" charset="0"/>
                <a:cs typeface="Calibri"/>
                <a:sym typeface="Helvetica Neue" charset="0"/>
              </a:rPr>
              <a:t>Branch instructions</a:t>
            </a:r>
          </a:p>
          <a:p>
            <a:pPr marL="321457" indent="-223234">
              <a:buFontTx/>
              <a:buAutoNum type="arabicPeriod"/>
              <a:tabLst>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Lst>
            </a:pPr>
            <a:r>
              <a:rPr lang="en-US" altLang="zh-TW" sz="2400" dirty="0">
                <a:solidFill>
                  <a:srgbClr val="FF0000"/>
                </a:solidFill>
                <a:latin typeface="Calibri"/>
                <a:ea typeface="新細明體" charset="0"/>
                <a:cs typeface="Calibri"/>
                <a:sym typeface="Helvetica Neue" charset="0"/>
              </a:rPr>
              <a:t>Data-processing instructions</a:t>
            </a:r>
          </a:p>
          <a:p>
            <a:pPr marL="321457" indent="-223234">
              <a:buFontTx/>
              <a:buAutoNum type="arabicPeriod"/>
              <a:tabLst>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Lst>
            </a:pPr>
            <a:r>
              <a:rPr lang="en-US" altLang="zh-TW" sz="2400" dirty="0">
                <a:solidFill>
                  <a:srgbClr val="1A1A1A"/>
                </a:solidFill>
                <a:latin typeface="Calibri"/>
                <a:ea typeface="新細明體" charset="0"/>
                <a:cs typeface="Calibri"/>
                <a:sym typeface="Helvetica Neue" charset="0"/>
              </a:rPr>
              <a:t>Multiply instructions</a:t>
            </a:r>
          </a:p>
          <a:p>
            <a:pPr marL="321457" indent="-223234">
              <a:buFontTx/>
              <a:buAutoNum type="arabicPeriod"/>
              <a:tabLst>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Lst>
            </a:pPr>
            <a:r>
              <a:rPr lang="en-US" altLang="zh-TW" sz="2400" dirty="0">
                <a:solidFill>
                  <a:srgbClr val="1A1A1A"/>
                </a:solidFill>
                <a:latin typeface="Calibri"/>
                <a:ea typeface="新細明體" charset="0"/>
                <a:cs typeface="Calibri"/>
                <a:sym typeface="Helvetica Neue" charset="0"/>
              </a:rPr>
              <a:t>Parallel addition and subtraction instructions</a:t>
            </a:r>
          </a:p>
          <a:p>
            <a:pPr marL="321457" indent="-223234">
              <a:buFontTx/>
              <a:buAutoNum type="arabicPeriod"/>
              <a:tabLst>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Lst>
            </a:pPr>
            <a:r>
              <a:rPr lang="en-US" altLang="zh-TW" sz="2400" dirty="0">
                <a:solidFill>
                  <a:srgbClr val="1A1A1A"/>
                </a:solidFill>
                <a:latin typeface="Calibri"/>
                <a:ea typeface="新細明體" charset="0"/>
                <a:cs typeface="Calibri"/>
                <a:sym typeface="Helvetica Neue" charset="0"/>
              </a:rPr>
              <a:t>Extend instructions</a:t>
            </a:r>
          </a:p>
          <a:p>
            <a:pPr marL="321457" indent="-223234">
              <a:buFontTx/>
              <a:buAutoNum type="arabicPeriod"/>
              <a:tabLst>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Lst>
            </a:pPr>
            <a:r>
              <a:rPr lang="en-US" altLang="zh-TW" sz="2400" dirty="0">
                <a:solidFill>
                  <a:srgbClr val="1A1A1A"/>
                </a:solidFill>
                <a:latin typeface="Calibri"/>
                <a:ea typeface="新細明體" charset="0"/>
                <a:cs typeface="Calibri"/>
                <a:sym typeface="Helvetica Neue" charset="0"/>
              </a:rPr>
              <a:t>Miscellaneous arithmetic instructions</a:t>
            </a:r>
          </a:p>
          <a:p>
            <a:pPr marL="321457" indent="-223234">
              <a:buFontTx/>
              <a:buAutoNum type="arabicPeriod"/>
              <a:tabLst>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Lst>
            </a:pPr>
            <a:r>
              <a:rPr lang="en-US" altLang="zh-TW" sz="2400" dirty="0">
                <a:solidFill>
                  <a:srgbClr val="1A1A1A"/>
                </a:solidFill>
                <a:latin typeface="Calibri"/>
                <a:ea typeface="新細明體" charset="0"/>
                <a:cs typeface="Calibri"/>
                <a:sym typeface="Helvetica Neue" charset="0"/>
              </a:rPr>
              <a:t>Other miscellaneous instructions</a:t>
            </a:r>
          </a:p>
          <a:p>
            <a:pPr marL="321457" indent="-223234">
              <a:buFontTx/>
              <a:buAutoNum type="arabicPeriod"/>
              <a:tabLst>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Lst>
            </a:pPr>
            <a:r>
              <a:rPr lang="en-US" altLang="zh-TW" sz="2400" dirty="0">
                <a:solidFill>
                  <a:srgbClr val="FF0000"/>
                </a:solidFill>
                <a:latin typeface="Calibri"/>
                <a:ea typeface="新細明體" charset="0"/>
                <a:cs typeface="Calibri"/>
                <a:sym typeface="Helvetica Neue" charset="0"/>
              </a:rPr>
              <a:t>Status register access instructions</a:t>
            </a:r>
          </a:p>
          <a:p>
            <a:pPr marL="321457" indent="-223234">
              <a:buFontTx/>
              <a:buAutoNum type="arabicPeriod"/>
              <a:tabLst>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Lst>
            </a:pPr>
            <a:r>
              <a:rPr lang="en-US" altLang="zh-TW" sz="2400" dirty="0">
                <a:solidFill>
                  <a:srgbClr val="FF0000"/>
                </a:solidFill>
                <a:latin typeface="Calibri"/>
                <a:ea typeface="新細明體" charset="0"/>
                <a:cs typeface="Calibri"/>
                <a:sym typeface="Helvetica Neue" charset="0"/>
              </a:rPr>
              <a:t>Load and store instructions</a:t>
            </a:r>
          </a:p>
          <a:p>
            <a:pPr marL="321457" indent="-223234">
              <a:buFontTx/>
              <a:buAutoNum type="arabicPeriod"/>
              <a:tabLst>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Lst>
            </a:pPr>
            <a:r>
              <a:rPr lang="en-US" altLang="zh-TW" sz="2400" dirty="0">
                <a:solidFill>
                  <a:srgbClr val="FF0000"/>
                </a:solidFill>
                <a:latin typeface="Calibri"/>
                <a:ea typeface="新細明體" charset="0"/>
                <a:cs typeface="Calibri"/>
                <a:sym typeface="Helvetica Neue" charset="0"/>
              </a:rPr>
              <a:t>Load and Store Multiple instructions</a:t>
            </a:r>
          </a:p>
          <a:p>
            <a:pPr marL="321457" indent="-223234">
              <a:buFontTx/>
              <a:buAutoNum type="arabicPeriod"/>
              <a:tabLst>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Lst>
            </a:pPr>
            <a:r>
              <a:rPr lang="en-US" altLang="zh-TW" sz="2400" dirty="0">
                <a:solidFill>
                  <a:srgbClr val="1A1A1A"/>
                </a:solidFill>
                <a:latin typeface="Calibri"/>
                <a:ea typeface="新細明體" charset="0"/>
                <a:cs typeface="Calibri"/>
                <a:sym typeface="Helvetica Neue" charset="0"/>
              </a:rPr>
              <a:t>Semaphore instructions</a:t>
            </a:r>
          </a:p>
          <a:p>
            <a:pPr marL="321457" indent="-223234">
              <a:buFontTx/>
              <a:buAutoNum type="arabicPeriod"/>
              <a:tabLst>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Lst>
            </a:pPr>
            <a:r>
              <a:rPr lang="en-US" altLang="zh-TW" sz="2400" dirty="0">
                <a:solidFill>
                  <a:srgbClr val="FF0000"/>
                </a:solidFill>
                <a:latin typeface="Calibri"/>
                <a:ea typeface="新細明體" charset="0"/>
                <a:cs typeface="Calibri"/>
                <a:sym typeface="Helvetica Neue" charset="0"/>
              </a:rPr>
              <a:t>Exception-generating instructions</a:t>
            </a:r>
          </a:p>
          <a:p>
            <a:pPr marL="321457" indent="-223234">
              <a:buFontTx/>
              <a:buAutoNum type="arabicPeriod"/>
              <a:tabLst>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 pos="98223" algn="l"/>
                <a:tab pos="321457" algn="l"/>
              </a:tabLst>
            </a:pPr>
            <a:r>
              <a:rPr lang="en-US" altLang="zh-TW" sz="2400" dirty="0">
                <a:solidFill>
                  <a:srgbClr val="FF0000"/>
                </a:solidFill>
                <a:latin typeface="Calibri"/>
                <a:ea typeface="新細明體" charset="0"/>
                <a:cs typeface="Calibri"/>
                <a:sym typeface="Helvetica Neue" charset="0"/>
              </a:rPr>
              <a:t>Coprocessor </a:t>
            </a:r>
            <a:r>
              <a:rPr lang="en-US" altLang="zh-TW" sz="2400" dirty="0" smtClean="0">
                <a:solidFill>
                  <a:srgbClr val="FF0000"/>
                </a:solidFill>
                <a:latin typeface="Calibri"/>
                <a:ea typeface="新細明體" charset="0"/>
                <a:cs typeface="Calibri"/>
                <a:sym typeface="Helvetica Neue" charset="0"/>
              </a:rPr>
              <a:t>instructions</a:t>
            </a:r>
          </a:p>
        </p:txBody>
      </p:sp>
    </p:spTree>
    <p:extLst>
      <p:ext uri="{BB962C8B-B14F-4D97-AF65-F5344CB8AC3E}">
        <p14:creationId xmlns:p14="http://schemas.microsoft.com/office/powerpoint/2010/main" xmlns="" val="26771187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Sk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38289</TotalTime>
  <Words>3441</Words>
  <Application>Microsoft Office PowerPoint</Application>
  <PresentationFormat>如螢幕大小 (4:3)</PresentationFormat>
  <Paragraphs>553</Paragraphs>
  <Slides>66</Slides>
  <Notes>3</Notes>
  <HiddenSlides>0</HiddenSlides>
  <MMClips>0</MMClips>
  <ScaleCrop>false</ScaleCrop>
  <HeadingPairs>
    <vt:vector size="4" baseType="variant">
      <vt:variant>
        <vt:lpstr>佈景主題</vt:lpstr>
      </vt:variant>
      <vt:variant>
        <vt:i4>1</vt:i4>
      </vt:variant>
      <vt:variant>
        <vt:lpstr>投影片標題</vt:lpstr>
      </vt:variant>
      <vt:variant>
        <vt:i4>66</vt:i4>
      </vt:variant>
    </vt:vector>
  </HeadingPairs>
  <TitlesOfParts>
    <vt:vector size="67" baseType="lpstr">
      <vt:lpstr>Sky</vt:lpstr>
      <vt:lpstr>虛擬化技術 Virtualization Technique</vt:lpstr>
      <vt:lpstr>Agenda</vt:lpstr>
      <vt:lpstr>Sensitive instruction</vt:lpstr>
      <vt:lpstr>Category of instructions</vt:lpstr>
      <vt:lpstr>Privilege instruction</vt:lpstr>
      <vt:lpstr>Privilege instruction</vt:lpstr>
      <vt:lpstr>Privilege instruction</vt:lpstr>
      <vt:lpstr>Sensitive Instruction</vt:lpstr>
      <vt:lpstr>Example: ARMv6 ISA</vt:lpstr>
      <vt:lpstr>投影片 10</vt:lpstr>
      <vt:lpstr>Privilege and Non-Privilege</vt:lpstr>
      <vt:lpstr>Privilege and Sensitive</vt:lpstr>
      <vt:lpstr>Virtualizable CPU</vt:lpstr>
      <vt:lpstr>Virtualizable CPU</vt:lpstr>
      <vt:lpstr>投影片 15</vt:lpstr>
      <vt:lpstr>Privilege and Sensitive</vt:lpstr>
      <vt:lpstr>Privilege and Sensitive</vt:lpstr>
      <vt:lpstr>Non-Virtualizable CPU</vt:lpstr>
      <vt:lpstr>Critical instruction annoy us!</vt:lpstr>
      <vt:lpstr>Non-virtualizable CPU</vt:lpstr>
      <vt:lpstr>Sensitive instruction</vt:lpstr>
      <vt:lpstr>CPU Architecture</vt:lpstr>
      <vt:lpstr>Trap and Emulate Model</vt:lpstr>
      <vt:lpstr>Trap and Emulate Model</vt:lpstr>
      <vt:lpstr>Trap and Emulate Model</vt:lpstr>
      <vt:lpstr>Trap and Emulate Model</vt:lpstr>
      <vt:lpstr>Context Switch</vt:lpstr>
      <vt:lpstr>System State Management</vt:lpstr>
      <vt:lpstr>Virtualization Theorem</vt:lpstr>
      <vt:lpstr>Virtualization Techniques</vt:lpstr>
      <vt:lpstr>投影片 31</vt:lpstr>
      <vt:lpstr>Para-Virtualization</vt:lpstr>
      <vt:lpstr>Example of Para-virtualization</vt:lpstr>
      <vt:lpstr>Some Difficulties</vt:lpstr>
      <vt:lpstr>投影片 35</vt:lpstr>
      <vt:lpstr>Binary Translation</vt:lpstr>
      <vt:lpstr>Binary Translation (revisited)</vt:lpstr>
      <vt:lpstr>Dynamic Binary Translation (revisited)</vt:lpstr>
      <vt:lpstr>Some Difficulties</vt:lpstr>
      <vt:lpstr>投影片 40</vt:lpstr>
      <vt:lpstr>Hardware Solution</vt:lpstr>
      <vt:lpstr>Hardware Solution</vt:lpstr>
      <vt:lpstr>Intel VT-x</vt:lpstr>
      <vt:lpstr>Intel VT-x</vt:lpstr>
      <vt:lpstr>Context Switch</vt:lpstr>
      <vt:lpstr>System State Management</vt:lpstr>
      <vt:lpstr>System State Management</vt:lpstr>
      <vt:lpstr>Vector table</vt:lpstr>
      <vt:lpstr>Interrupt and Vector</vt:lpstr>
      <vt:lpstr>Vector table</vt:lpstr>
      <vt:lpstr>Vector table</vt:lpstr>
      <vt:lpstr>Vector table</vt:lpstr>
      <vt:lpstr>投影片 53</vt:lpstr>
      <vt:lpstr>投影片 54</vt:lpstr>
      <vt:lpstr>投影片 55</vt:lpstr>
      <vt:lpstr>投影片 56</vt:lpstr>
      <vt:lpstr>Vector table</vt:lpstr>
      <vt:lpstr>How to deliver interrupt in virtualized environment?</vt:lpstr>
      <vt:lpstr>投影片 59</vt:lpstr>
      <vt:lpstr>Software solution</vt:lpstr>
      <vt:lpstr>Vector</vt:lpstr>
      <vt:lpstr>KVM Vector</vt:lpstr>
      <vt:lpstr>投影片 63</vt:lpstr>
      <vt:lpstr>Hardware assistant</vt:lpstr>
      <vt:lpstr>Vector in ARM architecture (partial)</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IaaS - Server Virtualization</dc:title>
  <dc:creator>cyhuang</dc:creator>
  <cp:lastModifiedBy>Yeh-Ching Chung</cp:lastModifiedBy>
  <cp:revision>2508</cp:revision>
  <dcterms:created xsi:type="dcterms:W3CDTF">2006-08-16T00:00:00Z</dcterms:created>
  <dcterms:modified xsi:type="dcterms:W3CDTF">2013-03-11T10:04:18Z</dcterms:modified>
</cp:coreProperties>
</file>