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7" r:id="rId2"/>
    <p:sldId id="287" r:id="rId3"/>
    <p:sldId id="426" r:id="rId4"/>
    <p:sldId id="425" r:id="rId5"/>
    <p:sldId id="432" r:id="rId6"/>
    <p:sldId id="422" r:id="rId7"/>
    <p:sldId id="427" r:id="rId8"/>
    <p:sldId id="428" r:id="rId9"/>
    <p:sldId id="429" r:id="rId10"/>
    <p:sldId id="424" r:id="rId11"/>
    <p:sldId id="430" r:id="rId12"/>
    <p:sldId id="431" r:id="rId13"/>
    <p:sldId id="436" r:id="rId14"/>
    <p:sldId id="433" r:id="rId15"/>
    <p:sldId id="437" r:id="rId16"/>
    <p:sldId id="438" r:id="rId17"/>
    <p:sldId id="435" r:id="rId18"/>
    <p:sldId id="43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162" autoAdjust="0"/>
  </p:normalViewPr>
  <p:slideViewPr>
    <p:cSldViewPr snapToGrid="0" snapToObjects="1">
      <p:cViewPr>
        <p:scale>
          <a:sx n="94" d="100"/>
          <a:sy n="94" d="100"/>
        </p:scale>
        <p:origin x="-1128" y="-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E164A-2498-9F46-989E-173CB1681EE6}" type="datetimeFigureOut">
              <a:rPr lang="en-US" smtClean="0"/>
              <a:t>9/23/14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12E14-346D-E146-97E8-96791E259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54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Knowing the RJMS is the key to </a:t>
            </a:r>
            <a:r>
              <a:rPr lang="en-US" dirty="0" err="1" smtClean="0"/>
              <a:t>expoiting</a:t>
            </a:r>
            <a:r>
              <a:rPr lang="en-US" baseline="0" dirty="0" smtClean="0"/>
              <a:t> the full potential of ANY computing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12E14-346D-E146-97E8-96791E259E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20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to be confused</a:t>
            </a:r>
            <a:r>
              <a:rPr lang="en-US" baseline="0" dirty="0" smtClean="0"/>
              <a:t> with occupancy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12E14-346D-E146-97E8-96791E259E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73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Highlighted</a:t>
            </a:r>
            <a:r>
              <a:rPr lang="en-US" baseline="0" dirty="0" smtClean="0"/>
              <a:t> ones we will use in class</a:t>
            </a:r>
          </a:p>
          <a:p>
            <a:r>
              <a:rPr lang="en-US" baseline="0" dirty="0" smtClean="0"/>
              <a:t>Talk of </a:t>
            </a:r>
            <a:r>
              <a:rPr lang="en-US" baseline="0" dirty="0" err="1" smtClean="0"/>
              <a:t>starcluster</a:t>
            </a:r>
            <a:r>
              <a:rPr lang="en-US" baseline="0" dirty="0" smtClean="0"/>
              <a:t> -&gt; open grid scheduler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12E14-346D-E146-97E8-96791E259E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80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Tell me what </a:t>
            </a:r>
            <a:r>
              <a:rPr lang="en-US" dirty="0" err="1" smtClean="0"/>
              <a:t>queing</a:t>
            </a:r>
            <a:r>
              <a:rPr lang="en-US" dirty="0" smtClean="0"/>
              <a:t> , load balancing system they are using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12E14-346D-E146-97E8-96791E259E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34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tricks like </a:t>
            </a:r>
            <a:r>
              <a:rPr lang="en-US" dirty="0" err="1" smtClean="0"/>
              <a:t>pbsdsh</a:t>
            </a:r>
            <a:r>
              <a:rPr lang="en-US" dirty="0" smtClean="0"/>
              <a:t> and job</a:t>
            </a:r>
            <a:r>
              <a:rPr lang="en-US" baseline="0" dirty="0" smtClean="0"/>
              <a:t> array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12E14-346D-E146-97E8-96791E259E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4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ADFC73-3915-3C42-884B-59C53068072D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475398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BB4D51-094C-1545-8F42-82E552BEE29D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45974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4207" y="964406"/>
            <a:ext cx="1986855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3641" y="964406"/>
            <a:ext cx="5853410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11C951-3A29-0746-AC20-429AA296C8D8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50737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34DBC6-0750-7D4D-89A0-03B0CB5023B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07006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457" indent="0">
              <a:buNone/>
              <a:defRPr sz="1300"/>
            </a:lvl2pPr>
            <a:lvl3pPr marL="642915" indent="0">
              <a:buNone/>
              <a:defRPr sz="1100"/>
            </a:lvl3pPr>
            <a:lvl4pPr marL="964372" indent="0">
              <a:buNone/>
              <a:defRPr sz="1000"/>
            </a:lvl4pPr>
            <a:lvl5pPr marL="1285829" indent="0">
              <a:buNone/>
              <a:defRPr sz="1000"/>
            </a:lvl5pPr>
            <a:lvl6pPr marL="1607287" indent="0">
              <a:buNone/>
              <a:defRPr sz="1000"/>
            </a:lvl6pPr>
            <a:lvl7pPr marL="1928744" indent="0">
              <a:buNone/>
              <a:defRPr sz="1000"/>
            </a:lvl7pPr>
            <a:lvl8pPr marL="2250201" indent="0">
              <a:buNone/>
              <a:defRPr sz="1000"/>
            </a:lvl8pPr>
            <a:lvl9pPr marL="25716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ED455C-68DC-EA49-9C51-E68EAADA6275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20144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641" y="3420070"/>
            <a:ext cx="3920133" cy="211633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0930" y="3420070"/>
            <a:ext cx="3920133" cy="211633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B052CC-50FA-A440-947A-306AAECAF2E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508136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DD2A99-B8FB-544D-8CEC-32439A07E170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591962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3C7B36-93A0-F640-A140-166C2B18E560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58381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8EA9E1-5058-6D48-A065-A88DBD0E4858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173119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4E43B7-28BD-A543-B2FD-2DCA29E38BFB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801765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pPr lvl="0"/>
            <a:endParaRPr lang="en-US" noProof="0" smtClean="0">
              <a:sym typeface="Helvetica Neue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900CBD-3D7E-AD42-9FF5-3E2C4A27773F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868581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53641" y="179588"/>
            <a:ext cx="7947422" cy="9235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5717" tIns="35717" rIns="35717" bIns="3571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3641" y="1534401"/>
            <a:ext cx="7947422" cy="50110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5717" tIns="35717" rIns="35717" bIns="3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Helvetica Neue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Helvetica Neue Light" charset="0"/>
              </a:rPr>
              <a:t>Second level</a:t>
            </a:r>
          </a:p>
          <a:p>
            <a:pPr lvl="2"/>
            <a:r>
              <a:rPr lang="en-US" dirty="0">
                <a:sym typeface="Helvetica Neue Light" charset="0"/>
              </a:rPr>
              <a:t>Third level</a:t>
            </a:r>
          </a:p>
          <a:p>
            <a:pPr lvl="3"/>
            <a:r>
              <a:rPr lang="en-US" dirty="0">
                <a:sym typeface="Helvetica Neue Light" charset="0"/>
              </a:rPr>
              <a:t>Fourth level</a:t>
            </a:r>
          </a:p>
          <a:p>
            <a:pPr lvl="4"/>
            <a:r>
              <a:rPr lang="en-US" dirty="0">
                <a:sym typeface="Helvetica Neue Light" charset="0"/>
              </a:rPr>
              <a:t>Fifth level</a:t>
            </a:r>
          </a:p>
        </p:txBody>
      </p:sp>
      <p:sp>
        <p:nvSpPr>
          <p:cNvPr id="1027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813602" y="6545461"/>
            <a:ext cx="219894" cy="2232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64291" tIns="32146" rIns="64291" bIns="32146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chemeClr val="tx1"/>
                </a:solidFill>
                <a:effectLst/>
                <a:latin typeface="Helvetica Neue" charset="0"/>
                <a:cs typeface="Helvetica Neue" charset="0"/>
                <a:sym typeface="Helvetica Neue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5061F79A-E798-864E-9EED-CA4615979824}" type="slidenum">
              <a:rPr lang="en-US">
                <a:solidFill>
                  <a:srgbClr val="FFFFFF"/>
                </a:solidFill>
                <a:ea typeface="ヒラギノ角ゴ ProN W3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FFFFFF"/>
              </a:solidFill>
              <a:ea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73895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charset="0"/>
          <a:ea typeface="ヒラギノ角ゴ ProN W3" charset="-128"/>
          <a:cs typeface="ヒラギノ角ゴ ProN W3" charset="-128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charset="0"/>
          <a:ea typeface="ヒラギノ角ゴ ProN W3" charset="-128"/>
          <a:cs typeface="ヒラギノ角ゴ ProN W3" charset="-128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charset="0"/>
          <a:ea typeface="ヒラギノ角ゴ ProN W3" charset="-128"/>
          <a:cs typeface="ヒラギノ角ゴ ProN W3" charset="-128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charset="0"/>
          <a:ea typeface="ヒラギノ角ゴ ProN W3" charset="-128"/>
          <a:cs typeface="ヒラギノ角ゴ ProN W3" charset="-128"/>
          <a:sym typeface="Helvetica Neue Light" charset="0"/>
        </a:defRPr>
      </a:lvl5pPr>
      <a:lvl6pPr marL="321457" algn="l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charset="0"/>
          <a:ea typeface="ヒラギノ角ゴ ProN W3" charset="-128"/>
          <a:cs typeface="ヒラギノ角ゴ ProN W3" charset="-128"/>
          <a:sym typeface="Helvetica Neue Light" charset="0"/>
        </a:defRPr>
      </a:lvl6pPr>
      <a:lvl7pPr marL="642915" algn="l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charset="0"/>
          <a:ea typeface="ヒラギノ角ゴ ProN W3" charset="-128"/>
          <a:cs typeface="ヒラギノ角ゴ ProN W3" charset="-128"/>
          <a:sym typeface="Helvetica Neue Light" charset="0"/>
        </a:defRPr>
      </a:lvl7pPr>
      <a:lvl8pPr marL="964372" algn="l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charset="0"/>
          <a:ea typeface="ヒラギノ角ゴ ProN W3" charset="-128"/>
          <a:cs typeface="ヒラギノ角ゴ ProN W3" charset="-128"/>
          <a:sym typeface="Helvetica Neue Light" charset="0"/>
        </a:defRPr>
      </a:lvl8pPr>
      <a:lvl9pPr marL="1285829" algn="l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charset="0"/>
          <a:ea typeface="ヒラギノ角ゴ ProN W3" charset="-128"/>
          <a:cs typeface="ヒラギノ角ゴ ProN W3" charset="-128"/>
          <a:sym typeface="Helvetica Neue Light" charset="0"/>
        </a:defRPr>
      </a:lvl9pPr>
    </p:titleStyle>
    <p:bodyStyle>
      <a:lvl1pPr marL="457200" indent="-457200" algn="l" rtl="0" eaLnBrk="0" fontAlgn="base" hangingPunct="0">
        <a:spcBef>
          <a:spcPts val="844"/>
        </a:spcBef>
        <a:spcAft>
          <a:spcPct val="0"/>
        </a:spcAft>
        <a:buFont typeface="Wingdings" charset="2"/>
        <a:buChar char="²"/>
        <a:defRPr sz="3000">
          <a:solidFill>
            <a:schemeClr val="accent1"/>
          </a:solidFill>
          <a:effectLst/>
          <a:latin typeface="+mn-lt"/>
          <a:ea typeface="+mn-ea"/>
          <a:cs typeface="+mn-cs"/>
          <a:sym typeface="Helvetica Neue Light" charset="0"/>
        </a:defRPr>
      </a:lvl1pPr>
      <a:lvl2pPr marL="778657" indent="-457200" algn="l" rtl="0" eaLnBrk="0" fontAlgn="base" hangingPunct="0">
        <a:spcBef>
          <a:spcPts val="844"/>
        </a:spcBef>
        <a:spcAft>
          <a:spcPct val="0"/>
        </a:spcAft>
        <a:buFont typeface="Wingdings" charset="2"/>
        <a:buChar char="²"/>
        <a:defRPr sz="3000">
          <a:solidFill>
            <a:schemeClr val="accent1"/>
          </a:solidFill>
          <a:effectLst/>
          <a:latin typeface="+mn-lt"/>
          <a:ea typeface="+mn-ea"/>
          <a:cs typeface="+mn-cs"/>
          <a:sym typeface="Helvetica Neue Light" charset="0"/>
        </a:defRPr>
      </a:lvl2pPr>
      <a:lvl3pPr marL="1100114" indent="-457200" algn="l" rtl="0" eaLnBrk="0" fontAlgn="base" hangingPunct="0">
        <a:spcBef>
          <a:spcPts val="844"/>
        </a:spcBef>
        <a:spcAft>
          <a:spcPct val="0"/>
        </a:spcAft>
        <a:buFont typeface="Wingdings" charset="2"/>
        <a:buChar char="²"/>
        <a:defRPr sz="3000">
          <a:solidFill>
            <a:schemeClr val="accent1"/>
          </a:solidFill>
          <a:effectLst/>
          <a:latin typeface="+mn-lt"/>
          <a:ea typeface="+mn-ea"/>
          <a:cs typeface="+mn-cs"/>
          <a:sym typeface="Helvetica Neue Light" charset="0"/>
        </a:defRPr>
      </a:lvl3pPr>
      <a:lvl4pPr marL="1421572" indent="-457200" algn="l" rtl="0" eaLnBrk="0" fontAlgn="base" hangingPunct="0">
        <a:spcBef>
          <a:spcPts val="844"/>
        </a:spcBef>
        <a:spcAft>
          <a:spcPct val="0"/>
        </a:spcAft>
        <a:buFont typeface="Wingdings" charset="2"/>
        <a:buChar char="²"/>
        <a:defRPr sz="3000">
          <a:solidFill>
            <a:schemeClr val="accent1"/>
          </a:solidFill>
          <a:effectLst/>
          <a:latin typeface="+mn-lt"/>
          <a:ea typeface="+mn-ea"/>
          <a:cs typeface="+mn-cs"/>
          <a:sym typeface="Helvetica Neue Light" charset="0"/>
        </a:defRPr>
      </a:lvl4pPr>
      <a:lvl5pPr marL="1743029" indent="-457200" algn="l" rtl="0" eaLnBrk="0" fontAlgn="base" hangingPunct="0">
        <a:spcBef>
          <a:spcPts val="844"/>
        </a:spcBef>
        <a:spcAft>
          <a:spcPct val="0"/>
        </a:spcAft>
        <a:buFont typeface="Wingdings" charset="2"/>
        <a:buChar char="²"/>
        <a:defRPr sz="3000">
          <a:solidFill>
            <a:schemeClr val="accent1"/>
          </a:solidFill>
          <a:effectLst/>
          <a:latin typeface="+mn-lt"/>
          <a:ea typeface="+mn-ea"/>
          <a:cs typeface="+mn-cs"/>
          <a:sym typeface="Helvetica Neue Light" charset="0"/>
        </a:defRPr>
      </a:lvl5pPr>
      <a:lvl6pPr marL="321457" algn="l" rtl="0" fontAlgn="base">
        <a:spcBef>
          <a:spcPts val="844"/>
        </a:spcBef>
        <a:spcAft>
          <a:spcPct val="0"/>
        </a:spcAft>
        <a:defRPr sz="3000">
          <a:solidFill>
            <a:srgbClr val="62B0FF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  <a:sym typeface="Helvetica Neue Light" charset="0"/>
        </a:defRPr>
      </a:lvl6pPr>
      <a:lvl7pPr marL="642915" algn="l" rtl="0" fontAlgn="base">
        <a:spcBef>
          <a:spcPts val="844"/>
        </a:spcBef>
        <a:spcAft>
          <a:spcPct val="0"/>
        </a:spcAft>
        <a:defRPr sz="3000">
          <a:solidFill>
            <a:srgbClr val="62B0FF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  <a:sym typeface="Helvetica Neue Light" charset="0"/>
        </a:defRPr>
      </a:lvl7pPr>
      <a:lvl8pPr marL="964372" algn="l" rtl="0" fontAlgn="base">
        <a:spcBef>
          <a:spcPts val="844"/>
        </a:spcBef>
        <a:spcAft>
          <a:spcPct val="0"/>
        </a:spcAft>
        <a:defRPr sz="3000">
          <a:solidFill>
            <a:srgbClr val="62B0FF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  <a:sym typeface="Helvetica Neue Light" charset="0"/>
        </a:defRPr>
      </a:lvl8pPr>
      <a:lvl9pPr marL="1285829" algn="l" rtl="0" fontAlgn="base">
        <a:spcBef>
          <a:spcPts val="844"/>
        </a:spcBef>
        <a:spcAft>
          <a:spcPct val="0"/>
        </a:spcAft>
        <a:defRPr sz="3000">
          <a:solidFill>
            <a:srgbClr val="62B0FF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  <a:sym typeface="Helvetica Neue Light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o.gl/p4j3m" TargetMode="Externa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c2.webhost.uits.arizona.edu/hpc-htc/using-systems/pbs-exampl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FFFFFF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26668431" indent="-26346991" eaLnBrk="0" hangingPunct="0">
              <a:defRPr sz="3000">
                <a:solidFill>
                  <a:srgbClr val="FFFFFF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eaLnBrk="0" hangingPunct="0">
              <a:defRPr sz="3000">
                <a:solidFill>
                  <a:srgbClr val="FFFFFF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eaLnBrk="0" hangingPunct="0">
              <a:defRPr sz="3000">
                <a:solidFill>
                  <a:srgbClr val="FFFFFF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eaLnBrk="0" hangingPunct="0">
              <a:defRPr sz="3000">
                <a:solidFill>
                  <a:srgbClr val="FFFFFF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32144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642882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96432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1285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fld id="{CBBA320D-F378-1948-931D-E415C3908AD2}" type="slidenum">
              <a:rPr lang="en-US" sz="1000">
                <a:latin typeface="Helvetica Neue" charset="0"/>
                <a:cs typeface="Helvetica Neue" charset="0"/>
                <a:sym typeface="Helvetica Neue" charset="0"/>
              </a:rPr>
              <a:pPr eaLnBrk="1" hangingPunct="1"/>
              <a:t>1</a:t>
            </a:fld>
            <a:endParaRPr lang="en-US" sz="10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148369" y="137570"/>
            <a:ext cx="8822531" cy="1044773"/>
          </a:xfrm>
        </p:spPr>
        <p:txBody>
          <a:bodyPr/>
          <a:lstStyle/>
          <a:p>
            <a:pPr algn="ctr" eaLnBrk="1" hangingPunct="1"/>
            <a:r>
              <a:rPr lang="en-US" sz="3600" b="1" dirty="0" smtClean="0">
                <a:latin typeface="Helvetica Neue" charset="0"/>
                <a:ea typeface="ヒラギノ角ゴ ProN W3" charset="0"/>
                <a:cs typeface="Helvetica Neue" charset="0"/>
                <a:sym typeface="Helvetica Neue" charset="0"/>
              </a:rPr>
              <a:t>Applied </a:t>
            </a:r>
            <a:r>
              <a:rPr lang="en-US" sz="3600" b="1" dirty="0" err="1" smtClean="0">
                <a:latin typeface="Helvetica Neue" charset="0"/>
                <a:ea typeface="ヒラギノ角ゴ ProN W3" charset="0"/>
                <a:cs typeface="Helvetica Neue" charset="0"/>
                <a:sym typeface="Helvetica Neue" charset="0"/>
              </a:rPr>
              <a:t>CyberInfrastructure</a:t>
            </a:r>
            <a:r>
              <a:rPr lang="en-US" sz="3600" b="1" dirty="0" smtClean="0">
                <a:latin typeface="Helvetica Neue" charset="0"/>
                <a:ea typeface="ヒラギノ角ゴ ProN W3" charset="0"/>
                <a:cs typeface="Helvetica Neue" charset="0"/>
                <a:sym typeface="Helvetica Neue" charset="0"/>
              </a:rPr>
              <a:t> Concepts</a:t>
            </a:r>
            <a:br>
              <a:rPr lang="en-US" sz="3600" b="1" dirty="0" smtClean="0">
                <a:latin typeface="Helvetica Neue" charset="0"/>
                <a:ea typeface="ヒラギノ角ゴ ProN W3" charset="0"/>
                <a:cs typeface="Helvetica Neue" charset="0"/>
                <a:sym typeface="Helvetica Neue" charset="0"/>
              </a:rPr>
            </a:br>
            <a:r>
              <a:rPr lang="en-US" sz="3600" b="1" dirty="0" smtClean="0">
                <a:latin typeface="Helvetica Neue" charset="0"/>
                <a:ea typeface="ヒラギノ角ゴ ProN W3" charset="0"/>
                <a:cs typeface="Helvetica Neue" charset="0"/>
                <a:sym typeface="Helvetica Neue" charset="0"/>
              </a:rPr>
              <a:t>ISTA 420/520 Fall 2012</a:t>
            </a:r>
            <a:endParaRPr lang="en-US" sz="3600" b="1" dirty="0">
              <a:latin typeface="Helvetica Neue" charset="0"/>
              <a:ea typeface="ヒラギノ角ゴ ProN W3" charset="0"/>
              <a:cs typeface="ヒラギノ角ゴ ProN W3" charset="0"/>
              <a:sym typeface="Helvetica Neue" charset="0"/>
            </a:endParaRPr>
          </a:p>
        </p:txBody>
      </p:sp>
      <p:sp>
        <p:nvSpPr>
          <p:cNvPr id="296966" name="Text Box 4"/>
          <p:cNvSpPr txBox="1">
            <a:spLocks noChangeArrowheads="1"/>
          </p:cNvSpPr>
          <p:nvPr/>
        </p:nvSpPr>
        <p:spPr bwMode="auto">
          <a:xfrm>
            <a:off x="8813602" y="6545461"/>
            <a:ext cx="219894" cy="223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288" tIns="32144" rIns="64288" bIns="32144"/>
          <a:lstStyle>
            <a:lvl1pPr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defTabSz="642915" eaLnBrk="1" fontAlgn="base" hangingPunct="1">
              <a:spcBef>
                <a:spcPct val="0"/>
              </a:spcBef>
              <a:spcAft>
                <a:spcPct val="0"/>
              </a:spcAft>
            </a:pPr>
            <a:fld id="{94AFD8F8-D8EE-5346-A78E-250BCD78CFD3}" type="slidenum">
              <a:rPr lang="en-US" sz="1000" b="1">
                <a:latin typeface="Helvetica Neue" charset="0"/>
                <a:cs typeface="Helvetica Neue" charset="0"/>
                <a:sym typeface="Helvetica Neue" charset="0"/>
              </a:rPr>
              <a:pPr algn="r" defTabSz="642915"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z="1000" b="1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96967" name="Rectangle 5"/>
          <p:cNvSpPr>
            <a:spLocks/>
          </p:cNvSpPr>
          <p:nvPr/>
        </p:nvSpPr>
        <p:spPr bwMode="auto">
          <a:xfrm>
            <a:off x="148368" y="4825727"/>
            <a:ext cx="8026171" cy="1862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87" tIns="26787" rIns="26787" bIns="26787"/>
          <a:lstStyle/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6600"/>
                </a:solidFill>
                <a:latin typeface="Corbel" charset="0"/>
                <a:ea typeface="ヒラギノ角ゴ ProN W3" charset="0"/>
                <a:cs typeface="Corbel" charset="0"/>
                <a:sym typeface="Corbel" charset="0"/>
              </a:rPr>
              <a:t>Nirav </a:t>
            </a:r>
            <a:r>
              <a:rPr lang="en-US" sz="2000" b="1" dirty="0" smtClean="0">
                <a:solidFill>
                  <a:srgbClr val="FF6600"/>
                </a:solidFill>
                <a:latin typeface="Corbel" charset="0"/>
                <a:ea typeface="ヒラギノ角ゴ ProN W3" charset="0"/>
                <a:cs typeface="Corbel" charset="0"/>
                <a:sym typeface="Corbel" charset="0"/>
              </a:rPr>
              <a:t>Merchant (</a:t>
            </a:r>
            <a:r>
              <a:rPr lang="en-US" sz="2000" b="1" dirty="0" err="1" smtClean="0">
                <a:solidFill>
                  <a:srgbClr val="FF6600"/>
                </a:solidFill>
                <a:latin typeface="Corbel" charset="0"/>
                <a:ea typeface="ヒラギノ角ゴ ProN W3" charset="0"/>
                <a:cs typeface="Corbel" charset="0"/>
                <a:sym typeface="Corbel" charset="0"/>
              </a:rPr>
              <a:t>nirav@email.arizona.edu</a:t>
            </a:r>
            <a:r>
              <a:rPr lang="en-US" sz="2000" b="1" dirty="0" smtClean="0">
                <a:solidFill>
                  <a:srgbClr val="FF6600"/>
                </a:solidFill>
                <a:latin typeface="Corbel" charset="0"/>
                <a:ea typeface="ヒラギノ角ゴ ProN W3" charset="0"/>
                <a:cs typeface="Corbel" charset="0"/>
                <a:sym typeface="Corbel" charset="0"/>
              </a:rPr>
              <a:t>)</a:t>
            </a:r>
            <a:endParaRPr lang="en-US" sz="2800" b="1" dirty="0">
              <a:solidFill>
                <a:srgbClr val="FF6600"/>
              </a:solidFill>
              <a:latin typeface="Corbel" charset="0"/>
              <a:ea typeface="ヒラギノ角ゴ ProN W3" charset="0"/>
              <a:cs typeface="Corbel" charset="0"/>
              <a:sym typeface="Corbel" charset="0"/>
            </a:endParaRP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FFFFFF"/>
                </a:solidFill>
                <a:latin typeface="Corbel" charset="0"/>
                <a:ea typeface="ヒラギノ角ゴ ProN W3" charset="0"/>
                <a:cs typeface="Corbel" charset="0"/>
                <a:sym typeface="Corbel" charset="0"/>
              </a:rPr>
              <a:t>Bio Computing &amp; </a:t>
            </a:r>
            <a:r>
              <a:rPr lang="en-US" sz="2000" b="1" dirty="0" err="1" smtClean="0">
                <a:solidFill>
                  <a:srgbClr val="FFFFFF"/>
                </a:solidFill>
                <a:latin typeface="Corbel" charset="0"/>
                <a:ea typeface="ヒラギノ角ゴ ProN W3" charset="0"/>
                <a:cs typeface="Corbel" charset="0"/>
                <a:sym typeface="Corbel" charset="0"/>
              </a:rPr>
              <a:t>iPlant</a:t>
            </a:r>
            <a:r>
              <a:rPr lang="en-US" sz="2000" b="1" dirty="0" smtClean="0">
                <a:solidFill>
                  <a:srgbClr val="FFFFFF"/>
                </a:solidFill>
                <a:latin typeface="Corbel" charset="0"/>
                <a:ea typeface="ヒラギノ角ゴ ProN W3" charset="0"/>
                <a:cs typeface="Corbel" charset="0"/>
                <a:sym typeface="Corbel" charset="0"/>
              </a:rPr>
              <a:t> Collaborative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FF6600"/>
                </a:solidFill>
                <a:latin typeface="Corbel" charset="0"/>
                <a:ea typeface="ヒラギノ角ゴ ProN W3" charset="0"/>
                <a:cs typeface="Corbel" charset="0"/>
                <a:sym typeface="Corbel" charset="0"/>
              </a:rPr>
              <a:t>Eric Lyons (</a:t>
            </a:r>
            <a:r>
              <a:rPr lang="en-US" sz="2000" b="1" dirty="0" err="1" smtClean="0">
                <a:solidFill>
                  <a:srgbClr val="FF6600"/>
                </a:solidFill>
                <a:latin typeface="Corbel" charset="0"/>
                <a:ea typeface="ヒラギノ角ゴ ProN W3" charset="0"/>
                <a:cs typeface="Corbel" charset="0"/>
                <a:sym typeface="Corbel" charset="0"/>
              </a:rPr>
              <a:t>ericlyons@email.arizona.edu</a:t>
            </a:r>
            <a:r>
              <a:rPr lang="en-US" sz="2000" b="1" dirty="0" smtClean="0">
                <a:solidFill>
                  <a:srgbClr val="FF6600"/>
                </a:solidFill>
                <a:latin typeface="Corbel" charset="0"/>
                <a:ea typeface="ヒラギノ角ゴ ProN W3" charset="0"/>
                <a:cs typeface="Corbel" charset="0"/>
                <a:sym typeface="Corbel" charset="0"/>
              </a:rPr>
              <a:t>)</a:t>
            </a:r>
            <a:r>
              <a:rPr lang="en-US" sz="2000" b="1" dirty="0" smtClean="0">
                <a:solidFill>
                  <a:srgbClr val="FFFFFF"/>
                </a:solidFill>
                <a:latin typeface="Corbel" charset="0"/>
                <a:ea typeface="ヒラギノ角ゴ ProN W3" charset="0"/>
                <a:cs typeface="Corbel" charset="0"/>
                <a:sym typeface="Corbel" charset="0"/>
              </a:rPr>
              <a:t/>
            </a:r>
            <a:br>
              <a:rPr lang="en-US" sz="2000" b="1" dirty="0" smtClean="0">
                <a:solidFill>
                  <a:srgbClr val="FFFFFF"/>
                </a:solidFill>
                <a:latin typeface="Corbel" charset="0"/>
                <a:ea typeface="ヒラギノ角ゴ ProN W3" charset="0"/>
                <a:cs typeface="Corbel" charset="0"/>
                <a:sym typeface="Corbel" charset="0"/>
              </a:rPr>
            </a:br>
            <a:r>
              <a:rPr lang="en-US" sz="2000" b="1" dirty="0" smtClean="0">
                <a:solidFill>
                  <a:srgbClr val="FFFFFF"/>
                </a:solidFill>
                <a:latin typeface="Corbel" charset="0"/>
                <a:ea typeface="ヒラギノ角ゴ ProN W3" charset="0"/>
                <a:cs typeface="Corbel" charset="0"/>
                <a:sym typeface="Corbel" charset="0"/>
              </a:rPr>
              <a:t>Plant Sciences &amp; </a:t>
            </a:r>
            <a:r>
              <a:rPr lang="en-US" sz="2000" b="1" dirty="0" err="1" smtClean="0">
                <a:solidFill>
                  <a:srgbClr val="FFFFFF"/>
                </a:solidFill>
                <a:latin typeface="Corbel" charset="0"/>
                <a:ea typeface="ヒラギノ角ゴ ProN W3" charset="0"/>
                <a:cs typeface="Corbel" charset="0"/>
                <a:sym typeface="Corbel" charset="0"/>
              </a:rPr>
              <a:t>iPlant</a:t>
            </a:r>
            <a:r>
              <a:rPr lang="en-US" sz="2000" b="1" dirty="0" smtClean="0">
                <a:solidFill>
                  <a:srgbClr val="FFFFFF"/>
                </a:solidFill>
                <a:latin typeface="Corbel" charset="0"/>
                <a:ea typeface="ヒラギノ角ゴ ProN W3" charset="0"/>
                <a:cs typeface="Corbel" charset="0"/>
                <a:sym typeface="Corbel" charset="0"/>
              </a:rPr>
              <a:t> Collaborative</a:t>
            </a:r>
            <a:endParaRPr lang="en-US" sz="2800" b="1" dirty="0">
              <a:solidFill>
                <a:srgbClr val="FFFFFF"/>
              </a:solidFill>
              <a:latin typeface="Corbel" charset="0"/>
              <a:ea typeface="ヒラギノ角ゴ ProN W3" charset="0"/>
              <a:cs typeface="Corbel" charset="0"/>
              <a:sym typeface="Corbel" charset="0"/>
            </a:endParaRP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FFFFFF"/>
                </a:solidFill>
                <a:latin typeface="Corbel" charset="0"/>
                <a:ea typeface="ヒラギノ角ゴ ProN W3" charset="0"/>
                <a:cs typeface="Corbel" charset="0"/>
                <a:sym typeface="Corbel" charset="0"/>
              </a:rPr>
              <a:t>University </a:t>
            </a:r>
            <a:r>
              <a:rPr lang="en-US" sz="2000" b="1" dirty="0">
                <a:solidFill>
                  <a:srgbClr val="FFFFFF"/>
                </a:solidFill>
                <a:latin typeface="Corbel" charset="0"/>
                <a:ea typeface="ヒラギノ角ゴ ProN W3" charset="0"/>
                <a:cs typeface="Corbel" charset="0"/>
                <a:sym typeface="Corbel" charset="0"/>
              </a:rPr>
              <a:t>of Arizona</a:t>
            </a:r>
            <a:endParaRPr lang="en-US" sz="2800" b="1" dirty="0">
              <a:solidFill>
                <a:srgbClr val="FFFFFF"/>
              </a:solidFill>
              <a:latin typeface="Corbel" charset="0"/>
              <a:ea typeface="ヒラギノ角ゴ ProN W3" charset="0"/>
              <a:cs typeface="Corbel" charset="0"/>
              <a:sym typeface="Corbel" charset="0"/>
            </a:endParaRP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nl-NL" sz="2000" b="1" dirty="0">
                <a:solidFill>
                  <a:srgbClr val="FFFFFF"/>
                </a:solidFill>
                <a:latin typeface="Corbel" charset="0"/>
                <a:ea typeface="ヒラギノ角ゴ ProN W3" charset="0"/>
                <a:cs typeface="Corbel" charset="0"/>
                <a:sym typeface="Corbel" charset="0"/>
                <a:hlinkClick r:id="rId2"/>
              </a:rPr>
              <a:t>http://goo.gl/</a:t>
            </a:r>
            <a:r>
              <a:rPr lang="nl-NL" sz="2000" b="1" dirty="0" smtClean="0">
                <a:solidFill>
                  <a:srgbClr val="FFFFFF"/>
                </a:solidFill>
                <a:latin typeface="Corbel" charset="0"/>
                <a:ea typeface="ヒラギノ角ゴ ProN W3" charset="0"/>
                <a:cs typeface="Corbel" charset="0"/>
                <a:sym typeface="Corbel" charset="0"/>
                <a:hlinkClick r:id="rId2"/>
              </a:rPr>
              <a:t>p4j3m</a:t>
            </a:r>
            <a:r>
              <a:rPr lang="nl-NL" sz="2000" b="1" dirty="0">
                <a:solidFill>
                  <a:srgbClr val="FFFFFF"/>
                </a:solidFill>
                <a:latin typeface="Corbel" charset="0"/>
                <a:ea typeface="ヒラギノ角ゴ ProN W3" charset="0"/>
                <a:cs typeface="Corbel" charset="0"/>
                <a:sym typeface="Corbel" charset="0"/>
              </a:rPr>
              <a:t> or </a:t>
            </a:r>
            <a:r>
              <a:rPr lang="nl-NL" sz="2000" b="1" dirty="0" err="1">
                <a:solidFill>
                  <a:srgbClr val="FFFFFF"/>
                </a:solidFill>
                <a:latin typeface="Corbel" charset="0"/>
                <a:ea typeface="ヒラギノ角ゴ ProN W3" charset="0"/>
                <a:cs typeface="Corbel" charset="0"/>
                <a:sym typeface="Corbel" charset="0"/>
              </a:rPr>
              <a:t>https</a:t>
            </a:r>
            <a:r>
              <a:rPr lang="nl-NL" sz="2000" b="1" dirty="0">
                <a:solidFill>
                  <a:srgbClr val="FFFFFF"/>
                </a:solidFill>
                <a:latin typeface="Corbel" charset="0"/>
                <a:ea typeface="ヒラギノ角ゴ ProN W3" charset="0"/>
                <a:cs typeface="Corbel" charset="0"/>
                <a:sym typeface="Corbel" charset="0"/>
              </a:rPr>
              <a:t>://</a:t>
            </a:r>
            <a:r>
              <a:rPr lang="nl-NL" sz="2000" b="1" dirty="0" err="1">
                <a:solidFill>
                  <a:srgbClr val="FFFFFF"/>
                </a:solidFill>
                <a:latin typeface="Corbel" charset="0"/>
                <a:ea typeface="ヒラギノ角ゴ ProN W3" charset="0"/>
                <a:cs typeface="Corbel" charset="0"/>
                <a:sym typeface="Corbel" charset="0"/>
              </a:rPr>
              <a:t>sites.google.com</a:t>
            </a:r>
            <a:r>
              <a:rPr lang="nl-NL" sz="2000" b="1" dirty="0">
                <a:solidFill>
                  <a:srgbClr val="FFFFFF"/>
                </a:solidFill>
                <a:latin typeface="Corbel" charset="0"/>
                <a:ea typeface="ヒラギノ角ゴ ProN W3" charset="0"/>
                <a:cs typeface="Corbel" charset="0"/>
                <a:sym typeface="Corbel" charset="0"/>
              </a:rPr>
              <a:t>/site/</a:t>
            </a:r>
            <a:r>
              <a:rPr lang="nl-NL" sz="2000" b="1" dirty="0" err="1">
                <a:solidFill>
                  <a:srgbClr val="FFFFFF"/>
                </a:solidFill>
                <a:latin typeface="Corbel" charset="0"/>
                <a:ea typeface="ヒラギノ角ゴ ProN W3" charset="0"/>
                <a:cs typeface="Corbel" charset="0"/>
                <a:sym typeface="Corbel" charset="0"/>
              </a:rPr>
              <a:t>appliedciconcepts</a:t>
            </a:r>
            <a:r>
              <a:rPr lang="nl-NL" sz="2000" b="1" dirty="0">
                <a:solidFill>
                  <a:srgbClr val="FFFFFF"/>
                </a:solidFill>
                <a:latin typeface="Corbel" charset="0"/>
                <a:ea typeface="ヒラギノ角ゴ ProN W3" charset="0"/>
                <a:cs typeface="Corbel" charset="0"/>
                <a:sym typeface="Corbel" charset="0"/>
              </a:rPr>
              <a:t>/</a:t>
            </a:r>
            <a:endParaRPr lang="en-US" sz="2000" b="1" dirty="0">
              <a:solidFill>
                <a:srgbClr val="FFFFFF"/>
              </a:solidFill>
              <a:latin typeface="Corbel" charset="0"/>
              <a:ea typeface="ヒラギノ角ゴ ProN W3" charset="0"/>
              <a:cs typeface="Corbel" charset="0"/>
              <a:sym typeface="Corbe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455" y="1303933"/>
            <a:ext cx="4920620" cy="304817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sp>
        <p:nvSpPr>
          <p:cNvPr id="11" name="Rectangle 10"/>
          <p:cNvSpPr/>
          <p:nvPr/>
        </p:nvSpPr>
        <p:spPr>
          <a:xfrm>
            <a:off x="828226" y="4358919"/>
            <a:ext cx="752598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100" dirty="0"/>
              <a:t>Will Computers Crash Genomics?  </a:t>
            </a:r>
            <a:r>
              <a:rPr lang="en-US" sz="1100" dirty="0" smtClean="0"/>
              <a:t>Science </a:t>
            </a:r>
            <a:r>
              <a:rPr lang="en-US" sz="1100" dirty="0" err="1"/>
              <a:t>Vol</a:t>
            </a:r>
            <a:r>
              <a:rPr lang="en-US" sz="1100" dirty="0"/>
              <a:t> 331 Feb 2011</a:t>
            </a:r>
          </a:p>
        </p:txBody>
      </p:sp>
    </p:spTree>
    <p:extLst>
      <p:ext uri="{BB962C8B-B14F-4D97-AF65-F5344CB8AC3E}">
        <p14:creationId xmlns:p14="http://schemas.microsoft.com/office/powerpoint/2010/main" val="4293083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and Job </a:t>
            </a:r>
            <a:r>
              <a:rPr lang="en-US" dirty="0" err="1" smtClean="0"/>
              <a:t>Mangement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4DBC6-0750-7D4D-89A0-03B0CB5023BA}" type="slidenum">
              <a:rPr lang="en-US" smtClean="0">
                <a:solidFill>
                  <a:srgbClr val="FFFFFF"/>
                </a:solidFill>
              </a:rPr>
              <a:pPr/>
              <a:t>10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40"/>
            <a:ext cx="9144000" cy="6359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409392"/>
            <a:ext cx="9033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CONTRIBUTIONS FOR RESOURCE AND JOB MANAGEMENT IN HIGH PERFORMANCE COMPUTING - </a:t>
            </a:r>
            <a:r>
              <a:rPr lang="en-US" sz="1200" dirty="0" err="1"/>
              <a:t>Yiannis</a:t>
            </a:r>
            <a:r>
              <a:rPr lang="en-US" sz="1200" dirty="0"/>
              <a:t> Georgiou 2010 (thesis)</a:t>
            </a:r>
          </a:p>
        </p:txBody>
      </p:sp>
    </p:spTree>
    <p:extLst>
      <p:ext uri="{BB962C8B-B14F-4D97-AF65-F5344CB8AC3E}">
        <p14:creationId xmlns:p14="http://schemas.microsoft.com/office/powerpoint/2010/main" val="1306460849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641" y="179588"/>
            <a:ext cx="7947422" cy="509421"/>
          </a:xfrm>
        </p:spPr>
        <p:txBody>
          <a:bodyPr/>
          <a:lstStyle/>
          <a:p>
            <a:r>
              <a:rPr lang="en-US" dirty="0" smtClean="0"/>
              <a:t>Cloud is no different for RJMS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4DBC6-0750-7D4D-89A0-03B0CB5023BA}" type="slidenum">
              <a:rPr lang="en-US" smtClean="0">
                <a:solidFill>
                  <a:srgbClr val="FFFFFF"/>
                </a:solidFill>
              </a:rPr>
              <a:pPr/>
              <a:t>11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5780"/>
            <a:ext cx="9144000" cy="572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80488"/>
      </p:ext>
    </p:extLst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97" y="135099"/>
            <a:ext cx="7947422" cy="508742"/>
          </a:xfrm>
        </p:spPr>
        <p:txBody>
          <a:bodyPr/>
          <a:lstStyle/>
          <a:p>
            <a:r>
              <a:rPr lang="en-US" sz="3600" dirty="0" smtClean="0"/>
              <a:t>Comparison of RJMS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4DBC6-0750-7D4D-89A0-03B0CB5023BA}" type="slidenum">
              <a:rPr lang="en-US" smtClean="0">
                <a:solidFill>
                  <a:srgbClr val="FFFFFF"/>
                </a:solidFill>
              </a:rPr>
              <a:pPr/>
              <a:t>12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7" y="767150"/>
            <a:ext cx="9144000" cy="4637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635" y="5558570"/>
            <a:ext cx="2973043" cy="111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88655"/>
      </p:ext>
    </p:extLst>
  </p:cSld>
  <p:clrMapOvr>
    <a:masterClrMapping/>
  </p:clrMapOvr>
  <p:transition xmlns:p14="http://schemas.microsoft.com/office/powerpoint/2010/main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Popular RJMS Options  (commercial and open-source)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059" y="1528665"/>
            <a:ext cx="7947422" cy="5011060"/>
          </a:xfrm>
        </p:spPr>
        <p:txBody>
          <a:bodyPr/>
          <a:lstStyle/>
          <a:p>
            <a:r>
              <a:rPr lang="en-US" sz="2200" dirty="0">
                <a:solidFill>
                  <a:srgbClr val="FF0000"/>
                </a:solidFill>
              </a:rPr>
              <a:t>SLURM</a:t>
            </a:r>
            <a:r>
              <a:rPr lang="en-US" sz="2200" dirty="0"/>
              <a:t> (0): Simple Linux Utility for Resource Management </a:t>
            </a:r>
          </a:p>
          <a:p>
            <a:r>
              <a:rPr lang="en-US" sz="2200" dirty="0"/>
              <a:t>HTCONDOR (0): Used on </a:t>
            </a:r>
            <a:r>
              <a:rPr lang="en-US" sz="2200" dirty="0" err="1"/>
              <a:t>iPlant’s</a:t>
            </a:r>
            <a:r>
              <a:rPr lang="en-US" sz="2200" dirty="0"/>
              <a:t> AZ grid</a:t>
            </a:r>
          </a:p>
          <a:p>
            <a:r>
              <a:rPr lang="en-US" sz="2200" dirty="0">
                <a:solidFill>
                  <a:srgbClr val="FF0000"/>
                </a:solidFill>
              </a:rPr>
              <a:t>TORQUE</a:t>
            </a:r>
            <a:r>
              <a:rPr lang="en-US" sz="2200" dirty="0"/>
              <a:t> (0): </a:t>
            </a:r>
            <a:r>
              <a:rPr lang="en-US" sz="2200" dirty="0" err="1"/>
              <a:t>Terascale</a:t>
            </a:r>
            <a:r>
              <a:rPr lang="en-US" sz="2200" dirty="0"/>
              <a:t> Open-Source Resource and </a:t>
            </a:r>
            <a:r>
              <a:rPr lang="en-US" sz="2200" dirty="0" err="1"/>
              <a:t>QUEue</a:t>
            </a:r>
            <a:r>
              <a:rPr lang="en-US" sz="2200" dirty="0"/>
              <a:t> Manager </a:t>
            </a:r>
          </a:p>
          <a:p>
            <a:r>
              <a:rPr lang="en-US" sz="2200" dirty="0"/>
              <a:t>OAR (0):   French software.</a:t>
            </a:r>
          </a:p>
          <a:p>
            <a:r>
              <a:rPr lang="en-US" sz="2200" dirty="0"/>
              <a:t>SGE/OGE ($):  Sun Grid Engine (Oracle Grid Engine) </a:t>
            </a:r>
          </a:p>
          <a:p>
            <a:r>
              <a:rPr lang="en-US" sz="2200" dirty="0"/>
              <a:t>MAUI (0): </a:t>
            </a:r>
            <a:r>
              <a:rPr lang="en-US" sz="2200" dirty="0" err="1"/>
              <a:t>Develment</a:t>
            </a:r>
            <a:r>
              <a:rPr lang="en-US" sz="2200" dirty="0"/>
              <a:t> has slowed</a:t>
            </a:r>
          </a:p>
          <a:p>
            <a:r>
              <a:rPr lang="en-US" sz="2200" dirty="0"/>
              <a:t>MOAB ($): Commercial implementation of MAUI.  Greatly expanded features</a:t>
            </a:r>
          </a:p>
          <a:p>
            <a:r>
              <a:rPr lang="en-US" sz="2200" dirty="0"/>
              <a:t>LSF ($):  Load Sharing Facility </a:t>
            </a:r>
          </a:p>
          <a:p>
            <a:r>
              <a:rPr lang="en-US" sz="2200" dirty="0" err="1">
                <a:solidFill>
                  <a:srgbClr val="FF0000"/>
                </a:solidFill>
              </a:rPr>
              <a:t>PBSPro</a:t>
            </a:r>
            <a:r>
              <a:rPr lang="en-US" sz="2200" dirty="0"/>
              <a:t> ($):  Portable Batch System</a:t>
            </a:r>
          </a:p>
          <a:p>
            <a:r>
              <a:rPr lang="en-US" sz="2200" dirty="0" err="1"/>
              <a:t>LoadLeveler</a:t>
            </a:r>
            <a:r>
              <a:rPr lang="en-US" sz="2200" dirty="0"/>
              <a:t> ($): IBM Tivoli Workload Scheduler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4DBC6-0750-7D4D-89A0-03B0CB5023BA}" type="slidenum">
              <a:rPr lang="en-US" smtClean="0">
                <a:solidFill>
                  <a:srgbClr val="FFFFFF"/>
                </a:solidFill>
              </a:rPr>
              <a:pPr/>
              <a:t>13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723586"/>
      </p:ext>
    </p:extLst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640" y="463296"/>
            <a:ext cx="8259961" cy="923593"/>
          </a:xfrm>
        </p:spPr>
        <p:txBody>
          <a:bodyPr/>
          <a:lstStyle/>
          <a:p>
            <a:r>
              <a:rPr lang="en-US" sz="4400" dirty="0" smtClean="0"/>
              <a:t>Some common </a:t>
            </a:r>
            <a:r>
              <a:rPr lang="en-US" sz="4400" dirty="0" smtClean="0"/>
              <a:t>concepts </a:t>
            </a:r>
            <a:br>
              <a:rPr lang="en-US" sz="4400" dirty="0" smtClean="0"/>
            </a:br>
            <a:r>
              <a:rPr lang="en-US" sz="4400" dirty="0" smtClean="0"/>
              <a:t>&amp; Right of Passage !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640" y="1757643"/>
            <a:ext cx="7947422" cy="5011060"/>
          </a:xfrm>
        </p:spPr>
        <p:txBody>
          <a:bodyPr/>
          <a:lstStyle/>
          <a:p>
            <a:r>
              <a:rPr lang="en-US" dirty="0" smtClean="0"/>
              <a:t>Login nodes</a:t>
            </a:r>
          </a:p>
          <a:p>
            <a:r>
              <a:rPr lang="en-US" dirty="0" smtClean="0"/>
              <a:t>Compute nodes</a:t>
            </a:r>
          </a:p>
          <a:p>
            <a:r>
              <a:rPr lang="en-US" dirty="0" smtClean="0"/>
              <a:t>Storage systems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Time: CPU, Wall </a:t>
            </a:r>
            <a:r>
              <a:rPr lang="en-US" dirty="0" err="1" smtClean="0">
                <a:solidFill>
                  <a:srgbClr val="FF6600"/>
                </a:solidFill>
              </a:rPr>
              <a:t>etc</a:t>
            </a:r>
            <a:endParaRPr lang="en-US" dirty="0" smtClean="0">
              <a:solidFill>
                <a:srgbClr val="FF6600"/>
              </a:solidFill>
            </a:endParaRPr>
          </a:p>
          <a:p>
            <a:r>
              <a:rPr lang="en-US" dirty="0" smtClean="0"/>
              <a:t>RJMS systems</a:t>
            </a:r>
          </a:p>
          <a:p>
            <a:pPr lvl="1"/>
            <a:r>
              <a:rPr lang="en-US" dirty="0" smtClean="0"/>
              <a:t>Understanding queues </a:t>
            </a:r>
          </a:p>
          <a:p>
            <a:pPr lvl="1"/>
            <a:r>
              <a:rPr lang="en-US" dirty="0"/>
              <a:t>Understanding scheduling</a:t>
            </a:r>
          </a:p>
          <a:p>
            <a:pPr lvl="1"/>
            <a:r>
              <a:rPr lang="en-US" dirty="0" smtClean="0"/>
              <a:t>Understanding monitoring</a:t>
            </a:r>
          </a:p>
          <a:p>
            <a:pPr lvl="1"/>
            <a:r>
              <a:rPr lang="en-US" dirty="0" smtClean="0"/>
              <a:t>Clever tricks specific to </a:t>
            </a:r>
            <a:r>
              <a:rPr lang="en-US" dirty="0" smtClean="0"/>
              <a:t>RJMS  </a:t>
            </a:r>
            <a:r>
              <a:rPr lang="en-US" dirty="0" smtClean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4DBC6-0750-7D4D-89A0-03B0CB5023BA}" type="slidenum">
              <a:rPr lang="en-US" smtClean="0">
                <a:solidFill>
                  <a:srgbClr val="FFFFFF"/>
                </a:solidFill>
              </a:rPr>
              <a:pPr/>
              <a:t>14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1717"/>
      </p:ext>
    </p:extLst>
  </p:cSld>
  <p:clrMapOvr>
    <a:masterClrMapping/>
  </p:clrMapOvr>
  <p:transition xmlns:p14="http://schemas.microsoft.com/office/powerpoint/2010/main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4DBC6-0750-7D4D-89A0-03B0CB5023BA}" type="slidenum">
              <a:rPr lang="en-US" smtClean="0">
                <a:solidFill>
                  <a:srgbClr val="FFFFFF"/>
                </a:solidFill>
              </a:rPr>
              <a:pPr/>
              <a:t>15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85396"/>
      </p:ext>
    </p:extLst>
  </p:cSld>
  <p:clrMapOvr>
    <a:masterClrMapping/>
  </p:clrMapOvr>
  <p:transition xmlns:p14="http://schemas.microsoft.com/office/powerpoint/2010/main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Queue do you go to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order to utilize the systems most effectively each user needs to know four things about their jobs:</a:t>
            </a:r>
          </a:p>
          <a:p>
            <a:r>
              <a:rPr lang="en-US" sz="2400" dirty="0"/>
              <a:t>type of software (serial, parallel MPI, parallel threaded/</a:t>
            </a:r>
            <a:r>
              <a:rPr lang="en-US" sz="2400" dirty="0" err="1"/>
              <a:t>OpenMP</a:t>
            </a:r>
            <a:r>
              <a:rPr lang="en-US" sz="2400" dirty="0"/>
              <a:t>)</a:t>
            </a:r>
          </a:p>
          <a:p>
            <a:r>
              <a:rPr lang="en-US" sz="2400" dirty="0"/>
              <a:t>hardware system designed for the type of job (</a:t>
            </a:r>
            <a:r>
              <a:rPr lang="en-US" sz="2400" dirty="0" err="1"/>
              <a:t>htc</a:t>
            </a:r>
            <a:r>
              <a:rPr lang="en-US" sz="2400" dirty="0"/>
              <a:t>, cluster, </a:t>
            </a:r>
            <a:r>
              <a:rPr lang="en-US" sz="2400" dirty="0" err="1"/>
              <a:t>smp</a:t>
            </a:r>
            <a:r>
              <a:rPr lang="en-US" sz="2400" dirty="0"/>
              <a:t>)</a:t>
            </a:r>
          </a:p>
          <a:p>
            <a:r>
              <a:rPr lang="en-US" sz="2400" dirty="0"/>
              <a:t>UA HPC/HTC keywords or PBS resource requests used to match user jobs to the appropriate HPC/HTC system</a:t>
            </a:r>
          </a:p>
          <a:p>
            <a:r>
              <a:rPr lang="en-US" sz="2400" dirty="0"/>
              <a:t>the queue where the job should run (windfall, standard, high)</a:t>
            </a:r>
          </a:p>
          <a:p>
            <a:r>
              <a:rPr lang="en-US" sz="2400" dirty="0"/>
              <a:t> memory required of your program</a:t>
            </a:r>
          </a:p>
          <a:p>
            <a:r>
              <a:rPr lang="en-US" sz="2400" dirty="0"/>
              <a:t> time you need to run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4DBC6-0750-7D4D-89A0-03B0CB5023BA}" type="slidenum">
              <a:rPr lang="en-US" smtClean="0">
                <a:solidFill>
                  <a:srgbClr val="FFFFFF"/>
                </a:solidFill>
              </a:rPr>
              <a:pPr/>
              <a:t>16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536437"/>
      </p:ext>
    </p:extLst>
  </p:cSld>
  <p:clrMapOvr>
    <a:masterClrMapping/>
  </p:clrMapOvr>
  <p:transition xmlns:p14="http://schemas.microsoft.com/office/powerpoint/2010/main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PBSpro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4DBC6-0750-7D4D-89A0-03B0CB5023BA}" type="slidenum">
              <a:rPr lang="en-US" smtClean="0">
                <a:solidFill>
                  <a:srgbClr val="FFFFFF"/>
                </a:solidFill>
              </a:rPr>
              <a:pPr/>
              <a:t>17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974" y="1218714"/>
            <a:ext cx="33274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69060"/>
      </p:ext>
    </p:extLst>
  </p:cSld>
  <p:clrMapOvr>
    <a:masterClrMapping/>
  </p:clrMapOvr>
  <p:transition xmlns:p14="http://schemas.microsoft.com/office/powerpoint/2010/main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examine a </a:t>
            </a:r>
            <a:r>
              <a:rPr lang="en-US" dirty="0" err="1" smtClean="0"/>
              <a:t>qsub</a:t>
            </a:r>
            <a:r>
              <a:rPr lang="en-US" dirty="0" smtClean="0"/>
              <a:t>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http://rc2.webhost.uits.arizona.edu/hpc-htc/using-systems/pbs-</a:t>
            </a:r>
            <a:r>
              <a:rPr lang="en-US" dirty="0" smtClean="0">
                <a:hlinkClick r:id="rId2"/>
              </a:rPr>
              <a:t>example</a:t>
            </a:r>
            <a:endParaRPr lang="en-US" dirty="0" smtClean="0"/>
          </a:p>
          <a:p>
            <a:r>
              <a:rPr lang="en-US" dirty="0" smtClean="0"/>
              <a:t>Scroll towards </a:t>
            </a:r>
            <a:r>
              <a:rPr lang="en-US" dirty="0"/>
              <a:t>the </a:t>
            </a:r>
            <a:r>
              <a:rPr lang="en-US" dirty="0" smtClean="0"/>
              <a:t>bottom</a:t>
            </a:r>
          </a:p>
          <a:p>
            <a:r>
              <a:rPr lang="en-US" dirty="0" smtClean="0"/>
              <a:t>Copy </a:t>
            </a:r>
            <a:r>
              <a:rPr lang="en-US" dirty="0"/>
              <a:t>example script 1 “</a:t>
            </a:r>
            <a:r>
              <a:rPr lang="en-US" dirty="0">
                <a:solidFill>
                  <a:srgbClr val="FF0000"/>
                </a:solidFill>
              </a:rPr>
              <a:t>Script to run a serial job using one core</a:t>
            </a:r>
            <a:r>
              <a:rPr lang="en-US" dirty="0"/>
              <a:t>”.</a:t>
            </a:r>
          </a:p>
          <a:p>
            <a:r>
              <a:rPr lang="en-US" dirty="0" smtClean="0"/>
              <a:t>Modify it </a:t>
            </a:r>
            <a:r>
              <a:rPr lang="en-US" dirty="0"/>
              <a:t>to run:</a:t>
            </a:r>
          </a:p>
          <a:p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/bin/time echo "This is a test.  Only a test.  Do not panic"</a:t>
            </a:r>
          </a:p>
          <a:p>
            <a:r>
              <a:rPr lang="en-US" dirty="0"/>
              <a:t>Submit to </a:t>
            </a:r>
            <a:r>
              <a:rPr lang="en-US" dirty="0" err="1" smtClean="0"/>
              <a:t>pbs</a:t>
            </a:r>
            <a:r>
              <a:rPr lang="en-US" dirty="0" smtClean="0"/>
              <a:t> (how will you do it 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4DBC6-0750-7D4D-89A0-03B0CB5023BA}" type="slidenum">
              <a:rPr lang="en-US" smtClean="0">
                <a:solidFill>
                  <a:srgbClr val="FFFFFF"/>
                </a:solidFill>
              </a:rPr>
              <a:pPr/>
              <a:t>18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242513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641" y="1534401"/>
            <a:ext cx="8373048" cy="5011060"/>
          </a:xfrm>
        </p:spPr>
        <p:txBody>
          <a:bodyPr/>
          <a:lstStyle/>
          <a:p>
            <a:pPr lvl="1"/>
            <a:r>
              <a:rPr lang="en-US" sz="4000" dirty="0" smtClean="0"/>
              <a:t> Resource </a:t>
            </a:r>
            <a:r>
              <a:rPr lang="en-US" sz="4000" dirty="0" smtClean="0"/>
              <a:t>and Job Management </a:t>
            </a:r>
            <a:r>
              <a:rPr lang="en-US" sz="4000" dirty="0" smtClean="0"/>
              <a:t>systems (RJMS)</a:t>
            </a:r>
          </a:p>
          <a:p>
            <a:pPr lvl="1"/>
            <a:r>
              <a:rPr lang="en-US" sz="4000" dirty="0" smtClean="0"/>
              <a:t>Overview of UA HPC systems</a:t>
            </a:r>
          </a:p>
          <a:p>
            <a:pPr lvl="1"/>
            <a:r>
              <a:rPr lang="en-US" sz="4000" dirty="0" smtClean="0"/>
              <a:t>Submit your first job</a:t>
            </a:r>
          </a:p>
          <a:p>
            <a:pPr lvl="1"/>
            <a:r>
              <a:rPr lang="en-US" sz="4000" dirty="0" smtClean="0"/>
              <a:t>Make sure you get your </a:t>
            </a:r>
            <a:r>
              <a:rPr lang="en-US" sz="4000" dirty="0" err="1" smtClean="0"/>
              <a:t>futuregrid</a:t>
            </a:r>
            <a:r>
              <a:rPr lang="en-US" sz="4000" dirty="0" smtClean="0"/>
              <a:t> account application in !!!!</a:t>
            </a:r>
          </a:p>
          <a:p>
            <a:pPr lvl="1"/>
            <a:endParaRPr lang="en-US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4DBC6-0750-7D4D-89A0-03B0CB5023BA}" type="slidenum">
              <a:rPr lang="en-US" smtClean="0">
                <a:solidFill>
                  <a:srgbClr val="FFFFFF"/>
                </a:solidFill>
              </a:rPr>
              <a:pPr/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0127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4DBC6-0750-7D4D-89A0-03B0CB5023BA}" type="slidenum">
              <a:rPr lang="en-US" smtClean="0">
                <a:solidFill>
                  <a:srgbClr val="FFFFFF"/>
                </a:solidFill>
              </a:rPr>
              <a:pPr/>
              <a:t>3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600"/>
            <a:ext cx="9144000" cy="43454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0504" y="6017396"/>
            <a:ext cx="9033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CONTRIBUTIONS FOR RESOURCE AND JOB MANAGEMENT IN HIGH PERFORMANCE COMPUTING - </a:t>
            </a:r>
            <a:r>
              <a:rPr lang="en-US" dirty="0" err="1"/>
              <a:t>Yiannis</a:t>
            </a:r>
            <a:r>
              <a:rPr lang="en-US" dirty="0"/>
              <a:t> Georgiou 2010 (thesis)</a:t>
            </a:r>
          </a:p>
        </p:txBody>
      </p:sp>
    </p:spTree>
    <p:extLst>
      <p:ext uri="{BB962C8B-B14F-4D97-AF65-F5344CB8AC3E}">
        <p14:creationId xmlns:p14="http://schemas.microsoft.com/office/powerpoint/2010/main" val="40626108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&amp; Job </a:t>
            </a:r>
            <a:r>
              <a:rPr lang="en-US" dirty="0" err="1" smtClean="0"/>
              <a:t>Mgmt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4DBC6-0750-7D4D-89A0-03B0CB5023BA}" type="slidenum">
              <a:rPr lang="en-US" smtClean="0">
                <a:solidFill>
                  <a:srgbClr val="FFFFFF"/>
                </a:solidFill>
              </a:rPr>
              <a:pPr/>
              <a:t>4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6900"/>
            <a:ext cx="9144000" cy="31130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0504" y="6017396"/>
            <a:ext cx="9033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CONTRIBUTIONS FOR RESOURCE AND JOB MANAGEMENT IN HIGH PERFORMANCE COMPUTING - </a:t>
            </a:r>
            <a:r>
              <a:rPr lang="en-US" dirty="0" err="1"/>
              <a:t>Yiannis</a:t>
            </a:r>
            <a:r>
              <a:rPr lang="en-US" dirty="0"/>
              <a:t> Georgiou 2010 (thesis)</a:t>
            </a:r>
          </a:p>
        </p:txBody>
      </p:sp>
    </p:spTree>
    <p:extLst>
      <p:ext uri="{BB962C8B-B14F-4D97-AF65-F5344CB8AC3E}">
        <p14:creationId xmlns:p14="http://schemas.microsoft.com/office/powerpoint/2010/main" val="1547158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you torturing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640" y="1534401"/>
            <a:ext cx="8479855" cy="5011060"/>
          </a:xfrm>
        </p:spPr>
        <p:txBody>
          <a:bodyPr/>
          <a:lstStyle/>
          <a:p>
            <a:r>
              <a:rPr lang="en-US" dirty="0" smtClean="0"/>
              <a:t>This is absolutely boring</a:t>
            </a:r>
          </a:p>
          <a:p>
            <a:r>
              <a:rPr lang="en-US" dirty="0" smtClean="0"/>
              <a:t>I have no use for it</a:t>
            </a:r>
          </a:p>
          <a:p>
            <a:r>
              <a:rPr lang="en-US" dirty="0" smtClean="0"/>
              <a:t>I own my HPC, HTC (and it does what I tell it)</a:t>
            </a:r>
          </a:p>
          <a:p>
            <a:r>
              <a:rPr lang="en-US" dirty="0" smtClean="0"/>
              <a:t>I &lt;3 Amazon and this is never needed on the cloud</a:t>
            </a:r>
          </a:p>
          <a:p>
            <a:r>
              <a:rPr lang="en-US" dirty="0" err="1" smtClean="0"/>
              <a:t>Etc</a:t>
            </a:r>
            <a:r>
              <a:rPr lang="en-US" dirty="0" smtClean="0"/>
              <a:t>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4DBC6-0750-7D4D-89A0-03B0CB5023BA}" type="slidenum">
              <a:rPr lang="en-US" smtClean="0">
                <a:solidFill>
                  <a:srgbClr val="FFFFFF"/>
                </a:solidFill>
              </a:rPr>
              <a:pPr/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235077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72" y="409259"/>
            <a:ext cx="9033495" cy="576970"/>
          </a:xfrm>
        </p:spPr>
        <p:txBody>
          <a:bodyPr/>
          <a:lstStyle/>
          <a:p>
            <a:r>
              <a:rPr lang="en-US" sz="3200" dirty="0" smtClean="0"/>
              <a:t>Resource utilization on HPC systems</a:t>
            </a:r>
            <a:br>
              <a:rPr lang="en-US" sz="3200" dirty="0" smtClean="0"/>
            </a:br>
            <a:r>
              <a:rPr lang="en-US" sz="3200" dirty="0" smtClean="0"/>
              <a:t>per parallel job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4DBC6-0750-7D4D-89A0-03B0CB5023BA}" type="slidenum">
              <a:rPr lang="en-US" smtClean="0">
                <a:solidFill>
                  <a:srgbClr val="FFFFFF"/>
                </a:solidFill>
              </a:rPr>
              <a:pPr/>
              <a:t>6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7900"/>
            <a:ext cx="9144000" cy="48968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6185" y="6122372"/>
            <a:ext cx="8817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CONTRIBUTIONS </a:t>
            </a:r>
            <a:r>
              <a:rPr lang="en-US" dirty="0" smtClean="0"/>
              <a:t>FOR RESOURCE </a:t>
            </a:r>
            <a:r>
              <a:rPr lang="en-US" dirty="0"/>
              <a:t>AND JOB MANAGEMENT IN HIGH PERFORMANCE COMPUTING - </a:t>
            </a:r>
            <a:r>
              <a:rPr lang="en-US" dirty="0" err="1"/>
              <a:t>Yiannis</a:t>
            </a:r>
            <a:r>
              <a:rPr lang="en-US" dirty="0"/>
              <a:t> </a:t>
            </a:r>
            <a:r>
              <a:rPr lang="en-US" dirty="0" smtClean="0"/>
              <a:t>Georgiou 2010 (thesis)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49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641" y="-282209"/>
            <a:ext cx="7947422" cy="923593"/>
          </a:xfrm>
        </p:spPr>
        <p:txBody>
          <a:bodyPr/>
          <a:lstStyle/>
          <a:p>
            <a:r>
              <a:rPr lang="en-US" dirty="0" smtClean="0"/>
              <a:t>Principal tasks (sequence dia.)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4DBC6-0750-7D4D-89A0-03B0CB5023BA}" type="slidenum">
              <a:rPr lang="en-US" smtClean="0">
                <a:solidFill>
                  <a:srgbClr val="FFFFFF"/>
                </a:solidFill>
              </a:rPr>
              <a:pPr/>
              <a:t>7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756" y="737964"/>
            <a:ext cx="7309795" cy="598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039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Policy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4DBC6-0750-7D4D-89A0-03B0CB5023BA}" type="slidenum">
              <a:rPr lang="en-US" smtClean="0">
                <a:solidFill>
                  <a:srgbClr val="FFFFFF"/>
                </a:solidFill>
              </a:rPr>
              <a:pPr/>
              <a:t>8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25" y="1103181"/>
            <a:ext cx="6985852" cy="547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94082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641" y="341708"/>
            <a:ext cx="7947422" cy="923593"/>
          </a:xfrm>
        </p:spPr>
        <p:txBody>
          <a:bodyPr/>
          <a:lstStyle/>
          <a:p>
            <a:r>
              <a:rPr lang="en-US" sz="4000" dirty="0" smtClean="0"/>
              <a:t>Popular Options </a:t>
            </a:r>
            <a:br>
              <a:rPr lang="en-US" sz="4000" dirty="0" smtClean="0"/>
            </a:br>
            <a:r>
              <a:rPr lang="en-US" sz="4000" dirty="0" smtClean="0"/>
              <a:t>(commercial and </a:t>
            </a:r>
            <a:r>
              <a:rPr lang="en-US" sz="4000" dirty="0" err="1" smtClean="0"/>
              <a:t>opensource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013" y="1507382"/>
            <a:ext cx="7947422" cy="5011060"/>
          </a:xfrm>
        </p:spPr>
        <p:txBody>
          <a:bodyPr/>
          <a:lstStyle/>
          <a:p>
            <a:r>
              <a:rPr lang="tr-TR" sz="2400" dirty="0"/>
              <a:t>SLURM </a:t>
            </a:r>
            <a:endParaRPr lang="tr-TR" sz="2400" dirty="0" smtClean="0"/>
          </a:p>
          <a:p>
            <a:r>
              <a:rPr lang="tr-TR" sz="2400" dirty="0" smtClean="0"/>
              <a:t>CONDOR </a:t>
            </a:r>
          </a:p>
          <a:p>
            <a:r>
              <a:rPr lang="tr-TR" sz="2400" dirty="0" smtClean="0">
                <a:solidFill>
                  <a:srgbClr val="FF6600"/>
                </a:solidFill>
              </a:rPr>
              <a:t>TORQUE</a:t>
            </a:r>
            <a:r>
              <a:rPr lang="tr-TR" sz="2400" dirty="0" smtClean="0"/>
              <a:t> </a:t>
            </a:r>
            <a:endParaRPr lang="tr-TR" sz="2400" dirty="0"/>
          </a:p>
          <a:p>
            <a:r>
              <a:rPr lang="tr-TR" sz="2400" dirty="0"/>
              <a:t>OAR </a:t>
            </a:r>
            <a:endParaRPr lang="tr-TR" sz="2400" dirty="0" smtClean="0"/>
          </a:p>
          <a:p>
            <a:r>
              <a:rPr lang="tr-TR" sz="2400" dirty="0" smtClean="0">
                <a:solidFill>
                  <a:srgbClr val="FF6600"/>
                </a:solidFill>
              </a:rPr>
              <a:t>SGE </a:t>
            </a:r>
          </a:p>
          <a:p>
            <a:r>
              <a:rPr lang="tr-TR" sz="2400" dirty="0" smtClean="0"/>
              <a:t>MAUI </a:t>
            </a:r>
            <a:endParaRPr lang="tr-TR" sz="2400" dirty="0"/>
          </a:p>
          <a:p>
            <a:r>
              <a:rPr lang="tr-TR" sz="2400" dirty="0"/>
              <a:t>MOAB </a:t>
            </a:r>
            <a:endParaRPr lang="tr-TR" sz="2400" dirty="0" smtClean="0"/>
          </a:p>
          <a:p>
            <a:r>
              <a:rPr lang="tr-TR" sz="2400" dirty="0" smtClean="0"/>
              <a:t>LSF </a:t>
            </a:r>
          </a:p>
          <a:p>
            <a:r>
              <a:rPr lang="tr-TR" sz="2400" dirty="0" err="1" smtClean="0">
                <a:solidFill>
                  <a:srgbClr val="FF6600"/>
                </a:solidFill>
              </a:rPr>
              <a:t>PBSPro</a:t>
            </a:r>
            <a:r>
              <a:rPr lang="tr-TR" sz="2400" dirty="0" smtClean="0"/>
              <a:t> </a:t>
            </a:r>
          </a:p>
          <a:p>
            <a:r>
              <a:rPr lang="tr-TR" sz="2400" dirty="0" err="1" smtClean="0"/>
              <a:t>LoadLeveler</a:t>
            </a:r>
            <a:r>
              <a:rPr lang="tr-TR" sz="2400" dirty="0" smtClean="0"/>
              <a:t> </a:t>
            </a:r>
            <a:endParaRPr lang="tr-TR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4DBC6-0750-7D4D-89A0-03B0CB5023BA}" type="slidenum">
              <a:rPr lang="en-US" smtClean="0">
                <a:solidFill>
                  <a:srgbClr val="FFFFFF"/>
                </a:solidFill>
              </a:rPr>
              <a:pPr/>
              <a:t>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482747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Helvetica Neue Light"/>
        <a:ea typeface="ヒラギノ角ゴ ProN W3"/>
        <a:cs typeface="ヒラギノ角ゴ ProN W3"/>
      </a:majorFont>
      <a:minorFont>
        <a:latin typeface="Helvetica Neue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82E5">
                <a:alpha val="75000"/>
              </a:srgbClr>
            </a:gs>
            <a:gs pos="100000">
              <a:srgbClr val="0057E5">
                <a:alpha val="6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 Neue Light" charset="0"/>
            <a:ea typeface="ヒラギノ角ゴ ProN W3" charset="-128"/>
            <a:cs typeface="ヒラギノ角ゴ ProN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82E5">
                <a:alpha val="75000"/>
              </a:srgbClr>
            </a:gs>
            <a:gs pos="100000">
              <a:srgbClr val="0057E5">
                <a:alpha val="6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 Neue Light" charset="0"/>
            <a:ea typeface="ヒラギノ角ゴ ProN W3" charset="-128"/>
            <a:cs typeface="ヒラギノ角ゴ ProN W3" charset="-128"/>
            <a:sym typeface="Helvetica Neue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23875</TotalTime>
  <Words>630</Words>
  <Application>Microsoft Macintosh PowerPoint</Application>
  <PresentationFormat>On-screen Show (4:3)</PresentationFormat>
  <Paragraphs>108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Title &amp; Subtitle</vt:lpstr>
      <vt:lpstr>Applied CyberInfrastructure Concepts ISTA 420/520 Fall 2012</vt:lpstr>
      <vt:lpstr>Topic Coverage</vt:lpstr>
      <vt:lpstr>General Architecture</vt:lpstr>
      <vt:lpstr>Resource &amp; Job Mgmt System</vt:lpstr>
      <vt:lpstr>Why are you torturing us</vt:lpstr>
      <vt:lpstr>Resource utilization on HPC systems per parallel job</vt:lpstr>
      <vt:lpstr>Principal tasks (sequence dia.)</vt:lpstr>
      <vt:lpstr>Scheduling Policy</vt:lpstr>
      <vt:lpstr>Popular Options  (commercial and opensource)</vt:lpstr>
      <vt:lpstr>Resource and Job Mangement</vt:lpstr>
      <vt:lpstr>Cloud is no different for RJMS</vt:lpstr>
      <vt:lpstr>Comparison of RJMS</vt:lpstr>
      <vt:lpstr>Popular RJMS Options  (commercial and open-source)</vt:lpstr>
      <vt:lpstr>Some common concepts  &amp; Right of Passage !</vt:lpstr>
      <vt:lpstr>PowerPoint Presentation</vt:lpstr>
      <vt:lpstr>Which Queue do you go to ?</vt:lpstr>
      <vt:lpstr>PBSpro</vt:lpstr>
      <vt:lpstr>Lets examine a qsub file </vt:lpstr>
    </vt:vector>
  </TitlesOfParts>
  <Company>University of Arizona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there an app for that ?</dc:title>
  <dc:creator>Nirav Merchant</dc:creator>
  <cp:lastModifiedBy>Nirav Merchant</cp:lastModifiedBy>
  <cp:revision>205</cp:revision>
  <dcterms:created xsi:type="dcterms:W3CDTF">2012-05-01T13:29:38Z</dcterms:created>
  <dcterms:modified xsi:type="dcterms:W3CDTF">2014-09-25T14:13:26Z</dcterms:modified>
</cp:coreProperties>
</file>