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94" r:id="rId6"/>
    <p:sldId id="283" r:id="rId7"/>
    <p:sldId id="284" r:id="rId8"/>
    <p:sldId id="295"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Data extraction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Dinesh Naik​</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Dinesh Naik</a:t>
            </a:r>
          </a:p>
          <a:p>
            <a:r>
              <a:rPr lang="en-US" dirty="0"/>
              <a:t>Dinesh13n@gmail.com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266274"/>
          </a:xfrm>
        </p:spPr>
        <p:txBody>
          <a:bodyPr/>
          <a:lstStyle/>
          <a:p>
            <a:r>
              <a:rPr lang="en-US" dirty="0"/>
              <a:t>Problem Statement</a:t>
            </a:r>
          </a:p>
          <a:p>
            <a:r>
              <a:rPr lang="en-US" dirty="0"/>
              <a:t>Primary Goals</a:t>
            </a:r>
          </a:p>
          <a:p>
            <a:r>
              <a:rPr lang="en-US" dirty="0"/>
              <a:t>​Solution</a:t>
            </a:r>
          </a:p>
          <a:p>
            <a:r>
              <a:rPr lang="en-US" dirty="0"/>
              <a:t>Architecture</a:t>
            </a:r>
          </a:p>
          <a:p>
            <a:r>
              <a:rPr lang="en-US" dirty="0"/>
              <a:t>Response UI</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2276856"/>
            <a:ext cx="7214803"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 that use case, we need to extract the information from the textual data, the ability to uncover relevant information from sentence has emerged as critical use case. The process of retrieving specific information from sentences holds immense importance across various domains. By leveraging advancements in natural language processing and artificial intelligence, researchers and developers have made significant progress in building tools and models that excel in sentence information retrieval tasks. This use case addresses the challenges, methodologies, and benefits associated with extracting information from sentences, paving the way for improved knowledge extraction from textual data.</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Identify the category, Intent and Sentiment from the </a:t>
            </a:r>
            <a:r>
              <a:rPr lang="en-US" sz="2400" dirty="0" err="1">
                <a:solidFill>
                  <a:schemeClr val="accent6"/>
                </a:solidFill>
                <a:latin typeface="Sabon Next LT" panose="02000500000000000000" pitchFamily="2" charset="0"/>
                <a:cs typeface="Sabon Next LT" panose="02000500000000000000" pitchFamily="2" charset="0"/>
              </a:rPr>
              <a:t>sentance</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8EE6-329E-0DCB-7512-A0DF98EB22F8}"/>
              </a:ext>
            </a:extLst>
          </p:cNvPr>
          <p:cNvSpPr>
            <a:spLocks noGrp="1"/>
          </p:cNvSpPr>
          <p:nvPr>
            <p:ph type="title"/>
          </p:nvPr>
        </p:nvSpPr>
        <p:spPr>
          <a:xfrm>
            <a:off x="273698" y="342798"/>
            <a:ext cx="3775788" cy="768096"/>
          </a:xfrm>
        </p:spPr>
        <p:txBody>
          <a:bodyPr/>
          <a:lstStyle/>
          <a:p>
            <a:r>
              <a:rPr lang="en-IN" dirty="0"/>
              <a:t>Example</a:t>
            </a:r>
          </a:p>
        </p:txBody>
      </p:sp>
      <p:sp>
        <p:nvSpPr>
          <p:cNvPr id="3" name="Text Placeholder 2">
            <a:extLst>
              <a:ext uri="{FF2B5EF4-FFF2-40B4-BE49-F238E27FC236}">
                <a16:creationId xmlns:a16="http://schemas.microsoft.com/office/drawing/2014/main" id="{DBA658ED-7E0F-B9C6-2A10-000E2AA5E552}"/>
              </a:ext>
            </a:extLst>
          </p:cNvPr>
          <p:cNvSpPr>
            <a:spLocks noGrp="1"/>
          </p:cNvSpPr>
          <p:nvPr>
            <p:ph type="body" idx="1"/>
          </p:nvPr>
        </p:nvSpPr>
        <p:spPr>
          <a:xfrm>
            <a:off x="447870" y="1586204"/>
            <a:ext cx="10310326" cy="5075853"/>
          </a:xfrm>
        </p:spPr>
        <p:txBody>
          <a:bodyPr/>
          <a:lstStyle/>
          <a:p>
            <a:pPr marL="342900" indent="-342900" algn="l">
              <a:buFont typeface="Arial" panose="020B0604020202020204" pitchFamily="34" charset="0"/>
              <a:buChar char="•"/>
            </a:pPr>
            <a:r>
              <a:rPr lang="en-IN" dirty="0"/>
              <a:t>Example for the Input</a:t>
            </a:r>
          </a:p>
          <a:p>
            <a:pPr marL="342900" indent="-342900" algn="l">
              <a:buFont typeface="Arial" panose="020B0604020202020204" pitchFamily="34" charset="0"/>
              <a:buChar char="•"/>
            </a:pPr>
            <a:endParaRPr lang="en-IN" dirty="0"/>
          </a:p>
          <a:p>
            <a:pPr marL="800100" lvl="1" indent="-342900">
              <a:buFont typeface="Arial" panose="020B0604020202020204" pitchFamily="34" charset="0"/>
              <a:buChar char="•"/>
            </a:pPr>
            <a:r>
              <a:rPr lang="en-IN" dirty="0">
                <a:solidFill>
                  <a:schemeClr val="accent6">
                    <a:lumMod val="50000"/>
                  </a:schemeClr>
                </a:solidFill>
              </a:rPr>
              <a:t>I do not want the order.</a:t>
            </a:r>
          </a:p>
          <a:p>
            <a:pPr marL="1257300" lvl="2" indent="-342900">
              <a:buFont typeface="Arial" panose="020B0604020202020204" pitchFamily="34" charset="0"/>
              <a:buChar char="•"/>
            </a:pPr>
            <a:r>
              <a:rPr lang="en-IN" dirty="0">
                <a:solidFill>
                  <a:schemeClr val="accent6">
                    <a:lumMod val="60000"/>
                    <a:lumOff val="40000"/>
                  </a:schemeClr>
                </a:solidFill>
              </a:rPr>
              <a:t>Category : Order, Intent : Cancel Order, Sentiment : Neutral</a:t>
            </a:r>
          </a:p>
          <a:p>
            <a:pPr marL="1257300" lvl="2" indent="-342900">
              <a:buFont typeface="Arial" panose="020B0604020202020204" pitchFamily="34" charset="0"/>
              <a:buChar char="•"/>
            </a:pPr>
            <a:endParaRPr lang="en-IN" dirty="0">
              <a:solidFill>
                <a:schemeClr val="accent6">
                  <a:lumMod val="60000"/>
                  <a:lumOff val="40000"/>
                </a:schemeClr>
              </a:solidFill>
            </a:endParaRPr>
          </a:p>
          <a:p>
            <a:pPr marL="800100" lvl="1" indent="-342900">
              <a:buFont typeface="Arial" panose="020B0604020202020204" pitchFamily="34" charset="0"/>
              <a:buChar char="•"/>
            </a:pPr>
            <a:r>
              <a:rPr lang="en-IN" dirty="0">
                <a:solidFill>
                  <a:schemeClr val="accent6">
                    <a:lumMod val="50000"/>
                  </a:schemeClr>
                </a:solidFill>
              </a:rPr>
              <a:t>I have problems with the termination of a user account.</a:t>
            </a:r>
          </a:p>
          <a:p>
            <a:pPr marL="1257300" lvl="2" indent="-342900">
              <a:buFont typeface="Arial" panose="020B0604020202020204" pitchFamily="34" charset="0"/>
              <a:buChar char="•"/>
            </a:pPr>
            <a:r>
              <a:rPr lang="en-IN" dirty="0">
                <a:solidFill>
                  <a:schemeClr val="accent6">
                    <a:lumMod val="60000"/>
                    <a:lumOff val="40000"/>
                  </a:schemeClr>
                </a:solidFill>
              </a:rPr>
              <a:t>Category : Account, Intent : Delete Account, Sentiment : Negative</a:t>
            </a:r>
          </a:p>
          <a:p>
            <a:pPr marL="1257300" lvl="2" indent="-342900">
              <a:buFont typeface="Arial" panose="020B0604020202020204" pitchFamily="34" charset="0"/>
              <a:buChar char="•"/>
            </a:pPr>
            <a:endParaRPr lang="en-IN" dirty="0">
              <a:solidFill>
                <a:schemeClr val="accent6">
                  <a:lumMod val="60000"/>
                  <a:lumOff val="40000"/>
                </a:schemeClr>
              </a:solidFill>
            </a:endParaRPr>
          </a:p>
          <a:p>
            <a:pPr marL="800100" lvl="1" indent="-342900">
              <a:buFont typeface="Arial" panose="020B0604020202020204" pitchFamily="34" charset="0"/>
              <a:buChar char="•"/>
            </a:pPr>
            <a:r>
              <a:rPr lang="en-IN" dirty="0">
                <a:solidFill>
                  <a:schemeClr val="accent6">
                    <a:lumMod val="50000"/>
                  </a:schemeClr>
                </a:solidFill>
              </a:rPr>
              <a:t>How can I find my invoice.</a:t>
            </a:r>
          </a:p>
          <a:p>
            <a:pPr marL="1257300" lvl="2" indent="-342900">
              <a:buFont typeface="Arial" panose="020B0604020202020204" pitchFamily="34" charset="0"/>
              <a:buChar char="•"/>
            </a:pPr>
            <a:r>
              <a:rPr lang="en-IN" dirty="0">
                <a:solidFill>
                  <a:schemeClr val="accent6">
                    <a:lumMod val="60000"/>
                    <a:lumOff val="40000"/>
                  </a:schemeClr>
                </a:solidFill>
              </a:rPr>
              <a:t>Category : Invoice, Intent : Check Invoice, Sentiment : Neutral</a:t>
            </a:r>
          </a:p>
          <a:p>
            <a:pPr marL="1257300" lvl="2" indent="-342900">
              <a:buFont typeface="Arial" panose="020B0604020202020204" pitchFamily="34" charset="0"/>
              <a:buChar char="•"/>
            </a:pPr>
            <a:endParaRPr lang="en-IN" dirty="0">
              <a:solidFill>
                <a:schemeClr val="accent6">
                  <a:lumMod val="60000"/>
                  <a:lumOff val="40000"/>
                </a:schemeClr>
              </a:solidFill>
            </a:endParaRPr>
          </a:p>
        </p:txBody>
      </p:sp>
    </p:spTree>
    <p:extLst>
      <p:ext uri="{BB962C8B-B14F-4D97-AF65-F5344CB8AC3E}">
        <p14:creationId xmlns:p14="http://schemas.microsoft.com/office/powerpoint/2010/main" val="66365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Solution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DF801EC5-6698-19D5-92DA-9A5A6302A0E6}"/>
              </a:ext>
            </a:extLst>
          </p:cNvPr>
          <p:cNvSpPr>
            <a:spLocks noGrp="1"/>
          </p:cNvSpPr>
          <p:nvPr>
            <p:ph sz="half" idx="1"/>
          </p:nvPr>
        </p:nvSpPr>
        <p:spPr/>
        <p:txBody>
          <a:bodyPr/>
          <a:lstStyle/>
          <a:p>
            <a:r>
              <a:rPr lang="en-US" dirty="0"/>
              <a:t>The solution utilizes the </a:t>
            </a:r>
            <a:r>
              <a:rPr lang="en-US" dirty="0" err="1"/>
              <a:t>LangChain</a:t>
            </a:r>
            <a:r>
              <a:rPr lang="en-US" dirty="0"/>
              <a:t> framework and OpenAI models to extract information from sentences effectively.</a:t>
            </a:r>
          </a:p>
          <a:p>
            <a:r>
              <a:rPr lang="en-US" dirty="0"/>
              <a:t>By leveraging the capabilities of the </a:t>
            </a:r>
            <a:r>
              <a:rPr lang="en-US" dirty="0" err="1"/>
              <a:t>LangChain</a:t>
            </a:r>
            <a:r>
              <a:rPr lang="en-US" dirty="0"/>
              <a:t> framework, the solution gains access to powerful natural language processing techniques.</a:t>
            </a:r>
          </a:p>
          <a:p>
            <a:r>
              <a:rPr lang="en-US" dirty="0"/>
              <a:t>The OpenAI model, a state-of-the-art large language model, forms the core of the solution, enabling accurate and contextual understanding of sentences.</a:t>
            </a:r>
          </a:p>
          <a:p>
            <a:r>
              <a:rPr lang="en-US" dirty="0"/>
              <a:t>To enhance the model's performance in extracting relevant information, the solution incorporates few-shot learning techniques.</a:t>
            </a:r>
          </a:p>
          <a:p>
            <a:r>
              <a:rPr lang="en-US" dirty="0"/>
              <a:t>By retraining the model with limited annotated examples, it becomes adept at identifying and retrieving the most pertinent information from sentences.</a:t>
            </a:r>
          </a:p>
          <a:p>
            <a:r>
              <a:rPr lang="en-US" dirty="0"/>
              <a:t>The combination of the </a:t>
            </a:r>
            <a:r>
              <a:rPr lang="en-US" dirty="0" err="1"/>
              <a:t>LangChain</a:t>
            </a:r>
            <a:r>
              <a:rPr lang="en-US" dirty="0"/>
              <a:t> framework, OpenAI models, and few-shot techniques results in a robust and efficient system for extracting targeted information from sentences</a:t>
            </a:r>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7F29A49-A635-E396-B4F2-BC80AF7C78D1}"/>
              </a:ext>
            </a:extLst>
          </p:cNvPr>
          <p:cNvSpPr/>
          <p:nvPr/>
        </p:nvSpPr>
        <p:spPr>
          <a:xfrm>
            <a:off x="662473" y="1166325"/>
            <a:ext cx="10375641" cy="552372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18983" y="208436"/>
            <a:ext cx="6630893" cy="768096"/>
          </a:xfrm>
        </p:spPr>
        <p:txBody>
          <a:bodyPr/>
          <a:lstStyle/>
          <a:p>
            <a:pPr algn="l"/>
            <a:r>
              <a:rPr lang="en-IN" altLang="zh-CN" sz="4400" b="1" dirty="0">
                <a:solidFill>
                  <a:schemeClr val="accent6"/>
                </a:solidFill>
                <a:latin typeface="Arial Black" panose="020B0604020202020204" pitchFamily="34" charset="0"/>
                <a:cs typeface="Arial Black" panose="020B0604020202020204" pitchFamily="34" charset="0"/>
              </a:rPr>
              <a:t>architecture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Rectangle 4">
            <a:extLst>
              <a:ext uri="{FF2B5EF4-FFF2-40B4-BE49-F238E27FC236}">
                <a16:creationId xmlns:a16="http://schemas.microsoft.com/office/drawing/2014/main" id="{8C293026-49A0-2FD8-A0A4-DDD8E791B68A}"/>
              </a:ext>
            </a:extLst>
          </p:cNvPr>
          <p:cNvSpPr/>
          <p:nvPr/>
        </p:nvSpPr>
        <p:spPr>
          <a:xfrm>
            <a:off x="1222312" y="3368359"/>
            <a:ext cx="1987421" cy="1040363"/>
          </a:xfrm>
          <a:prstGeom prst="rect">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lumMod val="75000"/>
                  </a:schemeClr>
                </a:solidFill>
              </a:rPr>
              <a:t>main</a:t>
            </a:r>
          </a:p>
        </p:txBody>
      </p:sp>
      <p:sp>
        <p:nvSpPr>
          <p:cNvPr id="9" name="Rectangle 8">
            <a:extLst>
              <a:ext uri="{FF2B5EF4-FFF2-40B4-BE49-F238E27FC236}">
                <a16:creationId xmlns:a16="http://schemas.microsoft.com/office/drawing/2014/main" id="{3CE79AC1-0782-6F31-9CD1-F37D080A55E6}"/>
              </a:ext>
            </a:extLst>
          </p:cNvPr>
          <p:cNvSpPr/>
          <p:nvPr/>
        </p:nvSpPr>
        <p:spPr>
          <a:xfrm>
            <a:off x="6941969" y="1671745"/>
            <a:ext cx="2864507" cy="1333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653ED52-D111-FC4F-57CA-CAB2D7C77268}"/>
              </a:ext>
            </a:extLst>
          </p:cNvPr>
          <p:cNvSpPr/>
          <p:nvPr/>
        </p:nvSpPr>
        <p:spPr>
          <a:xfrm>
            <a:off x="6242180" y="3554972"/>
            <a:ext cx="4273420" cy="2948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23E59557-9A45-8AAD-6741-636BF51B4304}"/>
              </a:ext>
            </a:extLst>
          </p:cNvPr>
          <p:cNvSpPr txBox="1"/>
          <p:nvPr/>
        </p:nvSpPr>
        <p:spPr>
          <a:xfrm>
            <a:off x="6288834" y="3592289"/>
            <a:ext cx="1511560" cy="369332"/>
          </a:xfrm>
          <a:prstGeom prst="rect">
            <a:avLst/>
          </a:prstGeom>
          <a:noFill/>
        </p:spPr>
        <p:txBody>
          <a:bodyPr wrap="square" rtlCol="0">
            <a:spAutoFit/>
          </a:bodyPr>
          <a:lstStyle/>
          <a:p>
            <a:r>
              <a:rPr lang="en-IN" dirty="0"/>
              <a:t>Components</a:t>
            </a:r>
          </a:p>
        </p:txBody>
      </p:sp>
      <p:sp>
        <p:nvSpPr>
          <p:cNvPr id="12" name="Rectangle 11">
            <a:extLst>
              <a:ext uri="{FF2B5EF4-FFF2-40B4-BE49-F238E27FC236}">
                <a16:creationId xmlns:a16="http://schemas.microsoft.com/office/drawing/2014/main" id="{0BD0A631-AC46-A256-6E81-8AB5BAD8BADD}"/>
              </a:ext>
            </a:extLst>
          </p:cNvPr>
          <p:cNvSpPr/>
          <p:nvPr/>
        </p:nvSpPr>
        <p:spPr>
          <a:xfrm>
            <a:off x="7165910" y="4157567"/>
            <a:ext cx="2062066" cy="369332"/>
          </a:xfrm>
          <a:prstGeom prst="rect">
            <a:avLst/>
          </a:prstGeom>
          <a:solidFill>
            <a:schemeClr val="accent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Read config file</a:t>
            </a:r>
          </a:p>
        </p:txBody>
      </p:sp>
      <p:sp>
        <p:nvSpPr>
          <p:cNvPr id="13" name="Rectangle 12">
            <a:extLst>
              <a:ext uri="{FF2B5EF4-FFF2-40B4-BE49-F238E27FC236}">
                <a16:creationId xmlns:a16="http://schemas.microsoft.com/office/drawing/2014/main" id="{58F92C69-C422-2D2F-1DBC-072C3DB6904F}"/>
              </a:ext>
            </a:extLst>
          </p:cNvPr>
          <p:cNvSpPr/>
          <p:nvPr/>
        </p:nvSpPr>
        <p:spPr>
          <a:xfrm>
            <a:off x="7169019" y="4981772"/>
            <a:ext cx="2062066" cy="369332"/>
          </a:xfrm>
          <a:prstGeom prst="rect">
            <a:avLst/>
          </a:prstGeom>
          <a:solidFill>
            <a:schemeClr val="accent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OpenAI</a:t>
            </a:r>
          </a:p>
        </p:txBody>
      </p:sp>
      <p:sp>
        <p:nvSpPr>
          <p:cNvPr id="14" name="Rectangle 13">
            <a:extLst>
              <a:ext uri="{FF2B5EF4-FFF2-40B4-BE49-F238E27FC236}">
                <a16:creationId xmlns:a16="http://schemas.microsoft.com/office/drawing/2014/main" id="{235C7A5C-E036-C1C1-800F-B5E4674CA536}"/>
              </a:ext>
            </a:extLst>
          </p:cNvPr>
          <p:cNvSpPr/>
          <p:nvPr/>
        </p:nvSpPr>
        <p:spPr>
          <a:xfrm>
            <a:off x="7181454" y="5768663"/>
            <a:ext cx="2062066" cy="369332"/>
          </a:xfrm>
          <a:prstGeom prst="rect">
            <a:avLst/>
          </a:prstGeom>
          <a:solidFill>
            <a:schemeClr val="accent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Prompt Template</a:t>
            </a:r>
          </a:p>
        </p:txBody>
      </p:sp>
      <p:sp>
        <p:nvSpPr>
          <p:cNvPr id="15" name="TextBox 14">
            <a:extLst>
              <a:ext uri="{FF2B5EF4-FFF2-40B4-BE49-F238E27FC236}">
                <a16:creationId xmlns:a16="http://schemas.microsoft.com/office/drawing/2014/main" id="{557F918D-4154-500B-310D-E4DB6611D2A3}"/>
              </a:ext>
            </a:extLst>
          </p:cNvPr>
          <p:cNvSpPr txBox="1"/>
          <p:nvPr/>
        </p:nvSpPr>
        <p:spPr>
          <a:xfrm>
            <a:off x="6907765" y="1682621"/>
            <a:ext cx="1511560" cy="369332"/>
          </a:xfrm>
          <a:prstGeom prst="rect">
            <a:avLst/>
          </a:prstGeom>
          <a:noFill/>
        </p:spPr>
        <p:txBody>
          <a:bodyPr wrap="square" rtlCol="0">
            <a:spAutoFit/>
          </a:bodyPr>
          <a:lstStyle/>
          <a:p>
            <a:r>
              <a:rPr lang="en-IN" dirty="0"/>
              <a:t>Logging</a:t>
            </a:r>
          </a:p>
        </p:txBody>
      </p:sp>
      <p:sp>
        <p:nvSpPr>
          <p:cNvPr id="16" name="Rectangle 15">
            <a:extLst>
              <a:ext uri="{FF2B5EF4-FFF2-40B4-BE49-F238E27FC236}">
                <a16:creationId xmlns:a16="http://schemas.microsoft.com/office/drawing/2014/main" id="{BA7F7B9B-EA2F-3280-2112-811D4772756B}"/>
              </a:ext>
            </a:extLst>
          </p:cNvPr>
          <p:cNvSpPr/>
          <p:nvPr/>
        </p:nvSpPr>
        <p:spPr>
          <a:xfrm>
            <a:off x="7352522" y="2051953"/>
            <a:ext cx="1772817" cy="35067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App Logging</a:t>
            </a:r>
          </a:p>
        </p:txBody>
      </p:sp>
      <p:sp>
        <p:nvSpPr>
          <p:cNvPr id="18" name="Rectangle 17">
            <a:extLst>
              <a:ext uri="{FF2B5EF4-FFF2-40B4-BE49-F238E27FC236}">
                <a16:creationId xmlns:a16="http://schemas.microsoft.com/office/drawing/2014/main" id="{B19C0597-BF95-BD1A-8767-57D48DDDEE24}"/>
              </a:ext>
            </a:extLst>
          </p:cNvPr>
          <p:cNvSpPr/>
          <p:nvPr/>
        </p:nvSpPr>
        <p:spPr>
          <a:xfrm>
            <a:off x="7364957" y="2540257"/>
            <a:ext cx="1772817" cy="35067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Logging Config</a:t>
            </a:r>
          </a:p>
        </p:txBody>
      </p:sp>
      <p:cxnSp>
        <p:nvCxnSpPr>
          <p:cNvPr id="20" name="Straight Arrow Connector 19">
            <a:extLst>
              <a:ext uri="{FF2B5EF4-FFF2-40B4-BE49-F238E27FC236}">
                <a16:creationId xmlns:a16="http://schemas.microsoft.com/office/drawing/2014/main" id="{5A08ADBC-1080-EDB1-C52B-0873A370953C}"/>
              </a:ext>
            </a:extLst>
          </p:cNvPr>
          <p:cNvCxnSpPr>
            <a:stCxn id="10" idx="1"/>
            <a:endCxn id="5" idx="3"/>
          </p:cNvCxnSpPr>
          <p:nvPr/>
        </p:nvCxnSpPr>
        <p:spPr>
          <a:xfrm flipH="1" flipV="1">
            <a:off x="3209733" y="3888541"/>
            <a:ext cx="3032447" cy="1140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B00B31C-7DB3-7A3C-9CD2-E06CA54B37E1}"/>
              </a:ext>
            </a:extLst>
          </p:cNvPr>
          <p:cNvCxnSpPr>
            <a:stCxn id="9" idx="2"/>
            <a:endCxn id="10" idx="0"/>
          </p:cNvCxnSpPr>
          <p:nvPr/>
        </p:nvCxnSpPr>
        <p:spPr>
          <a:xfrm>
            <a:off x="8374223" y="3005225"/>
            <a:ext cx="4667" cy="549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1EFE779-5C77-8C83-D4E7-6DB856E86285}"/>
              </a:ext>
            </a:extLst>
          </p:cNvPr>
          <p:cNvCxnSpPr>
            <a:stCxn id="9" idx="1"/>
            <a:endCxn id="5" idx="3"/>
          </p:cNvCxnSpPr>
          <p:nvPr/>
        </p:nvCxnSpPr>
        <p:spPr>
          <a:xfrm flipH="1">
            <a:off x="3209733" y="2338485"/>
            <a:ext cx="3732236" cy="155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F3D5184-3792-B5C9-C541-A78FEE87F243}"/>
              </a:ext>
            </a:extLst>
          </p:cNvPr>
          <p:cNvSpPr/>
          <p:nvPr/>
        </p:nvSpPr>
        <p:spPr>
          <a:xfrm>
            <a:off x="681135" y="1212976"/>
            <a:ext cx="1847461" cy="376335"/>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Fast API</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FE27-C615-26BF-9BC2-6C2B6F6F4156}"/>
              </a:ext>
            </a:extLst>
          </p:cNvPr>
          <p:cNvSpPr>
            <a:spLocks noGrp="1"/>
          </p:cNvSpPr>
          <p:nvPr>
            <p:ph type="title"/>
          </p:nvPr>
        </p:nvSpPr>
        <p:spPr>
          <a:xfrm>
            <a:off x="49823" y="68476"/>
            <a:ext cx="10671048" cy="768096"/>
          </a:xfrm>
        </p:spPr>
        <p:txBody>
          <a:bodyPr/>
          <a:lstStyle/>
          <a:p>
            <a:pPr algn="l"/>
            <a:r>
              <a:rPr lang="en-IN" dirty="0"/>
              <a:t>RESPONSE UI</a:t>
            </a:r>
          </a:p>
        </p:txBody>
      </p:sp>
      <p:sp>
        <p:nvSpPr>
          <p:cNvPr id="5" name="Slide Number Placeholder 4">
            <a:extLst>
              <a:ext uri="{FF2B5EF4-FFF2-40B4-BE49-F238E27FC236}">
                <a16:creationId xmlns:a16="http://schemas.microsoft.com/office/drawing/2014/main" id="{71FB21A6-A746-6397-DAEC-CCB324BFF3C9}"/>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1B2F500F-5C25-B006-94DA-8CBC7E1A5918}"/>
              </a:ext>
            </a:extLst>
          </p:cNvPr>
          <p:cNvPicPr>
            <a:picLocks noChangeAspect="1"/>
          </p:cNvPicPr>
          <p:nvPr/>
        </p:nvPicPr>
        <p:blipFill>
          <a:blip r:embed="rId2"/>
          <a:stretch>
            <a:fillRect/>
          </a:stretch>
        </p:blipFill>
        <p:spPr>
          <a:xfrm>
            <a:off x="209040" y="1026372"/>
            <a:ext cx="11773920" cy="5513330"/>
          </a:xfrm>
          <a:prstGeom prst="rect">
            <a:avLst/>
          </a:prstGeom>
        </p:spPr>
      </p:pic>
      <p:sp>
        <p:nvSpPr>
          <p:cNvPr id="8" name="Oval 7">
            <a:extLst>
              <a:ext uri="{FF2B5EF4-FFF2-40B4-BE49-F238E27FC236}">
                <a16:creationId xmlns:a16="http://schemas.microsoft.com/office/drawing/2014/main" id="{0F8B8D88-30F2-1CFE-D4E8-EEBC3641BA7C}"/>
              </a:ext>
            </a:extLst>
          </p:cNvPr>
          <p:cNvSpPr/>
          <p:nvPr/>
        </p:nvSpPr>
        <p:spPr>
          <a:xfrm>
            <a:off x="615819" y="5428000"/>
            <a:ext cx="2425960" cy="1296000"/>
          </a:xfrm>
          <a:prstGeom prst="ellipse">
            <a:avLst/>
          </a:prstGeom>
          <a:noFill/>
          <a:ln w="508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9" name="Rectangle: Rounded Corners 8">
            <a:extLst>
              <a:ext uri="{FF2B5EF4-FFF2-40B4-BE49-F238E27FC236}">
                <a16:creationId xmlns:a16="http://schemas.microsoft.com/office/drawing/2014/main" id="{103FC364-0D26-82FA-11E9-5F590DB5289C}"/>
              </a:ext>
            </a:extLst>
          </p:cNvPr>
          <p:cNvSpPr/>
          <p:nvPr/>
        </p:nvSpPr>
        <p:spPr>
          <a:xfrm>
            <a:off x="209040" y="1266825"/>
            <a:ext cx="5010660" cy="695325"/>
          </a:xfrm>
          <a:prstGeom prst="roundRect">
            <a:avLst/>
          </a:prstGeom>
          <a:noFill/>
          <a:ln w="508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048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The developed solution, which employs the </a:t>
            </a:r>
            <a:r>
              <a:rPr lang="en-US" dirty="0" err="1"/>
              <a:t>LangChain</a:t>
            </a:r>
            <a:r>
              <a:rPr lang="en-US" dirty="0"/>
              <a:t> framework, OpenAI models, and few-shot learning techniques, has been transformed into an accessible and versatile API. The integration of the </a:t>
            </a:r>
            <a:r>
              <a:rPr lang="en-US" dirty="0" err="1"/>
              <a:t>FastAPI</a:t>
            </a:r>
            <a:r>
              <a:rPr lang="en-US" dirty="0"/>
              <a:t> framework enables seamless integration with various applications, allowing users to leverage the solution's capabilities for extracting information from sentences. With the solution exposed as an API, developers and users can easily incorporate its functionality into their applications, harnessing the power of natural language processing and efficient information retrieval. This API-driven approach enhances the solution's usability and opens up opportunities for its integration across diverse domains and applications.</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{B0343452-2766-44E1-A772-2EEA081952A5}tf78438558_win32</Template>
  <TotalTime>1184</TotalTime>
  <Words>472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Data extraction </vt:lpstr>
      <vt:lpstr>AGENDA</vt:lpstr>
      <vt:lpstr>Problem statement</vt:lpstr>
      <vt:lpstr>PRIMARY GOALS</vt:lpstr>
      <vt:lpstr>Example</vt:lpstr>
      <vt:lpstr>Solution</vt:lpstr>
      <vt:lpstr>architecture</vt:lpstr>
      <vt:lpstr>RESPONSE UI</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 Use case </dc:title>
  <dc:subject/>
  <dc:creator>Dinesh Naik</dc:creator>
  <cp:lastModifiedBy>Dinesh Naik</cp:lastModifiedBy>
  <cp:revision>22</cp:revision>
  <dcterms:created xsi:type="dcterms:W3CDTF">2023-06-27T15:27:29Z</dcterms:created>
  <dcterms:modified xsi:type="dcterms:W3CDTF">2023-07-09T07:00:10Z</dcterms:modified>
</cp:coreProperties>
</file>