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2" r:id="rId1"/>
  </p:sldMasterIdLst>
  <p:notesMasterIdLst>
    <p:notesMasterId r:id="rId25"/>
  </p:notesMasterIdLst>
  <p:sldIdLst>
    <p:sldId id="256" r:id="rId2"/>
    <p:sldId id="25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263" r:id="rId23"/>
    <p:sldId id="264" r:id="rId24"/>
  </p:sldIdLst>
  <p:sldSz cx="9144000" cy="5143500" type="screen16x9"/>
  <p:notesSz cx="6858000" cy="9144000"/>
  <p:embeddedFontLst>
    <p:embeddedFont>
      <p:font typeface="Alata" pitchFamily="2" charset="77"/>
      <p:regular r:id="rId26"/>
    </p:embeddedFont>
    <p:embeddedFont>
      <p:font typeface="Anaheim" panose="020B0604020202020204" pitchFamily="34" charset="0"/>
      <p:regular r:id="rId27"/>
    </p:embeddedFont>
    <p:embeddedFont>
      <p:font typeface="Montserrat" pitchFamily="2" charset="77"/>
      <p:regular r:id="rId28"/>
      <p:bold r:id="rId29"/>
      <p:italic r:id="rId30"/>
      <p:boldItalic r:id="rId31"/>
    </p:embeddedFont>
    <p:embeddedFont>
      <p:font typeface="Roboto Condensed Light" panose="020F0302020204030204" pitchFamily="34"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120166-605E-4824-BE1F-46A7D3CCC488}">
  <a:tblStyle styleId="{25120166-605E-4824-BE1F-46A7D3CCC4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42" d="100"/>
          <a:sy n="142" d="100"/>
        </p:scale>
        <p:origin x="7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365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296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5690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3422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7783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8698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6167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1677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324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2330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0951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d960996673_0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5" name="Google Shape;925;gd960996673_0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108e19db5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108e19db5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8345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790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832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7816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109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30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d960996673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d960996673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4937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grpSp>
        <p:nvGrpSpPr>
          <p:cNvPr id="17" name="Google Shape;17;p4"/>
          <p:cNvGrpSpPr/>
          <p:nvPr/>
        </p:nvGrpSpPr>
        <p:grpSpPr>
          <a:xfrm>
            <a:off x="-25" y="0"/>
            <a:ext cx="9144020" cy="342900"/>
            <a:chOff x="-25" y="0"/>
            <a:chExt cx="9144020" cy="342900"/>
          </a:xfrm>
        </p:grpSpPr>
        <p:sp>
          <p:nvSpPr>
            <p:cNvPr id="18" name="Google Shape;18;p4"/>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4"/>
            <p:cNvGrpSpPr/>
            <p:nvPr/>
          </p:nvGrpSpPr>
          <p:grpSpPr>
            <a:xfrm>
              <a:off x="215975" y="111150"/>
              <a:ext cx="642950" cy="120600"/>
              <a:chOff x="215975" y="152625"/>
              <a:chExt cx="642950" cy="120600"/>
            </a:xfrm>
          </p:grpSpPr>
          <p:sp>
            <p:nvSpPr>
              <p:cNvPr id="20" name="Google Shape;20;p4"/>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 name="Google Shape;23;p4"/>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1200"/>
              <a:buFont typeface="Anaheim"/>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4" name="Google Shape;24;p4"/>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5" name="Google Shape;25;p4"/>
          <p:cNvGrpSpPr/>
          <p:nvPr/>
        </p:nvGrpSpPr>
        <p:grpSpPr>
          <a:xfrm>
            <a:off x="66650" y="204750"/>
            <a:ext cx="9077378" cy="4938900"/>
            <a:chOff x="104750" y="204750"/>
            <a:chExt cx="9077378" cy="4938900"/>
          </a:xfrm>
        </p:grpSpPr>
        <p:grpSp>
          <p:nvGrpSpPr>
            <p:cNvPr id="26" name="Google Shape;26;p4"/>
            <p:cNvGrpSpPr/>
            <p:nvPr/>
          </p:nvGrpSpPr>
          <p:grpSpPr>
            <a:xfrm>
              <a:off x="104750" y="206700"/>
              <a:ext cx="9077378" cy="342900"/>
              <a:chOff x="-25" y="0"/>
              <a:chExt cx="9182983" cy="342900"/>
            </a:xfrm>
          </p:grpSpPr>
          <p:sp>
            <p:nvSpPr>
              <p:cNvPr id="27" name="Google Shape;27;p4"/>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 name="Google Shape;28;p4"/>
              <p:cNvGrpSpPr/>
              <p:nvPr/>
            </p:nvGrpSpPr>
            <p:grpSpPr>
              <a:xfrm>
                <a:off x="215975" y="111150"/>
                <a:ext cx="642950" cy="120600"/>
                <a:chOff x="215975" y="152625"/>
                <a:chExt cx="642950" cy="120600"/>
              </a:xfrm>
            </p:grpSpPr>
            <p:sp>
              <p:nvSpPr>
                <p:cNvPr id="29" name="Google Shape;29;p4"/>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32" name="Google Shape;32;p4"/>
            <p:cNvCxnSpPr/>
            <p:nvPr/>
          </p:nvCxnSpPr>
          <p:spPr>
            <a:xfrm>
              <a:off x="104775" y="204750"/>
              <a:ext cx="0" cy="49389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2321475" y="2020138"/>
            <a:ext cx="4041000" cy="1797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2">
  <p:cSld name="CUSTOM_30">
    <p:spTree>
      <p:nvGrpSpPr>
        <p:cNvPr id="1" name="Shape 508"/>
        <p:cNvGrpSpPr/>
        <p:nvPr/>
      </p:nvGrpSpPr>
      <p:grpSpPr>
        <a:xfrm>
          <a:off x="0" y="0"/>
          <a:ext cx="0" cy="0"/>
          <a:chOff x="0" y="0"/>
          <a:chExt cx="0" cy="0"/>
        </a:xfrm>
      </p:grpSpPr>
      <p:sp>
        <p:nvSpPr>
          <p:cNvPr id="509" name="Google Shape;509;p48"/>
          <p:cNvSpPr txBox="1">
            <a:spLocks noGrp="1"/>
          </p:cNvSpPr>
          <p:nvPr>
            <p:ph type="ctrTitle"/>
          </p:nvPr>
        </p:nvSpPr>
        <p:spPr>
          <a:xfrm>
            <a:off x="2712200" y="1485885"/>
            <a:ext cx="3946200" cy="19968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542"/>
        <p:cNvGrpSpPr/>
        <p:nvPr/>
      </p:nvGrpSpPr>
      <p:grpSpPr>
        <a:xfrm>
          <a:off x="0" y="0"/>
          <a:ext cx="0" cy="0"/>
          <a:chOff x="0" y="0"/>
          <a:chExt cx="0" cy="0"/>
        </a:xfrm>
      </p:grpSpPr>
      <p:grpSp>
        <p:nvGrpSpPr>
          <p:cNvPr id="543" name="Google Shape;543;p51"/>
          <p:cNvGrpSpPr/>
          <p:nvPr/>
        </p:nvGrpSpPr>
        <p:grpSpPr>
          <a:xfrm>
            <a:off x="-25" y="0"/>
            <a:ext cx="9144020" cy="342900"/>
            <a:chOff x="-25" y="0"/>
            <a:chExt cx="9144020" cy="342900"/>
          </a:xfrm>
        </p:grpSpPr>
        <p:sp>
          <p:nvSpPr>
            <p:cNvPr id="544" name="Google Shape;544;p5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51"/>
            <p:cNvGrpSpPr/>
            <p:nvPr/>
          </p:nvGrpSpPr>
          <p:grpSpPr>
            <a:xfrm>
              <a:off x="215975" y="111150"/>
              <a:ext cx="642950" cy="120600"/>
              <a:chOff x="215975" y="152625"/>
              <a:chExt cx="642950" cy="120600"/>
            </a:xfrm>
          </p:grpSpPr>
          <p:sp>
            <p:nvSpPr>
              <p:cNvPr id="546" name="Google Shape;546;p51"/>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1"/>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1"/>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549"/>
        <p:cNvGrpSpPr/>
        <p:nvPr/>
      </p:nvGrpSpPr>
      <p:grpSpPr>
        <a:xfrm>
          <a:off x="0" y="0"/>
          <a:ext cx="0" cy="0"/>
          <a:chOff x="0" y="0"/>
          <a:chExt cx="0" cy="0"/>
        </a:xfrm>
      </p:grpSpPr>
      <p:grpSp>
        <p:nvGrpSpPr>
          <p:cNvPr id="550" name="Google Shape;550;p52"/>
          <p:cNvGrpSpPr/>
          <p:nvPr/>
        </p:nvGrpSpPr>
        <p:grpSpPr>
          <a:xfrm>
            <a:off x="-25" y="0"/>
            <a:ext cx="9144020" cy="342900"/>
            <a:chOff x="-25" y="0"/>
            <a:chExt cx="9144020" cy="342900"/>
          </a:xfrm>
        </p:grpSpPr>
        <p:sp>
          <p:nvSpPr>
            <p:cNvPr id="551" name="Google Shape;551;p5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52"/>
            <p:cNvGrpSpPr/>
            <p:nvPr/>
          </p:nvGrpSpPr>
          <p:grpSpPr>
            <a:xfrm>
              <a:off x="215975" y="111150"/>
              <a:ext cx="642950" cy="120600"/>
              <a:chOff x="215975" y="152625"/>
              <a:chExt cx="642950" cy="120600"/>
            </a:xfrm>
          </p:grpSpPr>
          <p:sp>
            <p:nvSpPr>
              <p:cNvPr id="553" name="Google Shape;553;p5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52"/>
          <p:cNvGrpSpPr/>
          <p:nvPr/>
        </p:nvGrpSpPr>
        <p:grpSpPr>
          <a:xfrm>
            <a:off x="66650" y="204750"/>
            <a:ext cx="9077378" cy="4938900"/>
            <a:chOff x="104750" y="204750"/>
            <a:chExt cx="9077378" cy="4938900"/>
          </a:xfrm>
        </p:grpSpPr>
        <p:grpSp>
          <p:nvGrpSpPr>
            <p:cNvPr id="557" name="Google Shape;557;p52"/>
            <p:cNvGrpSpPr/>
            <p:nvPr/>
          </p:nvGrpSpPr>
          <p:grpSpPr>
            <a:xfrm>
              <a:off x="104750" y="206700"/>
              <a:ext cx="9077378" cy="342900"/>
              <a:chOff x="-25" y="0"/>
              <a:chExt cx="9182983" cy="342900"/>
            </a:xfrm>
          </p:grpSpPr>
          <p:sp>
            <p:nvSpPr>
              <p:cNvPr id="558" name="Google Shape;558;p5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52"/>
              <p:cNvGrpSpPr/>
              <p:nvPr/>
            </p:nvGrpSpPr>
            <p:grpSpPr>
              <a:xfrm>
                <a:off x="215975" y="111150"/>
                <a:ext cx="642950" cy="120600"/>
                <a:chOff x="215975" y="152625"/>
                <a:chExt cx="642950" cy="120600"/>
              </a:xfrm>
            </p:grpSpPr>
            <p:sp>
              <p:nvSpPr>
                <p:cNvPr id="560" name="Google Shape;560;p5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63" name="Google Shape;563;p52"/>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564" name="Google Shape;564;p52"/>
          <p:cNvGrpSpPr/>
          <p:nvPr/>
        </p:nvGrpSpPr>
        <p:grpSpPr>
          <a:xfrm>
            <a:off x="157050" y="405675"/>
            <a:ext cx="8986935" cy="4747800"/>
            <a:chOff x="104746" y="204750"/>
            <a:chExt cx="8986935" cy="4747800"/>
          </a:xfrm>
        </p:grpSpPr>
        <p:grpSp>
          <p:nvGrpSpPr>
            <p:cNvPr id="565" name="Google Shape;565;p52"/>
            <p:cNvGrpSpPr/>
            <p:nvPr/>
          </p:nvGrpSpPr>
          <p:grpSpPr>
            <a:xfrm>
              <a:off x="104746" y="206700"/>
              <a:ext cx="8986935" cy="342900"/>
              <a:chOff x="-29" y="0"/>
              <a:chExt cx="9091487" cy="342900"/>
            </a:xfrm>
          </p:grpSpPr>
          <p:sp>
            <p:nvSpPr>
              <p:cNvPr id="566" name="Google Shape;566;p52"/>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52"/>
              <p:cNvGrpSpPr/>
              <p:nvPr/>
            </p:nvGrpSpPr>
            <p:grpSpPr>
              <a:xfrm>
                <a:off x="215975" y="111150"/>
                <a:ext cx="642950" cy="120600"/>
                <a:chOff x="215975" y="152625"/>
                <a:chExt cx="642950" cy="120600"/>
              </a:xfrm>
            </p:grpSpPr>
            <p:sp>
              <p:nvSpPr>
                <p:cNvPr id="568" name="Google Shape;568;p5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71" name="Google Shape;571;p52"/>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8" r:id="rId4"/>
    <p:sldLayoutId id="2147483694" r:id="rId5"/>
    <p:sldLayoutId id="2147483697" r:id="rId6"/>
    <p:sldLayoutId id="214748369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youtu.be/65OshCf6Ybk"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8"/>
          <p:cNvSpPr/>
          <p:nvPr/>
        </p:nvSpPr>
        <p:spPr>
          <a:xfrm>
            <a:off x="7714524" y="1026253"/>
            <a:ext cx="665140" cy="661214"/>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4922456" y="945869"/>
            <a:ext cx="3889011" cy="3214402"/>
          </a:xfrm>
          <a:custGeom>
            <a:avLst/>
            <a:gdLst/>
            <a:ahLst/>
            <a:cxnLst/>
            <a:rect l="l" t="t" r="r" b="b"/>
            <a:pathLst>
              <a:path w="42729" h="35317" extrusionOk="0">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8"/>
          <p:cNvSpPr/>
          <p:nvPr/>
        </p:nvSpPr>
        <p:spPr>
          <a:xfrm>
            <a:off x="4789572" y="4295636"/>
            <a:ext cx="4081782" cy="88649"/>
          </a:xfrm>
          <a:custGeom>
            <a:avLst/>
            <a:gdLst/>
            <a:ahLst/>
            <a:cxnLst/>
            <a:rect l="l" t="t" r="r" b="b"/>
            <a:pathLst>
              <a:path w="44847" h="974" extrusionOk="0">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8"/>
          <p:cNvSpPr/>
          <p:nvPr/>
        </p:nvSpPr>
        <p:spPr>
          <a:xfrm>
            <a:off x="4789572" y="4295636"/>
            <a:ext cx="1784363" cy="91289"/>
          </a:xfrm>
          <a:custGeom>
            <a:avLst/>
            <a:gdLst/>
            <a:ahLst/>
            <a:cxnLst/>
            <a:rect l="l" t="t" r="r" b="b"/>
            <a:pathLst>
              <a:path w="19605" h="1003" extrusionOk="0">
                <a:moveTo>
                  <a:pt x="659" y="1"/>
                </a:moveTo>
                <a:cubicBezTo>
                  <a:pt x="1" y="1"/>
                  <a:pt x="1" y="1003"/>
                  <a:pt x="659" y="1003"/>
                </a:cubicBezTo>
                <a:lnTo>
                  <a:pt x="19605" y="1003"/>
                </a:lnTo>
                <a:lnTo>
                  <a:pt x="19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8"/>
          <p:cNvSpPr/>
          <p:nvPr/>
        </p:nvSpPr>
        <p:spPr>
          <a:xfrm>
            <a:off x="6474927" y="4250128"/>
            <a:ext cx="195411" cy="177845"/>
          </a:xfrm>
          <a:custGeom>
            <a:avLst/>
            <a:gdLst/>
            <a:ahLst/>
            <a:cxnLst/>
            <a:rect l="l" t="t" r="r" b="b"/>
            <a:pathLst>
              <a:path w="2147" h="1954" extrusionOk="0">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8"/>
          <p:cNvSpPr/>
          <p:nvPr/>
        </p:nvSpPr>
        <p:spPr>
          <a:xfrm>
            <a:off x="7842452" y="2205081"/>
            <a:ext cx="1380618" cy="1955200"/>
          </a:xfrm>
          <a:custGeom>
            <a:avLst/>
            <a:gdLst/>
            <a:ahLst/>
            <a:cxnLst/>
            <a:rect l="l" t="t" r="r" b="b"/>
            <a:pathLst>
              <a:path w="15169" h="21482" extrusionOk="0">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8"/>
          <p:cNvSpPr/>
          <p:nvPr/>
        </p:nvSpPr>
        <p:spPr>
          <a:xfrm>
            <a:off x="5552746" y="1893987"/>
            <a:ext cx="2761235" cy="1792191"/>
          </a:xfrm>
          <a:custGeom>
            <a:avLst/>
            <a:gdLst/>
            <a:ahLst/>
            <a:cxnLst/>
            <a:rect l="l" t="t" r="r" b="b"/>
            <a:pathLst>
              <a:path w="30338" h="19691" extrusionOk="0">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8"/>
          <p:cNvSpPr/>
          <p:nvPr/>
        </p:nvSpPr>
        <p:spPr>
          <a:xfrm>
            <a:off x="5672615" y="1998201"/>
            <a:ext cx="2524139" cy="1443145"/>
          </a:xfrm>
          <a:custGeom>
            <a:avLst/>
            <a:gdLst/>
            <a:ahLst/>
            <a:cxnLst/>
            <a:rect l="l" t="t" r="r" b="b"/>
            <a:pathLst>
              <a:path w="27733" h="15856" extrusionOk="0">
                <a:moveTo>
                  <a:pt x="0" y="1"/>
                </a:moveTo>
                <a:lnTo>
                  <a:pt x="0" y="15856"/>
                </a:lnTo>
                <a:lnTo>
                  <a:pt x="27732" y="15856"/>
                </a:lnTo>
                <a:lnTo>
                  <a:pt x="27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8"/>
          <p:cNvSpPr/>
          <p:nvPr/>
        </p:nvSpPr>
        <p:spPr>
          <a:xfrm>
            <a:off x="6430602" y="3686100"/>
            <a:ext cx="1005542" cy="291887"/>
          </a:xfrm>
          <a:custGeom>
            <a:avLst/>
            <a:gdLst/>
            <a:ahLst/>
            <a:cxnLst/>
            <a:rect l="l" t="t" r="r" b="b"/>
            <a:pathLst>
              <a:path w="11048" h="3207" extrusionOk="0">
                <a:moveTo>
                  <a:pt x="1" y="1"/>
                </a:moveTo>
                <a:lnTo>
                  <a:pt x="1" y="3206"/>
                </a:lnTo>
                <a:lnTo>
                  <a:pt x="11048" y="3206"/>
                </a:lnTo>
                <a:lnTo>
                  <a:pt x="11048" y="1"/>
                </a:lnTo>
                <a:close/>
              </a:path>
            </a:pathLst>
          </a:custGeom>
          <a:solidFill>
            <a:srgbClr val="E3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8"/>
          <p:cNvSpPr/>
          <p:nvPr/>
        </p:nvSpPr>
        <p:spPr>
          <a:xfrm>
            <a:off x="6144081" y="3957055"/>
            <a:ext cx="1578577" cy="203238"/>
          </a:xfrm>
          <a:custGeom>
            <a:avLst/>
            <a:gdLst/>
            <a:ahLst/>
            <a:cxnLst/>
            <a:rect l="l" t="t" r="r" b="b"/>
            <a:pathLst>
              <a:path w="17344" h="2233" extrusionOk="0">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8"/>
          <p:cNvSpPr/>
          <p:nvPr/>
        </p:nvSpPr>
        <p:spPr>
          <a:xfrm>
            <a:off x="6248295" y="3631399"/>
            <a:ext cx="1383257" cy="106943"/>
          </a:xfrm>
          <a:custGeom>
            <a:avLst/>
            <a:gdLst/>
            <a:ahLst/>
            <a:cxnLst/>
            <a:rect l="l" t="t" r="r" b="b"/>
            <a:pathLst>
              <a:path w="15198" h="1175" extrusionOk="0">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8"/>
          <p:cNvSpPr/>
          <p:nvPr/>
        </p:nvSpPr>
        <p:spPr>
          <a:xfrm>
            <a:off x="5302723" y="3798141"/>
            <a:ext cx="664324" cy="362152"/>
          </a:xfrm>
          <a:custGeom>
            <a:avLst/>
            <a:gdLst/>
            <a:ahLst/>
            <a:cxnLst/>
            <a:rect l="l" t="t" r="r" b="b"/>
            <a:pathLst>
              <a:path w="7299" h="3979" extrusionOk="0">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8"/>
          <p:cNvSpPr/>
          <p:nvPr/>
        </p:nvSpPr>
        <p:spPr>
          <a:xfrm>
            <a:off x="5237647" y="3256138"/>
            <a:ext cx="802304" cy="542090"/>
          </a:xfrm>
          <a:custGeom>
            <a:avLst/>
            <a:gdLst/>
            <a:ahLst/>
            <a:cxnLst/>
            <a:rect l="l" t="t" r="r" b="b"/>
            <a:pathLst>
              <a:path w="8815" h="5956" extrusionOk="0">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8"/>
          <p:cNvSpPr/>
          <p:nvPr/>
        </p:nvSpPr>
        <p:spPr>
          <a:xfrm>
            <a:off x="4714028" y="4132990"/>
            <a:ext cx="4217305" cy="55702"/>
          </a:xfrm>
          <a:custGeom>
            <a:avLst/>
            <a:gdLst/>
            <a:ahLst/>
            <a:cxnLst/>
            <a:rect l="l" t="t" r="r" b="b"/>
            <a:pathLst>
              <a:path w="46336" h="612" extrusionOk="0">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58"/>
          <p:cNvGrpSpPr/>
          <p:nvPr/>
        </p:nvGrpSpPr>
        <p:grpSpPr>
          <a:xfrm>
            <a:off x="6151871" y="2100503"/>
            <a:ext cx="1578639" cy="1284706"/>
            <a:chOff x="2357113" y="709250"/>
            <a:chExt cx="2171252" cy="1766978"/>
          </a:xfrm>
        </p:grpSpPr>
        <p:sp>
          <p:nvSpPr>
            <p:cNvPr id="601" name="Google Shape;601;p58"/>
            <p:cNvSpPr/>
            <p:nvPr/>
          </p:nvSpPr>
          <p:spPr>
            <a:xfrm>
              <a:off x="3734270" y="747515"/>
              <a:ext cx="491253" cy="292716"/>
            </a:xfrm>
            <a:custGeom>
              <a:avLst/>
              <a:gdLst/>
              <a:ahLst/>
              <a:cxnLst/>
              <a:rect l="l" t="t" r="r" b="b"/>
              <a:pathLst>
                <a:path w="11246" h="6701" extrusionOk="0">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8"/>
            <p:cNvSpPr/>
            <p:nvPr/>
          </p:nvSpPr>
          <p:spPr>
            <a:xfrm>
              <a:off x="3960717" y="796963"/>
              <a:ext cx="124451" cy="106891"/>
            </a:xfrm>
            <a:custGeom>
              <a:avLst/>
              <a:gdLst/>
              <a:ahLst/>
              <a:cxnLst/>
              <a:rect l="l" t="t" r="r" b="b"/>
              <a:pathLst>
                <a:path w="2849" h="2447" extrusionOk="0">
                  <a:moveTo>
                    <a:pt x="1516" y="19"/>
                  </a:moveTo>
                  <a:cubicBezTo>
                    <a:pt x="2848" y="55"/>
                    <a:pt x="2319" y="2446"/>
                    <a:pt x="1004" y="1935"/>
                  </a:cubicBezTo>
                  <a:cubicBezTo>
                    <a:pt x="0" y="1552"/>
                    <a:pt x="585" y="0"/>
                    <a:pt x="151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8"/>
            <p:cNvSpPr/>
            <p:nvPr/>
          </p:nvSpPr>
          <p:spPr>
            <a:xfrm>
              <a:off x="3015791" y="723578"/>
              <a:ext cx="1337296" cy="1547059"/>
            </a:xfrm>
            <a:custGeom>
              <a:avLst/>
              <a:gdLst/>
              <a:ahLst/>
              <a:cxnLst/>
              <a:rect l="l" t="t" r="r" b="b"/>
              <a:pathLst>
                <a:path w="30614" h="35416" extrusionOk="0">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8"/>
            <p:cNvSpPr/>
            <p:nvPr/>
          </p:nvSpPr>
          <p:spPr>
            <a:xfrm>
              <a:off x="3142556" y="1637446"/>
              <a:ext cx="52681" cy="77362"/>
            </a:xfrm>
            <a:custGeom>
              <a:avLst/>
              <a:gdLst/>
              <a:ahLst/>
              <a:cxnLst/>
              <a:rect l="l" t="t" r="r" b="b"/>
              <a:pathLst>
                <a:path w="1206" h="1771" extrusionOk="0">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8"/>
            <p:cNvSpPr/>
            <p:nvPr/>
          </p:nvSpPr>
          <p:spPr>
            <a:xfrm>
              <a:off x="3168896" y="1703624"/>
              <a:ext cx="42285" cy="50279"/>
            </a:xfrm>
            <a:custGeom>
              <a:avLst/>
              <a:gdLst/>
              <a:ahLst/>
              <a:cxnLst/>
              <a:rect l="l" t="t" r="r" b="b"/>
              <a:pathLst>
                <a:path w="968" h="1151" extrusionOk="0">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8"/>
            <p:cNvSpPr/>
            <p:nvPr/>
          </p:nvSpPr>
          <p:spPr>
            <a:xfrm>
              <a:off x="3103504" y="1804092"/>
              <a:ext cx="27127" cy="50279"/>
            </a:xfrm>
            <a:custGeom>
              <a:avLst/>
              <a:gdLst/>
              <a:ahLst/>
              <a:cxnLst/>
              <a:rect l="l" t="t" r="r" b="b"/>
              <a:pathLst>
                <a:path w="621" h="1151" extrusionOk="0">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8"/>
            <p:cNvSpPr/>
            <p:nvPr/>
          </p:nvSpPr>
          <p:spPr>
            <a:xfrm>
              <a:off x="3179249" y="887865"/>
              <a:ext cx="1011163" cy="1217693"/>
            </a:xfrm>
            <a:custGeom>
              <a:avLst/>
              <a:gdLst/>
              <a:ahLst/>
              <a:cxnLst/>
              <a:rect l="l" t="t" r="r" b="b"/>
              <a:pathLst>
                <a:path w="23148" h="27876" extrusionOk="0">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8"/>
            <p:cNvSpPr/>
            <p:nvPr/>
          </p:nvSpPr>
          <p:spPr>
            <a:xfrm>
              <a:off x="3597109" y="954829"/>
              <a:ext cx="116458" cy="110080"/>
            </a:xfrm>
            <a:custGeom>
              <a:avLst/>
              <a:gdLst/>
              <a:ahLst/>
              <a:cxnLst/>
              <a:rect l="l" t="t" r="r" b="b"/>
              <a:pathLst>
                <a:path w="2666" h="2520" extrusionOk="0">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8"/>
            <p:cNvSpPr/>
            <p:nvPr/>
          </p:nvSpPr>
          <p:spPr>
            <a:xfrm>
              <a:off x="3444004" y="1271436"/>
              <a:ext cx="116458" cy="110080"/>
            </a:xfrm>
            <a:custGeom>
              <a:avLst/>
              <a:gdLst/>
              <a:ahLst/>
              <a:cxnLst/>
              <a:rect l="l" t="t" r="r" b="b"/>
              <a:pathLst>
                <a:path w="2666" h="2520" extrusionOk="0">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8"/>
            <p:cNvSpPr/>
            <p:nvPr/>
          </p:nvSpPr>
          <p:spPr>
            <a:xfrm>
              <a:off x="3500616" y="1122306"/>
              <a:ext cx="126810" cy="106105"/>
            </a:xfrm>
            <a:custGeom>
              <a:avLst/>
              <a:gdLst/>
              <a:ahLst/>
              <a:cxnLst/>
              <a:rect l="l" t="t" r="r" b="b"/>
              <a:pathLst>
                <a:path w="2903" h="2429" extrusionOk="0">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8"/>
            <p:cNvSpPr/>
            <p:nvPr/>
          </p:nvSpPr>
          <p:spPr>
            <a:xfrm>
              <a:off x="3293258" y="1576029"/>
              <a:ext cx="126068" cy="106105"/>
            </a:xfrm>
            <a:custGeom>
              <a:avLst/>
              <a:gdLst/>
              <a:ahLst/>
              <a:cxnLst/>
              <a:rect l="l" t="t" r="r" b="b"/>
              <a:pathLst>
                <a:path w="2886" h="2429" extrusionOk="0">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8"/>
            <p:cNvSpPr/>
            <p:nvPr/>
          </p:nvSpPr>
          <p:spPr>
            <a:xfrm>
              <a:off x="3350700" y="1440484"/>
              <a:ext cx="110866" cy="104489"/>
            </a:xfrm>
            <a:custGeom>
              <a:avLst/>
              <a:gdLst/>
              <a:ahLst/>
              <a:cxnLst/>
              <a:rect l="l" t="t" r="r" b="b"/>
              <a:pathLst>
                <a:path w="2538" h="2392" extrusionOk="0">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8"/>
            <p:cNvSpPr/>
            <p:nvPr/>
          </p:nvSpPr>
          <p:spPr>
            <a:xfrm>
              <a:off x="3698364" y="1017032"/>
              <a:ext cx="429879" cy="256023"/>
            </a:xfrm>
            <a:custGeom>
              <a:avLst/>
              <a:gdLst/>
              <a:ahLst/>
              <a:cxnLst/>
              <a:rect l="l" t="t" r="r" b="b"/>
              <a:pathLst>
                <a:path w="9841" h="5861" extrusionOk="0">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8"/>
            <p:cNvSpPr/>
            <p:nvPr/>
          </p:nvSpPr>
          <p:spPr>
            <a:xfrm>
              <a:off x="3646513" y="1121519"/>
              <a:ext cx="427477" cy="253621"/>
            </a:xfrm>
            <a:custGeom>
              <a:avLst/>
              <a:gdLst/>
              <a:ahLst/>
              <a:cxnLst/>
              <a:rect l="l" t="t" r="r" b="b"/>
              <a:pathLst>
                <a:path w="9786" h="5806" extrusionOk="0">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8"/>
            <p:cNvSpPr/>
            <p:nvPr/>
          </p:nvSpPr>
          <p:spPr>
            <a:xfrm>
              <a:off x="3596279" y="1223560"/>
              <a:ext cx="428263" cy="253621"/>
            </a:xfrm>
            <a:custGeom>
              <a:avLst/>
              <a:gdLst/>
              <a:ahLst/>
              <a:cxnLst/>
              <a:rect l="l" t="t" r="r" b="b"/>
              <a:pathLst>
                <a:path w="9804" h="5806" extrusionOk="0">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8"/>
            <p:cNvSpPr/>
            <p:nvPr/>
          </p:nvSpPr>
          <p:spPr>
            <a:xfrm>
              <a:off x="3545259" y="1327217"/>
              <a:ext cx="420269" cy="249645"/>
            </a:xfrm>
            <a:custGeom>
              <a:avLst/>
              <a:gdLst/>
              <a:ahLst/>
              <a:cxnLst/>
              <a:rect l="l" t="t" r="r" b="b"/>
              <a:pathLst>
                <a:path w="9621" h="5715" extrusionOk="0">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8"/>
            <p:cNvSpPr/>
            <p:nvPr/>
          </p:nvSpPr>
          <p:spPr>
            <a:xfrm>
              <a:off x="3499830" y="1421308"/>
              <a:ext cx="425031" cy="253664"/>
            </a:xfrm>
            <a:custGeom>
              <a:avLst/>
              <a:gdLst/>
              <a:ahLst/>
              <a:cxnLst/>
              <a:rect l="l" t="t" r="r" b="b"/>
              <a:pathLst>
                <a:path w="9730" h="5807" extrusionOk="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8"/>
            <p:cNvSpPr/>
            <p:nvPr/>
          </p:nvSpPr>
          <p:spPr>
            <a:xfrm>
              <a:off x="3447979" y="1525795"/>
              <a:ext cx="422672" cy="251218"/>
            </a:xfrm>
            <a:custGeom>
              <a:avLst/>
              <a:gdLst/>
              <a:ahLst/>
              <a:cxnLst/>
              <a:rect l="l" t="t" r="r" b="b"/>
              <a:pathLst>
                <a:path w="9676" h="5751" extrusionOk="0">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8"/>
            <p:cNvSpPr/>
            <p:nvPr/>
          </p:nvSpPr>
          <p:spPr>
            <a:xfrm>
              <a:off x="3398531" y="1627050"/>
              <a:ext cx="422672" cy="251262"/>
            </a:xfrm>
            <a:custGeom>
              <a:avLst/>
              <a:gdLst/>
              <a:ahLst/>
              <a:cxnLst/>
              <a:rect l="l" t="t" r="r" b="b"/>
              <a:pathLst>
                <a:path w="9676" h="5752" extrusionOk="0">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8"/>
            <p:cNvSpPr/>
            <p:nvPr/>
          </p:nvSpPr>
          <p:spPr>
            <a:xfrm>
              <a:off x="3346725" y="1731537"/>
              <a:ext cx="415464" cy="247243"/>
            </a:xfrm>
            <a:custGeom>
              <a:avLst/>
              <a:gdLst/>
              <a:ahLst/>
              <a:cxnLst/>
              <a:rect l="l" t="t" r="r" b="b"/>
              <a:pathLst>
                <a:path w="9511" h="5660" extrusionOk="0">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8"/>
            <p:cNvSpPr/>
            <p:nvPr/>
          </p:nvSpPr>
          <p:spPr>
            <a:xfrm>
              <a:off x="3114643" y="2036917"/>
              <a:ext cx="50279" cy="90161"/>
            </a:xfrm>
            <a:custGeom>
              <a:avLst/>
              <a:gdLst/>
              <a:ahLst/>
              <a:cxnLst/>
              <a:rect l="l" t="t" r="r" b="b"/>
              <a:pathLst>
                <a:path w="1151" h="2064" extrusionOk="0">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8"/>
            <p:cNvSpPr/>
            <p:nvPr/>
          </p:nvSpPr>
          <p:spPr>
            <a:xfrm>
              <a:off x="3089919" y="1912554"/>
              <a:ext cx="98155" cy="125238"/>
            </a:xfrm>
            <a:custGeom>
              <a:avLst/>
              <a:gdLst/>
              <a:ahLst/>
              <a:cxnLst/>
              <a:rect l="l" t="t" r="r" b="b"/>
              <a:pathLst>
                <a:path w="2247" h="2867" extrusionOk="0">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8"/>
            <p:cNvSpPr/>
            <p:nvPr/>
          </p:nvSpPr>
          <p:spPr>
            <a:xfrm>
              <a:off x="3089133" y="1313676"/>
              <a:ext cx="113269" cy="630819"/>
            </a:xfrm>
            <a:custGeom>
              <a:avLst/>
              <a:gdLst/>
              <a:ahLst/>
              <a:cxnLst/>
              <a:rect l="l" t="t" r="r" b="b"/>
              <a:pathLst>
                <a:path w="2593" h="14441" extrusionOk="0">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8"/>
            <p:cNvSpPr/>
            <p:nvPr/>
          </p:nvSpPr>
          <p:spPr>
            <a:xfrm>
              <a:off x="3106693" y="1247498"/>
              <a:ext cx="98111" cy="75789"/>
            </a:xfrm>
            <a:custGeom>
              <a:avLst/>
              <a:gdLst/>
              <a:ahLst/>
              <a:cxnLst/>
              <a:rect l="l" t="t" r="r" b="b"/>
              <a:pathLst>
                <a:path w="2246" h="1735" extrusionOk="0">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8"/>
            <p:cNvSpPr/>
            <p:nvPr/>
          </p:nvSpPr>
          <p:spPr>
            <a:xfrm>
              <a:off x="3094724" y="1312890"/>
              <a:ext cx="115671" cy="97325"/>
            </a:xfrm>
            <a:custGeom>
              <a:avLst/>
              <a:gdLst/>
              <a:ahLst/>
              <a:cxnLst/>
              <a:rect l="l" t="t" r="r" b="b"/>
              <a:pathLst>
                <a:path w="2648" h="2228" extrusionOk="0">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8"/>
            <p:cNvSpPr/>
            <p:nvPr/>
          </p:nvSpPr>
          <p:spPr>
            <a:xfrm>
              <a:off x="3700155" y="2273410"/>
              <a:ext cx="190456" cy="202818"/>
            </a:xfrm>
            <a:custGeom>
              <a:avLst/>
              <a:gdLst/>
              <a:ahLst/>
              <a:cxnLst/>
              <a:rect l="l" t="t" r="r" b="b"/>
              <a:pathLst>
                <a:path w="4360" h="4643" extrusionOk="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8"/>
            <p:cNvSpPr/>
            <p:nvPr/>
          </p:nvSpPr>
          <p:spPr>
            <a:xfrm>
              <a:off x="3749908" y="2207494"/>
              <a:ext cx="231211" cy="160140"/>
            </a:xfrm>
            <a:custGeom>
              <a:avLst/>
              <a:gdLst/>
              <a:ahLst/>
              <a:cxnLst/>
              <a:rect l="l" t="t" r="r" b="b"/>
              <a:pathLst>
                <a:path w="5293" h="3666" extrusionOk="0">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8"/>
            <p:cNvSpPr/>
            <p:nvPr/>
          </p:nvSpPr>
          <p:spPr>
            <a:xfrm>
              <a:off x="4239800" y="1559692"/>
              <a:ext cx="142798" cy="144676"/>
            </a:xfrm>
            <a:custGeom>
              <a:avLst/>
              <a:gdLst/>
              <a:ahLst/>
              <a:cxnLst/>
              <a:rect l="l" t="t" r="r" b="b"/>
              <a:pathLst>
                <a:path w="3269" h="3312" extrusionOk="0">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8"/>
            <p:cNvSpPr/>
            <p:nvPr/>
          </p:nvSpPr>
          <p:spPr>
            <a:xfrm>
              <a:off x="4317947" y="1518981"/>
              <a:ext cx="79808" cy="84831"/>
            </a:xfrm>
            <a:custGeom>
              <a:avLst/>
              <a:gdLst/>
              <a:ahLst/>
              <a:cxnLst/>
              <a:rect l="l" t="t" r="r" b="b"/>
              <a:pathLst>
                <a:path w="1827" h="1942" extrusionOk="0">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8"/>
            <p:cNvSpPr/>
            <p:nvPr/>
          </p:nvSpPr>
          <p:spPr>
            <a:xfrm>
              <a:off x="4378577" y="1317433"/>
              <a:ext cx="149787" cy="214787"/>
            </a:xfrm>
            <a:custGeom>
              <a:avLst/>
              <a:gdLst/>
              <a:ahLst/>
              <a:cxnLst/>
              <a:rect l="l" t="t" r="r" b="b"/>
              <a:pathLst>
                <a:path w="3429" h="4917" extrusionOk="0">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8"/>
            <p:cNvSpPr/>
            <p:nvPr/>
          </p:nvSpPr>
          <p:spPr>
            <a:xfrm>
              <a:off x="4374559" y="1516971"/>
              <a:ext cx="23152" cy="16818"/>
            </a:xfrm>
            <a:custGeom>
              <a:avLst/>
              <a:gdLst/>
              <a:ahLst/>
              <a:cxnLst/>
              <a:rect l="l" t="t" r="r" b="b"/>
              <a:pathLst>
                <a:path w="530" h="385" extrusionOk="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8"/>
            <p:cNvSpPr/>
            <p:nvPr/>
          </p:nvSpPr>
          <p:spPr>
            <a:xfrm>
              <a:off x="4221454" y="1665359"/>
              <a:ext cx="86972" cy="74173"/>
            </a:xfrm>
            <a:custGeom>
              <a:avLst/>
              <a:gdLst/>
              <a:ahLst/>
              <a:cxnLst/>
              <a:rect l="l" t="t" r="r" b="b"/>
              <a:pathLst>
                <a:path w="1991" h="1698" extrusionOk="0">
                  <a:moveTo>
                    <a:pt x="457" y="0"/>
                  </a:moveTo>
                  <a:lnTo>
                    <a:pt x="1" y="657"/>
                  </a:lnTo>
                  <a:lnTo>
                    <a:pt x="1534" y="1698"/>
                  </a:lnTo>
                  <a:lnTo>
                    <a:pt x="1991" y="1041"/>
                  </a:lnTo>
                  <a:lnTo>
                    <a:pt x="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8"/>
            <p:cNvSpPr/>
            <p:nvPr/>
          </p:nvSpPr>
          <p:spPr>
            <a:xfrm>
              <a:off x="4211101" y="1635218"/>
              <a:ext cx="136508" cy="95403"/>
            </a:xfrm>
            <a:custGeom>
              <a:avLst/>
              <a:gdLst/>
              <a:ahLst/>
              <a:cxnLst/>
              <a:rect l="l" t="t" r="r" b="b"/>
              <a:pathLst>
                <a:path w="3125" h="2184" extrusionOk="0">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8"/>
            <p:cNvSpPr/>
            <p:nvPr/>
          </p:nvSpPr>
          <p:spPr>
            <a:xfrm>
              <a:off x="3833908" y="1676847"/>
              <a:ext cx="481687" cy="617714"/>
            </a:xfrm>
            <a:custGeom>
              <a:avLst/>
              <a:gdLst/>
              <a:ahLst/>
              <a:cxnLst/>
              <a:rect l="l" t="t" r="r" b="b"/>
              <a:pathLst>
                <a:path w="11027" h="14141" extrusionOk="0">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8"/>
            <p:cNvSpPr/>
            <p:nvPr/>
          </p:nvSpPr>
          <p:spPr>
            <a:xfrm>
              <a:off x="4091500" y="1676847"/>
              <a:ext cx="224091" cy="233352"/>
            </a:xfrm>
            <a:custGeom>
              <a:avLst/>
              <a:gdLst/>
              <a:ahLst/>
              <a:cxnLst/>
              <a:rect l="l" t="t" r="r" b="b"/>
              <a:pathLst>
                <a:path w="5130" h="5342" extrusionOk="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8"/>
            <p:cNvSpPr/>
            <p:nvPr/>
          </p:nvSpPr>
          <p:spPr>
            <a:xfrm>
              <a:off x="4235039" y="1772335"/>
              <a:ext cx="52681" cy="40581"/>
            </a:xfrm>
            <a:custGeom>
              <a:avLst/>
              <a:gdLst/>
              <a:ahLst/>
              <a:cxnLst/>
              <a:rect l="l" t="t" r="r" b="b"/>
              <a:pathLst>
                <a:path w="1206" h="929" extrusionOk="0">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8"/>
            <p:cNvSpPr/>
            <p:nvPr/>
          </p:nvSpPr>
          <p:spPr>
            <a:xfrm>
              <a:off x="4193541" y="1833010"/>
              <a:ext cx="52681" cy="40494"/>
            </a:xfrm>
            <a:custGeom>
              <a:avLst/>
              <a:gdLst/>
              <a:ahLst/>
              <a:cxnLst/>
              <a:rect l="l" t="t" r="r" b="b"/>
              <a:pathLst>
                <a:path w="1206" h="927" extrusionOk="0">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8"/>
            <p:cNvSpPr/>
            <p:nvPr/>
          </p:nvSpPr>
          <p:spPr>
            <a:xfrm>
              <a:off x="4152087" y="1892854"/>
              <a:ext cx="52681" cy="41236"/>
            </a:xfrm>
            <a:custGeom>
              <a:avLst/>
              <a:gdLst/>
              <a:ahLst/>
              <a:cxnLst/>
              <a:rect l="l" t="t" r="r" b="b"/>
              <a:pathLst>
                <a:path w="1206" h="944" extrusionOk="0">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8"/>
            <p:cNvSpPr/>
            <p:nvPr/>
          </p:nvSpPr>
          <p:spPr>
            <a:xfrm>
              <a:off x="4110633" y="1954227"/>
              <a:ext cx="53467" cy="41280"/>
            </a:xfrm>
            <a:custGeom>
              <a:avLst/>
              <a:gdLst/>
              <a:ahLst/>
              <a:cxnLst/>
              <a:rect l="l" t="t" r="r" b="b"/>
              <a:pathLst>
                <a:path w="1224" h="945" extrusionOk="0">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8"/>
            <p:cNvSpPr/>
            <p:nvPr/>
          </p:nvSpPr>
          <p:spPr>
            <a:xfrm>
              <a:off x="4069179" y="2015556"/>
              <a:ext cx="54254" cy="41367"/>
            </a:xfrm>
            <a:custGeom>
              <a:avLst/>
              <a:gdLst/>
              <a:ahLst/>
              <a:cxnLst/>
              <a:rect l="l" t="t" r="r" b="b"/>
              <a:pathLst>
                <a:path w="1242" h="947" extrusionOk="0">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8"/>
            <p:cNvSpPr/>
            <p:nvPr/>
          </p:nvSpPr>
          <p:spPr>
            <a:xfrm>
              <a:off x="4027681" y="2076143"/>
              <a:ext cx="54297" cy="41367"/>
            </a:xfrm>
            <a:custGeom>
              <a:avLst/>
              <a:gdLst/>
              <a:ahLst/>
              <a:cxnLst/>
              <a:rect l="l" t="t" r="r" b="b"/>
              <a:pathLst>
                <a:path w="1243" h="947" extrusionOk="0">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8"/>
            <p:cNvSpPr/>
            <p:nvPr/>
          </p:nvSpPr>
          <p:spPr>
            <a:xfrm>
              <a:off x="3987013" y="2136817"/>
              <a:ext cx="53467" cy="41324"/>
            </a:xfrm>
            <a:custGeom>
              <a:avLst/>
              <a:gdLst/>
              <a:ahLst/>
              <a:cxnLst/>
              <a:rect l="l" t="t" r="r" b="b"/>
              <a:pathLst>
                <a:path w="1224" h="946" extrusionOk="0">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8"/>
            <p:cNvSpPr/>
            <p:nvPr/>
          </p:nvSpPr>
          <p:spPr>
            <a:xfrm>
              <a:off x="2357113" y="709250"/>
              <a:ext cx="328580" cy="720106"/>
            </a:xfrm>
            <a:custGeom>
              <a:avLst/>
              <a:gdLst/>
              <a:ahLst/>
              <a:cxnLst/>
              <a:rect l="l" t="t" r="r" b="b"/>
              <a:pathLst>
                <a:path w="7522" h="16485" extrusionOk="0">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8"/>
            <p:cNvSpPr/>
            <p:nvPr/>
          </p:nvSpPr>
          <p:spPr>
            <a:xfrm>
              <a:off x="2800483" y="709250"/>
              <a:ext cx="328580" cy="720106"/>
            </a:xfrm>
            <a:custGeom>
              <a:avLst/>
              <a:gdLst/>
              <a:ahLst/>
              <a:cxnLst/>
              <a:rect l="l" t="t" r="r" b="b"/>
              <a:pathLst>
                <a:path w="7522" h="16485" extrusionOk="0">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8"/>
            <p:cNvSpPr/>
            <p:nvPr/>
          </p:nvSpPr>
          <p:spPr>
            <a:xfrm>
              <a:off x="2464745" y="1387061"/>
              <a:ext cx="1220926" cy="885968"/>
            </a:xfrm>
            <a:custGeom>
              <a:avLst/>
              <a:gdLst/>
              <a:ahLst/>
              <a:cxnLst/>
              <a:rect l="l" t="t" r="r" b="b"/>
              <a:pathLst>
                <a:path w="27950" h="20282" extrusionOk="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8"/>
            <p:cNvSpPr/>
            <p:nvPr/>
          </p:nvSpPr>
          <p:spPr>
            <a:xfrm>
              <a:off x="3587543" y="1464378"/>
              <a:ext cx="306258" cy="319013"/>
            </a:xfrm>
            <a:custGeom>
              <a:avLst/>
              <a:gdLst/>
              <a:ahLst/>
              <a:cxnLst/>
              <a:rect l="l" t="t" r="r" b="b"/>
              <a:pathLst>
                <a:path w="7011" h="7303" extrusionOk="0">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8"/>
            <p:cNvSpPr/>
            <p:nvPr/>
          </p:nvSpPr>
          <p:spPr>
            <a:xfrm>
              <a:off x="3651318" y="1519417"/>
              <a:ext cx="200983" cy="185039"/>
            </a:xfrm>
            <a:custGeom>
              <a:avLst/>
              <a:gdLst/>
              <a:ahLst/>
              <a:cxnLst/>
              <a:rect l="l" t="t" r="r" b="b"/>
              <a:pathLst>
                <a:path w="4601" h="4236" extrusionOk="0">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58"/>
          <p:cNvGrpSpPr/>
          <p:nvPr/>
        </p:nvGrpSpPr>
        <p:grpSpPr>
          <a:xfrm>
            <a:off x="5424858" y="2654896"/>
            <a:ext cx="727013" cy="497802"/>
            <a:chOff x="4549425" y="3498550"/>
            <a:chExt cx="295375" cy="202250"/>
          </a:xfrm>
        </p:grpSpPr>
        <p:sp>
          <p:nvSpPr>
            <p:cNvPr id="649" name="Google Shape;649;p58"/>
            <p:cNvSpPr/>
            <p:nvPr/>
          </p:nvSpPr>
          <p:spPr>
            <a:xfrm>
              <a:off x="4549425" y="3498550"/>
              <a:ext cx="295375" cy="202250"/>
            </a:xfrm>
            <a:custGeom>
              <a:avLst/>
              <a:gdLst/>
              <a:ahLst/>
              <a:cxnLst/>
              <a:rect l="l" t="t" r="r" b="b"/>
              <a:pathLst>
                <a:path w="11815" h="8090" extrusionOk="0">
                  <a:moveTo>
                    <a:pt x="1" y="1"/>
                  </a:moveTo>
                  <a:lnTo>
                    <a:pt x="1" y="8090"/>
                  </a:lnTo>
                  <a:lnTo>
                    <a:pt x="11815" y="8090"/>
                  </a:lnTo>
                  <a:lnTo>
                    <a:pt x="1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8"/>
            <p:cNvSpPr/>
            <p:nvPr/>
          </p:nvSpPr>
          <p:spPr>
            <a:xfrm>
              <a:off x="4574450" y="3683025"/>
              <a:ext cx="18125" cy="17775"/>
            </a:xfrm>
            <a:custGeom>
              <a:avLst/>
              <a:gdLst/>
              <a:ahLst/>
              <a:cxnLst/>
              <a:rect l="l" t="t" r="r" b="b"/>
              <a:pathLst>
                <a:path w="725" h="711" extrusionOk="0">
                  <a:moveTo>
                    <a:pt x="0" y="0"/>
                  </a:moveTo>
                  <a:lnTo>
                    <a:pt x="0" y="711"/>
                  </a:lnTo>
                  <a:lnTo>
                    <a:pt x="725" y="711"/>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8"/>
            <p:cNvSpPr/>
            <p:nvPr/>
          </p:nvSpPr>
          <p:spPr>
            <a:xfrm>
              <a:off x="4612500" y="3631925"/>
              <a:ext cx="17775" cy="68875"/>
            </a:xfrm>
            <a:custGeom>
              <a:avLst/>
              <a:gdLst/>
              <a:ahLst/>
              <a:cxnLst/>
              <a:rect l="l" t="t" r="r" b="b"/>
              <a:pathLst>
                <a:path w="711" h="2755" extrusionOk="0">
                  <a:moveTo>
                    <a:pt x="0" y="0"/>
                  </a:moveTo>
                  <a:lnTo>
                    <a:pt x="0" y="2755"/>
                  </a:lnTo>
                  <a:lnTo>
                    <a:pt x="710" y="2755"/>
                  </a:lnTo>
                  <a:lnTo>
                    <a:pt x="7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8"/>
            <p:cNvSpPr/>
            <p:nvPr/>
          </p:nvSpPr>
          <p:spPr>
            <a:xfrm>
              <a:off x="4650175" y="3599675"/>
              <a:ext cx="17775" cy="101125"/>
            </a:xfrm>
            <a:custGeom>
              <a:avLst/>
              <a:gdLst/>
              <a:ahLst/>
              <a:cxnLst/>
              <a:rect l="l" t="t" r="r" b="b"/>
              <a:pathLst>
                <a:path w="711" h="4045" extrusionOk="0">
                  <a:moveTo>
                    <a:pt x="1" y="0"/>
                  </a:moveTo>
                  <a:lnTo>
                    <a:pt x="1" y="4045"/>
                  </a:lnTo>
                  <a:lnTo>
                    <a:pt x="711" y="4045"/>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8"/>
            <p:cNvSpPr/>
            <p:nvPr/>
          </p:nvSpPr>
          <p:spPr>
            <a:xfrm>
              <a:off x="4688225" y="3553275"/>
              <a:ext cx="17775" cy="147525"/>
            </a:xfrm>
            <a:custGeom>
              <a:avLst/>
              <a:gdLst/>
              <a:ahLst/>
              <a:cxnLst/>
              <a:rect l="l" t="t" r="r" b="b"/>
              <a:pathLst>
                <a:path w="711" h="5901" extrusionOk="0">
                  <a:moveTo>
                    <a:pt x="1" y="1"/>
                  </a:moveTo>
                  <a:lnTo>
                    <a:pt x="1" y="5901"/>
                  </a:lnTo>
                  <a:lnTo>
                    <a:pt x="711" y="5901"/>
                  </a:lnTo>
                  <a:lnTo>
                    <a:pt x="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8"/>
            <p:cNvSpPr/>
            <p:nvPr/>
          </p:nvSpPr>
          <p:spPr>
            <a:xfrm>
              <a:off x="4725925" y="3517050"/>
              <a:ext cx="17775" cy="183750"/>
            </a:xfrm>
            <a:custGeom>
              <a:avLst/>
              <a:gdLst/>
              <a:ahLst/>
              <a:cxnLst/>
              <a:rect l="l" t="t" r="r" b="b"/>
              <a:pathLst>
                <a:path w="711" h="7350" extrusionOk="0">
                  <a:moveTo>
                    <a:pt x="0" y="0"/>
                  </a:moveTo>
                  <a:lnTo>
                    <a:pt x="0" y="7350"/>
                  </a:lnTo>
                  <a:lnTo>
                    <a:pt x="711" y="7350"/>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8"/>
            <p:cNvSpPr/>
            <p:nvPr/>
          </p:nvSpPr>
          <p:spPr>
            <a:xfrm>
              <a:off x="4763600" y="3654025"/>
              <a:ext cx="18150" cy="46775"/>
            </a:xfrm>
            <a:custGeom>
              <a:avLst/>
              <a:gdLst/>
              <a:ahLst/>
              <a:cxnLst/>
              <a:rect l="l" t="t" r="r" b="b"/>
              <a:pathLst>
                <a:path w="726" h="1871" extrusionOk="0">
                  <a:moveTo>
                    <a:pt x="1" y="1"/>
                  </a:moveTo>
                  <a:lnTo>
                    <a:pt x="1" y="1871"/>
                  </a:lnTo>
                  <a:lnTo>
                    <a:pt x="726" y="1871"/>
                  </a:lnTo>
                  <a:lnTo>
                    <a:pt x="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8"/>
            <p:cNvSpPr/>
            <p:nvPr/>
          </p:nvSpPr>
          <p:spPr>
            <a:xfrm>
              <a:off x="4801650" y="3594225"/>
              <a:ext cx="17800" cy="106575"/>
            </a:xfrm>
            <a:custGeom>
              <a:avLst/>
              <a:gdLst/>
              <a:ahLst/>
              <a:cxnLst/>
              <a:rect l="l" t="t" r="r" b="b"/>
              <a:pathLst>
                <a:path w="712" h="4263" extrusionOk="0">
                  <a:moveTo>
                    <a:pt x="1" y="1"/>
                  </a:moveTo>
                  <a:lnTo>
                    <a:pt x="1" y="4263"/>
                  </a:lnTo>
                  <a:lnTo>
                    <a:pt x="711" y="4263"/>
                  </a:lnTo>
                  <a:lnTo>
                    <a:pt x="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58"/>
          <p:cNvSpPr/>
          <p:nvPr/>
        </p:nvSpPr>
        <p:spPr>
          <a:xfrm flipH="1">
            <a:off x="5506865" y="1176769"/>
            <a:ext cx="533070" cy="497801"/>
          </a:xfrm>
          <a:custGeom>
            <a:avLst/>
            <a:gdLst/>
            <a:ahLst/>
            <a:cxnLst/>
            <a:rect l="l" t="t" r="r" b="b"/>
            <a:pathLst>
              <a:path w="10565" h="9866" extrusionOk="0">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8"/>
          <p:cNvSpPr/>
          <p:nvPr/>
        </p:nvSpPr>
        <p:spPr>
          <a:xfrm flipH="1">
            <a:off x="5642945" y="1283132"/>
            <a:ext cx="337149" cy="285683"/>
          </a:xfrm>
          <a:custGeom>
            <a:avLst/>
            <a:gdLst/>
            <a:ahLst/>
            <a:cxnLst/>
            <a:rect l="l" t="t" r="r" b="b"/>
            <a:pathLst>
              <a:path w="6682" h="5662" extrusionOk="0">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8"/>
          <p:cNvSpPr/>
          <p:nvPr/>
        </p:nvSpPr>
        <p:spPr>
          <a:xfrm flipH="1">
            <a:off x="5676095" y="1377183"/>
            <a:ext cx="283715" cy="105050"/>
          </a:xfrm>
          <a:custGeom>
            <a:avLst/>
            <a:gdLst/>
            <a:ahLst/>
            <a:cxnLst/>
            <a:rect l="l" t="t" r="r" b="b"/>
            <a:pathLst>
              <a:path w="5623" h="2082" extrusionOk="0">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8"/>
          <p:cNvSpPr/>
          <p:nvPr/>
        </p:nvSpPr>
        <p:spPr>
          <a:xfrm>
            <a:off x="7307330" y="873441"/>
            <a:ext cx="415313" cy="411096"/>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8"/>
          <p:cNvSpPr txBox="1">
            <a:spLocks noGrp="1"/>
          </p:cNvSpPr>
          <p:nvPr>
            <p:ph type="ctrTitle"/>
          </p:nvPr>
        </p:nvSpPr>
        <p:spPr>
          <a:xfrm>
            <a:off x="398638" y="921704"/>
            <a:ext cx="4620436" cy="161768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PREDICTIVE ICU READMISSIONS</a:t>
            </a:r>
          </a:p>
        </p:txBody>
      </p:sp>
      <p:sp>
        <p:nvSpPr>
          <p:cNvPr id="662" name="Google Shape;662;p58"/>
          <p:cNvSpPr txBox="1">
            <a:spLocks noGrp="1"/>
          </p:cNvSpPr>
          <p:nvPr>
            <p:ph type="subTitle" idx="1"/>
          </p:nvPr>
        </p:nvSpPr>
        <p:spPr>
          <a:xfrm>
            <a:off x="714300" y="3623525"/>
            <a:ext cx="2680800" cy="96974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200" dirty="0">
                <a:solidFill>
                  <a:schemeClr val="accent2">
                    <a:lumMod val="10000"/>
                  </a:schemeClr>
                </a:solidFill>
                <a:latin typeface="Times New Roman" panose="02020603050405020304" pitchFamily="18" charset="0"/>
                <a:cs typeface="Times New Roman" panose="02020603050405020304" pitchFamily="18" charset="0"/>
              </a:rPr>
              <a:t>Sai Dinesh Chandra </a:t>
            </a:r>
            <a:r>
              <a:rPr lang="en-IN" sz="1200" dirty="0" err="1">
                <a:solidFill>
                  <a:schemeClr val="accent2">
                    <a:lumMod val="10000"/>
                  </a:schemeClr>
                </a:solidFill>
                <a:latin typeface="Times New Roman" panose="02020603050405020304" pitchFamily="18" charset="0"/>
                <a:cs typeface="Times New Roman" panose="02020603050405020304" pitchFamily="18" charset="0"/>
              </a:rPr>
              <a:t>Devisetti</a:t>
            </a:r>
            <a:endParaRPr lang="en-IN" sz="1200" dirty="0">
              <a:solidFill>
                <a:schemeClr val="accent2">
                  <a:lumMod val="10000"/>
                </a:schemeClr>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IN" sz="1200" dirty="0">
                <a:solidFill>
                  <a:schemeClr val="accent2">
                    <a:lumMod val="10000"/>
                  </a:schemeClr>
                </a:solidFill>
                <a:latin typeface="Times New Roman" panose="02020603050405020304" pitchFamily="18" charset="0"/>
                <a:cs typeface="Times New Roman" panose="02020603050405020304" pitchFamily="18" charset="0"/>
              </a:rPr>
              <a:t>Gowtham Kilaru</a:t>
            </a:r>
          </a:p>
          <a:p>
            <a:pPr marL="0" lvl="0" indent="0" algn="just" rtl="0">
              <a:spcBef>
                <a:spcPts val="0"/>
              </a:spcBef>
              <a:spcAft>
                <a:spcPts val="0"/>
              </a:spcAft>
              <a:buNone/>
            </a:pPr>
            <a:r>
              <a:rPr lang="en-IN" sz="1200" dirty="0">
                <a:solidFill>
                  <a:schemeClr val="accent2">
                    <a:lumMod val="10000"/>
                  </a:schemeClr>
                </a:solidFill>
                <a:latin typeface="Times New Roman" panose="02020603050405020304" pitchFamily="18" charset="0"/>
                <a:cs typeface="Times New Roman" panose="02020603050405020304" pitchFamily="18" charset="0"/>
              </a:rPr>
              <a:t>Chandana </a:t>
            </a:r>
            <a:r>
              <a:rPr lang="en-IN" sz="1200" dirty="0" err="1">
                <a:solidFill>
                  <a:schemeClr val="accent2">
                    <a:lumMod val="10000"/>
                  </a:schemeClr>
                </a:solidFill>
                <a:latin typeface="Times New Roman" panose="02020603050405020304" pitchFamily="18" charset="0"/>
                <a:cs typeface="Times New Roman" panose="02020603050405020304" pitchFamily="18" charset="0"/>
              </a:rPr>
              <a:t>Daggumati</a:t>
            </a:r>
            <a:endParaRPr lang="en-IN" sz="1200" dirty="0">
              <a:solidFill>
                <a:schemeClr val="accent2">
                  <a:lumMod val="10000"/>
                </a:schemeClr>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IN" sz="1200" dirty="0">
                <a:solidFill>
                  <a:schemeClr val="accent2">
                    <a:lumMod val="10000"/>
                  </a:schemeClr>
                </a:solidFill>
                <a:latin typeface="Times New Roman" panose="02020603050405020304" pitchFamily="18" charset="0"/>
                <a:cs typeface="Times New Roman" panose="02020603050405020304" pitchFamily="18" charset="0"/>
              </a:rPr>
              <a:t>Lahari Doddapaneni </a:t>
            </a:r>
          </a:p>
          <a:p>
            <a:pPr marL="0" lvl="0" indent="0" algn="l" rtl="0">
              <a:spcBef>
                <a:spcPts val="0"/>
              </a:spcBef>
              <a:spcAft>
                <a:spcPts val="0"/>
              </a:spcAft>
              <a:buNone/>
            </a:pPr>
            <a:endParaRPr dirty="0"/>
          </a:p>
        </p:txBody>
      </p:sp>
      <p:sp>
        <p:nvSpPr>
          <p:cNvPr id="663" name="Google Shape;663;p58"/>
          <p:cNvSpPr/>
          <p:nvPr/>
        </p:nvSpPr>
        <p:spPr>
          <a:xfrm>
            <a:off x="4590686" y="3972613"/>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8"/>
          <p:cNvSpPr/>
          <p:nvPr/>
        </p:nvSpPr>
        <p:spPr>
          <a:xfrm>
            <a:off x="8392213" y="1871097"/>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8"/>
          <p:cNvSpPr/>
          <p:nvPr/>
        </p:nvSpPr>
        <p:spPr>
          <a:xfrm rot="2700000">
            <a:off x="4462786" y="3566948"/>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8"/>
          <p:cNvSpPr/>
          <p:nvPr/>
        </p:nvSpPr>
        <p:spPr>
          <a:xfrm>
            <a:off x="5264032" y="2087088"/>
            <a:ext cx="227477" cy="227477"/>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8"/>
          <p:cNvSpPr/>
          <p:nvPr/>
        </p:nvSpPr>
        <p:spPr>
          <a:xfrm>
            <a:off x="5162638" y="1622430"/>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1"/>
                                        </p:tgtEl>
                                        <p:attrNameLst>
                                          <p:attrName>style.visibility</p:attrName>
                                        </p:attrNameLst>
                                      </p:cBhvr>
                                      <p:to>
                                        <p:strVal val="visible"/>
                                      </p:to>
                                    </p:set>
                                    <p:animEffect transition="in" filter="fade">
                                      <p:cBhvr>
                                        <p:cTn id="7" dur="1000"/>
                                        <p:tgtEl>
                                          <p:spTgt spid="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pPr marL="146050" indent="0">
              <a:buNone/>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a:p>
            <a:pPr marL="146050" indent="0">
              <a:buNone/>
            </a:pPr>
            <a:r>
              <a:rPr lang="en-US" sz="1400" dirty="0">
                <a:solidFill>
                  <a:schemeClr val="accent2">
                    <a:lumMod val="10000"/>
                  </a:schemeClr>
                </a:solidFill>
                <a:latin typeface="Times New Roman" panose="02020603050405020304" pitchFamily="18" charset="0"/>
                <a:cs typeface="Times New Roman" panose="02020603050405020304" pitchFamily="18" charset="0"/>
              </a:rPr>
              <a:t>Our project’s system architecture is structured to ensure robustness, scalability, and seamless integration within a healthcare setting. Here’s an in-depth look at the design and functionalities of our system:</a:t>
            </a:r>
          </a:p>
          <a:p>
            <a:pPr marL="146050" indent="0">
              <a:buNone/>
            </a:pPr>
            <a:endParaRPr lang="en-US" sz="1400" b="1" dirty="0">
              <a:solidFill>
                <a:schemeClr val="accent2">
                  <a:lumMod val="10000"/>
                </a:schemeClr>
              </a:solidFill>
              <a:latin typeface="Times New Roman" panose="02020603050405020304" pitchFamily="18" charset="0"/>
              <a:cs typeface="Times New Roman" panose="02020603050405020304" pitchFamily="18" charset="0"/>
            </a:endParaRPr>
          </a:p>
          <a:p>
            <a:pPr marL="146050" indent="0">
              <a:buNone/>
            </a:pPr>
            <a:r>
              <a:rPr lang="en-US" sz="1400" b="1" dirty="0">
                <a:solidFill>
                  <a:schemeClr val="accent2">
                    <a:lumMod val="10000"/>
                  </a:schemeClr>
                </a:solidFill>
                <a:latin typeface="Times New Roman" panose="02020603050405020304" pitchFamily="18" charset="0"/>
                <a:cs typeface="Times New Roman" panose="02020603050405020304" pitchFamily="18" charset="0"/>
              </a:rPr>
              <a:t>A. Architectural Overview</a:t>
            </a:r>
          </a:p>
          <a:p>
            <a:pPr marL="146050" indent="0">
              <a:buNone/>
            </a:pPr>
            <a:endParaRPr lang="en-US" sz="1400" b="1" dirty="0">
              <a:solidFill>
                <a:schemeClr val="accent2">
                  <a:lumMod val="10000"/>
                </a:schemeClr>
              </a:solidFill>
              <a:latin typeface="Times New Roman" panose="02020603050405020304" pitchFamily="18" charset="0"/>
              <a:cs typeface="Times New Roman" panose="02020603050405020304" pitchFamily="18" charset="0"/>
            </a:endParaRPr>
          </a:p>
          <a:p>
            <a:pPr marL="146050" indent="0">
              <a:buNone/>
            </a:pPr>
            <a:r>
              <a:rPr lang="en-US" sz="1400" dirty="0">
                <a:solidFill>
                  <a:schemeClr val="accent2">
                    <a:lumMod val="10000"/>
                  </a:schemeClr>
                </a:solidFill>
                <a:latin typeface="Times New Roman" panose="02020603050405020304" pitchFamily="18" charset="0"/>
                <a:cs typeface="Times New Roman" panose="02020603050405020304" pitchFamily="18" charset="0"/>
              </a:rPr>
              <a:t>The architecture of our ICU Readmission Prediction Tool is modular, which allows each component to operate independently while maintaining overall system cohesion. This modular design is crucial for ensuring that the system remains robust and flexible, allowing for updates, testing, and optimization without disrupting the overall functionality.</a:t>
            </a:r>
          </a:p>
          <a:p>
            <a:pPr marL="146050" indent="0">
              <a:buNone/>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p:txBody>
      </p:sp>
      <p:sp>
        <p:nvSpPr>
          <p:cNvPr id="673" name="Google Shape;673;p59"/>
          <p:cNvSpPr txBox="1">
            <a:spLocks noGrp="1"/>
          </p:cNvSpPr>
          <p:nvPr>
            <p:ph type="title"/>
          </p:nvPr>
        </p:nvSpPr>
        <p:spPr>
          <a:xfrm>
            <a:off x="714300" y="632999"/>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Design</a:t>
            </a:r>
            <a:endParaRPr dirty="0"/>
          </a:p>
        </p:txBody>
      </p:sp>
      <p:sp>
        <p:nvSpPr>
          <p:cNvPr id="2" name="TextBox 1">
            <a:extLst>
              <a:ext uri="{FF2B5EF4-FFF2-40B4-BE49-F238E27FC236}">
                <a16:creationId xmlns:a16="http://schemas.microsoft.com/office/drawing/2014/main" id="{47EEB42C-0ECF-37D6-7A97-B5B5C9E27F6C}"/>
              </a:ext>
            </a:extLst>
          </p:cNvPr>
          <p:cNvSpPr txBox="1"/>
          <p:nvPr/>
        </p:nvSpPr>
        <p:spPr>
          <a:xfrm>
            <a:off x="6762307" y="4604600"/>
            <a:ext cx="1818126" cy="261610"/>
          </a:xfrm>
          <a:prstGeom prst="rect">
            <a:avLst/>
          </a:prstGeom>
          <a:noFill/>
        </p:spPr>
        <p:txBody>
          <a:bodyPr wrap="none" rtlCol="0">
            <a:spAutoFit/>
          </a:bodyPr>
          <a:lstStyle/>
          <a:p>
            <a:r>
              <a:rPr lang="en-IN" sz="1100" dirty="0">
                <a:solidFill>
                  <a:schemeClr val="accent2">
                    <a:lumMod val="10000"/>
                  </a:schemeClr>
                </a:solidFill>
                <a:latin typeface="Times New Roman" panose="02020603050405020304" pitchFamily="18" charset="0"/>
                <a:cs typeface="Times New Roman" panose="02020603050405020304" pitchFamily="18" charset="0"/>
              </a:rPr>
              <a:t>Sai </a:t>
            </a:r>
            <a:r>
              <a:rPr lang="en-IN" sz="1100" dirty="0" err="1">
                <a:solidFill>
                  <a:schemeClr val="accent2">
                    <a:lumMod val="10000"/>
                  </a:schemeClr>
                </a:solidFill>
                <a:latin typeface="Times New Roman" panose="02020603050405020304" pitchFamily="18" charset="0"/>
                <a:cs typeface="Times New Roman" panose="02020603050405020304" pitchFamily="18" charset="0"/>
              </a:rPr>
              <a:t>DineshChandra</a:t>
            </a:r>
            <a:r>
              <a:rPr lang="en-IN" sz="1100" dirty="0">
                <a:solidFill>
                  <a:schemeClr val="accent2">
                    <a:lumMod val="10000"/>
                  </a:schemeClr>
                </a:solidFill>
                <a:latin typeface="Times New Roman" panose="02020603050405020304" pitchFamily="18" charset="0"/>
                <a:cs typeface="Times New Roman" panose="02020603050405020304" pitchFamily="18" charset="0"/>
              </a:rPr>
              <a:t> </a:t>
            </a:r>
            <a:r>
              <a:rPr lang="en-IN" sz="1100" dirty="0" err="1">
                <a:solidFill>
                  <a:schemeClr val="accent2">
                    <a:lumMod val="10000"/>
                  </a:schemeClr>
                </a:solidFill>
                <a:latin typeface="Times New Roman" panose="02020603050405020304" pitchFamily="18" charset="0"/>
                <a:cs typeface="Times New Roman" panose="02020603050405020304" pitchFamily="18" charset="0"/>
              </a:rPr>
              <a:t>Devisetti</a:t>
            </a:r>
            <a:endParaRPr lang="en-IN" sz="1100" dirty="0">
              <a:solidFill>
                <a:schemeClr val="accent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4791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629239" y="1128828"/>
            <a:ext cx="7715400" cy="3397800"/>
          </a:xfrm>
          <a:prstGeom prst="rect">
            <a:avLst/>
          </a:prstGeom>
        </p:spPr>
        <p:txBody>
          <a:bodyPr spcFirstLastPara="1" wrap="square" lIns="91425" tIns="91425" rIns="91425" bIns="91425" anchor="t" anchorCtr="0">
            <a:noAutofit/>
          </a:bodyPr>
          <a:lstStyle/>
          <a:p>
            <a:pPr marL="146050" indent="0" algn="just">
              <a:buNone/>
            </a:pPr>
            <a:r>
              <a:rPr lang="en-US" sz="1400" b="1" dirty="0">
                <a:solidFill>
                  <a:schemeClr val="accent2">
                    <a:lumMod val="10000"/>
                  </a:schemeClr>
                </a:solidFill>
                <a:latin typeface="Times New Roman" panose="02020603050405020304" pitchFamily="18" charset="0"/>
                <a:cs typeface="Times New Roman" panose="02020603050405020304" pitchFamily="18" charset="0"/>
              </a:rPr>
              <a:t>B. Modular Design</a:t>
            </a:r>
          </a:p>
          <a:p>
            <a:pPr marL="146050" indent="0" algn="just">
              <a:buNone/>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a:p>
            <a:pPr marL="146050" indent="0" algn="just">
              <a:buNone/>
            </a:pPr>
            <a:r>
              <a:rPr lang="en-US" sz="1400" dirty="0">
                <a:solidFill>
                  <a:schemeClr val="accent2">
                    <a:lumMod val="10000"/>
                  </a:schemeClr>
                </a:solidFill>
                <a:latin typeface="Times New Roman" panose="02020603050405020304" pitchFamily="18" charset="0"/>
                <a:cs typeface="Times New Roman" panose="02020603050405020304" pitchFamily="18" charset="0"/>
              </a:rPr>
              <a:t>The system is divided into several key modules, each dedicated to handling different stages of the data processing and model development lifecycle:</a:t>
            </a:r>
          </a:p>
          <a:p>
            <a:pPr marL="146050" indent="0" algn="just">
              <a:buNone/>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a:p>
            <a:pPr marL="317500" indent="-171450" algn="just">
              <a:buFont typeface="Wingdings" panose="05000000000000000000" pitchFamily="2" charset="2"/>
              <a:buChar char="Ø"/>
            </a:pPr>
            <a:r>
              <a:rPr lang="en-US" sz="1400" b="1" dirty="0">
                <a:solidFill>
                  <a:schemeClr val="accent2">
                    <a:lumMod val="10000"/>
                  </a:schemeClr>
                </a:solidFill>
                <a:latin typeface="Times New Roman" panose="02020603050405020304" pitchFamily="18" charset="0"/>
                <a:cs typeface="Times New Roman" panose="02020603050405020304" pitchFamily="18" charset="0"/>
              </a:rPr>
              <a:t>Data Preprocessing Module: </a:t>
            </a:r>
          </a:p>
          <a:p>
            <a:pPr marL="603250" lvl="1" indent="0" algn="just">
              <a:buNone/>
            </a:pPr>
            <a:r>
              <a:rPr lang="en-US" sz="1400" dirty="0">
                <a:solidFill>
                  <a:schemeClr val="accent2">
                    <a:lumMod val="10000"/>
                  </a:schemeClr>
                </a:solidFill>
                <a:latin typeface="Times New Roman" panose="02020603050405020304" pitchFamily="18" charset="0"/>
                <a:cs typeface="Times New Roman" panose="02020603050405020304" pitchFamily="18" charset="0"/>
              </a:rPr>
              <a:t>This module is foundational for our predictive modeling process. It prepares the raw dataset for analysis by cleaning and formatting the data. This includes handling missing data through imputation or exclusion, detecting and correcting anomalies, and normalizing and encoding data as required for further processing.</a:t>
            </a:r>
          </a:p>
          <a:p>
            <a:pPr marL="146050" indent="0" algn="just">
              <a:buNone/>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a:p>
            <a:pPr marL="317500" indent="-171450" algn="just">
              <a:buFont typeface="Wingdings" panose="05000000000000000000" pitchFamily="2" charset="2"/>
              <a:buChar char="Ø"/>
            </a:pPr>
            <a:r>
              <a:rPr lang="en-US" sz="1400" b="1" dirty="0">
                <a:solidFill>
                  <a:schemeClr val="accent2">
                    <a:lumMod val="10000"/>
                  </a:schemeClr>
                </a:solidFill>
                <a:latin typeface="Times New Roman" panose="02020603050405020304" pitchFamily="18" charset="0"/>
                <a:cs typeface="Times New Roman" panose="02020603050405020304" pitchFamily="18" charset="0"/>
              </a:rPr>
              <a:t>Feature Engineering Module:</a:t>
            </a:r>
            <a:r>
              <a:rPr lang="en-US" sz="1400" dirty="0">
                <a:solidFill>
                  <a:schemeClr val="accent2">
                    <a:lumMod val="10000"/>
                  </a:schemeClr>
                </a:solidFill>
                <a:latin typeface="Times New Roman" panose="02020603050405020304" pitchFamily="18" charset="0"/>
                <a:cs typeface="Times New Roman" panose="02020603050405020304" pitchFamily="18" charset="0"/>
              </a:rPr>
              <a:t> </a:t>
            </a:r>
          </a:p>
          <a:p>
            <a:pPr marL="603250" lvl="1" indent="0" algn="just">
              <a:buNone/>
            </a:pPr>
            <a:r>
              <a:rPr lang="en-US" sz="1400" dirty="0">
                <a:solidFill>
                  <a:schemeClr val="accent2">
                    <a:lumMod val="10000"/>
                  </a:schemeClr>
                </a:solidFill>
                <a:latin typeface="Times New Roman" panose="02020603050405020304" pitchFamily="18" charset="0"/>
                <a:cs typeface="Times New Roman" panose="02020603050405020304" pitchFamily="18" charset="0"/>
              </a:rPr>
              <a:t>In this module, the dataset undergoes transformations to enhance the predictive power of the model. We select and create new features that can provide deeper insights into the dataset, aiming to uncover patterns that are not immediately apparent but are crucial for predicting ICU readmissions.</a:t>
            </a:r>
          </a:p>
          <a:p>
            <a:pPr marL="146050" indent="0" algn="just">
              <a:buNone/>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Design</a:t>
            </a:r>
            <a:endParaRPr dirty="0"/>
          </a:p>
        </p:txBody>
      </p:sp>
      <p:sp>
        <p:nvSpPr>
          <p:cNvPr id="2" name="TextBox 1">
            <a:extLst>
              <a:ext uri="{FF2B5EF4-FFF2-40B4-BE49-F238E27FC236}">
                <a16:creationId xmlns:a16="http://schemas.microsoft.com/office/drawing/2014/main" id="{41B633B5-B817-4F39-EE98-C8CA733A5489}"/>
              </a:ext>
            </a:extLst>
          </p:cNvPr>
          <p:cNvSpPr txBox="1"/>
          <p:nvPr/>
        </p:nvSpPr>
        <p:spPr>
          <a:xfrm>
            <a:off x="6613451" y="4777563"/>
            <a:ext cx="1818126" cy="261610"/>
          </a:xfrm>
          <a:prstGeom prst="rect">
            <a:avLst/>
          </a:prstGeom>
          <a:noFill/>
        </p:spPr>
        <p:txBody>
          <a:bodyPr wrap="none" rtlCol="0">
            <a:spAutoFit/>
          </a:bodyPr>
          <a:lstStyle/>
          <a:p>
            <a:r>
              <a:rPr lang="en-IN" sz="1100" dirty="0">
                <a:solidFill>
                  <a:schemeClr val="accent2">
                    <a:lumMod val="10000"/>
                  </a:schemeClr>
                </a:solidFill>
                <a:latin typeface="Times New Roman" panose="02020603050405020304" pitchFamily="18" charset="0"/>
                <a:cs typeface="Times New Roman" panose="02020603050405020304" pitchFamily="18" charset="0"/>
              </a:rPr>
              <a:t>Sai </a:t>
            </a:r>
            <a:r>
              <a:rPr lang="en-IN" sz="1100" dirty="0" err="1">
                <a:solidFill>
                  <a:schemeClr val="accent2">
                    <a:lumMod val="10000"/>
                  </a:schemeClr>
                </a:solidFill>
                <a:latin typeface="Times New Roman" panose="02020603050405020304" pitchFamily="18" charset="0"/>
                <a:cs typeface="Times New Roman" panose="02020603050405020304" pitchFamily="18" charset="0"/>
              </a:rPr>
              <a:t>DineshChandra</a:t>
            </a:r>
            <a:r>
              <a:rPr lang="en-IN" sz="1100" dirty="0">
                <a:solidFill>
                  <a:schemeClr val="accent2">
                    <a:lumMod val="10000"/>
                  </a:schemeClr>
                </a:solidFill>
                <a:latin typeface="Times New Roman" panose="02020603050405020304" pitchFamily="18" charset="0"/>
                <a:cs typeface="Times New Roman" panose="02020603050405020304" pitchFamily="18" charset="0"/>
              </a:rPr>
              <a:t> </a:t>
            </a:r>
            <a:r>
              <a:rPr lang="en-IN" sz="1100" dirty="0" err="1">
                <a:solidFill>
                  <a:schemeClr val="accent2">
                    <a:lumMod val="10000"/>
                  </a:schemeClr>
                </a:solidFill>
                <a:latin typeface="Times New Roman" panose="02020603050405020304" pitchFamily="18" charset="0"/>
                <a:cs typeface="Times New Roman" panose="02020603050405020304" pitchFamily="18" charset="0"/>
              </a:rPr>
              <a:t>Devisetti</a:t>
            </a:r>
            <a:endParaRPr lang="en-IN" sz="1100" dirty="0">
              <a:solidFill>
                <a:schemeClr val="accent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650504" y="1206799"/>
            <a:ext cx="7715400" cy="3397800"/>
          </a:xfrm>
          <a:prstGeom prst="rect">
            <a:avLst/>
          </a:prstGeom>
        </p:spPr>
        <p:txBody>
          <a:bodyPr spcFirstLastPara="1" wrap="square" lIns="91425" tIns="91425" rIns="91425" bIns="91425" anchor="t" anchorCtr="0">
            <a:noAutofit/>
          </a:bodyPr>
          <a:lstStyle/>
          <a:p>
            <a:pPr marL="317500" indent="-171450">
              <a:buFont typeface="Wingdings" panose="05000000000000000000" pitchFamily="2" charset="2"/>
              <a:buChar char="Ø"/>
            </a:pPr>
            <a:r>
              <a:rPr lang="en-US" sz="1400" b="1" dirty="0">
                <a:solidFill>
                  <a:schemeClr val="accent2">
                    <a:lumMod val="10000"/>
                  </a:schemeClr>
                </a:solidFill>
                <a:latin typeface="Times New Roman" panose="02020603050405020304" pitchFamily="18" charset="0"/>
                <a:cs typeface="Times New Roman" panose="02020603050405020304" pitchFamily="18" charset="0"/>
              </a:rPr>
              <a:t>Model Training Module:</a:t>
            </a:r>
          </a:p>
          <a:p>
            <a:pPr marL="146050" indent="0">
              <a:buNone/>
            </a:pPr>
            <a:r>
              <a:rPr lang="en-US" sz="1400" b="1" dirty="0">
                <a:solidFill>
                  <a:schemeClr val="accent2">
                    <a:lumMod val="10000"/>
                  </a:schemeClr>
                </a:solidFill>
                <a:latin typeface="Times New Roman" panose="02020603050405020304" pitchFamily="18" charset="0"/>
                <a:cs typeface="Times New Roman" panose="02020603050405020304" pitchFamily="18" charset="0"/>
              </a:rPr>
              <a:t>	</a:t>
            </a:r>
            <a:r>
              <a:rPr lang="en-US" sz="1400" dirty="0">
                <a:solidFill>
                  <a:schemeClr val="accent2">
                    <a:lumMod val="10000"/>
                  </a:schemeClr>
                </a:solidFill>
                <a:latin typeface="Times New Roman" panose="02020603050405020304" pitchFamily="18" charset="0"/>
                <a:cs typeface="Times New Roman" panose="02020603050405020304" pitchFamily="18" charset="0"/>
              </a:rPr>
              <a:t>This module involves the selection of appropriate machine learning algorithms (Logistic Regression and Random Forest in our case) and the training of these models on the preprocessed and engineered data. The module uses cross-validation techniques to avoid overfitting and ensure that the models generalize well to new data.</a:t>
            </a:r>
          </a:p>
          <a:p>
            <a:pPr marL="146050" indent="0">
              <a:buNone/>
            </a:pPr>
            <a:endParaRPr lang="en-US" sz="1400" b="1" dirty="0">
              <a:solidFill>
                <a:schemeClr val="accent2">
                  <a:lumMod val="10000"/>
                </a:schemeClr>
              </a:solidFill>
              <a:latin typeface="Times New Roman" panose="02020603050405020304" pitchFamily="18" charset="0"/>
              <a:cs typeface="Times New Roman" panose="02020603050405020304" pitchFamily="18" charset="0"/>
            </a:endParaRPr>
          </a:p>
          <a:p>
            <a:pPr marL="317500" indent="-171450">
              <a:buFont typeface="Wingdings" panose="05000000000000000000" pitchFamily="2" charset="2"/>
              <a:buChar char="Ø"/>
            </a:pPr>
            <a:r>
              <a:rPr lang="en-US" sz="1400" b="1" dirty="0">
                <a:solidFill>
                  <a:schemeClr val="accent2">
                    <a:lumMod val="10000"/>
                  </a:schemeClr>
                </a:solidFill>
                <a:latin typeface="Times New Roman" panose="02020603050405020304" pitchFamily="18" charset="0"/>
                <a:cs typeface="Times New Roman" panose="02020603050405020304" pitchFamily="18" charset="0"/>
              </a:rPr>
              <a:t>Evaluation Module: </a:t>
            </a:r>
          </a:p>
          <a:p>
            <a:pPr marL="146050" indent="0">
              <a:buNone/>
            </a:pPr>
            <a:r>
              <a:rPr lang="en-US" sz="1400" b="1" dirty="0">
                <a:solidFill>
                  <a:schemeClr val="accent2">
                    <a:lumMod val="10000"/>
                  </a:schemeClr>
                </a:solidFill>
                <a:latin typeface="Times New Roman" panose="02020603050405020304" pitchFamily="18" charset="0"/>
                <a:cs typeface="Times New Roman" panose="02020603050405020304" pitchFamily="18" charset="0"/>
              </a:rPr>
              <a:t>	</a:t>
            </a:r>
            <a:r>
              <a:rPr lang="en-US" sz="1400" dirty="0">
                <a:solidFill>
                  <a:schemeClr val="accent2">
                    <a:lumMod val="10000"/>
                  </a:schemeClr>
                </a:solidFill>
                <a:latin typeface="Times New Roman" panose="02020603050405020304" pitchFamily="18" charset="0"/>
                <a:cs typeface="Times New Roman" panose="02020603050405020304" pitchFamily="18" charset="0"/>
              </a:rPr>
              <a:t>Post-training, the models are evaluated using a variety of metrics such as accuracy, precision, recall, and AUC-ROC curves. This module helps determine the effectiveness of the models in predicting ICU readmissions and guides further refinement.</a:t>
            </a:r>
          </a:p>
          <a:p>
            <a:pPr marL="146050" indent="0">
              <a:buNone/>
            </a:pPr>
            <a:endParaRPr lang="en-US" sz="1400" b="1" dirty="0">
              <a:solidFill>
                <a:schemeClr val="accent2">
                  <a:lumMod val="10000"/>
                </a:schemeClr>
              </a:solidFill>
              <a:latin typeface="Times New Roman" panose="02020603050405020304" pitchFamily="18" charset="0"/>
              <a:cs typeface="Times New Roman" panose="02020603050405020304" pitchFamily="18" charset="0"/>
            </a:endParaRPr>
          </a:p>
          <a:p>
            <a:pPr marL="431800" indent="-285750">
              <a:buFont typeface="Wingdings" panose="05000000000000000000" pitchFamily="2" charset="2"/>
              <a:buChar char="Ø"/>
            </a:pPr>
            <a:r>
              <a:rPr lang="en-US" sz="1400" b="1" dirty="0">
                <a:solidFill>
                  <a:schemeClr val="accent2">
                    <a:lumMod val="10000"/>
                  </a:schemeClr>
                </a:solidFill>
                <a:latin typeface="Times New Roman" panose="02020603050405020304" pitchFamily="18" charset="0"/>
                <a:cs typeface="Times New Roman" panose="02020603050405020304" pitchFamily="18" charset="0"/>
              </a:rPr>
              <a:t>Seamless Data Flow</a:t>
            </a:r>
          </a:p>
          <a:p>
            <a:pPr marL="146050" indent="0">
              <a:buNone/>
            </a:pPr>
            <a:r>
              <a:rPr lang="en-US" sz="1400" b="1" dirty="0">
                <a:solidFill>
                  <a:schemeClr val="accent2">
                    <a:lumMod val="10000"/>
                  </a:schemeClr>
                </a:solidFill>
                <a:latin typeface="Times New Roman" panose="02020603050405020304" pitchFamily="18" charset="0"/>
                <a:cs typeface="Times New Roman" panose="02020603050405020304" pitchFamily="18" charset="0"/>
              </a:rPr>
              <a:t>	</a:t>
            </a:r>
            <a:r>
              <a:rPr lang="en-US" sz="1400" dirty="0">
                <a:solidFill>
                  <a:schemeClr val="accent2">
                    <a:lumMod val="10000"/>
                  </a:schemeClr>
                </a:solidFill>
                <a:latin typeface="Times New Roman" panose="02020603050405020304" pitchFamily="18" charset="0"/>
                <a:cs typeface="Times New Roman" panose="02020603050405020304" pitchFamily="18" charset="0"/>
              </a:rPr>
              <a:t>Each module in our system is designed to output data in a format that is immediately ingestible by the subsequent module, minimizing bottlenecks and ensuring data integrity. This seamless flow is critical for maintaining efficiency and effectiveness across the predictive modeling process.</a:t>
            </a:r>
          </a:p>
          <a:p>
            <a:pPr marL="603250" lvl="1" indent="0">
              <a:buNone/>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p:txBody>
      </p:sp>
      <p:sp>
        <p:nvSpPr>
          <p:cNvPr id="673" name="Google Shape;673;p59"/>
          <p:cNvSpPr txBox="1">
            <a:spLocks noGrp="1"/>
          </p:cNvSpPr>
          <p:nvPr>
            <p:ph type="title"/>
          </p:nvPr>
        </p:nvSpPr>
        <p:spPr>
          <a:xfrm>
            <a:off x="714300" y="590468"/>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Design</a:t>
            </a:r>
            <a:endParaRPr dirty="0"/>
          </a:p>
        </p:txBody>
      </p:sp>
      <p:sp>
        <p:nvSpPr>
          <p:cNvPr id="2" name="TextBox 1">
            <a:extLst>
              <a:ext uri="{FF2B5EF4-FFF2-40B4-BE49-F238E27FC236}">
                <a16:creationId xmlns:a16="http://schemas.microsoft.com/office/drawing/2014/main" id="{3BFCA2BF-FBB9-0806-F2EA-AE5A2D6E96A4}"/>
              </a:ext>
            </a:extLst>
          </p:cNvPr>
          <p:cNvSpPr txBox="1"/>
          <p:nvPr/>
        </p:nvSpPr>
        <p:spPr>
          <a:xfrm>
            <a:off x="6611574" y="4752930"/>
            <a:ext cx="1818126" cy="261610"/>
          </a:xfrm>
          <a:prstGeom prst="rect">
            <a:avLst/>
          </a:prstGeom>
          <a:noFill/>
        </p:spPr>
        <p:txBody>
          <a:bodyPr wrap="none" rtlCol="0">
            <a:spAutoFit/>
          </a:bodyPr>
          <a:lstStyle/>
          <a:p>
            <a:pPr algn="just"/>
            <a:r>
              <a:rPr lang="en-IN" sz="1100" dirty="0">
                <a:solidFill>
                  <a:schemeClr val="accent2">
                    <a:lumMod val="10000"/>
                  </a:schemeClr>
                </a:solidFill>
                <a:latin typeface="Times New Roman" panose="02020603050405020304" pitchFamily="18" charset="0"/>
                <a:cs typeface="Times New Roman" panose="02020603050405020304" pitchFamily="18" charset="0"/>
              </a:rPr>
              <a:t>Sai </a:t>
            </a:r>
            <a:r>
              <a:rPr lang="en-IN" sz="1100" dirty="0" err="1">
                <a:solidFill>
                  <a:schemeClr val="accent2">
                    <a:lumMod val="10000"/>
                  </a:schemeClr>
                </a:solidFill>
                <a:latin typeface="Times New Roman" panose="02020603050405020304" pitchFamily="18" charset="0"/>
                <a:cs typeface="Times New Roman" panose="02020603050405020304" pitchFamily="18" charset="0"/>
              </a:rPr>
              <a:t>DineshChandra</a:t>
            </a:r>
            <a:r>
              <a:rPr lang="en-IN" sz="1100" dirty="0">
                <a:solidFill>
                  <a:schemeClr val="accent2">
                    <a:lumMod val="10000"/>
                  </a:schemeClr>
                </a:solidFill>
                <a:latin typeface="Times New Roman" panose="02020603050405020304" pitchFamily="18" charset="0"/>
                <a:cs typeface="Times New Roman" panose="02020603050405020304" pitchFamily="18" charset="0"/>
              </a:rPr>
              <a:t> </a:t>
            </a:r>
            <a:r>
              <a:rPr lang="en-IN" sz="1100" dirty="0" err="1">
                <a:solidFill>
                  <a:schemeClr val="accent2">
                    <a:lumMod val="10000"/>
                  </a:schemeClr>
                </a:solidFill>
                <a:latin typeface="Times New Roman" panose="02020603050405020304" pitchFamily="18" charset="0"/>
                <a:cs typeface="Times New Roman" panose="02020603050405020304" pitchFamily="18" charset="0"/>
              </a:rPr>
              <a:t>Devisetti</a:t>
            </a:r>
            <a:endParaRPr lang="en-IN" sz="1100" dirty="0">
              <a:solidFill>
                <a:schemeClr val="accent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9540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206800"/>
            <a:ext cx="7715400" cy="2840660"/>
          </a:xfrm>
          <a:prstGeom prst="rect">
            <a:avLst/>
          </a:prstGeom>
        </p:spPr>
        <p:txBody>
          <a:bodyPr spcFirstLastPara="1" wrap="square" lIns="91425" tIns="91425" rIns="91425" bIns="91425" anchor="t" anchorCtr="0">
            <a:noAutofit/>
          </a:bodyPr>
          <a:lstStyle/>
          <a:p>
            <a:pPr marL="317500" indent="-171450">
              <a:buFont typeface="Wingdings" panose="05000000000000000000" pitchFamily="2" charset="2"/>
              <a:buChar char="Ø"/>
            </a:pPr>
            <a:r>
              <a:rPr lang="en-US" sz="1400" b="1" dirty="0">
                <a:solidFill>
                  <a:schemeClr val="accent2">
                    <a:lumMod val="10000"/>
                  </a:schemeClr>
                </a:solidFill>
                <a:latin typeface="Times New Roman" panose="02020603050405020304" pitchFamily="18" charset="0"/>
                <a:cs typeface="Times New Roman" panose="02020603050405020304" pitchFamily="18" charset="0"/>
              </a:rPr>
              <a:t>Scalability and Future Enhancements</a:t>
            </a:r>
          </a:p>
          <a:p>
            <a:pPr marL="317500" indent="-171450">
              <a:buFont typeface="Wingdings" panose="05000000000000000000" pitchFamily="2" charset="2"/>
              <a:buChar char="Ø"/>
            </a:pPr>
            <a:endParaRPr lang="en-US" sz="1400" b="1" dirty="0">
              <a:solidFill>
                <a:schemeClr val="accent2">
                  <a:lumMod val="10000"/>
                </a:schemeClr>
              </a:solidFill>
              <a:latin typeface="Times New Roman" panose="02020603050405020304" pitchFamily="18" charset="0"/>
              <a:cs typeface="Times New Roman" panose="02020603050405020304" pitchFamily="18" charset="0"/>
            </a:endParaRPr>
          </a:p>
          <a:p>
            <a:pPr marL="146050" indent="0">
              <a:buNone/>
            </a:pPr>
            <a:r>
              <a:rPr lang="en-US" sz="1400" dirty="0">
                <a:solidFill>
                  <a:schemeClr val="accent2">
                    <a:lumMod val="10000"/>
                  </a:schemeClr>
                </a:solidFill>
                <a:latin typeface="Times New Roman" panose="02020603050405020304" pitchFamily="18" charset="0"/>
                <a:cs typeface="Times New Roman" panose="02020603050405020304" pitchFamily="18" charset="0"/>
              </a:rPr>
              <a:t>	Our architecture supports scalability, allowing for the addition of more complex models or the incorporation of larger datasets without significant redesign. The system's modular nature also facilitates future enhancements, such as the integration of new data sources or the implementation of more advanced machine learning algorithms to improve prediction accuracy.</a:t>
            </a:r>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System Design</a:t>
            </a:r>
            <a:endParaRPr dirty="0"/>
          </a:p>
        </p:txBody>
      </p:sp>
      <p:sp>
        <p:nvSpPr>
          <p:cNvPr id="2" name="TextBox 1">
            <a:extLst>
              <a:ext uri="{FF2B5EF4-FFF2-40B4-BE49-F238E27FC236}">
                <a16:creationId xmlns:a16="http://schemas.microsoft.com/office/drawing/2014/main" id="{13881B92-3AE5-708C-3C5A-70F910BA02E4}"/>
              </a:ext>
            </a:extLst>
          </p:cNvPr>
          <p:cNvSpPr txBox="1"/>
          <p:nvPr/>
        </p:nvSpPr>
        <p:spPr>
          <a:xfrm>
            <a:off x="6443329" y="4448761"/>
            <a:ext cx="1818126" cy="261610"/>
          </a:xfrm>
          <a:prstGeom prst="rect">
            <a:avLst/>
          </a:prstGeom>
          <a:noFill/>
        </p:spPr>
        <p:txBody>
          <a:bodyPr wrap="none" rtlCol="0">
            <a:spAutoFit/>
          </a:bodyPr>
          <a:lstStyle/>
          <a:p>
            <a:r>
              <a:rPr lang="en-IN" sz="1100" dirty="0">
                <a:solidFill>
                  <a:schemeClr val="accent2">
                    <a:lumMod val="10000"/>
                  </a:schemeClr>
                </a:solidFill>
                <a:latin typeface="Times New Roman" panose="02020603050405020304" pitchFamily="18" charset="0"/>
                <a:cs typeface="Times New Roman" panose="02020603050405020304" pitchFamily="18" charset="0"/>
              </a:rPr>
              <a:t>Sai </a:t>
            </a:r>
            <a:r>
              <a:rPr lang="en-IN" sz="1100" dirty="0" err="1">
                <a:solidFill>
                  <a:schemeClr val="accent2">
                    <a:lumMod val="10000"/>
                  </a:schemeClr>
                </a:solidFill>
                <a:latin typeface="Times New Roman" panose="02020603050405020304" pitchFamily="18" charset="0"/>
                <a:cs typeface="Times New Roman" panose="02020603050405020304" pitchFamily="18" charset="0"/>
              </a:rPr>
              <a:t>DineshChandra</a:t>
            </a:r>
            <a:r>
              <a:rPr lang="en-IN" sz="1100" dirty="0">
                <a:solidFill>
                  <a:schemeClr val="accent2">
                    <a:lumMod val="10000"/>
                  </a:schemeClr>
                </a:solidFill>
                <a:latin typeface="Times New Roman" panose="02020603050405020304" pitchFamily="18" charset="0"/>
                <a:cs typeface="Times New Roman" panose="02020603050405020304" pitchFamily="18" charset="0"/>
              </a:rPr>
              <a:t> </a:t>
            </a:r>
            <a:r>
              <a:rPr lang="en-IN" sz="1100" dirty="0" err="1">
                <a:solidFill>
                  <a:schemeClr val="accent2">
                    <a:lumMod val="10000"/>
                  </a:schemeClr>
                </a:solidFill>
                <a:latin typeface="Times New Roman" panose="02020603050405020304" pitchFamily="18" charset="0"/>
                <a:cs typeface="Times New Roman" panose="02020603050405020304" pitchFamily="18" charset="0"/>
              </a:rPr>
              <a:t>Devisetti</a:t>
            </a:r>
            <a:endParaRPr lang="en-IN" sz="1100" dirty="0">
              <a:solidFill>
                <a:schemeClr val="accent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195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650004" y="1008850"/>
            <a:ext cx="5679911" cy="2698756"/>
          </a:xfrm>
          <a:prstGeom prst="rect">
            <a:avLst/>
          </a:prstGeom>
        </p:spPr>
        <p:txBody>
          <a:bodyPr spcFirstLastPara="1" wrap="square" lIns="91425" tIns="91425" rIns="91425" bIns="91425" anchor="t" anchorCtr="0">
            <a:noAutofit/>
          </a:bodyPr>
          <a:lstStyle/>
          <a:p>
            <a:pPr marL="146050" indent="0" algn="just">
              <a:buNone/>
            </a:pPr>
            <a:r>
              <a:rPr lang="en-US" sz="1400" b="1" dirty="0">
                <a:solidFill>
                  <a:schemeClr val="bg2">
                    <a:lumMod val="50000"/>
                  </a:schemeClr>
                </a:solidFill>
                <a:latin typeface="Times New Roman" panose="02020603050405020304" pitchFamily="18" charset="0"/>
                <a:cs typeface="Times New Roman" panose="02020603050405020304" pitchFamily="18" charset="0"/>
              </a:rPr>
              <a:t>User Interface Design:</a:t>
            </a:r>
          </a:p>
          <a:p>
            <a:pPr marL="317500" indent="-171450" algn="just">
              <a:buFont typeface="Wingdings" panose="05000000000000000000" pitchFamily="2" charset="2"/>
              <a:buChar char="Ø"/>
            </a:pPr>
            <a:r>
              <a:rPr lang="en-US" sz="1400" dirty="0">
                <a:solidFill>
                  <a:schemeClr val="bg2">
                    <a:lumMod val="50000"/>
                  </a:schemeClr>
                </a:solidFill>
                <a:latin typeface="Times New Roman" panose="02020603050405020304" pitchFamily="18" charset="0"/>
                <a:cs typeface="Times New Roman" panose="02020603050405020304" pitchFamily="18" charset="0"/>
              </a:rPr>
              <a:t>We designed an intuitive and user-friendly interface for the web application, prioritizing ease of use for healthcare professionals.</a:t>
            </a:r>
          </a:p>
          <a:p>
            <a:pPr marL="317500" indent="-171450" algn="just">
              <a:buFont typeface="Wingdings" panose="05000000000000000000" pitchFamily="2" charset="2"/>
              <a:buChar char="Ø"/>
            </a:pPr>
            <a:r>
              <a:rPr lang="en-US" sz="1400" dirty="0">
                <a:solidFill>
                  <a:schemeClr val="bg2">
                    <a:lumMod val="50000"/>
                  </a:schemeClr>
                </a:solidFill>
                <a:latin typeface="Times New Roman" panose="02020603050405020304" pitchFamily="18" charset="0"/>
                <a:cs typeface="Times New Roman" panose="02020603050405020304" pitchFamily="18" charset="0"/>
              </a:rPr>
              <a:t>The interface includes clear navigation elements, intuitive forms for data input, and informative visualizations to present predictive results effectively.</a:t>
            </a:r>
          </a:p>
          <a:p>
            <a:pPr marL="146050" indent="0" algn="just">
              <a:buNone/>
            </a:pPr>
            <a:r>
              <a:rPr lang="en-US" sz="1400" b="1" dirty="0">
                <a:solidFill>
                  <a:schemeClr val="bg2">
                    <a:lumMod val="50000"/>
                  </a:schemeClr>
                </a:solidFill>
                <a:latin typeface="Times New Roman" panose="02020603050405020304" pitchFamily="18" charset="0"/>
                <a:cs typeface="Times New Roman" panose="02020603050405020304" pitchFamily="18" charset="0"/>
              </a:rPr>
              <a:t>Frontend Development:</a:t>
            </a:r>
            <a:endParaRPr lang="en-US" sz="1400" dirty="0">
              <a:solidFill>
                <a:schemeClr val="bg2">
                  <a:lumMod val="50000"/>
                </a:schemeClr>
              </a:solidFill>
              <a:latin typeface="Times New Roman" panose="02020603050405020304" pitchFamily="18" charset="0"/>
              <a:cs typeface="Times New Roman" panose="02020603050405020304" pitchFamily="18" charset="0"/>
            </a:endParaRPr>
          </a:p>
          <a:p>
            <a:pPr marL="317500" indent="-171450" algn="just">
              <a:buFont typeface="Wingdings" panose="05000000000000000000" pitchFamily="2" charset="2"/>
              <a:buChar char="Ø"/>
            </a:pPr>
            <a:r>
              <a:rPr lang="en-US" sz="1400" dirty="0">
                <a:solidFill>
                  <a:schemeClr val="bg2">
                    <a:lumMod val="50000"/>
                  </a:schemeClr>
                </a:solidFill>
                <a:latin typeface="Times New Roman" panose="02020603050405020304" pitchFamily="18" charset="0"/>
                <a:cs typeface="Times New Roman" panose="02020603050405020304" pitchFamily="18" charset="0"/>
              </a:rPr>
              <a:t>Leveraging modern web development technologies such as HTML, CSS, and JavaScript, we implemented the frontend of the application.</a:t>
            </a:r>
          </a:p>
          <a:p>
            <a:pPr marL="317500" indent="-171450" algn="just">
              <a:buFont typeface="Wingdings" panose="05000000000000000000" pitchFamily="2" charset="2"/>
              <a:buChar char="Ø"/>
            </a:pPr>
            <a:r>
              <a:rPr lang="en-US" sz="1400" dirty="0">
                <a:solidFill>
                  <a:schemeClr val="bg2">
                    <a:lumMod val="50000"/>
                  </a:schemeClr>
                </a:solidFill>
                <a:latin typeface="Times New Roman" panose="02020603050405020304" pitchFamily="18" charset="0"/>
                <a:cs typeface="Times New Roman" panose="02020603050405020304" pitchFamily="18" charset="0"/>
              </a:rPr>
              <a:t>We focused on creating a responsive design to ensure compatibility across various devices and screen sizes, including desktops, tablets, and smartphones.</a:t>
            </a:r>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Web Application Development</a:t>
            </a:r>
            <a:endParaRPr dirty="0"/>
          </a:p>
        </p:txBody>
      </p:sp>
      <p:pic>
        <p:nvPicPr>
          <p:cNvPr id="5" name="Picture 4" descr="A hand holding a stethoscope&#10;&#10;Description automatically generated">
            <a:extLst>
              <a:ext uri="{FF2B5EF4-FFF2-40B4-BE49-F238E27FC236}">
                <a16:creationId xmlns:a16="http://schemas.microsoft.com/office/drawing/2014/main" id="{D4744310-328D-A723-A0C5-E76A26F144A7}"/>
              </a:ext>
            </a:extLst>
          </p:cNvPr>
          <p:cNvPicPr>
            <a:picLocks noChangeAspect="1"/>
          </p:cNvPicPr>
          <p:nvPr/>
        </p:nvPicPr>
        <p:blipFill>
          <a:blip r:embed="rId3"/>
          <a:stretch>
            <a:fillRect/>
          </a:stretch>
        </p:blipFill>
        <p:spPr>
          <a:xfrm>
            <a:off x="6414977" y="902000"/>
            <a:ext cx="2572302" cy="2350500"/>
          </a:xfrm>
          <a:prstGeom prst="rect">
            <a:avLst/>
          </a:prstGeom>
        </p:spPr>
      </p:pic>
      <p:sp>
        <p:nvSpPr>
          <p:cNvPr id="6" name="TextBox 5">
            <a:extLst>
              <a:ext uri="{FF2B5EF4-FFF2-40B4-BE49-F238E27FC236}">
                <a16:creationId xmlns:a16="http://schemas.microsoft.com/office/drawing/2014/main" id="{A8E0DBFA-96E0-0CF1-5073-7264667ADFAB}"/>
              </a:ext>
            </a:extLst>
          </p:cNvPr>
          <p:cNvSpPr txBox="1"/>
          <p:nvPr/>
        </p:nvSpPr>
        <p:spPr>
          <a:xfrm>
            <a:off x="650004" y="3656724"/>
            <a:ext cx="8029650" cy="1169551"/>
          </a:xfrm>
          <a:prstGeom prst="rect">
            <a:avLst/>
          </a:prstGeom>
          <a:noFill/>
        </p:spPr>
        <p:txBody>
          <a:bodyPr wrap="square" rtlCol="0">
            <a:spAutoFit/>
          </a:bodyPr>
          <a:lstStyle/>
          <a:p>
            <a:pPr marL="146050" indent="0" algn="just">
              <a:buNone/>
            </a:pPr>
            <a:r>
              <a:rPr lang="en-US" b="1" dirty="0">
                <a:solidFill>
                  <a:schemeClr val="accent2">
                    <a:lumMod val="10000"/>
                  </a:schemeClr>
                </a:solidFill>
                <a:latin typeface="Times New Roman" panose="02020603050405020304" pitchFamily="18" charset="0"/>
                <a:cs typeface="Times New Roman" panose="02020603050405020304" pitchFamily="18" charset="0"/>
              </a:rPr>
              <a:t>Backend Integration:</a:t>
            </a:r>
            <a:endParaRPr lang="en-US" dirty="0">
              <a:solidFill>
                <a:schemeClr val="accent2">
                  <a:lumMod val="10000"/>
                </a:schemeClr>
              </a:solidFill>
              <a:latin typeface="Times New Roman" panose="02020603050405020304" pitchFamily="18" charset="0"/>
              <a:cs typeface="Times New Roman" panose="02020603050405020304" pitchFamily="18" charset="0"/>
            </a:endParaRPr>
          </a:p>
          <a:p>
            <a:pPr marL="317500" indent="-171450" algn="just">
              <a:buFont typeface="Wingdings" panose="05000000000000000000" pitchFamily="2" charset="2"/>
              <a:buChar char="Ø"/>
            </a:pPr>
            <a:r>
              <a:rPr lang="en-US" dirty="0">
                <a:solidFill>
                  <a:schemeClr val="accent2">
                    <a:lumMod val="10000"/>
                  </a:schemeClr>
                </a:solidFill>
                <a:latin typeface="Times New Roman" panose="02020603050405020304" pitchFamily="18" charset="0"/>
                <a:cs typeface="Times New Roman" panose="02020603050405020304" pitchFamily="18" charset="0"/>
              </a:rPr>
              <a:t>The frontend of the application is seamlessly integrated with the backend prediction model, allowing real-time prediction based on user input.</a:t>
            </a:r>
          </a:p>
          <a:p>
            <a:pPr marL="317500" indent="-171450" algn="just">
              <a:buFont typeface="Wingdings" panose="05000000000000000000" pitchFamily="2" charset="2"/>
              <a:buChar char="Ø"/>
            </a:pPr>
            <a:r>
              <a:rPr lang="en-US" dirty="0">
                <a:solidFill>
                  <a:schemeClr val="accent2">
                    <a:lumMod val="10000"/>
                  </a:schemeClr>
                </a:solidFill>
                <a:latin typeface="Times New Roman" panose="02020603050405020304" pitchFamily="18" charset="0"/>
                <a:cs typeface="Times New Roman" panose="02020603050405020304" pitchFamily="18" charset="0"/>
              </a:rPr>
              <a:t>We implemented robust APIs to facilitate communication between the frontend interface and the predictive model hosted on the server.</a:t>
            </a:r>
          </a:p>
        </p:txBody>
      </p:sp>
      <p:sp>
        <p:nvSpPr>
          <p:cNvPr id="2" name="TextBox 1">
            <a:extLst>
              <a:ext uri="{FF2B5EF4-FFF2-40B4-BE49-F238E27FC236}">
                <a16:creationId xmlns:a16="http://schemas.microsoft.com/office/drawing/2014/main" id="{36D78352-7F11-C5FB-D88A-0BDCC360FFCB}"/>
              </a:ext>
            </a:extLst>
          </p:cNvPr>
          <p:cNvSpPr txBox="1"/>
          <p:nvPr/>
        </p:nvSpPr>
        <p:spPr>
          <a:xfrm>
            <a:off x="6861528" y="4748302"/>
            <a:ext cx="1818126" cy="261610"/>
          </a:xfrm>
          <a:prstGeom prst="rect">
            <a:avLst/>
          </a:prstGeom>
          <a:noFill/>
        </p:spPr>
        <p:txBody>
          <a:bodyPr wrap="none" rtlCol="0">
            <a:spAutoFit/>
          </a:bodyPr>
          <a:lstStyle/>
          <a:p>
            <a:pPr algn="just"/>
            <a:r>
              <a:rPr lang="en-IN" sz="1100" dirty="0">
                <a:solidFill>
                  <a:schemeClr val="accent2">
                    <a:lumMod val="10000"/>
                  </a:schemeClr>
                </a:solidFill>
                <a:latin typeface="Times New Roman" panose="02020603050405020304" pitchFamily="18" charset="0"/>
                <a:cs typeface="Times New Roman" panose="02020603050405020304" pitchFamily="18" charset="0"/>
              </a:rPr>
              <a:t>Sai </a:t>
            </a:r>
            <a:r>
              <a:rPr lang="en-IN" sz="1100" dirty="0" err="1">
                <a:solidFill>
                  <a:schemeClr val="accent2">
                    <a:lumMod val="10000"/>
                  </a:schemeClr>
                </a:solidFill>
                <a:latin typeface="Times New Roman" panose="02020603050405020304" pitchFamily="18" charset="0"/>
                <a:cs typeface="Times New Roman" panose="02020603050405020304" pitchFamily="18" charset="0"/>
              </a:rPr>
              <a:t>DineshChandra</a:t>
            </a:r>
            <a:r>
              <a:rPr lang="en-IN" sz="1100" dirty="0">
                <a:solidFill>
                  <a:schemeClr val="accent2">
                    <a:lumMod val="10000"/>
                  </a:schemeClr>
                </a:solidFill>
                <a:latin typeface="Times New Roman" panose="02020603050405020304" pitchFamily="18" charset="0"/>
                <a:cs typeface="Times New Roman" panose="02020603050405020304" pitchFamily="18" charset="0"/>
              </a:rPr>
              <a:t> </a:t>
            </a:r>
            <a:r>
              <a:rPr lang="en-IN" sz="1100" dirty="0" err="1">
                <a:solidFill>
                  <a:schemeClr val="accent2">
                    <a:lumMod val="10000"/>
                  </a:schemeClr>
                </a:solidFill>
                <a:latin typeface="Times New Roman" panose="02020603050405020304" pitchFamily="18" charset="0"/>
                <a:cs typeface="Times New Roman" panose="02020603050405020304" pitchFamily="18" charset="0"/>
              </a:rPr>
              <a:t>Devisetti</a:t>
            </a:r>
            <a:endParaRPr lang="en-IN" sz="1100" dirty="0">
              <a:solidFill>
                <a:schemeClr val="accent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010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107563"/>
            <a:ext cx="7715400" cy="3397800"/>
          </a:xfrm>
          <a:prstGeom prst="rect">
            <a:avLst/>
          </a:prstGeom>
        </p:spPr>
        <p:txBody>
          <a:bodyPr spcFirstLastPara="1" wrap="square" lIns="91425" tIns="91425" rIns="91425" bIns="91425" anchor="t" anchorCtr="0">
            <a:noAutofit/>
          </a:bodyPr>
          <a:lstStyle/>
          <a:p>
            <a:pPr marL="146050" indent="0" algn="just">
              <a:buNone/>
            </a:pPr>
            <a:r>
              <a:rPr lang="en-US" sz="1400" b="1" dirty="0">
                <a:solidFill>
                  <a:schemeClr val="accent2">
                    <a:lumMod val="10000"/>
                  </a:schemeClr>
                </a:solidFill>
                <a:latin typeface="Times New Roman" panose="02020603050405020304" pitchFamily="18" charset="0"/>
                <a:cs typeface="Times New Roman" panose="02020603050405020304" pitchFamily="18" charset="0"/>
              </a:rPr>
              <a:t>Data Input Mechanism:</a:t>
            </a:r>
          </a:p>
          <a:p>
            <a:pPr marL="317500" indent="-171450" algn="just">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We developed user-friendly forms to collect relevant patient data required for predicting ICU readmissions.</a:t>
            </a:r>
          </a:p>
          <a:p>
            <a:pPr marL="317500" indent="-171450" algn="just">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The input mechanism ensures data integrity and validation, guiding users to provide accurate and complete information for prediction purposes.</a:t>
            </a:r>
          </a:p>
          <a:p>
            <a:pPr marL="146050" indent="0" algn="just">
              <a:buNone/>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a:p>
            <a:pPr marL="146050" indent="0" algn="just">
              <a:buNone/>
            </a:pPr>
            <a:r>
              <a:rPr lang="en-US" sz="1400" b="1" dirty="0">
                <a:solidFill>
                  <a:schemeClr val="accent2">
                    <a:lumMod val="10000"/>
                  </a:schemeClr>
                </a:solidFill>
                <a:latin typeface="Times New Roman" panose="02020603050405020304" pitchFamily="18" charset="0"/>
                <a:cs typeface="Times New Roman" panose="02020603050405020304" pitchFamily="18" charset="0"/>
              </a:rPr>
              <a:t>Security and Privacy Measures:</a:t>
            </a:r>
          </a:p>
          <a:p>
            <a:pPr marL="317500" indent="-171450" algn="just">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Security of patient data is of paramount importance. We implemented stringent security measures to protect sensitive information.</a:t>
            </a:r>
          </a:p>
          <a:p>
            <a:pPr marL="317500" indent="-171450" algn="just">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Data encryption, user authentication, and role-based access control are enforced to safeguard patient privacy and comply with regulatory requirements such as HIPAA.</a:t>
            </a:r>
          </a:p>
          <a:p>
            <a:pPr marL="317500" indent="-171450" algn="just">
              <a:buFont typeface="Wingdings" panose="05000000000000000000" pitchFamily="2" charset="2"/>
              <a:buChar char="Ø"/>
            </a:pPr>
            <a:endParaRPr lang="en-US" sz="1400" b="1" dirty="0">
              <a:solidFill>
                <a:schemeClr val="accent2">
                  <a:lumMod val="10000"/>
                </a:schemeClr>
              </a:solidFill>
              <a:latin typeface="Times New Roman" panose="02020603050405020304" pitchFamily="18" charset="0"/>
              <a:cs typeface="Times New Roman" panose="02020603050405020304" pitchFamily="18" charset="0"/>
            </a:endParaRPr>
          </a:p>
          <a:p>
            <a:pPr marL="146050" indent="0" algn="just">
              <a:buNone/>
            </a:pPr>
            <a:r>
              <a:rPr lang="en-US" sz="1400" b="1" dirty="0">
                <a:solidFill>
                  <a:schemeClr val="accent2">
                    <a:lumMod val="10000"/>
                  </a:schemeClr>
                </a:solidFill>
                <a:latin typeface="Times New Roman" panose="02020603050405020304" pitchFamily="18" charset="0"/>
                <a:cs typeface="Times New Roman" panose="02020603050405020304" pitchFamily="18" charset="0"/>
              </a:rPr>
              <a:t>Testing and Deployment:</a:t>
            </a:r>
          </a:p>
          <a:p>
            <a:pPr marL="317500" indent="-171450" algn="just">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Extensive testing was conducted throughout the development process to identify and resolve any issues or bugs.</a:t>
            </a:r>
          </a:p>
          <a:p>
            <a:pPr marL="317500" indent="-171450" algn="just">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The application was deployed on a secure server infrastructure, ensuring high availability and scalability to accommodate potential future expansion and usage spikes.</a:t>
            </a:r>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Web Application Development</a:t>
            </a:r>
            <a:endParaRPr dirty="0"/>
          </a:p>
        </p:txBody>
      </p:sp>
      <p:sp>
        <p:nvSpPr>
          <p:cNvPr id="2" name="TextBox 1">
            <a:extLst>
              <a:ext uri="{FF2B5EF4-FFF2-40B4-BE49-F238E27FC236}">
                <a16:creationId xmlns:a16="http://schemas.microsoft.com/office/drawing/2014/main" id="{C56C9B6B-45A8-3C2D-E26D-5433B1994934}"/>
              </a:ext>
            </a:extLst>
          </p:cNvPr>
          <p:cNvSpPr txBox="1"/>
          <p:nvPr/>
        </p:nvSpPr>
        <p:spPr>
          <a:xfrm>
            <a:off x="6726865" y="4813004"/>
            <a:ext cx="1818126" cy="261610"/>
          </a:xfrm>
          <a:prstGeom prst="rect">
            <a:avLst/>
          </a:prstGeom>
          <a:noFill/>
        </p:spPr>
        <p:txBody>
          <a:bodyPr wrap="none" rtlCol="0">
            <a:spAutoFit/>
          </a:bodyPr>
          <a:lstStyle/>
          <a:p>
            <a:pPr algn="just"/>
            <a:r>
              <a:rPr lang="en-IN" sz="1100" dirty="0">
                <a:solidFill>
                  <a:schemeClr val="accent2">
                    <a:lumMod val="10000"/>
                  </a:schemeClr>
                </a:solidFill>
                <a:latin typeface="Times New Roman" panose="02020603050405020304" pitchFamily="18" charset="0"/>
                <a:cs typeface="Times New Roman" panose="02020603050405020304" pitchFamily="18" charset="0"/>
              </a:rPr>
              <a:t>Sai </a:t>
            </a:r>
            <a:r>
              <a:rPr lang="en-IN" sz="1100" dirty="0" err="1">
                <a:solidFill>
                  <a:schemeClr val="accent2">
                    <a:lumMod val="10000"/>
                  </a:schemeClr>
                </a:solidFill>
                <a:latin typeface="Times New Roman" panose="02020603050405020304" pitchFamily="18" charset="0"/>
                <a:cs typeface="Times New Roman" panose="02020603050405020304" pitchFamily="18" charset="0"/>
              </a:rPr>
              <a:t>DineshChandra</a:t>
            </a:r>
            <a:r>
              <a:rPr lang="en-IN" sz="1100" dirty="0">
                <a:solidFill>
                  <a:schemeClr val="accent2">
                    <a:lumMod val="10000"/>
                  </a:schemeClr>
                </a:solidFill>
                <a:latin typeface="Times New Roman" panose="02020603050405020304" pitchFamily="18" charset="0"/>
                <a:cs typeface="Times New Roman" panose="02020603050405020304" pitchFamily="18" charset="0"/>
              </a:rPr>
              <a:t> </a:t>
            </a:r>
            <a:r>
              <a:rPr lang="en-IN" sz="1100" dirty="0" err="1">
                <a:solidFill>
                  <a:schemeClr val="accent2">
                    <a:lumMod val="10000"/>
                  </a:schemeClr>
                </a:solidFill>
                <a:latin typeface="Times New Roman" panose="02020603050405020304" pitchFamily="18" charset="0"/>
                <a:cs typeface="Times New Roman" panose="02020603050405020304" pitchFamily="18" charset="0"/>
              </a:rPr>
              <a:t>Devisetti</a:t>
            </a:r>
            <a:endParaRPr lang="en-IN" sz="1100" dirty="0">
              <a:solidFill>
                <a:schemeClr val="accent2">
                  <a:lumMod val="1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9131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306037"/>
            <a:ext cx="7715400" cy="3161934"/>
          </a:xfrm>
          <a:prstGeom prst="rect">
            <a:avLst/>
          </a:prstGeom>
        </p:spPr>
        <p:txBody>
          <a:bodyPr spcFirstLastPara="1" wrap="square" lIns="91425" tIns="91425" rIns="91425" bIns="91425" anchor="t" anchorCtr="0">
            <a:noAutofit/>
          </a:bodyPr>
          <a:lstStyle/>
          <a:p>
            <a:pPr marL="146050" indent="0" algn="just">
              <a:buNone/>
            </a:pPr>
            <a:r>
              <a:rPr lang="en-US" sz="1400" b="1" dirty="0">
                <a:solidFill>
                  <a:schemeClr val="bg2">
                    <a:lumMod val="50000"/>
                  </a:schemeClr>
                </a:solidFill>
                <a:latin typeface="Times New Roman" panose="02020603050405020304" pitchFamily="18" charset="0"/>
                <a:cs typeface="Times New Roman" panose="02020603050405020304" pitchFamily="18" charset="0"/>
              </a:rPr>
              <a:t>Accuracy: </a:t>
            </a:r>
          </a:p>
          <a:p>
            <a:pPr marL="146050" indent="0" algn="just">
              <a:buNone/>
            </a:pPr>
            <a:r>
              <a:rPr lang="en-US" sz="1400" dirty="0">
                <a:solidFill>
                  <a:schemeClr val="bg2">
                    <a:lumMod val="50000"/>
                  </a:schemeClr>
                </a:solidFill>
                <a:latin typeface="Times New Roman" panose="02020603050405020304" pitchFamily="18" charset="0"/>
                <a:cs typeface="Times New Roman" panose="02020603050405020304" pitchFamily="18" charset="0"/>
              </a:rPr>
              <a:t>This metric measures the overall correctness of our model's predictions. It's calculated as the ratio of correctly predicted instances to the total number of instances. While accuracy provides a general idea of model performance, it might not be the most suitable metric for imbalanced datasets like ours, where the number of readmitted patients is significantly lower than non-readmitted ones.</a:t>
            </a:r>
          </a:p>
          <a:p>
            <a:pPr marL="146050" indent="0" algn="just">
              <a:buNone/>
            </a:pPr>
            <a:endParaRPr lang="en-US" sz="1400" dirty="0">
              <a:solidFill>
                <a:schemeClr val="bg2">
                  <a:lumMod val="50000"/>
                </a:schemeClr>
              </a:solidFill>
              <a:latin typeface="Times New Roman" panose="02020603050405020304" pitchFamily="18" charset="0"/>
              <a:cs typeface="Times New Roman" panose="02020603050405020304" pitchFamily="18" charset="0"/>
            </a:endParaRPr>
          </a:p>
          <a:p>
            <a:pPr marL="146050" indent="0" algn="just">
              <a:buNone/>
            </a:pPr>
            <a:r>
              <a:rPr lang="en-US" sz="1400" b="1" dirty="0">
                <a:solidFill>
                  <a:schemeClr val="bg2">
                    <a:lumMod val="50000"/>
                  </a:schemeClr>
                </a:solidFill>
                <a:latin typeface="Times New Roman" panose="02020603050405020304" pitchFamily="18" charset="0"/>
                <a:cs typeface="Times New Roman" panose="02020603050405020304" pitchFamily="18" charset="0"/>
              </a:rPr>
              <a:t>Specificity and Sensitivity: </a:t>
            </a:r>
          </a:p>
          <a:p>
            <a:pPr marL="146050" indent="0" algn="just">
              <a:buNone/>
            </a:pPr>
            <a:r>
              <a:rPr lang="en-US" sz="1400" dirty="0">
                <a:solidFill>
                  <a:schemeClr val="bg2">
                    <a:lumMod val="50000"/>
                  </a:schemeClr>
                </a:solidFill>
                <a:latin typeface="Times New Roman" panose="02020603050405020304" pitchFamily="18" charset="0"/>
                <a:cs typeface="Times New Roman" panose="02020603050405020304" pitchFamily="18" charset="0"/>
              </a:rPr>
              <a:t>These metrics are particularly important in medical applications where false positives and false negatives have different consequences. Sensitivity, also known as recall, measures the model's ability to correctly identify positive cases (readmitted patients) out of all actual positive cases. Specificity, on the other hand, measures the model's ability to correctly identify negative cases (non-readmitted patients) out of all actual negative cases.</a:t>
            </a:r>
          </a:p>
        </p:txBody>
      </p:sp>
      <p:sp>
        <p:nvSpPr>
          <p:cNvPr id="673" name="Google Shape;673;p59"/>
          <p:cNvSpPr txBox="1">
            <a:spLocks noGrp="1"/>
          </p:cNvSpPr>
          <p:nvPr>
            <p:ph type="title"/>
          </p:nvPr>
        </p:nvSpPr>
        <p:spPr>
          <a:xfrm>
            <a:off x="714300" y="675529"/>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Model Evaluation Metrics</a:t>
            </a:r>
            <a:endParaRPr dirty="0"/>
          </a:p>
        </p:txBody>
      </p:sp>
      <p:sp>
        <p:nvSpPr>
          <p:cNvPr id="2" name="TextBox 1">
            <a:extLst>
              <a:ext uri="{FF2B5EF4-FFF2-40B4-BE49-F238E27FC236}">
                <a16:creationId xmlns:a16="http://schemas.microsoft.com/office/drawing/2014/main" id="{970BB66E-EF72-A91E-3CD8-CA9B859AC4FF}"/>
              </a:ext>
            </a:extLst>
          </p:cNvPr>
          <p:cNvSpPr txBox="1"/>
          <p:nvPr/>
        </p:nvSpPr>
        <p:spPr>
          <a:xfrm>
            <a:off x="6918251" y="4635795"/>
            <a:ext cx="1374094"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Lahari Doddapaneni </a:t>
            </a:r>
          </a:p>
        </p:txBody>
      </p:sp>
    </p:spTree>
    <p:extLst>
      <p:ext uri="{BB962C8B-B14F-4D97-AF65-F5344CB8AC3E}">
        <p14:creationId xmlns:p14="http://schemas.microsoft.com/office/powerpoint/2010/main" val="3414336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583621" y="1143529"/>
            <a:ext cx="7715400" cy="3669476"/>
          </a:xfrm>
          <a:prstGeom prst="rect">
            <a:avLst/>
          </a:prstGeom>
        </p:spPr>
        <p:txBody>
          <a:bodyPr spcFirstLastPara="1" wrap="square" lIns="91425" tIns="91425" rIns="91425" bIns="91425" anchor="t" anchorCtr="0">
            <a:noAutofit/>
          </a:bodyPr>
          <a:lstStyle/>
          <a:p>
            <a:pPr marL="146050" indent="0" algn="just">
              <a:buNone/>
            </a:pPr>
            <a:r>
              <a:rPr lang="en-US" dirty="0">
                <a:solidFill>
                  <a:schemeClr val="bg2">
                    <a:lumMod val="50000"/>
                  </a:schemeClr>
                </a:solidFill>
                <a:latin typeface="Times New Roman" panose="02020603050405020304" pitchFamily="18" charset="0"/>
                <a:cs typeface="Times New Roman" panose="02020603050405020304" pitchFamily="18" charset="0"/>
              </a:rPr>
              <a:t> </a:t>
            </a:r>
            <a:r>
              <a:rPr lang="en-US" b="1" dirty="0">
                <a:solidFill>
                  <a:schemeClr val="bg2">
                    <a:lumMod val="50000"/>
                  </a:schemeClr>
                </a:solidFill>
                <a:latin typeface="Times New Roman" panose="02020603050405020304" pitchFamily="18" charset="0"/>
                <a:cs typeface="Times New Roman" panose="02020603050405020304" pitchFamily="18" charset="0"/>
              </a:rPr>
              <a:t>Order of Feature Importance:</a:t>
            </a:r>
          </a:p>
          <a:p>
            <a:pPr algn="just">
              <a:buFont typeface="+mj-lt"/>
              <a:buAutoNum type="arabicPeriod"/>
            </a:pPr>
            <a:r>
              <a:rPr lang="en-US" dirty="0">
                <a:solidFill>
                  <a:schemeClr val="bg2">
                    <a:lumMod val="50000"/>
                  </a:schemeClr>
                </a:solidFill>
                <a:latin typeface="Times New Roman" panose="02020603050405020304" pitchFamily="18" charset="0"/>
                <a:cs typeface="Times New Roman" panose="02020603050405020304" pitchFamily="18" charset="0"/>
              </a:rPr>
              <a:t>Glucose</a:t>
            </a:r>
          </a:p>
          <a:p>
            <a:pPr algn="just">
              <a:buFont typeface="+mj-lt"/>
              <a:buAutoNum type="arabicPeriod"/>
            </a:pPr>
            <a:r>
              <a:rPr lang="en-US" dirty="0">
                <a:solidFill>
                  <a:schemeClr val="bg2">
                    <a:lumMod val="50000"/>
                  </a:schemeClr>
                </a:solidFill>
                <a:latin typeface="Times New Roman" panose="02020603050405020304" pitchFamily="18" charset="0"/>
                <a:cs typeface="Times New Roman" panose="02020603050405020304" pitchFamily="18" charset="0"/>
              </a:rPr>
              <a:t>Creatinine</a:t>
            </a:r>
          </a:p>
          <a:p>
            <a:pPr algn="just">
              <a:buFont typeface="+mj-lt"/>
              <a:buAutoNum type="arabicPeriod"/>
            </a:pPr>
            <a:r>
              <a:rPr lang="en-US" dirty="0">
                <a:solidFill>
                  <a:schemeClr val="bg2">
                    <a:lumMod val="50000"/>
                  </a:schemeClr>
                </a:solidFill>
                <a:latin typeface="Times New Roman" panose="02020603050405020304" pitchFamily="18" charset="0"/>
                <a:cs typeface="Times New Roman" panose="02020603050405020304" pitchFamily="18" charset="0"/>
              </a:rPr>
              <a:t>Body Mass Index (BMI)</a:t>
            </a:r>
          </a:p>
          <a:p>
            <a:pPr algn="just">
              <a:buFont typeface="+mj-lt"/>
              <a:buAutoNum type="arabicPeriod"/>
            </a:pPr>
            <a:r>
              <a:rPr lang="en-US" dirty="0">
                <a:solidFill>
                  <a:schemeClr val="bg2">
                    <a:lumMod val="50000"/>
                  </a:schemeClr>
                </a:solidFill>
                <a:latin typeface="Times New Roman" panose="02020603050405020304" pitchFamily="18" charset="0"/>
                <a:cs typeface="Times New Roman" panose="02020603050405020304" pitchFamily="18" charset="0"/>
              </a:rPr>
              <a:t>Sodium</a:t>
            </a:r>
          </a:p>
          <a:p>
            <a:pPr algn="just">
              <a:buFont typeface="+mj-lt"/>
              <a:buAutoNum type="arabicPeriod"/>
            </a:pPr>
            <a:r>
              <a:rPr lang="en-US" dirty="0">
                <a:solidFill>
                  <a:schemeClr val="bg2">
                    <a:lumMod val="50000"/>
                  </a:schemeClr>
                </a:solidFill>
                <a:latin typeface="Times New Roman" panose="02020603050405020304" pitchFamily="18" charset="0"/>
                <a:cs typeface="Times New Roman" panose="02020603050405020304" pitchFamily="18" charset="0"/>
              </a:rPr>
              <a:t>Neutrophils</a:t>
            </a:r>
          </a:p>
          <a:p>
            <a:pPr algn="just">
              <a:buFont typeface="+mj-lt"/>
              <a:buAutoNum type="arabicPeriod"/>
            </a:pPr>
            <a:r>
              <a:rPr lang="en-US" dirty="0">
                <a:solidFill>
                  <a:schemeClr val="bg2">
                    <a:lumMod val="50000"/>
                  </a:schemeClr>
                </a:solidFill>
                <a:latin typeface="Times New Roman" panose="02020603050405020304" pitchFamily="18" charset="0"/>
                <a:cs typeface="Times New Roman" panose="02020603050405020304" pitchFamily="18" charset="0"/>
              </a:rPr>
              <a:t>Hematocrit</a:t>
            </a:r>
          </a:p>
          <a:p>
            <a:pPr algn="just">
              <a:buFont typeface="+mj-lt"/>
              <a:buAutoNum type="arabicPeriod"/>
            </a:pPr>
            <a:r>
              <a:rPr lang="en-US" dirty="0">
                <a:solidFill>
                  <a:schemeClr val="bg2">
                    <a:lumMod val="50000"/>
                  </a:schemeClr>
                </a:solidFill>
                <a:latin typeface="Times New Roman" panose="02020603050405020304" pitchFamily="18" charset="0"/>
                <a:cs typeface="Times New Roman" panose="02020603050405020304" pitchFamily="18" charset="0"/>
              </a:rPr>
              <a:t>Pulse Rate</a:t>
            </a:r>
          </a:p>
          <a:p>
            <a:pPr algn="just">
              <a:buFont typeface="+mj-lt"/>
              <a:buAutoNum type="arabicPeriod"/>
            </a:pPr>
            <a:r>
              <a:rPr lang="en-US" dirty="0">
                <a:solidFill>
                  <a:schemeClr val="bg2">
                    <a:lumMod val="50000"/>
                  </a:schemeClr>
                </a:solidFill>
                <a:latin typeface="Times New Roman" panose="02020603050405020304" pitchFamily="18" charset="0"/>
                <a:cs typeface="Times New Roman" panose="02020603050405020304" pitchFamily="18" charset="0"/>
              </a:rPr>
              <a:t>Blood Urea Nitrogen (BUN)</a:t>
            </a:r>
          </a:p>
          <a:p>
            <a:pPr algn="just">
              <a:buFont typeface="+mj-lt"/>
              <a:buAutoNum type="arabicPeriod"/>
            </a:pPr>
            <a:r>
              <a:rPr lang="en-US" dirty="0">
                <a:solidFill>
                  <a:schemeClr val="bg2">
                    <a:lumMod val="50000"/>
                  </a:schemeClr>
                </a:solidFill>
                <a:latin typeface="Times New Roman" panose="02020603050405020304" pitchFamily="18" charset="0"/>
                <a:cs typeface="Times New Roman" panose="02020603050405020304" pitchFamily="18" charset="0"/>
              </a:rPr>
              <a:t>Respiratory Rate</a:t>
            </a:r>
          </a:p>
          <a:p>
            <a:pPr algn="just">
              <a:buFont typeface="+mj-lt"/>
              <a:buAutoNum type="arabicPeriod"/>
            </a:pPr>
            <a:r>
              <a:rPr lang="en-US" dirty="0">
                <a:solidFill>
                  <a:schemeClr val="bg2">
                    <a:lumMod val="50000"/>
                  </a:schemeClr>
                </a:solidFill>
                <a:latin typeface="Times New Roman" panose="02020603050405020304" pitchFamily="18" charset="0"/>
                <a:cs typeface="Times New Roman" panose="02020603050405020304" pitchFamily="18" charset="0"/>
              </a:rPr>
              <a:t>Length of Stay</a:t>
            </a:r>
          </a:p>
          <a:p>
            <a:pPr marL="146050" indent="0" algn="just">
              <a:buNone/>
            </a:pPr>
            <a:endParaRPr lang="en-US" b="1" dirty="0">
              <a:solidFill>
                <a:schemeClr val="bg2">
                  <a:lumMod val="50000"/>
                </a:schemeClr>
              </a:solidFill>
              <a:latin typeface="Times New Roman" panose="02020603050405020304" pitchFamily="18" charset="0"/>
              <a:cs typeface="Times New Roman" panose="02020603050405020304" pitchFamily="18" charset="0"/>
            </a:endParaRPr>
          </a:p>
          <a:p>
            <a:pPr marL="146050" indent="0" algn="just">
              <a:buNone/>
            </a:pPr>
            <a:endParaRPr lang="en-US" b="1" dirty="0">
              <a:solidFill>
                <a:schemeClr val="bg2">
                  <a:lumMod val="50000"/>
                </a:schemeClr>
              </a:solidFill>
              <a:latin typeface="Times New Roman" panose="02020603050405020304" pitchFamily="18" charset="0"/>
              <a:cs typeface="Times New Roman" panose="02020603050405020304" pitchFamily="18" charset="0"/>
            </a:endParaRPr>
          </a:p>
          <a:p>
            <a:pPr marL="146050" indent="0" algn="just">
              <a:buNone/>
            </a:pPr>
            <a:r>
              <a:rPr lang="en-US" b="1" dirty="0">
                <a:solidFill>
                  <a:schemeClr val="bg2">
                    <a:lumMod val="50000"/>
                  </a:schemeClr>
                </a:solidFill>
                <a:latin typeface="Times New Roman" panose="02020603050405020304" pitchFamily="18" charset="0"/>
                <a:cs typeface="Times New Roman" panose="02020603050405020304" pitchFamily="18" charset="0"/>
              </a:rPr>
              <a:t>    Key Insights:</a:t>
            </a:r>
          </a:p>
          <a:p>
            <a:pPr marL="317500" indent="-171450" algn="just">
              <a:buFont typeface="Wingdings" panose="05000000000000000000" pitchFamily="2" charset="2"/>
              <a:buChar char="Ø"/>
            </a:pPr>
            <a:r>
              <a:rPr lang="en-US" dirty="0">
                <a:solidFill>
                  <a:schemeClr val="bg2">
                    <a:lumMod val="50000"/>
                  </a:schemeClr>
                </a:solidFill>
                <a:latin typeface="Times New Roman" panose="02020603050405020304" pitchFamily="18" charset="0"/>
                <a:cs typeface="Times New Roman" panose="02020603050405020304" pitchFamily="18" charset="0"/>
              </a:rPr>
              <a:t>Glucose is the most important feature for predicting ICU readmissions, followed by creatinine and BMI.</a:t>
            </a:r>
          </a:p>
          <a:p>
            <a:pPr marL="317500" indent="-171450" algn="just">
              <a:buFont typeface="Wingdings" panose="05000000000000000000" pitchFamily="2" charset="2"/>
              <a:buChar char="Ø"/>
            </a:pPr>
            <a:r>
              <a:rPr lang="en-US" dirty="0">
                <a:solidFill>
                  <a:schemeClr val="bg2">
                    <a:lumMod val="50000"/>
                  </a:schemeClr>
                </a:solidFill>
                <a:latin typeface="Times New Roman" panose="02020603050405020304" pitchFamily="18" charset="0"/>
                <a:cs typeface="Times New Roman" panose="02020603050405020304" pitchFamily="18" charset="0"/>
              </a:rPr>
              <a:t>Sodium and neutrophils also demonstrate significant importance in the predictive model.</a:t>
            </a:r>
          </a:p>
          <a:p>
            <a:pPr marL="317500" indent="-171450" algn="just">
              <a:buFont typeface="Wingdings" panose="05000000000000000000" pitchFamily="2" charset="2"/>
              <a:buChar char="Ø"/>
            </a:pPr>
            <a:r>
              <a:rPr lang="en-US" dirty="0">
                <a:solidFill>
                  <a:schemeClr val="bg2">
                    <a:lumMod val="50000"/>
                  </a:schemeClr>
                </a:solidFill>
                <a:latin typeface="Times New Roman" panose="02020603050405020304" pitchFamily="18" charset="0"/>
                <a:cs typeface="Times New Roman" panose="02020603050405020304" pitchFamily="18" charset="0"/>
              </a:rPr>
              <a:t>Hematocrit and pulse rate show moderate importance compared to other clinical features.</a:t>
            </a:r>
          </a:p>
          <a:p>
            <a:pPr marL="317500" indent="-171450" algn="just">
              <a:buFont typeface="Wingdings" panose="05000000000000000000" pitchFamily="2" charset="2"/>
              <a:buChar char="Ø"/>
            </a:pPr>
            <a:r>
              <a:rPr lang="en-US" dirty="0">
                <a:solidFill>
                  <a:schemeClr val="bg2">
                    <a:lumMod val="50000"/>
                  </a:schemeClr>
                </a:solidFill>
                <a:latin typeface="Times New Roman" panose="02020603050405020304" pitchFamily="18" charset="0"/>
                <a:cs typeface="Times New Roman" panose="02020603050405020304" pitchFamily="18" charset="0"/>
              </a:rPr>
              <a:t>Length of Stay ranks lower in importance among the selected features.</a:t>
            </a:r>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Feature importance Analysis</a:t>
            </a:r>
            <a:endParaRPr dirty="0"/>
          </a:p>
        </p:txBody>
      </p:sp>
      <p:pic>
        <p:nvPicPr>
          <p:cNvPr id="3" name="Picture 2" descr="A graph of blue bars&#10;&#10;Description automatically generated with medium confidence">
            <a:extLst>
              <a:ext uri="{FF2B5EF4-FFF2-40B4-BE49-F238E27FC236}">
                <a16:creationId xmlns:a16="http://schemas.microsoft.com/office/drawing/2014/main" id="{B7CDE4C2-CD50-3FA1-90DF-FD263D166D52}"/>
              </a:ext>
            </a:extLst>
          </p:cNvPr>
          <p:cNvPicPr>
            <a:picLocks noChangeAspect="1"/>
          </p:cNvPicPr>
          <p:nvPr/>
        </p:nvPicPr>
        <p:blipFill>
          <a:blip r:embed="rId3"/>
          <a:stretch>
            <a:fillRect/>
          </a:stretch>
        </p:blipFill>
        <p:spPr>
          <a:xfrm>
            <a:off x="4274129" y="1008849"/>
            <a:ext cx="4286250" cy="2492807"/>
          </a:xfrm>
          <a:prstGeom prst="rect">
            <a:avLst/>
          </a:prstGeom>
        </p:spPr>
      </p:pic>
      <p:sp>
        <p:nvSpPr>
          <p:cNvPr id="2" name="TextBox 1">
            <a:extLst>
              <a:ext uri="{FF2B5EF4-FFF2-40B4-BE49-F238E27FC236}">
                <a16:creationId xmlns:a16="http://schemas.microsoft.com/office/drawing/2014/main" id="{15FDFFC9-C238-ABE8-7357-5589E8872F4E}"/>
              </a:ext>
            </a:extLst>
          </p:cNvPr>
          <p:cNvSpPr txBox="1"/>
          <p:nvPr/>
        </p:nvSpPr>
        <p:spPr>
          <a:xfrm>
            <a:off x="7186285" y="4686074"/>
            <a:ext cx="1374094"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Lahari Doddapaneni </a:t>
            </a:r>
          </a:p>
        </p:txBody>
      </p:sp>
    </p:spTree>
    <p:extLst>
      <p:ext uri="{BB962C8B-B14F-4D97-AF65-F5344CB8AC3E}">
        <p14:creationId xmlns:p14="http://schemas.microsoft.com/office/powerpoint/2010/main" val="2723363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061327"/>
            <a:ext cx="5166956" cy="2658618"/>
          </a:xfrm>
          <a:prstGeom prst="rect">
            <a:avLst/>
          </a:prstGeom>
        </p:spPr>
        <p:txBody>
          <a:bodyPr spcFirstLastPara="1" wrap="square" lIns="91425" tIns="91425" rIns="91425" bIns="91425" anchor="t" anchorCtr="0">
            <a:noAutofit/>
          </a:bodyPr>
          <a:lstStyle/>
          <a:p>
            <a:pPr marL="317500" indent="-171450" algn="just">
              <a:buFont typeface="Wingdings" panose="05000000000000000000" pitchFamily="2" charset="2"/>
              <a:buChar char="Ø"/>
            </a:pPr>
            <a:r>
              <a:rPr lang="en-US" sz="1400" dirty="0">
                <a:solidFill>
                  <a:schemeClr val="bg2">
                    <a:lumMod val="50000"/>
                  </a:schemeClr>
                </a:solidFill>
                <a:latin typeface="Times New Roman" panose="02020603050405020304" pitchFamily="18" charset="0"/>
                <a:cs typeface="Times New Roman" panose="02020603050405020304" pitchFamily="18" charset="0"/>
              </a:rPr>
              <a:t>Predicted probabilities offer strategic insight into the likelihood of ICU readmission based on various patient factors. By understanding these probabilities, healthcare providers can tailor interventions and allocate resources more effectively, aiming to prevent readmissions and improve patient outcomes.</a:t>
            </a:r>
          </a:p>
          <a:p>
            <a:pPr algn="just">
              <a:buFont typeface="Wingdings" panose="05000000000000000000" pitchFamily="2" charset="2"/>
              <a:buChar char="Ø"/>
            </a:pPr>
            <a:endParaRPr lang="en-US" sz="1400" dirty="0">
              <a:solidFill>
                <a:schemeClr val="bg2">
                  <a:lumMod val="50000"/>
                </a:schemeClr>
              </a:solidFill>
              <a:latin typeface="Times New Roman" panose="02020603050405020304" pitchFamily="18" charset="0"/>
              <a:cs typeface="Times New Roman" panose="02020603050405020304" pitchFamily="18" charset="0"/>
            </a:endParaRPr>
          </a:p>
          <a:p>
            <a:pPr marL="317500" indent="-171450" algn="just">
              <a:buFont typeface="Wingdings" panose="05000000000000000000" pitchFamily="2" charset="2"/>
              <a:buChar char="Ø"/>
            </a:pPr>
            <a:r>
              <a:rPr lang="en-US" sz="1400" dirty="0">
                <a:solidFill>
                  <a:schemeClr val="bg2">
                    <a:lumMod val="50000"/>
                  </a:schemeClr>
                </a:solidFill>
                <a:latin typeface="Times New Roman" panose="02020603050405020304" pitchFamily="18" charset="0"/>
                <a:cs typeface="Times New Roman" panose="02020603050405020304" pitchFamily="18" charset="0"/>
              </a:rPr>
              <a:t>These probabilities enable precise risk assessment, allowing healthcare teams to stratify patients based on their individual risk levels. This stratification helps prioritize interventions for those at higher risk, such as intensive monitoring, care coordination, and targeted interventions, while ensuring that resources are not unnecessarily expended on lower-risk patients.</a:t>
            </a:r>
          </a:p>
          <a:p>
            <a:pPr marL="317500" indent="-171450" algn="just">
              <a:buFont typeface="Wingdings" panose="05000000000000000000" pitchFamily="2" charset="2"/>
              <a:buChar char="Ø"/>
            </a:pPr>
            <a:endParaRPr lang="en-US" sz="1400" dirty="0">
              <a:solidFill>
                <a:schemeClr val="bg2">
                  <a:lumMod val="50000"/>
                </a:schemeClr>
              </a:solidFill>
              <a:latin typeface="Times New Roman" panose="02020603050405020304" pitchFamily="18" charset="0"/>
              <a:cs typeface="Times New Roman" panose="02020603050405020304" pitchFamily="18" charset="0"/>
            </a:endParaRPr>
          </a:p>
          <a:p>
            <a:pPr marL="146050" indent="0" algn="just">
              <a:buNone/>
            </a:pPr>
            <a:endParaRPr lang="en-US" sz="1400" dirty="0">
              <a:latin typeface="Times New Roman" panose="02020603050405020304" pitchFamily="18" charset="0"/>
              <a:cs typeface="Times New Roman" panose="02020603050405020304" pitchFamily="18" charset="0"/>
            </a:endParaRPr>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Predicted Probabilities</a:t>
            </a:r>
            <a:endParaRPr dirty="0"/>
          </a:p>
        </p:txBody>
      </p:sp>
      <p:pic>
        <p:nvPicPr>
          <p:cNvPr id="4" name="Picture 3" descr="A graph of a person with a green line&#10;&#10;Description automatically generated">
            <a:extLst>
              <a:ext uri="{FF2B5EF4-FFF2-40B4-BE49-F238E27FC236}">
                <a16:creationId xmlns:a16="http://schemas.microsoft.com/office/drawing/2014/main" id="{F9D58C0E-DAE6-E771-E34F-81405F99FF5B}"/>
              </a:ext>
            </a:extLst>
          </p:cNvPr>
          <p:cNvPicPr>
            <a:picLocks noChangeAspect="1"/>
          </p:cNvPicPr>
          <p:nvPr/>
        </p:nvPicPr>
        <p:blipFill rotWithShape="1">
          <a:blip r:embed="rId3"/>
          <a:srcRect l="5166" t="6957" r="9412"/>
          <a:stretch/>
        </p:blipFill>
        <p:spPr>
          <a:xfrm>
            <a:off x="5881256" y="1347518"/>
            <a:ext cx="3174422" cy="2033759"/>
          </a:xfrm>
          <a:prstGeom prst="rect">
            <a:avLst/>
          </a:prstGeom>
        </p:spPr>
      </p:pic>
      <p:sp>
        <p:nvSpPr>
          <p:cNvPr id="5" name="TextBox 4">
            <a:extLst>
              <a:ext uri="{FF2B5EF4-FFF2-40B4-BE49-F238E27FC236}">
                <a16:creationId xmlns:a16="http://schemas.microsoft.com/office/drawing/2014/main" id="{97D70778-7CD3-70A0-28F9-4C5952683A70}"/>
              </a:ext>
            </a:extLst>
          </p:cNvPr>
          <p:cNvSpPr txBox="1"/>
          <p:nvPr/>
        </p:nvSpPr>
        <p:spPr>
          <a:xfrm>
            <a:off x="763919" y="3772422"/>
            <a:ext cx="8143950" cy="954107"/>
          </a:xfrm>
          <a:prstGeom prst="rect">
            <a:avLst/>
          </a:prstGeom>
          <a:noFill/>
        </p:spPr>
        <p:txBody>
          <a:bodyPr wrap="square" rtlCol="0">
            <a:spAutoFit/>
          </a:bodyPr>
          <a:lstStyle/>
          <a:p>
            <a:pPr marL="285750" indent="-285750">
              <a:buFont typeface="Wingdings" panose="05000000000000000000" pitchFamily="2" charset="2"/>
              <a:buChar char="Ø"/>
            </a:pPr>
            <a:r>
              <a:rPr lang="en-US" dirty="0">
                <a:solidFill>
                  <a:schemeClr val="bg2">
                    <a:lumMod val="50000"/>
                  </a:schemeClr>
                </a:solidFill>
                <a:latin typeface="Times New Roman" panose="02020603050405020304" pitchFamily="18" charset="0"/>
                <a:cs typeface="Times New Roman" panose="02020603050405020304" pitchFamily="18" charset="0"/>
              </a:rPr>
              <a:t>By analyzing the performance of predicted probabilities over time and comparing them with actual outcomes, healthcare organizations can continually refine their predictive models. This iterative process helps ensure that the models remain accurate and reliable in predicting ICU readmissions, adapting to changing patient populations and healthcare practices.</a:t>
            </a:r>
          </a:p>
        </p:txBody>
      </p:sp>
      <p:sp>
        <p:nvSpPr>
          <p:cNvPr id="2" name="TextBox 1">
            <a:extLst>
              <a:ext uri="{FF2B5EF4-FFF2-40B4-BE49-F238E27FC236}">
                <a16:creationId xmlns:a16="http://schemas.microsoft.com/office/drawing/2014/main" id="{55151E47-2022-2A6A-8EAA-3C461AF70BC4}"/>
              </a:ext>
            </a:extLst>
          </p:cNvPr>
          <p:cNvSpPr txBox="1"/>
          <p:nvPr/>
        </p:nvSpPr>
        <p:spPr>
          <a:xfrm>
            <a:off x="6953693" y="4848447"/>
            <a:ext cx="1374094"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Lahari Doddapaneni </a:t>
            </a:r>
          </a:p>
        </p:txBody>
      </p:sp>
    </p:spTree>
    <p:extLst>
      <p:ext uri="{BB962C8B-B14F-4D97-AF65-F5344CB8AC3E}">
        <p14:creationId xmlns:p14="http://schemas.microsoft.com/office/powerpoint/2010/main" val="2969547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299" y="1061327"/>
            <a:ext cx="5422181" cy="2867736"/>
          </a:xfrm>
          <a:prstGeom prst="rect">
            <a:avLst/>
          </a:prstGeom>
        </p:spPr>
        <p:txBody>
          <a:bodyPr spcFirstLastPara="1" wrap="square" lIns="91425" tIns="91425" rIns="91425" bIns="91425" anchor="t" anchorCtr="0">
            <a:noAutofit/>
          </a:bodyPr>
          <a:lstStyle/>
          <a:p>
            <a:pPr marL="317500" indent="-171450" algn="just">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Precision-Recall (PR) and Receiver Operating Characteristic (ROC) curves are vital for assessing binary classifier performance.</a:t>
            </a:r>
          </a:p>
          <a:p>
            <a:pPr marL="317500" indent="-171450" algn="just">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PR curves depict the trade-off between precision and recall, while ROC curves illustrate the balance between sensitivity and specificity.</a:t>
            </a:r>
          </a:p>
          <a:p>
            <a:pPr marL="317500" indent="-171450" algn="just">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Higher areas under the PR and ROC curves indicate superior classifier performance.</a:t>
            </a:r>
          </a:p>
          <a:p>
            <a:pPr marL="317500" indent="-171450" algn="just">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Comparison of PR and ROC curves aids in understanding the model's ability to handle class imbalance and discriminate between positive and negative instances.</a:t>
            </a:r>
          </a:p>
          <a:p>
            <a:pPr marL="317500" indent="-171450" algn="just">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Metrics like precision, recall, and F1-score offer granular insights into classifier performance, guiding threshold selection.</a:t>
            </a:r>
          </a:p>
          <a:p>
            <a:pPr marL="317500" indent="-171450" algn="just">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AUC-ROC and AUC-PR values quantify overall classifier performance across various thresholds.</a:t>
            </a:r>
          </a:p>
          <a:p>
            <a:pPr marL="317500" indent="-171450" algn="just">
              <a:buFont typeface="Wingdings" panose="05000000000000000000" pitchFamily="2" charset="2"/>
              <a:buChar char="Ø"/>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Precision-Recall and ROC Curve</a:t>
            </a:r>
            <a:endParaRPr dirty="0"/>
          </a:p>
        </p:txBody>
      </p:sp>
      <p:sp>
        <p:nvSpPr>
          <p:cNvPr id="2" name="TextBox 1">
            <a:extLst>
              <a:ext uri="{FF2B5EF4-FFF2-40B4-BE49-F238E27FC236}">
                <a16:creationId xmlns:a16="http://schemas.microsoft.com/office/drawing/2014/main" id="{062EBFD5-0CDC-0D11-719D-4E5B116B4E58}"/>
              </a:ext>
            </a:extLst>
          </p:cNvPr>
          <p:cNvSpPr txBox="1"/>
          <p:nvPr/>
        </p:nvSpPr>
        <p:spPr>
          <a:xfrm>
            <a:off x="714299" y="4160310"/>
            <a:ext cx="8151094" cy="954107"/>
          </a:xfrm>
          <a:prstGeom prst="rect">
            <a:avLst/>
          </a:prstGeom>
          <a:noFill/>
        </p:spPr>
        <p:txBody>
          <a:bodyPr wrap="square" rtlCol="0">
            <a:spAutoFit/>
          </a:bodyPr>
          <a:lstStyle/>
          <a:p>
            <a:pPr marL="317500" indent="-171450">
              <a:buFont typeface="Wingdings" panose="05000000000000000000" pitchFamily="2" charset="2"/>
              <a:buChar char="Ø"/>
            </a:pPr>
            <a:r>
              <a:rPr lang="en-US" dirty="0">
                <a:solidFill>
                  <a:schemeClr val="accent2">
                    <a:lumMod val="10000"/>
                  </a:schemeClr>
                </a:solidFill>
                <a:latin typeface="Times New Roman" panose="02020603050405020304" pitchFamily="18" charset="0"/>
                <a:cs typeface="Times New Roman" panose="02020603050405020304" pitchFamily="18" charset="0"/>
              </a:rPr>
              <a:t>Analysis of PR and ROC curves informed our ICU readmission prediction model evaluation.</a:t>
            </a:r>
          </a:p>
          <a:p>
            <a:pPr marL="317500" indent="-171450">
              <a:buFont typeface="Wingdings" panose="05000000000000000000" pitchFamily="2" charset="2"/>
              <a:buChar char="Ø"/>
            </a:pPr>
            <a:r>
              <a:rPr lang="en-US" dirty="0">
                <a:solidFill>
                  <a:schemeClr val="accent2">
                    <a:lumMod val="10000"/>
                  </a:schemeClr>
                </a:solidFill>
                <a:latin typeface="Times New Roman" panose="02020603050405020304" pitchFamily="18" charset="0"/>
                <a:cs typeface="Times New Roman" panose="02020603050405020304" pitchFamily="18" charset="0"/>
              </a:rPr>
              <a:t>Optimal threshold selection and continuous monitoring based on these curves ensure model effectiveness in real-world clinical settings.</a:t>
            </a:r>
          </a:p>
          <a:p>
            <a:endParaRPr lang="en-US" dirty="0">
              <a:solidFill>
                <a:schemeClr val="accent2">
                  <a:lumMod val="10000"/>
                </a:schemeClr>
              </a:solidFill>
              <a:latin typeface="Times New Roman" panose="02020603050405020304" pitchFamily="18" charset="0"/>
              <a:cs typeface="Times New Roman" panose="02020603050405020304" pitchFamily="18" charset="0"/>
            </a:endParaRPr>
          </a:p>
        </p:txBody>
      </p:sp>
      <p:pic>
        <p:nvPicPr>
          <p:cNvPr id="6" name="Picture 5" descr="A graph with blue and orange lines&#10;&#10;Description automatically generated">
            <a:extLst>
              <a:ext uri="{FF2B5EF4-FFF2-40B4-BE49-F238E27FC236}">
                <a16:creationId xmlns:a16="http://schemas.microsoft.com/office/drawing/2014/main" id="{B291C83C-56A2-FCC8-1F29-A514AA108837}"/>
              </a:ext>
            </a:extLst>
          </p:cNvPr>
          <p:cNvPicPr>
            <a:picLocks noChangeAspect="1"/>
          </p:cNvPicPr>
          <p:nvPr/>
        </p:nvPicPr>
        <p:blipFill rotWithShape="1">
          <a:blip r:embed="rId3"/>
          <a:srcRect l="5485" t="5767" r="8650"/>
          <a:stretch/>
        </p:blipFill>
        <p:spPr>
          <a:xfrm>
            <a:off x="6007895" y="1364453"/>
            <a:ext cx="3107532" cy="1957388"/>
          </a:xfrm>
          <a:prstGeom prst="rect">
            <a:avLst/>
          </a:prstGeom>
        </p:spPr>
      </p:pic>
      <p:sp>
        <p:nvSpPr>
          <p:cNvPr id="3" name="TextBox 2">
            <a:extLst>
              <a:ext uri="{FF2B5EF4-FFF2-40B4-BE49-F238E27FC236}">
                <a16:creationId xmlns:a16="http://schemas.microsoft.com/office/drawing/2014/main" id="{EFC94008-9514-3770-9B95-00F5CEC4A2A0}"/>
              </a:ext>
            </a:extLst>
          </p:cNvPr>
          <p:cNvSpPr txBox="1"/>
          <p:nvPr/>
        </p:nvSpPr>
        <p:spPr>
          <a:xfrm>
            <a:off x="7378995" y="4848447"/>
            <a:ext cx="1374094"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Lahari Doddapaneni </a:t>
            </a:r>
          </a:p>
        </p:txBody>
      </p:sp>
    </p:spTree>
    <p:extLst>
      <p:ext uri="{BB962C8B-B14F-4D97-AF65-F5344CB8AC3E}">
        <p14:creationId xmlns:p14="http://schemas.microsoft.com/office/powerpoint/2010/main" val="20330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404750"/>
            <a:ext cx="7715400" cy="2940422"/>
          </a:xfrm>
          <a:prstGeom prst="rect">
            <a:avLst/>
          </a:prstGeom>
        </p:spPr>
        <p:txBody>
          <a:bodyPr spcFirstLastPara="1" wrap="square" lIns="91425" tIns="91425" rIns="91425" bIns="91425" anchor="t" anchorCtr="0">
            <a:noAutofit/>
          </a:bodyPr>
          <a:lstStyle/>
          <a:p>
            <a:pPr>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Our project develops a predictive model using machine learning to forecast the risk of ICU readmissions, addressing a significant challenge in patient care and healthcare system efficiency.</a:t>
            </a:r>
          </a:p>
          <a:p>
            <a:pPr marL="146050" indent="0">
              <a:buNone/>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a:p>
            <a:pPr marL="431800" indent="-2857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By harnessing a dataset with detailed clinical and demographic information, we implement Logistic Regression and Random Forest models, aiming to accurately predict and, subsequently, reduce the likelihood of patient readmissions post-discharge.</a:t>
            </a:r>
          </a:p>
          <a:p>
            <a:pPr>
              <a:buFont typeface="Wingdings" panose="05000000000000000000" pitchFamily="2" charset="2"/>
              <a:buChar char="Ø"/>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Our goal is to provide a proactive analytics tool for healthcare professionals, enabling enhanced decision-making that aligns with the goals of improved patient outcomes, reduced readmissions, and overall healthcare cost efficiency</a:t>
            </a:r>
            <a:r>
              <a:rPr lang="en-US" sz="1400" dirty="0">
                <a:solidFill>
                  <a:schemeClr val="bg2">
                    <a:lumMod val="50000"/>
                  </a:schemeClr>
                </a:solidFill>
                <a:latin typeface="Times New Roman" panose="02020603050405020304" pitchFamily="18" charset="0"/>
                <a:cs typeface="Times New Roman" panose="02020603050405020304" pitchFamily="18" charset="0"/>
              </a:rPr>
              <a:t>.</a:t>
            </a:r>
          </a:p>
        </p:txBody>
      </p:sp>
      <p:sp>
        <p:nvSpPr>
          <p:cNvPr id="673" name="Google Shape;673;p59"/>
          <p:cNvSpPr txBox="1">
            <a:spLocks noGrp="1"/>
          </p:cNvSpPr>
          <p:nvPr>
            <p:ph type="title"/>
          </p:nvPr>
        </p:nvSpPr>
        <p:spPr>
          <a:xfrm>
            <a:off x="714300" y="675529"/>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Abstract</a:t>
            </a:r>
            <a:endParaRPr dirty="0"/>
          </a:p>
        </p:txBody>
      </p:sp>
      <p:sp>
        <p:nvSpPr>
          <p:cNvPr id="2" name="TextBox 1">
            <a:extLst>
              <a:ext uri="{FF2B5EF4-FFF2-40B4-BE49-F238E27FC236}">
                <a16:creationId xmlns:a16="http://schemas.microsoft.com/office/drawing/2014/main" id="{27598055-56CA-6C76-6A01-A4BE92A5D198}"/>
              </a:ext>
            </a:extLst>
          </p:cNvPr>
          <p:cNvSpPr txBox="1"/>
          <p:nvPr/>
        </p:nvSpPr>
        <p:spPr>
          <a:xfrm>
            <a:off x="7294453" y="4671745"/>
            <a:ext cx="1135247"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Gowtham Kilaru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299" y="1061327"/>
            <a:ext cx="7715400" cy="2867736"/>
          </a:xfrm>
          <a:prstGeom prst="rect">
            <a:avLst/>
          </a:prstGeom>
        </p:spPr>
        <p:txBody>
          <a:bodyPr spcFirstLastPara="1" wrap="square" lIns="91425" tIns="91425" rIns="91425" bIns="91425" anchor="t" anchorCtr="0">
            <a:noAutofit/>
          </a:bodyPr>
          <a:lstStyle/>
          <a:p>
            <a:pPr algn="just">
              <a:buFont typeface="Wingdings" panose="05000000000000000000" pitchFamily="2" charset="2"/>
              <a:buChar char="Ø"/>
            </a:pPr>
            <a:endParaRPr lang="en-US" sz="1400" dirty="0">
              <a:solidFill>
                <a:schemeClr val="bg2">
                  <a:lumMod val="50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1400" dirty="0">
                <a:solidFill>
                  <a:schemeClr val="bg2">
                    <a:lumMod val="50000"/>
                  </a:schemeClr>
                </a:solidFill>
                <a:latin typeface="Times New Roman" panose="02020603050405020304" pitchFamily="18" charset="0"/>
                <a:cs typeface="Times New Roman" panose="02020603050405020304" pitchFamily="18" charset="0"/>
              </a:rPr>
              <a:t>Successfully developed a predictive model for ICU readmissions, enhancing patient care and resource allocation.</a:t>
            </a:r>
          </a:p>
          <a:p>
            <a:pPr algn="just">
              <a:buFont typeface="Wingdings" panose="05000000000000000000" pitchFamily="2" charset="2"/>
              <a:buChar char="Ø"/>
            </a:pPr>
            <a:r>
              <a:rPr lang="en-US" sz="1400" dirty="0">
                <a:solidFill>
                  <a:schemeClr val="bg2">
                    <a:lumMod val="50000"/>
                  </a:schemeClr>
                </a:solidFill>
                <a:latin typeface="Times New Roman" panose="02020603050405020304" pitchFamily="18" charset="0"/>
                <a:cs typeface="Times New Roman" panose="02020603050405020304" pitchFamily="18" charset="0"/>
              </a:rPr>
              <a:t>Achieved high performance in both internal and external validation, ensuring reliability and generalizability.</a:t>
            </a:r>
          </a:p>
          <a:p>
            <a:pPr algn="just">
              <a:buFont typeface="Wingdings" panose="05000000000000000000" pitchFamily="2" charset="2"/>
              <a:buChar char="Ø"/>
            </a:pPr>
            <a:r>
              <a:rPr lang="en-US" sz="1400" dirty="0">
                <a:solidFill>
                  <a:schemeClr val="bg2">
                    <a:lumMod val="50000"/>
                  </a:schemeClr>
                </a:solidFill>
                <a:latin typeface="Times New Roman" panose="02020603050405020304" pitchFamily="18" charset="0"/>
                <a:cs typeface="Times New Roman" panose="02020603050405020304" pitchFamily="18" charset="0"/>
              </a:rPr>
              <a:t>Identified significant predictors aligned with known clinical risk factors, enhancing interpretability and clinical relevance.</a:t>
            </a:r>
          </a:p>
          <a:p>
            <a:pPr algn="just">
              <a:buFont typeface="Wingdings" panose="05000000000000000000" pitchFamily="2" charset="2"/>
              <a:buChar char="Ø"/>
            </a:pPr>
            <a:r>
              <a:rPr lang="en-US" sz="1400" dirty="0">
                <a:solidFill>
                  <a:schemeClr val="bg2">
                    <a:lumMod val="50000"/>
                  </a:schemeClr>
                </a:solidFill>
                <a:latin typeface="Times New Roman" panose="02020603050405020304" pitchFamily="18" charset="0"/>
                <a:cs typeface="Times New Roman" panose="02020603050405020304" pitchFamily="18" charset="0"/>
              </a:rPr>
              <a:t>Opportunities for future research include exploring additional features, integrating real-time data streams, and collaborating with healthcare providers.</a:t>
            </a:r>
          </a:p>
          <a:p>
            <a:pPr algn="just">
              <a:buFont typeface="Wingdings" panose="05000000000000000000" pitchFamily="2" charset="2"/>
              <a:buChar char="Ø"/>
            </a:pPr>
            <a:r>
              <a:rPr lang="en-US" sz="1400" dirty="0">
                <a:solidFill>
                  <a:schemeClr val="bg2">
                    <a:lumMod val="50000"/>
                  </a:schemeClr>
                </a:solidFill>
                <a:latin typeface="Times New Roman" panose="02020603050405020304" pitchFamily="18" charset="0"/>
                <a:cs typeface="Times New Roman" panose="02020603050405020304" pitchFamily="18" charset="0"/>
              </a:rPr>
              <a:t>Ethical considerations such as patient privacy, consent, and algorithmic bias must guide our efforts to ensure the model's responsible implementation and use.</a:t>
            </a:r>
          </a:p>
        </p:txBody>
      </p:sp>
      <p:sp>
        <p:nvSpPr>
          <p:cNvPr id="673" name="Google Shape;673;p59"/>
          <p:cNvSpPr txBox="1">
            <a:spLocks noGrp="1"/>
          </p:cNvSpPr>
          <p:nvPr>
            <p:ph type="title"/>
          </p:nvPr>
        </p:nvSpPr>
        <p:spPr>
          <a:xfrm>
            <a:off x="768331" y="661352"/>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
        <p:nvSpPr>
          <p:cNvPr id="2" name="TextBox 1">
            <a:extLst>
              <a:ext uri="{FF2B5EF4-FFF2-40B4-BE49-F238E27FC236}">
                <a16:creationId xmlns:a16="http://schemas.microsoft.com/office/drawing/2014/main" id="{EC58360C-314F-2139-E119-ACED6B46B490}"/>
              </a:ext>
            </a:extLst>
          </p:cNvPr>
          <p:cNvSpPr txBox="1"/>
          <p:nvPr/>
        </p:nvSpPr>
        <p:spPr>
          <a:xfrm>
            <a:off x="7109637" y="4522382"/>
            <a:ext cx="1374094"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Lahari Doddapaneni </a:t>
            </a:r>
          </a:p>
        </p:txBody>
      </p:sp>
    </p:spTree>
    <p:extLst>
      <p:ext uri="{BB962C8B-B14F-4D97-AF65-F5344CB8AC3E}">
        <p14:creationId xmlns:p14="http://schemas.microsoft.com/office/powerpoint/2010/main" val="27492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B5167E-85E8-048D-EB39-40C8C2EFE43B}"/>
              </a:ext>
            </a:extLst>
          </p:cNvPr>
          <p:cNvSpPr>
            <a:spLocks noGrp="1"/>
          </p:cNvSpPr>
          <p:nvPr>
            <p:ph type="title"/>
          </p:nvPr>
        </p:nvSpPr>
        <p:spPr>
          <a:xfrm>
            <a:off x="778095" y="767678"/>
            <a:ext cx="7715400" cy="468000"/>
          </a:xfrm>
        </p:spPr>
        <p:txBody>
          <a:bodyPr/>
          <a:lstStyle/>
          <a:p>
            <a:r>
              <a:rPr lang="en-US" dirty="0"/>
              <a:t>Project Video Demonstration </a:t>
            </a:r>
            <a:endParaRPr lang="en-IN" dirty="0"/>
          </a:p>
        </p:txBody>
      </p:sp>
      <p:sp>
        <p:nvSpPr>
          <p:cNvPr id="6" name="TextBox 5">
            <a:hlinkClick r:id="rId2"/>
            <a:extLst>
              <a:ext uri="{FF2B5EF4-FFF2-40B4-BE49-F238E27FC236}">
                <a16:creationId xmlns:a16="http://schemas.microsoft.com/office/drawing/2014/main" id="{65782C61-CAAF-512A-D069-8B3BE484E951}"/>
              </a:ext>
            </a:extLst>
          </p:cNvPr>
          <p:cNvSpPr txBox="1"/>
          <p:nvPr/>
        </p:nvSpPr>
        <p:spPr>
          <a:xfrm>
            <a:off x="3191435" y="2160494"/>
            <a:ext cx="2734236" cy="523220"/>
          </a:xfrm>
          <a:prstGeom prst="rect">
            <a:avLst/>
          </a:prstGeom>
          <a:noFill/>
        </p:spPr>
        <p:txBody>
          <a:bodyPr wrap="square" rtlCol="0">
            <a:spAutoFit/>
          </a:bodyPr>
          <a:lstStyle/>
          <a:p>
            <a:r>
              <a:rPr lang="en-IN" dirty="0">
                <a:solidFill>
                  <a:schemeClr val="accent2">
                    <a:lumMod val="10000"/>
                  </a:schemeClr>
                </a:solidFill>
                <a:latin typeface="Times New Roman" panose="02020603050405020304" pitchFamily="18" charset="0"/>
                <a:cs typeface="Times New Roman" panose="02020603050405020304" pitchFamily="18" charset="0"/>
              </a:rPr>
              <a:t> </a:t>
            </a:r>
            <a:r>
              <a:rPr lang="en-IN" dirty="0">
                <a:solidFill>
                  <a:schemeClr val="accent2">
                    <a:lumMod val="10000"/>
                  </a:schemeClr>
                </a:solidFill>
                <a:latin typeface="Times New Roman" panose="02020603050405020304" pitchFamily="18" charset="0"/>
                <a:cs typeface="Times New Roman" panose="02020603050405020304" pitchFamily="18" charset="0"/>
                <a:hlinkMouseOver r:id="rId2"/>
              </a:rPr>
              <a:t>https://youtu.be/65OshCf6Ybk</a:t>
            </a:r>
            <a:endParaRPr lang="en-IN" dirty="0">
              <a:solidFill>
                <a:schemeClr val="accent2">
                  <a:lumMod val="10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63460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grpSp>
        <p:nvGrpSpPr>
          <p:cNvPr id="927" name="Google Shape;927;p65"/>
          <p:cNvGrpSpPr/>
          <p:nvPr/>
        </p:nvGrpSpPr>
        <p:grpSpPr>
          <a:xfrm>
            <a:off x="1820484" y="313884"/>
            <a:ext cx="5503026" cy="4515734"/>
            <a:chOff x="1820484" y="313884"/>
            <a:chExt cx="5503026" cy="4515734"/>
          </a:xfrm>
        </p:grpSpPr>
        <p:grpSp>
          <p:nvGrpSpPr>
            <p:cNvPr id="928" name="Google Shape;928;p65"/>
            <p:cNvGrpSpPr/>
            <p:nvPr/>
          </p:nvGrpSpPr>
          <p:grpSpPr>
            <a:xfrm flipH="1">
              <a:off x="2280524" y="313884"/>
              <a:ext cx="5042987" cy="3878528"/>
              <a:chOff x="2362200" y="890550"/>
              <a:chExt cx="4371900" cy="3362400"/>
            </a:xfrm>
          </p:grpSpPr>
          <p:sp>
            <p:nvSpPr>
              <p:cNvPr id="929" name="Google Shape;929;p65"/>
              <p:cNvSpPr/>
              <p:nvPr/>
            </p:nvSpPr>
            <p:spPr>
              <a:xfrm>
                <a:off x="2362200" y="890550"/>
                <a:ext cx="4371900" cy="33624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5"/>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5"/>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5"/>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5"/>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65"/>
            <p:cNvGrpSpPr/>
            <p:nvPr/>
          </p:nvGrpSpPr>
          <p:grpSpPr>
            <a:xfrm flipH="1">
              <a:off x="2062182" y="632487"/>
              <a:ext cx="5042987" cy="3878528"/>
              <a:chOff x="2362200" y="890550"/>
              <a:chExt cx="4371900" cy="3362400"/>
            </a:xfrm>
          </p:grpSpPr>
          <p:sp>
            <p:nvSpPr>
              <p:cNvPr id="935" name="Google Shape;935;p65"/>
              <p:cNvSpPr/>
              <p:nvPr/>
            </p:nvSpPr>
            <p:spPr>
              <a:xfrm>
                <a:off x="2362200" y="890550"/>
                <a:ext cx="4371900" cy="3362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5"/>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5"/>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5"/>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5"/>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65"/>
            <p:cNvGrpSpPr/>
            <p:nvPr/>
          </p:nvGrpSpPr>
          <p:grpSpPr>
            <a:xfrm flipH="1">
              <a:off x="1820484" y="951090"/>
              <a:ext cx="5042987" cy="3878528"/>
              <a:chOff x="2362200" y="890550"/>
              <a:chExt cx="4371900" cy="3362400"/>
            </a:xfrm>
          </p:grpSpPr>
          <p:sp>
            <p:nvSpPr>
              <p:cNvPr id="941" name="Google Shape;941;p65"/>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5"/>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5"/>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5"/>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5"/>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6" name="Google Shape;946;p65"/>
          <p:cNvSpPr txBox="1">
            <a:spLocks noGrp="1"/>
          </p:cNvSpPr>
          <p:nvPr>
            <p:ph type="title"/>
          </p:nvPr>
        </p:nvSpPr>
        <p:spPr>
          <a:xfrm>
            <a:off x="2321475" y="2020138"/>
            <a:ext cx="4041000" cy="179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Q &amp; A</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grpSp>
        <p:nvGrpSpPr>
          <p:cNvPr id="951" name="Google Shape;951;p66"/>
          <p:cNvGrpSpPr/>
          <p:nvPr/>
        </p:nvGrpSpPr>
        <p:grpSpPr>
          <a:xfrm>
            <a:off x="1290805" y="257706"/>
            <a:ext cx="6557746" cy="4867813"/>
            <a:chOff x="3467650" y="1777750"/>
            <a:chExt cx="2872425" cy="2132200"/>
          </a:xfrm>
        </p:grpSpPr>
        <p:sp>
          <p:nvSpPr>
            <p:cNvPr id="952" name="Google Shape;952;p66"/>
            <p:cNvSpPr/>
            <p:nvPr/>
          </p:nvSpPr>
          <p:spPr>
            <a:xfrm>
              <a:off x="3467650" y="1777750"/>
              <a:ext cx="2872425" cy="2109400"/>
            </a:xfrm>
            <a:custGeom>
              <a:avLst/>
              <a:gdLst/>
              <a:ahLst/>
              <a:cxnLst/>
              <a:rect l="l" t="t" r="r" b="b"/>
              <a:pathLst>
                <a:path w="114897" h="84376" extrusionOk="0">
                  <a:moveTo>
                    <a:pt x="88995" y="0"/>
                  </a:moveTo>
                  <a:cubicBezTo>
                    <a:pt x="72338" y="0"/>
                    <a:pt x="59181" y="12217"/>
                    <a:pt x="42889" y="13858"/>
                  </a:cubicBezTo>
                  <a:cubicBezTo>
                    <a:pt x="36658" y="14496"/>
                    <a:pt x="30396" y="14162"/>
                    <a:pt x="24135" y="14557"/>
                  </a:cubicBezTo>
                  <a:cubicBezTo>
                    <a:pt x="20214" y="14830"/>
                    <a:pt x="16141" y="15438"/>
                    <a:pt x="12858" y="17596"/>
                  </a:cubicBezTo>
                  <a:cubicBezTo>
                    <a:pt x="8967" y="20150"/>
                    <a:pt x="6779" y="24831"/>
                    <a:pt x="6870" y="29420"/>
                  </a:cubicBezTo>
                  <a:cubicBezTo>
                    <a:pt x="6992" y="34892"/>
                    <a:pt x="10062" y="38478"/>
                    <a:pt x="13162" y="42642"/>
                  </a:cubicBezTo>
                  <a:cubicBezTo>
                    <a:pt x="15168" y="45317"/>
                    <a:pt x="16445" y="48570"/>
                    <a:pt x="16688" y="51913"/>
                  </a:cubicBezTo>
                  <a:cubicBezTo>
                    <a:pt x="16992" y="56290"/>
                    <a:pt x="13709" y="59360"/>
                    <a:pt x="10274" y="61579"/>
                  </a:cubicBezTo>
                  <a:cubicBezTo>
                    <a:pt x="7600" y="63281"/>
                    <a:pt x="4651" y="64831"/>
                    <a:pt x="2797" y="67384"/>
                  </a:cubicBezTo>
                  <a:cubicBezTo>
                    <a:pt x="92" y="71093"/>
                    <a:pt x="1" y="76989"/>
                    <a:pt x="3648" y="80151"/>
                  </a:cubicBezTo>
                  <a:cubicBezTo>
                    <a:pt x="5685" y="81913"/>
                    <a:pt x="8724" y="82096"/>
                    <a:pt x="10426" y="84376"/>
                  </a:cubicBezTo>
                  <a:lnTo>
                    <a:pt x="16536" y="84376"/>
                  </a:lnTo>
                  <a:lnTo>
                    <a:pt x="32068" y="84345"/>
                  </a:lnTo>
                  <a:lnTo>
                    <a:pt x="52859" y="84315"/>
                  </a:lnTo>
                  <a:lnTo>
                    <a:pt x="74744" y="84254"/>
                  </a:lnTo>
                  <a:cubicBezTo>
                    <a:pt x="81005" y="84254"/>
                    <a:pt x="87297" y="84224"/>
                    <a:pt x="93559" y="84224"/>
                  </a:cubicBezTo>
                  <a:cubicBezTo>
                    <a:pt x="96629" y="84224"/>
                    <a:pt x="99729" y="84193"/>
                    <a:pt x="102799" y="84193"/>
                  </a:cubicBezTo>
                  <a:cubicBezTo>
                    <a:pt x="103538" y="84193"/>
                    <a:pt x="104225" y="84312"/>
                    <a:pt x="104880" y="84312"/>
                  </a:cubicBezTo>
                  <a:cubicBezTo>
                    <a:pt x="105465" y="84312"/>
                    <a:pt x="106023" y="84217"/>
                    <a:pt x="106568" y="83859"/>
                  </a:cubicBezTo>
                  <a:cubicBezTo>
                    <a:pt x="106659" y="83768"/>
                    <a:pt x="106750" y="83707"/>
                    <a:pt x="106842" y="83616"/>
                  </a:cubicBezTo>
                  <a:cubicBezTo>
                    <a:pt x="109243" y="81518"/>
                    <a:pt x="111583" y="78904"/>
                    <a:pt x="112039" y="75622"/>
                  </a:cubicBezTo>
                  <a:cubicBezTo>
                    <a:pt x="112495" y="72005"/>
                    <a:pt x="110489" y="68752"/>
                    <a:pt x="108240" y="66108"/>
                  </a:cubicBezTo>
                  <a:cubicBezTo>
                    <a:pt x="106355" y="63919"/>
                    <a:pt x="104197" y="61974"/>
                    <a:pt x="102373" y="59725"/>
                  </a:cubicBezTo>
                  <a:cubicBezTo>
                    <a:pt x="100519" y="57506"/>
                    <a:pt x="99000" y="54861"/>
                    <a:pt x="98756" y="51974"/>
                  </a:cubicBezTo>
                  <a:cubicBezTo>
                    <a:pt x="98361" y="47688"/>
                    <a:pt x="100762" y="43797"/>
                    <a:pt x="103559" y="40758"/>
                  </a:cubicBezTo>
                  <a:cubicBezTo>
                    <a:pt x="108331" y="35560"/>
                    <a:pt x="113103" y="31396"/>
                    <a:pt x="113772" y="23949"/>
                  </a:cubicBezTo>
                  <a:cubicBezTo>
                    <a:pt x="114896" y="11578"/>
                    <a:pt x="103346" y="1122"/>
                    <a:pt x="91826" y="119"/>
                  </a:cubicBezTo>
                  <a:cubicBezTo>
                    <a:pt x="90871" y="38"/>
                    <a:pt x="89927" y="0"/>
                    <a:pt x="8899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6"/>
            <p:cNvSpPr/>
            <p:nvPr/>
          </p:nvSpPr>
          <p:spPr>
            <a:xfrm>
              <a:off x="4416750" y="3824050"/>
              <a:ext cx="943825" cy="44100"/>
            </a:xfrm>
            <a:custGeom>
              <a:avLst/>
              <a:gdLst/>
              <a:ahLst/>
              <a:cxnLst/>
              <a:rect l="l" t="t" r="r" b="b"/>
              <a:pathLst>
                <a:path w="37753" h="1764" extrusionOk="0">
                  <a:moveTo>
                    <a:pt x="1" y="1"/>
                  </a:moveTo>
                  <a:lnTo>
                    <a:pt x="1" y="1764"/>
                  </a:lnTo>
                  <a:lnTo>
                    <a:pt x="37752" y="1764"/>
                  </a:lnTo>
                  <a:lnTo>
                    <a:pt x="37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6"/>
            <p:cNvSpPr/>
            <p:nvPr/>
          </p:nvSpPr>
          <p:spPr>
            <a:xfrm>
              <a:off x="3742725" y="2099100"/>
              <a:ext cx="2306300" cy="1291075"/>
            </a:xfrm>
            <a:custGeom>
              <a:avLst/>
              <a:gdLst/>
              <a:ahLst/>
              <a:cxnLst/>
              <a:rect l="l" t="t" r="r" b="b"/>
              <a:pathLst>
                <a:path w="92252" h="51643" extrusionOk="0">
                  <a:moveTo>
                    <a:pt x="4834" y="1"/>
                  </a:moveTo>
                  <a:cubicBezTo>
                    <a:pt x="2159" y="1"/>
                    <a:pt x="1" y="2159"/>
                    <a:pt x="1" y="4834"/>
                  </a:cubicBezTo>
                  <a:lnTo>
                    <a:pt x="1" y="51643"/>
                  </a:lnTo>
                  <a:lnTo>
                    <a:pt x="92252" y="51643"/>
                  </a:lnTo>
                  <a:lnTo>
                    <a:pt x="92252" y="4834"/>
                  </a:lnTo>
                  <a:cubicBezTo>
                    <a:pt x="92252" y="2159"/>
                    <a:pt x="90094" y="1"/>
                    <a:pt x="87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6"/>
            <p:cNvSpPr/>
            <p:nvPr/>
          </p:nvSpPr>
          <p:spPr>
            <a:xfrm>
              <a:off x="3742725" y="3390150"/>
              <a:ext cx="2306300" cy="221150"/>
            </a:xfrm>
            <a:custGeom>
              <a:avLst/>
              <a:gdLst/>
              <a:ahLst/>
              <a:cxnLst/>
              <a:rect l="l" t="t" r="r" b="b"/>
              <a:pathLst>
                <a:path w="92252" h="8846" extrusionOk="0">
                  <a:moveTo>
                    <a:pt x="1" y="1"/>
                  </a:moveTo>
                  <a:lnTo>
                    <a:pt x="1" y="4043"/>
                  </a:lnTo>
                  <a:cubicBezTo>
                    <a:pt x="1" y="6718"/>
                    <a:pt x="2159" y="8846"/>
                    <a:pt x="4804" y="8846"/>
                  </a:cubicBezTo>
                  <a:lnTo>
                    <a:pt x="87449" y="8846"/>
                  </a:lnTo>
                  <a:cubicBezTo>
                    <a:pt x="90094" y="8846"/>
                    <a:pt x="92252" y="6718"/>
                    <a:pt x="92252" y="4043"/>
                  </a:cubicBezTo>
                  <a:lnTo>
                    <a:pt x="922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6"/>
            <p:cNvSpPr/>
            <p:nvPr/>
          </p:nvSpPr>
          <p:spPr>
            <a:xfrm>
              <a:off x="3821000" y="2173575"/>
              <a:ext cx="2135325" cy="1136825"/>
            </a:xfrm>
            <a:custGeom>
              <a:avLst/>
              <a:gdLst/>
              <a:ahLst/>
              <a:cxnLst/>
              <a:rect l="l" t="t" r="r" b="b"/>
              <a:pathLst>
                <a:path w="85413" h="45473" extrusionOk="0">
                  <a:moveTo>
                    <a:pt x="1" y="0"/>
                  </a:moveTo>
                  <a:lnTo>
                    <a:pt x="1" y="45472"/>
                  </a:lnTo>
                  <a:lnTo>
                    <a:pt x="85413" y="45472"/>
                  </a:lnTo>
                  <a:lnTo>
                    <a:pt x="854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6"/>
            <p:cNvSpPr/>
            <p:nvPr/>
          </p:nvSpPr>
          <p:spPr>
            <a:xfrm>
              <a:off x="4685000" y="3473750"/>
              <a:ext cx="426325" cy="53975"/>
            </a:xfrm>
            <a:custGeom>
              <a:avLst/>
              <a:gdLst/>
              <a:ahLst/>
              <a:cxnLst/>
              <a:rect l="l" t="t" r="r" b="b"/>
              <a:pathLst>
                <a:path w="17053" h="2159" extrusionOk="0">
                  <a:moveTo>
                    <a:pt x="1" y="0"/>
                  </a:moveTo>
                  <a:lnTo>
                    <a:pt x="1" y="2158"/>
                  </a:lnTo>
                  <a:lnTo>
                    <a:pt x="17053" y="2158"/>
                  </a:lnTo>
                  <a:lnTo>
                    <a:pt x="170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6"/>
            <p:cNvSpPr/>
            <p:nvPr/>
          </p:nvSpPr>
          <p:spPr>
            <a:xfrm>
              <a:off x="4609775" y="3611275"/>
              <a:ext cx="572975" cy="212800"/>
            </a:xfrm>
            <a:custGeom>
              <a:avLst/>
              <a:gdLst/>
              <a:ahLst/>
              <a:cxnLst/>
              <a:rect l="l" t="t" r="r" b="b"/>
              <a:pathLst>
                <a:path w="22919" h="8512" extrusionOk="0">
                  <a:moveTo>
                    <a:pt x="1216" y="1"/>
                  </a:moveTo>
                  <a:lnTo>
                    <a:pt x="0" y="8512"/>
                  </a:lnTo>
                  <a:lnTo>
                    <a:pt x="22919" y="8512"/>
                  </a:lnTo>
                  <a:lnTo>
                    <a:pt x="217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6"/>
            <p:cNvSpPr/>
            <p:nvPr/>
          </p:nvSpPr>
          <p:spPr>
            <a:xfrm>
              <a:off x="4636375" y="3611275"/>
              <a:ext cx="519025" cy="23600"/>
            </a:xfrm>
            <a:custGeom>
              <a:avLst/>
              <a:gdLst/>
              <a:ahLst/>
              <a:cxnLst/>
              <a:rect l="l" t="t" r="r" b="b"/>
              <a:pathLst>
                <a:path w="20761" h="944" extrusionOk="0">
                  <a:moveTo>
                    <a:pt x="152" y="1"/>
                  </a:moveTo>
                  <a:lnTo>
                    <a:pt x="0" y="943"/>
                  </a:lnTo>
                  <a:lnTo>
                    <a:pt x="20761" y="943"/>
                  </a:lnTo>
                  <a:lnTo>
                    <a:pt x="206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6"/>
            <p:cNvSpPr/>
            <p:nvPr/>
          </p:nvSpPr>
          <p:spPr>
            <a:xfrm>
              <a:off x="3662200" y="3868125"/>
              <a:ext cx="2476500" cy="41825"/>
            </a:xfrm>
            <a:custGeom>
              <a:avLst/>
              <a:gdLst/>
              <a:ahLst/>
              <a:cxnLst/>
              <a:rect l="l" t="t" r="r" b="b"/>
              <a:pathLst>
                <a:path w="99060" h="1673" extrusionOk="0">
                  <a:moveTo>
                    <a:pt x="0" y="1"/>
                  </a:moveTo>
                  <a:lnTo>
                    <a:pt x="0" y="1672"/>
                  </a:lnTo>
                  <a:lnTo>
                    <a:pt x="99060" y="1672"/>
                  </a:lnTo>
                  <a:lnTo>
                    <a:pt x="990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66"/>
          <p:cNvSpPr txBox="1">
            <a:spLocks noGrp="1"/>
          </p:cNvSpPr>
          <p:nvPr>
            <p:ph type="ctrTitle"/>
          </p:nvPr>
        </p:nvSpPr>
        <p:spPr>
          <a:xfrm>
            <a:off x="2603805" y="1925012"/>
            <a:ext cx="3946200" cy="9716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
        <p:nvSpPr>
          <p:cNvPr id="962" name="Google Shape;962;p66"/>
          <p:cNvSpPr/>
          <p:nvPr/>
        </p:nvSpPr>
        <p:spPr>
          <a:xfrm>
            <a:off x="6810899" y="196978"/>
            <a:ext cx="665151" cy="661225"/>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6"/>
          <p:cNvSpPr/>
          <p:nvPr/>
        </p:nvSpPr>
        <p:spPr>
          <a:xfrm>
            <a:off x="5127030" y="282378"/>
            <a:ext cx="415320" cy="411102"/>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6"/>
          <p:cNvSpPr/>
          <p:nvPr/>
        </p:nvSpPr>
        <p:spPr>
          <a:xfrm>
            <a:off x="776361" y="2020288"/>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6"/>
          <p:cNvSpPr/>
          <p:nvPr/>
        </p:nvSpPr>
        <p:spPr>
          <a:xfrm>
            <a:off x="7766638" y="2247697"/>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6"/>
          <p:cNvSpPr/>
          <p:nvPr/>
        </p:nvSpPr>
        <p:spPr>
          <a:xfrm rot="2700000">
            <a:off x="1039561" y="2552748"/>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7" name="Google Shape;967;p66"/>
          <p:cNvGrpSpPr/>
          <p:nvPr/>
        </p:nvGrpSpPr>
        <p:grpSpPr>
          <a:xfrm>
            <a:off x="481020" y="282383"/>
            <a:ext cx="2617352" cy="4079698"/>
            <a:chOff x="4797370" y="3163620"/>
            <a:chExt cx="2617352" cy="4079698"/>
          </a:xfrm>
        </p:grpSpPr>
        <p:sp>
          <p:nvSpPr>
            <p:cNvPr id="968" name="Google Shape;968;p66"/>
            <p:cNvSpPr/>
            <p:nvPr/>
          </p:nvSpPr>
          <p:spPr>
            <a:xfrm rot="2700000">
              <a:off x="4829454" y="7056427"/>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6"/>
            <p:cNvSpPr/>
            <p:nvPr/>
          </p:nvSpPr>
          <p:spPr>
            <a:xfrm>
              <a:off x="7064454" y="3163620"/>
              <a:ext cx="350269" cy="345486"/>
            </a:xfrm>
            <a:custGeom>
              <a:avLst/>
              <a:gdLst/>
              <a:ahLst/>
              <a:cxnLst/>
              <a:rect l="l" t="t" r="r" b="b"/>
              <a:pathLst>
                <a:path w="4248" h="4190" extrusionOk="0">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66"/>
          <p:cNvGrpSpPr/>
          <p:nvPr/>
        </p:nvGrpSpPr>
        <p:grpSpPr>
          <a:xfrm>
            <a:off x="6543095" y="2571743"/>
            <a:ext cx="2253808" cy="2327292"/>
            <a:chOff x="4476700" y="2501650"/>
            <a:chExt cx="1000625" cy="1033250"/>
          </a:xfrm>
        </p:grpSpPr>
        <p:sp>
          <p:nvSpPr>
            <p:cNvPr id="971" name="Google Shape;971;p66"/>
            <p:cNvSpPr/>
            <p:nvPr/>
          </p:nvSpPr>
          <p:spPr>
            <a:xfrm>
              <a:off x="4602050" y="2811950"/>
              <a:ext cx="552625" cy="722950"/>
            </a:xfrm>
            <a:custGeom>
              <a:avLst/>
              <a:gdLst/>
              <a:ahLst/>
              <a:cxnLst/>
              <a:rect l="l" t="t" r="r" b="b"/>
              <a:pathLst>
                <a:path w="22105" h="28918" extrusionOk="0">
                  <a:moveTo>
                    <a:pt x="20508" y="12188"/>
                  </a:moveTo>
                  <a:cubicBezTo>
                    <a:pt x="19631" y="14437"/>
                    <a:pt x="18776" y="17022"/>
                    <a:pt x="17787" y="19518"/>
                  </a:cubicBezTo>
                  <a:cubicBezTo>
                    <a:pt x="16685" y="22307"/>
                    <a:pt x="15606" y="24960"/>
                    <a:pt x="13447" y="26399"/>
                  </a:cubicBezTo>
                  <a:cubicBezTo>
                    <a:pt x="12660" y="26894"/>
                    <a:pt x="11288" y="27208"/>
                    <a:pt x="10277" y="26714"/>
                  </a:cubicBezTo>
                  <a:cubicBezTo>
                    <a:pt x="9377" y="26264"/>
                    <a:pt x="8770" y="25252"/>
                    <a:pt x="8320" y="24150"/>
                  </a:cubicBezTo>
                  <a:cubicBezTo>
                    <a:pt x="7016" y="20912"/>
                    <a:pt x="7084" y="16393"/>
                    <a:pt x="7016" y="12143"/>
                  </a:cubicBezTo>
                  <a:cubicBezTo>
                    <a:pt x="6971" y="9332"/>
                    <a:pt x="6634" y="6701"/>
                    <a:pt x="5734" y="4565"/>
                  </a:cubicBezTo>
                  <a:cubicBezTo>
                    <a:pt x="4813" y="2362"/>
                    <a:pt x="3351" y="248"/>
                    <a:pt x="315" y="1"/>
                  </a:cubicBezTo>
                  <a:cubicBezTo>
                    <a:pt x="180" y="226"/>
                    <a:pt x="90" y="518"/>
                    <a:pt x="1" y="810"/>
                  </a:cubicBezTo>
                  <a:cubicBezTo>
                    <a:pt x="5465" y="2159"/>
                    <a:pt x="4970" y="8748"/>
                    <a:pt x="5330" y="14931"/>
                  </a:cubicBezTo>
                  <a:cubicBezTo>
                    <a:pt x="5510" y="17787"/>
                    <a:pt x="5734" y="20980"/>
                    <a:pt x="6319" y="23521"/>
                  </a:cubicBezTo>
                  <a:cubicBezTo>
                    <a:pt x="6634" y="24825"/>
                    <a:pt x="7084" y="25927"/>
                    <a:pt x="7916" y="26804"/>
                  </a:cubicBezTo>
                  <a:cubicBezTo>
                    <a:pt x="8703" y="27658"/>
                    <a:pt x="9827" y="28378"/>
                    <a:pt x="11198" y="28558"/>
                  </a:cubicBezTo>
                  <a:cubicBezTo>
                    <a:pt x="13852" y="28917"/>
                    <a:pt x="15268" y="27456"/>
                    <a:pt x="16348" y="25972"/>
                  </a:cubicBezTo>
                  <a:cubicBezTo>
                    <a:pt x="17337" y="24623"/>
                    <a:pt x="18057" y="23094"/>
                    <a:pt x="18776" y="21609"/>
                  </a:cubicBezTo>
                  <a:cubicBezTo>
                    <a:pt x="20125" y="18776"/>
                    <a:pt x="21137" y="15763"/>
                    <a:pt x="22104" y="12750"/>
                  </a:cubicBezTo>
                  <a:cubicBezTo>
                    <a:pt x="21587" y="12525"/>
                    <a:pt x="21047" y="12300"/>
                    <a:pt x="20508" y="121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6"/>
            <p:cNvSpPr/>
            <p:nvPr/>
          </p:nvSpPr>
          <p:spPr>
            <a:xfrm>
              <a:off x="4476700" y="2735500"/>
              <a:ext cx="138875" cy="138875"/>
            </a:xfrm>
            <a:custGeom>
              <a:avLst/>
              <a:gdLst/>
              <a:ahLst/>
              <a:cxnLst/>
              <a:rect l="l" t="t" r="r" b="b"/>
              <a:pathLst>
                <a:path w="5555" h="5555" extrusionOk="0">
                  <a:moveTo>
                    <a:pt x="5487" y="2901"/>
                  </a:moveTo>
                  <a:cubicBezTo>
                    <a:pt x="5419" y="4408"/>
                    <a:pt x="4160" y="5555"/>
                    <a:pt x="2654" y="5510"/>
                  </a:cubicBezTo>
                  <a:cubicBezTo>
                    <a:pt x="1169" y="5442"/>
                    <a:pt x="0" y="4160"/>
                    <a:pt x="68" y="2676"/>
                  </a:cubicBezTo>
                  <a:cubicBezTo>
                    <a:pt x="135" y="1170"/>
                    <a:pt x="1394" y="1"/>
                    <a:pt x="2901" y="68"/>
                  </a:cubicBezTo>
                  <a:cubicBezTo>
                    <a:pt x="4385" y="136"/>
                    <a:pt x="5554" y="1395"/>
                    <a:pt x="5487" y="290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6"/>
            <p:cNvSpPr/>
            <p:nvPr/>
          </p:nvSpPr>
          <p:spPr>
            <a:xfrm>
              <a:off x="4504250" y="2763050"/>
              <a:ext cx="83775" cy="84350"/>
            </a:xfrm>
            <a:custGeom>
              <a:avLst/>
              <a:gdLst/>
              <a:ahLst/>
              <a:cxnLst/>
              <a:rect l="l" t="t" r="r" b="b"/>
              <a:pathLst>
                <a:path w="3351" h="3374" extrusionOk="0">
                  <a:moveTo>
                    <a:pt x="3305" y="1754"/>
                  </a:moveTo>
                  <a:cubicBezTo>
                    <a:pt x="3283" y="2654"/>
                    <a:pt x="2518" y="3373"/>
                    <a:pt x="1597" y="3328"/>
                  </a:cubicBezTo>
                  <a:cubicBezTo>
                    <a:pt x="697" y="3283"/>
                    <a:pt x="0" y="2519"/>
                    <a:pt x="23" y="1619"/>
                  </a:cubicBezTo>
                  <a:cubicBezTo>
                    <a:pt x="67" y="697"/>
                    <a:pt x="832" y="0"/>
                    <a:pt x="1731" y="45"/>
                  </a:cubicBezTo>
                  <a:cubicBezTo>
                    <a:pt x="2653" y="90"/>
                    <a:pt x="3350" y="855"/>
                    <a:pt x="3305" y="175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6"/>
            <p:cNvSpPr/>
            <p:nvPr/>
          </p:nvSpPr>
          <p:spPr>
            <a:xfrm>
              <a:off x="5004550" y="2514025"/>
              <a:ext cx="175975" cy="622875"/>
            </a:xfrm>
            <a:custGeom>
              <a:avLst/>
              <a:gdLst/>
              <a:ahLst/>
              <a:cxnLst/>
              <a:rect l="l" t="t" r="r" b="b"/>
              <a:pathLst>
                <a:path w="7039" h="24915" extrusionOk="0">
                  <a:moveTo>
                    <a:pt x="6499" y="23340"/>
                  </a:moveTo>
                  <a:cubicBezTo>
                    <a:pt x="6341" y="23858"/>
                    <a:pt x="6206" y="24397"/>
                    <a:pt x="6049" y="24914"/>
                  </a:cubicBezTo>
                  <a:cubicBezTo>
                    <a:pt x="3868" y="24487"/>
                    <a:pt x="2654" y="22958"/>
                    <a:pt x="1844" y="21249"/>
                  </a:cubicBezTo>
                  <a:cubicBezTo>
                    <a:pt x="1035" y="19563"/>
                    <a:pt x="652" y="17449"/>
                    <a:pt x="405" y="15066"/>
                  </a:cubicBezTo>
                  <a:cubicBezTo>
                    <a:pt x="180" y="12840"/>
                    <a:pt x="0" y="10366"/>
                    <a:pt x="180" y="7758"/>
                  </a:cubicBezTo>
                  <a:cubicBezTo>
                    <a:pt x="360" y="5307"/>
                    <a:pt x="675" y="2766"/>
                    <a:pt x="1912" y="1484"/>
                  </a:cubicBezTo>
                  <a:cubicBezTo>
                    <a:pt x="2609" y="765"/>
                    <a:pt x="3621" y="293"/>
                    <a:pt x="4722" y="90"/>
                  </a:cubicBezTo>
                  <a:cubicBezTo>
                    <a:pt x="5127" y="23"/>
                    <a:pt x="5554" y="68"/>
                    <a:pt x="6004" y="23"/>
                  </a:cubicBezTo>
                  <a:cubicBezTo>
                    <a:pt x="6454" y="0"/>
                    <a:pt x="6971" y="68"/>
                    <a:pt x="7016" y="517"/>
                  </a:cubicBezTo>
                  <a:cubicBezTo>
                    <a:pt x="7038" y="1102"/>
                    <a:pt x="6319" y="1214"/>
                    <a:pt x="5892" y="1327"/>
                  </a:cubicBezTo>
                  <a:cubicBezTo>
                    <a:pt x="4430" y="1709"/>
                    <a:pt x="3306" y="2564"/>
                    <a:pt x="2721" y="3868"/>
                  </a:cubicBezTo>
                  <a:cubicBezTo>
                    <a:pt x="2384" y="4587"/>
                    <a:pt x="2294" y="5419"/>
                    <a:pt x="2114" y="6409"/>
                  </a:cubicBezTo>
                  <a:cubicBezTo>
                    <a:pt x="1979" y="7218"/>
                    <a:pt x="1844" y="8230"/>
                    <a:pt x="1754" y="9152"/>
                  </a:cubicBezTo>
                  <a:cubicBezTo>
                    <a:pt x="1372" y="13042"/>
                    <a:pt x="1889" y="16707"/>
                    <a:pt x="2789" y="19675"/>
                  </a:cubicBezTo>
                  <a:cubicBezTo>
                    <a:pt x="3014" y="20395"/>
                    <a:pt x="3328" y="21092"/>
                    <a:pt x="3756" y="21699"/>
                  </a:cubicBezTo>
                  <a:cubicBezTo>
                    <a:pt x="4160" y="22239"/>
                    <a:pt x="4745" y="22868"/>
                    <a:pt x="5330" y="23138"/>
                  </a:cubicBezTo>
                  <a:cubicBezTo>
                    <a:pt x="5644" y="23273"/>
                    <a:pt x="5982" y="23295"/>
                    <a:pt x="6499" y="233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6"/>
            <p:cNvSpPr/>
            <p:nvPr/>
          </p:nvSpPr>
          <p:spPr>
            <a:xfrm>
              <a:off x="5159150" y="2501650"/>
              <a:ext cx="61275" cy="64675"/>
            </a:xfrm>
            <a:custGeom>
              <a:avLst/>
              <a:gdLst/>
              <a:ahLst/>
              <a:cxnLst/>
              <a:rect l="l" t="t" r="r" b="b"/>
              <a:pathLst>
                <a:path w="2451" h="2587" extrusionOk="0">
                  <a:moveTo>
                    <a:pt x="607" y="135"/>
                  </a:moveTo>
                  <a:cubicBezTo>
                    <a:pt x="1012" y="1"/>
                    <a:pt x="1417" y="450"/>
                    <a:pt x="1799" y="720"/>
                  </a:cubicBezTo>
                  <a:cubicBezTo>
                    <a:pt x="2136" y="990"/>
                    <a:pt x="2451" y="1237"/>
                    <a:pt x="2428" y="1597"/>
                  </a:cubicBezTo>
                  <a:cubicBezTo>
                    <a:pt x="2406" y="1957"/>
                    <a:pt x="2069" y="2069"/>
                    <a:pt x="1754" y="2204"/>
                  </a:cubicBezTo>
                  <a:cubicBezTo>
                    <a:pt x="1417" y="2339"/>
                    <a:pt x="1147" y="2474"/>
                    <a:pt x="854" y="2519"/>
                  </a:cubicBezTo>
                  <a:cubicBezTo>
                    <a:pt x="112" y="2586"/>
                    <a:pt x="0" y="2227"/>
                    <a:pt x="112" y="1395"/>
                  </a:cubicBezTo>
                  <a:cubicBezTo>
                    <a:pt x="157" y="945"/>
                    <a:pt x="292" y="248"/>
                    <a:pt x="607" y="13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6"/>
            <p:cNvSpPr/>
            <p:nvPr/>
          </p:nvSpPr>
          <p:spPr>
            <a:xfrm>
              <a:off x="5122025" y="2556750"/>
              <a:ext cx="355300" cy="585775"/>
            </a:xfrm>
            <a:custGeom>
              <a:avLst/>
              <a:gdLst/>
              <a:ahLst/>
              <a:cxnLst/>
              <a:rect l="l" t="t" r="r" b="b"/>
              <a:pathLst>
                <a:path w="14212" h="23431" extrusionOk="0">
                  <a:moveTo>
                    <a:pt x="248" y="21272"/>
                  </a:moveTo>
                  <a:cubicBezTo>
                    <a:pt x="181" y="21811"/>
                    <a:pt x="68" y="22373"/>
                    <a:pt x="1" y="22891"/>
                  </a:cubicBezTo>
                  <a:cubicBezTo>
                    <a:pt x="2160" y="23430"/>
                    <a:pt x="3913" y="22553"/>
                    <a:pt x="5375" y="21362"/>
                  </a:cubicBezTo>
                  <a:cubicBezTo>
                    <a:pt x="6814" y="20170"/>
                    <a:pt x="8051" y="18393"/>
                    <a:pt x="9265" y="16347"/>
                  </a:cubicBezTo>
                  <a:cubicBezTo>
                    <a:pt x="10412" y="14436"/>
                    <a:pt x="11626" y="12277"/>
                    <a:pt x="12571" y="9804"/>
                  </a:cubicBezTo>
                  <a:cubicBezTo>
                    <a:pt x="13447" y="7510"/>
                    <a:pt x="14212" y="5104"/>
                    <a:pt x="13627" y="3395"/>
                  </a:cubicBezTo>
                  <a:cubicBezTo>
                    <a:pt x="13313" y="2451"/>
                    <a:pt x="12593" y="1597"/>
                    <a:pt x="11671" y="967"/>
                  </a:cubicBezTo>
                  <a:cubicBezTo>
                    <a:pt x="11356" y="742"/>
                    <a:pt x="10952" y="585"/>
                    <a:pt x="10547" y="360"/>
                  </a:cubicBezTo>
                  <a:cubicBezTo>
                    <a:pt x="10165" y="135"/>
                    <a:pt x="9647" y="0"/>
                    <a:pt x="9423" y="382"/>
                  </a:cubicBezTo>
                  <a:cubicBezTo>
                    <a:pt x="9153" y="900"/>
                    <a:pt x="9760" y="1304"/>
                    <a:pt x="10097" y="1574"/>
                  </a:cubicBezTo>
                  <a:cubicBezTo>
                    <a:pt x="11266" y="2541"/>
                    <a:pt x="11918" y="3800"/>
                    <a:pt x="11918" y="5239"/>
                  </a:cubicBezTo>
                  <a:cubicBezTo>
                    <a:pt x="11896" y="6004"/>
                    <a:pt x="11649" y="6813"/>
                    <a:pt x="11379" y="7758"/>
                  </a:cubicBezTo>
                  <a:cubicBezTo>
                    <a:pt x="11154" y="8567"/>
                    <a:pt x="10862" y="9557"/>
                    <a:pt x="10547" y="10434"/>
                  </a:cubicBezTo>
                  <a:cubicBezTo>
                    <a:pt x="9243" y="14121"/>
                    <a:pt x="7219" y="17224"/>
                    <a:pt x="5173" y="19518"/>
                  </a:cubicBezTo>
                  <a:cubicBezTo>
                    <a:pt x="4656" y="20080"/>
                    <a:pt x="4093" y="20575"/>
                    <a:pt x="3441" y="20934"/>
                  </a:cubicBezTo>
                  <a:cubicBezTo>
                    <a:pt x="2834" y="21272"/>
                    <a:pt x="2047" y="21609"/>
                    <a:pt x="1418" y="21586"/>
                  </a:cubicBezTo>
                  <a:cubicBezTo>
                    <a:pt x="1058" y="21586"/>
                    <a:pt x="743" y="21474"/>
                    <a:pt x="248" y="212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6"/>
            <p:cNvSpPr/>
            <p:nvPr/>
          </p:nvSpPr>
          <p:spPr>
            <a:xfrm>
              <a:off x="5312050" y="2541575"/>
              <a:ext cx="66350" cy="67475"/>
            </a:xfrm>
            <a:custGeom>
              <a:avLst/>
              <a:gdLst/>
              <a:ahLst/>
              <a:cxnLst/>
              <a:rect l="l" t="t" r="r" b="b"/>
              <a:pathLst>
                <a:path w="2654" h="2699" extrusionOk="0">
                  <a:moveTo>
                    <a:pt x="2406" y="292"/>
                  </a:moveTo>
                  <a:cubicBezTo>
                    <a:pt x="2069" y="0"/>
                    <a:pt x="1507" y="225"/>
                    <a:pt x="1079" y="315"/>
                  </a:cubicBezTo>
                  <a:cubicBezTo>
                    <a:pt x="652" y="405"/>
                    <a:pt x="270" y="495"/>
                    <a:pt x="135" y="832"/>
                  </a:cubicBezTo>
                  <a:cubicBezTo>
                    <a:pt x="0" y="1169"/>
                    <a:pt x="248" y="1417"/>
                    <a:pt x="472" y="1664"/>
                  </a:cubicBezTo>
                  <a:cubicBezTo>
                    <a:pt x="720" y="1934"/>
                    <a:pt x="900" y="2181"/>
                    <a:pt x="1169" y="2339"/>
                  </a:cubicBezTo>
                  <a:cubicBezTo>
                    <a:pt x="1822" y="2698"/>
                    <a:pt x="2046" y="2428"/>
                    <a:pt x="2316" y="1641"/>
                  </a:cubicBezTo>
                  <a:cubicBezTo>
                    <a:pt x="2474" y="1192"/>
                    <a:pt x="2653" y="517"/>
                    <a:pt x="2406" y="2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6"/>
            <p:cNvSpPr/>
            <p:nvPr/>
          </p:nvSpPr>
          <p:spPr>
            <a:xfrm>
              <a:off x="5095050" y="3091900"/>
              <a:ext cx="74800" cy="76475"/>
            </a:xfrm>
            <a:custGeom>
              <a:avLst/>
              <a:gdLst/>
              <a:ahLst/>
              <a:cxnLst/>
              <a:rect l="l" t="t" r="r" b="b"/>
              <a:pathLst>
                <a:path w="2992" h="3059" extrusionOk="0">
                  <a:moveTo>
                    <a:pt x="2564" y="2519"/>
                  </a:moveTo>
                  <a:cubicBezTo>
                    <a:pt x="2474" y="2856"/>
                    <a:pt x="2114" y="3059"/>
                    <a:pt x="1777" y="2969"/>
                  </a:cubicBezTo>
                  <a:lnTo>
                    <a:pt x="540" y="2631"/>
                  </a:lnTo>
                  <a:cubicBezTo>
                    <a:pt x="203" y="2541"/>
                    <a:pt x="1" y="2182"/>
                    <a:pt x="91" y="1844"/>
                  </a:cubicBezTo>
                  <a:lnTo>
                    <a:pt x="450" y="518"/>
                  </a:lnTo>
                  <a:cubicBezTo>
                    <a:pt x="540" y="180"/>
                    <a:pt x="878" y="1"/>
                    <a:pt x="1215" y="91"/>
                  </a:cubicBezTo>
                  <a:lnTo>
                    <a:pt x="2474" y="428"/>
                  </a:lnTo>
                  <a:cubicBezTo>
                    <a:pt x="2811" y="518"/>
                    <a:pt x="2991" y="855"/>
                    <a:pt x="2901" y="119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66"/>
          <p:cNvGrpSpPr/>
          <p:nvPr/>
        </p:nvGrpSpPr>
        <p:grpSpPr>
          <a:xfrm rot="-2700149">
            <a:off x="970256" y="492697"/>
            <a:ext cx="1506117" cy="1616839"/>
            <a:chOff x="6147400" y="1188050"/>
            <a:chExt cx="923625" cy="991525"/>
          </a:xfrm>
        </p:grpSpPr>
        <p:sp>
          <p:nvSpPr>
            <p:cNvPr id="980" name="Google Shape;980;p66"/>
            <p:cNvSpPr/>
            <p:nvPr/>
          </p:nvSpPr>
          <p:spPr>
            <a:xfrm>
              <a:off x="6359325" y="1188050"/>
              <a:ext cx="544750" cy="168550"/>
            </a:xfrm>
            <a:custGeom>
              <a:avLst/>
              <a:gdLst/>
              <a:ahLst/>
              <a:cxnLst/>
              <a:rect l="l" t="t" r="r" b="b"/>
              <a:pathLst>
                <a:path w="21790" h="6742" extrusionOk="0">
                  <a:moveTo>
                    <a:pt x="1051" y="1"/>
                  </a:moveTo>
                  <a:cubicBezTo>
                    <a:pt x="728" y="1"/>
                    <a:pt x="378" y="78"/>
                    <a:pt x="135" y="355"/>
                  </a:cubicBezTo>
                  <a:cubicBezTo>
                    <a:pt x="113" y="355"/>
                    <a:pt x="90" y="378"/>
                    <a:pt x="68" y="400"/>
                  </a:cubicBezTo>
                  <a:cubicBezTo>
                    <a:pt x="45" y="423"/>
                    <a:pt x="23" y="445"/>
                    <a:pt x="0" y="468"/>
                  </a:cubicBezTo>
                  <a:cubicBezTo>
                    <a:pt x="90" y="513"/>
                    <a:pt x="203" y="557"/>
                    <a:pt x="315" y="580"/>
                  </a:cubicBezTo>
                  <a:cubicBezTo>
                    <a:pt x="540" y="670"/>
                    <a:pt x="810" y="737"/>
                    <a:pt x="1035" y="805"/>
                  </a:cubicBezTo>
                  <a:cubicBezTo>
                    <a:pt x="2496" y="1232"/>
                    <a:pt x="3935" y="1569"/>
                    <a:pt x="5374" y="1974"/>
                  </a:cubicBezTo>
                  <a:cubicBezTo>
                    <a:pt x="7263" y="2491"/>
                    <a:pt x="9197" y="2986"/>
                    <a:pt x="11131" y="3526"/>
                  </a:cubicBezTo>
                  <a:cubicBezTo>
                    <a:pt x="12997" y="4043"/>
                    <a:pt x="21632" y="6719"/>
                    <a:pt x="21789" y="6741"/>
                  </a:cubicBezTo>
                  <a:lnTo>
                    <a:pt x="21744" y="6426"/>
                  </a:lnTo>
                  <a:cubicBezTo>
                    <a:pt x="21744" y="6404"/>
                    <a:pt x="21744" y="6404"/>
                    <a:pt x="21744" y="6404"/>
                  </a:cubicBezTo>
                  <a:cubicBezTo>
                    <a:pt x="21722" y="6359"/>
                    <a:pt x="21722" y="6291"/>
                    <a:pt x="21699" y="6224"/>
                  </a:cubicBezTo>
                  <a:cubicBezTo>
                    <a:pt x="21699" y="6224"/>
                    <a:pt x="21699" y="6201"/>
                    <a:pt x="21699" y="6201"/>
                  </a:cubicBezTo>
                  <a:cubicBezTo>
                    <a:pt x="21677" y="6134"/>
                    <a:pt x="21654" y="6067"/>
                    <a:pt x="21632" y="5999"/>
                  </a:cubicBezTo>
                  <a:cubicBezTo>
                    <a:pt x="21609" y="5932"/>
                    <a:pt x="21564" y="5887"/>
                    <a:pt x="21542" y="5819"/>
                  </a:cubicBezTo>
                  <a:cubicBezTo>
                    <a:pt x="21542" y="5819"/>
                    <a:pt x="21542" y="5797"/>
                    <a:pt x="21542" y="5797"/>
                  </a:cubicBezTo>
                  <a:cubicBezTo>
                    <a:pt x="21497" y="5729"/>
                    <a:pt x="21474" y="5684"/>
                    <a:pt x="21429" y="5617"/>
                  </a:cubicBezTo>
                  <a:cubicBezTo>
                    <a:pt x="21384" y="5549"/>
                    <a:pt x="21339" y="5504"/>
                    <a:pt x="21317" y="5459"/>
                  </a:cubicBezTo>
                  <a:cubicBezTo>
                    <a:pt x="21294" y="5437"/>
                    <a:pt x="21294" y="5437"/>
                    <a:pt x="21272" y="5414"/>
                  </a:cubicBezTo>
                  <a:cubicBezTo>
                    <a:pt x="21227" y="5369"/>
                    <a:pt x="21182" y="5324"/>
                    <a:pt x="21137" y="5257"/>
                  </a:cubicBezTo>
                  <a:lnTo>
                    <a:pt x="21114" y="5257"/>
                  </a:lnTo>
                  <a:cubicBezTo>
                    <a:pt x="21070" y="5212"/>
                    <a:pt x="21025" y="5167"/>
                    <a:pt x="20957" y="5122"/>
                  </a:cubicBezTo>
                  <a:cubicBezTo>
                    <a:pt x="20935" y="5100"/>
                    <a:pt x="20935" y="5100"/>
                    <a:pt x="20912" y="5077"/>
                  </a:cubicBezTo>
                  <a:cubicBezTo>
                    <a:pt x="20845" y="5032"/>
                    <a:pt x="20777" y="4987"/>
                    <a:pt x="20710" y="4942"/>
                  </a:cubicBezTo>
                  <a:cubicBezTo>
                    <a:pt x="19945" y="4515"/>
                    <a:pt x="18978" y="4290"/>
                    <a:pt x="18101" y="3998"/>
                  </a:cubicBezTo>
                  <a:cubicBezTo>
                    <a:pt x="15448" y="3166"/>
                    <a:pt x="12862" y="2694"/>
                    <a:pt x="10321" y="2042"/>
                  </a:cubicBezTo>
                  <a:cubicBezTo>
                    <a:pt x="7713" y="1345"/>
                    <a:pt x="5150" y="782"/>
                    <a:pt x="2609" y="265"/>
                  </a:cubicBezTo>
                  <a:cubicBezTo>
                    <a:pt x="2226" y="198"/>
                    <a:pt x="1754" y="63"/>
                    <a:pt x="1327" y="18"/>
                  </a:cubicBezTo>
                  <a:cubicBezTo>
                    <a:pt x="1240" y="8"/>
                    <a:pt x="1146" y="1"/>
                    <a:pt x="10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6"/>
            <p:cNvSpPr/>
            <p:nvPr/>
          </p:nvSpPr>
          <p:spPr>
            <a:xfrm>
              <a:off x="6257000" y="1232325"/>
              <a:ext cx="814025" cy="947250"/>
            </a:xfrm>
            <a:custGeom>
              <a:avLst/>
              <a:gdLst/>
              <a:ahLst/>
              <a:cxnLst/>
              <a:rect l="l" t="t" r="r" b="b"/>
              <a:pathLst>
                <a:path w="32561" h="37890" extrusionOk="0">
                  <a:moveTo>
                    <a:pt x="31054" y="7533"/>
                  </a:moveTo>
                  <a:cubicBezTo>
                    <a:pt x="31436" y="7781"/>
                    <a:pt x="32223" y="8365"/>
                    <a:pt x="32358" y="8883"/>
                  </a:cubicBezTo>
                  <a:cubicBezTo>
                    <a:pt x="32493" y="9377"/>
                    <a:pt x="32201" y="10029"/>
                    <a:pt x="31953" y="10569"/>
                  </a:cubicBezTo>
                  <a:cubicBezTo>
                    <a:pt x="31751" y="11041"/>
                    <a:pt x="31279" y="11918"/>
                    <a:pt x="31459" y="12323"/>
                  </a:cubicBezTo>
                  <a:cubicBezTo>
                    <a:pt x="31616" y="12683"/>
                    <a:pt x="32223" y="12953"/>
                    <a:pt x="32403" y="13335"/>
                  </a:cubicBezTo>
                  <a:cubicBezTo>
                    <a:pt x="32560" y="13650"/>
                    <a:pt x="32358" y="14167"/>
                    <a:pt x="32246" y="14504"/>
                  </a:cubicBezTo>
                  <a:cubicBezTo>
                    <a:pt x="31953" y="15358"/>
                    <a:pt x="31571" y="16123"/>
                    <a:pt x="31144" y="16977"/>
                  </a:cubicBezTo>
                  <a:cubicBezTo>
                    <a:pt x="30896" y="17495"/>
                    <a:pt x="30627" y="18034"/>
                    <a:pt x="30244" y="18304"/>
                  </a:cubicBezTo>
                  <a:cubicBezTo>
                    <a:pt x="29997" y="18484"/>
                    <a:pt x="29637" y="18641"/>
                    <a:pt x="29345" y="18754"/>
                  </a:cubicBezTo>
                  <a:cubicBezTo>
                    <a:pt x="29008" y="18866"/>
                    <a:pt x="28648" y="18889"/>
                    <a:pt x="28445" y="19069"/>
                  </a:cubicBezTo>
                  <a:cubicBezTo>
                    <a:pt x="28153" y="19338"/>
                    <a:pt x="27861" y="19878"/>
                    <a:pt x="27636" y="20283"/>
                  </a:cubicBezTo>
                  <a:cubicBezTo>
                    <a:pt x="27051" y="21317"/>
                    <a:pt x="26354" y="22801"/>
                    <a:pt x="25905" y="23768"/>
                  </a:cubicBezTo>
                  <a:cubicBezTo>
                    <a:pt x="25207" y="25320"/>
                    <a:pt x="24533" y="27029"/>
                    <a:pt x="24083" y="28333"/>
                  </a:cubicBezTo>
                  <a:cubicBezTo>
                    <a:pt x="23319" y="30514"/>
                    <a:pt x="22419" y="32875"/>
                    <a:pt x="21632" y="35146"/>
                  </a:cubicBezTo>
                  <a:cubicBezTo>
                    <a:pt x="21385" y="35821"/>
                    <a:pt x="21160" y="36877"/>
                    <a:pt x="20508" y="37395"/>
                  </a:cubicBezTo>
                  <a:cubicBezTo>
                    <a:pt x="19923" y="37889"/>
                    <a:pt x="18889" y="37664"/>
                    <a:pt x="18079" y="37507"/>
                  </a:cubicBezTo>
                  <a:cubicBezTo>
                    <a:pt x="17135" y="37327"/>
                    <a:pt x="16303" y="37102"/>
                    <a:pt x="15539" y="36855"/>
                  </a:cubicBezTo>
                  <a:cubicBezTo>
                    <a:pt x="13830" y="36338"/>
                    <a:pt x="12053" y="35776"/>
                    <a:pt x="10367" y="35146"/>
                  </a:cubicBezTo>
                  <a:cubicBezTo>
                    <a:pt x="9332" y="34764"/>
                    <a:pt x="8500" y="34404"/>
                    <a:pt x="7736" y="34112"/>
                  </a:cubicBezTo>
                  <a:cubicBezTo>
                    <a:pt x="6027" y="33460"/>
                    <a:pt x="4341" y="32830"/>
                    <a:pt x="2497" y="32065"/>
                  </a:cubicBezTo>
                  <a:cubicBezTo>
                    <a:pt x="1193" y="31526"/>
                    <a:pt x="1" y="30694"/>
                    <a:pt x="23" y="29457"/>
                  </a:cubicBezTo>
                  <a:cubicBezTo>
                    <a:pt x="23" y="28940"/>
                    <a:pt x="248" y="28310"/>
                    <a:pt x="428" y="27658"/>
                  </a:cubicBezTo>
                  <a:cubicBezTo>
                    <a:pt x="585" y="27051"/>
                    <a:pt x="743" y="26421"/>
                    <a:pt x="923" y="25859"/>
                  </a:cubicBezTo>
                  <a:cubicBezTo>
                    <a:pt x="1328" y="24600"/>
                    <a:pt x="1867" y="23341"/>
                    <a:pt x="2362" y="22172"/>
                  </a:cubicBezTo>
                  <a:cubicBezTo>
                    <a:pt x="3936" y="18484"/>
                    <a:pt x="5308" y="14729"/>
                    <a:pt x="6904" y="11041"/>
                  </a:cubicBezTo>
                  <a:cubicBezTo>
                    <a:pt x="7916" y="8703"/>
                    <a:pt x="9220" y="6027"/>
                    <a:pt x="10457" y="3576"/>
                  </a:cubicBezTo>
                  <a:cubicBezTo>
                    <a:pt x="11244" y="1979"/>
                    <a:pt x="12436" y="91"/>
                    <a:pt x="13852" y="23"/>
                  </a:cubicBezTo>
                  <a:cubicBezTo>
                    <a:pt x="14459" y="1"/>
                    <a:pt x="15224" y="293"/>
                    <a:pt x="15921" y="495"/>
                  </a:cubicBezTo>
                  <a:cubicBezTo>
                    <a:pt x="18012" y="1148"/>
                    <a:pt x="20238" y="2272"/>
                    <a:pt x="22352" y="3306"/>
                  </a:cubicBezTo>
                  <a:cubicBezTo>
                    <a:pt x="24645" y="4453"/>
                    <a:pt x="26602" y="5262"/>
                    <a:pt x="28828" y="6342"/>
                  </a:cubicBezTo>
                  <a:cubicBezTo>
                    <a:pt x="29592" y="6701"/>
                    <a:pt x="30312" y="7084"/>
                    <a:pt x="31054" y="75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6"/>
            <p:cNvSpPr/>
            <p:nvPr/>
          </p:nvSpPr>
          <p:spPr>
            <a:xfrm>
              <a:off x="6574625" y="1332950"/>
              <a:ext cx="416575" cy="220950"/>
            </a:xfrm>
            <a:custGeom>
              <a:avLst/>
              <a:gdLst/>
              <a:ahLst/>
              <a:cxnLst/>
              <a:rect l="l" t="t" r="r" b="b"/>
              <a:pathLst>
                <a:path w="16663" h="8838" extrusionOk="0">
                  <a:moveTo>
                    <a:pt x="16572" y="7533"/>
                  </a:moveTo>
                  <a:cubicBezTo>
                    <a:pt x="16617" y="7466"/>
                    <a:pt x="16640" y="7376"/>
                    <a:pt x="16662" y="7309"/>
                  </a:cubicBezTo>
                  <a:cubicBezTo>
                    <a:pt x="16190" y="7084"/>
                    <a:pt x="15695" y="6859"/>
                    <a:pt x="15223" y="6634"/>
                  </a:cubicBezTo>
                  <a:cubicBezTo>
                    <a:pt x="13065" y="5577"/>
                    <a:pt x="11131" y="4655"/>
                    <a:pt x="8927" y="3643"/>
                  </a:cubicBezTo>
                  <a:cubicBezTo>
                    <a:pt x="7601" y="3036"/>
                    <a:pt x="6206" y="2474"/>
                    <a:pt x="4767" y="1822"/>
                  </a:cubicBezTo>
                  <a:cubicBezTo>
                    <a:pt x="4183" y="1552"/>
                    <a:pt x="3576" y="1282"/>
                    <a:pt x="2699" y="900"/>
                  </a:cubicBezTo>
                  <a:cubicBezTo>
                    <a:pt x="2159" y="675"/>
                    <a:pt x="877" y="1"/>
                    <a:pt x="607" y="113"/>
                  </a:cubicBezTo>
                  <a:cubicBezTo>
                    <a:pt x="338" y="226"/>
                    <a:pt x="0" y="878"/>
                    <a:pt x="113" y="1125"/>
                  </a:cubicBezTo>
                  <a:cubicBezTo>
                    <a:pt x="203" y="1350"/>
                    <a:pt x="607" y="1485"/>
                    <a:pt x="1035" y="1687"/>
                  </a:cubicBezTo>
                  <a:cubicBezTo>
                    <a:pt x="2137" y="2204"/>
                    <a:pt x="3216" y="2744"/>
                    <a:pt x="4138" y="3149"/>
                  </a:cubicBezTo>
                  <a:cubicBezTo>
                    <a:pt x="7668" y="4723"/>
                    <a:pt x="11086" y="6544"/>
                    <a:pt x="14504" y="8163"/>
                  </a:cubicBezTo>
                  <a:cubicBezTo>
                    <a:pt x="14953" y="8365"/>
                    <a:pt x="15516" y="8658"/>
                    <a:pt x="15943" y="8838"/>
                  </a:cubicBezTo>
                  <a:cubicBezTo>
                    <a:pt x="16168" y="8410"/>
                    <a:pt x="16393" y="7983"/>
                    <a:pt x="16572" y="75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6"/>
            <p:cNvSpPr/>
            <p:nvPr/>
          </p:nvSpPr>
          <p:spPr>
            <a:xfrm>
              <a:off x="6525150" y="1408275"/>
              <a:ext cx="427825" cy="225450"/>
            </a:xfrm>
            <a:custGeom>
              <a:avLst/>
              <a:gdLst/>
              <a:ahLst/>
              <a:cxnLst/>
              <a:rect l="l" t="t" r="r" b="b"/>
              <a:pathLst>
                <a:path w="17113" h="9018" extrusionOk="0">
                  <a:moveTo>
                    <a:pt x="17112" y="7556"/>
                  </a:moveTo>
                  <a:cubicBezTo>
                    <a:pt x="16528" y="7219"/>
                    <a:pt x="15853" y="6949"/>
                    <a:pt x="15224" y="6634"/>
                  </a:cubicBezTo>
                  <a:cubicBezTo>
                    <a:pt x="13065" y="5577"/>
                    <a:pt x="11131" y="4655"/>
                    <a:pt x="8927" y="3666"/>
                  </a:cubicBezTo>
                  <a:cubicBezTo>
                    <a:pt x="7601" y="3059"/>
                    <a:pt x="6207" y="2474"/>
                    <a:pt x="4768" y="1822"/>
                  </a:cubicBezTo>
                  <a:cubicBezTo>
                    <a:pt x="4183" y="1552"/>
                    <a:pt x="3576" y="1282"/>
                    <a:pt x="2699" y="900"/>
                  </a:cubicBezTo>
                  <a:cubicBezTo>
                    <a:pt x="2159" y="675"/>
                    <a:pt x="878" y="1"/>
                    <a:pt x="608" y="113"/>
                  </a:cubicBezTo>
                  <a:cubicBezTo>
                    <a:pt x="338" y="226"/>
                    <a:pt x="1" y="878"/>
                    <a:pt x="113" y="1125"/>
                  </a:cubicBezTo>
                  <a:cubicBezTo>
                    <a:pt x="203" y="1350"/>
                    <a:pt x="608" y="1485"/>
                    <a:pt x="1035" y="1687"/>
                  </a:cubicBezTo>
                  <a:cubicBezTo>
                    <a:pt x="2137" y="2227"/>
                    <a:pt x="3216" y="2744"/>
                    <a:pt x="4138" y="3171"/>
                  </a:cubicBezTo>
                  <a:cubicBezTo>
                    <a:pt x="7691" y="4723"/>
                    <a:pt x="11086" y="6544"/>
                    <a:pt x="14504" y="8163"/>
                  </a:cubicBezTo>
                  <a:cubicBezTo>
                    <a:pt x="15179" y="8478"/>
                    <a:pt x="16078" y="8973"/>
                    <a:pt x="16483" y="9018"/>
                  </a:cubicBezTo>
                  <a:cubicBezTo>
                    <a:pt x="16708" y="8523"/>
                    <a:pt x="16910" y="8051"/>
                    <a:pt x="17112" y="7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6"/>
            <p:cNvSpPr/>
            <p:nvPr/>
          </p:nvSpPr>
          <p:spPr>
            <a:xfrm>
              <a:off x="6510525" y="1496550"/>
              <a:ext cx="407025" cy="215875"/>
            </a:xfrm>
            <a:custGeom>
              <a:avLst/>
              <a:gdLst/>
              <a:ahLst/>
              <a:cxnLst/>
              <a:rect l="l" t="t" r="r" b="b"/>
              <a:pathLst>
                <a:path w="16281" h="8635" extrusionOk="0">
                  <a:moveTo>
                    <a:pt x="16281" y="7128"/>
                  </a:moveTo>
                  <a:cubicBezTo>
                    <a:pt x="15921" y="6971"/>
                    <a:pt x="15561" y="6791"/>
                    <a:pt x="15224" y="6633"/>
                  </a:cubicBezTo>
                  <a:cubicBezTo>
                    <a:pt x="13065" y="5576"/>
                    <a:pt x="11131" y="4632"/>
                    <a:pt x="8928" y="3643"/>
                  </a:cubicBezTo>
                  <a:cubicBezTo>
                    <a:pt x="7579" y="3036"/>
                    <a:pt x="6207" y="2473"/>
                    <a:pt x="4768" y="1821"/>
                  </a:cubicBezTo>
                  <a:cubicBezTo>
                    <a:pt x="4161" y="1552"/>
                    <a:pt x="3576" y="1282"/>
                    <a:pt x="2677" y="899"/>
                  </a:cubicBezTo>
                  <a:cubicBezTo>
                    <a:pt x="2160" y="675"/>
                    <a:pt x="855" y="0"/>
                    <a:pt x="608" y="112"/>
                  </a:cubicBezTo>
                  <a:cubicBezTo>
                    <a:pt x="338" y="225"/>
                    <a:pt x="1" y="854"/>
                    <a:pt x="113" y="1124"/>
                  </a:cubicBezTo>
                  <a:cubicBezTo>
                    <a:pt x="203" y="1349"/>
                    <a:pt x="608" y="1484"/>
                    <a:pt x="1035" y="1686"/>
                  </a:cubicBezTo>
                  <a:cubicBezTo>
                    <a:pt x="2115" y="2204"/>
                    <a:pt x="3216" y="2743"/>
                    <a:pt x="4138" y="3148"/>
                  </a:cubicBezTo>
                  <a:cubicBezTo>
                    <a:pt x="7669" y="4722"/>
                    <a:pt x="11086" y="6543"/>
                    <a:pt x="14504" y="8162"/>
                  </a:cubicBezTo>
                  <a:cubicBezTo>
                    <a:pt x="14819" y="8297"/>
                    <a:pt x="15156" y="8477"/>
                    <a:pt x="15494" y="8635"/>
                  </a:cubicBezTo>
                  <a:cubicBezTo>
                    <a:pt x="15764" y="8140"/>
                    <a:pt x="16033" y="7645"/>
                    <a:pt x="16281" y="7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66"/>
            <p:cNvSpPr/>
            <p:nvPr/>
          </p:nvSpPr>
          <p:spPr>
            <a:xfrm>
              <a:off x="6461075" y="1571875"/>
              <a:ext cx="414325" cy="219250"/>
            </a:xfrm>
            <a:custGeom>
              <a:avLst/>
              <a:gdLst/>
              <a:ahLst/>
              <a:cxnLst/>
              <a:rect l="l" t="t" r="r" b="b"/>
              <a:pathLst>
                <a:path w="16573" h="8770" extrusionOk="0">
                  <a:moveTo>
                    <a:pt x="16572" y="7263"/>
                  </a:moveTo>
                  <a:cubicBezTo>
                    <a:pt x="16123" y="7061"/>
                    <a:pt x="15650" y="6858"/>
                    <a:pt x="15223" y="6633"/>
                  </a:cubicBezTo>
                  <a:cubicBezTo>
                    <a:pt x="13064" y="5577"/>
                    <a:pt x="11131" y="4655"/>
                    <a:pt x="8927" y="3665"/>
                  </a:cubicBezTo>
                  <a:cubicBezTo>
                    <a:pt x="7578" y="3058"/>
                    <a:pt x="6206" y="2474"/>
                    <a:pt x="4767" y="1821"/>
                  </a:cubicBezTo>
                  <a:cubicBezTo>
                    <a:pt x="4160" y="1552"/>
                    <a:pt x="3575" y="1282"/>
                    <a:pt x="2676" y="900"/>
                  </a:cubicBezTo>
                  <a:cubicBezTo>
                    <a:pt x="2159" y="675"/>
                    <a:pt x="855" y="0"/>
                    <a:pt x="607" y="113"/>
                  </a:cubicBezTo>
                  <a:cubicBezTo>
                    <a:pt x="337" y="225"/>
                    <a:pt x="0" y="877"/>
                    <a:pt x="113" y="1124"/>
                  </a:cubicBezTo>
                  <a:cubicBezTo>
                    <a:pt x="203" y="1349"/>
                    <a:pt x="607" y="1484"/>
                    <a:pt x="1035" y="1687"/>
                  </a:cubicBezTo>
                  <a:cubicBezTo>
                    <a:pt x="2114" y="2204"/>
                    <a:pt x="3216" y="2743"/>
                    <a:pt x="4138" y="3148"/>
                  </a:cubicBezTo>
                  <a:cubicBezTo>
                    <a:pt x="7668" y="4722"/>
                    <a:pt x="11086" y="6543"/>
                    <a:pt x="14504" y="8162"/>
                  </a:cubicBezTo>
                  <a:cubicBezTo>
                    <a:pt x="14886" y="8342"/>
                    <a:pt x="15336" y="8590"/>
                    <a:pt x="15740" y="8770"/>
                  </a:cubicBezTo>
                  <a:cubicBezTo>
                    <a:pt x="16010" y="8252"/>
                    <a:pt x="16280" y="7758"/>
                    <a:pt x="16572" y="72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66"/>
            <p:cNvSpPr/>
            <p:nvPr/>
          </p:nvSpPr>
          <p:spPr>
            <a:xfrm>
              <a:off x="6430150" y="1645500"/>
              <a:ext cx="417125" cy="220950"/>
            </a:xfrm>
            <a:custGeom>
              <a:avLst/>
              <a:gdLst/>
              <a:ahLst/>
              <a:cxnLst/>
              <a:rect l="l" t="t" r="r" b="b"/>
              <a:pathLst>
                <a:path w="16685" h="8838" extrusionOk="0">
                  <a:moveTo>
                    <a:pt x="16595" y="7533"/>
                  </a:moveTo>
                  <a:cubicBezTo>
                    <a:pt x="16618" y="7444"/>
                    <a:pt x="16640" y="7376"/>
                    <a:pt x="16685" y="7309"/>
                  </a:cubicBezTo>
                  <a:cubicBezTo>
                    <a:pt x="16213" y="7061"/>
                    <a:pt x="15696" y="6859"/>
                    <a:pt x="15223" y="6634"/>
                  </a:cubicBezTo>
                  <a:cubicBezTo>
                    <a:pt x="13065" y="5577"/>
                    <a:pt x="11153" y="4633"/>
                    <a:pt x="8950" y="3643"/>
                  </a:cubicBezTo>
                  <a:cubicBezTo>
                    <a:pt x="7601" y="3036"/>
                    <a:pt x="6229" y="2474"/>
                    <a:pt x="4767" y="1822"/>
                  </a:cubicBezTo>
                  <a:cubicBezTo>
                    <a:pt x="4183" y="1530"/>
                    <a:pt x="3598" y="1282"/>
                    <a:pt x="2699" y="900"/>
                  </a:cubicBezTo>
                  <a:cubicBezTo>
                    <a:pt x="2159" y="675"/>
                    <a:pt x="877" y="1"/>
                    <a:pt x="608" y="91"/>
                  </a:cubicBezTo>
                  <a:cubicBezTo>
                    <a:pt x="360" y="226"/>
                    <a:pt x="0" y="855"/>
                    <a:pt x="113" y="1125"/>
                  </a:cubicBezTo>
                  <a:cubicBezTo>
                    <a:pt x="225" y="1350"/>
                    <a:pt x="608" y="1485"/>
                    <a:pt x="1035" y="1687"/>
                  </a:cubicBezTo>
                  <a:cubicBezTo>
                    <a:pt x="2137" y="2204"/>
                    <a:pt x="3216" y="2744"/>
                    <a:pt x="4138" y="3149"/>
                  </a:cubicBezTo>
                  <a:cubicBezTo>
                    <a:pt x="7691" y="4723"/>
                    <a:pt x="11108" y="6522"/>
                    <a:pt x="14526" y="8141"/>
                  </a:cubicBezTo>
                  <a:cubicBezTo>
                    <a:pt x="14976" y="8365"/>
                    <a:pt x="15516" y="8658"/>
                    <a:pt x="15965" y="8838"/>
                  </a:cubicBezTo>
                  <a:cubicBezTo>
                    <a:pt x="16190" y="8410"/>
                    <a:pt x="16415" y="7983"/>
                    <a:pt x="16595" y="753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66"/>
            <p:cNvSpPr/>
            <p:nvPr/>
          </p:nvSpPr>
          <p:spPr>
            <a:xfrm>
              <a:off x="6380675" y="1720825"/>
              <a:ext cx="427825" cy="224900"/>
            </a:xfrm>
            <a:custGeom>
              <a:avLst/>
              <a:gdLst/>
              <a:ahLst/>
              <a:cxnLst/>
              <a:rect l="l" t="t" r="r" b="b"/>
              <a:pathLst>
                <a:path w="17113" h="8996" extrusionOk="0">
                  <a:moveTo>
                    <a:pt x="17112" y="7556"/>
                  </a:moveTo>
                  <a:cubicBezTo>
                    <a:pt x="16528" y="7196"/>
                    <a:pt x="15853" y="6926"/>
                    <a:pt x="15224" y="6634"/>
                  </a:cubicBezTo>
                  <a:cubicBezTo>
                    <a:pt x="13087" y="5577"/>
                    <a:pt x="11154" y="4633"/>
                    <a:pt x="8950" y="3644"/>
                  </a:cubicBezTo>
                  <a:cubicBezTo>
                    <a:pt x="7601" y="3036"/>
                    <a:pt x="6229" y="2474"/>
                    <a:pt x="4790" y="1822"/>
                  </a:cubicBezTo>
                  <a:cubicBezTo>
                    <a:pt x="4183" y="1552"/>
                    <a:pt x="3598" y="1283"/>
                    <a:pt x="2699" y="900"/>
                  </a:cubicBezTo>
                  <a:cubicBezTo>
                    <a:pt x="2159" y="675"/>
                    <a:pt x="878" y="1"/>
                    <a:pt x="630" y="113"/>
                  </a:cubicBezTo>
                  <a:cubicBezTo>
                    <a:pt x="361" y="226"/>
                    <a:pt x="1" y="855"/>
                    <a:pt x="113" y="1125"/>
                  </a:cubicBezTo>
                  <a:cubicBezTo>
                    <a:pt x="226" y="1350"/>
                    <a:pt x="608" y="1485"/>
                    <a:pt x="1058" y="1687"/>
                  </a:cubicBezTo>
                  <a:cubicBezTo>
                    <a:pt x="2137" y="2204"/>
                    <a:pt x="3216" y="2744"/>
                    <a:pt x="4161" y="3149"/>
                  </a:cubicBezTo>
                  <a:cubicBezTo>
                    <a:pt x="7691" y="4723"/>
                    <a:pt x="11109" y="6544"/>
                    <a:pt x="14527" y="8163"/>
                  </a:cubicBezTo>
                  <a:cubicBezTo>
                    <a:pt x="15179" y="8478"/>
                    <a:pt x="16078" y="8973"/>
                    <a:pt x="16505" y="8995"/>
                  </a:cubicBezTo>
                  <a:cubicBezTo>
                    <a:pt x="16708" y="8523"/>
                    <a:pt x="16910" y="8028"/>
                    <a:pt x="17112" y="75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66"/>
            <p:cNvSpPr/>
            <p:nvPr/>
          </p:nvSpPr>
          <p:spPr>
            <a:xfrm>
              <a:off x="6366075" y="1808525"/>
              <a:ext cx="407575" cy="216450"/>
            </a:xfrm>
            <a:custGeom>
              <a:avLst/>
              <a:gdLst/>
              <a:ahLst/>
              <a:cxnLst/>
              <a:rect l="l" t="t" r="r" b="b"/>
              <a:pathLst>
                <a:path w="16303" h="8658" extrusionOk="0">
                  <a:moveTo>
                    <a:pt x="16302" y="7151"/>
                  </a:moveTo>
                  <a:cubicBezTo>
                    <a:pt x="15943" y="6971"/>
                    <a:pt x="15583" y="6814"/>
                    <a:pt x="15223" y="6656"/>
                  </a:cubicBezTo>
                  <a:cubicBezTo>
                    <a:pt x="13064" y="5600"/>
                    <a:pt x="11131" y="4655"/>
                    <a:pt x="8927" y="3666"/>
                  </a:cubicBezTo>
                  <a:cubicBezTo>
                    <a:pt x="7600" y="3059"/>
                    <a:pt x="6206" y="2497"/>
                    <a:pt x="4767" y="1822"/>
                  </a:cubicBezTo>
                  <a:cubicBezTo>
                    <a:pt x="4182" y="1552"/>
                    <a:pt x="3575" y="1305"/>
                    <a:pt x="2698" y="923"/>
                  </a:cubicBezTo>
                  <a:cubicBezTo>
                    <a:pt x="2159" y="698"/>
                    <a:pt x="877" y="1"/>
                    <a:pt x="607" y="113"/>
                  </a:cubicBezTo>
                  <a:cubicBezTo>
                    <a:pt x="337" y="225"/>
                    <a:pt x="0" y="878"/>
                    <a:pt x="113" y="1125"/>
                  </a:cubicBezTo>
                  <a:cubicBezTo>
                    <a:pt x="202" y="1350"/>
                    <a:pt x="607" y="1507"/>
                    <a:pt x="1034" y="1710"/>
                  </a:cubicBezTo>
                  <a:cubicBezTo>
                    <a:pt x="2136" y="2227"/>
                    <a:pt x="3216" y="2744"/>
                    <a:pt x="4137" y="3171"/>
                  </a:cubicBezTo>
                  <a:cubicBezTo>
                    <a:pt x="7668" y="4745"/>
                    <a:pt x="11086" y="6544"/>
                    <a:pt x="14503" y="8163"/>
                  </a:cubicBezTo>
                  <a:cubicBezTo>
                    <a:pt x="14818" y="8320"/>
                    <a:pt x="15156" y="8500"/>
                    <a:pt x="15493" y="8658"/>
                  </a:cubicBezTo>
                  <a:cubicBezTo>
                    <a:pt x="15763" y="8163"/>
                    <a:pt x="16033" y="7646"/>
                    <a:pt x="16302" y="71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66"/>
            <p:cNvSpPr/>
            <p:nvPr/>
          </p:nvSpPr>
          <p:spPr>
            <a:xfrm>
              <a:off x="6316600" y="1884425"/>
              <a:ext cx="414325" cy="218700"/>
            </a:xfrm>
            <a:custGeom>
              <a:avLst/>
              <a:gdLst/>
              <a:ahLst/>
              <a:cxnLst/>
              <a:rect l="l" t="t" r="r" b="b"/>
              <a:pathLst>
                <a:path w="16573" h="8748" extrusionOk="0">
                  <a:moveTo>
                    <a:pt x="16572" y="7263"/>
                  </a:moveTo>
                  <a:cubicBezTo>
                    <a:pt x="16123" y="7038"/>
                    <a:pt x="15673" y="6836"/>
                    <a:pt x="15223" y="6633"/>
                  </a:cubicBezTo>
                  <a:cubicBezTo>
                    <a:pt x="13065" y="5577"/>
                    <a:pt x="11131" y="4632"/>
                    <a:pt x="8927" y="3643"/>
                  </a:cubicBezTo>
                  <a:cubicBezTo>
                    <a:pt x="7601" y="3036"/>
                    <a:pt x="6206" y="2474"/>
                    <a:pt x="4767" y="1822"/>
                  </a:cubicBezTo>
                  <a:cubicBezTo>
                    <a:pt x="4183" y="1552"/>
                    <a:pt x="3576" y="1282"/>
                    <a:pt x="2699" y="900"/>
                  </a:cubicBezTo>
                  <a:cubicBezTo>
                    <a:pt x="2159" y="675"/>
                    <a:pt x="877" y="0"/>
                    <a:pt x="607" y="113"/>
                  </a:cubicBezTo>
                  <a:cubicBezTo>
                    <a:pt x="338" y="225"/>
                    <a:pt x="0" y="855"/>
                    <a:pt x="113" y="1124"/>
                  </a:cubicBezTo>
                  <a:cubicBezTo>
                    <a:pt x="203" y="1349"/>
                    <a:pt x="607" y="1484"/>
                    <a:pt x="1035" y="1687"/>
                  </a:cubicBezTo>
                  <a:cubicBezTo>
                    <a:pt x="2137" y="2204"/>
                    <a:pt x="3216" y="2743"/>
                    <a:pt x="4138" y="3148"/>
                  </a:cubicBezTo>
                  <a:cubicBezTo>
                    <a:pt x="7691" y="4722"/>
                    <a:pt x="11086" y="6544"/>
                    <a:pt x="14504" y="8163"/>
                  </a:cubicBezTo>
                  <a:cubicBezTo>
                    <a:pt x="14886" y="8342"/>
                    <a:pt x="15336" y="8567"/>
                    <a:pt x="15740" y="8747"/>
                  </a:cubicBezTo>
                  <a:cubicBezTo>
                    <a:pt x="16010" y="8252"/>
                    <a:pt x="16303" y="7758"/>
                    <a:pt x="16572" y="72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66"/>
            <p:cNvSpPr/>
            <p:nvPr/>
          </p:nvSpPr>
          <p:spPr>
            <a:xfrm>
              <a:off x="6613975" y="1263800"/>
              <a:ext cx="39925" cy="21950"/>
            </a:xfrm>
            <a:custGeom>
              <a:avLst/>
              <a:gdLst/>
              <a:ahLst/>
              <a:cxnLst/>
              <a:rect l="l" t="t" r="r" b="b"/>
              <a:pathLst>
                <a:path w="1597" h="878" extrusionOk="0">
                  <a:moveTo>
                    <a:pt x="0" y="203"/>
                  </a:moveTo>
                  <a:cubicBezTo>
                    <a:pt x="158" y="68"/>
                    <a:pt x="360" y="1"/>
                    <a:pt x="540" y="1"/>
                  </a:cubicBezTo>
                  <a:cubicBezTo>
                    <a:pt x="787" y="1"/>
                    <a:pt x="1597" y="203"/>
                    <a:pt x="1439" y="541"/>
                  </a:cubicBezTo>
                  <a:cubicBezTo>
                    <a:pt x="1282" y="878"/>
                    <a:pt x="45" y="631"/>
                    <a:pt x="0" y="2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66"/>
            <p:cNvSpPr/>
            <p:nvPr/>
          </p:nvSpPr>
          <p:spPr>
            <a:xfrm>
              <a:off x="6563950" y="1259875"/>
              <a:ext cx="32050" cy="27000"/>
            </a:xfrm>
            <a:custGeom>
              <a:avLst/>
              <a:gdLst/>
              <a:ahLst/>
              <a:cxnLst/>
              <a:rect l="l" t="t" r="r" b="b"/>
              <a:pathLst>
                <a:path w="1282" h="1080" extrusionOk="0">
                  <a:moveTo>
                    <a:pt x="1259" y="585"/>
                  </a:moveTo>
                  <a:cubicBezTo>
                    <a:pt x="1057" y="810"/>
                    <a:pt x="675" y="1080"/>
                    <a:pt x="472" y="945"/>
                  </a:cubicBezTo>
                  <a:cubicBezTo>
                    <a:pt x="0" y="608"/>
                    <a:pt x="1282" y="1"/>
                    <a:pt x="1259" y="5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66"/>
            <p:cNvSpPr/>
            <p:nvPr/>
          </p:nvSpPr>
          <p:spPr>
            <a:xfrm>
              <a:off x="6601050" y="1285725"/>
              <a:ext cx="19125" cy="15775"/>
            </a:xfrm>
            <a:custGeom>
              <a:avLst/>
              <a:gdLst/>
              <a:ahLst/>
              <a:cxnLst/>
              <a:rect l="l" t="t" r="r" b="b"/>
              <a:pathLst>
                <a:path w="765" h="631" extrusionOk="0">
                  <a:moveTo>
                    <a:pt x="765" y="293"/>
                  </a:moveTo>
                  <a:cubicBezTo>
                    <a:pt x="720" y="338"/>
                    <a:pt x="720" y="383"/>
                    <a:pt x="742" y="428"/>
                  </a:cubicBezTo>
                  <a:cubicBezTo>
                    <a:pt x="517" y="630"/>
                    <a:pt x="293" y="630"/>
                    <a:pt x="0" y="473"/>
                  </a:cubicBezTo>
                  <a:cubicBezTo>
                    <a:pt x="0" y="406"/>
                    <a:pt x="23" y="338"/>
                    <a:pt x="0" y="293"/>
                  </a:cubicBezTo>
                  <a:cubicBezTo>
                    <a:pt x="225" y="113"/>
                    <a:pt x="540" y="1"/>
                    <a:pt x="765" y="2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66"/>
            <p:cNvSpPr/>
            <p:nvPr/>
          </p:nvSpPr>
          <p:spPr>
            <a:xfrm>
              <a:off x="7021525" y="1429650"/>
              <a:ext cx="28125" cy="32050"/>
            </a:xfrm>
            <a:custGeom>
              <a:avLst/>
              <a:gdLst/>
              <a:ahLst/>
              <a:cxnLst/>
              <a:rect l="l" t="t" r="r" b="b"/>
              <a:pathLst>
                <a:path w="1125" h="1282" extrusionOk="0">
                  <a:moveTo>
                    <a:pt x="1125" y="742"/>
                  </a:moveTo>
                  <a:cubicBezTo>
                    <a:pt x="967" y="1282"/>
                    <a:pt x="1" y="607"/>
                    <a:pt x="180" y="315"/>
                  </a:cubicBezTo>
                  <a:cubicBezTo>
                    <a:pt x="338" y="0"/>
                    <a:pt x="1035" y="427"/>
                    <a:pt x="1125" y="7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66"/>
            <p:cNvSpPr/>
            <p:nvPr/>
          </p:nvSpPr>
          <p:spPr>
            <a:xfrm>
              <a:off x="6975425" y="1409975"/>
              <a:ext cx="39375" cy="30925"/>
            </a:xfrm>
            <a:custGeom>
              <a:avLst/>
              <a:gdLst/>
              <a:ahLst/>
              <a:cxnLst/>
              <a:rect l="l" t="t" r="r" b="b"/>
              <a:pathLst>
                <a:path w="1575" h="1237" extrusionOk="0">
                  <a:moveTo>
                    <a:pt x="1080" y="427"/>
                  </a:moveTo>
                  <a:cubicBezTo>
                    <a:pt x="1372" y="585"/>
                    <a:pt x="1575" y="675"/>
                    <a:pt x="1440" y="900"/>
                  </a:cubicBezTo>
                  <a:cubicBezTo>
                    <a:pt x="1260" y="1237"/>
                    <a:pt x="1" y="652"/>
                    <a:pt x="181" y="293"/>
                  </a:cubicBezTo>
                  <a:cubicBezTo>
                    <a:pt x="316" y="0"/>
                    <a:pt x="810" y="270"/>
                    <a:pt x="1080" y="4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66"/>
            <p:cNvSpPr/>
            <p:nvPr/>
          </p:nvSpPr>
          <p:spPr>
            <a:xfrm>
              <a:off x="7035025" y="1461125"/>
              <a:ext cx="17450" cy="23075"/>
            </a:xfrm>
            <a:custGeom>
              <a:avLst/>
              <a:gdLst/>
              <a:ahLst/>
              <a:cxnLst/>
              <a:rect l="l" t="t" r="r" b="b"/>
              <a:pathLst>
                <a:path w="698" h="923" extrusionOk="0">
                  <a:moveTo>
                    <a:pt x="652" y="360"/>
                  </a:moveTo>
                  <a:cubicBezTo>
                    <a:pt x="697" y="630"/>
                    <a:pt x="405" y="922"/>
                    <a:pt x="225" y="765"/>
                  </a:cubicBezTo>
                  <a:cubicBezTo>
                    <a:pt x="0" y="563"/>
                    <a:pt x="405" y="0"/>
                    <a:pt x="652" y="3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66"/>
            <p:cNvSpPr/>
            <p:nvPr/>
          </p:nvSpPr>
          <p:spPr>
            <a:xfrm>
              <a:off x="6977125" y="1562300"/>
              <a:ext cx="73100" cy="107975"/>
            </a:xfrm>
            <a:custGeom>
              <a:avLst/>
              <a:gdLst/>
              <a:ahLst/>
              <a:cxnLst/>
              <a:rect l="l" t="t" r="r" b="b"/>
              <a:pathLst>
                <a:path w="2924" h="4319" extrusionOk="0">
                  <a:moveTo>
                    <a:pt x="0" y="3868"/>
                  </a:moveTo>
                  <a:cubicBezTo>
                    <a:pt x="90" y="3329"/>
                    <a:pt x="517" y="2654"/>
                    <a:pt x="922" y="1935"/>
                  </a:cubicBezTo>
                  <a:cubicBezTo>
                    <a:pt x="1102" y="1620"/>
                    <a:pt x="1259" y="1350"/>
                    <a:pt x="1462" y="968"/>
                  </a:cubicBezTo>
                  <a:cubicBezTo>
                    <a:pt x="1619" y="698"/>
                    <a:pt x="1822" y="181"/>
                    <a:pt x="2046" y="91"/>
                  </a:cubicBezTo>
                  <a:cubicBezTo>
                    <a:pt x="2294" y="1"/>
                    <a:pt x="2811" y="316"/>
                    <a:pt x="2878" y="563"/>
                  </a:cubicBezTo>
                  <a:cubicBezTo>
                    <a:pt x="2923" y="743"/>
                    <a:pt x="2654" y="1193"/>
                    <a:pt x="2496" y="1507"/>
                  </a:cubicBezTo>
                  <a:cubicBezTo>
                    <a:pt x="2159" y="2182"/>
                    <a:pt x="1934" y="2677"/>
                    <a:pt x="1552" y="3396"/>
                  </a:cubicBezTo>
                  <a:cubicBezTo>
                    <a:pt x="1394" y="3711"/>
                    <a:pt x="1169" y="4161"/>
                    <a:pt x="922" y="4228"/>
                  </a:cubicBezTo>
                  <a:cubicBezTo>
                    <a:pt x="675" y="4318"/>
                    <a:pt x="225" y="4048"/>
                    <a:pt x="0" y="386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66"/>
            <p:cNvSpPr/>
            <p:nvPr/>
          </p:nvSpPr>
          <p:spPr>
            <a:xfrm>
              <a:off x="6147400" y="1199725"/>
              <a:ext cx="753300" cy="945375"/>
            </a:xfrm>
            <a:custGeom>
              <a:avLst/>
              <a:gdLst/>
              <a:ahLst/>
              <a:cxnLst/>
              <a:rect l="l" t="t" r="r" b="b"/>
              <a:pathLst>
                <a:path w="30132" h="37815" extrusionOk="0">
                  <a:moveTo>
                    <a:pt x="8477" y="1"/>
                  </a:moveTo>
                  <a:cubicBezTo>
                    <a:pt x="8185" y="383"/>
                    <a:pt x="8050" y="1395"/>
                    <a:pt x="7938" y="1844"/>
                  </a:cubicBezTo>
                  <a:cubicBezTo>
                    <a:pt x="6993" y="5217"/>
                    <a:pt x="6049" y="8388"/>
                    <a:pt x="5217" y="11648"/>
                  </a:cubicBezTo>
                  <a:cubicBezTo>
                    <a:pt x="4227" y="15606"/>
                    <a:pt x="3081" y="19451"/>
                    <a:pt x="1956" y="23408"/>
                  </a:cubicBezTo>
                  <a:cubicBezTo>
                    <a:pt x="1417" y="25275"/>
                    <a:pt x="787" y="27366"/>
                    <a:pt x="360" y="29277"/>
                  </a:cubicBezTo>
                  <a:cubicBezTo>
                    <a:pt x="158" y="30244"/>
                    <a:pt x="0" y="31233"/>
                    <a:pt x="675" y="31908"/>
                  </a:cubicBezTo>
                  <a:cubicBezTo>
                    <a:pt x="1259" y="32515"/>
                    <a:pt x="2519" y="32897"/>
                    <a:pt x="3193" y="33167"/>
                  </a:cubicBezTo>
                  <a:cubicBezTo>
                    <a:pt x="4969" y="33819"/>
                    <a:pt x="6566" y="34381"/>
                    <a:pt x="8230" y="34853"/>
                  </a:cubicBezTo>
                  <a:cubicBezTo>
                    <a:pt x="10726" y="35573"/>
                    <a:pt x="13267" y="36382"/>
                    <a:pt x="15718" y="36945"/>
                  </a:cubicBezTo>
                  <a:cubicBezTo>
                    <a:pt x="16100" y="37012"/>
                    <a:pt x="16527" y="37080"/>
                    <a:pt x="16954" y="37192"/>
                  </a:cubicBezTo>
                  <a:cubicBezTo>
                    <a:pt x="17382" y="37304"/>
                    <a:pt x="17786" y="37439"/>
                    <a:pt x="18214" y="37529"/>
                  </a:cubicBezTo>
                  <a:cubicBezTo>
                    <a:pt x="18665" y="37639"/>
                    <a:pt x="19240" y="37814"/>
                    <a:pt x="19748" y="37814"/>
                  </a:cubicBezTo>
                  <a:cubicBezTo>
                    <a:pt x="20076" y="37814"/>
                    <a:pt x="20377" y="37741"/>
                    <a:pt x="20597" y="37529"/>
                  </a:cubicBezTo>
                  <a:cubicBezTo>
                    <a:pt x="20957" y="37192"/>
                    <a:pt x="21182" y="36248"/>
                    <a:pt x="21362" y="35618"/>
                  </a:cubicBezTo>
                  <a:cubicBezTo>
                    <a:pt x="21587" y="34898"/>
                    <a:pt x="21856" y="34291"/>
                    <a:pt x="22036" y="33662"/>
                  </a:cubicBezTo>
                  <a:cubicBezTo>
                    <a:pt x="22463" y="32358"/>
                    <a:pt x="22756" y="31053"/>
                    <a:pt x="23071" y="29817"/>
                  </a:cubicBezTo>
                  <a:cubicBezTo>
                    <a:pt x="23723" y="27208"/>
                    <a:pt x="24330" y="24757"/>
                    <a:pt x="25229" y="22104"/>
                  </a:cubicBezTo>
                  <a:cubicBezTo>
                    <a:pt x="26106" y="19451"/>
                    <a:pt x="26826" y="17000"/>
                    <a:pt x="27838" y="14324"/>
                  </a:cubicBezTo>
                  <a:cubicBezTo>
                    <a:pt x="28287" y="13087"/>
                    <a:pt x="28804" y="11738"/>
                    <a:pt x="29277" y="10389"/>
                  </a:cubicBezTo>
                  <a:cubicBezTo>
                    <a:pt x="29749" y="9107"/>
                    <a:pt x="30131" y="8095"/>
                    <a:pt x="30131" y="6994"/>
                  </a:cubicBezTo>
                  <a:cubicBezTo>
                    <a:pt x="30131" y="6791"/>
                    <a:pt x="30131" y="6589"/>
                    <a:pt x="30086" y="6387"/>
                  </a:cubicBezTo>
                  <a:cubicBezTo>
                    <a:pt x="29502" y="4610"/>
                    <a:pt x="21474" y="3576"/>
                    <a:pt x="19608" y="3059"/>
                  </a:cubicBezTo>
                  <a:cubicBezTo>
                    <a:pt x="17674" y="2519"/>
                    <a:pt x="15740" y="2024"/>
                    <a:pt x="13851" y="1507"/>
                  </a:cubicBezTo>
                  <a:cubicBezTo>
                    <a:pt x="12412" y="1102"/>
                    <a:pt x="10973" y="765"/>
                    <a:pt x="9512" y="338"/>
                  </a:cubicBezTo>
                  <a:cubicBezTo>
                    <a:pt x="9287" y="270"/>
                    <a:pt x="9017" y="203"/>
                    <a:pt x="8792" y="113"/>
                  </a:cubicBezTo>
                  <a:cubicBezTo>
                    <a:pt x="8680" y="90"/>
                    <a:pt x="8567" y="46"/>
                    <a:pt x="8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66"/>
            <p:cNvSpPr/>
            <p:nvPr/>
          </p:nvSpPr>
          <p:spPr>
            <a:xfrm>
              <a:off x="6355950" y="1235150"/>
              <a:ext cx="28125" cy="38800"/>
            </a:xfrm>
            <a:custGeom>
              <a:avLst/>
              <a:gdLst/>
              <a:ahLst/>
              <a:cxnLst/>
              <a:rect l="l" t="t" r="r" b="b"/>
              <a:pathLst>
                <a:path w="1125" h="1552" extrusionOk="0">
                  <a:moveTo>
                    <a:pt x="450" y="1462"/>
                  </a:moveTo>
                  <a:cubicBezTo>
                    <a:pt x="0" y="1552"/>
                    <a:pt x="428" y="0"/>
                    <a:pt x="855" y="292"/>
                  </a:cubicBezTo>
                  <a:cubicBezTo>
                    <a:pt x="1125" y="450"/>
                    <a:pt x="787" y="1372"/>
                    <a:pt x="450" y="14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66"/>
            <p:cNvSpPr/>
            <p:nvPr/>
          </p:nvSpPr>
          <p:spPr>
            <a:xfrm>
              <a:off x="6377875" y="1264375"/>
              <a:ext cx="16875" cy="30375"/>
            </a:xfrm>
            <a:custGeom>
              <a:avLst/>
              <a:gdLst/>
              <a:ahLst/>
              <a:cxnLst/>
              <a:rect l="l" t="t" r="r" b="b"/>
              <a:pathLst>
                <a:path w="675" h="1215" extrusionOk="0">
                  <a:moveTo>
                    <a:pt x="180" y="967"/>
                  </a:moveTo>
                  <a:cubicBezTo>
                    <a:pt x="0" y="877"/>
                    <a:pt x="68" y="450"/>
                    <a:pt x="248" y="315"/>
                  </a:cubicBezTo>
                  <a:cubicBezTo>
                    <a:pt x="675" y="0"/>
                    <a:pt x="630" y="1215"/>
                    <a:pt x="180" y="9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66"/>
            <p:cNvSpPr/>
            <p:nvPr/>
          </p:nvSpPr>
          <p:spPr>
            <a:xfrm>
              <a:off x="6348650" y="1279000"/>
              <a:ext cx="21375" cy="28675"/>
            </a:xfrm>
            <a:custGeom>
              <a:avLst/>
              <a:gdLst/>
              <a:ahLst/>
              <a:cxnLst/>
              <a:rect l="l" t="t" r="r" b="b"/>
              <a:pathLst>
                <a:path w="855" h="1147" extrusionOk="0">
                  <a:moveTo>
                    <a:pt x="382" y="1124"/>
                  </a:moveTo>
                  <a:cubicBezTo>
                    <a:pt x="360" y="1124"/>
                    <a:pt x="337" y="1124"/>
                    <a:pt x="315" y="1102"/>
                  </a:cubicBezTo>
                  <a:cubicBezTo>
                    <a:pt x="0" y="1079"/>
                    <a:pt x="90" y="472"/>
                    <a:pt x="427" y="270"/>
                  </a:cubicBezTo>
                  <a:cubicBezTo>
                    <a:pt x="855" y="0"/>
                    <a:pt x="787" y="1147"/>
                    <a:pt x="382" y="11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66"/>
            <p:cNvSpPr/>
            <p:nvPr/>
          </p:nvSpPr>
          <p:spPr>
            <a:xfrm>
              <a:off x="6177750" y="1330150"/>
              <a:ext cx="177100" cy="619500"/>
            </a:xfrm>
            <a:custGeom>
              <a:avLst/>
              <a:gdLst/>
              <a:ahLst/>
              <a:cxnLst/>
              <a:rect l="l" t="t" r="r" b="b"/>
              <a:pathLst>
                <a:path w="7084" h="24780" extrusionOk="0">
                  <a:moveTo>
                    <a:pt x="7016" y="23"/>
                  </a:moveTo>
                  <a:cubicBezTo>
                    <a:pt x="7038" y="23"/>
                    <a:pt x="7083" y="23"/>
                    <a:pt x="7083" y="45"/>
                  </a:cubicBezTo>
                  <a:cubicBezTo>
                    <a:pt x="7016" y="607"/>
                    <a:pt x="6724" y="2069"/>
                    <a:pt x="6454" y="3036"/>
                  </a:cubicBezTo>
                  <a:cubicBezTo>
                    <a:pt x="6184" y="4048"/>
                    <a:pt x="5892" y="5037"/>
                    <a:pt x="5577" y="6026"/>
                  </a:cubicBezTo>
                  <a:cubicBezTo>
                    <a:pt x="4295" y="9984"/>
                    <a:pt x="3171" y="14054"/>
                    <a:pt x="2204" y="18056"/>
                  </a:cubicBezTo>
                  <a:cubicBezTo>
                    <a:pt x="1799" y="19788"/>
                    <a:pt x="1349" y="21519"/>
                    <a:pt x="877" y="23273"/>
                  </a:cubicBezTo>
                  <a:cubicBezTo>
                    <a:pt x="765" y="23700"/>
                    <a:pt x="742" y="23970"/>
                    <a:pt x="518" y="24442"/>
                  </a:cubicBezTo>
                  <a:cubicBezTo>
                    <a:pt x="450" y="24555"/>
                    <a:pt x="450" y="24780"/>
                    <a:pt x="293" y="24735"/>
                  </a:cubicBezTo>
                  <a:cubicBezTo>
                    <a:pt x="0" y="24690"/>
                    <a:pt x="158" y="24240"/>
                    <a:pt x="203" y="24060"/>
                  </a:cubicBezTo>
                  <a:cubicBezTo>
                    <a:pt x="338" y="23295"/>
                    <a:pt x="540" y="22531"/>
                    <a:pt x="720" y="21744"/>
                  </a:cubicBezTo>
                  <a:cubicBezTo>
                    <a:pt x="1777" y="16662"/>
                    <a:pt x="3126" y="11513"/>
                    <a:pt x="4925" y="6251"/>
                  </a:cubicBezTo>
                  <a:cubicBezTo>
                    <a:pt x="5532" y="4497"/>
                    <a:pt x="6139" y="2631"/>
                    <a:pt x="6589" y="787"/>
                  </a:cubicBezTo>
                  <a:cubicBezTo>
                    <a:pt x="6679" y="472"/>
                    <a:pt x="6746" y="135"/>
                    <a:pt x="6881" y="45"/>
                  </a:cubicBezTo>
                  <a:cubicBezTo>
                    <a:pt x="6926" y="0"/>
                    <a:pt x="6971" y="0"/>
                    <a:pt x="7016"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66"/>
            <p:cNvSpPr/>
            <p:nvPr/>
          </p:nvSpPr>
          <p:spPr>
            <a:xfrm>
              <a:off x="6439150" y="1384675"/>
              <a:ext cx="285600" cy="227125"/>
            </a:xfrm>
            <a:custGeom>
              <a:avLst/>
              <a:gdLst/>
              <a:ahLst/>
              <a:cxnLst/>
              <a:rect l="l" t="t" r="r" b="b"/>
              <a:pathLst>
                <a:path w="11424" h="9085" extrusionOk="0">
                  <a:moveTo>
                    <a:pt x="10748" y="2519"/>
                  </a:moveTo>
                  <a:cubicBezTo>
                    <a:pt x="10748" y="2519"/>
                    <a:pt x="11108" y="2699"/>
                    <a:pt x="11198" y="2856"/>
                  </a:cubicBezTo>
                  <a:cubicBezTo>
                    <a:pt x="11423" y="3193"/>
                    <a:pt x="11108" y="3868"/>
                    <a:pt x="10951" y="4340"/>
                  </a:cubicBezTo>
                  <a:cubicBezTo>
                    <a:pt x="10636" y="5307"/>
                    <a:pt x="10321" y="6341"/>
                    <a:pt x="10051" y="7376"/>
                  </a:cubicBezTo>
                  <a:cubicBezTo>
                    <a:pt x="9917" y="7825"/>
                    <a:pt x="9759" y="8567"/>
                    <a:pt x="9354" y="8792"/>
                  </a:cubicBezTo>
                  <a:cubicBezTo>
                    <a:pt x="8905" y="9085"/>
                    <a:pt x="7623" y="8522"/>
                    <a:pt x="7106" y="8365"/>
                  </a:cubicBezTo>
                  <a:cubicBezTo>
                    <a:pt x="5464" y="7825"/>
                    <a:pt x="4138" y="7421"/>
                    <a:pt x="2541" y="7038"/>
                  </a:cubicBezTo>
                  <a:cubicBezTo>
                    <a:pt x="2204" y="6948"/>
                    <a:pt x="1799" y="6836"/>
                    <a:pt x="1394" y="6724"/>
                  </a:cubicBezTo>
                  <a:cubicBezTo>
                    <a:pt x="990" y="6589"/>
                    <a:pt x="517" y="6454"/>
                    <a:pt x="270" y="6116"/>
                  </a:cubicBezTo>
                  <a:cubicBezTo>
                    <a:pt x="0" y="5779"/>
                    <a:pt x="180" y="5195"/>
                    <a:pt x="293" y="4722"/>
                  </a:cubicBezTo>
                  <a:cubicBezTo>
                    <a:pt x="427" y="4160"/>
                    <a:pt x="517" y="3733"/>
                    <a:pt x="630" y="3306"/>
                  </a:cubicBezTo>
                  <a:cubicBezTo>
                    <a:pt x="832" y="2609"/>
                    <a:pt x="1035" y="1934"/>
                    <a:pt x="1304" y="1125"/>
                  </a:cubicBezTo>
                  <a:cubicBezTo>
                    <a:pt x="1394" y="855"/>
                    <a:pt x="1507" y="540"/>
                    <a:pt x="1664" y="383"/>
                  </a:cubicBezTo>
                  <a:cubicBezTo>
                    <a:pt x="2091" y="0"/>
                    <a:pt x="3351" y="360"/>
                    <a:pt x="3868" y="473"/>
                  </a:cubicBezTo>
                  <a:cubicBezTo>
                    <a:pt x="5397" y="832"/>
                    <a:pt x="6903" y="1282"/>
                    <a:pt x="8410" y="1754"/>
                  </a:cubicBezTo>
                  <a:cubicBezTo>
                    <a:pt x="9174" y="1979"/>
                    <a:pt x="9961" y="2114"/>
                    <a:pt x="10748" y="25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66"/>
            <p:cNvSpPr/>
            <p:nvPr/>
          </p:nvSpPr>
          <p:spPr>
            <a:xfrm>
              <a:off x="6485800" y="1436950"/>
              <a:ext cx="195100" cy="68050"/>
            </a:xfrm>
            <a:custGeom>
              <a:avLst/>
              <a:gdLst/>
              <a:ahLst/>
              <a:cxnLst/>
              <a:rect l="l" t="t" r="r" b="b"/>
              <a:pathLst>
                <a:path w="7804" h="2722" extrusionOk="0">
                  <a:moveTo>
                    <a:pt x="46" y="585"/>
                  </a:moveTo>
                  <a:cubicBezTo>
                    <a:pt x="1" y="1"/>
                    <a:pt x="495" y="158"/>
                    <a:pt x="1012" y="270"/>
                  </a:cubicBezTo>
                  <a:cubicBezTo>
                    <a:pt x="1979" y="495"/>
                    <a:pt x="2811" y="720"/>
                    <a:pt x="3756" y="967"/>
                  </a:cubicBezTo>
                  <a:cubicBezTo>
                    <a:pt x="5195" y="1327"/>
                    <a:pt x="6184" y="1552"/>
                    <a:pt x="7376" y="1912"/>
                  </a:cubicBezTo>
                  <a:cubicBezTo>
                    <a:pt x="7466" y="1934"/>
                    <a:pt x="7803" y="2272"/>
                    <a:pt x="7601" y="2519"/>
                  </a:cubicBezTo>
                  <a:cubicBezTo>
                    <a:pt x="7443" y="2721"/>
                    <a:pt x="6926" y="2519"/>
                    <a:pt x="6656" y="2451"/>
                  </a:cubicBezTo>
                  <a:cubicBezTo>
                    <a:pt x="4790" y="1934"/>
                    <a:pt x="2856" y="1372"/>
                    <a:pt x="967" y="945"/>
                  </a:cubicBezTo>
                  <a:cubicBezTo>
                    <a:pt x="653" y="877"/>
                    <a:pt x="270" y="900"/>
                    <a:pt x="46" y="58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66"/>
            <p:cNvSpPr/>
            <p:nvPr/>
          </p:nvSpPr>
          <p:spPr>
            <a:xfrm>
              <a:off x="6475125" y="1484175"/>
              <a:ext cx="190025" cy="65800"/>
            </a:xfrm>
            <a:custGeom>
              <a:avLst/>
              <a:gdLst/>
              <a:ahLst/>
              <a:cxnLst/>
              <a:rect l="l" t="t" r="r" b="b"/>
              <a:pathLst>
                <a:path w="7601" h="2632" extrusionOk="0">
                  <a:moveTo>
                    <a:pt x="7263" y="1889"/>
                  </a:moveTo>
                  <a:cubicBezTo>
                    <a:pt x="7466" y="2002"/>
                    <a:pt x="7601" y="2204"/>
                    <a:pt x="7488" y="2384"/>
                  </a:cubicBezTo>
                  <a:cubicBezTo>
                    <a:pt x="7331" y="2631"/>
                    <a:pt x="6926" y="2406"/>
                    <a:pt x="6566" y="2316"/>
                  </a:cubicBezTo>
                  <a:cubicBezTo>
                    <a:pt x="4677" y="1822"/>
                    <a:pt x="2924" y="1327"/>
                    <a:pt x="1080" y="922"/>
                  </a:cubicBezTo>
                  <a:cubicBezTo>
                    <a:pt x="787" y="855"/>
                    <a:pt x="315" y="832"/>
                    <a:pt x="158" y="675"/>
                  </a:cubicBezTo>
                  <a:cubicBezTo>
                    <a:pt x="23" y="562"/>
                    <a:pt x="0" y="248"/>
                    <a:pt x="135" y="113"/>
                  </a:cubicBezTo>
                  <a:cubicBezTo>
                    <a:pt x="270" y="0"/>
                    <a:pt x="1687" y="405"/>
                    <a:pt x="1889" y="450"/>
                  </a:cubicBezTo>
                  <a:cubicBezTo>
                    <a:pt x="3688" y="900"/>
                    <a:pt x="5509" y="1529"/>
                    <a:pt x="7173" y="1867"/>
                  </a:cubicBezTo>
                  <a:cubicBezTo>
                    <a:pt x="7196" y="1889"/>
                    <a:pt x="7218" y="1867"/>
                    <a:pt x="7263" y="18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66"/>
            <p:cNvSpPr/>
            <p:nvPr/>
          </p:nvSpPr>
          <p:spPr>
            <a:xfrm>
              <a:off x="6774750" y="1337450"/>
              <a:ext cx="48375" cy="28700"/>
            </a:xfrm>
            <a:custGeom>
              <a:avLst/>
              <a:gdLst/>
              <a:ahLst/>
              <a:cxnLst/>
              <a:rect l="l" t="t" r="r" b="b"/>
              <a:pathLst>
                <a:path w="1935" h="1148" extrusionOk="0">
                  <a:moveTo>
                    <a:pt x="90" y="225"/>
                  </a:moveTo>
                  <a:cubicBezTo>
                    <a:pt x="383" y="1"/>
                    <a:pt x="1934" y="203"/>
                    <a:pt x="1822" y="720"/>
                  </a:cubicBezTo>
                  <a:cubicBezTo>
                    <a:pt x="1732" y="1147"/>
                    <a:pt x="383" y="922"/>
                    <a:pt x="90" y="585"/>
                  </a:cubicBezTo>
                  <a:cubicBezTo>
                    <a:pt x="23" y="495"/>
                    <a:pt x="0" y="428"/>
                    <a:pt x="90" y="2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66"/>
            <p:cNvSpPr/>
            <p:nvPr/>
          </p:nvSpPr>
          <p:spPr>
            <a:xfrm>
              <a:off x="6812400" y="1368375"/>
              <a:ext cx="21400" cy="23625"/>
            </a:xfrm>
            <a:custGeom>
              <a:avLst/>
              <a:gdLst/>
              <a:ahLst/>
              <a:cxnLst/>
              <a:rect l="l" t="t" r="r" b="b"/>
              <a:pathLst>
                <a:path w="856" h="945" extrusionOk="0">
                  <a:moveTo>
                    <a:pt x="68" y="495"/>
                  </a:moveTo>
                  <a:cubicBezTo>
                    <a:pt x="1" y="0"/>
                    <a:pt x="765" y="113"/>
                    <a:pt x="810" y="428"/>
                  </a:cubicBezTo>
                  <a:cubicBezTo>
                    <a:pt x="855" y="832"/>
                    <a:pt x="113" y="945"/>
                    <a:pt x="68" y="49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66"/>
            <p:cNvSpPr/>
            <p:nvPr/>
          </p:nvSpPr>
          <p:spPr>
            <a:xfrm>
              <a:off x="6836575" y="1343625"/>
              <a:ext cx="30375" cy="22525"/>
            </a:xfrm>
            <a:custGeom>
              <a:avLst/>
              <a:gdLst/>
              <a:ahLst/>
              <a:cxnLst/>
              <a:rect l="l" t="t" r="r" b="b"/>
              <a:pathLst>
                <a:path w="1215" h="901" extrusionOk="0">
                  <a:moveTo>
                    <a:pt x="23" y="496"/>
                  </a:moveTo>
                  <a:cubicBezTo>
                    <a:pt x="68" y="1"/>
                    <a:pt x="1215" y="226"/>
                    <a:pt x="1125" y="653"/>
                  </a:cubicBezTo>
                  <a:cubicBezTo>
                    <a:pt x="1103" y="833"/>
                    <a:pt x="968" y="855"/>
                    <a:pt x="720" y="878"/>
                  </a:cubicBezTo>
                  <a:cubicBezTo>
                    <a:pt x="361" y="900"/>
                    <a:pt x="1" y="833"/>
                    <a:pt x="23" y="4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66"/>
          <p:cNvGrpSpPr/>
          <p:nvPr/>
        </p:nvGrpSpPr>
        <p:grpSpPr>
          <a:xfrm>
            <a:off x="1375065" y="3448760"/>
            <a:ext cx="1241194" cy="1226547"/>
            <a:chOff x="3175325" y="1317225"/>
            <a:chExt cx="906775" cy="896075"/>
          </a:xfrm>
        </p:grpSpPr>
        <p:sp>
          <p:nvSpPr>
            <p:cNvPr id="1009" name="Google Shape;1009;p66"/>
            <p:cNvSpPr/>
            <p:nvPr/>
          </p:nvSpPr>
          <p:spPr>
            <a:xfrm>
              <a:off x="3175325" y="1317225"/>
              <a:ext cx="906775" cy="442975"/>
            </a:xfrm>
            <a:custGeom>
              <a:avLst/>
              <a:gdLst/>
              <a:ahLst/>
              <a:cxnLst/>
              <a:rect l="l" t="t" r="r" b="b"/>
              <a:pathLst>
                <a:path w="36271" h="17719" extrusionOk="0">
                  <a:moveTo>
                    <a:pt x="31773" y="17561"/>
                  </a:moveTo>
                  <a:cubicBezTo>
                    <a:pt x="31863" y="17022"/>
                    <a:pt x="31908" y="16460"/>
                    <a:pt x="31998" y="15897"/>
                  </a:cubicBezTo>
                  <a:cubicBezTo>
                    <a:pt x="32515" y="15830"/>
                    <a:pt x="32987" y="15853"/>
                    <a:pt x="33302" y="15650"/>
                  </a:cubicBezTo>
                  <a:cubicBezTo>
                    <a:pt x="33549" y="15470"/>
                    <a:pt x="33684" y="15043"/>
                    <a:pt x="33774" y="14728"/>
                  </a:cubicBezTo>
                  <a:cubicBezTo>
                    <a:pt x="34112" y="13671"/>
                    <a:pt x="34246" y="12525"/>
                    <a:pt x="34426" y="11243"/>
                  </a:cubicBezTo>
                  <a:cubicBezTo>
                    <a:pt x="34651" y="9759"/>
                    <a:pt x="34943" y="7578"/>
                    <a:pt x="34067" y="6566"/>
                  </a:cubicBezTo>
                  <a:cubicBezTo>
                    <a:pt x="33212" y="5599"/>
                    <a:pt x="31436" y="5352"/>
                    <a:pt x="29794" y="5037"/>
                  </a:cubicBezTo>
                  <a:cubicBezTo>
                    <a:pt x="28580" y="4812"/>
                    <a:pt x="27366" y="4587"/>
                    <a:pt x="26241" y="4340"/>
                  </a:cubicBezTo>
                  <a:cubicBezTo>
                    <a:pt x="23948" y="3868"/>
                    <a:pt x="21767" y="3463"/>
                    <a:pt x="19091" y="2991"/>
                  </a:cubicBezTo>
                  <a:cubicBezTo>
                    <a:pt x="15516" y="2384"/>
                    <a:pt x="11828" y="1844"/>
                    <a:pt x="7848" y="1529"/>
                  </a:cubicBezTo>
                  <a:cubicBezTo>
                    <a:pt x="6409" y="1417"/>
                    <a:pt x="4700" y="1394"/>
                    <a:pt x="3913" y="1956"/>
                  </a:cubicBezTo>
                  <a:cubicBezTo>
                    <a:pt x="3463" y="2294"/>
                    <a:pt x="3126" y="3081"/>
                    <a:pt x="2879" y="3733"/>
                  </a:cubicBezTo>
                  <a:cubicBezTo>
                    <a:pt x="2339" y="5172"/>
                    <a:pt x="2047" y="6498"/>
                    <a:pt x="1777" y="8207"/>
                  </a:cubicBezTo>
                  <a:cubicBezTo>
                    <a:pt x="1664" y="9017"/>
                    <a:pt x="1305" y="10501"/>
                    <a:pt x="1687" y="10748"/>
                  </a:cubicBezTo>
                  <a:cubicBezTo>
                    <a:pt x="2069" y="10996"/>
                    <a:pt x="2699" y="10973"/>
                    <a:pt x="3193" y="11086"/>
                  </a:cubicBezTo>
                  <a:cubicBezTo>
                    <a:pt x="3126" y="11580"/>
                    <a:pt x="2991" y="12007"/>
                    <a:pt x="2924" y="12480"/>
                  </a:cubicBezTo>
                  <a:cubicBezTo>
                    <a:pt x="2249" y="12412"/>
                    <a:pt x="832" y="12255"/>
                    <a:pt x="383" y="11558"/>
                  </a:cubicBezTo>
                  <a:cubicBezTo>
                    <a:pt x="0" y="10951"/>
                    <a:pt x="203" y="9781"/>
                    <a:pt x="315" y="8859"/>
                  </a:cubicBezTo>
                  <a:cubicBezTo>
                    <a:pt x="428" y="7915"/>
                    <a:pt x="608" y="7038"/>
                    <a:pt x="787" y="6161"/>
                  </a:cubicBezTo>
                  <a:cubicBezTo>
                    <a:pt x="990" y="5172"/>
                    <a:pt x="1102" y="4362"/>
                    <a:pt x="1305" y="3508"/>
                  </a:cubicBezTo>
                  <a:cubicBezTo>
                    <a:pt x="1507" y="2676"/>
                    <a:pt x="1732" y="1439"/>
                    <a:pt x="2182" y="922"/>
                  </a:cubicBezTo>
                  <a:cubicBezTo>
                    <a:pt x="2721" y="337"/>
                    <a:pt x="4003" y="157"/>
                    <a:pt x="4992" y="90"/>
                  </a:cubicBezTo>
                  <a:cubicBezTo>
                    <a:pt x="6342" y="0"/>
                    <a:pt x="7781" y="157"/>
                    <a:pt x="9197" y="247"/>
                  </a:cubicBezTo>
                  <a:cubicBezTo>
                    <a:pt x="11896" y="405"/>
                    <a:pt x="14526" y="652"/>
                    <a:pt x="17067" y="1057"/>
                  </a:cubicBezTo>
                  <a:cubicBezTo>
                    <a:pt x="18281" y="1259"/>
                    <a:pt x="19496" y="1507"/>
                    <a:pt x="20732" y="1709"/>
                  </a:cubicBezTo>
                  <a:cubicBezTo>
                    <a:pt x="24533" y="2384"/>
                    <a:pt x="28130" y="2878"/>
                    <a:pt x="31526" y="3935"/>
                  </a:cubicBezTo>
                  <a:cubicBezTo>
                    <a:pt x="32627" y="4295"/>
                    <a:pt x="33864" y="4610"/>
                    <a:pt x="34629" y="5172"/>
                  </a:cubicBezTo>
                  <a:cubicBezTo>
                    <a:pt x="36023" y="6184"/>
                    <a:pt x="36270" y="8635"/>
                    <a:pt x="35933" y="10973"/>
                  </a:cubicBezTo>
                  <a:cubicBezTo>
                    <a:pt x="35775" y="12120"/>
                    <a:pt x="35663" y="13132"/>
                    <a:pt x="35438" y="14166"/>
                  </a:cubicBezTo>
                  <a:cubicBezTo>
                    <a:pt x="35146" y="15448"/>
                    <a:pt x="34786" y="17044"/>
                    <a:pt x="33707" y="17494"/>
                  </a:cubicBezTo>
                  <a:cubicBezTo>
                    <a:pt x="33190" y="17719"/>
                    <a:pt x="32470" y="17674"/>
                    <a:pt x="31773" y="175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66"/>
            <p:cNvSpPr/>
            <p:nvPr/>
          </p:nvSpPr>
          <p:spPr>
            <a:xfrm>
              <a:off x="3210175" y="1566250"/>
              <a:ext cx="50625" cy="87725"/>
            </a:xfrm>
            <a:custGeom>
              <a:avLst/>
              <a:gdLst/>
              <a:ahLst/>
              <a:cxnLst/>
              <a:rect l="l" t="t" r="r" b="b"/>
              <a:pathLst>
                <a:path w="2025" h="3509" extrusionOk="0">
                  <a:moveTo>
                    <a:pt x="2024" y="225"/>
                  </a:moveTo>
                  <a:cubicBezTo>
                    <a:pt x="1799" y="1349"/>
                    <a:pt x="1530" y="2429"/>
                    <a:pt x="1260" y="3508"/>
                  </a:cubicBezTo>
                  <a:cubicBezTo>
                    <a:pt x="1" y="3306"/>
                    <a:pt x="473" y="2406"/>
                    <a:pt x="630" y="1507"/>
                  </a:cubicBezTo>
                  <a:cubicBezTo>
                    <a:pt x="720" y="1057"/>
                    <a:pt x="788" y="607"/>
                    <a:pt x="900" y="405"/>
                  </a:cubicBezTo>
                  <a:cubicBezTo>
                    <a:pt x="1080" y="0"/>
                    <a:pt x="1642" y="113"/>
                    <a:pt x="2024" y="2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66"/>
            <p:cNvSpPr/>
            <p:nvPr/>
          </p:nvSpPr>
          <p:spPr>
            <a:xfrm>
              <a:off x="3967400" y="1692725"/>
              <a:ext cx="37675" cy="90525"/>
            </a:xfrm>
            <a:custGeom>
              <a:avLst/>
              <a:gdLst/>
              <a:ahLst/>
              <a:cxnLst/>
              <a:rect l="l" t="t" r="r" b="b"/>
              <a:pathLst>
                <a:path w="1507" h="3621" extrusionOk="0">
                  <a:moveTo>
                    <a:pt x="517" y="1"/>
                  </a:moveTo>
                  <a:cubicBezTo>
                    <a:pt x="292" y="1125"/>
                    <a:pt x="157" y="2227"/>
                    <a:pt x="0" y="3351"/>
                  </a:cubicBezTo>
                  <a:cubicBezTo>
                    <a:pt x="1259" y="3621"/>
                    <a:pt x="1147" y="2609"/>
                    <a:pt x="1327" y="1709"/>
                  </a:cubicBezTo>
                  <a:cubicBezTo>
                    <a:pt x="1417" y="1260"/>
                    <a:pt x="1507" y="833"/>
                    <a:pt x="1507" y="585"/>
                  </a:cubicBezTo>
                  <a:cubicBezTo>
                    <a:pt x="1462" y="135"/>
                    <a:pt x="922" y="46"/>
                    <a:pt x="5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66"/>
            <p:cNvSpPr/>
            <p:nvPr/>
          </p:nvSpPr>
          <p:spPr>
            <a:xfrm>
              <a:off x="3175325" y="1523525"/>
              <a:ext cx="810650" cy="689775"/>
            </a:xfrm>
            <a:custGeom>
              <a:avLst/>
              <a:gdLst/>
              <a:ahLst/>
              <a:cxnLst/>
              <a:rect l="l" t="t" r="r" b="b"/>
              <a:pathLst>
                <a:path w="32426" h="27591" extrusionOk="0">
                  <a:moveTo>
                    <a:pt x="5172" y="90"/>
                  </a:moveTo>
                  <a:cubicBezTo>
                    <a:pt x="6319" y="0"/>
                    <a:pt x="7983" y="113"/>
                    <a:pt x="9085" y="248"/>
                  </a:cubicBezTo>
                  <a:cubicBezTo>
                    <a:pt x="12705" y="652"/>
                    <a:pt x="16168" y="1327"/>
                    <a:pt x="19496" y="2024"/>
                  </a:cubicBezTo>
                  <a:cubicBezTo>
                    <a:pt x="21744" y="2496"/>
                    <a:pt x="24038" y="2946"/>
                    <a:pt x="26196" y="3463"/>
                  </a:cubicBezTo>
                  <a:cubicBezTo>
                    <a:pt x="27231" y="3710"/>
                    <a:pt x="28445" y="3935"/>
                    <a:pt x="29524" y="4228"/>
                  </a:cubicBezTo>
                  <a:cubicBezTo>
                    <a:pt x="30716" y="4542"/>
                    <a:pt x="31840" y="5015"/>
                    <a:pt x="32178" y="6049"/>
                  </a:cubicBezTo>
                  <a:cubicBezTo>
                    <a:pt x="32425" y="6858"/>
                    <a:pt x="32178" y="7983"/>
                    <a:pt x="32065" y="8770"/>
                  </a:cubicBezTo>
                  <a:cubicBezTo>
                    <a:pt x="31683" y="11468"/>
                    <a:pt x="31256" y="13762"/>
                    <a:pt x="30851" y="16505"/>
                  </a:cubicBezTo>
                  <a:cubicBezTo>
                    <a:pt x="30581" y="18281"/>
                    <a:pt x="30379" y="19990"/>
                    <a:pt x="30087" y="21744"/>
                  </a:cubicBezTo>
                  <a:cubicBezTo>
                    <a:pt x="29862" y="23273"/>
                    <a:pt x="29547" y="25432"/>
                    <a:pt x="28850" y="26489"/>
                  </a:cubicBezTo>
                  <a:cubicBezTo>
                    <a:pt x="28625" y="26826"/>
                    <a:pt x="28288" y="27141"/>
                    <a:pt x="27905" y="27276"/>
                  </a:cubicBezTo>
                  <a:cubicBezTo>
                    <a:pt x="26939" y="27590"/>
                    <a:pt x="25342" y="27321"/>
                    <a:pt x="24195" y="27186"/>
                  </a:cubicBezTo>
                  <a:cubicBezTo>
                    <a:pt x="22914" y="27028"/>
                    <a:pt x="21722" y="26893"/>
                    <a:pt x="20598" y="26736"/>
                  </a:cubicBezTo>
                  <a:cubicBezTo>
                    <a:pt x="18124" y="26421"/>
                    <a:pt x="16280" y="25836"/>
                    <a:pt x="13919" y="25319"/>
                  </a:cubicBezTo>
                  <a:cubicBezTo>
                    <a:pt x="12840" y="25094"/>
                    <a:pt x="11716" y="24870"/>
                    <a:pt x="10546" y="24645"/>
                  </a:cubicBezTo>
                  <a:cubicBezTo>
                    <a:pt x="9445" y="24420"/>
                    <a:pt x="8275" y="24285"/>
                    <a:pt x="7106" y="24038"/>
                  </a:cubicBezTo>
                  <a:cubicBezTo>
                    <a:pt x="6072" y="23835"/>
                    <a:pt x="4880" y="23610"/>
                    <a:pt x="3778" y="23318"/>
                  </a:cubicBezTo>
                  <a:cubicBezTo>
                    <a:pt x="1979" y="22846"/>
                    <a:pt x="270" y="22396"/>
                    <a:pt x="90" y="20372"/>
                  </a:cubicBezTo>
                  <a:cubicBezTo>
                    <a:pt x="0" y="19473"/>
                    <a:pt x="158" y="18529"/>
                    <a:pt x="270" y="17607"/>
                  </a:cubicBezTo>
                  <a:cubicBezTo>
                    <a:pt x="473" y="15875"/>
                    <a:pt x="720" y="14076"/>
                    <a:pt x="1012" y="12502"/>
                  </a:cubicBezTo>
                  <a:cubicBezTo>
                    <a:pt x="1664" y="9309"/>
                    <a:pt x="2339" y="6049"/>
                    <a:pt x="2969" y="2721"/>
                  </a:cubicBezTo>
                  <a:cubicBezTo>
                    <a:pt x="3126" y="1867"/>
                    <a:pt x="3328" y="1035"/>
                    <a:pt x="3756" y="585"/>
                  </a:cubicBezTo>
                  <a:cubicBezTo>
                    <a:pt x="4093" y="225"/>
                    <a:pt x="4610" y="113"/>
                    <a:pt x="5172" y="9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66"/>
            <p:cNvSpPr/>
            <p:nvPr/>
          </p:nvSpPr>
          <p:spPr>
            <a:xfrm>
              <a:off x="3467650" y="1737125"/>
              <a:ext cx="217575" cy="230525"/>
            </a:xfrm>
            <a:custGeom>
              <a:avLst/>
              <a:gdLst/>
              <a:ahLst/>
              <a:cxnLst/>
              <a:rect l="l" t="t" r="r" b="b"/>
              <a:pathLst>
                <a:path w="8703" h="9221" extrusionOk="0">
                  <a:moveTo>
                    <a:pt x="6116" y="3396"/>
                  </a:moveTo>
                  <a:cubicBezTo>
                    <a:pt x="6566" y="3531"/>
                    <a:pt x="7061" y="3644"/>
                    <a:pt x="7600" y="3801"/>
                  </a:cubicBezTo>
                  <a:cubicBezTo>
                    <a:pt x="7983" y="3913"/>
                    <a:pt x="8545" y="4048"/>
                    <a:pt x="8612" y="4431"/>
                  </a:cubicBezTo>
                  <a:cubicBezTo>
                    <a:pt x="8702" y="4790"/>
                    <a:pt x="8545" y="5487"/>
                    <a:pt x="8432" y="5735"/>
                  </a:cubicBezTo>
                  <a:cubicBezTo>
                    <a:pt x="8320" y="6027"/>
                    <a:pt x="8252" y="6612"/>
                    <a:pt x="7893" y="6679"/>
                  </a:cubicBezTo>
                  <a:cubicBezTo>
                    <a:pt x="7533" y="6769"/>
                    <a:pt x="6993" y="6544"/>
                    <a:pt x="6656" y="6477"/>
                  </a:cubicBezTo>
                  <a:cubicBezTo>
                    <a:pt x="6296" y="6387"/>
                    <a:pt x="5959" y="6319"/>
                    <a:pt x="5577" y="6252"/>
                  </a:cubicBezTo>
                  <a:cubicBezTo>
                    <a:pt x="5374" y="7174"/>
                    <a:pt x="5329" y="8546"/>
                    <a:pt x="4542" y="8905"/>
                  </a:cubicBezTo>
                  <a:cubicBezTo>
                    <a:pt x="3890" y="9220"/>
                    <a:pt x="2519" y="9063"/>
                    <a:pt x="2316" y="8478"/>
                  </a:cubicBezTo>
                  <a:cubicBezTo>
                    <a:pt x="2159" y="8028"/>
                    <a:pt x="2361" y="7489"/>
                    <a:pt x="2451" y="7084"/>
                  </a:cubicBezTo>
                  <a:cubicBezTo>
                    <a:pt x="2541" y="6634"/>
                    <a:pt x="2631" y="6229"/>
                    <a:pt x="2721" y="5802"/>
                  </a:cubicBezTo>
                  <a:cubicBezTo>
                    <a:pt x="2316" y="5712"/>
                    <a:pt x="1844" y="5645"/>
                    <a:pt x="1349" y="5532"/>
                  </a:cubicBezTo>
                  <a:cubicBezTo>
                    <a:pt x="922" y="5420"/>
                    <a:pt x="382" y="5353"/>
                    <a:pt x="225" y="5015"/>
                  </a:cubicBezTo>
                  <a:cubicBezTo>
                    <a:pt x="0" y="4588"/>
                    <a:pt x="247" y="4026"/>
                    <a:pt x="382" y="3644"/>
                  </a:cubicBezTo>
                  <a:cubicBezTo>
                    <a:pt x="495" y="3284"/>
                    <a:pt x="630" y="2767"/>
                    <a:pt x="1012" y="2632"/>
                  </a:cubicBezTo>
                  <a:cubicBezTo>
                    <a:pt x="1372" y="2497"/>
                    <a:pt x="1866" y="2677"/>
                    <a:pt x="2226" y="2744"/>
                  </a:cubicBezTo>
                  <a:cubicBezTo>
                    <a:pt x="2608" y="2812"/>
                    <a:pt x="2968" y="2902"/>
                    <a:pt x="3328" y="2992"/>
                  </a:cubicBezTo>
                  <a:cubicBezTo>
                    <a:pt x="3508" y="2497"/>
                    <a:pt x="3575" y="945"/>
                    <a:pt x="4182" y="451"/>
                  </a:cubicBezTo>
                  <a:cubicBezTo>
                    <a:pt x="4700" y="1"/>
                    <a:pt x="6094" y="68"/>
                    <a:pt x="6364" y="631"/>
                  </a:cubicBezTo>
                  <a:cubicBezTo>
                    <a:pt x="6723" y="1373"/>
                    <a:pt x="6274" y="2767"/>
                    <a:pt x="6116" y="339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66"/>
            <p:cNvSpPr/>
            <p:nvPr/>
          </p:nvSpPr>
          <p:spPr>
            <a:xfrm>
              <a:off x="3331050" y="1402100"/>
              <a:ext cx="631300" cy="159675"/>
            </a:xfrm>
            <a:custGeom>
              <a:avLst/>
              <a:gdLst/>
              <a:ahLst/>
              <a:cxnLst/>
              <a:rect l="l" t="t" r="r" b="b"/>
              <a:pathLst>
                <a:path w="25252" h="6387" extrusionOk="0">
                  <a:moveTo>
                    <a:pt x="25252" y="6386"/>
                  </a:moveTo>
                  <a:cubicBezTo>
                    <a:pt x="21137" y="5577"/>
                    <a:pt x="16954" y="4767"/>
                    <a:pt x="12750" y="3958"/>
                  </a:cubicBezTo>
                  <a:cubicBezTo>
                    <a:pt x="8522" y="3171"/>
                    <a:pt x="4227" y="2676"/>
                    <a:pt x="0" y="1799"/>
                  </a:cubicBezTo>
                  <a:cubicBezTo>
                    <a:pt x="382" y="922"/>
                    <a:pt x="495" y="135"/>
                    <a:pt x="1664" y="45"/>
                  </a:cubicBezTo>
                  <a:cubicBezTo>
                    <a:pt x="2204" y="0"/>
                    <a:pt x="2766" y="68"/>
                    <a:pt x="3328" y="135"/>
                  </a:cubicBezTo>
                  <a:cubicBezTo>
                    <a:pt x="4880" y="315"/>
                    <a:pt x="6431" y="608"/>
                    <a:pt x="7848" y="855"/>
                  </a:cubicBezTo>
                  <a:cubicBezTo>
                    <a:pt x="9849" y="1215"/>
                    <a:pt x="11738" y="1529"/>
                    <a:pt x="13829" y="1867"/>
                  </a:cubicBezTo>
                  <a:cubicBezTo>
                    <a:pt x="15785" y="2182"/>
                    <a:pt x="17786" y="2564"/>
                    <a:pt x="19788" y="2901"/>
                  </a:cubicBezTo>
                  <a:cubicBezTo>
                    <a:pt x="20732" y="3058"/>
                    <a:pt x="21676" y="3283"/>
                    <a:pt x="22643" y="3531"/>
                  </a:cubicBezTo>
                  <a:cubicBezTo>
                    <a:pt x="23565" y="3756"/>
                    <a:pt x="24600" y="4115"/>
                    <a:pt x="24937" y="4722"/>
                  </a:cubicBezTo>
                  <a:cubicBezTo>
                    <a:pt x="25184" y="5150"/>
                    <a:pt x="25207" y="5869"/>
                    <a:pt x="25252" y="638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66"/>
            <p:cNvSpPr/>
            <p:nvPr/>
          </p:nvSpPr>
          <p:spPr>
            <a:xfrm>
              <a:off x="3242225" y="1439750"/>
              <a:ext cx="762300" cy="238950"/>
            </a:xfrm>
            <a:custGeom>
              <a:avLst/>
              <a:gdLst/>
              <a:ahLst/>
              <a:cxnLst/>
              <a:rect l="l" t="t" r="r" b="b"/>
              <a:pathLst>
                <a:path w="30492" h="9558" extrusionOk="0">
                  <a:moveTo>
                    <a:pt x="3148" y="113"/>
                  </a:moveTo>
                  <a:cubicBezTo>
                    <a:pt x="4228" y="1"/>
                    <a:pt x="5712" y="248"/>
                    <a:pt x="6791" y="383"/>
                  </a:cubicBezTo>
                  <a:cubicBezTo>
                    <a:pt x="7960" y="541"/>
                    <a:pt x="9085" y="743"/>
                    <a:pt x="10186" y="923"/>
                  </a:cubicBezTo>
                  <a:cubicBezTo>
                    <a:pt x="12435" y="1283"/>
                    <a:pt x="14571" y="1665"/>
                    <a:pt x="16887" y="2025"/>
                  </a:cubicBezTo>
                  <a:cubicBezTo>
                    <a:pt x="19630" y="2429"/>
                    <a:pt x="22329" y="2947"/>
                    <a:pt x="25117" y="3599"/>
                  </a:cubicBezTo>
                  <a:cubicBezTo>
                    <a:pt x="26129" y="3824"/>
                    <a:pt x="27208" y="4116"/>
                    <a:pt x="28130" y="4476"/>
                  </a:cubicBezTo>
                  <a:cubicBezTo>
                    <a:pt x="29367" y="4948"/>
                    <a:pt x="30154" y="5375"/>
                    <a:pt x="30379" y="6949"/>
                  </a:cubicBezTo>
                  <a:cubicBezTo>
                    <a:pt x="30491" y="7691"/>
                    <a:pt x="30446" y="8973"/>
                    <a:pt x="29974" y="9288"/>
                  </a:cubicBezTo>
                  <a:cubicBezTo>
                    <a:pt x="29569" y="9557"/>
                    <a:pt x="28670" y="9445"/>
                    <a:pt x="28085" y="9333"/>
                  </a:cubicBezTo>
                  <a:cubicBezTo>
                    <a:pt x="27545" y="9220"/>
                    <a:pt x="26848" y="9040"/>
                    <a:pt x="26309" y="8928"/>
                  </a:cubicBezTo>
                  <a:cubicBezTo>
                    <a:pt x="25005" y="8658"/>
                    <a:pt x="23723" y="8523"/>
                    <a:pt x="22531" y="8298"/>
                  </a:cubicBezTo>
                  <a:cubicBezTo>
                    <a:pt x="19945" y="7804"/>
                    <a:pt x="17629" y="7309"/>
                    <a:pt x="15156" y="6859"/>
                  </a:cubicBezTo>
                  <a:cubicBezTo>
                    <a:pt x="12750" y="6409"/>
                    <a:pt x="10344" y="5892"/>
                    <a:pt x="7645" y="5555"/>
                  </a:cubicBezTo>
                  <a:cubicBezTo>
                    <a:pt x="5734" y="5330"/>
                    <a:pt x="3666" y="5150"/>
                    <a:pt x="1709" y="4880"/>
                  </a:cubicBezTo>
                  <a:cubicBezTo>
                    <a:pt x="1102" y="4790"/>
                    <a:pt x="270" y="4678"/>
                    <a:pt x="113" y="4183"/>
                  </a:cubicBezTo>
                  <a:cubicBezTo>
                    <a:pt x="0" y="3846"/>
                    <a:pt x="135" y="3396"/>
                    <a:pt x="248" y="2992"/>
                  </a:cubicBezTo>
                  <a:cubicBezTo>
                    <a:pt x="495" y="2025"/>
                    <a:pt x="945" y="743"/>
                    <a:pt x="1709" y="383"/>
                  </a:cubicBezTo>
                  <a:cubicBezTo>
                    <a:pt x="2091" y="226"/>
                    <a:pt x="2676" y="158"/>
                    <a:pt x="3148" y="1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66"/>
            <p:cNvSpPr/>
            <p:nvPr/>
          </p:nvSpPr>
          <p:spPr>
            <a:xfrm>
              <a:off x="3866775" y="1533650"/>
              <a:ext cx="61850" cy="68600"/>
            </a:xfrm>
            <a:custGeom>
              <a:avLst/>
              <a:gdLst/>
              <a:ahLst/>
              <a:cxnLst/>
              <a:rect l="l" t="t" r="r" b="b"/>
              <a:pathLst>
                <a:path w="2474" h="2744" extrusionOk="0">
                  <a:moveTo>
                    <a:pt x="90" y="1079"/>
                  </a:moveTo>
                  <a:cubicBezTo>
                    <a:pt x="0" y="0"/>
                    <a:pt x="2474" y="1079"/>
                    <a:pt x="2181" y="1844"/>
                  </a:cubicBezTo>
                  <a:cubicBezTo>
                    <a:pt x="1844" y="2743"/>
                    <a:pt x="405" y="1731"/>
                    <a:pt x="113" y="1192"/>
                  </a:cubicBezTo>
                  <a:cubicBezTo>
                    <a:pt x="90" y="1147"/>
                    <a:pt x="113" y="1124"/>
                    <a:pt x="90" y="10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66"/>
            <p:cNvSpPr/>
            <p:nvPr/>
          </p:nvSpPr>
          <p:spPr>
            <a:xfrm>
              <a:off x="3937600" y="1581425"/>
              <a:ext cx="55100" cy="54000"/>
            </a:xfrm>
            <a:custGeom>
              <a:avLst/>
              <a:gdLst/>
              <a:ahLst/>
              <a:cxnLst/>
              <a:rect l="l" t="t" r="r" b="b"/>
              <a:pathLst>
                <a:path w="2204" h="2160" extrusionOk="0">
                  <a:moveTo>
                    <a:pt x="23" y="877"/>
                  </a:moveTo>
                  <a:cubicBezTo>
                    <a:pt x="68" y="0"/>
                    <a:pt x="2204" y="787"/>
                    <a:pt x="1732" y="1574"/>
                  </a:cubicBezTo>
                  <a:cubicBezTo>
                    <a:pt x="1349" y="2159"/>
                    <a:pt x="0" y="1507"/>
                    <a:pt x="23" y="8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66"/>
            <p:cNvSpPr/>
            <p:nvPr/>
          </p:nvSpPr>
          <p:spPr>
            <a:xfrm>
              <a:off x="3862825" y="2100850"/>
              <a:ext cx="25900" cy="80400"/>
            </a:xfrm>
            <a:custGeom>
              <a:avLst/>
              <a:gdLst/>
              <a:ahLst/>
              <a:cxnLst/>
              <a:rect l="l" t="t" r="r" b="b"/>
              <a:pathLst>
                <a:path w="1036" h="3216" extrusionOk="0">
                  <a:moveTo>
                    <a:pt x="473" y="45"/>
                  </a:moveTo>
                  <a:cubicBezTo>
                    <a:pt x="181" y="450"/>
                    <a:pt x="68" y="1304"/>
                    <a:pt x="23" y="2136"/>
                  </a:cubicBezTo>
                  <a:cubicBezTo>
                    <a:pt x="1" y="2496"/>
                    <a:pt x="1" y="3081"/>
                    <a:pt x="315" y="3148"/>
                  </a:cubicBezTo>
                  <a:cubicBezTo>
                    <a:pt x="698" y="3216"/>
                    <a:pt x="833" y="2541"/>
                    <a:pt x="878" y="2316"/>
                  </a:cubicBezTo>
                  <a:cubicBezTo>
                    <a:pt x="1013" y="1552"/>
                    <a:pt x="1035" y="630"/>
                    <a:pt x="900" y="113"/>
                  </a:cubicBezTo>
                  <a:cubicBezTo>
                    <a:pt x="833" y="23"/>
                    <a:pt x="608" y="0"/>
                    <a:pt x="473" y="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66"/>
            <p:cNvSpPr/>
            <p:nvPr/>
          </p:nvSpPr>
          <p:spPr>
            <a:xfrm>
              <a:off x="3815600" y="2144700"/>
              <a:ext cx="36575" cy="46100"/>
            </a:xfrm>
            <a:custGeom>
              <a:avLst/>
              <a:gdLst/>
              <a:ahLst/>
              <a:cxnLst/>
              <a:rect l="l" t="t" r="r" b="b"/>
              <a:pathLst>
                <a:path w="1463" h="1844" extrusionOk="0">
                  <a:moveTo>
                    <a:pt x="1103" y="292"/>
                  </a:moveTo>
                  <a:cubicBezTo>
                    <a:pt x="338" y="0"/>
                    <a:pt x="1" y="1776"/>
                    <a:pt x="675" y="1821"/>
                  </a:cubicBezTo>
                  <a:cubicBezTo>
                    <a:pt x="968" y="1844"/>
                    <a:pt x="1462" y="1057"/>
                    <a:pt x="1395" y="607"/>
                  </a:cubicBezTo>
                  <a:cubicBezTo>
                    <a:pt x="1373" y="450"/>
                    <a:pt x="1238" y="337"/>
                    <a:pt x="1103" y="29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66"/>
            <p:cNvSpPr/>
            <p:nvPr/>
          </p:nvSpPr>
          <p:spPr>
            <a:xfrm>
              <a:off x="3257950" y="1607275"/>
              <a:ext cx="36575" cy="79300"/>
            </a:xfrm>
            <a:custGeom>
              <a:avLst/>
              <a:gdLst/>
              <a:ahLst/>
              <a:cxnLst/>
              <a:rect l="l" t="t" r="r" b="b"/>
              <a:pathLst>
                <a:path w="1463" h="3172" extrusionOk="0">
                  <a:moveTo>
                    <a:pt x="1013" y="23"/>
                  </a:moveTo>
                  <a:cubicBezTo>
                    <a:pt x="631" y="360"/>
                    <a:pt x="383" y="1170"/>
                    <a:pt x="203" y="2002"/>
                  </a:cubicBezTo>
                  <a:cubicBezTo>
                    <a:pt x="113" y="2362"/>
                    <a:pt x="1" y="2924"/>
                    <a:pt x="316" y="3036"/>
                  </a:cubicBezTo>
                  <a:cubicBezTo>
                    <a:pt x="675" y="3171"/>
                    <a:pt x="923" y="2542"/>
                    <a:pt x="1013" y="2317"/>
                  </a:cubicBezTo>
                  <a:cubicBezTo>
                    <a:pt x="1283" y="1597"/>
                    <a:pt x="1462" y="675"/>
                    <a:pt x="1418" y="158"/>
                  </a:cubicBezTo>
                  <a:cubicBezTo>
                    <a:pt x="1350" y="68"/>
                    <a:pt x="1148" y="1"/>
                    <a:pt x="1013"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66"/>
            <p:cNvSpPr/>
            <p:nvPr/>
          </p:nvSpPr>
          <p:spPr>
            <a:xfrm>
              <a:off x="3915100" y="1698350"/>
              <a:ext cx="45575" cy="75900"/>
            </a:xfrm>
            <a:custGeom>
              <a:avLst/>
              <a:gdLst/>
              <a:ahLst/>
              <a:cxnLst/>
              <a:rect l="l" t="t" r="r" b="b"/>
              <a:pathLst>
                <a:path w="1823" h="3036" extrusionOk="0">
                  <a:moveTo>
                    <a:pt x="1462" y="113"/>
                  </a:moveTo>
                  <a:cubicBezTo>
                    <a:pt x="1822" y="608"/>
                    <a:pt x="1507" y="3036"/>
                    <a:pt x="675" y="2879"/>
                  </a:cubicBezTo>
                  <a:cubicBezTo>
                    <a:pt x="1" y="2766"/>
                    <a:pt x="338" y="608"/>
                    <a:pt x="878" y="135"/>
                  </a:cubicBezTo>
                  <a:cubicBezTo>
                    <a:pt x="1013" y="23"/>
                    <a:pt x="1148" y="0"/>
                    <a:pt x="1462" y="1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66"/>
            <p:cNvSpPr/>
            <p:nvPr/>
          </p:nvSpPr>
          <p:spPr>
            <a:xfrm>
              <a:off x="3873500" y="1758500"/>
              <a:ext cx="38250" cy="33200"/>
            </a:xfrm>
            <a:custGeom>
              <a:avLst/>
              <a:gdLst/>
              <a:ahLst/>
              <a:cxnLst/>
              <a:rect l="l" t="t" r="r" b="b"/>
              <a:pathLst>
                <a:path w="1530" h="1328" extrusionOk="0">
                  <a:moveTo>
                    <a:pt x="720" y="90"/>
                  </a:moveTo>
                  <a:cubicBezTo>
                    <a:pt x="1530" y="0"/>
                    <a:pt x="1328" y="1215"/>
                    <a:pt x="855" y="1260"/>
                  </a:cubicBezTo>
                  <a:cubicBezTo>
                    <a:pt x="203" y="1327"/>
                    <a:pt x="1" y="180"/>
                    <a:pt x="720" y="9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66"/>
            <p:cNvSpPr/>
            <p:nvPr/>
          </p:nvSpPr>
          <p:spPr>
            <a:xfrm>
              <a:off x="3915100" y="1796150"/>
              <a:ext cx="35450" cy="48950"/>
            </a:xfrm>
            <a:custGeom>
              <a:avLst/>
              <a:gdLst/>
              <a:ahLst/>
              <a:cxnLst/>
              <a:rect l="l" t="t" r="r" b="b"/>
              <a:pathLst>
                <a:path w="1418" h="1958" extrusionOk="0">
                  <a:moveTo>
                    <a:pt x="653" y="46"/>
                  </a:moveTo>
                  <a:cubicBezTo>
                    <a:pt x="1417" y="113"/>
                    <a:pt x="1103" y="1957"/>
                    <a:pt x="406" y="1822"/>
                  </a:cubicBezTo>
                  <a:cubicBezTo>
                    <a:pt x="113" y="1755"/>
                    <a:pt x="68" y="1530"/>
                    <a:pt x="46" y="1148"/>
                  </a:cubicBezTo>
                  <a:cubicBezTo>
                    <a:pt x="1" y="586"/>
                    <a:pt x="113" y="1"/>
                    <a:pt x="653" y="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 name="Google Shape;1024;p66"/>
          <p:cNvGrpSpPr/>
          <p:nvPr/>
        </p:nvGrpSpPr>
        <p:grpSpPr>
          <a:xfrm rot="-899960">
            <a:off x="6624166" y="1130041"/>
            <a:ext cx="1038294" cy="905048"/>
            <a:chOff x="4505350" y="1228400"/>
            <a:chExt cx="1038325" cy="905075"/>
          </a:xfrm>
        </p:grpSpPr>
        <p:sp>
          <p:nvSpPr>
            <p:cNvPr id="1025" name="Google Shape;1025;p66"/>
            <p:cNvSpPr/>
            <p:nvPr/>
          </p:nvSpPr>
          <p:spPr>
            <a:xfrm>
              <a:off x="4939900" y="1228400"/>
              <a:ext cx="204650" cy="400275"/>
            </a:xfrm>
            <a:custGeom>
              <a:avLst/>
              <a:gdLst/>
              <a:ahLst/>
              <a:cxnLst/>
              <a:rect l="l" t="t" r="r" b="b"/>
              <a:pathLst>
                <a:path w="8186" h="16011" extrusionOk="0">
                  <a:moveTo>
                    <a:pt x="3846" y="0"/>
                  </a:moveTo>
                  <a:cubicBezTo>
                    <a:pt x="4520" y="45"/>
                    <a:pt x="5172" y="113"/>
                    <a:pt x="5847" y="158"/>
                  </a:cubicBezTo>
                  <a:cubicBezTo>
                    <a:pt x="5779" y="1889"/>
                    <a:pt x="5555" y="3688"/>
                    <a:pt x="5465" y="5509"/>
                  </a:cubicBezTo>
                  <a:cubicBezTo>
                    <a:pt x="5442" y="6386"/>
                    <a:pt x="5330" y="7308"/>
                    <a:pt x="5330" y="8230"/>
                  </a:cubicBezTo>
                  <a:cubicBezTo>
                    <a:pt x="5307" y="9107"/>
                    <a:pt x="5262" y="10006"/>
                    <a:pt x="5532" y="10659"/>
                  </a:cubicBezTo>
                  <a:cubicBezTo>
                    <a:pt x="5802" y="11356"/>
                    <a:pt x="6387" y="11873"/>
                    <a:pt x="6836" y="12412"/>
                  </a:cubicBezTo>
                  <a:cubicBezTo>
                    <a:pt x="7308" y="12952"/>
                    <a:pt x="7758" y="13514"/>
                    <a:pt x="8185" y="14099"/>
                  </a:cubicBezTo>
                  <a:cubicBezTo>
                    <a:pt x="7691" y="14616"/>
                    <a:pt x="7218" y="15201"/>
                    <a:pt x="6769" y="15763"/>
                  </a:cubicBezTo>
                  <a:cubicBezTo>
                    <a:pt x="6162" y="15201"/>
                    <a:pt x="5757" y="14414"/>
                    <a:pt x="5082" y="13829"/>
                  </a:cubicBezTo>
                  <a:cubicBezTo>
                    <a:pt x="4655" y="13469"/>
                    <a:pt x="4205" y="13222"/>
                    <a:pt x="3598" y="13514"/>
                  </a:cubicBezTo>
                  <a:cubicBezTo>
                    <a:pt x="2879" y="13874"/>
                    <a:pt x="2249" y="14773"/>
                    <a:pt x="1687" y="15403"/>
                  </a:cubicBezTo>
                  <a:cubicBezTo>
                    <a:pt x="1552" y="15560"/>
                    <a:pt x="1372" y="15673"/>
                    <a:pt x="1282" y="15830"/>
                  </a:cubicBezTo>
                  <a:cubicBezTo>
                    <a:pt x="1260" y="15898"/>
                    <a:pt x="1350" y="16010"/>
                    <a:pt x="1215" y="15943"/>
                  </a:cubicBezTo>
                  <a:cubicBezTo>
                    <a:pt x="1012" y="15988"/>
                    <a:pt x="967" y="15695"/>
                    <a:pt x="877" y="15583"/>
                  </a:cubicBezTo>
                  <a:cubicBezTo>
                    <a:pt x="630" y="15156"/>
                    <a:pt x="270" y="14684"/>
                    <a:pt x="1" y="14256"/>
                  </a:cubicBezTo>
                  <a:cubicBezTo>
                    <a:pt x="608" y="13357"/>
                    <a:pt x="1282" y="12637"/>
                    <a:pt x="1934" y="11783"/>
                  </a:cubicBezTo>
                  <a:cubicBezTo>
                    <a:pt x="2586" y="10928"/>
                    <a:pt x="2834" y="9827"/>
                    <a:pt x="2969" y="8365"/>
                  </a:cubicBezTo>
                  <a:cubicBezTo>
                    <a:pt x="3216" y="5667"/>
                    <a:pt x="3351" y="2766"/>
                    <a:pt x="3756" y="90"/>
                  </a:cubicBezTo>
                  <a:cubicBezTo>
                    <a:pt x="3801" y="68"/>
                    <a:pt x="3778" y="0"/>
                    <a:pt x="384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66"/>
            <p:cNvSpPr/>
            <p:nvPr/>
          </p:nvSpPr>
          <p:spPr>
            <a:xfrm>
              <a:off x="5028725" y="1261550"/>
              <a:ext cx="55675" cy="11275"/>
            </a:xfrm>
            <a:custGeom>
              <a:avLst/>
              <a:gdLst/>
              <a:ahLst/>
              <a:cxnLst/>
              <a:rect l="l" t="t" r="r" b="b"/>
              <a:pathLst>
                <a:path w="2227" h="451" extrusionOk="0">
                  <a:moveTo>
                    <a:pt x="45" y="1"/>
                  </a:moveTo>
                  <a:cubicBezTo>
                    <a:pt x="23" y="113"/>
                    <a:pt x="23" y="226"/>
                    <a:pt x="0" y="338"/>
                  </a:cubicBezTo>
                  <a:cubicBezTo>
                    <a:pt x="652" y="361"/>
                    <a:pt x="1327" y="406"/>
                    <a:pt x="2002" y="451"/>
                  </a:cubicBezTo>
                  <a:lnTo>
                    <a:pt x="2181" y="451"/>
                  </a:lnTo>
                  <a:cubicBezTo>
                    <a:pt x="2204" y="338"/>
                    <a:pt x="2204" y="203"/>
                    <a:pt x="2226" y="91"/>
                  </a:cubicBezTo>
                  <a:cubicBezTo>
                    <a:pt x="2024" y="91"/>
                    <a:pt x="1844" y="68"/>
                    <a:pt x="1664" y="68"/>
                  </a:cubicBezTo>
                  <a:cubicBezTo>
                    <a:pt x="1125" y="46"/>
                    <a:pt x="585" y="23"/>
                    <a:pt x="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66"/>
            <p:cNvSpPr/>
            <p:nvPr/>
          </p:nvSpPr>
          <p:spPr>
            <a:xfrm>
              <a:off x="5022525" y="1325075"/>
              <a:ext cx="56825" cy="10150"/>
            </a:xfrm>
            <a:custGeom>
              <a:avLst/>
              <a:gdLst/>
              <a:ahLst/>
              <a:cxnLst/>
              <a:rect l="l" t="t" r="r" b="b"/>
              <a:pathLst>
                <a:path w="2273" h="406" extrusionOk="0">
                  <a:moveTo>
                    <a:pt x="23" y="1"/>
                  </a:moveTo>
                  <a:cubicBezTo>
                    <a:pt x="23" y="113"/>
                    <a:pt x="1" y="226"/>
                    <a:pt x="1" y="316"/>
                  </a:cubicBezTo>
                  <a:cubicBezTo>
                    <a:pt x="743" y="338"/>
                    <a:pt x="1485" y="383"/>
                    <a:pt x="2250" y="406"/>
                  </a:cubicBezTo>
                  <a:cubicBezTo>
                    <a:pt x="2250" y="293"/>
                    <a:pt x="2250" y="181"/>
                    <a:pt x="2272" y="68"/>
                  </a:cubicBezTo>
                  <a:cubicBezTo>
                    <a:pt x="2047" y="68"/>
                    <a:pt x="1822" y="68"/>
                    <a:pt x="1620" y="46"/>
                  </a:cubicBezTo>
                  <a:cubicBezTo>
                    <a:pt x="1080" y="46"/>
                    <a:pt x="563" y="23"/>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66"/>
            <p:cNvSpPr/>
            <p:nvPr/>
          </p:nvSpPr>
          <p:spPr>
            <a:xfrm>
              <a:off x="5018050" y="1379050"/>
              <a:ext cx="57350" cy="17450"/>
            </a:xfrm>
            <a:custGeom>
              <a:avLst/>
              <a:gdLst/>
              <a:ahLst/>
              <a:cxnLst/>
              <a:rect l="l" t="t" r="r" b="b"/>
              <a:pathLst>
                <a:path w="2294" h="698" extrusionOk="0">
                  <a:moveTo>
                    <a:pt x="23" y="1"/>
                  </a:moveTo>
                  <a:cubicBezTo>
                    <a:pt x="23" y="158"/>
                    <a:pt x="0" y="338"/>
                    <a:pt x="0" y="495"/>
                  </a:cubicBezTo>
                  <a:cubicBezTo>
                    <a:pt x="742" y="563"/>
                    <a:pt x="1507" y="630"/>
                    <a:pt x="2271" y="698"/>
                  </a:cubicBezTo>
                  <a:cubicBezTo>
                    <a:pt x="2271" y="540"/>
                    <a:pt x="2294" y="383"/>
                    <a:pt x="2294" y="203"/>
                  </a:cubicBezTo>
                  <a:cubicBezTo>
                    <a:pt x="2114" y="203"/>
                    <a:pt x="1911" y="180"/>
                    <a:pt x="1709" y="158"/>
                  </a:cubicBezTo>
                  <a:cubicBezTo>
                    <a:pt x="1169" y="113"/>
                    <a:pt x="607" y="45"/>
                    <a:pt x="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66"/>
            <p:cNvSpPr/>
            <p:nvPr/>
          </p:nvSpPr>
          <p:spPr>
            <a:xfrm>
              <a:off x="5012425" y="1439200"/>
              <a:ext cx="60175" cy="15200"/>
            </a:xfrm>
            <a:custGeom>
              <a:avLst/>
              <a:gdLst/>
              <a:ahLst/>
              <a:cxnLst/>
              <a:rect l="l" t="t" r="r" b="b"/>
              <a:pathLst>
                <a:path w="2407" h="608" extrusionOk="0">
                  <a:moveTo>
                    <a:pt x="68" y="0"/>
                  </a:moveTo>
                  <a:cubicBezTo>
                    <a:pt x="45" y="180"/>
                    <a:pt x="23" y="360"/>
                    <a:pt x="0" y="540"/>
                  </a:cubicBezTo>
                  <a:cubicBezTo>
                    <a:pt x="517" y="563"/>
                    <a:pt x="1057" y="585"/>
                    <a:pt x="1574" y="585"/>
                  </a:cubicBezTo>
                  <a:cubicBezTo>
                    <a:pt x="1844" y="585"/>
                    <a:pt x="2136" y="608"/>
                    <a:pt x="2406" y="608"/>
                  </a:cubicBezTo>
                  <a:cubicBezTo>
                    <a:pt x="2406" y="450"/>
                    <a:pt x="2406" y="293"/>
                    <a:pt x="2406" y="135"/>
                  </a:cubicBezTo>
                  <a:cubicBezTo>
                    <a:pt x="1619" y="90"/>
                    <a:pt x="832" y="45"/>
                    <a:pt x="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66"/>
            <p:cNvSpPr/>
            <p:nvPr/>
          </p:nvSpPr>
          <p:spPr>
            <a:xfrm>
              <a:off x="5000050" y="1492050"/>
              <a:ext cx="83225" cy="12950"/>
            </a:xfrm>
            <a:custGeom>
              <a:avLst/>
              <a:gdLst/>
              <a:ahLst/>
              <a:cxnLst/>
              <a:rect l="l" t="t" r="r" b="b"/>
              <a:pathLst>
                <a:path w="3329" h="518" extrusionOk="0">
                  <a:moveTo>
                    <a:pt x="158" y="0"/>
                  </a:moveTo>
                  <a:cubicBezTo>
                    <a:pt x="113" y="158"/>
                    <a:pt x="68" y="292"/>
                    <a:pt x="1" y="450"/>
                  </a:cubicBezTo>
                  <a:cubicBezTo>
                    <a:pt x="1102" y="472"/>
                    <a:pt x="2227" y="495"/>
                    <a:pt x="3328" y="517"/>
                  </a:cubicBezTo>
                  <a:cubicBezTo>
                    <a:pt x="3261" y="382"/>
                    <a:pt x="3171" y="247"/>
                    <a:pt x="3126" y="113"/>
                  </a:cubicBezTo>
                  <a:cubicBezTo>
                    <a:pt x="2339" y="90"/>
                    <a:pt x="1552" y="45"/>
                    <a:pt x="765" y="23"/>
                  </a:cubicBezTo>
                  <a:cubicBezTo>
                    <a:pt x="563" y="0"/>
                    <a:pt x="360"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66"/>
            <p:cNvSpPr/>
            <p:nvPr/>
          </p:nvSpPr>
          <p:spPr>
            <a:xfrm>
              <a:off x="4965750" y="1538125"/>
              <a:ext cx="158000" cy="16350"/>
            </a:xfrm>
            <a:custGeom>
              <a:avLst/>
              <a:gdLst/>
              <a:ahLst/>
              <a:cxnLst/>
              <a:rect l="l" t="t" r="r" b="b"/>
              <a:pathLst>
                <a:path w="6320" h="654" extrusionOk="0">
                  <a:moveTo>
                    <a:pt x="428" y="1"/>
                  </a:moveTo>
                  <a:cubicBezTo>
                    <a:pt x="271" y="181"/>
                    <a:pt x="136" y="338"/>
                    <a:pt x="1" y="518"/>
                  </a:cubicBezTo>
                  <a:cubicBezTo>
                    <a:pt x="2092" y="586"/>
                    <a:pt x="4228" y="631"/>
                    <a:pt x="6319" y="653"/>
                  </a:cubicBezTo>
                  <a:cubicBezTo>
                    <a:pt x="6207" y="496"/>
                    <a:pt x="6095" y="361"/>
                    <a:pt x="5960" y="203"/>
                  </a:cubicBezTo>
                  <a:cubicBezTo>
                    <a:pt x="4768" y="158"/>
                    <a:pt x="3554" y="113"/>
                    <a:pt x="2339" y="68"/>
                  </a:cubicBezTo>
                  <a:cubicBezTo>
                    <a:pt x="1710" y="46"/>
                    <a:pt x="1058" y="23"/>
                    <a:pt x="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66"/>
            <p:cNvSpPr/>
            <p:nvPr/>
          </p:nvSpPr>
          <p:spPr>
            <a:xfrm>
              <a:off x="5086625" y="1596050"/>
              <a:ext cx="41625" cy="12375"/>
            </a:xfrm>
            <a:custGeom>
              <a:avLst/>
              <a:gdLst/>
              <a:ahLst/>
              <a:cxnLst/>
              <a:rect l="l" t="t" r="r" b="b"/>
              <a:pathLst>
                <a:path w="1665" h="495" extrusionOk="0">
                  <a:moveTo>
                    <a:pt x="0" y="0"/>
                  </a:moveTo>
                  <a:lnTo>
                    <a:pt x="0" y="0"/>
                  </a:lnTo>
                  <a:cubicBezTo>
                    <a:pt x="113" y="157"/>
                    <a:pt x="225" y="292"/>
                    <a:pt x="338" y="450"/>
                  </a:cubicBezTo>
                  <a:cubicBezTo>
                    <a:pt x="675" y="472"/>
                    <a:pt x="1012" y="472"/>
                    <a:pt x="1349" y="495"/>
                  </a:cubicBezTo>
                  <a:cubicBezTo>
                    <a:pt x="1462" y="360"/>
                    <a:pt x="1574" y="247"/>
                    <a:pt x="1664" y="112"/>
                  </a:cubicBezTo>
                  <a:cubicBezTo>
                    <a:pt x="1125" y="67"/>
                    <a:pt x="562" y="4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66"/>
            <p:cNvSpPr/>
            <p:nvPr/>
          </p:nvSpPr>
          <p:spPr>
            <a:xfrm>
              <a:off x="4942150" y="1588175"/>
              <a:ext cx="59050" cy="13500"/>
            </a:xfrm>
            <a:custGeom>
              <a:avLst/>
              <a:gdLst/>
              <a:ahLst/>
              <a:cxnLst/>
              <a:rect l="l" t="t" r="r" b="b"/>
              <a:pathLst>
                <a:path w="2362" h="540" extrusionOk="0">
                  <a:moveTo>
                    <a:pt x="0" y="0"/>
                  </a:moveTo>
                  <a:lnTo>
                    <a:pt x="0" y="0"/>
                  </a:lnTo>
                  <a:cubicBezTo>
                    <a:pt x="90" y="158"/>
                    <a:pt x="203" y="315"/>
                    <a:pt x="315" y="472"/>
                  </a:cubicBezTo>
                  <a:cubicBezTo>
                    <a:pt x="877" y="495"/>
                    <a:pt x="1440" y="517"/>
                    <a:pt x="2002" y="540"/>
                  </a:cubicBezTo>
                  <a:cubicBezTo>
                    <a:pt x="2114" y="405"/>
                    <a:pt x="2227" y="270"/>
                    <a:pt x="2361" y="113"/>
                  </a:cubicBezTo>
                  <a:cubicBezTo>
                    <a:pt x="1574" y="68"/>
                    <a:pt x="787" y="45"/>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66"/>
            <p:cNvSpPr/>
            <p:nvPr/>
          </p:nvSpPr>
          <p:spPr>
            <a:xfrm>
              <a:off x="4505350" y="1336325"/>
              <a:ext cx="470000" cy="761725"/>
            </a:xfrm>
            <a:custGeom>
              <a:avLst/>
              <a:gdLst/>
              <a:ahLst/>
              <a:cxnLst/>
              <a:rect l="l" t="t" r="r" b="b"/>
              <a:pathLst>
                <a:path w="18800" h="30469" extrusionOk="0">
                  <a:moveTo>
                    <a:pt x="14122" y="113"/>
                  </a:moveTo>
                  <a:cubicBezTo>
                    <a:pt x="14122" y="113"/>
                    <a:pt x="14145" y="68"/>
                    <a:pt x="14167" y="68"/>
                  </a:cubicBezTo>
                  <a:cubicBezTo>
                    <a:pt x="15111" y="1"/>
                    <a:pt x="16123" y="473"/>
                    <a:pt x="16820" y="923"/>
                  </a:cubicBezTo>
                  <a:cubicBezTo>
                    <a:pt x="17517" y="1417"/>
                    <a:pt x="18035" y="2047"/>
                    <a:pt x="18259" y="2856"/>
                  </a:cubicBezTo>
                  <a:cubicBezTo>
                    <a:pt x="18597" y="4183"/>
                    <a:pt x="18102" y="6072"/>
                    <a:pt x="18080" y="7781"/>
                  </a:cubicBezTo>
                  <a:cubicBezTo>
                    <a:pt x="18057" y="8748"/>
                    <a:pt x="18170" y="9422"/>
                    <a:pt x="18327" y="10074"/>
                  </a:cubicBezTo>
                  <a:cubicBezTo>
                    <a:pt x="18462" y="10749"/>
                    <a:pt x="18709" y="11401"/>
                    <a:pt x="18732" y="12210"/>
                  </a:cubicBezTo>
                  <a:cubicBezTo>
                    <a:pt x="18799" y="13537"/>
                    <a:pt x="18349" y="14729"/>
                    <a:pt x="18057" y="15920"/>
                  </a:cubicBezTo>
                  <a:cubicBezTo>
                    <a:pt x="17787" y="17090"/>
                    <a:pt x="17472" y="18237"/>
                    <a:pt x="17225" y="19451"/>
                  </a:cubicBezTo>
                  <a:cubicBezTo>
                    <a:pt x="16978" y="20777"/>
                    <a:pt x="16933" y="22104"/>
                    <a:pt x="17113" y="23318"/>
                  </a:cubicBezTo>
                  <a:cubicBezTo>
                    <a:pt x="17270" y="24622"/>
                    <a:pt x="17630" y="26376"/>
                    <a:pt x="17090" y="27501"/>
                  </a:cubicBezTo>
                  <a:cubicBezTo>
                    <a:pt x="16685" y="28355"/>
                    <a:pt x="15966" y="28985"/>
                    <a:pt x="15089" y="29232"/>
                  </a:cubicBezTo>
                  <a:cubicBezTo>
                    <a:pt x="13965" y="29524"/>
                    <a:pt x="12818" y="29255"/>
                    <a:pt x="11536" y="29300"/>
                  </a:cubicBezTo>
                  <a:cubicBezTo>
                    <a:pt x="10457" y="29344"/>
                    <a:pt x="9378" y="29547"/>
                    <a:pt x="8366" y="29794"/>
                  </a:cubicBezTo>
                  <a:cubicBezTo>
                    <a:pt x="7331" y="30019"/>
                    <a:pt x="6432" y="30334"/>
                    <a:pt x="5308" y="30401"/>
                  </a:cubicBezTo>
                  <a:cubicBezTo>
                    <a:pt x="4161" y="30469"/>
                    <a:pt x="3104" y="29997"/>
                    <a:pt x="2407" y="29524"/>
                  </a:cubicBezTo>
                  <a:cubicBezTo>
                    <a:pt x="923" y="28513"/>
                    <a:pt x="1" y="26714"/>
                    <a:pt x="181" y="24330"/>
                  </a:cubicBezTo>
                  <a:cubicBezTo>
                    <a:pt x="271" y="23206"/>
                    <a:pt x="586" y="22149"/>
                    <a:pt x="900" y="21160"/>
                  </a:cubicBezTo>
                  <a:cubicBezTo>
                    <a:pt x="1800" y="18371"/>
                    <a:pt x="3194" y="15898"/>
                    <a:pt x="4206" y="12975"/>
                  </a:cubicBezTo>
                  <a:cubicBezTo>
                    <a:pt x="4903" y="11019"/>
                    <a:pt x="5443" y="9017"/>
                    <a:pt x="6230" y="7308"/>
                  </a:cubicBezTo>
                  <a:cubicBezTo>
                    <a:pt x="7017" y="5577"/>
                    <a:pt x="8006" y="4115"/>
                    <a:pt x="9288" y="2744"/>
                  </a:cubicBezTo>
                  <a:cubicBezTo>
                    <a:pt x="9850" y="2137"/>
                    <a:pt x="10524" y="1485"/>
                    <a:pt x="11289" y="990"/>
                  </a:cubicBezTo>
                  <a:cubicBezTo>
                    <a:pt x="12076" y="518"/>
                    <a:pt x="12930" y="136"/>
                    <a:pt x="14122" y="11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66"/>
            <p:cNvSpPr/>
            <p:nvPr/>
          </p:nvSpPr>
          <p:spPr>
            <a:xfrm>
              <a:off x="4889875" y="1366125"/>
              <a:ext cx="80400" cy="238375"/>
            </a:xfrm>
            <a:custGeom>
              <a:avLst/>
              <a:gdLst/>
              <a:ahLst/>
              <a:cxnLst/>
              <a:rect l="l" t="t" r="r" b="b"/>
              <a:pathLst>
                <a:path w="3216" h="9535" extrusionOk="0">
                  <a:moveTo>
                    <a:pt x="1754" y="0"/>
                  </a:moveTo>
                  <a:cubicBezTo>
                    <a:pt x="1776" y="18"/>
                    <a:pt x="1798" y="36"/>
                    <a:pt x="1820" y="54"/>
                  </a:cubicBezTo>
                  <a:lnTo>
                    <a:pt x="1820" y="54"/>
                  </a:lnTo>
                  <a:cubicBezTo>
                    <a:pt x="1813" y="43"/>
                    <a:pt x="1806" y="33"/>
                    <a:pt x="1799" y="23"/>
                  </a:cubicBezTo>
                  <a:cubicBezTo>
                    <a:pt x="1777" y="23"/>
                    <a:pt x="1777" y="0"/>
                    <a:pt x="1754" y="0"/>
                  </a:cubicBezTo>
                  <a:close/>
                  <a:moveTo>
                    <a:pt x="1820" y="54"/>
                  </a:moveTo>
                  <a:cubicBezTo>
                    <a:pt x="2065" y="420"/>
                    <a:pt x="2381" y="1075"/>
                    <a:pt x="2271" y="1687"/>
                  </a:cubicBezTo>
                  <a:cubicBezTo>
                    <a:pt x="2181" y="2114"/>
                    <a:pt x="1687" y="2429"/>
                    <a:pt x="1304" y="2766"/>
                  </a:cubicBezTo>
                  <a:cubicBezTo>
                    <a:pt x="945" y="3058"/>
                    <a:pt x="562" y="3463"/>
                    <a:pt x="360" y="3913"/>
                  </a:cubicBezTo>
                  <a:cubicBezTo>
                    <a:pt x="0" y="4790"/>
                    <a:pt x="248" y="5824"/>
                    <a:pt x="697" y="6409"/>
                  </a:cubicBezTo>
                  <a:cubicBezTo>
                    <a:pt x="967" y="6769"/>
                    <a:pt x="1507" y="7061"/>
                    <a:pt x="1889" y="7421"/>
                  </a:cubicBezTo>
                  <a:cubicBezTo>
                    <a:pt x="2091" y="7623"/>
                    <a:pt x="2384" y="8005"/>
                    <a:pt x="2564" y="8320"/>
                  </a:cubicBezTo>
                  <a:cubicBezTo>
                    <a:pt x="2676" y="8590"/>
                    <a:pt x="2811" y="9197"/>
                    <a:pt x="3103" y="9534"/>
                  </a:cubicBezTo>
                  <a:cubicBezTo>
                    <a:pt x="3036" y="9332"/>
                    <a:pt x="2991" y="9107"/>
                    <a:pt x="2946" y="8882"/>
                  </a:cubicBezTo>
                  <a:cubicBezTo>
                    <a:pt x="2789" y="8230"/>
                    <a:pt x="2676" y="7556"/>
                    <a:pt x="2699" y="6589"/>
                  </a:cubicBezTo>
                  <a:cubicBezTo>
                    <a:pt x="2721" y="4880"/>
                    <a:pt x="3216" y="2991"/>
                    <a:pt x="2878" y="1664"/>
                  </a:cubicBezTo>
                  <a:cubicBezTo>
                    <a:pt x="2706" y="1017"/>
                    <a:pt x="2327" y="474"/>
                    <a:pt x="1820" y="5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66"/>
            <p:cNvSpPr/>
            <p:nvPr/>
          </p:nvSpPr>
          <p:spPr>
            <a:xfrm>
              <a:off x="4505350" y="1865875"/>
              <a:ext cx="440750" cy="230650"/>
            </a:xfrm>
            <a:custGeom>
              <a:avLst/>
              <a:gdLst/>
              <a:ahLst/>
              <a:cxnLst/>
              <a:rect l="l" t="t" r="r" b="b"/>
              <a:pathLst>
                <a:path w="17630" h="9226" extrusionOk="0">
                  <a:moveTo>
                    <a:pt x="17023" y="0"/>
                  </a:moveTo>
                  <a:lnTo>
                    <a:pt x="17023" y="0"/>
                  </a:lnTo>
                  <a:cubicBezTo>
                    <a:pt x="15966" y="1687"/>
                    <a:pt x="14437" y="2766"/>
                    <a:pt x="12481" y="3575"/>
                  </a:cubicBezTo>
                  <a:cubicBezTo>
                    <a:pt x="11311" y="4070"/>
                    <a:pt x="10255" y="4610"/>
                    <a:pt x="9198" y="5442"/>
                  </a:cubicBezTo>
                  <a:cubicBezTo>
                    <a:pt x="8208" y="6229"/>
                    <a:pt x="7241" y="7083"/>
                    <a:pt x="5982" y="7420"/>
                  </a:cubicBezTo>
                  <a:cubicBezTo>
                    <a:pt x="5690" y="7499"/>
                    <a:pt x="5353" y="7539"/>
                    <a:pt x="5007" y="7539"/>
                  </a:cubicBezTo>
                  <a:cubicBezTo>
                    <a:pt x="4661" y="7539"/>
                    <a:pt x="4307" y="7499"/>
                    <a:pt x="3981" y="7420"/>
                  </a:cubicBezTo>
                  <a:cubicBezTo>
                    <a:pt x="2767" y="7128"/>
                    <a:pt x="1710" y="5981"/>
                    <a:pt x="1193" y="4902"/>
                  </a:cubicBezTo>
                  <a:cubicBezTo>
                    <a:pt x="945" y="4340"/>
                    <a:pt x="743" y="3688"/>
                    <a:pt x="653" y="2856"/>
                  </a:cubicBezTo>
                  <a:cubicBezTo>
                    <a:pt x="608" y="2631"/>
                    <a:pt x="586" y="2069"/>
                    <a:pt x="563" y="1664"/>
                  </a:cubicBezTo>
                  <a:cubicBezTo>
                    <a:pt x="541" y="1529"/>
                    <a:pt x="541" y="1394"/>
                    <a:pt x="518" y="1282"/>
                  </a:cubicBezTo>
                  <a:cubicBezTo>
                    <a:pt x="361" y="1866"/>
                    <a:pt x="248" y="2496"/>
                    <a:pt x="181" y="3148"/>
                  </a:cubicBezTo>
                  <a:cubicBezTo>
                    <a:pt x="1" y="5532"/>
                    <a:pt x="923" y="7331"/>
                    <a:pt x="2407" y="8342"/>
                  </a:cubicBezTo>
                  <a:cubicBezTo>
                    <a:pt x="3059" y="8784"/>
                    <a:pt x="4026" y="9226"/>
                    <a:pt x="5087" y="9226"/>
                  </a:cubicBezTo>
                  <a:cubicBezTo>
                    <a:pt x="5160" y="9226"/>
                    <a:pt x="5234" y="9224"/>
                    <a:pt x="5308" y="9219"/>
                  </a:cubicBezTo>
                  <a:cubicBezTo>
                    <a:pt x="6432" y="9152"/>
                    <a:pt x="7331" y="8837"/>
                    <a:pt x="8366" y="8612"/>
                  </a:cubicBezTo>
                  <a:cubicBezTo>
                    <a:pt x="9378" y="8365"/>
                    <a:pt x="10457" y="8162"/>
                    <a:pt x="11536" y="8118"/>
                  </a:cubicBezTo>
                  <a:cubicBezTo>
                    <a:pt x="11639" y="8114"/>
                    <a:pt x="11742" y="8112"/>
                    <a:pt x="11843" y="8112"/>
                  </a:cubicBezTo>
                  <a:cubicBezTo>
                    <a:pt x="12545" y="8112"/>
                    <a:pt x="13209" y="8188"/>
                    <a:pt x="13852" y="8188"/>
                  </a:cubicBezTo>
                  <a:cubicBezTo>
                    <a:pt x="14271" y="8188"/>
                    <a:pt x="14681" y="8156"/>
                    <a:pt x="15089" y="8050"/>
                  </a:cubicBezTo>
                  <a:cubicBezTo>
                    <a:pt x="15966" y="7803"/>
                    <a:pt x="16685" y="7173"/>
                    <a:pt x="17090" y="6319"/>
                  </a:cubicBezTo>
                  <a:cubicBezTo>
                    <a:pt x="17630" y="5194"/>
                    <a:pt x="17270" y="3463"/>
                    <a:pt x="17113" y="2136"/>
                  </a:cubicBezTo>
                  <a:cubicBezTo>
                    <a:pt x="17000" y="1462"/>
                    <a:pt x="16978" y="742"/>
                    <a:pt x="170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66"/>
            <p:cNvSpPr/>
            <p:nvPr/>
          </p:nvSpPr>
          <p:spPr>
            <a:xfrm>
              <a:off x="4734725" y="1406600"/>
              <a:ext cx="54550" cy="47250"/>
            </a:xfrm>
            <a:custGeom>
              <a:avLst/>
              <a:gdLst/>
              <a:ahLst/>
              <a:cxnLst/>
              <a:rect l="l" t="t" r="r" b="b"/>
              <a:pathLst>
                <a:path w="2182" h="1890" extrusionOk="0">
                  <a:moveTo>
                    <a:pt x="1552" y="23"/>
                  </a:moveTo>
                  <a:cubicBezTo>
                    <a:pt x="2069" y="0"/>
                    <a:pt x="2181" y="562"/>
                    <a:pt x="1912" y="1035"/>
                  </a:cubicBezTo>
                  <a:cubicBezTo>
                    <a:pt x="1732" y="1372"/>
                    <a:pt x="1192" y="1889"/>
                    <a:pt x="810" y="1799"/>
                  </a:cubicBezTo>
                  <a:cubicBezTo>
                    <a:pt x="0" y="1574"/>
                    <a:pt x="922" y="270"/>
                    <a:pt x="1259" y="68"/>
                  </a:cubicBezTo>
                  <a:cubicBezTo>
                    <a:pt x="1349" y="23"/>
                    <a:pt x="1484" y="23"/>
                    <a:pt x="1552"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66"/>
            <p:cNvSpPr/>
            <p:nvPr/>
          </p:nvSpPr>
          <p:spPr>
            <a:xfrm>
              <a:off x="4644200" y="1463925"/>
              <a:ext cx="111900" cy="164175"/>
            </a:xfrm>
            <a:custGeom>
              <a:avLst/>
              <a:gdLst/>
              <a:ahLst/>
              <a:cxnLst/>
              <a:rect l="l" t="t" r="r" b="b"/>
              <a:pathLst>
                <a:path w="4476" h="6567" extrusionOk="0">
                  <a:moveTo>
                    <a:pt x="3576" y="46"/>
                  </a:moveTo>
                  <a:cubicBezTo>
                    <a:pt x="4476" y="1"/>
                    <a:pt x="3891" y="1507"/>
                    <a:pt x="3644" y="2137"/>
                  </a:cubicBezTo>
                  <a:cubicBezTo>
                    <a:pt x="3127" y="3374"/>
                    <a:pt x="2474" y="4408"/>
                    <a:pt x="1800" y="5352"/>
                  </a:cubicBezTo>
                  <a:cubicBezTo>
                    <a:pt x="1530" y="5780"/>
                    <a:pt x="990" y="6567"/>
                    <a:pt x="473" y="6387"/>
                  </a:cubicBezTo>
                  <a:cubicBezTo>
                    <a:pt x="1" y="6229"/>
                    <a:pt x="361" y="5083"/>
                    <a:pt x="563" y="4520"/>
                  </a:cubicBezTo>
                  <a:cubicBezTo>
                    <a:pt x="1080" y="3104"/>
                    <a:pt x="1530" y="2339"/>
                    <a:pt x="2295" y="1260"/>
                  </a:cubicBezTo>
                  <a:cubicBezTo>
                    <a:pt x="2609" y="833"/>
                    <a:pt x="3127" y="91"/>
                    <a:pt x="3576" y="4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66"/>
            <p:cNvSpPr/>
            <p:nvPr/>
          </p:nvSpPr>
          <p:spPr>
            <a:xfrm>
              <a:off x="4532350" y="1925450"/>
              <a:ext cx="81525" cy="152925"/>
            </a:xfrm>
            <a:custGeom>
              <a:avLst/>
              <a:gdLst/>
              <a:ahLst/>
              <a:cxnLst/>
              <a:rect l="l" t="t" r="r" b="b"/>
              <a:pathLst>
                <a:path w="3261" h="6117" extrusionOk="0">
                  <a:moveTo>
                    <a:pt x="180" y="788"/>
                  </a:moveTo>
                  <a:cubicBezTo>
                    <a:pt x="270" y="518"/>
                    <a:pt x="607" y="1"/>
                    <a:pt x="1147" y="226"/>
                  </a:cubicBezTo>
                  <a:cubicBezTo>
                    <a:pt x="1844" y="518"/>
                    <a:pt x="2069" y="2047"/>
                    <a:pt x="2249" y="2631"/>
                  </a:cubicBezTo>
                  <a:cubicBezTo>
                    <a:pt x="2496" y="3351"/>
                    <a:pt x="3261" y="4588"/>
                    <a:pt x="2699" y="5217"/>
                  </a:cubicBezTo>
                  <a:cubicBezTo>
                    <a:pt x="1867" y="6117"/>
                    <a:pt x="1035" y="4093"/>
                    <a:pt x="765" y="3396"/>
                  </a:cubicBezTo>
                  <a:cubicBezTo>
                    <a:pt x="630" y="3014"/>
                    <a:pt x="540" y="2631"/>
                    <a:pt x="428" y="2294"/>
                  </a:cubicBezTo>
                  <a:cubicBezTo>
                    <a:pt x="248" y="1755"/>
                    <a:pt x="0" y="1327"/>
                    <a:pt x="180" y="78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66"/>
            <p:cNvSpPr/>
            <p:nvPr/>
          </p:nvSpPr>
          <p:spPr>
            <a:xfrm>
              <a:off x="4856150" y="1717450"/>
              <a:ext cx="65775" cy="126525"/>
            </a:xfrm>
            <a:custGeom>
              <a:avLst/>
              <a:gdLst/>
              <a:ahLst/>
              <a:cxnLst/>
              <a:rect l="l" t="t" r="r" b="b"/>
              <a:pathLst>
                <a:path w="2631" h="5061" extrusionOk="0">
                  <a:moveTo>
                    <a:pt x="1934" y="136"/>
                  </a:moveTo>
                  <a:cubicBezTo>
                    <a:pt x="2631" y="878"/>
                    <a:pt x="2564" y="5060"/>
                    <a:pt x="1147" y="4970"/>
                  </a:cubicBezTo>
                  <a:cubicBezTo>
                    <a:pt x="0" y="4880"/>
                    <a:pt x="135" y="1170"/>
                    <a:pt x="967" y="293"/>
                  </a:cubicBezTo>
                  <a:cubicBezTo>
                    <a:pt x="1169" y="68"/>
                    <a:pt x="1372" y="1"/>
                    <a:pt x="1934" y="13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66"/>
            <p:cNvSpPr/>
            <p:nvPr/>
          </p:nvSpPr>
          <p:spPr>
            <a:xfrm>
              <a:off x="4785300" y="1824825"/>
              <a:ext cx="63000" cy="63000"/>
            </a:xfrm>
            <a:custGeom>
              <a:avLst/>
              <a:gdLst/>
              <a:ahLst/>
              <a:cxnLst/>
              <a:rect l="l" t="t" r="r" b="b"/>
              <a:pathLst>
                <a:path w="2520" h="2520" extrusionOk="0">
                  <a:moveTo>
                    <a:pt x="1193" y="316"/>
                  </a:moveTo>
                  <a:cubicBezTo>
                    <a:pt x="2519" y="1"/>
                    <a:pt x="2407" y="2092"/>
                    <a:pt x="1620" y="2272"/>
                  </a:cubicBezTo>
                  <a:cubicBezTo>
                    <a:pt x="518" y="2519"/>
                    <a:pt x="1" y="608"/>
                    <a:pt x="1193" y="31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66"/>
            <p:cNvSpPr/>
            <p:nvPr/>
          </p:nvSpPr>
          <p:spPr>
            <a:xfrm>
              <a:off x="4864575" y="1885550"/>
              <a:ext cx="56800" cy="79275"/>
            </a:xfrm>
            <a:custGeom>
              <a:avLst/>
              <a:gdLst/>
              <a:ahLst/>
              <a:cxnLst/>
              <a:rect l="l" t="t" r="r" b="b"/>
              <a:pathLst>
                <a:path w="2272" h="3171" extrusionOk="0">
                  <a:moveTo>
                    <a:pt x="967" y="45"/>
                  </a:moveTo>
                  <a:cubicBezTo>
                    <a:pt x="2272" y="0"/>
                    <a:pt x="2092" y="3171"/>
                    <a:pt x="877" y="3081"/>
                  </a:cubicBezTo>
                  <a:cubicBezTo>
                    <a:pt x="383" y="3036"/>
                    <a:pt x="270" y="2676"/>
                    <a:pt x="158" y="2046"/>
                  </a:cubicBezTo>
                  <a:cubicBezTo>
                    <a:pt x="0" y="1102"/>
                    <a:pt x="45" y="90"/>
                    <a:pt x="967" y="4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66"/>
            <p:cNvSpPr/>
            <p:nvPr/>
          </p:nvSpPr>
          <p:spPr>
            <a:xfrm>
              <a:off x="5103475" y="1350950"/>
              <a:ext cx="440200" cy="782525"/>
            </a:xfrm>
            <a:custGeom>
              <a:avLst/>
              <a:gdLst/>
              <a:ahLst/>
              <a:cxnLst/>
              <a:rect l="l" t="t" r="r" b="b"/>
              <a:pathLst>
                <a:path w="17608" h="31301" extrusionOk="0">
                  <a:moveTo>
                    <a:pt x="5802" y="180"/>
                  </a:moveTo>
                  <a:cubicBezTo>
                    <a:pt x="5802" y="180"/>
                    <a:pt x="5780" y="158"/>
                    <a:pt x="5780" y="158"/>
                  </a:cubicBezTo>
                  <a:cubicBezTo>
                    <a:pt x="4835" y="0"/>
                    <a:pt x="3779" y="382"/>
                    <a:pt x="3059" y="787"/>
                  </a:cubicBezTo>
                  <a:cubicBezTo>
                    <a:pt x="2294" y="1214"/>
                    <a:pt x="1732" y="1799"/>
                    <a:pt x="1440" y="2586"/>
                  </a:cubicBezTo>
                  <a:cubicBezTo>
                    <a:pt x="990" y="3868"/>
                    <a:pt x="1328" y="5802"/>
                    <a:pt x="1193" y="7510"/>
                  </a:cubicBezTo>
                  <a:cubicBezTo>
                    <a:pt x="1125" y="8477"/>
                    <a:pt x="968" y="9107"/>
                    <a:pt x="765" y="9759"/>
                  </a:cubicBezTo>
                  <a:cubicBezTo>
                    <a:pt x="563" y="10434"/>
                    <a:pt x="271" y="11041"/>
                    <a:pt x="158" y="11850"/>
                  </a:cubicBezTo>
                  <a:cubicBezTo>
                    <a:pt x="1" y="13177"/>
                    <a:pt x="316" y="14414"/>
                    <a:pt x="518" y="15605"/>
                  </a:cubicBezTo>
                  <a:cubicBezTo>
                    <a:pt x="698" y="16797"/>
                    <a:pt x="900" y="17966"/>
                    <a:pt x="1035" y="19203"/>
                  </a:cubicBezTo>
                  <a:cubicBezTo>
                    <a:pt x="1193" y="20552"/>
                    <a:pt x="1103" y="21856"/>
                    <a:pt x="833" y="23071"/>
                  </a:cubicBezTo>
                  <a:cubicBezTo>
                    <a:pt x="541" y="24352"/>
                    <a:pt x="46" y="26061"/>
                    <a:pt x="496" y="27230"/>
                  </a:cubicBezTo>
                  <a:cubicBezTo>
                    <a:pt x="810" y="28107"/>
                    <a:pt x="1485" y="28804"/>
                    <a:pt x="2339" y="29119"/>
                  </a:cubicBezTo>
                  <a:cubicBezTo>
                    <a:pt x="3441" y="29502"/>
                    <a:pt x="4611" y="29344"/>
                    <a:pt x="5870" y="29502"/>
                  </a:cubicBezTo>
                  <a:cubicBezTo>
                    <a:pt x="6927" y="29659"/>
                    <a:pt x="8006" y="29929"/>
                    <a:pt x="8995" y="30266"/>
                  </a:cubicBezTo>
                  <a:cubicBezTo>
                    <a:pt x="10007" y="30581"/>
                    <a:pt x="10862" y="30986"/>
                    <a:pt x="11986" y="31143"/>
                  </a:cubicBezTo>
                  <a:cubicBezTo>
                    <a:pt x="13110" y="31300"/>
                    <a:pt x="14212" y="30918"/>
                    <a:pt x="14932" y="30513"/>
                  </a:cubicBezTo>
                  <a:cubicBezTo>
                    <a:pt x="16506" y="29636"/>
                    <a:pt x="17585" y="27928"/>
                    <a:pt x="17607" y="25522"/>
                  </a:cubicBezTo>
                  <a:cubicBezTo>
                    <a:pt x="17607" y="24397"/>
                    <a:pt x="17382" y="23318"/>
                    <a:pt x="17158" y="22306"/>
                  </a:cubicBezTo>
                  <a:cubicBezTo>
                    <a:pt x="16506" y="19450"/>
                    <a:pt x="15336" y="16865"/>
                    <a:pt x="14572" y="13874"/>
                  </a:cubicBezTo>
                  <a:cubicBezTo>
                    <a:pt x="14055" y="11850"/>
                    <a:pt x="13672" y="9804"/>
                    <a:pt x="13043" y="8050"/>
                  </a:cubicBezTo>
                  <a:cubicBezTo>
                    <a:pt x="12413" y="6251"/>
                    <a:pt x="11559" y="4722"/>
                    <a:pt x="10389" y="3238"/>
                  </a:cubicBezTo>
                  <a:cubicBezTo>
                    <a:pt x="9872" y="2586"/>
                    <a:pt x="9265" y="1867"/>
                    <a:pt x="8546" y="1327"/>
                  </a:cubicBezTo>
                  <a:cubicBezTo>
                    <a:pt x="7804" y="765"/>
                    <a:pt x="6994" y="338"/>
                    <a:pt x="5802" y="1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66"/>
            <p:cNvSpPr/>
            <p:nvPr/>
          </p:nvSpPr>
          <p:spPr>
            <a:xfrm>
              <a:off x="5116975" y="1376250"/>
              <a:ext cx="87725" cy="235000"/>
            </a:xfrm>
            <a:custGeom>
              <a:avLst/>
              <a:gdLst/>
              <a:ahLst/>
              <a:cxnLst/>
              <a:rect l="l" t="t" r="r" b="b"/>
              <a:pathLst>
                <a:path w="3509" h="9400" extrusionOk="0">
                  <a:moveTo>
                    <a:pt x="2159" y="0"/>
                  </a:moveTo>
                  <a:lnTo>
                    <a:pt x="2159" y="0"/>
                  </a:lnTo>
                  <a:cubicBezTo>
                    <a:pt x="1575" y="382"/>
                    <a:pt x="1147" y="922"/>
                    <a:pt x="900" y="1574"/>
                  </a:cubicBezTo>
                  <a:cubicBezTo>
                    <a:pt x="450" y="2856"/>
                    <a:pt x="788" y="4790"/>
                    <a:pt x="653" y="6498"/>
                  </a:cubicBezTo>
                  <a:cubicBezTo>
                    <a:pt x="585" y="7465"/>
                    <a:pt x="428" y="8095"/>
                    <a:pt x="225" y="8747"/>
                  </a:cubicBezTo>
                  <a:cubicBezTo>
                    <a:pt x="158" y="8972"/>
                    <a:pt x="91" y="9174"/>
                    <a:pt x="1" y="9399"/>
                  </a:cubicBezTo>
                  <a:cubicBezTo>
                    <a:pt x="315" y="9084"/>
                    <a:pt x="518" y="8477"/>
                    <a:pt x="653" y="8230"/>
                  </a:cubicBezTo>
                  <a:cubicBezTo>
                    <a:pt x="855" y="7915"/>
                    <a:pt x="1170" y="7555"/>
                    <a:pt x="1417" y="7375"/>
                  </a:cubicBezTo>
                  <a:cubicBezTo>
                    <a:pt x="1822" y="7061"/>
                    <a:pt x="2362" y="6836"/>
                    <a:pt x="2676" y="6476"/>
                  </a:cubicBezTo>
                  <a:cubicBezTo>
                    <a:pt x="3171" y="5936"/>
                    <a:pt x="3508" y="4924"/>
                    <a:pt x="3216" y="4025"/>
                  </a:cubicBezTo>
                  <a:cubicBezTo>
                    <a:pt x="3059" y="3575"/>
                    <a:pt x="2721" y="3126"/>
                    <a:pt x="2384" y="2788"/>
                  </a:cubicBezTo>
                  <a:cubicBezTo>
                    <a:pt x="2024" y="2429"/>
                    <a:pt x="1575" y="2069"/>
                    <a:pt x="1507" y="1642"/>
                  </a:cubicBezTo>
                  <a:cubicBezTo>
                    <a:pt x="1440" y="1012"/>
                    <a:pt x="1844" y="360"/>
                    <a:pt x="2137" y="23"/>
                  </a:cubicBezTo>
                  <a:cubicBezTo>
                    <a:pt x="2137" y="23"/>
                    <a:pt x="2159" y="0"/>
                    <a:pt x="21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66"/>
            <p:cNvSpPr/>
            <p:nvPr/>
          </p:nvSpPr>
          <p:spPr>
            <a:xfrm>
              <a:off x="5104600" y="1874850"/>
              <a:ext cx="439075" cy="255600"/>
            </a:xfrm>
            <a:custGeom>
              <a:avLst/>
              <a:gdLst/>
              <a:ahLst/>
              <a:cxnLst/>
              <a:rect l="l" t="t" r="r" b="b"/>
              <a:pathLst>
                <a:path w="17563" h="10224" extrusionOk="0">
                  <a:moveTo>
                    <a:pt x="1058" y="1"/>
                  </a:moveTo>
                  <a:cubicBezTo>
                    <a:pt x="1035" y="720"/>
                    <a:pt x="945" y="1440"/>
                    <a:pt x="788" y="2115"/>
                  </a:cubicBezTo>
                  <a:cubicBezTo>
                    <a:pt x="496" y="3396"/>
                    <a:pt x="1" y="5105"/>
                    <a:pt x="451" y="6274"/>
                  </a:cubicBezTo>
                  <a:cubicBezTo>
                    <a:pt x="765" y="7151"/>
                    <a:pt x="1440" y="7848"/>
                    <a:pt x="2294" y="8163"/>
                  </a:cubicBezTo>
                  <a:cubicBezTo>
                    <a:pt x="3396" y="8546"/>
                    <a:pt x="4566" y="8388"/>
                    <a:pt x="5825" y="8546"/>
                  </a:cubicBezTo>
                  <a:cubicBezTo>
                    <a:pt x="6882" y="8703"/>
                    <a:pt x="7961" y="8973"/>
                    <a:pt x="8950" y="9310"/>
                  </a:cubicBezTo>
                  <a:cubicBezTo>
                    <a:pt x="9962" y="9625"/>
                    <a:pt x="10817" y="10030"/>
                    <a:pt x="11941" y="10187"/>
                  </a:cubicBezTo>
                  <a:cubicBezTo>
                    <a:pt x="12118" y="10212"/>
                    <a:pt x="12295" y="10223"/>
                    <a:pt x="12470" y="10223"/>
                  </a:cubicBezTo>
                  <a:cubicBezTo>
                    <a:pt x="13403" y="10223"/>
                    <a:pt x="14280" y="9898"/>
                    <a:pt x="14887" y="9557"/>
                  </a:cubicBezTo>
                  <a:cubicBezTo>
                    <a:pt x="16461" y="8680"/>
                    <a:pt x="17540" y="6972"/>
                    <a:pt x="17562" y="4566"/>
                  </a:cubicBezTo>
                  <a:cubicBezTo>
                    <a:pt x="17562" y="3913"/>
                    <a:pt x="17495" y="3284"/>
                    <a:pt x="17382" y="2677"/>
                  </a:cubicBezTo>
                  <a:cubicBezTo>
                    <a:pt x="17360" y="2812"/>
                    <a:pt x="17337" y="2947"/>
                    <a:pt x="17315" y="3059"/>
                  </a:cubicBezTo>
                  <a:cubicBezTo>
                    <a:pt x="17248" y="3464"/>
                    <a:pt x="17180" y="4026"/>
                    <a:pt x="17135" y="4251"/>
                  </a:cubicBezTo>
                  <a:cubicBezTo>
                    <a:pt x="16955" y="5060"/>
                    <a:pt x="16708" y="5690"/>
                    <a:pt x="16393" y="6229"/>
                  </a:cubicBezTo>
                  <a:cubicBezTo>
                    <a:pt x="15786" y="7264"/>
                    <a:pt x="14639" y="8298"/>
                    <a:pt x="13402" y="8501"/>
                  </a:cubicBezTo>
                  <a:cubicBezTo>
                    <a:pt x="13208" y="8534"/>
                    <a:pt x="13005" y="8550"/>
                    <a:pt x="12798" y="8550"/>
                  </a:cubicBezTo>
                  <a:cubicBezTo>
                    <a:pt x="12311" y="8550"/>
                    <a:pt x="11812" y="8463"/>
                    <a:pt x="11401" y="8321"/>
                  </a:cubicBezTo>
                  <a:cubicBezTo>
                    <a:pt x="10187" y="7893"/>
                    <a:pt x="9288" y="6949"/>
                    <a:pt x="8366" y="6072"/>
                  </a:cubicBezTo>
                  <a:cubicBezTo>
                    <a:pt x="7399" y="5173"/>
                    <a:pt x="6409" y="4521"/>
                    <a:pt x="5263" y="3936"/>
                  </a:cubicBezTo>
                  <a:cubicBezTo>
                    <a:pt x="3396" y="2947"/>
                    <a:pt x="1957" y="1777"/>
                    <a:pt x="10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66"/>
            <p:cNvSpPr/>
            <p:nvPr/>
          </p:nvSpPr>
          <p:spPr>
            <a:xfrm>
              <a:off x="5310925" y="1429075"/>
              <a:ext cx="51725" cy="49500"/>
            </a:xfrm>
            <a:custGeom>
              <a:avLst/>
              <a:gdLst/>
              <a:ahLst/>
              <a:cxnLst/>
              <a:rect l="l" t="t" r="r" b="b"/>
              <a:pathLst>
                <a:path w="2069" h="1980" extrusionOk="0">
                  <a:moveTo>
                    <a:pt x="652" y="68"/>
                  </a:moveTo>
                  <a:cubicBezTo>
                    <a:pt x="135" y="1"/>
                    <a:pt x="0" y="563"/>
                    <a:pt x="203" y="1058"/>
                  </a:cubicBezTo>
                  <a:cubicBezTo>
                    <a:pt x="360" y="1417"/>
                    <a:pt x="855" y="1979"/>
                    <a:pt x="1259" y="1912"/>
                  </a:cubicBezTo>
                  <a:cubicBezTo>
                    <a:pt x="2069" y="1755"/>
                    <a:pt x="1259" y="361"/>
                    <a:pt x="922" y="158"/>
                  </a:cubicBezTo>
                  <a:cubicBezTo>
                    <a:pt x="855" y="91"/>
                    <a:pt x="742" y="68"/>
                    <a:pt x="652" y="6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66"/>
            <p:cNvSpPr/>
            <p:nvPr/>
          </p:nvSpPr>
          <p:spPr>
            <a:xfrm>
              <a:off x="5437950" y="1816400"/>
              <a:ext cx="74250" cy="179350"/>
            </a:xfrm>
            <a:custGeom>
              <a:avLst/>
              <a:gdLst/>
              <a:ahLst/>
              <a:cxnLst/>
              <a:rect l="l" t="t" r="r" b="b"/>
              <a:pathLst>
                <a:path w="2970" h="7174" extrusionOk="0">
                  <a:moveTo>
                    <a:pt x="855" y="248"/>
                  </a:moveTo>
                  <a:cubicBezTo>
                    <a:pt x="1" y="0"/>
                    <a:pt x="226" y="1597"/>
                    <a:pt x="338" y="2249"/>
                  </a:cubicBezTo>
                  <a:cubicBezTo>
                    <a:pt x="541" y="3598"/>
                    <a:pt x="968" y="4745"/>
                    <a:pt x="1395" y="5802"/>
                  </a:cubicBezTo>
                  <a:cubicBezTo>
                    <a:pt x="1597" y="6274"/>
                    <a:pt x="1935" y="7173"/>
                    <a:pt x="2474" y="7106"/>
                  </a:cubicBezTo>
                  <a:cubicBezTo>
                    <a:pt x="2969" y="7061"/>
                    <a:pt x="2879" y="5869"/>
                    <a:pt x="2812" y="5262"/>
                  </a:cubicBezTo>
                  <a:cubicBezTo>
                    <a:pt x="2609" y="3778"/>
                    <a:pt x="2340" y="2946"/>
                    <a:pt x="1845" y="1732"/>
                  </a:cubicBezTo>
                  <a:cubicBezTo>
                    <a:pt x="1642" y="1237"/>
                    <a:pt x="1305" y="383"/>
                    <a:pt x="855" y="2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66"/>
            <p:cNvSpPr/>
            <p:nvPr/>
          </p:nvSpPr>
          <p:spPr>
            <a:xfrm>
              <a:off x="5161950" y="1833250"/>
              <a:ext cx="57350" cy="128200"/>
            </a:xfrm>
            <a:custGeom>
              <a:avLst/>
              <a:gdLst/>
              <a:ahLst/>
              <a:cxnLst/>
              <a:rect l="l" t="t" r="r" b="b"/>
              <a:pathLst>
                <a:path w="2294" h="5128" extrusionOk="0">
                  <a:moveTo>
                    <a:pt x="495" y="158"/>
                  </a:moveTo>
                  <a:cubicBezTo>
                    <a:pt x="0" y="945"/>
                    <a:pt x="293" y="5128"/>
                    <a:pt x="1395" y="4925"/>
                  </a:cubicBezTo>
                  <a:cubicBezTo>
                    <a:pt x="2294" y="4768"/>
                    <a:pt x="1957" y="1103"/>
                    <a:pt x="1260" y="271"/>
                  </a:cubicBezTo>
                  <a:cubicBezTo>
                    <a:pt x="1080" y="46"/>
                    <a:pt x="922" y="1"/>
                    <a:pt x="495" y="1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66"/>
            <p:cNvSpPr/>
            <p:nvPr/>
          </p:nvSpPr>
          <p:spPr>
            <a:xfrm>
              <a:off x="5142825" y="1963675"/>
              <a:ext cx="63000" cy="66350"/>
            </a:xfrm>
            <a:custGeom>
              <a:avLst/>
              <a:gdLst/>
              <a:ahLst/>
              <a:cxnLst/>
              <a:rect l="l" t="t" r="r" b="b"/>
              <a:pathLst>
                <a:path w="2520" h="2654" extrusionOk="0">
                  <a:moveTo>
                    <a:pt x="1373" y="428"/>
                  </a:moveTo>
                  <a:cubicBezTo>
                    <a:pt x="68" y="1"/>
                    <a:pt x="1" y="2092"/>
                    <a:pt x="788" y="2339"/>
                  </a:cubicBezTo>
                  <a:cubicBezTo>
                    <a:pt x="1845" y="2654"/>
                    <a:pt x="2519" y="810"/>
                    <a:pt x="1373" y="4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66"/>
            <p:cNvSpPr/>
            <p:nvPr/>
          </p:nvSpPr>
          <p:spPr>
            <a:xfrm>
              <a:off x="5330025" y="1485300"/>
              <a:ext cx="75350" cy="92200"/>
            </a:xfrm>
            <a:custGeom>
              <a:avLst/>
              <a:gdLst/>
              <a:ahLst/>
              <a:cxnLst/>
              <a:rect l="l" t="t" r="r" b="b"/>
              <a:pathLst>
                <a:path w="3014" h="3688" extrusionOk="0">
                  <a:moveTo>
                    <a:pt x="1192" y="383"/>
                  </a:moveTo>
                  <a:cubicBezTo>
                    <a:pt x="1" y="900"/>
                    <a:pt x="1575" y="3688"/>
                    <a:pt x="2587" y="3058"/>
                  </a:cubicBezTo>
                  <a:cubicBezTo>
                    <a:pt x="3014" y="2789"/>
                    <a:pt x="2969" y="2429"/>
                    <a:pt x="2789" y="1799"/>
                  </a:cubicBezTo>
                  <a:cubicBezTo>
                    <a:pt x="2519" y="877"/>
                    <a:pt x="2024" y="0"/>
                    <a:pt x="1192" y="38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1"/>
                                        </p:tgtEl>
                                        <p:attrNameLst>
                                          <p:attrName>style.visibility</p:attrName>
                                        </p:attrNameLst>
                                      </p:cBhvr>
                                      <p:to>
                                        <p:strVal val="visible"/>
                                      </p:to>
                                    </p:set>
                                    <p:animEffect transition="in" filter="fade">
                                      <p:cBhvr>
                                        <p:cTn id="7" dur="1000"/>
                                        <p:tgtEl>
                                          <p:spTgt spid="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pPr marL="431800" indent="-2857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Intensive Care Unit (ICU) readmissions are a critical healthcare concern, reflecting on patient recovery, treatment efficacy, and the quality of care provided by healthcare facilities.</a:t>
            </a:r>
          </a:p>
          <a:p>
            <a:pPr marL="431800" indent="-285750">
              <a:buFont typeface="Wingdings" panose="05000000000000000000" pitchFamily="2" charset="2"/>
              <a:buChar char="Ø"/>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a:p>
            <a:pPr marL="431800" indent="-2857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High readmission rates are associated with increased healthcare costs and can be distressing for patients and their families, signifying potential areas for clinical care improvement.</a:t>
            </a:r>
          </a:p>
          <a:p>
            <a:pPr marL="431800" indent="-285750">
              <a:buFont typeface="Wingdings" panose="05000000000000000000" pitchFamily="2" charset="2"/>
              <a:buChar char="Ø"/>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a:p>
            <a:pPr marL="431800" indent="-2857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Predictive modeling has emerged as an innovative approach within healthcare, harnessing historical patient data and machine learning techniques to forecast potential readmissions.</a:t>
            </a:r>
          </a:p>
          <a:p>
            <a:pPr marL="431800" indent="-285750">
              <a:buFont typeface="Wingdings" panose="05000000000000000000" pitchFamily="2" charset="2"/>
              <a:buChar char="Ø"/>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a:p>
            <a:pPr marL="431800" indent="-2857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Our project introduces a predictive model that aims to revolutionize this space by utilizing Logistic Regression and Random Forest algorithms to identify patients at heightened risk of readmission.</a:t>
            </a:r>
          </a:p>
          <a:p>
            <a:pPr marL="431800" indent="-285750">
              <a:buFont typeface="Wingdings" panose="05000000000000000000" pitchFamily="2" charset="2"/>
              <a:buChar char="Ø"/>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a:p>
            <a:pPr marL="431800" indent="-2857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With the ultimate objective of enhancing patient care and optimizing resource utilization, our model is designed to integrate seamlessly into healthcare workflows, providing actionable insights for timely intervention.</a:t>
            </a:r>
          </a:p>
        </p:txBody>
      </p:sp>
      <p:sp>
        <p:nvSpPr>
          <p:cNvPr id="673" name="Google Shape;673;p59"/>
          <p:cNvSpPr txBox="1">
            <a:spLocks noGrp="1"/>
          </p:cNvSpPr>
          <p:nvPr>
            <p:ph type="title"/>
          </p:nvPr>
        </p:nvSpPr>
        <p:spPr>
          <a:xfrm>
            <a:off x="714300" y="540850"/>
            <a:ext cx="3106333"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 name="TextBox 1">
            <a:extLst>
              <a:ext uri="{FF2B5EF4-FFF2-40B4-BE49-F238E27FC236}">
                <a16:creationId xmlns:a16="http://schemas.microsoft.com/office/drawing/2014/main" id="{B4F84771-A060-B81F-F92D-D0E205C05D83}"/>
              </a:ext>
            </a:extLst>
          </p:cNvPr>
          <p:cNvSpPr txBox="1"/>
          <p:nvPr/>
        </p:nvSpPr>
        <p:spPr>
          <a:xfrm>
            <a:off x="7407348" y="4604600"/>
            <a:ext cx="1135247"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Gowtham Kilaru</a:t>
            </a:r>
          </a:p>
        </p:txBody>
      </p:sp>
    </p:spTree>
    <p:extLst>
      <p:ext uri="{BB962C8B-B14F-4D97-AF65-F5344CB8AC3E}">
        <p14:creationId xmlns:p14="http://schemas.microsoft.com/office/powerpoint/2010/main" val="2312318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pPr marL="146050" indent="0">
              <a:buNone/>
            </a:pPr>
            <a:r>
              <a:rPr lang="en-US" sz="1400" b="1" dirty="0">
                <a:solidFill>
                  <a:schemeClr val="accent2">
                    <a:lumMod val="10000"/>
                  </a:schemeClr>
                </a:solidFill>
                <a:latin typeface="Times New Roman" panose="02020603050405020304" pitchFamily="18" charset="0"/>
                <a:cs typeface="Times New Roman" panose="02020603050405020304" pitchFamily="18" charset="0"/>
              </a:rPr>
              <a:t>Data Acquisition and Preprocessing:</a:t>
            </a:r>
          </a:p>
          <a:p>
            <a:pPr marL="431800" indent="-285750">
              <a:buFont typeface="Wingdings" panose="05000000000000000000" pitchFamily="2" charset="2"/>
              <a:buChar char="Ø"/>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a:p>
            <a:pPr marL="431800" indent="-2857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Sourced a comprehensive dataset named "FinalDataset2.csv" containing 100,000 entries across 27 attributes, including clinical, demographic, and laboratory data points.</a:t>
            </a:r>
          </a:p>
          <a:p>
            <a:pPr marL="431800" indent="-2857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Performed rigorous data cleaning and preparation, involving handling missing values through imputation or exclusion, normalizing numerical features, and encoding categorical variables to ensure the data was suitable for analysis and model training.</a:t>
            </a:r>
          </a:p>
          <a:p>
            <a:pPr marL="431800" indent="-285750">
              <a:buFont typeface="Wingdings" panose="05000000000000000000" pitchFamily="2" charset="2"/>
              <a:buChar char="Ø"/>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a:p>
            <a:pPr marL="146050" indent="0">
              <a:buNone/>
            </a:pPr>
            <a:r>
              <a:rPr lang="en-US" sz="1400" b="1" dirty="0">
                <a:solidFill>
                  <a:schemeClr val="accent2">
                    <a:lumMod val="10000"/>
                  </a:schemeClr>
                </a:solidFill>
                <a:latin typeface="Times New Roman" panose="02020603050405020304" pitchFamily="18" charset="0"/>
                <a:cs typeface="Times New Roman" panose="02020603050405020304" pitchFamily="18" charset="0"/>
              </a:rPr>
              <a:t>Feature Engineering:</a:t>
            </a:r>
          </a:p>
          <a:p>
            <a:pPr marL="431800" indent="-285750">
              <a:buFont typeface="Wingdings" panose="05000000000000000000" pitchFamily="2" charset="2"/>
              <a:buChar char="Ø"/>
            </a:pPr>
            <a:endParaRPr lang="en-US" sz="1400" dirty="0">
              <a:solidFill>
                <a:schemeClr val="accent2">
                  <a:lumMod val="10000"/>
                </a:schemeClr>
              </a:solidFill>
              <a:latin typeface="Times New Roman" panose="02020603050405020304" pitchFamily="18" charset="0"/>
              <a:cs typeface="Times New Roman" panose="02020603050405020304" pitchFamily="18" charset="0"/>
            </a:endParaRPr>
          </a:p>
          <a:p>
            <a:pPr marL="431800" indent="-2857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Engaged in detailed analysis of the dataset to identify variables that significantly influence ICU readmissions.</a:t>
            </a:r>
          </a:p>
          <a:p>
            <a:pPr marL="431800" indent="-2857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Developed new predictive variables by combining existing data points and performing transformations to capture nuanced aspects of patient health and healthcare interactions, enhancing the model’s predictive capability.</a:t>
            </a:r>
          </a:p>
        </p:txBody>
      </p:sp>
      <p:sp>
        <p:nvSpPr>
          <p:cNvPr id="673" name="Google Shape;673;p59"/>
          <p:cNvSpPr txBox="1">
            <a:spLocks noGrp="1"/>
          </p:cNvSpPr>
          <p:nvPr>
            <p:ph type="title"/>
          </p:nvPr>
        </p:nvSpPr>
        <p:spPr>
          <a:xfrm>
            <a:off x="792272" y="616687"/>
            <a:ext cx="2978742" cy="50505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2" name="TextBox 1">
            <a:extLst>
              <a:ext uri="{FF2B5EF4-FFF2-40B4-BE49-F238E27FC236}">
                <a16:creationId xmlns:a16="http://schemas.microsoft.com/office/drawing/2014/main" id="{10817FE4-D733-03CE-C5D8-1B8E9D0055CF}"/>
              </a:ext>
            </a:extLst>
          </p:cNvPr>
          <p:cNvSpPr txBox="1"/>
          <p:nvPr/>
        </p:nvSpPr>
        <p:spPr>
          <a:xfrm>
            <a:off x="7499498" y="4604600"/>
            <a:ext cx="1135247"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Gowtham Kilaru</a:t>
            </a:r>
          </a:p>
        </p:txBody>
      </p:sp>
    </p:spTree>
    <p:extLst>
      <p:ext uri="{BB962C8B-B14F-4D97-AF65-F5344CB8AC3E}">
        <p14:creationId xmlns:p14="http://schemas.microsoft.com/office/powerpoint/2010/main" val="1908203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pPr marL="146050" indent="0">
              <a:buNone/>
            </a:pPr>
            <a:r>
              <a:rPr lang="en-US" sz="1400" b="1" dirty="0">
                <a:solidFill>
                  <a:schemeClr val="accent2">
                    <a:lumMod val="10000"/>
                  </a:schemeClr>
                </a:solidFill>
                <a:latin typeface="Times New Roman" panose="02020603050405020304" pitchFamily="18" charset="0"/>
                <a:cs typeface="Times New Roman" panose="02020603050405020304" pitchFamily="18" charset="0"/>
              </a:rPr>
              <a:t>Model Selection and Rationale:</a:t>
            </a:r>
          </a:p>
          <a:p>
            <a:pPr marL="146050" indent="0">
              <a:buNone/>
            </a:pPr>
            <a:endParaRPr lang="en-US" sz="1400" b="1" dirty="0">
              <a:solidFill>
                <a:schemeClr val="accent2">
                  <a:lumMod val="10000"/>
                </a:schemeClr>
              </a:solidFill>
              <a:latin typeface="Times New Roman" panose="02020603050405020304" pitchFamily="18" charset="0"/>
              <a:cs typeface="Times New Roman" panose="02020603050405020304" pitchFamily="18" charset="0"/>
            </a:endParaRPr>
          </a:p>
          <a:p>
            <a:pPr marL="317500" indent="-1714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Chose Logistic Regression and Random Forest models based on their suitability for binary classification problems and their robust performance in predictive analytics.</a:t>
            </a:r>
          </a:p>
          <a:p>
            <a:pPr marL="317500" indent="-1714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Logistic Regression was selected for its interpretability and simplicity, while Random Forest was chosen for its ability to handle complex datasets with multiple feature interactions.</a:t>
            </a:r>
          </a:p>
          <a:p>
            <a:pPr marL="146050" indent="0">
              <a:buNone/>
            </a:pPr>
            <a:endParaRPr lang="en-US" sz="1400" b="1" dirty="0">
              <a:solidFill>
                <a:schemeClr val="accent2">
                  <a:lumMod val="10000"/>
                </a:schemeClr>
              </a:solidFill>
              <a:latin typeface="Times New Roman" panose="02020603050405020304" pitchFamily="18" charset="0"/>
              <a:cs typeface="Times New Roman" panose="02020603050405020304" pitchFamily="18" charset="0"/>
            </a:endParaRPr>
          </a:p>
          <a:p>
            <a:pPr marL="146050" indent="0">
              <a:buNone/>
            </a:pPr>
            <a:r>
              <a:rPr lang="en-US" sz="1400" b="1" dirty="0">
                <a:solidFill>
                  <a:schemeClr val="accent2">
                    <a:lumMod val="10000"/>
                  </a:schemeClr>
                </a:solidFill>
                <a:latin typeface="Times New Roman" panose="02020603050405020304" pitchFamily="18" charset="0"/>
                <a:cs typeface="Times New Roman" panose="02020603050405020304" pitchFamily="18" charset="0"/>
              </a:rPr>
              <a:t>Model Training and Optimization:</a:t>
            </a:r>
          </a:p>
          <a:p>
            <a:pPr marL="146050" indent="0">
              <a:buNone/>
            </a:pPr>
            <a:endParaRPr lang="en-US" sz="1400" b="1" dirty="0">
              <a:solidFill>
                <a:schemeClr val="accent2">
                  <a:lumMod val="10000"/>
                </a:schemeClr>
              </a:solidFill>
              <a:latin typeface="Times New Roman" panose="02020603050405020304" pitchFamily="18" charset="0"/>
              <a:cs typeface="Times New Roman" panose="02020603050405020304" pitchFamily="18" charset="0"/>
            </a:endParaRPr>
          </a:p>
          <a:p>
            <a:pPr marL="317500" indent="-1714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Split the data into training and testing sets to validate the model's performance on unseen data.</a:t>
            </a:r>
          </a:p>
          <a:p>
            <a:pPr marL="317500" indent="-1714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Applied cross-validation techniques to ensure model robustness and prevent overfitting.</a:t>
            </a:r>
          </a:p>
          <a:p>
            <a:pPr marL="317500" indent="-1714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Conducted hyperparameter tuning to optimize the models, focusing on regularization for Logistic Regression and tree parameters for Random Forest, aiming to achieve the best balance of accuracy and generalizability.</a:t>
            </a:r>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Methodology</a:t>
            </a:r>
            <a:endParaRPr dirty="0"/>
          </a:p>
        </p:txBody>
      </p:sp>
      <p:sp>
        <p:nvSpPr>
          <p:cNvPr id="2" name="TextBox 1">
            <a:extLst>
              <a:ext uri="{FF2B5EF4-FFF2-40B4-BE49-F238E27FC236}">
                <a16:creationId xmlns:a16="http://schemas.microsoft.com/office/drawing/2014/main" id="{4FBA2FCE-F5F7-524B-EEB0-78092DB5510A}"/>
              </a:ext>
            </a:extLst>
          </p:cNvPr>
          <p:cNvSpPr txBox="1"/>
          <p:nvPr/>
        </p:nvSpPr>
        <p:spPr>
          <a:xfrm>
            <a:off x="7294453" y="4602650"/>
            <a:ext cx="1135247"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Gowtham Kilaru</a:t>
            </a:r>
          </a:p>
        </p:txBody>
      </p:sp>
    </p:spTree>
    <p:extLst>
      <p:ext uri="{BB962C8B-B14F-4D97-AF65-F5344CB8AC3E}">
        <p14:creationId xmlns:p14="http://schemas.microsoft.com/office/powerpoint/2010/main" val="3660346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pPr marL="146050" indent="0" algn="just">
              <a:buNone/>
            </a:pPr>
            <a:r>
              <a:rPr lang="en-US" sz="1400" b="1" dirty="0">
                <a:solidFill>
                  <a:schemeClr val="bg2">
                    <a:lumMod val="50000"/>
                  </a:schemeClr>
                </a:solidFill>
                <a:latin typeface="Times New Roman" panose="02020603050405020304" pitchFamily="18" charset="0"/>
                <a:cs typeface="Times New Roman" panose="02020603050405020304" pitchFamily="18" charset="0"/>
              </a:rPr>
              <a:t>Relevance and Predictive Power: </a:t>
            </a:r>
          </a:p>
          <a:p>
            <a:pPr marL="146050" indent="0" algn="just">
              <a:buNone/>
            </a:pPr>
            <a:r>
              <a:rPr lang="en-US" sz="1400" dirty="0">
                <a:solidFill>
                  <a:schemeClr val="bg2">
                    <a:lumMod val="50000"/>
                  </a:schemeClr>
                </a:solidFill>
                <a:latin typeface="Times New Roman" panose="02020603050405020304" pitchFamily="18" charset="0"/>
                <a:cs typeface="Times New Roman" panose="02020603050405020304" pitchFamily="18" charset="0"/>
              </a:rPr>
              <a:t>Each feature selected plays a crucial role in determining the health status of ICU patients. For example, glucose and creatinine are critical indicators of metabolic function and kidney health, respectively, which are significant in predicting readmission risks.</a:t>
            </a:r>
          </a:p>
          <a:p>
            <a:pPr marL="146050" indent="0" algn="just">
              <a:buNone/>
            </a:pPr>
            <a:endParaRPr lang="en-US" sz="1400" b="1" dirty="0">
              <a:solidFill>
                <a:schemeClr val="bg2">
                  <a:lumMod val="50000"/>
                </a:schemeClr>
              </a:solidFill>
              <a:latin typeface="Times New Roman" panose="02020603050405020304" pitchFamily="18" charset="0"/>
              <a:cs typeface="Times New Roman" panose="02020603050405020304" pitchFamily="18" charset="0"/>
            </a:endParaRPr>
          </a:p>
          <a:p>
            <a:pPr marL="146050" indent="0" algn="just">
              <a:buNone/>
            </a:pPr>
            <a:r>
              <a:rPr lang="en-US" sz="1400" b="1" dirty="0">
                <a:solidFill>
                  <a:schemeClr val="bg2">
                    <a:lumMod val="50000"/>
                  </a:schemeClr>
                </a:solidFill>
                <a:latin typeface="Times New Roman" panose="02020603050405020304" pitchFamily="18" charset="0"/>
                <a:cs typeface="Times New Roman" panose="02020603050405020304" pitchFamily="18" charset="0"/>
              </a:rPr>
              <a:t>Clinical Significance: </a:t>
            </a:r>
          </a:p>
          <a:p>
            <a:pPr marL="146050" indent="0" algn="just">
              <a:buNone/>
            </a:pPr>
            <a:r>
              <a:rPr lang="en-US" sz="1400" dirty="0">
                <a:solidFill>
                  <a:schemeClr val="bg2">
                    <a:lumMod val="50000"/>
                  </a:schemeClr>
                </a:solidFill>
                <a:latin typeface="Times New Roman" panose="02020603050405020304" pitchFamily="18" charset="0"/>
                <a:cs typeface="Times New Roman" panose="02020603050405020304" pitchFamily="18" charset="0"/>
              </a:rPr>
              <a:t>The features like hematocrit and neutrophils are chosen for their direct correlation with patient outcomes in critical care. Hematocrit levels help assess blood volume and oxygen carrying capacity, while neutrophils indicate immune response, both vital for monitoring post-ICU recovery.</a:t>
            </a:r>
          </a:p>
          <a:p>
            <a:pPr marL="146050" indent="0" algn="just">
              <a:buNone/>
            </a:pPr>
            <a:endParaRPr lang="en-US" sz="1400" b="1" dirty="0">
              <a:solidFill>
                <a:schemeClr val="bg2">
                  <a:lumMod val="50000"/>
                </a:schemeClr>
              </a:solidFill>
              <a:latin typeface="Times New Roman" panose="02020603050405020304" pitchFamily="18" charset="0"/>
              <a:cs typeface="Times New Roman" panose="02020603050405020304" pitchFamily="18" charset="0"/>
            </a:endParaRPr>
          </a:p>
          <a:p>
            <a:pPr marL="146050" indent="0" algn="just">
              <a:buNone/>
            </a:pPr>
            <a:r>
              <a:rPr lang="en-US" sz="1400" b="1" dirty="0">
                <a:solidFill>
                  <a:schemeClr val="bg2">
                    <a:lumMod val="50000"/>
                  </a:schemeClr>
                </a:solidFill>
                <a:latin typeface="Times New Roman" panose="02020603050405020304" pitchFamily="18" charset="0"/>
                <a:cs typeface="Times New Roman" panose="02020603050405020304" pitchFamily="18" charset="0"/>
              </a:rPr>
              <a:t>Data Availability and Integrity: </a:t>
            </a:r>
          </a:p>
          <a:p>
            <a:pPr marL="146050" indent="0" algn="just">
              <a:buNone/>
            </a:pPr>
            <a:r>
              <a:rPr lang="en-US" sz="1400" dirty="0">
                <a:solidFill>
                  <a:schemeClr val="bg2">
                    <a:lumMod val="50000"/>
                  </a:schemeClr>
                </a:solidFill>
                <a:latin typeface="Times New Roman" panose="02020603050405020304" pitchFamily="18" charset="0"/>
                <a:cs typeface="Times New Roman" panose="02020603050405020304" pitchFamily="18" charset="0"/>
              </a:rPr>
              <a:t>These features are consistently recorded and highly reliable in clinical datasets, ensuring the robustness of our predictive model. Regular measurements of sodium, blood urea nitrogen (BUN), and respiration rate provide a comprehensive view of patient's fluid and respiratory status, which are pivotal in ICU settings.</a:t>
            </a:r>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Engineering</a:t>
            </a:r>
            <a:endParaRPr dirty="0"/>
          </a:p>
        </p:txBody>
      </p:sp>
      <p:sp>
        <p:nvSpPr>
          <p:cNvPr id="2" name="TextBox 1">
            <a:extLst>
              <a:ext uri="{FF2B5EF4-FFF2-40B4-BE49-F238E27FC236}">
                <a16:creationId xmlns:a16="http://schemas.microsoft.com/office/drawing/2014/main" id="{32E76D46-783C-DE60-17C7-6BDF848DA457}"/>
              </a:ext>
            </a:extLst>
          </p:cNvPr>
          <p:cNvSpPr txBox="1"/>
          <p:nvPr/>
        </p:nvSpPr>
        <p:spPr>
          <a:xfrm>
            <a:off x="7020340" y="4671745"/>
            <a:ext cx="1409360"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Chandana </a:t>
            </a:r>
            <a:r>
              <a:rPr lang="en-IN" sz="1100" dirty="0" err="1">
                <a:latin typeface="Times New Roman" panose="02020603050405020304" pitchFamily="18" charset="0"/>
                <a:cs typeface="Times New Roman" panose="02020603050405020304" pitchFamily="18" charset="0"/>
              </a:rPr>
              <a:t>Daggumati</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18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pPr marL="146050" indent="0">
              <a:buNone/>
            </a:pPr>
            <a:r>
              <a:rPr lang="en-US" sz="1400" b="1" dirty="0">
                <a:solidFill>
                  <a:schemeClr val="bg2">
                    <a:lumMod val="50000"/>
                  </a:schemeClr>
                </a:solidFill>
                <a:latin typeface="Times New Roman" panose="02020603050405020304" pitchFamily="18" charset="0"/>
                <a:cs typeface="Times New Roman" panose="02020603050405020304" pitchFamily="18" charset="0"/>
              </a:rPr>
              <a:t>Historical Predictive Success: </a:t>
            </a:r>
          </a:p>
          <a:p>
            <a:pPr marL="146050" indent="0">
              <a:buNone/>
            </a:pPr>
            <a:endParaRPr lang="en-US" sz="1400" dirty="0">
              <a:solidFill>
                <a:schemeClr val="bg2">
                  <a:lumMod val="50000"/>
                </a:schemeClr>
              </a:solidFill>
              <a:latin typeface="Times New Roman" panose="02020603050405020304" pitchFamily="18" charset="0"/>
              <a:cs typeface="Times New Roman" panose="02020603050405020304" pitchFamily="18" charset="0"/>
            </a:endParaRPr>
          </a:p>
          <a:p>
            <a:pPr marL="146050" indent="0">
              <a:buNone/>
            </a:pPr>
            <a:r>
              <a:rPr lang="en-US" sz="1400" dirty="0">
                <a:solidFill>
                  <a:schemeClr val="bg2">
                    <a:lumMod val="50000"/>
                  </a:schemeClr>
                </a:solidFill>
                <a:latin typeface="Times New Roman" panose="02020603050405020304" pitchFamily="18" charset="0"/>
                <a:cs typeface="Times New Roman" panose="02020603050405020304" pitchFamily="18" charset="0"/>
              </a:rPr>
              <a:t>Historical data analysis showed that these variables have been strong predictors in previous studies. For instance, length of stay is often linked to the severity of the condition, influencing the likelihood of readmission.</a:t>
            </a:r>
          </a:p>
          <a:p>
            <a:pPr marL="146050" indent="0">
              <a:buNone/>
            </a:pPr>
            <a:endParaRPr lang="en-US" sz="1400" b="1" dirty="0">
              <a:solidFill>
                <a:schemeClr val="accent2">
                  <a:lumMod val="10000"/>
                </a:schemeClr>
              </a:solidFill>
              <a:latin typeface="Times New Roman" panose="02020603050405020304" pitchFamily="18" charset="0"/>
              <a:cs typeface="Times New Roman" panose="02020603050405020304" pitchFamily="18" charset="0"/>
            </a:endParaRPr>
          </a:p>
          <a:p>
            <a:pPr marL="146050" indent="0">
              <a:buNone/>
            </a:pPr>
            <a:r>
              <a:rPr lang="en-US" sz="1400" b="1" dirty="0">
                <a:solidFill>
                  <a:schemeClr val="bg2">
                    <a:lumMod val="50000"/>
                  </a:schemeClr>
                </a:solidFill>
                <a:latin typeface="Times New Roman" panose="02020603050405020304" pitchFamily="18" charset="0"/>
                <a:cs typeface="Times New Roman" panose="02020603050405020304" pitchFamily="18" charset="0"/>
              </a:rPr>
              <a:t>Comprehensive Patient Profiling: </a:t>
            </a:r>
          </a:p>
          <a:p>
            <a:pPr marL="146050" indent="0">
              <a:buNone/>
            </a:pPr>
            <a:endParaRPr lang="en-US" sz="1400" dirty="0">
              <a:solidFill>
                <a:schemeClr val="bg2">
                  <a:lumMod val="50000"/>
                </a:schemeClr>
              </a:solidFill>
              <a:latin typeface="Times New Roman" panose="02020603050405020304" pitchFamily="18" charset="0"/>
              <a:cs typeface="Times New Roman" panose="02020603050405020304" pitchFamily="18" charset="0"/>
            </a:endParaRPr>
          </a:p>
          <a:p>
            <a:pPr marL="146050" indent="0">
              <a:buNone/>
            </a:pPr>
            <a:r>
              <a:rPr lang="en-US" sz="1400" dirty="0">
                <a:solidFill>
                  <a:schemeClr val="bg2">
                    <a:lumMod val="50000"/>
                  </a:schemeClr>
                </a:solidFill>
                <a:latin typeface="Times New Roman" panose="02020603050405020304" pitchFamily="18" charset="0"/>
                <a:cs typeface="Times New Roman" panose="02020603050405020304" pitchFamily="18" charset="0"/>
              </a:rPr>
              <a:t>By combining physiological measurements (like BMI and pulse) with biochemical markers, we can create a multifaceted profile of each patient. This holistic approach enhances the predictive accuracy of our model, allowing for tailored interventions aimed at reducing ICU readmissions.</a:t>
            </a:r>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Engineering</a:t>
            </a:r>
            <a:endParaRPr dirty="0"/>
          </a:p>
        </p:txBody>
      </p:sp>
      <p:sp>
        <p:nvSpPr>
          <p:cNvPr id="2" name="TextBox 1">
            <a:extLst>
              <a:ext uri="{FF2B5EF4-FFF2-40B4-BE49-F238E27FC236}">
                <a16:creationId xmlns:a16="http://schemas.microsoft.com/office/drawing/2014/main" id="{3CD42B76-448A-8782-0B9D-53D9B2196103}"/>
              </a:ext>
            </a:extLst>
          </p:cNvPr>
          <p:cNvSpPr txBox="1"/>
          <p:nvPr/>
        </p:nvSpPr>
        <p:spPr>
          <a:xfrm>
            <a:off x="7145079" y="4540940"/>
            <a:ext cx="1409360"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Chandana </a:t>
            </a:r>
            <a:r>
              <a:rPr lang="en-IN" sz="1100" dirty="0" err="1">
                <a:latin typeface="Times New Roman" panose="02020603050405020304" pitchFamily="18" charset="0"/>
                <a:cs typeface="Times New Roman" panose="02020603050405020304" pitchFamily="18" charset="0"/>
              </a:rPr>
              <a:t>Daggumati</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362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093386"/>
            <a:ext cx="7715400" cy="3397800"/>
          </a:xfrm>
          <a:prstGeom prst="rect">
            <a:avLst/>
          </a:prstGeom>
        </p:spPr>
        <p:txBody>
          <a:bodyPr spcFirstLastPara="1" wrap="square" lIns="91425" tIns="91425" rIns="91425" bIns="91425" anchor="t" anchorCtr="0">
            <a:noAutofit/>
          </a:bodyPr>
          <a:lstStyle/>
          <a:p>
            <a:pPr marL="146050" indent="0" algn="just">
              <a:buNone/>
            </a:pPr>
            <a:r>
              <a:rPr lang="en-US" sz="1400" b="1" dirty="0">
                <a:solidFill>
                  <a:schemeClr val="accent2">
                    <a:lumMod val="10000"/>
                  </a:schemeClr>
                </a:solidFill>
                <a:latin typeface="Times New Roman" panose="02020603050405020304" pitchFamily="18" charset="0"/>
                <a:cs typeface="Times New Roman" panose="02020603050405020304" pitchFamily="18" charset="0"/>
              </a:rPr>
              <a:t>Choice of Models:</a:t>
            </a:r>
          </a:p>
          <a:p>
            <a:pPr marL="146050" indent="0" algn="just">
              <a:buNone/>
            </a:pPr>
            <a:endParaRPr lang="en-US" sz="1400" b="1" dirty="0">
              <a:solidFill>
                <a:schemeClr val="accent2">
                  <a:lumMod val="10000"/>
                </a:schemeClr>
              </a:solidFill>
              <a:latin typeface="Times New Roman" panose="02020603050405020304" pitchFamily="18" charset="0"/>
              <a:cs typeface="Times New Roman" panose="02020603050405020304" pitchFamily="18" charset="0"/>
            </a:endParaRPr>
          </a:p>
          <a:p>
            <a:pPr marL="317500" indent="-171450" algn="just">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We selected Logistic Regression and Random Forest models due to their proven track record in handling binary classification problems.</a:t>
            </a:r>
          </a:p>
          <a:p>
            <a:pPr marL="317500" indent="-171450" algn="just">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Logistic Regression provides interpretability, which is crucial for understanding the relationship between features and outcomes.</a:t>
            </a:r>
          </a:p>
          <a:p>
            <a:pPr marL="317500" indent="-171450" algn="just">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Random Forest offers robustness against overfitting and handles non-linear relationships well, making it suitable for complex datasets like ours.</a:t>
            </a:r>
          </a:p>
          <a:p>
            <a:pPr marL="146050" indent="0" algn="just">
              <a:buNone/>
            </a:pPr>
            <a:endParaRPr lang="en-US" sz="1400" b="1" dirty="0">
              <a:solidFill>
                <a:schemeClr val="accent2">
                  <a:lumMod val="10000"/>
                </a:schemeClr>
              </a:solidFill>
              <a:latin typeface="Times New Roman" panose="02020603050405020304" pitchFamily="18" charset="0"/>
              <a:cs typeface="Times New Roman" panose="02020603050405020304" pitchFamily="18" charset="0"/>
            </a:endParaRPr>
          </a:p>
          <a:p>
            <a:pPr marL="146050" indent="0" algn="just">
              <a:buNone/>
            </a:pPr>
            <a:r>
              <a:rPr lang="en-US" sz="1400" b="1" dirty="0">
                <a:solidFill>
                  <a:schemeClr val="accent2">
                    <a:lumMod val="10000"/>
                  </a:schemeClr>
                </a:solidFill>
                <a:latin typeface="Times New Roman" panose="02020603050405020304" pitchFamily="18" charset="0"/>
                <a:cs typeface="Times New Roman" panose="02020603050405020304" pitchFamily="18" charset="0"/>
              </a:rPr>
              <a:t>Data Splitting and Cross-Validation:</a:t>
            </a:r>
          </a:p>
          <a:p>
            <a:pPr marL="146050" indent="0" algn="just">
              <a:buNone/>
            </a:pPr>
            <a:endParaRPr lang="en-US" sz="1400" b="1" dirty="0">
              <a:solidFill>
                <a:schemeClr val="accent2">
                  <a:lumMod val="10000"/>
                </a:schemeClr>
              </a:solidFill>
              <a:latin typeface="Times New Roman" panose="02020603050405020304" pitchFamily="18" charset="0"/>
              <a:cs typeface="Times New Roman" panose="02020603050405020304" pitchFamily="18" charset="0"/>
            </a:endParaRPr>
          </a:p>
          <a:p>
            <a:pPr marL="317500" indent="-171450" algn="just">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The dataset was split into training and testing sets to validate the model's performance on unseen data.</a:t>
            </a:r>
          </a:p>
          <a:p>
            <a:pPr marL="317500" indent="-171450" algn="just">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We used k-fold cross-validation to ensure the model's generalizability and to avoid overfitting, which is vital in maintaining the integrity of predictive performance across various subsets of data.</a:t>
            </a:r>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Development</a:t>
            </a:r>
            <a:endParaRPr dirty="0"/>
          </a:p>
        </p:txBody>
      </p:sp>
      <p:sp>
        <p:nvSpPr>
          <p:cNvPr id="2" name="TextBox 1">
            <a:extLst>
              <a:ext uri="{FF2B5EF4-FFF2-40B4-BE49-F238E27FC236}">
                <a16:creationId xmlns:a16="http://schemas.microsoft.com/office/drawing/2014/main" id="{A25FDC67-A1EE-23EA-2F63-69479C929596}"/>
              </a:ext>
            </a:extLst>
          </p:cNvPr>
          <p:cNvSpPr txBox="1"/>
          <p:nvPr/>
        </p:nvSpPr>
        <p:spPr>
          <a:xfrm>
            <a:off x="7208874" y="4602650"/>
            <a:ext cx="1409360"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Chandana </a:t>
            </a:r>
            <a:r>
              <a:rPr lang="en-IN" sz="1100" dirty="0" err="1">
                <a:latin typeface="Times New Roman" panose="02020603050405020304" pitchFamily="18" charset="0"/>
                <a:cs typeface="Times New Roman" panose="02020603050405020304" pitchFamily="18" charset="0"/>
              </a:rPr>
              <a:t>Daggumati</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40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9"/>
          <p:cNvSpPr txBox="1">
            <a:spLocks noGrp="1"/>
          </p:cNvSpPr>
          <p:nvPr>
            <p:ph type="subTitle" idx="1"/>
          </p:nvPr>
        </p:nvSpPr>
        <p:spPr>
          <a:xfrm>
            <a:off x="714300" y="1206800"/>
            <a:ext cx="7715400" cy="3397800"/>
          </a:xfrm>
          <a:prstGeom prst="rect">
            <a:avLst/>
          </a:prstGeom>
        </p:spPr>
        <p:txBody>
          <a:bodyPr spcFirstLastPara="1" wrap="square" lIns="91425" tIns="91425" rIns="91425" bIns="91425" anchor="t" anchorCtr="0">
            <a:noAutofit/>
          </a:bodyPr>
          <a:lstStyle/>
          <a:p>
            <a:pPr marL="146050" indent="0">
              <a:buNone/>
            </a:pPr>
            <a:r>
              <a:rPr lang="en-US" sz="1400" b="1" dirty="0">
                <a:solidFill>
                  <a:schemeClr val="accent2">
                    <a:lumMod val="10000"/>
                  </a:schemeClr>
                </a:solidFill>
                <a:latin typeface="Times New Roman" panose="02020603050405020304" pitchFamily="18" charset="0"/>
                <a:cs typeface="Times New Roman" panose="02020603050405020304" pitchFamily="18" charset="0"/>
              </a:rPr>
              <a:t>Hyperparameter Tuning:</a:t>
            </a:r>
          </a:p>
          <a:p>
            <a:pPr marL="146050" indent="0">
              <a:buNone/>
            </a:pPr>
            <a:endParaRPr lang="en-US" sz="1400" b="1" dirty="0">
              <a:solidFill>
                <a:schemeClr val="accent2">
                  <a:lumMod val="10000"/>
                </a:schemeClr>
              </a:solidFill>
              <a:latin typeface="Times New Roman" panose="02020603050405020304" pitchFamily="18" charset="0"/>
              <a:cs typeface="Times New Roman" panose="02020603050405020304" pitchFamily="18" charset="0"/>
            </a:endParaRPr>
          </a:p>
          <a:p>
            <a:pPr marL="317500" indent="-1714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For Logistic Regression, we focused on optimizing the regularization strength and the solver used, which helps in managing model complexity and speed of convergence.</a:t>
            </a:r>
          </a:p>
          <a:p>
            <a:pPr marL="317500" indent="-1714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For the Random Forest, critical parameters such as the number of trees (</a:t>
            </a:r>
            <a:r>
              <a:rPr lang="en-US" sz="1400" dirty="0" err="1">
                <a:solidFill>
                  <a:schemeClr val="accent2">
                    <a:lumMod val="10000"/>
                  </a:schemeClr>
                </a:solidFill>
                <a:latin typeface="Times New Roman" panose="02020603050405020304" pitchFamily="18" charset="0"/>
                <a:cs typeface="Times New Roman" panose="02020603050405020304" pitchFamily="18" charset="0"/>
              </a:rPr>
              <a:t>n_estimators</a:t>
            </a:r>
            <a:r>
              <a:rPr lang="en-US" sz="1400" dirty="0">
                <a:solidFill>
                  <a:schemeClr val="accent2">
                    <a:lumMod val="10000"/>
                  </a:schemeClr>
                </a:solidFill>
                <a:latin typeface="Times New Roman" panose="02020603050405020304" pitchFamily="18" charset="0"/>
                <a:cs typeface="Times New Roman" panose="02020603050405020304" pitchFamily="18" charset="0"/>
              </a:rPr>
              <a:t>) and the maximum depth of each tree were tuned to maximize the model's accuracy and manage computational efficiency.</a:t>
            </a:r>
          </a:p>
          <a:p>
            <a:pPr marL="146050" indent="0">
              <a:buNone/>
            </a:pPr>
            <a:endParaRPr lang="en-US" sz="1400" b="1" dirty="0">
              <a:solidFill>
                <a:schemeClr val="accent2">
                  <a:lumMod val="10000"/>
                </a:schemeClr>
              </a:solidFill>
              <a:latin typeface="Times New Roman" panose="02020603050405020304" pitchFamily="18" charset="0"/>
              <a:cs typeface="Times New Roman" panose="02020603050405020304" pitchFamily="18" charset="0"/>
            </a:endParaRPr>
          </a:p>
          <a:p>
            <a:pPr marL="146050" indent="0">
              <a:buNone/>
            </a:pPr>
            <a:r>
              <a:rPr lang="en-US" sz="1400" b="1" dirty="0">
                <a:solidFill>
                  <a:schemeClr val="accent2">
                    <a:lumMod val="10000"/>
                  </a:schemeClr>
                </a:solidFill>
                <a:latin typeface="Times New Roman" panose="02020603050405020304" pitchFamily="18" charset="0"/>
                <a:cs typeface="Times New Roman" panose="02020603050405020304" pitchFamily="18" charset="0"/>
              </a:rPr>
              <a:t>Model Training:</a:t>
            </a:r>
          </a:p>
          <a:p>
            <a:pPr marL="146050" indent="0">
              <a:buNone/>
            </a:pPr>
            <a:endParaRPr lang="en-US" sz="1400" b="1" dirty="0">
              <a:solidFill>
                <a:schemeClr val="accent2">
                  <a:lumMod val="10000"/>
                </a:schemeClr>
              </a:solidFill>
              <a:latin typeface="Times New Roman" panose="02020603050405020304" pitchFamily="18" charset="0"/>
              <a:cs typeface="Times New Roman" panose="02020603050405020304" pitchFamily="18" charset="0"/>
            </a:endParaRPr>
          </a:p>
          <a:p>
            <a:pPr marL="317500" indent="-1714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Both models were trained on the dataset, with iterative adjustments based on validation results.</a:t>
            </a:r>
          </a:p>
          <a:p>
            <a:pPr marL="317500" indent="-171450">
              <a:buFont typeface="Wingdings" panose="05000000000000000000" pitchFamily="2" charset="2"/>
              <a:buChar char="Ø"/>
            </a:pPr>
            <a:r>
              <a:rPr lang="en-US" sz="1400" dirty="0">
                <a:solidFill>
                  <a:schemeClr val="accent2">
                    <a:lumMod val="10000"/>
                  </a:schemeClr>
                </a:solidFill>
                <a:latin typeface="Times New Roman" panose="02020603050405020304" pitchFamily="18" charset="0"/>
                <a:cs typeface="Times New Roman" panose="02020603050405020304" pitchFamily="18" charset="0"/>
              </a:rPr>
              <a:t>Training involved not just fitting the models to the data but also continuously monitoring for performance improvements and making necessary adjustments to hyperparameters.</a:t>
            </a:r>
          </a:p>
        </p:txBody>
      </p:sp>
      <p:sp>
        <p:nvSpPr>
          <p:cNvPr id="673" name="Google Shape;673;p59"/>
          <p:cNvSpPr txBox="1">
            <a:spLocks noGrp="1"/>
          </p:cNvSpPr>
          <p:nvPr>
            <p:ph type="title"/>
          </p:nvPr>
        </p:nvSpPr>
        <p:spPr>
          <a:xfrm>
            <a:off x="714300" y="54085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 Development</a:t>
            </a:r>
            <a:endParaRPr dirty="0"/>
          </a:p>
        </p:txBody>
      </p:sp>
      <p:sp>
        <p:nvSpPr>
          <p:cNvPr id="2" name="TextBox 1">
            <a:extLst>
              <a:ext uri="{FF2B5EF4-FFF2-40B4-BE49-F238E27FC236}">
                <a16:creationId xmlns:a16="http://schemas.microsoft.com/office/drawing/2014/main" id="{339C451C-45B3-C143-92E1-233406D4B92D}"/>
              </a:ext>
            </a:extLst>
          </p:cNvPr>
          <p:cNvSpPr txBox="1"/>
          <p:nvPr/>
        </p:nvSpPr>
        <p:spPr>
          <a:xfrm>
            <a:off x="7020340" y="4602650"/>
            <a:ext cx="1409360" cy="261610"/>
          </a:xfrm>
          <a:prstGeom prst="rect">
            <a:avLst/>
          </a:prstGeom>
          <a:noFill/>
        </p:spPr>
        <p:txBody>
          <a:bodyPr wrap="none" rtlCol="0">
            <a:spAutoFit/>
          </a:bodyPr>
          <a:lstStyle/>
          <a:p>
            <a:r>
              <a:rPr lang="en-IN" sz="1100" dirty="0">
                <a:latin typeface="Times New Roman" panose="02020603050405020304" pitchFamily="18" charset="0"/>
                <a:cs typeface="Times New Roman" panose="02020603050405020304" pitchFamily="18" charset="0"/>
              </a:rPr>
              <a:t>Chandana </a:t>
            </a:r>
            <a:r>
              <a:rPr lang="en-IN" sz="1100" dirty="0" err="1">
                <a:latin typeface="Times New Roman" panose="02020603050405020304" pitchFamily="18" charset="0"/>
                <a:cs typeface="Times New Roman" panose="02020603050405020304" pitchFamily="18" charset="0"/>
              </a:rPr>
              <a:t>Daggumati</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418780"/>
      </p:ext>
    </p:extLst>
  </p:cSld>
  <p:clrMapOvr>
    <a:masterClrMapping/>
  </p:clrMapOvr>
</p:sld>
</file>

<file path=ppt/theme/theme1.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2376</Words>
  <Application>Microsoft Macintosh PowerPoint</Application>
  <PresentationFormat>On-screen Show (16:9)</PresentationFormat>
  <Paragraphs>201</Paragraphs>
  <Slides>23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Times New Roman</vt:lpstr>
      <vt:lpstr>Alata</vt:lpstr>
      <vt:lpstr>Wingdings</vt:lpstr>
      <vt:lpstr>Montserrat</vt:lpstr>
      <vt:lpstr>Roboto Condensed Light</vt:lpstr>
      <vt:lpstr>Anaheim</vt:lpstr>
      <vt:lpstr>Arial</vt:lpstr>
      <vt:lpstr>Healthcare Center Website by Slidesgo</vt:lpstr>
      <vt:lpstr>PREDICTIVE ICU READMISSIONS</vt:lpstr>
      <vt:lpstr>Abstract</vt:lpstr>
      <vt:lpstr>Introduction</vt:lpstr>
      <vt:lpstr>Methodology</vt:lpstr>
      <vt:lpstr>Methodology</vt:lpstr>
      <vt:lpstr>Feature Engineering</vt:lpstr>
      <vt:lpstr>Feature Engineering</vt:lpstr>
      <vt:lpstr>Model Development</vt:lpstr>
      <vt:lpstr>Model Development</vt:lpstr>
      <vt:lpstr>System Design</vt:lpstr>
      <vt:lpstr>System Design</vt:lpstr>
      <vt:lpstr>System Design</vt:lpstr>
      <vt:lpstr>System Design</vt:lpstr>
      <vt:lpstr>Web Application Development</vt:lpstr>
      <vt:lpstr>Web Application Development</vt:lpstr>
      <vt:lpstr>Model Evaluation Metrics</vt:lpstr>
      <vt:lpstr>Feature importance Analysis</vt:lpstr>
      <vt:lpstr>Predicted Probabilities</vt:lpstr>
      <vt:lpstr>Precision-Recall and ROC Curve</vt:lpstr>
      <vt:lpstr>Conclusion</vt:lpstr>
      <vt:lpstr>Project Video Demonstration </vt:lpstr>
      <vt:lpstr>Q &amp; 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ICU READMISSIONS</dc:title>
  <cp:lastModifiedBy>Devisetti, Sai Dineshchandra</cp:lastModifiedBy>
  <cp:revision>4</cp:revision>
  <dcterms:modified xsi:type="dcterms:W3CDTF">2024-05-07T23:16:21Z</dcterms:modified>
</cp:coreProperties>
</file>