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0" r:id="rId2"/>
    <p:sldId id="4421" r:id="rId3"/>
    <p:sldId id="4422" r:id="rId4"/>
    <p:sldId id="4423" r:id="rId5"/>
    <p:sldId id="4424" r:id="rId6"/>
    <p:sldId id="4425" r:id="rId7"/>
    <p:sldId id="4426" r:id="rId8"/>
    <p:sldId id="4427" r:id="rId9"/>
    <p:sldId id="4428" r:id="rId10"/>
    <p:sldId id="4429" r:id="rId11"/>
    <p:sldId id="4430" r:id="rId12"/>
    <p:sldId id="4431" r:id="rId13"/>
    <p:sldId id="4432" r:id="rId14"/>
    <p:sldId id="4433" r:id="rId15"/>
    <p:sldId id="4434" r:id="rId16"/>
    <p:sldId id="4435" r:id="rId17"/>
    <p:sldId id="4436" r:id="rId18"/>
    <p:sldId id="4437" r:id="rId19"/>
    <p:sldId id="443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m Prasad P" userId="7d3938e7c1dd628d" providerId="LiveId" clId="{DDD3B4AD-EA30-40DF-960D-6E408D265D06}"/>
    <pc:docChg chg="modSld">
      <pc:chgData name="Sai ram Prasad P" userId="7d3938e7c1dd628d" providerId="LiveId" clId="{DDD3B4AD-EA30-40DF-960D-6E408D265D06}" dt="2024-09-09T03:42:27.285" v="33" actId="20577"/>
      <pc:docMkLst>
        <pc:docMk/>
      </pc:docMkLst>
      <pc:sldChg chg="modSp mod">
        <pc:chgData name="Sai ram Prasad P" userId="7d3938e7c1dd628d" providerId="LiveId" clId="{DDD3B4AD-EA30-40DF-960D-6E408D265D06}" dt="2024-09-09T03:37:28.827" v="16" actId="20577"/>
        <pc:sldMkLst>
          <pc:docMk/>
          <pc:sldMk cId="1249736949" sldId="4423"/>
        </pc:sldMkLst>
        <pc:spChg chg="mod">
          <ac:chgData name="Sai ram Prasad P" userId="7d3938e7c1dd628d" providerId="LiveId" clId="{DDD3B4AD-EA30-40DF-960D-6E408D265D06}" dt="2024-09-09T03:37:28.827" v="16" actId="20577"/>
          <ac:spMkLst>
            <pc:docMk/>
            <pc:sldMk cId="1249736949" sldId="4423"/>
            <ac:spMk id="12" creationId="{40BCD572-D6A2-D201-7BFB-94BF77939780}"/>
          </ac:spMkLst>
        </pc:spChg>
      </pc:sldChg>
      <pc:sldChg chg="modSp mod">
        <pc:chgData name="Sai ram Prasad P" userId="7d3938e7c1dd628d" providerId="LiveId" clId="{DDD3B4AD-EA30-40DF-960D-6E408D265D06}" dt="2024-09-09T03:42:27.285" v="33" actId="20577"/>
        <pc:sldMkLst>
          <pc:docMk/>
          <pc:sldMk cId="4216074225" sldId="4427"/>
        </pc:sldMkLst>
        <pc:spChg chg="mod">
          <ac:chgData name="Sai ram Prasad P" userId="7d3938e7c1dd628d" providerId="LiveId" clId="{DDD3B4AD-EA30-40DF-960D-6E408D265D06}" dt="2024-09-09T03:42:27.285" v="33" actId="20577"/>
          <ac:spMkLst>
            <pc:docMk/>
            <pc:sldMk cId="4216074225" sldId="4427"/>
            <ac:spMk id="11" creationId="{A91ADD6A-90B9-8B7C-4F6B-F6F370183B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creativecommons.org/licenses/by/3.0/" TargetMode="External"/><Relationship Id="rId4" Type="http://schemas.openxmlformats.org/officeDocument/2006/relationships/hyperlink" Target="https://stileex.xyz/en/jir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devopedia.org/site-info/abou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998863"/>
          </a:xfrm>
          <a:prstGeom prst="rect">
            <a:avLst/>
          </a:prstGeom>
        </p:spPr>
        <p:txBody>
          <a:bodyPr wrap="square" lIns="0" tIns="0" rIns="0" bIns="0" rtlCol="0" anchor="t">
            <a:spAutoFit/>
          </a:bodyPr>
          <a:lstStyle/>
          <a:p>
            <a:pPr>
              <a:lnSpc>
                <a:spcPts val="9425"/>
              </a:lnSpc>
              <a:spcBef>
                <a:spcPct val="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WIPRO NGA Program –  SDET – Batch No:1</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9</a:t>
            </a:r>
            <a:r>
              <a:rPr lang="en-US" sz="2400" baseline="30000" dirty="0">
                <a:solidFill>
                  <a:srgbClr val="FFFFFF"/>
                </a:solidFill>
                <a:latin typeface="HK Grotesk" pitchFamily="2" charset="77"/>
              </a:rPr>
              <a:t>th </a:t>
            </a:r>
            <a:r>
              <a:rPr lang="en-US" sz="2400" dirty="0">
                <a:solidFill>
                  <a:srgbClr val="FFFFFF"/>
                </a:solidFill>
                <a:latin typeface="HK Grotesk" pitchFamily="2" charset="77"/>
              </a:rPr>
              <a:t>Sept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–Bellamkonda Dhrama Siva Sai Dinesh</a:t>
            </a:r>
          </a:p>
        </p:txBody>
      </p:sp>
      <p:sp>
        <p:nvSpPr>
          <p:cNvPr id="3" name="TextBox 7">
            <a:extLst>
              <a:ext uri="{FF2B5EF4-FFF2-40B4-BE49-F238E27FC236}">
                <a16:creationId xmlns:a16="http://schemas.microsoft.com/office/drawing/2014/main" id="{21F87AA7-2FEF-9248-CC8B-6951622F8F14}"/>
              </a:ext>
            </a:extLst>
          </p:cNvPr>
          <p:cNvSpPr txBox="1"/>
          <p:nvPr/>
        </p:nvSpPr>
        <p:spPr>
          <a:xfrm>
            <a:off x="376387" y="413690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a:t>
            </a:r>
            <a:r>
              <a:rPr lang="en-US" sz="2400">
                <a:solidFill>
                  <a:srgbClr val="FFFFFF"/>
                </a:solidFill>
                <a:latin typeface="HK Grotesk" pitchFamily="2" charset="77"/>
              </a:rPr>
              <a:t>–Gillette </a:t>
            </a:r>
            <a:r>
              <a:rPr lang="en-US" sz="2400" dirty="0">
                <a:solidFill>
                  <a:srgbClr val="FFFFFF"/>
                </a:solidFill>
                <a:latin typeface="HK Grotesk" pitchFamily="2" charset="77"/>
              </a:rPr>
              <a:t>Website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sp>
        <p:nvSpPr>
          <p:cNvPr id="4" name="TextBox 3">
            <a:extLst>
              <a:ext uri="{FF2B5EF4-FFF2-40B4-BE49-F238E27FC236}">
                <a16:creationId xmlns:a16="http://schemas.microsoft.com/office/drawing/2014/main" id="{C1E6ADC3-FCF7-EF3B-C829-F84E78069FDC}"/>
              </a:ext>
            </a:extLst>
          </p:cNvPr>
          <p:cNvSpPr txBox="1"/>
          <p:nvPr/>
        </p:nvSpPr>
        <p:spPr>
          <a:xfrm>
            <a:off x="293362" y="198756"/>
            <a:ext cx="6465657" cy="584775"/>
          </a:xfrm>
          <a:prstGeom prst="rect">
            <a:avLst/>
          </a:prstGeom>
          <a:noFill/>
        </p:spPr>
        <p:txBody>
          <a:bodyPr wrap="square" rtlCol="0">
            <a:spAutoFit/>
          </a:bodyPr>
          <a:lstStyle/>
          <a:p>
            <a:r>
              <a:rPr lang="en-IN" sz="3200" dirty="0">
                <a:solidFill>
                  <a:srgbClr val="0070C0"/>
                </a:solidFill>
              </a:rPr>
              <a:t>Manual Testing</a:t>
            </a:r>
          </a:p>
        </p:txBody>
      </p:sp>
      <p:sp>
        <p:nvSpPr>
          <p:cNvPr id="10" name="TextBox 9">
            <a:extLst>
              <a:ext uri="{FF2B5EF4-FFF2-40B4-BE49-F238E27FC236}">
                <a16:creationId xmlns:a16="http://schemas.microsoft.com/office/drawing/2014/main" id="{5E527A24-CCF6-0E83-68E6-7E1E6D3EF918}"/>
              </a:ext>
            </a:extLst>
          </p:cNvPr>
          <p:cNvSpPr txBox="1"/>
          <p:nvPr/>
        </p:nvSpPr>
        <p:spPr>
          <a:xfrm>
            <a:off x="923828" y="923827"/>
            <a:ext cx="11268172" cy="1105499"/>
          </a:xfrm>
          <a:prstGeom prst="rect">
            <a:avLst/>
          </a:prstGeom>
          <a:noFill/>
        </p:spPr>
        <p:txBody>
          <a:bodyPr wrap="square">
            <a:spAutoFit/>
          </a:bodyPr>
          <a:lstStyle/>
          <a:p>
            <a:r>
              <a:rPr lang="en-US" sz="1600" b="1" dirty="0"/>
              <a:t>Manual Testing</a:t>
            </a:r>
            <a:r>
              <a:rPr lang="en-US" sz="1600" dirty="0"/>
              <a:t> is a software testing process where testers execute test cases manually without using any automated tools or scripts. The goal is to identify defects, ensure that the software behaves as expected, and verify that it meets the specified requirements. Manual testing involves human testers interacting with the application as end-users would, to find issues and ensure the quality of the software.</a:t>
            </a:r>
          </a:p>
        </p:txBody>
      </p:sp>
      <p:sp>
        <p:nvSpPr>
          <p:cNvPr id="13" name="TextBox 12">
            <a:extLst>
              <a:ext uri="{FF2B5EF4-FFF2-40B4-BE49-F238E27FC236}">
                <a16:creationId xmlns:a16="http://schemas.microsoft.com/office/drawing/2014/main" id="{30FD456C-ADDB-AFCA-889F-CBAF23DD827D}"/>
              </a:ext>
            </a:extLst>
          </p:cNvPr>
          <p:cNvSpPr txBox="1"/>
          <p:nvPr/>
        </p:nvSpPr>
        <p:spPr>
          <a:xfrm>
            <a:off x="405353" y="2091555"/>
            <a:ext cx="8736290" cy="369332"/>
          </a:xfrm>
          <a:prstGeom prst="rect">
            <a:avLst/>
          </a:prstGeom>
          <a:noFill/>
        </p:spPr>
        <p:txBody>
          <a:bodyPr wrap="square">
            <a:spAutoFit/>
          </a:bodyPr>
          <a:lstStyle/>
          <a:p>
            <a:r>
              <a:rPr lang="en-US" dirty="0">
                <a:solidFill>
                  <a:srgbClr val="0187CC"/>
                </a:solidFill>
              </a:rPr>
              <a:t>Key Aspects of Manual Testing:</a:t>
            </a:r>
            <a:endParaRPr lang="en-IN" dirty="0">
              <a:solidFill>
                <a:srgbClr val="0187CC"/>
              </a:solidFill>
            </a:endParaRPr>
          </a:p>
        </p:txBody>
      </p:sp>
      <p:sp>
        <p:nvSpPr>
          <p:cNvPr id="14" name="TextBox 13">
            <a:extLst>
              <a:ext uri="{FF2B5EF4-FFF2-40B4-BE49-F238E27FC236}">
                <a16:creationId xmlns:a16="http://schemas.microsoft.com/office/drawing/2014/main" id="{BD677A4F-4C99-9401-7C8F-BA516F645396}"/>
              </a:ext>
            </a:extLst>
          </p:cNvPr>
          <p:cNvSpPr txBox="1"/>
          <p:nvPr/>
        </p:nvSpPr>
        <p:spPr>
          <a:xfrm>
            <a:off x="1319753" y="2846895"/>
            <a:ext cx="10724763" cy="1908215"/>
          </a:xfrm>
          <a:prstGeom prst="rect">
            <a:avLst/>
          </a:prstGeom>
          <a:noFill/>
        </p:spPr>
        <p:txBody>
          <a:bodyPr wrap="square" rtlCol="0">
            <a:spAutoFit/>
          </a:bodyPr>
          <a:lstStyle/>
          <a:p>
            <a:pPr marL="285750" indent="-285750">
              <a:buFont typeface="Wingdings" panose="05000000000000000000" pitchFamily="2" charset="2"/>
              <a:buChar char="Ø"/>
            </a:pPr>
            <a:r>
              <a:rPr lang="en-US" b="1" dirty="0"/>
              <a:t>Test Planning</a:t>
            </a:r>
            <a:r>
              <a:rPr lang="en-US" sz="1800" dirty="0"/>
              <a:t> </a:t>
            </a:r>
            <a:r>
              <a:rPr lang="en-IN" dirty="0"/>
              <a:t>: creating test plans ,defining test cases , setting up the test Environment.</a:t>
            </a:r>
          </a:p>
          <a:p>
            <a:pPr marL="285750" indent="-285750">
              <a:buFont typeface="Wingdings" panose="05000000000000000000" pitchFamily="2" charset="2"/>
              <a:buChar char="Ø"/>
            </a:pPr>
            <a:r>
              <a:rPr lang="en-US" b="1" dirty="0"/>
              <a:t>Test Case design</a:t>
            </a:r>
            <a:r>
              <a:rPr lang="en-IN" sz="1800" b="1" dirty="0"/>
              <a:t>:</a:t>
            </a:r>
            <a:r>
              <a:rPr lang="en-US" dirty="0"/>
              <a:t> </a:t>
            </a:r>
            <a:r>
              <a:rPr lang="en-US" sz="1600" dirty="0"/>
              <a:t>Writing detailed test cases that outline the steps to be performed, the expected results, and any required test data.</a:t>
            </a:r>
          </a:p>
          <a:p>
            <a:pPr marL="285750" indent="-285750">
              <a:buFont typeface="Wingdings" panose="05000000000000000000" pitchFamily="2" charset="2"/>
              <a:buChar char="Ø"/>
            </a:pPr>
            <a:r>
              <a:rPr lang="en-US" b="1" dirty="0"/>
              <a:t>Test execution</a:t>
            </a:r>
            <a:r>
              <a:rPr lang="en-IN" sz="1600" b="1" dirty="0"/>
              <a:t>:</a:t>
            </a:r>
            <a:r>
              <a:rPr lang="en-US" sz="1600" dirty="0"/>
              <a:t> Performing operations such as inputting data, clicking buttons, navigating through the application, and verifying results.</a:t>
            </a:r>
          </a:p>
          <a:p>
            <a:pPr marL="285750" indent="-285750">
              <a:buFont typeface="Wingdings" panose="05000000000000000000" pitchFamily="2" charset="2"/>
              <a:buChar char="Ø"/>
            </a:pPr>
            <a:r>
              <a:rPr lang="en-US" sz="1600" b="1" dirty="0"/>
              <a:t>Defect Reporting : </a:t>
            </a:r>
            <a:r>
              <a:rPr lang="en-US" sz="1600" dirty="0"/>
              <a:t>documenting defects with detail such as steps to reproduce , screenshots and security levels.</a:t>
            </a: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219325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sp>
        <p:nvSpPr>
          <p:cNvPr id="4" name="TextBox 3">
            <a:extLst>
              <a:ext uri="{FF2B5EF4-FFF2-40B4-BE49-F238E27FC236}">
                <a16:creationId xmlns:a16="http://schemas.microsoft.com/office/drawing/2014/main" id="{C1E6ADC3-FCF7-EF3B-C829-F84E78069FDC}"/>
              </a:ext>
            </a:extLst>
          </p:cNvPr>
          <p:cNvSpPr txBox="1"/>
          <p:nvPr/>
        </p:nvSpPr>
        <p:spPr>
          <a:xfrm>
            <a:off x="293362" y="198756"/>
            <a:ext cx="6465657" cy="584775"/>
          </a:xfrm>
          <a:prstGeom prst="rect">
            <a:avLst/>
          </a:prstGeom>
          <a:noFill/>
        </p:spPr>
        <p:txBody>
          <a:bodyPr wrap="square" rtlCol="0">
            <a:spAutoFit/>
          </a:bodyPr>
          <a:lstStyle/>
          <a:p>
            <a:r>
              <a:rPr lang="en-IN" sz="3200" dirty="0">
                <a:solidFill>
                  <a:srgbClr val="0070C0"/>
                </a:solidFill>
              </a:rPr>
              <a:t>Manual Testing</a:t>
            </a:r>
          </a:p>
        </p:txBody>
      </p:sp>
      <p:sp>
        <p:nvSpPr>
          <p:cNvPr id="5" name="TextBox 4">
            <a:extLst>
              <a:ext uri="{FF2B5EF4-FFF2-40B4-BE49-F238E27FC236}">
                <a16:creationId xmlns:a16="http://schemas.microsoft.com/office/drawing/2014/main" id="{26D3A763-67AF-E411-47FF-D13B50EBD290}"/>
              </a:ext>
            </a:extLst>
          </p:cNvPr>
          <p:cNvSpPr txBox="1"/>
          <p:nvPr/>
        </p:nvSpPr>
        <p:spPr>
          <a:xfrm>
            <a:off x="894735" y="973394"/>
            <a:ext cx="3018504" cy="400110"/>
          </a:xfrm>
          <a:prstGeom prst="rect">
            <a:avLst/>
          </a:prstGeom>
          <a:noFill/>
        </p:spPr>
        <p:txBody>
          <a:bodyPr wrap="square" rtlCol="0">
            <a:spAutoFit/>
          </a:bodyPr>
          <a:lstStyle/>
          <a:p>
            <a:r>
              <a:rPr lang="en-IN" sz="2000" dirty="0">
                <a:solidFill>
                  <a:srgbClr val="0070C0"/>
                </a:solidFill>
              </a:rPr>
              <a:t>Outcome1:</a:t>
            </a:r>
          </a:p>
        </p:txBody>
      </p:sp>
      <p:pic>
        <p:nvPicPr>
          <p:cNvPr id="9" name="Picture 8">
            <a:extLst>
              <a:ext uri="{FF2B5EF4-FFF2-40B4-BE49-F238E27FC236}">
                <a16:creationId xmlns:a16="http://schemas.microsoft.com/office/drawing/2014/main" id="{F9605292-3F08-9396-7A02-84D0D1DFD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3681"/>
            <a:ext cx="12192000" cy="5250638"/>
          </a:xfrm>
          <a:prstGeom prst="rect">
            <a:avLst/>
          </a:prstGeom>
        </p:spPr>
      </p:pic>
    </p:spTree>
    <p:extLst>
      <p:ext uri="{BB962C8B-B14F-4D97-AF65-F5344CB8AC3E}">
        <p14:creationId xmlns:p14="http://schemas.microsoft.com/office/powerpoint/2010/main" val="79551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12</a:t>
            </a:fld>
            <a:endParaRPr lang="en-US" dirty="0">
              <a:solidFill>
                <a:schemeClr val="tx1"/>
              </a:solidFill>
            </a:endParaRPr>
          </a:p>
        </p:txBody>
      </p:sp>
      <p:sp>
        <p:nvSpPr>
          <p:cNvPr id="4" name="TextBox 3">
            <a:extLst>
              <a:ext uri="{FF2B5EF4-FFF2-40B4-BE49-F238E27FC236}">
                <a16:creationId xmlns:a16="http://schemas.microsoft.com/office/drawing/2014/main" id="{C1E6ADC3-FCF7-EF3B-C829-F84E78069FDC}"/>
              </a:ext>
            </a:extLst>
          </p:cNvPr>
          <p:cNvSpPr txBox="1"/>
          <p:nvPr/>
        </p:nvSpPr>
        <p:spPr>
          <a:xfrm>
            <a:off x="293362" y="198756"/>
            <a:ext cx="6465657" cy="584775"/>
          </a:xfrm>
          <a:prstGeom prst="rect">
            <a:avLst/>
          </a:prstGeom>
          <a:noFill/>
        </p:spPr>
        <p:txBody>
          <a:bodyPr wrap="square" rtlCol="0">
            <a:spAutoFit/>
          </a:bodyPr>
          <a:lstStyle/>
          <a:p>
            <a:r>
              <a:rPr lang="en-IN" sz="3200" dirty="0">
                <a:solidFill>
                  <a:srgbClr val="0070C0"/>
                </a:solidFill>
              </a:rPr>
              <a:t>Manual Testing</a:t>
            </a:r>
          </a:p>
        </p:txBody>
      </p:sp>
      <p:sp>
        <p:nvSpPr>
          <p:cNvPr id="5" name="TextBox 4">
            <a:extLst>
              <a:ext uri="{FF2B5EF4-FFF2-40B4-BE49-F238E27FC236}">
                <a16:creationId xmlns:a16="http://schemas.microsoft.com/office/drawing/2014/main" id="{26D3A763-67AF-E411-47FF-D13B50EBD290}"/>
              </a:ext>
            </a:extLst>
          </p:cNvPr>
          <p:cNvSpPr txBox="1"/>
          <p:nvPr/>
        </p:nvSpPr>
        <p:spPr>
          <a:xfrm>
            <a:off x="894735" y="973394"/>
            <a:ext cx="3018504" cy="400110"/>
          </a:xfrm>
          <a:prstGeom prst="rect">
            <a:avLst/>
          </a:prstGeom>
          <a:noFill/>
        </p:spPr>
        <p:txBody>
          <a:bodyPr wrap="square" rtlCol="0">
            <a:spAutoFit/>
          </a:bodyPr>
          <a:lstStyle/>
          <a:p>
            <a:r>
              <a:rPr lang="en-IN" sz="2000" dirty="0">
                <a:solidFill>
                  <a:srgbClr val="0070C0"/>
                </a:solidFill>
              </a:rPr>
              <a:t>Outcome2:</a:t>
            </a:r>
          </a:p>
        </p:txBody>
      </p:sp>
      <p:pic>
        <p:nvPicPr>
          <p:cNvPr id="8" name="Picture 7">
            <a:extLst>
              <a:ext uri="{FF2B5EF4-FFF2-40B4-BE49-F238E27FC236}">
                <a16:creationId xmlns:a16="http://schemas.microsoft.com/office/drawing/2014/main" id="{8CFDCB30-0AF0-3082-7E7C-120212D30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80" y="1448728"/>
            <a:ext cx="10094880" cy="3960544"/>
          </a:xfrm>
          <a:prstGeom prst="rect">
            <a:avLst/>
          </a:prstGeom>
        </p:spPr>
      </p:pic>
    </p:spTree>
    <p:extLst>
      <p:ext uri="{BB962C8B-B14F-4D97-AF65-F5344CB8AC3E}">
        <p14:creationId xmlns:p14="http://schemas.microsoft.com/office/powerpoint/2010/main" val="293802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13</a:t>
            </a:fld>
            <a:endParaRPr lang="en-US" dirty="0">
              <a:solidFill>
                <a:schemeClr val="tx1"/>
              </a:solidFill>
            </a:endParaRPr>
          </a:p>
        </p:txBody>
      </p:sp>
      <p:sp>
        <p:nvSpPr>
          <p:cNvPr id="4" name="TextBox 3">
            <a:extLst>
              <a:ext uri="{FF2B5EF4-FFF2-40B4-BE49-F238E27FC236}">
                <a16:creationId xmlns:a16="http://schemas.microsoft.com/office/drawing/2014/main" id="{C1E6ADC3-FCF7-EF3B-C829-F84E78069FDC}"/>
              </a:ext>
            </a:extLst>
          </p:cNvPr>
          <p:cNvSpPr txBox="1"/>
          <p:nvPr/>
        </p:nvSpPr>
        <p:spPr>
          <a:xfrm>
            <a:off x="108630" y="278906"/>
            <a:ext cx="6465657" cy="584775"/>
          </a:xfrm>
          <a:prstGeom prst="rect">
            <a:avLst/>
          </a:prstGeom>
          <a:noFill/>
        </p:spPr>
        <p:txBody>
          <a:bodyPr wrap="square" rtlCol="0">
            <a:spAutoFit/>
          </a:bodyPr>
          <a:lstStyle/>
          <a:p>
            <a:r>
              <a:rPr lang="en-IN" sz="3200" dirty="0">
                <a:solidFill>
                  <a:srgbClr val="0070C0"/>
                </a:solidFill>
              </a:rPr>
              <a:t>JIRA</a:t>
            </a:r>
          </a:p>
        </p:txBody>
      </p:sp>
      <p:sp>
        <p:nvSpPr>
          <p:cNvPr id="7" name="TextBox 6">
            <a:extLst>
              <a:ext uri="{FF2B5EF4-FFF2-40B4-BE49-F238E27FC236}">
                <a16:creationId xmlns:a16="http://schemas.microsoft.com/office/drawing/2014/main" id="{ADBFACD3-644F-BFFD-724F-26B5BA4F5E04}"/>
              </a:ext>
            </a:extLst>
          </p:cNvPr>
          <p:cNvSpPr txBox="1"/>
          <p:nvPr/>
        </p:nvSpPr>
        <p:spPr>
          <a:xfrm>
            <a:off x="754395" y="783532"/>
            <a:ext cx="10724309" cy="584775"/>
          </a:xfrm>
          <a:prstGeom prst="rect">
            <a:avLst/>
          </a:prstGeom>
          <a:noFill/>
        </p:spPr>
        <p:txBody>
          <a:bodyPr wrap="square" rtlCol="0">
            <a:spAutoFit/>
          </a:bodyPr>
          <a:lstStyle/>
          <a:p>
            <a:r>
              <a:rPr lang="en-IN" sz="1600" dirty="0"/>
              <a:t>It is a project Management tool , it  is used by software development teams , it is an issue tracker , and it contains a group of tasks together</a:t>
            </a:r>
          </a:p>
        </p:txBody>
      </p:sp>
      <p:sp>
        <p:nvSpPr>
          <p:cNvPr id="10" name="TextBox 9">
            <a:extLst>
              <a:ext uri="{FF2B5EF4-FFF2-40B4-BE49-F238E27FC236}">
                <a16:creationId xmlns:a16="http://schemas.microsoft.com/office/drawing/2014/main" id="{6023A034-2A45-F818-CDCD-A237D32DCF8D}"/>
              </a:ext>
            </a:extLst>
          </p:cNvPr>
          <p:cNvSpPr txBox="1"/>
          <p:nvPr/>
        </p:nvSpPr>
        <p:spPr>
          <a:xfrm>
            <a:off x="293362" y="1430536"/>
            <a:ext cx="8848281" cy="369332"/>
          </a:xfrm>
          <a:prstGeom prst="rect">
            <a:avLst/>
          </a:prstGeom>
          <a:noFill/>
        </p:spPr>
        <p:txBody>
          <a:bodyPr wrap="square">
            <a:spAutoFit/>
          </a:bodyPr>
          <a:lstStyle/>
          <a:p>
            <a:r>
              <a:rPr lang="en-IN" dirty="0">
                <a:solidFill>
                  <a:srgbClr val="0070C0"/>
                </a:solidFill>
              </a:rPr>
              <a:t>Key Features of JIRA:</a:t>
            </a:r>
            <a:endParaRPr lang="en-IN" dirty="0"/>
          </a:p>
        </p:txBody>
      </p:sp>
      <p:sp>
        <p:nvSpPr>
          <p:cNvPr id="12" name="TextBox 11">
            <a:extLst>
              <a:ext uri="{FF2B5EF4-FFF2-40B4-BE49-F238E27FC236}">
                <a16:creationId xmlns:a16="http://schemas.microsoft.com/office/drawing/2014/main" id="{3D9079DB-893D-6FE5-68F7-EFF247A98CE3}"/>
              </a:ext>
            </a:extLst>
          </p:cNvPr>
          <p:cNvSpPr txBox="1"/>
          <p:nvPr/>
        </p:nvSpPr>
        <p:spPr>
          <a:xfrm>
            <a:off x="754395" y="1836382"/>
            <a:ext cx="11029110" cy="2031325"/>
          </a:xfrm>
          <a:prstGeom prst="rect">
            <a:avLst/>
          </a:prstGeom>
          <a:noFill/>
        </p:spPr>
        <p:txBody>
          <a:bodyPr wrap="square">
            <a:spAutoFit/>
          </a:bodyPr>
          <a:lstStyle/>
          <a:p>
            <a:r>
              <a:rPr lang="en-IN" b="1" dirty="0"/>
              <a:t>Issue and Project Tracking:</a:t>
            </a:r>
            <a:r>
              <a:rPr lang="en-US" sz="1600" dirty="0"/>
              <a:t>Supports various issue types such as bugs, tasks, stories, epics, and custom issue types, allowing teams to track different kinds of work</a:t>
            </a:r>
            <a:r>
              <a:rPr lang="en-US" dirty="0"/>
              <a:t>.</a:t>
            </a:r>
            <a:endParaRPr lang="en-IN" b="1" dirty="0"/>
          </a:p>
          <a:p>
            <a:r>
              <a:rPr lang="en-IN" b="1" dirty="0"/>
              <a:t>Agile &amp; Project Management </a:t>
            </a:r>
            <a:r>
              <a:rPr lang="en-IN" dirty="0"/>
              <a:t>:</a:t>
            </a:r>
            <a:r>
              <a:rPr lang="en-US" dirty="0"/>
              <a:t> </a:t>
            </a:r>
            <a:r>
              <a:rPr lang="en-US" sz="1600" dirty="0"/>
              <a:t>Provides Scrum boards for managing sprints, tracking progress, and visualizing tasks using boards, backlogs, and sprint planning</a:t>
            </a:r>
            <a:r>
              <a:rPr lang="en-US" dirty="0"/>
              <a:t>.</a:t>
            </a:r>
            <a:endParaRPr lang="en-IN" dirty="0"/>
          </a:p>
          <a:p>
            <a:r>
              <a:rPr lang="en-IN" b="1" dirty="0"/>
              <a:t>Integration &amp; Collaboration:</a:t>
            </a:r>
            <a:r>
              <a:rPr lang="en-US" dirty="0"/>
              <a:t> </a:t>
            </a:r>
            <a:r>
              <a:rPr lang="en-US" sz="1600" dirty="0"/>
              <a:t>Enables team members to comment on issues, mention other users, and collaborate directly within JIRA.</a:t>
            </a:r>
          </a:p>
          <a:p>
            <a:endParaRPr lang="en-IN" b="1" dirty="0"/>
          </a:p>
        </p:txBody>
      </p:sp>
      <p:pic>
        <p:nvPicPr>
          <p:cNvPr id="18" name="Picture 17">
            <a:extLst>
              <a:ext uri="{FF2B5EF4-FFF2-40B4-BE49-F238E27FC236}">
                <a16:creationId xmlns:a16="http://schemas.microsoft.com/office/drawing/2014/main" id="{E258CA07-4684-ED56-6628-138774B6B8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47360" y="3897668"/>
            <a:ext cx="4358640" cy="2031326"/>
          </a:xfrm>
          <a:prstGeom prst="rect">
            <a:avLst/>
          </a:prstGeom>
        </p:spPr>
      </p:pic>
      <p:sp>
        <p:nvSpPr>
          <p:cNvPr id="19" name="TextBox 18">
            <a:extLst>
              <a:ext uri="{FF2B5EF4-FFF2-40B4-BE49-F238E27FC236}">
                <a16:creationId xmlns:a16="http://schemas.microsoft.com/office/drawing/2014/main" id="{4A9F84BB-A9F6-868F-55F1-979508B50736}"/>
              </a:ext>
            </a:extLst>
          </p:cNvPr>
          <p:cNvSpPr txBox="1"/>
          <p:nvPr/>
        </p:nvSpPr>
        <p:spPr>
          <a:xfrm>
            <a:off x="5547360" y="5928994"/>
            <a:ext cx="4358640" cy="230832"/>
          </a:xfrm>
          <a:prstGeom prst="rect">
            <a:avLst/>
          </a:prstGeom>
          <a:noFill/>
        </p:spPr>
        <p:txBody>
          <a:bodyPr wrap="square" rtlCol="0">
            <a:spAutoFit/>
          </a:bodyPr>
          <a:lstStyle/>
          <a:p>
            <a:r>
              <a:rPr lang="en-IN" sz="900">
                <a:hlinkClick r:id="rId4" tooltip="https://stileex.xyz/en/jira/"/>
              </a:rPr>
              <a:t>This Photo</a:t>
            </a:r>
            <a:r>
              <a:rPr lang="en-IN" sz="900"/>
              <a:t> by Unknown Author is licensed under </a:t>
            </a:r>
            <a:r>
              <a:rPr lang="en-IN" sz="900">
                <a:hlinkClick r:id="rId5" tooltip="https://creativecommons.org/licenses/by/3.0/"/>
              </a:rPr>
              <a:t>CC BY</a:t>
            </a:r>
            <a:endParaRPr lang="en-IN" sz="900"/>
          </a:p>
        </p:txBody>
      </p:sp>
    </p:spTree>
    <p:extLst>
      <p:ext uri="{BB962C8B-B14F-4D97-AF65-F5344CB8AC3E}">
        <p14:creationId xmlns:p14="http://schemas.microsoft.com/office/powerpoint/2010/main" val="2417863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14</a:t>
            </a:fld>
            <a:endParaRPr lang="en-US" dirty="0">
              <a:solidFill>
                <a:schemeClr val="tx1"/>
              </a:solidFill>
            </a:endParaRPr>
          </a:p>
        </p:txBody>
      </p:sp>
      <p:sp>
        <p:nvSpPr>
          <p:cNvPr id="4" name="TextBox 3">
            <a:extLst>
              <a:ext uri="{FF2B5EF4-FFF2-40B4-BE49-F238E27FC236}">
                <a16:creationId xmlns:a16="http://schemas.microsoft.com/office/drawing/2014/main" id="{C1E6ADC3-FCF7-EF3B-C829-F84E78069FDC}"/>
              </a:ext>
            </a:extLst>
          </p:cNvPr>
          <p:cNvSpPr txBox="1"/>
          <p:nvPr/>
        </p:nvSpPr>
        <p:spPr>
          <a:xfrm>
            <a:off x="108630" y="278906"/>
            <a:ext cx="6465657" cy="584775"/>
          </a:xfrm>
          <a:prstGeom prst="rect">
            <a:avLst/>
          </a:prstGeom>
          <a:noFill/>
        </p:spPr>
        <p:txBody>
          <a:bodyPr wrap="square" rtlCol="0">
            <a:spAutoFit/>
          </a:bodyPr>
          <a:lstStyle/>
          <a:p>
            <a:r>
              <a:rPr lang="en-IN" sz="3200" dirty="0">
                <a:solidFill>
                  <a:srgbClr val="0070C0"/>
                </a:solidFill>
              </a:rPr>
              <a:t>JIRA</a:t>
            </a:r>
          </a:p>
        </p:txBody>
      </p:sp>
      <p:sp>
        <p:nvSpPr>
          <p:cNvPr id="5" name="TextBox 4">
            <a:extLst>
              <a:ext uri="{FF2B5EF4-FFF2-40B4-BE49-F238E27FC236}">
                <a16:creationId xmlns:a16="http://schemas.microsoft.com/office/drawing/2014/main" id="{BA06C054-8D86-B264-CAA3-D41620FAA7E7}"/>
              </a:ext>
            </a:extLst>
          </p:cNvPr>
          <p:cNvSpPr txBox="1"/>
          <p:nvPr/>
        </p:nvSpPr>
        <p:spPr>
          <a:xfrm>
            <a:off x="599440" y="925910"/>
            <a:ext cx="5974847" cy="369332"/>
          </a:xfrm>
          <a:prstGeom prst="rect">
            <a:avLst/>
          </a:prstGeom>
          <a:noFill/>
        </p:spPr>
        <p:txBody>
          <a:bodyPr wrap="square" rtlCol="0">
            <a:spAutoFit/>
          </a:bodyPr>
          <a:lstStyle/>
          <a:p>
            <a:r>
              <a:rPr lang="en-IN" dirty="0">
                <a:solidFill>
                  <a:srgbClr val="0070C0"/>
                </a:solidFill>
              </a:rPr>
              <a:t>Outcome1:</a:t>
            </a:r>
            <a:r>
              <a:rPr lang="en-IN" dirty="0"/>
              <a:t>Passed Test Case.</a:t>
            </a:r>
          </a:p>
        </p:txBody>
      </p:sp>
      <p:pic>
        <p:nvPicPr>
          <p:cNvPr id="8" name="Picture 7">
            <a:extLst>
              <a:ext uri="{FF2B5EF4-FFF2-40B4-BE49-F238E27FC236}">
                <a16:creationId xmlns:a16="http://schemas.microsoft.com/office/drawing/2014/main" id="{98A474F7-BB50-300C-BA61-9D9886AF2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242"/>
            <a:ext cx="12192000" cy="4957446"/>
          </a:xfrm>
          <a:prstGeom prst="rect">
            <a:avLst/>
          </a:prstGeom>
        </p:spPr>
      </p:pic>
    </p:spTree>
    <p:extLst>
      <p:ext uri="{BB962C8B-B14F-4D97-AF65-F5344CB8AC3E}">
        <p14:creationId xmlns:p14="http://schemas.microsoft.com/office/powerpoint/2010/main" val="331135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15</a:t>
            </a:fld>
            <a:endParaRPr lang="en-US" dirty="0">
              <a:solidFill>
                <a:schemeClr val="tx1"/>
              </a:solidFill>
            </a:endParaRPr>
          </a:p>
        </p:txBody>
      </p:sp>
      <p:sp>
        <p:nvSpPr>
          <p:cNvPr id="4" name="TextBox 3">
            <a:extLst>
              <a:ext uri="{FF2B5EF4-FFF2-40B4-BE49-F238E27FC236}">
                <a16:creationId xmlns:a16="http://schemas.microsoft.com/office/drawing/2014/main" id="{C1E6ADC3-FCF7-EF3B-C829-F84E78069FDC}"/>
              </a:ext>
            </a:extLst>
          </p:cNvPr>
          <p:cNvSpPr txBox="1"/>
          <p:nvPr/>
        </p:nvSpPr>
        <p:spPr>
          <a:xfrm>
            <a:off x="108630" y="278906"/>
            <a:ext cx="6465657" cy="584775"/>
          </a:xfrm>
          <a:prstGeom prst="rect">
            <a:avLst/>
          </a:prstGeom>
          <a:noFill/>
        </p:spPr>
        <p:txBody>
          <a:bodyPr wrap="square" rtlCol="0">
            <a:spAutoFit/>
          </a:bodyPr>
          <a:lstStyle/>
          <a:p>
            <a:r>
              <a:rPr lang="en-IN" sz="3200" dirty="0">
                <a:solidFill>
                  <a:srgbClr val="0070C0"/>
                </a:solidFill>
              </a:rPr>
              <a:t>JIRA</a:t>
            </a:r>
          </a:p>
        </p:txBody>
      </p:sp>
      <p:pic>
        <p:nvPicPr>
          <p:cNvPr id="9" name="Picture 8">
            <a:extLst>
              <a:ext uri="{FF2B5EF4-FFF2-40B4-BE49-F238E27FC236}">
                <a16:creationId xmlns:a16="http://schemas.microsoft.com/office/drawing/2014/main" id="{F0F399C8-7A00-77BF-1952-6B39A22F6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1412241"/>
            <a:ext cx="11856720" cy="4772182"/>
          </a:xfrm>
          <a:prstGeom prst="rect">
            <a:avLst/>
          </a:prstGeom>
        </p:spPr>
      </p:pic>
    </p:spTree>
    <p:extLst>
      <p:ext uri="{BB962C8B-B14F-4D97-AF65-F5344CB8AC3E}">
        <p14:creationId xmlns:p14="http://schemas.microsoft.com/office/powerpoint/2010/main" val="216858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16</a:t>
            </a:fld>
            <a:endParaRPr lang="en-US" dirty="0">
              <a:solidFill>
                <a:schemeClr val="tx1"/>
              </a:solidFill>
            </a:endParaRPr>
          </a:p>
        </p:txBody>
      </p:sp>
      <p:sp>
        <p:nvSpPr>
          <p:cNvPr id="4" name="TextBox 3">
            <a:extLst>
              <a:ext uri="{FF2B5EF4-FFF2-40B4-BE49-F238E27FC236}">
                <a16:creationId xmlns:a16="http://schemas.microsoft.com/office/drawing/2014/main" id="{C1E6ADC3-FCF7-EF3B-C829-F84E78069FDC}"/>
              </a:ext>
            </a:extLst>
          </p:cNvPr>
          <p:cNvSpPr txBox="1"/>
          <p:nvPr/>
        </p:nvSpPr>
        <p:spPr>
          <a:xfrm>
            <a:off x="108630" y="278906"/>
            <a:ext cx="6465657" cy="584775"/>
          </a:xfrm>
          <a:prstGeom prst="rect">
            <a:avLst/>
          </a:prstGeom>
          <a:noFill/>
        </p:spPr>
        <p:txBody>
          <a:bodyPr wrap="square" rtlCol="0">
            <a:spAutoFit/>
          </a:bodyPr>
          <a:lstStyle/>
          <a:p>
            <a:r>
              <a:rPr lang="en-IN" sz="3200" dirty="0">
                <a:solidFill>
                  <a:srgbClr val="0070C0"/>
                </a:solidFill>
              </a:rPr>
              <a:t>Approach:</a:t>
            </a:r>
          </a:p>
        </p:txBody>
      </p:sp>
      <p:sp>
        <p:nvSpPr>
          <p:cNvPr id="5" name="TextBox 4">
            <a:extLst>
              <a:ext uri="{FF2B5EF4-FFF2-40B4-BE49-F238E27FC236}">
                <a16:creationId xmlns:a16="http://schemas.microsoft.com/office/drawing/2014/main" id="{BA06C054-8D86-B264-CAA3-D41620FAA7E7}"/>
              </a:ext>
            </a:extLst>
          </p:cNvPr>
          <p:cNvSpPr txBox="1"/>
          <p:nvPr/>
        </p:nvSpPr>
        <p:spPr>
          <a:xfrm>
            <a:off x="640080" y="925909"/>
            <a:ext cx="5934207" cy="400110"/>
          </a:xfrm>
          <a:prstGeom prst="rect">
            <a:avLst/>
          </a:prstGeom>
          <a:noFill/>
        </p:spPr>
        <p:txBody>
          <a:bodyPr wrap="square" rtlCol="0">
            <a:spAutoFit/>
          </a:bodyPr>
          <a:lstStyle/>
          <a:p>
            <a:r>
              <a:rPr lang="en-IN" sz="2000" dirty="0">
                <a:solidFill>
                  <a:srgbClr val="0070C0"/>
                </a:solidFill>
              </a:rPr>
              <a:t>Testing Approach context:</a:t>
            </a:r>
          </a:p>
        </p:txBody>
      </p:sp>
      <p:sp>
        <p:nvSpPr>
          <p:cNvPr id="9" name="TextBox 8">
            <a:extLst>
              <a:ext uri="{FF2B5EF4-FFF2-40B4-BE49-F238E27FC236}">
                <a16:creationId xmlns:a16="http://schemas.microsoft.com/office/drawing/2014/main" id="{689421B8-14D2-E679-1F5E-2FC82557E2DA}"/>
              </a:ext>
            </a:extLst>
          </p:cNvPr>
          <p:cNvSpPr txBox="1"/>
          <p:nvPr/>
        </p:nvSpPr>
        <p:spPr>
          <a:xfrm>
            <a:off x="1432560" y="1422400"/>
            <a:ext cx="7698740" cy="1015663"/>
          </a:xfrm>
          <a:prstGeom prst="rect">
            <a:avLst/>
          </a:prstGeom>
          <a:noFill/>
        </p:spPr>
        <p:txBody>
          <a:bodyPr wrap="square">
            <a:spAutoFit/>
          </a:bodyPr>
          <a:lstStyle/>
          <a:p>
            <a:r>
              <a:rPr lang="en-IN" sz="2000" dirty="0"/>
              <a:t>Testing Strategy and Methodology and Combination of Manual and Automated Testing Integration of BDD with Selenium and API Testing Continuous Testing Practices.</a:t>
            </a:r>
          </a:p>
        </p:txBody>
      </p:sp>
    </p:spTree>
    <p:extLst>
      <p:ext uri="{BB962C8B-B14F-4D97-AF65-F5344CB8AC3E}">
        <p14:creationId xmlns:p14="http://schemas.microsoft.com/office/powerpoint/2010/main" val="134117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17</a:t>
            </a:fld>
            <a:endParaRPr lang="en-US" dirty="0">
              <a:solidFill>
                <a:schemeClr val="tx1"/>
              </a:solidFill>
            </a:endParaRPr>
          </a:p>
        </p:txBody>
      </p:sp>
      <p:sp>
        <p:nvSpPr>
          <p:cNvPr id="7" name="TextBox 6">
            <a:extLst>
              <a:ext uri="{FF2B5EF4-FFF2-40B4-BE49-F238E27FC236}">
                <a16:creationId xmlns:a16="http://schemas.microsoft.com/office/drawing/2014/main" id="{15F4C1A4-0B40-B698-B735-BB048A3D6317}"/>
              </a:ext>
            </a:extLst>
          </p:cNvPr>
          <p:cNvSpPr txBox="1"/>
          <p:nvPr/>
        </p:nvSpPr>
        <p:spPr>
          <a:xfrm>
            <a:off x="345440" y="274320"/>
            <a:ext cx="4409440" cy="523220"/>
          </a:xfrm>
          <a:prstGeom prst="rect">
            <a:avLst/>
          </a:prstGeom>
          <a:noFill/>
        </p:spPr>
        <p:txBody>
          <a:bodyPr wrap="square" rtlCol="0">
            <a:spAutoFit/>
          </a:bodyPr>
          <a:lstStyle/>
          <a:p>
            <a:r>
              <a:rPr lang="en-IN" sz="2800" dirty="0">
                <a:solidFill>
                  <a:srgbClr val="0070C0"/>
                </a:solidFill>
              </a:rPr>
              <a:t>Defects Found</a:t>
            </a:r>
          </a:p>
        </p:txBody>
      </p:sp>
      <p:sp>
        <p:nvSpPr>
          <p:cNvPr id="10" name="TextBox 9">
            <a:extLst>
              <a:ext uri="{FF2B5EF4-FFF2-40B4-BE49-F238E27FC236}">
                <a16:creationId xmlns:a16="http://schemas.microsoft.com/office/drawing/2014/main" id="{3A785BB9-83AE-4C7F-48D5-C690015887D4}"/>
              </a:ext>
            </a:extLst>
          </p:cNvPr>
          <p:cNvSpPr txBox="1"/>
          <p:nvPr/>
        </p:nvSpPr>
        <p:spPr>
          <a:xfrm>
            <a:off x="1210235" y="959224"/>
            <a:ext cx="8411285" cy="1938992"/>
          </a:xfrm>
          <a:prstGeom prst="rect">
            <a:avLst/>
          </a:prstGeom>
          <a:noFill/>
        </p:spPr>
        <p:txBody>
          <a:bodyPr wrap="square">
            <a:spAutoFit/>
          </a:bodyPr>
          <a:lstStyle/>
          <a:p>
            <a:r>
              <a:rPr lang="en-IN" sz="2000" dirty="0"/>
              <a:t>Identified the bug in Jira , Identified User interface issues such as  button alignment, broken links, and inconsistent styling . Found functional issues in checkout, cart synchronization, and API response delays . Defect Examples :Incorrect product filters returning invalid results . Cart synchronization issues between different devices . API returning incomplete or delayed responses for product search.</a:t>
            </a:r>
          </a:p>
        </p:txBody>
      </p:sp>
    </p:spTree>
    <p:extLst>
      <p:ext uri="{BB962C8B-B14F-4D97-AF65-F5344CB8AC3E}">
        <p14:creationId xmlns:p14="http://schemas.microsoft.com/office/powerpoint/2010/main" val="2751387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18</a:t>
            </a:fld>
            <a:endParaRPr lang="en-US" dirty="0">
              <a:solidFill>
                <a:schemeClr val="tx1"/>
              </a:solidFill>
            </a:endParaRPr>
          </a:p>
        </p:txBody>
      </p:sp>
      <p:sp>
        <p:nvSpPr>
          <p:cNvPr id="5" name="TextBox 4">
            <a:extLst>
              <a:ext uri="{FF2B5EF4-FFF2-40B4-BE49-F238E27FC236}">
                <a16:creationId xmlns:a16="http://schemas.microsoft.com/office/drawing/2014/main" id="{BA06C054-8D86-B264-CAA3-D41620FAA7E7}"/>
              </a:ext>
            </a:extLst>
          </p:cNvPr>
          <p:cNvSpPr txBox="1"/>
          <p:nvPr/>
        </p:nvSpPr>
        <p:spPr>
          <a:xfrm>
            <a:off x="1656080" y="1026160"/>
            <a:ext cx="4918207" cy="224676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Complexity of the website(dynamic content)</a:t>
            </a:r>
          </a:p>
          <a:p>
            <a:pPr marL="342900" indent="-342900">
              <a:buFont typeface="Wingdings" panose="05000000000000000000" pitchFamily="2" charset="2"/>
              <a:buChar char="Ø"/>
            </a:pPr>
            <a:r>
              <a:rPr lang="en-IN" sz="2400" dirty="0"/>
              <a:t>Multi browser handling</a:t>
            </a:r>
          </a:p>
          <a:p>
            <a:pPr marL="342900" indent="-342900">
              <a:buFont typeface="Wingdings" panose="05000000000000000000" pitchFamily="2" charset="2"/>
              <a:buChar char="Ø"/>
            </a:pPr>
            <a:r>
              <a:rPr lang="en-IN" sz="2400" dirty="0"/>
              <a:t>Handling captchas</a:t>
            </a:r>
          </a:p>
          <a:p>
            <a:pPr marL="342900" indent="-342900">
              <a:buFont typeface="Wingdings" panose="05000000000000000000" pitchFamily="2" charset="2"/>
              <a:buChar char="Ø"/>
            </a:pPr>
            <a:r>
              <a:rPr lang="en-IN" sz="2400" dirty="0"/>
              <a:t>Test data management</a:t>
            </a:r>
          </a:p>
          <a:p>
            <a:endParaRPr lang="en-IN" sz="2000" dirty="0">
              <a:solidFill>
                <a:srgbClr val="0070C0"/>
              </a:solidFill>
            </a:endParaRPr>
          </a:p>
        </p:txBody>
      </p:sp>
      <p:sp>
        <p:nvSpPr>
          <p:cNvPr id="7" name="TextBox 6">
            <a:extLst>
              <a:ext uri="{FF2B5EF4-FFF2-40B4-BE49-F238E27FC236}">
                <a16:creationId xmlns:a16="http://schemas.microsoft.com/office/drawing/2014/main" id="{15F4C1A4-0B40-B698-B735-BB048A3D6317}"/>
              </a:ext>
            </a:extLst>
          </p:cNvPr>
          <p:cNvSpPr txBox="1"/>
          <p:nvPr/>
        </p:nvSpPr>
        <p:spPr>
          <a:xfrm>
            <a:off x="345440" y="274320"/>
            <a:ext cx="7081520" cy="584775"/>
          </a:xfrm>
          <a:prstGeom prst="rect">
            <a:avLst/>
          </a:prstGeom>
          <a:noFill/>
        </p:spPr>
        <p:txBody>
          <a:bodyPr wrap="square" rtlCol="0">
            <a:spAutoFit/>
          </a:bodyPr>
          <a:lstStyle/>
          <a:p>
            <a:r>
              <a:rPr lang="en-IN" sz="3200" dirty="0">
                <a:solidFill>
                  <a:srgbClr val="0070C0"/>
                </a:solidFill>
              </a:rPr>
              <a:t>Major challenges Faced:</a:t>
            </a:r>
          </a:p>
        </p:txBody>
      </p:sp>
    </p:spTree>
    <p:extLst>
      <p:ext uri="{BB962C8B-B14F-4D97-AF65-F5344CB8AC3E}">
        <p14:creationId xmlns:p14="http://schemas.microsoft.com/office/powerpoint/2010/main" val="252561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19</a:t>
            </a:fld>
            <a:endParaRPr lang="en-US" dirty="0">
              <a:solidFill>
                <a:schemeClr val="tx1"/>
              </a:solidFill>
            </a:endParaRPr>
          </a:p>
        </p:txBody>
      </p:sp>
      <p:sp>
        <p:nvSpPr>
          <p:cNvPr id="7" name="TextBox 6">
            <a:extLst>
              <a:ext uri="{FF2B5EF4-FFF2-40B4-BE49-F238E27FC236}">
                <a16:creationId xmlns:a16="http://schemas.microsoft.com/office/drawing/2014/main" id="{15F4C1A4-0B40-B698-B735-BB048A3D6317}"/>
              </a:ext>
            </a:extLst>
          </p:cNvPr>
          <p:cNvSpPr txBox="1"/>
          <p:nvPr/>
        </p:nvSpPr>
        <p:spPr>
          <a:xfrm>
            <a:off x="345440" y="274320"/>
            <a:ext cx="7081520" cy="584775"/>
          </a:xfrm>
          <a:prstGeom prst="rect">
            <a:avLst/>
          </a:prstGeom>
          <a:noFill/>
        </p:spPr>
        <p:txBody>
          <a:bodyPr wrap="square" rtlCol="0">
            <a:spAutoFit/>
          </a:bodyPr>
          <a:lstStyle/>
          <a:p>
            <a:r>
              <a:rPr lang="en-IN" sz="3200" dirty="0">
                <a:solidFill>
                  <a:srgbClr val="0070C0"/>
                </a:solidFill>
              </a:rPr>
              <a:t>CONCLUSION</a:t>
            </a:r>
          </a:p>
        </p:txBody>
      </p:sp>
      <p:sp>
        <p:nvSpPr>
          <p:cNvPr id="8" name="TextBox 7">
            <a:extLst>
              <a:ext uri="{FF2B5EF4-FFF2-40B4-BE49-F238E27FC236}">
                <a16:creationId xmlns:a16="http://schemas.microsoft.com/office/drawing/2014/main" id="{F74AD772-071C-CEC8-F83D-B0C4E1AA6C92}"/>
              </a:ext>
            </a:extLst>
          </p:cNvPr>
          <p:cNvSpPr txBox="1"/>
          <p:nvPr/>
        </p:nvSpPr>
        <p:spPr>
          <a:xfrm>
            <a:off x="1310640" y="1036320"/>
            <a:ext cx="7833360" cy="3139321"/>
          </a:xfrm>
          <a:prstGeom prst="rect">
            <a:avLst/>
          </a:prstGeom>
          <a:noFill/>
        </p:spPr>
        <p:txBody>
          <a:bodyPr wrap="square">
            <a:spAutoFit/>
          </a:bodyPr>
          <a:lstStyle/>
          <a:p>
            <a:r>
              <a:rPr lang="en-IN" dirty="0"/>
              <a:t>  The project successfully enhanced the quality assurance process for the Amazon.com website by implementing a robust automation strategy. The combination of manual testing, Selenium BDD with Cucumber, and API testing allowed us to thoroughly validate the website’s functionalities. Despite the challenges faced, we effectively addressed them and achieved our objectives, resulting in a more reliable and user-friendly application</a:t>
            </a:r>
          </a:p>
          <a:p>
            <a:endParaRPr lang="en-IN" dirty="0"/>
          </a:p>
          <a:p>
            <a:endParaRPr lang="en-IN" dirty="0"/>
          </a:p>
          <a:p>
            <a:endParaRPr lang="en-IN" dirty="0"/>
          </a:p>
          <a:p>
            <a:r>
              <a:rPr lang="en-IN" dirty="0"/>
              <a:t> Thank you for your attention. I am now open to any questions or further discussions.</a:t>
            </a:r>
          </a:p>
        </p:txBody>
      </p:sp>
    </p:spTree>
    <p:extLst>
      <p:ext uri="{BB962C8B-B14F-4D97-AF65-F5344CB8AC3E}">
        <p14:creationId xmlns:p14="http://schemas.microsoft.com/office/powerpoint/2010/main" val="318664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406400" y="211475"/>
            <a:ext cx="9969240"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Introduction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518159" y="894080"/>
            <a:ext cx="388747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0187CC"/>
                </a:solidFill>
                <a:latin typeface="HK Grotesk"/>
              </a:rPr>
              <a:t>Title:</a:t>
            </a:r>
            <a:r>
              <a:rPr lang="en-US" dirty="0">
                <a:solidFill>
                  <a:srgbClr val="0187CC"/>
                </a:solidFill>
                <a:latin typeface="HK Grotesk"/>
              </a:rPr>
              <a:t> </a:t>
            </a:r>
            <a:r>
              <a:rPr lang="en-US" dirty="0">
                <a:latin typeface="HK Grotesk"/>
              </a:rPr>
              <a:t>Automated Testing of Gillette</a:t>
            </a:r>
          </a:p>
        </p:txBody>
      </p:sp>
      <p:sp>
        <p:nvSpPr>
          <p:cNvPr id="7" name="TextBox 6">
            <a:extLst>
              <a:ext uri="{FF2B5EF4-FFF2-40B4-BE49-F238E27FC236}">
                <a16:creationId xmlns:a16="http://schemas.microsoft.com/office/drawing/2014/main" id="{2FDB3639-CD5C-E175-AB5D-30DF9928E04F}"/>
              </a:ext>
            </a:extLst>
          </p:cNvPr>
          <p:cNvSpPr txBox="1"/>
          <p:nvPr/>
        </p:nvSpPr>
        <p:spPr>
          <a:xfrm>
            <a:off x="589279" y="1822906"/>
            <a:ext cx="5936661" cy="1972335"/>
          </a:xfrm>
          <a:prstGeom prst="rect">
            <a:avLst/>
          </a:prstGeom>
          <a:noFill/>
        </p:spPr>
        <p:txBody>
          <a:bodyPr wrap="square">
            <a:spAutoFit/>
          </a:bodyPr>
          <a:lstStyle/>
          <a:p>
            <a:pPr>
              <a:lnSpc>
                <a:spcPct val="115000"/>
              </a:lnSpc>
              <a:spcAft>
                <a:spcPts val="1000"/>
              </a:spcAft>
            </a:pPr>
            <a:r>
              <a:rPr lang="en-US" sz="2000" b="1" dirty="0">
                <a:solidFill>
                  <a:srgbClr val="0187CC"/>
                </a:solidFill>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20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rgbClr val="0187CC"/>
                </a:solidFill>
                <a:effectLst/>
                <a:latin typeface="Times New Roman" panose="02020603050405020304" pitchFamily="18" charset="0"/>
                <a:ea typeface="Times New Roman" panose="02020603050405020304" pitchFamily="18" charset="0"/>
                <a:cs typeface="Times New Roman" panose="02020603050405020304" pitchFamily="18" charset="0"/>
              </a:rPr>
              <a:t>Overview</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This project aims to automate the testing of various functionalities of the </a:t>
            </a:r>
            <a:r>
              <a:rPr lang="en-US" sz="1600" dirty="0">
                <a:latin typeface="HK Grotesk"/>
              </a:rPr>
              <a:t>Gillette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.com website using Selenium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BDD with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Cucumber , manual testing techniques, API testing, The goal is to ensure the reliability, functionality, and user experience of the e-commerce platform.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10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30887"/>
          </a:xfrm>
          <a:prstGeom prst="rect">
            <a:avLst/>
          </a:prstGeom>
        </p:spPr>
        <p:txBody>
          <a:bodyPr wrap="square" lIns="0" tIns="0" rIns="0" bIns="0">
            <a:spAutoFit/>
          </a:bodyPr>
          <a:lstStyle/>
          <a:p>
            <a:pPr>
              <a:spcBef>
                <a:spcPct val="0"/>
              </a:spcBef>
            </a:pPr>
            <a:r>
              <a:rPr lang="en-US" sz="2800" b="1" dirty="0">
                <a:solidFill>
                  <a:srgbClr val="0187CC"/>
                </a:solidFill>
                <a:latin typeface="HK Grotesk Bold"/>
              </a:rPr>
              <a:t>objective</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354574"/>
            <a:ext cx="413256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70C0"/>
                </a:solidFill>
                <a:latin typeface="HK Grotesk"/>
              </a:rPr>
              <a:t>Objectives of Automation Testing:</a:t>
            </a:r>
          </a:p>
        </p:txBody>
      </p:sp>
      <p:sp>
        <p:nvSpPr>
          <p:cNvPr id="10" name="TextBox 9">
            <a:extLst>
              <a:ext uri="{FF2B5EF4-FFF2-40B4-BE49-F238E27FC236}">
                <a16:creationId xmlns:a16="http://schemas.microsoft.com/office/drawing/2014/main" id="{7131D353-B8FC-1745-CFF4-ACA3C9D9D638}"/>
              </a:ext>
            </a:extLst>
          </p:cNvPr>
          <p:cNvSpPr txBox="1"/>
          <p:nvPr/>
        </p:nvSpPr>
        <p:spPr>
          <a:xfrm>
            <a:off x="1130733" y="1801154"/>
            <a:ext cx="8387247" cy="646331"/>
          </a:xfrm>
          <a:prstGeom prst="rect">
            <a:avLst/>
          </a:prstGeom>
          <a:noFill/>
        </p:spPr>
        <p:txBody>
          <a:bodyPr wrap="square">
            <a:spAutoFit/>
          </a:bodyPr>
          <a:lstStyle/>
          <a:p>
            <a:pPr marL="285750" indent="-285750">
              <a:buFont typeface="Wingdings" panose="05000000000000000000" pitchFamily="2" charset="2"/>
              <a:buChar char="Ø"/>
            </a:pPr>
            <a:r>
              <a:rPr lang="en-IN" dirty="0"/>
              <a:t>To automate and enhance the testing process of </a:t>
            </a:r>
            <a:r>
              <a:rPr lang="en-US" dirty="0">
                <a:latin typeface="HK Grotesk"/>
              </a:rPr>
              <a:t>Gillette</a:t>
            </a:r>
            <a:r>
              <a:rPr lang="en-IN" dirty="0"/>
              <a:t>.com to ensure a smooth user experience.</a:t>
            </a:r>
          </a:p>
        </p:txBody>
      </p:sp>
      <p:sp>
        <p:nvSpPr>
          <p:cNvPr id="14" name="TextBox 13">
            <a:extLst>
              <a:ext uri="{FF2B5EF4-FFF2-40B4-BE49-F238E27FC236}">
                <a16:creationId xmlns:a16="http://schemas.microsoft.com/office/drawing/2014/main" id="{6512D835-71C8-CCF9-A9E0-0543A6304DAA}"/>
              </a:ext>
            </a:extLst>
          </p:cNvPr>
          <p:cNvSpPr txBox="1"/>
          <p:nvPr/>
        </p:nvSpPr>
        <p:spPr>
          <a:xfrm>
            <a:off x="1118283" y="2959946"/>
            <a:ext cx="6574712" cy="646331"/>
          </a:xfrm>
          <a:prstGeom prst="rect">
            <a:avLst/>
          </a:prstGeom>
          <a:noFill/>
        </p:spPr>
        <p:txBody>
          <a:bodyPr wrap="square">
            <a:spAutoFit/>
          </a:bodyPr>
          <a:lstStyle/>
          <a:p>
            <a:pPr marL="285750" indent="-285750">
              <a:buFont typeface="Wingdings" panose="05000000000000000000" pitchFamily="2" charset="2"/>
              <a:buChar char="Ø"/>
            </a:pPr>
            <a:r>
              <a:rPr lang="en-IN" dirty="0"/>
              <a:t>It reduces manual testing efforts and Increases test coverage and accuracy and Integrate testing with CI/CD pipelines.</a:t>
            </a:r>
          </a:p>
        </p:txBody>
      </p:sp>
      <p:sp>
        <p:nvSpPr>
          <p:cNvPr id="16" name="TextBox 15">
            <a:extLst>
              <a:ext uri="{FF2B5EF4-FFF2-40B4-BE49-F238E27FC236}">
                <a16:creationId xmlns:a16="http://schemas.microsoft.com/office/drawing/2014/main" id="{15C9D87D-5499-8A46-F6E8-7A7AD51DDE2E}"/>
              </a:ext>
            </a:extLst>
          </p:cNvPr>
          <p:cNvSpPr txBox="1"/>
          <p:nvPr/>
        </p:nvSpPr>
        <p:spPr>
          <a:xfrm>
            <a:off x="273075" y="2466896"/>
            <a:ext cx="8868567" cy="369332"/>
          </a:xfrm>
          <a:prstGeom prst="rect">
            <a:avLst/>
          </a:prstGeom>
          <a:noFill/>
        </p:spPr>
        <p:txBody>
          <a:bodyPr wrap="square">
            <a:spAutoFit/>
          </a:bodyPr>
          <a:lstStyle/>
          <a:p>
            <a:r>
              <a:rPr lang="en-IN" dirty="0">
                <a:solidFill>
                  <a:srgbClr val="0070C0"/>
                </a:solidFill>
              </a:rPr>
              <a:t>Key Objectives:</a:t>
            </a:r>
          </a:p>
        </p:txBody>
      </p:sp>
      <p:sp>
        <p:nvSpPr>
          <p:cNvPr id="18" name="TextBox 17">
            <a:extLst>
              <a:ext uri="{FF2B5EF4-FFF2-40B4-BE49-F238E27FC236}">
                <a16:creationId xmlns:a16="http://schemas.microsoft.com/office/drawing/2014/main" id="{799F50B7-1D73-57E6-A8C2-DDD66F43C3CA}"/>
              </a:ext>
            </a:extLst>
          </p:cNvPr>
          <p:cNvSpPr txBox="1"/>
          <p:nvPr/>
        </p:nvSpPr>
        <p:spPr>
          <a:xfrm>
            <a:off x="1130733" y="3606278"/>
            <a:ext cx="8010909" cy="584775"/>
          </a:xfrm>
          <a:prstGeom prst="rect">
            <a:avLst/>
          </a:prstGeom>
          <a:noFill/>
        </p:spPr>
        <p:txBody>
          <a:bodyPr wrap="square">
            <a:spAutoFit/>
          </a:bodyPr>
          <a:lstStyle/>
          <a:p>
            <a:pPr marL="285750" indent="-285750">
              <a:buFont typeface="Wingdings" panose="05000000000000000000" pitchFamily="2" charset="2"/>
              <a:buChar char="Ø"/>
            </a:pPr>
            <a:r>
              <a:rPr lang="en-IN" sz="1600" dirty="0"/>
              <a:t>Ensure Quality and Reliability of Software Products and Automate Testing to Improve Efficiency , Identify and Resolve Issues Early in Development.</a:t>
            </a:r>
          </a:p>
        </p:txBody>
      </p:sp>
      <p:sp>
        <p:nvSpPr>
          <p:cNvPr id="19" name="TextBox 18">
            <a:extLst>
              <a:ext uri="{FF2B5EF4-FFF2-40B4-BE49-F238E27FC236}">
                <a16:creationId xmlns:a16="http://schemas.microsoft.com/office/drawing/2014/main" id="{E246B652-DF80-A7A2-4468-586A2AF84427}"/>
              </a:ext>
            </a:extLst>
          </p:cNvPr>
          <p:cNvSpPr txBox="1"/>
          <p:nvPr/>
        </p:nvSpPr>
        <p:spPr>
          <a:xfrm>
            <a:off x="273075" y="4123593"/>
            <a:ext cx="7881112" cy="400110"/>
          </a:xfrm>
          <a:prstGeom prst="rect">
            <a:avLst/>
          </a:prstGeom>
          <a:noFill/>
        </p:spPr>
        <p:txBody>
          <a:bodyPr wrap="square" rtlCol="0">
            <a:spAutoFit/>
          </a:bodyPr>
          <a:lstStyle/>
          <a:p>
            <a:r>
              <a:rPr lang="en-IN" sz="2000" dirty="0">
                <a:solidFill>
                  <a:srgbClr val="0070C0"/>
                </a:solidFill>
              </a:rPr>
              <a:t>Purpose</a:t>
            </a:r>
            <a:r>
              <a:rPr lang="en-IN" dirty="0">
                <a:solidFill>
                  <a:srgbClr val="0070C0"/>
                </a:solidFill>
              </a:rPr>
              <a:t>:</a:t>
            </a:r>
          </a:p>
        </p:txBody>
      </p:sp>
      <p:sp>
        <p:nvSpPr>
          <p:cNvPr id="21" name="TextBox 20">
            <a:extLst>
              <a:ext uri="{FF2B5EF4-FFF2-40B4-BE49-F238E27FC236}">
                <a16:creationId xmlns:a16="http://schemas.microsoft.com/office/drawing/2014/main" id="{A237C67B-B297-7135-1B6B-DB5C274B0473}"/>
              </a:ext>
            </a:extLst>
          </p:cNvPr>
          <p:cNvSpPr txBox="1"/>
          <p:nvPr/>
        </p:nvSpPr>
        <p:spPr>
          <a:xfrm>
            <a:off x="1130733" y="4512336"/>
            <a:ext cx="8387247" cy="915379"/>
          </a:xfrm>
          <a:prstGeom prst="rect">
            <a:avLst/>
          </a:prstGeom>
          <a:noFill/>
        </p:spPr>
        <p:txBody>
          <a:bodyPr wrap="square">
            <a:spAutoFit/>
          </a:bodyPr>
          <a:lstStyle/>
          <a:p>
            <a:pPr marL="285750" indent="-285750">
              <a:buFont typeface="Wingdings" panose="05000000000000000000" pitchFamily="2" charset="2"/>
              <a:buChar char="Ø"/>
            </a:pPr>
            <a:r>
              <a:rPr lang="en-US" dirty="0"/>
              <a:t>The purpose of automation testing for </a:t>
            </a:r>
            <a:r>
              <a:rPr lang="en-US" dirty="0">
                <a:latin typeface="HK Grotesk"/>
              </a:rPr>
              <a:t>Gillette</a:t>
            </a:r>
            <a:r>
              <a:rPr lang="en-US" dirty="0"/>
              <a:t>.com, or any large-scale e-commerce platform, is multifaceted and crucial for maintaining high standards of quality, performance, and user experience.</a:t>
            </a:r>
          </a:p>
        </p:txBody>
      </p:sp>
      <p:sp>
        <p:nvSpPr>
          <p:cNvPr id="22" name="TextBox 21">
            <a:extLst>
              <a:ext uri="{FF2B5EF4-FFF2-40B4-BE49-F238E27FC236}">
                <a16:creationId xmlns:a16="http://schemas.microsoft.com/office/drawing/2014/main" id="{4A1BFB34-2881-3DB7-75B4-011F76BAE26B}"/>
              </a:ext>
            </a:extLst>
          </p:cNvPr>
          <p:cNvSpPr txBox="1"/>
          <p:nvPr/>
        </p:nvSpPr>
        <p:spPr>
          <a:xfrm>
            <a:off x="273075" y="5489944"/>
            <a:ext cx="4939950" cy="369332"/>
          </a:xfrm>
          <a:prstGeom prst="rect">
            <a:avLst/>
          </a:prstGeom>
          <a:noFill/>
        </p:spPr>
        <p:txBody>
          <a:bodyPr wrap="square" rtlCol="0">
            <a:spAutoFit/>
          </a:bodyPr>
          <a:lstStyle/>
          <a:p>
            <a:r>
              <a:rPr lang="en-IN" dirty="0">
                <a:solidFill>
                  <a:srgbClr val="0070C0"/>
                </a:solidFill>
              </a:rPr>
              <a:t>Key purpose of Automation Testing:</a:t>
            </a:r>
          </a:p>
        </p:txBody>
      </p:sp>
      <p:sp>
        <p:nvSpPr>
          <p:cNvPr id="26" name="TextBox 25">
            <a:extLst>
              <a:ext uri="{FF2B5EF4-FFF2-40B4-BE49-F238E27FC236}">
                <a16:creationId xmlns:a16="http://schemas.microsoft.com/office/drawing/2014/main" id="{C44238F1-4AF5-8CA5-931E-75F98F95D68F}"/>
              </a:ext>
            </a:extLst>
          </p:cNvPr>
          <p:cNvSpPr txBox="1"/>
          <p:nvPr/>
        </p:nvSpPr>
        <p:spPr>
          <a:xfrm>
            <a:off x="1310326" y="5921505"/>
            <a:ext cx="8691514" cy="584775"/>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Increase Efficiency</a:t>
            </a:r>
          </a:p>
          <a:p>
            <a:pPr marL="285750" indent="-285750">
              <a:buFont typeface="Wingdings" panose="05000000000000000000" pitchFamily="2" charset="2"/>
              <a:buChar char="Ø"/>
            </a:pPr>
            <a:r>
              <a:rPr lang="en-IN" sz="1600" dirty="0"/>
              <a:t>Enhance Test coverage</a:t>
            </a:r>
          </a:p>
        </p:txBody>
      </p:sp>
    </p:spTree>
    <p:extLst>
      <p:ext uri="{BB962C8B-B14F-4D97-AF65-F5344CB8AC3E}">
        <p14:creationId xmlns:p14="http://schemas.microsoft.com/office/powerpoint/2010/main" val="404982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30887"/>
          </a:xfrm>
          <a:prstGeom prst="rect">
            <a:avLst/>
          </a:prstGeom>
        </p:spPr>
        <p:txBody>
          <a:bodyPr wrap="square" lIns="0" tIns="0" rIns="0" bIns="0">
            <a:spAutoFit/>
          </a:bodyPr>
          <a:lstStyle/>
          <a:p>
            <a:pPr>
              <a:spcBef>
                <a:spcPct val="0"/>
              </a:spcBef>
            </a:pPr>
            <a:r>
              <a:rPr lang="en-US" sz="2800" b="1" dirty="0">
                <a:solidFill>
                  <a:srgbClr val="0187CC"/>
                </a:solidFill>
                <a:latin typeface="HK Grotesk Bold"/>
              </a:rPr>
              <a:t>About the Application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92193" y="930050"/>
            <a:ext cx="413256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0070C0"/>
                </a:solidFill>
                <a:latin typeface="HK Grotesk"/>
              </a:rPr>
              <a:t>Application overview:</a:t>
            </a:r>
          </a:p>
        </p:txBody>
      </p:sp>
      <p:sp>
        <p:nvSpPr>
          <p:cNvPr id="10" name="TextBox 9">
            <a:extLst>
              <a:ext uri="{FF2B5EF4-FFF2-40B4-BE49-F238E27FC236}">
                <a16:creationId xmlns:a16="http://schemas.microsoft.com/office/drawing/2014/main" id="{7131D353-B8FC-1745-CFF4-ACA3C9D9D638}"/>
              </a:ext>
            </a:extLst>
          </p:cNvPr>
          <p:cNvSpPr txBox="1"/>
          <p:nvPr/>
        </p:nvSpPr>
        <p:spPr>
          <a:xfrm>
            <a:off x="431269" y="1895671"/>
            <a:ext cx="9086709" cy="369332"/>
          </a:xfrm>
          <a:prstGeom prst="rect">
            <a:avLst/>
          </a:prstGeom>
          <a:noFill/>
        </p:spPr>
        <p:txBody>
          <a:bodyPr wrap="square">
            <a:spAutoFit/>
          </a:bodyPr>
          <a:lstStyle/>
          <a:p>
            <a:r>
              <a:rPr lang="en-IN" dirty="0">
                <a:solidFill>
                  <a:srgbClr val="0070C0"/>
                </a:solidFill>
              </a:rPr>
              <a:t>Tools and TECHNOLOGIES</a:t>
            </a:r>
            <a:r>
              <a:rPr lang="en-IN" sz="1600" dirty="0">
                <a:solidFill>
                  <a:srgbClr val="0070C0"/>
                </a:solidFill>
              </a:rPr>
              <a:t>:</a:t>
            </a:r>
          </a:p>
        </p:txBody>
      </p:sp>
      <p:sp>
        <p:nvSpPr>
          <p:cNvPr id="7" name="TextBox 6">
            <a:extLst>
              <a:ext uri="{FF2B5EF4-FFF2-40B4-BE49-F238E27FC236}">
                <a16:creationId xmlns:a16="http://schemas.microsoft.com/office/drawing/2014/main" id="{146EA7DD-647E-F88C-1286-F5377E6E9088}"/>
              </a:ext>
            </a:extLst>
          </p:cNvPr>
          <p:cNvSpPr txBox="1"/>
          <p:nvPr/>
        </p:nvSpPr>
        <p:spPr>
          <a:xfrm>
            <a:off x="1844921" y="2235461"/>
            <a:ext cx="6259403" cy="1591718"/>
          </a:xfrm>
          <a:prstGeom prst="rect">
            <a:avLst/>
          </a:prstGeom>
          <a:noFill/>
        </p:spPr>
        <p:txBody>
          <a:bodyPr wrap="square">
            <a:spAutoFit/>
          </a:bodyPr>
          <a:lstStyle/>
          <a:p>
            <a:pPr marL="285750" lvl="0" indent="-285750">
              <a:lnSpc>
                <a:spcPct val="115000"/>
              </a:lnSpc>
              <a:spcAft>
                <a:spcPts val="1000"/>
              </a:spcAft>
              <a:buSzPts val="1000"/>
              <a:buFont typeface="Wingdings" panose="05000000000000000000" pitchFamily="2" charset="2"/>
              <a:buChar char="Ø"/>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UI Testing: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Selenium WebDriver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15000"/>
              </a:lnSpc>
              <a:spcAft>
                <a:spcPts val="1000"/>
              </a:spcAft>
              <a:buSzPts val="1000"/>
              <a:buFont typeface="Wingdings" panose="05000000000000000000" pitchFamily="2" charset="2"/>
              <a:buChar char="Ø"/>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Manual Testing: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Jira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15000"/>
              </a:lnSpc>
              <a:spcAft>
                <a:spcPts val="1000"/>
              </a:spcAft>
              <a:buSzPts val="1000"/>
              <a:buFont typeface="Wingdings" panose="05000000000000000000" pitchFamily="2" charset="2"/>
              <a:buChar char="Ø"/>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API Testing: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Rest Assured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15000"/>
              </a:lnSpc>
              <a:spcAft>
                <a:spcPts val="1000"/>
              </a:spcAft>
              <a:buSzPts val="1000"/>
              <a:buFont typeface="Wingdings" panose="05000000000000000000" pitchFamily="2" charset="2"/>
              <a:buChar char="Ø"/>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BDD: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Cucumber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C1AC1B2-0F8B-3EFF-A79D-B219E31D3F5A}"/>
              </a:ext>
            </a:extLst>
          </p:cNvPr>
          <p:cNvSpPr txBox="1"/>
          <p:nvPr/>
        </p:nvSpPr>
        <p:spPr>
          <a:xfrm>
            <a:off x="431269" y="1502111"/>
            <a:ext cx="4788817" cy="400110"/>
          </a:xfrm>
          <a:prstGeom prst="rect">
            <a:avLst/>
          </a:prstGeom>
          <a:noFill/>
        </p:spPr>
        <p:txBody>
          <a:bodyPr wrap="square" rtlCol="0">
            <a:spAutoFit/>
          </a:bodyPr>
          <a:lstStyle/>
          <a:p>
            <a:r>
              <a:rPr lang="en-IN" sz="2000" dirty="0">
                <a:solidFill>
                  <a:srgbClr val="0070C0"/>
                </a:solidFill>
              </a:rPr>
              <a:t>Application  :</a:t>
            </a:r>
            <a:r>
              <a:rPr lang="en-IN" dirty="0">
                <a:solidFill>
                  <a:srgbClr val="0070C0"/>
                </a:solidFill>
              </a:rPr>
              <a:t> </a:t>
            </a:r>
            <a:r>
              <a:rPr lang="en-US" dirty="0">
                <a:latin typeface="HK Grotesk"/>
              </a:rPr>
              <a:t>Gillette</a:t>
            </a:r>
            <a:r>
              <a:rPr lang="en-IN" sz="1600" dirty="0"/>
              <a:t>.com</a:t>
            </a:r>
          </a:p>
        </p:txBody>
      </p:sp>
      <p:sp>
        <p:nvSpPr>
          <p:cNvPr id="11" name="TextBox 10">
            <a:extLst>
              <a:ext uri="{FF2B5EF4-FFF2-40B4-BE49-F238E27FC236}">
                <a16:creationId xmlns:a16="http://schemas.microsoft.com/office/drawing/2014/main" id="{D17CA422-9B14-0387-5C97-A2C9B7D66F09}"/>
              </a:ext>
            </a:extLst>
          </p:cNvPr>
          <p:cNvSpPr txBox="1"/>
          <p:nvPr/>
        </p:nvSpPr>
        <p:spPr>
          <a:xfrm>
            <a:off x="622169" y="3856721"/>
            <a:ext cx="3091992" cy="369332"/>
          </a:xfrm>
          <a:prstGeom prst="rect">
            <a:avLst/>
          </a:prstGeom>
          <a:noFill/>
        </p:spPr>
        <p:txBody>
          <a:bodyPr wrap="square" rtlCol="0">
            <a:spAutoFit/>
          </a:bodyPr>
          <a:lstStyle/>
          <a:p>
            <a:r>
              <a:rPr lang="en-IN" dirty="0">
                <a:solidFill>
                  <a:srgbClr val="0070C0"/>
                </a:solidFill>
              </a:rPr>
              <a:t>Key Features &amp; Functionality:</a:t>
            </a:r>
          </a:p>
        </p:txBody>
      </p:sp>
      <p:sp>
        <p:nvSpPr>
          <p:cNvPr id="12" name="TextBox 11">
            <a:extLst>
              <a:ext uri="{FF2B5EF4-FFF2-40B4-BE49-F238E27FC236}">
                <a16:creationId xmlns:a16="http://schemas.microsoft.com/office/drawing/2014/main" id="{40BCD572-D6A2-D201-7BFB-94BF77939780}"/>
              </a:ext>
            </a:extLst>
          </p:cNvPr>
          <p:cNvSpPr txBox="1"/>
          <p:nvPr/>
        </p:nvSpPr>
        <p:spPr>
          <a:xfrm>
            <a:off x="1772240" y="4226053"/>
            <a:ext cx="7745738"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Home page , Search functionality , Product functionality , , Filter  , and Order placement.</a:t>
            </a:r>
          </a:p>
        </p:txBody>
      </p:sp>
    </p:spTree>
    <p:extLst>
      <p:ext uri="{BB962C8B-B14F-4D97-AF65-F5344CB8AC3E}">
        <p14:creationId xmlns:p14="http://schemas.microsoft.com/office/powerpoint/2010/main" val="124973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9" name="TextBox 8">
            <a:extLst>
              <a:ext uri="{FF2B5EF4-FFF2-40B4-BE49-F238E27FC236}">
                <a16:creationId xmlns:a16="http://schemas.microsoft.com/office/drawing/2014/main" id="{28B8CAFA-6CD0-04E5-BFE5-D065EE9F01B1}"/>
              </a:ext>
            </a:extLst>
          </p:cNvPr>
          <p:cNvSpPr txBox="1"/>
          <p:nvPr/>
        </p:nvSpPr>
        <p:spPr>
          <a:xfrm>
            <a:off x="431269" y="349476"/>
            <a:ext cx="5479337" cy="523220"/>
          </a:xfrm>
          <a:prstGeom prst="rect">
            <a:avLst/>
          </a:prstGeom>
          <a:noFill/>
        </p:spPr>
        <p:txBody>
          <a:bodyPr wrap="square" rtlCol="0">
            <a:spAutoFit/>
          </a:bodyPr>
          <a:lstStyle/>
          <a:p>
            <a:r>
              <a:rPr lang="en-IN" sz="2800" dirty="0">
                <a:solidFill>
                  <a:srgbClr val="0070C0"/>
                </a:solidFill>
              </a:rPr>
              <a:t>Task Completed:</a:t>
            </a:r>
          </a:p>
        </p:txBody>
      </p:sp>
      <p:sp>
        <p:nvSpPr>
          <p:cNvPr id="14" name="TextBox 13">
            <a:extLst>
              <a:ext uri="{FF2B5EF4-FFF2-40B4-BE49-F238E27FC236}">
                <a16:creationId xmlns:a16="http://schemas.microsoft.com/office/drawing/2014/main" id="{3F61BBD3-7877-A31C-866E-CC74F8A1987A}"/>
              </a:ext>
            </a:extLst>
          </p:cNvPr>
          <p:cNvSpPr txBox="1"/>
          <p:nvPr/>
        </p:nvSpPr>
        <p:spPr>
          <a:xfrm>
            <a:off x="546755" y="1132779"/>
            <a:ext cx="5241303" cy="707886"/>
          </a:xfrm>
          <a:prstGeom prst="rect">
            <a:avLst/>
          </a:prstGeom>
          <a:noFill/>
        </p:spPr>
        <p:txBody>
          <a:bodyPr wrap="square" rtlCol="0">
            <a:spAutoFit/>
          </a:bodyPr>
          <a:lstStyle/>
          <a:p>
            <a:r>
              <a:rPr lang="en-IN" sz="2000" dirty="0">
                <a:solidFill>
                  <a:srgbClr val="0070C0"/>
                </a:solidFill>
              </a:rPr>
              <a:t>Selenium BDD with Cucumber</a:t>
            </a:r>
            <a:r>
              <a:rPr lang="en-IN" sz="2000" dirty="0"/>
              <a:t>:</a:t>
            </a:r>
          </a:p>
          <a:p>
            <a:endParaRPr lang="en-IN" sz="2000" dirty="0"/>
          </a:p>
        </p:txBody>
      </p:sp>
      <p:sp>
        <p:nvSpPr>
          <p:cNvPr id="15" name="TextBox 14">
            <a:extLst>
              <a:ext uri="{FF2B5EF4-FFF2-40B4-BE49-F238E27FC236}">
                <a16:creationId xmlns:a16="http://schemas.microsoft.com/office/drawing/2014/main" id="{CD338434-5CFB-9668-6E48-0A3DF7B0C73D}"/>
              </a:ext>
            </a:extLst>
          </p:cNvPr>
          <p:cNvSpPr txBox="1"/>
          <p:nvPr/>
        </p:nvSpPr>
        <p:spPr>
          <a:xfrm>
            <a:off x="1484039" y="1551300"/>
            <a:ext cx="9681671" cy="584775"/>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Implemennted the automated UI tests with Selenium Web driver.</a:t>
            </a:r>
          </a:p>
          <a:p>
            <a:pPr marL="285750" indent="-285750">
              <a:buFont typeface="Wingdings" panose="05000000000000000000" pitchFamily="2" charset="2"/>
              <a:buChar char="Ø"/>
            </a:pPr>
            <a:r>
              <a:rPr lang="en-IN" sz="1600" dirty="0"/>
              <a:t>Developed BDD Scenarios with Cucumber.</a:t>
            </a:r>
          </a:p>
        </p:txBody>
      </p:sp>
      <p:sp>
        <p:nvSpPr>
          <p:cNvPr id="16" name="TextBox 15">
            <a:extLst>
              <a:ext uri="{FF2B5EF4-FFF2-40B4-BE49-F238E27FC236}">
                <a16:creationId xmlns:a16="http://schemas.microsoft.com/office/drawing/2014/main" id="{D278F264-171C-218F-BDD6-07F97A3DE5B1}"/>
              </a:ext>
            </a:extLst>
          </p:cNvPr>
          <p:cNvSpPr txBox="1"/>
          <p:nvPr/>
        </p:nvSpPr>
        <p:spPr>
          <a:xfrm>
            <a:off x="431269" y="2075833"/>
            <a:ext cx="3793161" cy="400110"/>
          </a:xfrm>
          <a:prstGeom prst="rect">
            <a:avLst/>
          </a:prstGeom>
          <a:noFill/>
        </p:spPr>
        <p:txBody>
          <a:bodyPr wrap="square" rtlCol="0">
            <a:spAutoFit/>
          </a:bodyPr>
          <a:lstStyle/>
          <a:p>
            <a:r>
              <a:rPr lang="en-IN" sz="2000" dirty="0">
                <a:solidFill>
                  <a:srgbClr val="0070C0"/>
                </a:solidFill>
              </a:rPr>
              <a:t>API Testing:</a:t>
            </a:r>
          </a:p>
        </p:txBody>
      </p:sp>
      <p:sp>
        <p:nvSpPr>
          <p:cNvPr id="17" name="TextBox 16">
            <a:extLst>
              <a:ext uri="{FF2B5EF4-FFF2-40B4-BE49-F238E27FC236}">
                <a16:creationId xmlns:a16="http://schemas.microsoft.com/office/drawing/2014/main" id="{882DF50A-CB31-AEAD-0BB3-3E2F0AAAA859}"/>
              </a:ext>
            </a:extLst>
          </p:cNvPr>
          <p:cNvSpPr txBox="1"/>
          <p:nvPr/>
        </p:nvSpPr>
        <p:spPr>
          <a:xfrm>
            <a:off x="1534656" y="2698715"/>
            <a:ext cx="6958895" cy="584775"/>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Tested API endpoints using Postman and RestAssured.</a:t>
            </a:r>
          </a:p>
          <a:p>
            <a:pPr marL="285750" indent="-285750">
              <a:buFont typeface="Wingdings" panose="05000000000000000000" pitchFamily="2" charset="2"/>
              <a:buChar char="Ø"/>
            </a:pPr>
            <a:r>
              <a:rPr lang="en-IN" sz="1600" dirty="0"/>
              <a:t>Conducted automated and Security tests.</a:t>
            </a:r>
          </a:p>
        </p:txBody>
      </p:sp>
      <p:sp>
        <p:nvSpPr>
          <p:cNvPr id="18" name="TextBox 17">
            <a:extLst>
              <a:ext uri="{FF2B5EF4-FFF2-40B4-BE49-F238E27FC236}">
                <a16:creationId xmlns:a16="http://schemas.microsoft.com/office/drawing/2014/main" id="{20A65D96-AACE-4CCC-9D85-98347F0C34A1}"/>
              </a:ext>
            </a:extLst>
          </p:cNvPr>
          <p:cNvSpPr txBox="1"/>
          <p:nvPr/>
        </p:nvSpPr>
        <p:spPr>
          <a:xfrm>
            <a:off x="631596" y="3423303"/>
            <a:ext cx="2092750" cy="400110"/>
          </a:xfrm>
          <a:prstGeom prst="rect">
            <a:avLst/>
          </a:prstGeom>
          <a:noFill/>
        </p:spPr>
        <p:txBody>
          <a:bodyPr wrap="square" rtlCol="0">
            <a:spAutoFit/>
          </a:bodyPr>
          <a:lstStyle/>
          <a:p>
            <a:r>
              <a:rPr lang="en-IN" sz="2000" dirty="0">
                <a:solidFill>
                  <a:srgbClr val="0070C0"/>
                </a:solidFill>
              </a:rPr>
              <a:t>Manual Testing:</a:t>
            </a:r>
          </a:p>
        </p:txBody>
      </p:sp>
      <p:sp>
        <p:nvSpPr>
          <p:cNvPr id="19" name="TextBox 18">
            <a:extLst>
              <a:ext uri="{FF2B5EF4-FFF2-40B4-BE49-F238E27FC236}">
                <a16:creationId xmlns:a16="http://schemas.microsoft.com/office/drawing/2014/main" id="{7D4FD638-0E92-81DF-8A8E-322DE6E110BF}"/>
              </a:ext>
            </a:extLst>
          </p:cNvPr>
          <p:cNvSpPr txBox="1"/>
          <p:nvPr/>
        </p:nvSpPr>
        <p:spPr>
          <a:xfrm>
            <a:off x="1534656" y="3963226"/>
            <a:ext cx="9494705" cy="830997"/>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Conducted the validation of UI and core functionalities.</a:t>
            </a:r>
          </a:p>
          <a:p>
            <a:pPr marL="285750" indent="-285750">
              <a:buFont typeface="Wingdings" panose="05000000000000000000" pitchFamily="2" charset="2"/>
              <a:buChar char="Ø"/>
            </a:pPr>
            <a:r>
              <a:rPr lang="en-IN" sz="1600" dirty="0"/>
              <a:t>Explored edge cases and usability issues</a:t>
            </a:r>
          </a:p>
          <a:p>
            <a:pPr marL="285750" indent="-285750">
              <a:buFont typeface="Wingdings" panose="05000000000000000000" pitchFamily="2" charset="2"/>
              <a:buChar char="Ø"/>
            </a:pPr>
            <a:r>
              <a:rPr lang="en-IN" sz="1600" dirty="0"/>
              <a:t> Doccumented and tracked the  testcases and outcomes</a:t>
            </a:r>
          </a:p>
        </p:txBody>
      </p:sp>
      <p:sp>
        <p:nvSpPr>
          <p:cNvPr id="20" name="TextBox 19">
            <a:extLst>
              <a:ext uri="{FF2B5EF4-FFF2-40B4-BE49-F238E27FC236}">
                <a16:creationId xmlns:a16="http://schemas.microsoft.com/office/drawing/2014/main" id="{91BC3051-D2B6-B423-9222-7EA1F68F2BA1}"/>
              </a:ext>
            </a:extLst>
          </p:cNvPr>
          <p:cNvSpPr txBox="1"/>
          <p:nvPr/>
        </p:nvSpPr>
        <p:spPr>
          <a:xfrm>
            <a:off x="754396" y="4911656"/>
            <a:ext cx="3883592" cy="461665"/>
          </a:xfrm>
          <a:prstGeom prst="rect">
            <a:avLst/>
          </a:prstGeom>
          <a:noFill/>
        </p:spPr>
        <p:txBody>
          <a:bodyPr wrap="square" rtlCol="0">
            <a:spAutoFit/>
          </a:bodyPr>
          <a:lstStyle/>
          <a:p>
            <a:r>
              <a:rPr lang="en-IN" sz="2400" dirty="0">
                <a:solidFill>
                  <a:srgbClr val="0070C0"/>
                </a:solidFill>
              </a:rPr>
              <a:t>Jira:</a:t>
            </a:r>
          </a:p>
        </p:txBody>
      </p:sp>
      <p:sp>
        <p:nvSpPr>
          <p:cNvPr id="22" name="TextBox 21">
            <a:extLst>
              <a:ext uri="{FF2B5EF4-FFF2-40B4-BE49-F238E27FC236}">
                <a16:creationId xmlns:a16="http://schemas.microsoft.com/office/drawing/2014/main" id="{54E3713C-DF8F-235E-14C0-90CBDBA62FC8}"/>
              </a:ext>
            </a:extLst>
          </p:cNvPr>
          <p:cNvSpPr txBox="1"/>
          <p:nvPr/>
        </p:nvSpPr>
        <p:spPr>
          <a:xfrm>
            <a:off x="1534656" y="5373321"/>
            <a:ext cx="5780201" cy="584775"/>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Managed test cases and defect tracking</a:t>
            </a:r>
          </a:p>
          <a:p>
            <a:pPr marL="285750" indent="-285750">
              <a:buFont typeface="Wingdings" panose="05000000000000000000" pitchFamily="2" charset="2"/>
              <a:buChar char="Ø"/>
            </a:pPr>
            <a:r>
              <a:rPr lang="en-IN" sz="1600" dirty="0"/>
              <a:t>Documented and tracked the issues</a:t>
            </a:r>
          </a:p>
        </p:txBody>
      </p:sp>
    </p:spTree>
    <p:extLst>
      <p:ext uri="{BB962C8B-B14F-4D97-AF65-F5344CB8AC3E}">
        <p14:creationId xmlns:p14="http://schemas.microsoft.com/office/powerpoint/2010/main" val="1449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
        <p:nvSpPr>
          <p:cNvPr id="9" name="TextBox 8">
            <a:extLst>
              <a:ext uri="{FF2B5EF4-FFF2-40B4-BE49-F238E27FC236}">
                <a16:creationId xmlns:a16="http://schemas.microsoft.com/office/drawing/2014/main" id="{28B8CAFA-6CD0-04E5-BFE5-D065EE9F01B1}"/>
              </a:ext>
            </a:extLst>
          </p:cNvPr>
          <p:cNvSpPr txBox="1"/>
          <p:nvPr/>
        </p:nvSpPr>
        <p:spPr>
          <a:xfrm>
            <a:off x="214452" y="302245"/>
            <a:ext cx="5479337" cy="523220"/>
          </a:xfrm>
          <a:prstGeom prst="rect">
            <a:avLst/>
          </a:prstGeom>
          <a:noFill/>
        </p:spPr>
        <p:txBody>
          <a:bodyPr wrap="square" rtlCol="0">
            <a:spAutoFit/>
          </a:bodyPr>
          <a:lstStyle/>
          <a:p>
            <a:r>
              <a:rPr lang="en-IN" sz="2800" dirty="0">
                <a:solidFill>
                  <a:srgbClr val="0070C0"/>
                </a:solidFill>
              </a:rPr>
              <a:t>Selenium BDD with cucumber</a:t>
            </a:r>
          </a:p>
        </p:txBody>
      </p:sp>
      <p:sp>
        <p:nvSpPr>
          <p:cNvPr id="4" name="TextBox 3">
            <a:extLst>
              <a:ext uri="{FF2B5EF4-FFF2-40B4-BE49-F238E27FC236}">
                <a16:creationId xmlns:a16="http://schemas.microsoft.com/office/drawing/2014/main" id="{3459E3D4-D311-304E-422B-710072AF8363}"/>
              </a:ext>
            </a:extLst>
          </p:cNvPr>
          <p:cNvSpPr txBox="1"/>
          <p:nvPr/>
        </p:nvSpPr>
        <p:spPr>
          <a:xfrm>
            <a:off x="1621410" y="859572"/>
            <a:ext cx="6427168" cy="1077218"/>
          </a:xfrm>
          <a:prstGeom prst="rect">
            <a:avLst/>
          </a:prstGeom>
          <a:noFill/>
        </p:spPr>
        <p:txBody>
          <a:bodyPr wrap="square" rtlCol="0">
            <a:spAutoFit/>
          </a:bodyPr>
          <a:lstStyle/>
          <a:p>
            <a:r>
              <a:rPr lang="en-US" sz="1600" b="1" dirty="0"/>
              <a:t>Selenium</a:t>
            </a:r>
            <a:r>
              <a:rPr lang="en-US" sz="1600" dirty="0"/>
              <a:t> is a widely-used open-source tool for automating web browsers. It allows testers to write test scripts in various programming languages (e.g., Java, Python, C#, JavaScript) to interact with web applications and verify their behavior.</a:t>
            </a:r>
          </a:p>
        </p:txBody>
      </p:sp>
      <p:sp>
        <p:nvSpPr>
          <p:cNvPr id="5" name="TextBox 4">
            <a:extLst>
              <a:ext uri="{FF2B5EF4-FFF2-40B4-BE49-F238E27FC236}">
                <a16:creationId xmlns:a16="http://schemas.microsoft.com/office/drawing/2014/main" id="{3BFDFE9B-868B-0322-4419-DC0F5FFA13CA}"/>
              </a:ext>
            </a:extLst>
          </p:cNvPr>
          <p:cNvSpPr txBox="1"/>
          <p:nvPr/>
        </p:nvSpPr>
        <p:spPr>
          <a:xfrm>
            <a:off x="669302" y="1999019"/>
            <a:ext cx="11227325" cy="1785104"/>
          </a:xfrm>
          <a:prstGeom prst="rect">
            <a:avLst/>
          </a:prstGeom>
          <a:noFill/>
        </p:spPr>
        <p:txBody>
          <a:bodyPr wrap="square" rtlCol="0">
            <a:spAutoFit/>
          </a:bodyPr>
          <a:lstStyle/>
          <a:p>
            <a:r>
              <a:rPr lang="en-IN" sz="2000" dirty="0">
                <a:solidFill>
                  <a:srgbClr val="0070C0"/>
                </a:solidFill>
              </a:rPr>
              <a:t>Features:</a:t>
            </a:r>
          </a:p>
          <a:p>
            <a:pPr marL="285750" indent="-285750">
              <a:buFont typeface="Wingdings" panose="05000000000000000000" pitchFamily="2" charset="2"/>
              <a:buChar char="Ø"/>
            </a:pPr>
            <a:r>
              <a:rPr lang="en-US" b="1" dirty="0"/>
              <a:t>Readable Test Scenarios </a:t>
            </a:r>
            <a:r>
              <a:rPr lang="en-US" sz="1600" b="1" dirty="0"/>
              <a:t>: </a:t>
            </a:r>
            <a:r>
              <a:rPr lang="en-US" sz="1600" dirty="0"/>
              <a:t>Uses Gherkin syntax to write test scenarios in a natural language format that is easy for non-technical stakeholders to understand.</a:t>
            </a:r>
          </a:p>
          <a:p>
            <a:pPr marL="342900" indent="-342900">
              <a:buFont typeface="Wingdings" panose="05000000000000000000" pitchFamily="2" charset="2"/>
              <a:buChar char="Ø"/>
            </a:pPr>
            <a:r>
              <a:rPr lang="en-US" sz="2000" b="1" dirty="0"/>
              <a:t> </a:t>
            </a:r>
            <a:r>
              <a:rPr lang="en-US" b="1" dirty="0"/>
              <a:t>Step Definitions</a:t>
            </a:r>
            <a:r>
              <a:rPr lang="en-US" sz="1600" b="1" dirty="0"/>
              <a:t>:</a:t>
            </a:r>
            <a:r>
              <a:rPr lang="en-US" sz="1600" dirty="0"/>
              <a:t> Maps Gherkin steps to code implementations using step definitions, which are written in a programming language.</a:t>
            </a:r>
          </a:p>
          <a:p>
            <a:pPr marL="285750" indent="-285750">
              <a:buFont typeface="Wingdings" panose="05000000000000000000" pitchFamily="2" charset="2"/>
              <a:buChar char="Ø"/>
            </a:pPr>
            <a:r>
              <a:rPr lang="en-US" sz="1800" b="1" dirty="0"/>
              <a:t> </a:t>
            </a:r>
            <a:r>
              <a:rPr lang="en-US" sz="1600" b="1" dirty="0"/>
              <a:t>Integration: </a:t>
            </a:r>
            <a:r>
              <a:rPr lang="en-IN" sz="1600" dirty="0"/>
              <a:t>Execution and results of feature files</a:t>
            </a:r>
          </a:p>
        </p:txBody>
      </p:sp>
      <p:pic>
        <p:nvPicPr>
          <p:cNvPr id="33" name="Picture 32">
            <a:extLst>
              <a:ext uri="{FF2B5EF4-FFF2-40B4-BE49-F238E27FC236}">
                <a16:creationId xmlns:a16="http://schemas.microsoft.com/office/drawing/2014/main" id="{412E37E7-6A1A-DF15-F515-EDA615F1C3B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98763" y="3846351"/>
            <a:ext cx="2130458" cy="1995743"/>
          </a:xfrm>
          <a:prstGeom prst="rect">
            <a:avLst/>
          </a:prstGeom>
        </p:spPr>
      </p:pic>
    </p:spTree>
    <p:extLst>
      <p:ext uri="{BB962C8B-B14F-4D97-AF65-F5344CB8AC3E}">
        <p14:creationId xmlns:p14="http://schemas.microsoft.com/office/powerpoint/2010/main" val="147375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sp>
        <p:nvSpPr>
          <p:cNvPr id="9" name="TextBox 8">
            <a:extLst>
              <a:ext uri="{FF2B5EF4-FFF2-40B4-BE49-F238E27FC236}">
                <a16:creationId xmlns:a16="http://schemas.microsoft.com/office/drawing/2014/main" id="{28B8CAFA-6CD0-04E5-BFE5-D065EE9F01B1}"/>
              </a:ext>
            </a:extLst>
          </p:cNvPr>
          <p:cNvSpPr txBox="1"/>
          <p:nvPr/>
        </p:nvSpPr>
        <p:spPr>
          <a:xfrm>
            <a:off x="214452" y="302245"/>
            <a:ext cx="5479337" cy="523220"/>
          </a:xfrm>
          <a:prstGeom prst="rect">
            <a:avLst/>
          </a:prstGeom>
          <a:noFill/>
        </p:spPr>
        <p:txBody>
          <a:bodyPr wrap="square" rtlCol="0">
            <a:spAutoFit/>
          </a:bodyPr>
          <a:lstStyle/>
          <a:p>
            <a:r>
              <a:rPr lang="en-IN" sz="2800" dirty="0">
                <a:solidFill>
                  <a:srgbClr val="0070C0"/>
                </a:solidFill>
              </a:rPr>
              <a:t>Selenium BDD with cucumber</a:t>
            </a:r>
          </a:p>
        </p:txBody>
      </p:sp>
      <p:sp>
        <p:nvSpPr>
          <p:cNvPr id="7" name="TextBox 6">
            <a:extLst>
              <a:ext uri="{FF2B5EF4-FFF2-40B4-BE49-F238E27FC236}">
                <a16:creationId xmlns:a16="http://schemas.microsoft.com/office/drawing/2014/main" id="{F2EF2CC1-5F6B-1EAD-BC28-04BA9CF2DC25}"/>
              </a:ext>
            </a:extLst>
          </p:cNvPr>
          <p:cNvSpPr txBox="1"/>
          <p:nvPr/>
        </p:nvSpPr>
        <p:spPr>
          <a:xfrm>
            <a:off x="443060" y="989814"/>
            <a:ext cx="2064470" cy="400110"/>
          </a:xfrm>
          <a:prstGeom prst="rect">
            <a:avLst/>
          </a:prstGeom>
          <a:noFill/>
        </p:spPr>
        <p:txBody>
          <a:bodyPr wrap="square" rtlCol="0">
            <a:spAutoFit/>
          </a:bodyPr>
          <a:lstStyle/>
          <a:p>
            <a:r>
              <a:rPr lang="en-IN" sz="2000" dirty="0">
                <a:solidFill>
                  <a:srgbClr val="0070C0"/>
                </a:solidFill>
              </a:rPr>
              <a:t>Outcome:</a:t>
            </a:r>
          </a:p>
        </p:txBody>
      </p:sp>
      <p:pic>
        <p:nvPicPr>
          <p:cNvPr id="5" name="Picture 4">
            <a:extLst>
              <a:ext uri="{FF2B5EF4-FFF2-40B4-BE49-F238E27FC236}">
                <a16:creationId xmlns:a16="http://schemas.microsoft.com/office/drawing/2014/main" id="{B8EBE21F-A920-DE6D-55D5-2BC21046C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52" y="1093716"/>
            <a:ext cx="11662588" cy="4961644"/>
          </a:xfrm>
          <a:prstGeom prst="rect">
            <a:avLst/>
          </a:prstGeom>
        </p:spPr>
      </p:pic>
    </p:spTree>
    <p:extLst>
      <p:ext uri="{BB962C8B-B14F-4D97-AF65-F5344CB8AC3E}">
        <p14:creationId xmlns:p14="http://schemas.microsoft.com/office/powerpoint/2010/main" val="365569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8</a:t>
            </a:fld>
            <a:endParaRPr lang="en-US" dirty="0">
              <a:solidFill>
                <a:schemeClr val="tx1"/>
              </a:solidFill>
            </a:endParaRPr>
          </a:p>
        </p:txBody>
      </p:sp>
      <p:sp>
        <p:nvSpPr>
          <p:cNvPr id="4" name="TextBox 3">
            <a:extLst>
              <a:ext uri="{FF2B5EF4-FFF2-40B4-BE49-F238E27FC236}">
                <a16:creationId xmlns:a16="http://schemas.microsoft.com/office/drawing/2014/main" id="{C1E6ADC3-FCF7-EF3B-C829-F84E78069FDC}"/>
              </a:ext>
            </a:extLst>
          </p:cNvPr>
          <p:cNvSpPr txBox="1"/>
          <p:nvPr/>
        </p:nvSpPr>
        <p:spPr>
          <a:xfrm>
            <a:off x="293362" y="198756"/>
            <a:ext cx="6465657" cy="584775"/>
          </a:xfrm>
          <a:prstGeom prst="rect">
            <a:avLst/>
          </a:prstGeom>
          <a:noFill/>
        </p:spPr>
        <p:txBody>
          <a:bodyPr wrap="square" rtlCol="0">
            <a:spAutoFit/>
          </a:bodyPr>
          <a:lstStyle/>
          <a:p>
            <a:r>
              <a:rPr lang="en-IN" sz="3200" dirty="0">
                <a:solidFill>
                  <a:srgbClr val="0070C0"/>
                </a:solidFill>
              </a:rPr>
              <a:t>API  Testing</a:t>
            </a:r>
          </a:p>
        </p:txBody>
      </p:sp>
      <p:sp>
        <p:nvSpPr>
          <p:cNvPr id="5" name="TextBox 4">
            <a:extLst>
              <a:ext uri="{FF2B5EF4-FFF2-40B4-BE49-F238E27FC236}">
                <a16:creationId xmlns:a16="http://schemas.microsoft.com/office/drawing/2014/main" id="{E6364FF2-DAA9-23EB-FF94-69430A7D2A30}"/>
              </a:ext>
            </a:extLst>
          </p:cNvPr>
          <p:cNvSpPr txBox="1"/>
          <p:nvPr/>
        </p:nvSpPr>
        <p:spPr>
          <a:xfrm>
            <a:off x="867517" y="853158"/>
            <a:ext cx="11151657" cy="830997"/>
          </a:xfrm>
          <a:prstGeom prst="rect">
            <a:avLst/>
          </a:prstGeom>
          <a:noFill/>
        </p:spPr>
        <p:txBody>
          <a:bodyPr wrap="square" rtlCol="0">
            <a:spAutoFit/>
          </a:bodyPr>
          <a:lstStyle/>
          <a:p>
            <a:r>
              <a:rPr lang="en-US" sz="1600" b="1" dirty="0"/>
              <a:t>API Testing</a:t>
            </a:r>
            <a:r>
              <a:rPr lang="en-US" sz="1600" dirty="0"/>
              <a:t> is a type of software testing that involves verifying the functionality, reliability, performance, and security of Application Programming Interfaces (APIs). APIs are sets of rules and protocols that allow different software applications to communicate with each other. Testing APIs ensures that they work as expected and meet their defined specifications.</a:t>
            </a:r>
          </a:p>
        </p:txBody>
      </p:sp>
      <p:sp>
        <p:nvSpPr>
          <p:cNvPr id="11" name="TextBox 10">
            <a:extLst>
              <a:ext uri="{FF2B5EF4-FFF2-40B4-BE49-F238E27FC236}">
                <a16:creationId xmlns:a16="http://schemas.microsoft.com/office/drawing/2014/main" id="{A91ADD6A-90B9-8B7C-4F6B-F6F370183BF1}"/>
              </a:ext>
            </a:extLst>
          </p:cNvPr>
          <p:cNvSpPr txBox="1"/>
          <p:nvPr/>
        </p:nvSpPr>
        <p:spPr>
          <a:xfrm>
            <a:off x="293362" y="1852105"/>
            <a:ext cx="12468909" cy="2774927"/>
          </a:xfrm>
          <a:prstGeom prst="rect">
            <a:avLst/>
          </a:prstGeom>
          <a:noFill/>
        </p:spPr>
        <p:txBody>
          <a:bodyPr wrap="square">
            <a:spAutoFit/>
          </a:bodyPr>
          <a:lstStyle/>
          <a:p>
            <a:r>
              <a:rPr lang="en-US" sz="2000" b="1" dirty="0">
                <a:solidFill>
                  <a:srgbClr val="0070C0"/>
                </a:solidFill>
              </a:rPr>
              <a:t>Key Aspects of API Testing</a:t>
            </a:r>
            <a:r>
              <a:rPr lang="en-US" sz="2000" b="1" dirty="0"/>
              <a:t>:</a:t>
            </a:r>
          </a:p>
          <a:p>
            <a:r>
              <a:rPr lang="en-US" b="1" dirty="0"/>
              <a:t>Tools used:</a:t>
            </a:r>
            <a:r>
              <a:rPr lang="en-US" sz="1800" dirty="0"/>
              <a:t> </a:t>
            </a:r>
            <a:r>
              <a:rPr lang="en-US" sz="1600" dirty="0"/>
              <a:t>Post Man , Rest Assured</a:t>
            </a:r>
            <a:endParaRPr lang="en-US" sz="1600" b="1" dirty="0"/>
          </a:p>
          <a:p>
            <a:r>
              <a:rPr lang="en-US" sz="2000" b="1" dirty="0"/>
              <a:t>Purpose:</a:t>
            </a:r>
            <a:r>
              <a:rPr lang="en-US" sz="2000" dirty="0"/>
              <a:t> </a:t>
            </a:r>
            <a:r>
              <a:rPr lang="en-US" sz="1600" dirty="0"/>
              <a:t>Validate API responses by </a:t>
            </a:r>
            <a:r>
              <a:rPr lang="en-US" sz="1600"/>
              <a:t>using for </a:t>
            </a:r>
            <a:r>
              <a:rPr lang="en-US" sz="1600" dirty="0"/>
              <a:t>learning and protype..</a:t>
            </a:r>
          </a:p>
          <a:p>
            <a:r>
              <a:rPr lang="en-US" b="1" dirty="0"/>
              <a:t>URL to be Automated</a:t>
            </a:r>
            <a:r>
              <a:rPr lang="en-US" sz="1600" b="1" dirty="0"/>
              <a:t>:</a:t>
            </a:r>
            <a:r>
              <a:rPr lang="en-IN" sz="16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https://api.vschool.io/%5Byour_name%5D/todo</a:t>
            </a:r>
            <a:endParaRPr lang="en-US" sz="1600" b="1" dirty="0"/>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Methods to be automated:</a:t>
            </a:r>
            <a:r>
              <a:rPr lang="en-US" sz="1800" dirty="0"/>
              <a:t> GET , POST , PUT , Delete.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21607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sp>
        <p:nvSpPr>
          <p:cNvPr id="4" name="TextBox 3">
            <a:extLst>
              <a:ext uri="{FF2B5EF4-FFF2-40B4-BE49-F238E27FC236}">
                <a16:creationId xmlns:a16="http://schemas.microsoft.com/office/drawing/2014/main" id="{C1E6ADC3-FCF7-EF3B-C829-F84E78069FDC}"/>
              </a:ext>
            </a:extLst>
          </p:cNvPr>
          <p:cNvSpPr txBox="1"/>
          <p:nvPr/>
        </p:nvSpPr>
        <p:spPr>
          <a:xfrm>
            <a:off x="293362" y="198756"/>
            <a:ext cx="6465657" cy="584775"/>
          </a:xfrm>
          <a:prstGeom prst="rect">
            <a:avLst/>
          </a:prstGeom>
          <a:noFill/>
        </p:spPr>
        <p:txBody>
          <a:bodyPr wrap="square" rtlCol="0">
            <a:spAutoFit/>
          </a:bodyPr>
          <a:lstStyle/>
          <a:p>
            <a:r>
              <a:rPr lang="en-IN" sz="3200" dirty="0">
                <a:solidFill>
                  <a:srgbClr val="0070C0"/>
                </a:solidFill>
              </a:rPr>
              <a:t>API  Testing</a:t>
            </a:r>
          </a:p>
        </p:txBody>
      </p:sp>
      <p:sp>
        <p:nvSpPr>
          <p:cNvPr id="7" name="TextBox 6">
            <a:extLst>
              <a:ext uri="{FF2B5EF4-FFF2-40B4-BE49-F238E27FC236}">
                <a16:creationId xmlns:a16="http://schemas.microsoft.com/office/drawing/2014/main" id="{374A688B-85D9-993A-E477-C7246314C9CD}"/>
              </a:ext>
            </a:extLst>
          </p:cNvPr>
          <p:cNvSpPr txBox="1"/>
          <p:nvPr/>
        </p:nvSpPr>
        <p:spPr>
          <a:xfrm>
            <a:off x="521110" y="1052052"/>
            <a:ext cx="3342967" cy="400110"/>
          </a:xfrm>
          <a:prstGeom prst="rect">
            <a:avLst/>
          </a:prstGeom>
          <a:noFill/>
        </p:spPr>
        <p:txBody>
          <a:bodyPr wrap="square" rtlCol="0">
            <a:spAutoFit/>
          </a:bodyPr>
          <a:lstStyle/>
          <a:p>
            <a:r>
              <a:rPr lang="en-IN" sz="2000" dirty="0">
                <a:solidFill>
                  <a:srgbClr val="0070C0"/>
                </a:solidFill>
              </a:rPr>
              <a:t>Outcome:</a:t>
            </a:r>
          </a:p>
        </p:txBody>
      </p:sp>
      <p:pic>
        <p:nvPicPr>
          <p:cNvPr id="8" name="Picture 7">
            <a:extLst>
              <a:ext uri="{FF2B5EF4-FFF2-40B4-BE49-F238E27FC236}">
                <a16:creationId xmlns:a16="http://schemas.microsoft.com/office/drawing/2014/main" id="{CAA54C58-D755-23E2-2AFB-09A3D0E88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7645"/>
            <a:ext cx="12192000" cy="4802709"/>
          </a:xfrm>
          <a:prstGeom prst="rect">
            <a:avLst/>
          </a:prstGeom>
        </p:spPr>
      </p:pic>
    </p:spTree>
    <p:extLst>
      <p:ext uri="{BB962C8B-B14F-4D97-AF65-F5344CB8AC3E}">
        <p14:creationId xmlns:p14="http://schemas.microsoft.com/office/powerpoint/2010/main" val="3854579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3223</TotalTime>
  <Words>1225</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Aptos</vt:lpstr>
      <vt:lpstr>Aptos Display</vt:lpstr>
      <vt:lpstr>Arial</vt:lpstr>
      <vt:lpstr>Calibri</vt:lpstr>
      <vt:lpstr>HK Grotesk</vt:lpstr>
      <vt:lpstr>HK Grotesk Bold</vt:lpstr>
      <vt:lpstr>HK Grotesk Light</vt:lpstr>
      <vt:lpstr>HK Grotesk Light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Sai ram Prasad P</cp:lastModifiedBy>
  <cp:revision>17</cp:revision>
  <dcterms:created xsi:type="dcterms:W3CDTF">2024-05-04T13:11:57Z</dcterms:created>
  <dcterms:modified xsi:type="dcterms:W3CDTF">2024-09-09T03:42:32Z</dcterms:modified>
</cp:coreProperties>
</file>