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handoutMasterIdLst>
    <p:handoutMasterId r:id="rId57"/>
  </p:handoutMasterIdLst>
  <p:sldIdLst>
    <p:sldId id="256" r:id="rId2"/>
    <p:sldId id="257" r:id="rId3"/>
    <p:sldId id="258" r:id="rId4"/>
    <p:sldId id="261" r:id="rId5"/>
    <p:sldId id="270" r:id="rId6"/>
    <p:sldId id="271" r:id="rId7"/>
    <p:sldId id="272" r:id="rId8"/>
    <p:sldId id="274" r:id="rId9"/>
    <p:sldId id="275" r:id="rId10"/>
    <p:sldId id="276" r:id="rId11"/>
    <p:sldId id="278" r:id="rId12"/>
    <p:sldId id="277" r:id="rId13"/>
    <p:sldId id="279" r:id="rId14"/>
    <p:sldId id="280" r:id="rId15"/>
    <p:sldId id="281" r:id="rId16"/>
    <p:sldId id="282" r:id="rId17"/>
    <p:sldId id="283" r:id="rId18"/>
    <p:sldId id="284" r:id="rId19"/>
    <p:sldId id="285" r:id="rId20"/>
    <p:sldId id="286" r:id="rId21"/>
    <p:sldId id="287" r:id="rId22"/>
    <p:sldId id="288" r:id="rId23"/>
    <p:sldId id="291" r:id="rId24"/>
    <p:sldId id="290" r:id="rId25"/>
    <p:sldId id="293" r:id="rId26"/>
    <p:sldId id="292"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 arora" initials="da" lastIdx="1" clrIdx="0">
    <p:extLst>
      <p:ext uri="{19B8F6BF-5375-455C-9EA6-DF929625EA0E}">
        <p15:presenceInfo xmlns:p15="http://schemas.microsoft.com/office/powerpoint/2012/main" userId="473e32024290a9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67" d="100"/>
          <a:sy n="67" d="100"/>
        </p:scale>
        <p:origin x="644" y="56"/>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1T20:33:18.890" idx="1">
    <p:pos x="10" y="10"/>
    <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5/31/2020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5/31/2020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5/31/2020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5/31/2020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5/31/2020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5/31/2020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5/31/2020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5/31/2020</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5/31/2020</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5/31/2020</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5/31/2020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5/31/2020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5/31/2020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commons.wikimedia.org/wiki/File:Yes_Check_Circle.svg" TargetMode="External"/><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hyperlink" Target="http://commons.wikimedia.org/wiki/File:RedX.svg" TargetMode="Externa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hyperlink" Target="https://rasa.com/docs/rasa/nlu/components/#lexicalsyntacticfeaturizer" TargetMode="Externa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hyperlink" Target="https://rasa.com/docs/rasa/nlu/components/#regexfeaturizer" TargetMode="External"/><Relationship Id="rId5" Type="http://schemas.openxmlformats.org/officeDocument/2006/relationships/hyperlink" Target="https://rasa.com/docs/rasa/nlu/components/#countvectorsfeaturizer" TargetMode="External"/><Relationship Id="rId4" Type="http://schemas.openxmlformats.org/officeDocument/2006/relationships/hyperlink" Target="https://rasa.com/docs/rasa/nlu/components/#text-featurizers" TargetMode="External"/></Relationships>
</file>

<file path=ppt/slides/_rels/slide52.xml.rels><?xml version="1.0" encoding="UTF-8" standalone="yes"?>
<Relationships xmlns="http://schemas.openxmlformats.org/package/2006/relationships"><Relationship Id="rId8" Type="http://schemas.openxmlformats.org/officeDocument/2006/relationships/hyperlink" Target="https://rasa.com/docs/rasa/nlu/components/#convertfeaturizer" TargetMode="External"/><Relationship Id="rId3" Type="http://schemas.openxmlformats.org/officeDocument/2006/relationships/hyperlink" Target="https://rasa.com/docs/rasa/nlu/components/#countvectorsfeaturizer" TargetMode="External"/><Relationship Id="rId7" Type="http://schemas.openxmlformats.org/officeDocument/2006/relationships/hyperlink" Target="https://rasa.com/docs/rasa/nlu/components/#spacyfeaturizer" TargetMode="External"/><Relationship Id="rId2" Type="http://schemas.openxmlformats.org/officeDocument/2006/relationships/hyperlink" Target="https://rasa.com/docs/rasa/nlu/components/#text-featurizers" TargetMode="External"/><Relationship Id="rId1" Type="http://schemas.openxmlformats.org/officeDocument/2006/relationships/slideLayout" Target="../slideLayouts/slideLayout2.xml"/><Relationship Id="rId6" Type="http://schemas.openxmlformats.org/officeDocument/2006/relationships/hyperlink" Target="https://rasa.com/docs/rasa/nlu/components/#mitiefeaturizer" TargetMode="External"/><Relationship Id="rId5" Type="http://schemas.openxmlformats.org/officeDocument/2006/relationships/hyperlink" Target="https://rasa.com/docs/rasa/nlu/components/#lexicalsyntacticfeaturizer" TargetMode="External"/><Relationship Id="rId4" Type="http://schemas.openxmlformats.org/officeDocument/2006/relationships/hyperlink" Target="https://rasa.com/docs/rasa/nlu/components/#regexfeaturizer" TargetMode="External"/><Relationship Id="rId9" Type="http://schemas.openxmlformats.org/officeDocument/2006/relationships/hyperlink" Target="https://rasa.com/docs/rasa/nlu/components/#languagemodelfeaturizer"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 Workshop</a:t>
            </a:r>
          </a:p>
        </p:txBody>
      </p:sp>
      <p:sp>
        <p:nvSpPr>
          <p:cNvPr id="3" name="Subtitle 2"/>
          <p:cNvSpPr>
            <a:spLocks noGrp="1"/>
          </p:cNvSpPr>
          <p:nvPr>
            <p:ph type="subTitle" idx="1"/>
          </p:nvPr>
        </p:nvSpPr>
        <p:spPr/>
        <p:txBody>
          <a:bodyPr/>
          <a:lstStyle/>
          <a:p>
            <a:r>
              <a:rPr lang="en-US" dirty="0"/>
              <a:t>Session 1 </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Contextual assistants</a:t>
            </a:r>
          </a:p>
        </p:txBody>
      </p:sp>
      <p:sp>
        <p:nvSpPr>
          <p:cNvPr id="4" name="Text Placeholder 3">
            <a:extLst>
              <a:ext uri="{FF2B5EF4-FFF2-40B4-BE49-F238E27FC236}">
                <a16:creationId xmlns:a16="http://schemas.microsoft.com/office/drawing/2014/main" id="{7A66CB45-090D-4D84-8987-B42B73C997A7}"/>
              </a:ext>
            </a:extLst>
          </p:cNvPr>
          <p:cNvSpPr>
            <a:spLocks noGrp="1"/>
          </p:cNvSpPr>
          <p:nvPr>
            <p:ph type="body" sz="half" idx="2"/>
          </p:nvPr>
        </p:nvSpPr>
        <p:spPr>
          <a:xfrm>
            <a:off x="7902574" y="1912083"/>
            <a:ext cx="2743200" cy="2743200"/>
          </a:xfrm>
        </p:spPr>
        <p:txBody>
          <a:bodyPr/>
          <a:lstStyle/>
          <a:p>
            <a:pPr marL="285750" indent="-285750">
              <a:buFont typeface="Arial" panose="020B0604020202020204" pitchFamily="34" charset="0"/>
              <a:buChar char="•"/>
            </a:pPr>
            <a:r>
              <a:rPr lang="en-US" dirty="0"/>
              <a:t>Natural language understanding.</a:t>
            </a:r>
          </a:p>
          <a:p>
            <a:pPr marL="285750" indent="-285750">
              <a:buFont typeface="Arial" panose="020B0604020202020204" pitchFamily="34" charset="0"/>
              <a:buChar char="•"/>
            </a:pPr>
            <a:r>
              <a:rPr lang="en-US" dirty="0"/>
              <a:t>Understanding context</a:t>
            </a:r>
          </a:p>
          <a:p>
            <a:pPr marL="285750" indent="-285750">
              <a:buFont typeface="Arial" panose="020B0604020202020204" pitchFamily="34" charset="0"/>
              <a:buChar char="•"/>
            </a:pPr>
            <a:r>
              <a:rPr lang="en-US" dirty="0"/>
              <a:t>Context of conversation – recommend me a book </a:t>
            </a:r>
            <a:r>
              <a:rPr lang="en-US" dirty="0">
                <a:sym typeface="Wingdings" panose="05000000000000000000" pitchFamily="2" charset="2"/>
              </a:rPr>
              <a:t> Harry potter  Is that fiction or non-fiction?</a:t>
            </a:r>
            <a:r>
              <a:rPr lang="en-US" dirty="0"/>
              <a:t> </a:t>
            </a:r>
          </a:p>
          <a:p>
            <a:pPr marL="285750" indent="-285750">
              <a:buFont typeface="Arial" panose="020B0604020202020204" pitchFamily="34" charset="0"/>
              <a:buChar char="•"/>
            </a:pPr>
            <a:r>
              <a:rPr lang="en-US" dirty="0"/>
              <a:t>Handle unexpected conversation and chit chat</a:t>
            </a:r>
          </a:p>
          <a:p>
            <a:endParaRPr lang="en-US" dirty="0"/>
          </a:p>
        </p:txBody>
      </p:sp>
      <p:pic>
        <p:nvPicPr>
          <p:cNvPr id="5" name="Picture 4">
            <a:extLst>
              <a:ext uri="{FF2B5EF4-FFF2-40B4-BE49-F238E27FC236}">
                <a16:creationId xmlns:a16="http://schemas.microsoft.com/office/drawing/2014/main" id="{E4093ABF-530E-4CCB-92DA-CF6774EDE74C}"/>
              </a:ext>
            </a:extLst>
          </p:cNvPr>
          <p:cNvPicPr>
            <a:picLocks noChangeAspect="1"/>
          </p:cNvPicPr>
          <p:nvPr/>
        </p:nvPicPr>
        <p:blipFill>
          <a:blip r:embed="rId2"/>
          <a:stretch>
            <a:fillRect/>
          </a:stretch>
        </p:blipFill>
        <p:spPr>
          <a:xfrm>
            <a:off x="1558926" y="1700212"/>
            <a:ext cx="4383086" cy="4371045"/>
          </a:xfrm>
          <a:prstGeom prst="rect">
            <a:avLst/>
          </a:prstGeom>
        </p:spPr>
      </p:pic>
    </p:spTree>
    <p:extLst>
      <p:ext uri="{BB962C8B-B14F-4D97-AF65-F5344CB8AC3E}">
        <p14:creationId xmlns:p14="http://schemas.microsoft.com/office/powerpoint/2010/main" val="2767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Personalized assistants</a:t>
            </a:r>
          </a:p>
        </p:txBody>
      </p:sp>
      <p:sp>
        <p:nvSpPr>
          <p:cNvPr id="9" name="Text Placeholder 3">
            <a:extLst>
              <a:ext uri="{FF2B5EF4-FFF2-40B4-BE49-F238E27FC236}">
                <a16:creationId xmlns:a16="http://schemas.microsoft.com/office/drawing/2014/main" id="{49F50BD1-F049-401E-833A-AE946FC4776C}"/>
              </a:ext>
            </a:extLst>
          </p:cNvPr>
          <p:cNvSpPr txBox="1">
            <a:spLocks/>
          </p:cNvSpPr>
          <p:nvPr/>
        </p:nvSpPr>
        <p:spPr>
          <a:xfrm>
            <a:off x="7902574" y="1912083"/>
            <a:ext cx="2743200" cy="27432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Reviews your email/credit cards.</a:t>
            </a:r>
          </a:p>
          <a:p>
            <a:pPr marL="285750" indent="-285750">
              <a:buFont typeface="Arial" panose="020B0604020202020204" pitchFamily="34" charset="0"/>
              <a:buChar char="•"/>
            </a:pPr>
            <a:r>
              <a:rPr lang="en-US" dirty="0"/>
              <a:t>Remember your preferences.</a:t>
            </a:r>
          </a:p>
          <a:p>
            <a:pPr marL="285750" indent="-285750">
              <a:buFont typeface="Arial" panose="020B0604020202020204" pitchFamily="34" charset="0"/>
              <a:buChar char="•"/>
            </a:pPr>
            <a:r>
              <a:rPr lang="en-US" dirty="0"/>
              <a:t>Advice on insurance/investment portfolios</a:t>
            </a:r>
          </a:p>
          <a:p>
            <a:endParaRPr lang="en-US" dirty="0"/>
          </a:p>
        </p:txBody>
      </p:sp>
      <p:pic>
        <p:nvPicPr>
          <p:cNvPr id="3" name="Picture 2">
            <a:extLst>
              <a:ext uri="{FF2B5EF4-FFF2-40B4-BE49-F238E27FC236}">
                <a16:creationId xmlns:a16="http://schemas.microsoft.com/office/drawing/2014/main" id="{E6B971B8-E500-4BB9-8D36-296CB98A876C}"/>
              </a:ext>
            </a:extLst>
          </p:cNvPr>
          <p:cNvPicPr>
            <a:picLocks noChangeAspect="1"/>
          </p:cNvPicPr>
          <p:nvPr/>
        </p:nvPicPr>
        <p:blipFill>
          <a:blip r:embed="rId2"/>
          <a:stretch>
            <a:fillRect/>
          </a:stretch>
        </p:blipFill>
        <p:spPr>
          <a:xfrm>
            <a:off x="1674812" y="1828800"/>
            <a:ext cx="5863878" cy="3429000"/>
          </a:xfrm>
          <a:prstGeom prst="rect">
            <a:avLst/>
          </a:prstGeom>
        </p:spPr>
      </p:pic>
    </p:spTree>
    <p:extLst>
      <p:ext uri="{BB962C8B-B14F-4D97-AF65-F5344CB8AC3E}">
        <p14:creationId xmlns:p14="http://schemas.microsoft.com/office/powerpoint/2010/main" val="373375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Autonomous organization</a:t>
            </a:r>
          </a:p>
        </p:txBody>
      </p:sp>
      <p:sp>
        <p:nvSpPr>
          <p:cNvPr id="9" name="Text Placeholder 3">
            <a:extLst>
              <a:ext uri="{FF2B5EF4-FFF2-40B4-BE49-F238E27FC236}">
                <a16:creationId xmlns:a16="http://schemas.microsoft.com/office/drawing/2014/main" id="{49F50BD1-F049-401E-833A-AE946FC4776C}"/>
              </a:ext>
            </a:extLst>
          </p:cNvPr>
          <p:cNvSpPr txBox="1">
            <a:spLocks/>
          </p:cNvSpPr>
          <p:nvPr/>
        </p:nvSpPr>
        <p:spPr>
          <a:xfrm>
            <a:off x="7902574" y="1912083"/>
            <a:ext cx="2743200" cy="27432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Take over a wide portfolio.</a:t>
            </a:r>
          </a:p>
          <a:p>
            <a:pPr marL="285750" indent="-285750">
              <a:buFont typeface="Arial" panose="020B0604020202020204" pitchFamily="34" charset="0"/>
              <a:buChar char="•"/>
            </a:pPr>
            <a:r>
              <a:rPr lang="en-US" dirty="0"/>
              <a:t>Advice over wide variety of aspects.</a:t>
            </a:r>
          </a:p>
          <a:p>
            <a:pPr marL="285750" indent="-285750">
              <a:buFont typeface="Arial" panose="020B0604020202020204" pitchFamily="34" charset="0"/>
              <a:buChar char="•"/>
            </a:pPr>
            <a:r>
              <a:rPr lang="en-US" dirty="0"/>
              <a:t>Real life conversations</a:t>
            </a:r>
          </a:p>
          <a:p>
            <a:endParaRPr lang="en-US" dirty="0"/>
          </a:p>
        </p:txBody>
      </p:sp>
      <p:pic>
        <p:nvPicPr>
          <p:cNvPr id="5" name="Picture 4">
            <a:extLst>
              <a:ext uri="{FF2B5EF4-FFF2-40B4-BE49-F238E27FC236}">
                <a16:creationId xmlns:a16="http://schemas.microsoft.com/office/drawing/2014/main" id="{E96CC416-2571-489A-8536-FBD1E012BE28}"/>
              </a:ext>
            </a:extLst>
          </p:cNvPr>
          <p:cNvPicPr>
            <a:picLocks noChangeAspect="1"/>
          </p:cNvPicPr>
          <p:nvPr/>
        </p:nvPicPr>
        <p:blipFill>
          <a:blip r:embed="rId2"/>
          <a:stretch>
            <a:fillRect/>
          </a:stretch>
        </p:blipFill>
        <p:spPr>
          <a:xfrm>
            <a:off x="1543051" y="1940658"/>
            <a:ext cx="5910293" cy="3252787"/>
          </a:xfrm>
          <a:prstGeom prst="rect">
            <a:avLst/>
          </a:prstGeom>
        </p:spPr>
      </p:pic>
    </p:spTree>
    <p:extLst>
      <p:ext uri="{BB962C8B-B14F-4D97-AF65-F5344CB8AC3E}">
        <p14:creationId xmlns:p14="http://schemas.microsoft.com/office/powerpoint/2010/main" val="315286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RASA</a:t>
            </a:r>
          </a:p>
        </p:txBody>
      </p:sp>
      <p:sp>
        <p:nvSpPr>
          <p:cNvPr id="3" name="Text Placeholder 2"/>
          <p:cNvSpPr>
            <a:spLocks noGrp="1"/>
          </p:cNvSpPr>
          <p:nvPr>
            <p:ph type="body" idx="1"/>
          </p:nvPr>
        </p:nvSpPr>
        <p:spPr/>
        <p:txBody>
          <a:bodyPr/>
          <a:lstStyle/>
          <a:p>
            <a:r>
              <a:rPr lang="en-US" dirty="0"/>
              <a:t>What is RASA &amp; What can you do with it?</a:t>
            </a:r>
          </a:p>
        </p:txBody>
      </p:sp>
    </p:spTree>
    <p:extLst>
      <p:ext uri="{BB962C8B-B14F-4D97-AF65-F5344CB8AC3E}">
        <p14:creationId xmlns:p14="http://schemas.microsoft.com/office/powerpoint/2010/main" val="185450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Rasa is a set of open source machine learning tools for developers for conversational AI.</a:t>
            </a:r>
          </a:p>
          <a:p>
            <a:r>
              <a:rPr lang="en-US" dirty="0"/>
              <a:t>TWO PARTS:</a:t>
            </a:r>
          </a:p>
          <a:p>
            <a:pPr>
              <a:buFontTx/>
              <a:buChar char="-"/>
            </a:pPr>
            <a:r>
              <a:rPr lang="en-US" dirty="0"/>
              <a:t>NLU: a natural language processing tool for intent classification and entity extraction.</a:t>
            </a:r>
          </a:p>
          <a:p>
            <a:pPr>
              <a:buFontTx/>
              <a:buChar char="-"/>
            </a:pPr>
            <a:r>
              <a:rPr lang="en-US" dirty="0"/>
              <a:t>Core: framework for machine learning based contextual decision making.</a:t>
            </a:r>
          </a:p>
        </p:txBody>
      </p:sp>
    </p:spTree>
    <p:extLst>
      <p:ext uri="{BB962C8B-B14F-4D97-AF65-F5344CB8AC3E}">
        <p14:creationId xmlns:p14="http://schemas.microsoft.com/office/powerpoint/2010/main" val="65342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RASA: Architecture</a:t>
            </a:r>
          </a:p>
        </p:txBody>
      </p:sp>
      <p:sp>
        <p:nvSpPr>
          <p:cNvPr id="3" name="Text Placeholder 2"/>
          <p:cNvSpPr>
            <a:spLocks noGrp="1"/>
          </p:cNvSpPr>
          <p:nvPr>
            <p:ph type="body" idx="1"/>
          </p:nvPr>
        </p:nvSpPr>
        <p:spPr/>
        <p:txBody>
          <a:bodyPr/>
          <a:lstStyle/>
          <a:p>
            <a:r>
              <a:rPr lang="en-US" dirty="0"/>
              <a:t>Entities &amp; Intents</a:t>
            </a:r>
          </a:p>
        </p:txBody>
      </p:sp>
    </p:spTree>
    <p:extLst>
      <p:ext uri="{BB962C8B-B14F-4D97-AF65-F5344CB8AC3E}">
        <p14:creationId xmlns:p14="http://schemas.microsoft.com/office/powerpoint/2010/main" val="261344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5422-F51F-4A81-B228-42F700642AB3}"/>
              </a:ext>
            </a:extLst>
          </p:cNvPr>
          <p:cNvSpPr>
            <a:spLocks noGrp="1"/>
          </p:cNvSpPr>
          <p:nvPr>
            <p:ph type="title"/>
          </p:nvPr>
        </p:nvSpPr>
        <p:spPr/>
        <p:txBody>
          <a:bodyPr/>
          <a:lstStyle/>
          <a:p>
            <a:r>
              <a:rPr lang="en-US" dirty="0"/>
              <a:t>RASA NLU: Intents and Entities</a:t>
            </a:r>
          </a:p>
        </p:txBody>
      </p:sp>
      <p:sp>
        <p:nvSpPr>
          <p:cNvPr id="5" name="Speech Bubble: Oval 4">
            <a:extLst>
              <a:ext uri="{FF2B5EF4-FFF2-40B4-BE49-F238E27FC236}">
                <a16:creationId xmlns:a16="http://schemas.microsoft.com/office/drawing/2014/main" id="{A8A3AB70-75BD-40F5-915D-1E57B1304BBB}"/>
              </a:ext>
            </a:extLst>
          </p:cNvPr>
          <p:cNvSpPr/>
          <p:nvPr/>
        </p:nvSpPr>
        <p:spPr>
          <a:xfrm>
            <a:off x="2741612" y="2209800"/>
            <a:ext cx="1905000" cy="838200"/>
          </a:xfrm>
          <a:prstGeom prst="wedgeEllipseCallou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Hello. My name is Dinesh.</a:t>
            </a:r>
          </a:p>
        </p:txBody>
      </p:sp>
      <p:sp>
        <p:nvSpPr>
          <p:cNvPr id="6" name="Smiley Face 5">
            <a:extLst>
              <a:ext uri="{FF2B5EF4-FFF2-40B4-BE49-F238E27FC236}">
                <a16:creationId xmlns:a16="http://schemas.microsoft.com/office/drawing/2014/main" id="{D3A0EC1B-27D1-436D-9AF6-B33D09091D1E}"/>
              </a:ext>
            </a:extLst>
          </p:cNvPr>
          <p:cNvSpPr/>
          <p:nvPr/>
        </p:nvSpPr>
        <p:spPr>
          <a:xfrm>
            <a:off x="1827212" y="2209800"/>
            <a:ext cx="685800" cy="6858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76CDFA6C-3BA7-4D3E-9BFB-4BAC1540C2C3}"/>
              </a:ext>
            </a:extLst>
          </p:cNvPr>
          <p:cNvSpPr/>
          <p:nvPr/>
        </p:nvSpPr>
        <p:spPr>
          <a:xfrm>
            <a:off x="4951412" y="2552700"/>
            <a:ext cx="762000" cy="26670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E844404-7B78-4209-95CB-AC9D1D3BDF97}"/>
              </a:ext>
            </a:extLst>
          </p:cNvPr>
          <p:cNvSpPr/>
          <p:nvPr/>
        </p:nvSpPr>
        <p:spPr>
          <a:xfrm>
            <a:off x="5713412" y="1905000"/>
            <a:ext cx="2133600" cy="2971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RASA NLU </a:t>
            </a:r>
          </a:p>
        </p:txBody>
      </p:sp>
      <p:sp>
        <p:nvSpPr>
          <p:cNvPr id="10" name="Rectangle: Rounded Corners 9">
            <a:extLst>
              <a:ext uri="{FF2B5EF4-FFF2-40B4-BE49-F238E27FC236}">
                <a16:creationId xmlns:a16="http://schemas.microsoft.com/office/drawing/2014/main" id="{9745F878-F73F-4FFF-8859-7AC151345FFC}"/>
              </a:ext>
            </a:extLst>
          </p:cNvPr>
          <p:cNvSpPr/>
          <p:nvPr/>
        </p:nvSpPr>
        <p:spPr>
          <a:xfrm>
            <a:off x="5865814" y="2266950"/>
            <a:ext cx="1676400" cy="838200"/>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Dinesh(Name)</a:t>
            </a:r>
          </a:p>
        </p:txBody>
      </p:sp>
      <p:sp>
        <p:nvSpPr>
          <p:cNvPr id="11" name="Rectangle: Rounded Corners 10">
            <a:extLst>
              <a:ext uri="{FF2B5EF4-FFF2-40B4-BE49-F238E27FC236}">
                <a16:creationId xmlns:a16="http://schemas.microsoft.com/office/drawing/2014/main" id="{D9D2D643-8309-4CA6-A2B0-4220F0BBA748}"/>
              </a:ext>
            </a:extLst>
          </p:cNvPr>
          <p:cNvSpPr/>
          <p:nvPr/>
        </p:nvSpPr>
        <p:spPr>
          <a:xfrm>
            <a:off x="5818983" y="3724275"/>
            <a:ext cx="1770062" cy="771525"/>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Intent: Greeting</a:t>
            </a:r>
          </a:p>
        </p:txBody>
      </p:sp>
    </p:spTree>
    <p:extLst>
      <p:ext uri="{BB962C8B-B14F-4D97-AF65-F5344CB8AC3E}">
        <p14:creationId xmlns:p14="http://schemas.microsoft.com/office/powerpoint/2010/main" val="59813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5422-F51F-4A81-B228-42F700642AB3}"/>
              </a:ext>
            </a:extLst>
          </p:cNvPr>
          <p:cNvSpPr>
            <a:spLocks noGrp="1"/>
          </p:cNvSpPr>
          <p:nvPr>
            <p:ph type="title"/>
          </p:nvPr>
        </p:nvSpPr>
        <p:spPr/>
        <p:txBody>
          <a:bodyPr/>
          <a:lstStyle/>
          <a:p>
            <a:r>
              <a:rPr lang="en-US" dirty="0"/>
              <a:t>RASA CORE: Dialogue management &amp; Decision making</a:t>
            </a:r>
          </a:p>
        </p:txBody>
      </p:sp>
      <p:sp>
        <p:nvSpPr>
          <p:cNvPr id="5" name="Speech Bubble: Oval 4">
            <a:extLst>
              <a:ext uri="{FF2B5EF4-FFF2-40B4-BE49-F238E27FC236}">
                <a16:creationId xmlns:a16="http://schemas.microsoft.com/office/drawing/2014/main" id="{A8A3AB70-75BD-40F5-915D-1E57B1304BBB}"/>
              </a:ext>
            </a:extLst>
          </p:cNvPr>
          <p:cNvSpPr/>
          <p:nvPr/>
        </p:nvSpPr>
        <p:spPr>
          <a:xfrm>
            <a:off x="2817812" y="2095500"/>
            <a:ext cx="1066800" cy="685800"/>
          </a:xfrm>
          <a:prstGeom prst="wedgeEllipseCallout">
            <a:avLst>
              <a:gd name="adj1" fmla="val -59833"/>
              <a:gd name="adj2" fmla="val 23864"/>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a:t>
            </a:r>
          </a:p>
        </p:txBody>
      </p:sp>
      <p:sp>
        <p:nvSpPr>
          <p:cNvPr id="6" name="Smiley Face 5">
            <a:extLst>
              <a:ext uri="{FF2B5EF4-FFF2-40B4-BE49-F238E27FC236}">
                <a16:creationId xmlns:a16="http://schemas.microsoft.com/office/drawing/2014/main" id="{D3A0EC1B-27D1-436D-9AF6-B33D09091D1E}"/>
              </a:ext>
            </a:extLst>
          </p:cNvPr>
          <p:cNvSpPr/>
          <p:nvPr/>
        </p:nvSpPr>
        <p:spPr>
          <a:xfrm>
            <a:off x="1827212" y="2209800"/>
            <a:ext cx="685800" cy="6858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miley Face 2">
            <a:extLst>
              <a:ext uri="{FF2B5EF4-FFF2-40B4-BE49-F238E27FC236}">
                <a16:creationId xmlns:a16="http://schemas.microsoft.com/office/drawing/2014/main" id="{DA79C9B7-691F-46AA-8D0C-FB59D3923D43}"/>
              </a:ext>
            </a:extLst>
          </p:cNvPr>
          <p:cNvSpPr/>
          <p:nvPr/>
        </p:nvSpPr>
        <p:spPr>
          <a:xfrm>
            <a:off x="1844674" y="3648075"/>
            <a:ext cx="685800" cy="609600"/>
          </a:xfrm>
          <a:prstGeom prst="smileyFace">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peech Bubble: Oval 3">
            <a:extLst>
              <a:ext uri="{FF2B5EF4-FFF2-40B4-BE49-F238E27FC236}">
                <a16:creationId xmlns:a16="http://schemas.microsoft.com/office/drawing/2014/main" id="{FC91FAB3-0947-4653-B2B2-D420C331DF16}"/>
              </a:ext>
            </a:extLst>
          </p:cNvPr>
          <p:cNvSpPr/>
          <p:nvPr/>
        </p:nvSpPr>
        <p:spPr>
          <a:xfrm>
            <a:off x="2894012" y="3017838"/>
            <a:ext cx="3048000" cy="1401762"/>
          </a:xfrm>
          <a:prstGeom prst="wedgeEllipseCallout">
            <a:avLst>
              <a:gd name="adj1" fmla="val -56277"/>
              <a:gd name="adj2" fmla="val 14870"/>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Hi, My name is Sara the chatbot. What is your name?</a:t>
            </a:r>
          </a:p>
        </p:txBody>
      </p:sp>
      <p:sp>
        <p:nvSpPr>
          <p:cNvPr id="7" name="TextBox 6">
            <a:extLst>
              <a:ext uri="{FF2B5EF4-FFF2-40B4-BE49-F238E27FC236}">
                <a16:creationId xmlns:a16="http://schemas.microsoft.com/office/drawing/2014/main" id="{205BA956-2F78-49F9-A24C-89A5F188FA06}"/>
              </a:ext>
            </a:extLst>
          </p:cNvPr>
          <p:cNvSpPr txBox="1"/>
          <p:nvPr/>
        </p:nvSpPr>
        <p:spPr>
          <a:xfrm>
            <a:off x="7847012" y="2095500"/>
            <a:ext cx="3505200" cy="1421928"/>
          </a:xfrm>
          <a:prstGeom prst="rect">
            <a:avLst/>
          </a:prstGeom>
          <a:noFill/>
        </p:spPr>
        <p:txBody>
          <a:bodyPr wrap="square" rtlCol="0">
            <a:spAutoFit/>
          </a:bodyPr>
          <a:lstStyle/>
          <a:p>
            <a:pPr>
              <a:lnSpc>
                <a:spcPct val="90000"/>
              </a:lnSpc>
            </a:pPr>
            <a:r>
              <a:rPr lang="en-US" sz="2400" dirty="0"/>
              <a:t>Next best action:</a:t>
            </a:r>
          </a:p>
          <a:p>
            <a:pPr>
              <a:lnSpc>
                <a:spcPct val="90000"/>
              </a:lnSpc>
            </a:pPr>
            <a:endParaRPr lang="en-US" sz="2400" dirty="0"/>
          </a:p>
          <a:p>
            <a:pPr marL="342900" indent="-342900">
              <a:lnSpc>
                <a:spcPct val="90000"/>
              </a:lnSpc>
              <a:buFontTx/>
              <a:buChar char="-"/>
            </a:pPr>
            <a:r>
              <a:rPr lang="en-US" sz="2400" dirty="0" err="1"/>
              <a:t>utter_ask_name</a:t>
            </a:r>
            <a:r>
              <a:rPr lang="en-US" sz="2400" dirty="0"/>
              <a:t>: 89%</a:t>
            </a:r>
          </a:p>
          <a:p>
            <a:pPr marL="342900" indent="-342900">
              <a:lnSpc>
                <a:spcPct val="90000"/>
              </a:lnSpc>
              <a:buFontTx/>
              <a:buChar char="-"/>
            </a:pPr>
            <a:r>
              <a:rPr lang="en-US" sz="2400" dirty="0" err="1"/>
              <a:t>utter_greet_user</a:t>
            </a:r>
            <a:r>
              <a:rPr lang="en-US" sz="2400" dirty="0"/>
              <a:t>: 11%</a:t>
            </a:r>
          </a:p>
        </p:txBody>
      </p:sp>
    </p:spTree>
    <p:extLst>
      <p:ext uri="{BB962C8B-B14F-4D97-AF65-F5344CB8AC3E}">
        <p14:creationId xmlns:p14="http://schemas.microsoft.com/office/powerpoint/2010/main" val="200450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RASA: Architecture</a:t>
            </a:r>
          </a:p>
        </p:txBody>
      </p:sp>
      <p:sp>
        <p:nvSpPr>
          <p:cNvPr id="3" name="Text Placeholder 2"/>
          <p:cNvSpPr>
            <a:spLocks noGrp="1"/>
          </p:cNvSpPr>
          <p:nvPr>
            <p:ph type="body" idx="1"/>
          </p:nvPr>
        </p:nvSpPr>
        <p:spPr/>
        <p:txBody>
          <a:bodyPr/>
          <a:lstStyle/>
          <a:p>
            <a:r>
              <a:rPr lang="en-US" dirty="0"/>
              <a:t>Exercise: Review &amp; set up health care chatbot</a:t>
            </a:r>
          </a:p>
        </p:txBody>
      </p:sp>
    </p:spTree>
    <p:extLst>
      <p:ext uri="{BB962C8B-B14F-4D97-AF65-F5344CB8AC3E}">
        <p14:creationId xmlns:p14="http://schemas.microsoft.com/office/powerpoint/2010/main" val="154823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What would be building? - </a:t>
            </a:r>
            <a:r>
              <a:rPr lang="en-US" dirty="0" err="1"/>
              <a:t>Covid</a:t>
            </a:r>
            <a:r>
              <a:rPr lang="en-US" dirty="0"/>
              <a:t> 19: Start the development of health care bot.</a:t>
            </a:r>
          </a:p>
          <a:p>
            <a:r>
              <a:rPr lang="en-US" dirty="0"/>
              <a:t>Learn the fundamental of conversation design</a:t>
            </a:r>
          </a:p>
          <a:p>
            <a:r>
              <a:rPr lang="en-US" dirty="0"/>
              <a:t>Generate the training data for NLU</a:t>
            </a:r>
          </a:p>
        </p:txBody>
      </p:sp>
    </p:spTree>
    <p:extLst>
      <p:ext uri="{BB962C8B-B14F-4D97-AF65-F5344CB8AC3E}">
        <p14:creationId xmlns:p14="http://schemas.microsoft.com/office/powerpoint/2010/main" val="370139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a:t>
            </a:r>
          </a:p>
        </p:txBody>
      </p:sp>
      <p:sp>
        <p:nvSpPr>
          <p:cNvPr id="14" name="Content Placeholder 13"/>
          <p:cNvSpPr>
            <a:spLocks noGrp="1"/>
          </p:cNvSpPr>
          <p:nvPr>
            <p:ph idx="1"/>
          </p:nvPr>
        </p:nvSpPr>
        <p:spPr/>
        <p:txBody>
          <a:bodyPr/>
          <a:lstStyle/>
          <a:p>
            <a:r>
              <a:rPr lang="en-US" dirty="0"/>
              <a:t>Exercise: Build your first bot</a:t>
            </a:r>
          </a:p>
          <a:p>
            <a:r>
              <a:rPr lang="en-US" dirty="0"/>
              <a:t>What is chatbot &amp; Type of Chatbots</a:t>
            </a:r>
          </a:p>
          <a:p>
            <a:r>
              <a:rPr lang="en-US" dirty="0"/>
              <a:t>What is Rasa?</a:t>
            </a:r>
          </a:p>
          <a:p>
            <a:r>
              <a:rPr lang="en-US" dirty="0"/>
              <a:t>Review chatbot architecture</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Review: Chatbot use case</a:t>
            </a:r>
          </a:p>
        </p:txBody>
      </p:sp>
      <p:sp>
        <p:nvSpPr>
          <p:cNvPr id="4" name="Speech Bubble: Oval 3">
            <a:extLst>
              <a:ext uri="{FF2B5EF4-FFF2-40B4-BE49-F238E27FC236}">
                <a16:creationId xmlns:a16="http://schemas.microsoft.com/office/drawing/2014/main" id="{AB4D4D4F-D94F-4273-83B7-16E8591F0647}"/>
              </a:ext>
            </a:extLst>
          </p:cNvPr>
          <p:cNvSpPr/>
          <p:nvPr/>
        </p:nvSpPr>
        <p:spPr>
          <a:xfrm>
            <a:off x="1903412" y="2095500"/>
            <a:ext cx="2895600" cy="685800"/>
          </a:xfrm>
          <a:prstGeom prst="wedgeEllipseCallout">
            <a:avLst>
              <a:gd name="adj1" fmla="val -59833"/>
              <a:gd name="adj2" fmla="val 23864"/>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I am looking for hospital</a:t>
            </a:r>
          </a:p>
        </p:txBody>
      </p:sp>
      <p:sp>
        <p:nvSpPr>
          <p:cNvPr id="5" name="Smiley Face 4">
            <a:extLst>
              <a:ext uri="{FF2B5EF4-FFF2-40B4-BE49-F238E27FC236}">
                <a16:creationId xmlns:a16="http://schemas.microsoft.com/office/drawing/2014/main" id="{D2767D67-13B3-4358-92FB-4D62B3D21E11}"/>
              </a:ext>
            </a:extLst>
          </p:cNvPr>
          <p:cNvSpPr/>
          <p:nvPr/>
        </p:nvSpPr>
        <p:spPr>
          <a:xfrm>
            <a:off x="912812" y="2209800"/>
            <a:ext cx="685800" cy="6858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miley Face 5">
            <a:extLst>
              <a:ext uri="{FF2B5EF4-FFF2-40B4-BE49-F238E27FC236}">
                <a16:creationId xmlns:a16="http://schemas.microsoft.com/office/drawing/2014/main" id="{E906FA99-5BD7-486D-AD05-559B95CB1E20}"/>
              </a:ext>
            </a:extLst>
          </p:cNvPr>
          <p:cNvSpPr/>
          <p:nvPr/>
        </p:nvSpPr>
        <p:spPr>
          <a:xfrm>
            <a:off x="930274" y="3648075"/>
            <a:ext cx="685800" cy="609600"/>
          </a:xfrm>
          <a:prstGeom prst="smileyFace">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Oval 6">
            <a:extLst>
              <a:ext uri="{FF2B5EF4-FFF2-40B4-BE49-F238E27FC236}">
                <a16:creationId xmlns:a16="http://schemas.microsoft.com/office/drawing/2014/main" id="{31F3C90C-2B13-43E2-B29B-BFBC3E6FA5D9}"/>
              </a:ext>
            </a:extLst>
          </p:cNvPr>
          <p:cNvSpPr/>
          <p:nvPr/>
        </p:nvSpPr>
        <p:spPr>
          <a:xfrm>
            <a:off x="1979612" y="3017838"/>
            <a:ext cx="3048000" cy="1401762"/>
          </a:xfrm>
          <a:prstGeom prst="wedgeEllipseCallout">
            <a:avLst>
              <a:gd name="adj1" fmla="val -56277"/>
              <a:gd name="adj2" fmla="val 14870"/>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Sure! Can you please provide me your city name or zip code?</a:t>
            </a:r>
          </a:p>
        </p:txBody>
      </p:sp>
      <p:sp>
        <p:nvSpPr>
          <p:cNvPr id="10" name="Speech Bubble: Oval 9">
            <a:extLst>
              <a:ext uri="{FF2B5EF4-FFF2-40B4-BE49-F238E27FC236}">
                <a16:creationId xmlns:a16="http://schemas.microsoft.com/office/drawing/2014/main" id="{493F5B53-7FEE-4B81-B935-DEDDAF45ED8A}"/>
              </a:ext>
            </a:extLst>
          </p:cNvPr>
          <p:cNvSpPr/>
          <p:nvPr/>
        </p:nvSpPr>
        <p:spPr>
          <a:xfrm>
            <a:off x="1970087" y="4591050"/>
            <a:ext cx="2895600" cy="685801"/>
          </a:xfrm>
          <a:prstGeom prst="wedgeEllipseCallout">
            <a:avLst>
              <a:gd name="adj1" fmla="val -59833"/>
              <a:gd name="adj2" fmla="val 23864"/>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Charlotte</a:t>
            </a:r>
          </a:p>
        </p:txBody>
      </p:sp>
      <p:sp>
        <p:nvSpPr>
          <p:cNvPr id="11" name="Smiley Face 10">
            <a:extLst>
              <a:ext uri="{FF2B5EF4-FFF2-40B4-BE49-F238E27FC236}">
                <a16:creationId xmlns:a16="http://schemas.microsoft.com/office/drawing/2014/main" id="{10A91530-0D13-4A28-9571-8B856DF8F865}"/>
              </a:ext>
            </a:extLst>
          </p:cNvPr>
          <p:cNvSpPr/>
          <p:nvPr/>
        </p:nvSpPr>
        <p:spPr>
          <a:xfrm>
            <a:off x="979487" y="4705350"/>
            <a:ext cx="685800" cy="685801"/>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a:extLst>
              <a:ext uri="{FF2B5EF4-FFF2-40B4-BE49-F238E27FC236}">
                <a16:creationId xmlns:a16="http://schemas.microsoft.com/office/drawing/2014/main" id="{973DB5E3-F594-47D1-99B8-9443C1E9AFCA}"/>
              </a:ext>
            </a:extLst>
          </p:cNvPr>
          <p:cNvSpPr/>
          <p:nvPr/>
        </p:nvSpPr>
        <p:spPr>
          <a:xfrm>
            <a:off x="1082674" y="5686425"/>
            <a:ext cx="685800" cy="609600"/>
          </a:xfrm>
          <a:prstGeom prst="smileyFace">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peech Bubble: Oval 12">
            <a:extLst>
              <a:ext uri="{FF2B5EF4-FFF2-40B4-BE49-F238E27FC236}">
                <a16:creationId xmlns:a16="http://schemas.microsoft.com/office/drawing/2014/main" id="{7B4156FF-0C84-436B-95BA-C630D4C5D7BA}"/>
              </a:ext>
            </a:extLst>
          </p:cNvPr>
          <p:cNvSpPr/>
          <p:nvPr/>
        </p:nvSpPr>
        <p:spPr>
          <a:xfrm>
            <a:off x="2132012" y="5448300"/>
            <a:ext cx="2819400" cy="1009649"/>
          </a:xfrm>
          <a:prstGeom prst="wedgeEllipseCallout">
            <a:avLst>
              <a:gd name="adj1" fmla="val -56277"/>
              <a:gd name="adj2" fmla="val 14870"/>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1322 North medial plaza Charlotte NC</a:t>
            </a:r>
          </a:p>
        </p:txBody>
      </p:sp>
      <p:sp>
        <p:nvSpPr>
          <p:cNvPr id="14" name="TextBox 13">
            <a:extLst>
              <a:ext uri="{FF2B5EF4-FFF2-40B4-BE49-F238E27FC236}">
                <a16:creationId xmlns:a16="http://schemas.microsoft.com/office/drawing/2014/main" id="{4EE0DD75-815F-4143-9C68-BF5B8AA582E0}"/>
              </a:ext>
            </a:extLst>
          </p:cNvPr>
          <p:cNvSpPr txBox="1"/>
          <p:nvPr/>
        </p:nvSpPr>
        <p:spPr>
          <a:xfrm>
            <a:off x="7085012" y="2209800"/>
            <a:ext cx="4495800" cy="4413516"/>
          </a:xfrm>
          <a:prstGeom prst="rect">
            <a:avLst/>
          </a:prstGeom>
          <a:noFill/>
        </p:spPr>
        <p:txBody>
          <a:bodyPr wrap="square" rtlCol="0">
            <a:spAutoFit/>
          </a:bodyPr>
          <a:lstStyle/>
          <a:p>
            <a:pPr>
              <a:lnSpc>
                <a:spcPct val="90000"/>
              </a:lnSpc>
            </a:pPr>
            <a:r>
              <a:rPr lang="en-US" sz="2400" dirty="0"/>
              <a:t>USE CASE: </a:t>
            </a:r>
          </a:p>
          <a:p>
            <a:pPr>
              <a:lnSpc>
                <a:spcPct val="90000"/>
              </a:lnSpc>
            </a:pPr>
            <a:r>
              <a:rPr lang="en-US" sz="2400" dirty="0"/>
              <a:t>Customer wants to find out a nearby hospital or nursing home, dentist etc.</a:t>
            </a:r>
          </a:p>
          <a:p>
            <a:pPr>
              <a:lnSpc>
                <a:spcPct val="90000"/>
              </a:lnSpc>
            </a:pPr>
            <a:endParaRPr lang="en-US" sz="2400" dirty="0"/>
          </a:p>
          <a:p>
            <a:pPr>
              <a:lnSpc>
                <a:spcPct val="90000"/>
              </a:lnSpc>
            </a:pPr>
            <a:r>
              <a:rPr lang="en-US" sz="2400" dirty="0"/>
              <a:t>The bot asks for his/her location, calls. After customer provides the location, the bot will look up nearest hospital but calling a service or looking up a database.</a:t>
            </a:r>
          </a:p>
          <a:p>
            <a:pPr>
              <a:lnSpc>
                <a:spcPct val="90000"/>
              </a:lnSpc>
            </a:pPr>
            <a:endParaRPr lang="en-US" sz="2400" dirty="0"/>
          </a:p>
          <a:p>
            <a:pPr>
              <a:lnSpc>
                <a:spcPct val="90000"/>
              </a:lnSpc>
            </a:pPr>
            <a:r>
              <a:rPr lang="en-US" sz="2400" dirty="0"/>
              <a:t>The bot responds with the closest hospital. </a:t>
            </a:r>
          </a:p>
        </p:txBody>
      </p:sp>
    </p:spTree>
    <p:extLst>
      <p:ext uri="{BB962C8B-B14F-4D97-AF65-F5344CB8AC3E}">
        <p14:creationId xmlns:p14="http://schemas.microsoft.com/office/powerpoint/2010/main" val="3615191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Open the nlu.md file under data folder</a:t>
            </a:r>
          </a:p>
          <a:p>
            <a:r>
              <a:rPr lang="en-US" dirty="0"/>
              <a:t>Review the intents</a:t>
            </a:r>
          </a:p>
          <a:p>
            <a:r>
              <a:rPr lang="en-US" dirty="0"/>
              <a:t>Open the stories.md files under data folder</a:t>
            </a:r>
          </a:p>
          <a:p>
            <a:r>
              <a:rPr lang="en-US" dirty="0"/>
              <a:t>Review the stories </a:t>
            </a:r>
          </a:p>
        </p:txBody>
      </p:sp>
    </p:spTree>
    <p:extLst>
      <p:ext uri="{BB962C8B-B14F-4D97-AF65-F5344CB8AC3E}">
        <p14:creationId xmlns:p14="http://schemas.microsoft.com/office/powerpoint/2010/main" val="73175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Design process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Who will be my users?</a:t>
            </a:r>
          </a:p>
          <a:p>
            <a:r>
              <a:rPr lang="en-US" dirty="0"/>
              <a:t>What are their needs?</a:t>
            </a:r>
          </a:p>
          <a:p>
            <a:r>
              <a:rPr lang="en-US" dirty="0"/>
              <a:t>Why will they use assistant? Ex – Transfer account, confirm one time pin (Wrong use case)</a:t>
            </a:r>
          </a:p>
          <a:p>
            <a:r>
              <a:rPr lang="en-US" dirty="0"/>
              <a:t>Most difficult question that they will ask the bot? </a:t>
            </a:r>
          </a:p>
        </p:txBody>
      </p:sp>
    </p:spTree>
    <p:extLst>
      <p:ext uri="{BB962C8B-B14F-4D97-AF65-F5344CB8AC3E}">
        <p14:creationId xmlns:p14="http://schemas.microsoft.com/office/powerpoint/2010/main" val="271909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Data needs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Domain experts</a:t>
            </a:r>
          </a:p>
          <a:p>
            <a:r>
              <a:rPr lang="en-US" dirty="0"/>
              <a:t>Most common search queries on the web</a:t>
            </a:r>
          </a:p>
          <a:p>
            <a:r>
              <a:rPr lang="en-US" dirty="0"/>
              <a:t>Chat history or recorded call logs.</a:t>
            </a:r>
          </a:p>
          <a:p>
            <a:r>
              <a:rPr lang="en-US" dirty="0"/>
              <a:t>Wizard of all technique – 1:1 conversation</a:t>
            </a:r>
          </a:p>
        </p:txBody>
      </p:sp>
    </p:spTree>
    <p:extLst>
      <p:ext uri="{BB962C8B-B14F-4D97-AF65-F5344CB8AC3E}">
        <p14:creationId xmlns:p14="http://schemas.microsoft.com/office/powerpoint/2010/main" val="160749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Chatbot data needs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fontScale="85000" lnSpcReduction="20000"/>
          </a:bodyPr>
          <a:lstStyle/>
          <a:p>
            <a:r>
              <a:rPr lang="en-US" dirty="0"/>
              <a:t>Who will be my users? – Patients, Users new to area &amp;  Family of patients</a:t>
            </a:r>
          </a:p>
          <a:p>
            <a:r>
              <a:rPr lang="en-US" dirty="0"/>
              <a:t>What are their needs? – Nursing home, hospital, dentist, specialists</a:t>
            </a:r>
          </a:p>
          <a:p>
            <a:r>
              <a:rPr lang="en-US" dirty="0"/>
              <a:t>Why will they use assistant?- Self, For family member, medical emergency, On the road accident etc.</a:t>
            </a:r>
          </a:p>
          <a:p>
            <a:r>
              <a:rPr lang="en-US" dirty="0"/>
              <a:t>Most difficult question that they will ask the bot?- Hospitals with cancer specialty or special child unit, ICU etc. </a:t>
            </a:r>
          </a:p>
          <a:p>
            <a:r>
              <a:rPr lang="en-US" dirty="0"/>
              <a:t>Find me a hospital in 28027 </a:t>
            </a:r>
            <a:r>
              <a:rPr lang="en-US" dirty="0" err="1"/>
              <a:t>zipcode</a:t>
            </a:r>
            <a:r>
              <a:rPr lang="en-US" dirty="0"/>
              <a:t>.</a:t>
            </a:r>
          </a:p>
          <a:p>
            <a:pPr marL="0" indent="0">
              <a:buNone/>
            </a:pPr>
            <a:endParaRPr lang="en-US" dirty="0"/>
          </a:p>
        </p:txBody>
      </p:sp>
    </p:spTree>
    <p:extLst>
      <p:ext uri="{BB962C8B-B14F-4D97-AF65-F5344CB8AC3E}">
        <p14:creationId xmlns:p14="http://schemas.microsoft.com/office/powerpoint/2010/main" val="242683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Chatbot design flow</a:t>
            </a:r>
          </a:p>
        </p:txBody>
      </p:sp>
      <p:sp>
        <p:nvSpPr>
          <p:cNvPr id="4" name="Content Placeholder 3">
            <a:extLst>
              <a:ext uri="{FF2B5EF4-FFF2-40B4-BE49-F238E27FC236}">
                <a16:creationId xmlns:a16="http://schemas.microsoft.com/office/drawing/2014/main" id="{6EB3EBDA-7B11-46CC-9AD3-17090DE62A07}"/>
              </a:ext>
            </a:extLst>
          </p:cNvPr>
          <p:cNvSpPr>
            <a:spLocks noGrp="1"/>
          </p:cNvSpPr>
          <p:nvPr>
            <p:ph sz="half" idx="1"/>
          </p:nvPr>
        </p:nvSpPr>
        <p:spPr/>
        <p:txBody>
          <a:bodyPr>
            <a:normAutofit fontScale="85000" lnSpcReduction="20000"/>
          </a:bodyPr>
          <a:lstStyle/>
          <a:p>
            <a:r>
              <a:rPr lang="en-US" dirty="0">
                <a:solidFill>
                  <a:schemeClr val="accent4"/>
                </a:solidFill>
              </a:rPr>
              <a:t>Cust: Hi</a:t>
            </a:r>
          </a:p>
          <a:p>
            <a:r>
              <a:rPr lang="en-US" dirty="0">
                <a:solidFill>
                  <a:schemeClr val="accent1"/>
                </a:solidFill>
              </a:rPr>
              <a:t>Bot: Hi! How can I help you?</a:t>
            </a:r>
          </a:p>
          <a:p>
            <a:r>
              <a:rPr lang="en-US" dirty="0">
                <a:solidFill>
                  <a:schemeClr val="accent4"/>
                </a:solidFill>
              </a:rPr>
              <a:t>Cust: Find me a hospital in Charlotte?</a:t>
            </a:r>
          </a:p>
          <a:p>
            <a:r>
              <a:rPr lang="en-US" dirty="0">
                <a:solidFill>
                  <a:schemeClr val="accent1"/>
                </a:solidFill>
              </a:rPr>
              <a:t>Bot: Sure. Looking</a:t>
            </a:r>
          </a:p>
          <a:p>
            <a:r>
              <a:rPr lang="en-US" dirty="0">
                <a:solidFill>
                  <a:schemeClr val="accent1"/>
                </a:solidFill>
              </a:rPr>
              <a:t>Bot: The closes hospital is at 1322 Medical Plaza drive </a:t>
            </a:r>
          </a:p>
          <a:p>
            <a:r>
              <a:rPr lang="en-US" dirty="0">
                <a:solidFill>
                  <a:schemeClr val="accent4"/>
                </a:solidFill>
              </a:rPr>
              <a:t>Cust: Thank you!</a:t>
            </a:r>
          </a:p>
          <a:p>
            <a:r>
              <a:rPr lang="en-US" dirty="0">
                <a:solidFill>
                  <a:schemeClr val="accent1"/>
                </a:solidFill>
              </a:rPr>
              <a:t>Bot: You are welcome</a:t>
            </a:r>
          </a:p>
        </p:txBody>
      </p:sp>
      <p:sp>
        <p:nvSpPr>
          <p:cNvPr id="5" name="Content Placeholder 4">
            <a:extLst>
              <a:ext uri="{FF2B5EF4-FFF2-40B4-BE49-F238E27FC236}">
                <a16:creationId xmlns:a16="http://schemas.microsoft.com/office/drawing/2014/main" id="{23093DC4-15AD-4F48-8878-EE1DDBB25401}"/>
              </a:ext>
            </a:extLst>
          </p:cNvPr>
          <p:cNvSpPr>
            <a:spLocks noGrp="1"/>
          </p:cNvSpPr>
          <p:nvPr>
            <p:ph sz="half" idx="2"/>
          </p:nvPr>
        </p:nvSpPr>
        <p:spPr/>
        <p:txBody>
          <a:bodyPr>
            <a:normAutofit fontScale="85000" lnSpcReduction="20000"/>
          </a:bodyPr>
          <a:lstStyle/>
          <a:p>
            <a:r>
              <a:rPr lang="en-US" dirty="0">
                <a:solidFill>
                  <a:schemeClr val="accent4"/>
                </a:solidFill>
              </a:rPr>
              <a:t>Cust: Hi</a:t>
            </a:r>
          </a:p>
          <a:p>
            <a:r>
              <a:rPr lang="en-US" dirty="0">
                <a:solidFill>
                  <a:schemeClr val="accent1"/>
                </a:solidFill>
              </a:rPr>
              <a:t>Bot: Hi! How can I help you?</a:t>
            </a:r>
          </a:p>
          <a:p>
            <a:r>
              <a:rPr lang="en-US" dirty="0">
                <a:solidFill>
                  <a:schemeClr val="accent4"/>
                </a:solidFill>
              </a:rPr>
              <a:t>Cust: Find me a hospital?</a:t>
            </a:r>
          </a:p>
          <a:p>
            <a:r>
              <a:rPr lang="en-US" dirty="0">
                <a:solidFill>
                  <a:schemeClr val="accent1"/>
                </a:solidFill>
              </a:rPr>
              <a:t>Bot: Sure. What is your city or zip code?</a:t>
            </a:r>
          </a:p>
          <a:p>
            <a:r>
              <a:rPr lang="en-US" dirty="0">
                <a:solidFill>
                  <a:schemeClr val="accent4"/>
                </a:solidFill>
              </a:rPr>
              <a:t>Cust: Charlotte NC</a:t>
            </a:r>
          </a:p>
          <a:p>
            <a:r>
              <a:rPr lang="en-US" dirty="0">
                <a:solidFill>
                  <a:schemeClr val="accent1"/>
                </a:solidFill>
              </a:rPr>
              <a:t>Bot: Got it. Give me a sec …</a:t>
            </a:r>
          </a:p>
          <a:p>
            <a:r>
              <a:rPr lang="en-US" dirty="0">
                <a:solidFill>
                  <a:schemeClr val="accent1"/>
                </a:solidFill>
              </a:rPr>
              <a:t>Bot: The closes hospital is at 1322 Medical Plaza drive </a:t>
            </a:r>
          </a:p>
          <a:p>
            <a:r>
              <a:rPr lang="en-US" dirty="0">
                <a:solidFill>
                  <a:schemeClr val="accent4"/>
                </a:solidFill>
              </a:rPr>
              <a:t>Cust Thank you!</a:t>
            </a:r>
          </a:p>
          <a:p>
            <a:r>
              <a:rPr lang="en-US" dirty="0">
                <a:solidFill>
                  <a:schemeClr val="accent1"/>
                </a:solidFill>
              </a:rPr>
              <a:t>Bot: You are welcome</a:t>
            </a:r>
          </a:p>
          <a:p>
            <a:pPr marL="0" indent="0">
              <a:buNone/>
            </a:pPr>
            <a:endParaRPr lang="en-US" dirty="0"/>
          </a:p>
        </p:txBody>
      </p:sp>
    </p:spTree>
    <p:extLst>
      <p:ext uri="{BB962C8B-B14F-4D97-AF65-F5344CB8AC3E}">
        <p14:creationId xmlns:p14="http://schemas.microsoft.com/office/powerpoint/2010/main" val="106324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Add the questions to your chatbot</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exercise 2 - NLU</a:t>
            </a:r>
          </a:p>
        </p:txBody>
      </p:sp>
    </p:spTree>
    <p:extLst>
      <p:ext uri="{BB962C8B-B14F-4D97-AF65-F5344CB8AC3E}">
        <p14:creationId xmlns:p14="http://schemas.microsoft.com/office/powerpoint/2010/main" val="36743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Break: 2 minutes to wrap up and try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Play with more data and add more data if you like</a:t>
            </a:r>
          </a:p>
        </p:txBody>
      </p:sp>
    </p:spTree>
    <p:extLst>
      <p:ext uri="{BB962C8B-B14F-4D97-AF65-F5344CB8AC3E}">
        <p14:creationId xmlns:p14="http://schemas.microsoft.com/office/powerpoint/2010/main" val="367561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Sentence structure &amp; entities</a:t>
            </a:r>
          </a:p>
        </p:txBody>
      </p:sp>
      <p:sp>
        <p:nvSpPr>
          <p:cNvPr id="3" name="Text Placeholder 2"/>
          <p:cNvSpPr>
            <a:spLocks noGrp="1"/>
          </p:cNvSpPr>
          <p:nvPr>
            <p:ph type="body" idx="1"/>
          </p:nvPr>
        </p:nvSpPr>
        <p:spPr/>
        <p:txBody>
          <a:bodyPr/>
          <a:lstStyle/>
          <a:p>
            <a:r>
              <a:rPr lang="en-US" dirty="0"/>
              <a:t>Exercise: Help the bot identify sentence structure and identify entities</a:t>
            </a:r>
          </a:p>
        </p:txBody>
      </p:sp>
    </p:spTree>
    <p:extLst>
      <p:ext uri="{BB962C8B-B14F-4D97-AF65-F5344CB8AC3E}">
        <p14:creationId xmlns:p14="http://schemas.microsoft.com/office/powerpoint/2010/main" val="338137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Entities: Entity extraction</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Why do we need it?</a:t>
            </a:r>
          </a:p>
          <a:p>
            <a:r>
              <a:rPr lang="en-US" dirty="0"/>
              <a:t>Fancy word for old children game – NPAT</a:t>
            </a:r>
          </a:p>
          <a:p>
            <a:r>
              <a:rPr lang="en-US" dirty="0"/>
              <a:t>How to tell bot to identify entities</a:t>
            </a:r>
          </a:p>
        </p:txBody>
      </p:sp>
    </p:spTree>
    <p:extLst>
      <p:ext uri="{BB962C8B-B14F-4D97-AF65-F5344CB8AC3E}">
        <p14:creationId xmlns:p14="http://schemas.microsoft.com/office/powerpoint/2010/main" val="114743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Text Placeholder 2"/>
          <p:cNvSpPr>
            <a:spLocks noGrp="1"/>
          </p:cNvSpPr>
          <p:nvPr>
            <p:ph type="body" idx="1"/>
          </p:nvPr>
        </p:nvSpPr>
        <p:spPr/>
        <p:txBody>
          <a:bodyPr/>
          <a:lstStyle/>
          <a:p>
            <a:r>
              <a:rPr lang="en-US" dirty="0"/>
              <a:t>Build your first chatbot</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Entities: Entity extraction</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a:bodyPr>
          <a:lstStyle/>
          <a:p>
            <a:r>
              <a:rPr lang="en-US" dirty="0">
                <a:solidFill>
                  <a:schemeClr val="accent1"/>
                </a:solidFill>
              </a:rPr>
              <a:t>[Charlotte]</a:t>
            </a:r>
            <a:r>
              <a:rPr lang="en-US" dirty="0">
                <a:solidFill>
                  <a:schemeClr val="accent4"/>
                </a:solidFill>
              </a:rPr>
              <a:t>(location)</a:t>
            </a:r>
          </a:p>
        </p:txBody>
      </p:sp>
      <p:pic>
        <p:nvPicPr>
          <p:cNvPr id="13" name="Content Placeholder 12">
            <a:extLst>
              <a:ext uri="{FF2B5EF4-FFF2-40B4-BE49-F238E27FC236}">
                <a16:creationId xmlns:a16="http://schemas.microsoft.com/office/drawing/2014/main" id="{35C80FB8-3272-4141-8759-983CFABED120}"/>
              </a:ext>
            </a:extLst>
          </p:cNvPr>
          <p:cNvPicPr>
            <a:picLocks noGrp="1" noChangeAspect="1"/>
          </p:cNvPicPr>
          <p:nvPr>
            <p:ph sz="half" idx="2"/>
          </p:nvPr>
        </p:nvPicPr>
        <p:blipFill>
          <a:blip r:embed="rId2"/>
          <a:stretch>
            <a:fillRect/>
          </a:stretch>
        </p:blipFill>
        <p:spPr>
          <a:xfrm>
            <a:off x="7111211" y="1905000"/>
            <a:ext cx="3305175" cy="2609850"/>
          </a:xfrm>
          <a:prstGeom prst="rect">
            <a:avLst/>
          </a:prstGeom>
        </p:spPr>
      </p:pic>
      <p:cxnSp>
        <p:nvCxnSpPr>
          <p:cNvPr id="7" name="Straight Arrow Connector 6">
            <a:extLst>
              <a:ext uri="{FF2B5EF4-FFF2-40B4-BE49-F238E27FC236}">
                <a16:creationId xmlns:a16="http://schemas.microsoft.com/office/drawing/2014/main" id="{13CBB9FD-71F8-46EF-9BFF-BBA89E168278}"/>
              </a:ext>
            </a:extLst>
          </p:cNvPr>
          <p:cNvCxnSpPr/>
          <p:nvPr/>
        </p:nvCxnSpPr>
        <p:spPr>
          <a:xfrm>
            <a:off x="2284412" y="2247900"/>
            <a:ext cx="0" cy="83820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DC80F4F-DC66-4773-BC63-577E3BA4CAE6}"/>
              </a:ext>
            </a:extLst>
          </p:cNvPr>
          <p:cNvSpPr txBox="1"/>
          <p:nvPr/>
        </p:nvSpPr>
        <p:spPr>
          <a:xfrm>
            <a:off x="1808961" y="3086100"/>
            <a:ext cx="950901" cy="424732"/>
          </a:xfrm>
          <a:prstGeom prst="rect">
            <a:avLst/>
          </a:prstGeom>
          <a:noFill/>
        </p:spPr>
        <p:txBody>
          <a:bodyPr wrap="none" rtlCol="0">
            <a:spAutoFit/>
          </a:bodyPr>
          <a:lstStyle/>
          <a:p>
            <a:pPr>
              <a:lnSpc>
                <a:spcPct val="90000"/>
              </a:lnSpc>
            </a:pPr>
            <a:r>
              <a:rPr lang="en-US" sz="2400" dirty="0">
                <a:solidFill>
                  <a:schemeClr val="accent1"/>
                </a:solidFill>
              </a:rPr>
              <a:t>Entity</a:t>
            </a:r>
          </a:p>
        </p:txBody>
      </p:sp>
      <p:cxnSp>
        <p:nvCxnSpPr>
          <p:cNvPr id="9" name="Straight Arrow Connector 8">
            <a:extLst>
              <a:ext uri="{FF2B5EF4-FFF2-40B4-BE49-F238E27FC236}">
                <a16:creationId xmlns:a16="http://schemas.microsoft.com/office/drawing/2014/main" id="{723865D9-3DE9-4784-9CBB-B8F2C9A41D68}"/>
              </a:ext>
            </a:extLst>
          </p:cNvPr>
          <p:cNvCxnSpPr>
            <a:cxnSpLocks/>
          </p:cNvCxnSpPr>
          <p:nvPr/>
        </p:nvCxnSpPr>
        <p:spPr>
          <a:xfrm>
            <a:off x="3759199" y="2247900"/>
            <a:ext cx="0" cy="163830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BEB37EA-560D-4D54-9150-195A56C13938}"/>
              </a:ext>
            </a:extLst>
          </p:cNvPr>
          <p:cNvSpPr txBox="1"/>
          <p:nvPr/>
        </p:nvSpPr>
        <p:spPr>
          <a:xfrm>
            <a:off x="2555003" y="3992052"/>
            <a:ext cx="3556871" cy="424732"/>
          </a:xfrm>
          <a:prstGeom prst="rect">
            <a:avLst/>
          </a:prstGeom>
          <a:noFill/>
        </p:spPr>
        <p:txBody>
          <a:bodyPr wrap="none" rtlCol="0">
            <a:spAutoFit/>
          </a:bodyPr>
          <a:lstStyle/>
          <a:p>
            <a:pPr>
              <a:lnSpc>
                <a:spcPct val="90000"/>
              </a:lnSpc>
            </a:pPr>
            <a:r>
              <a:rPr lang="en-US" sz="2400" dirty="0">
                <a:solidFill>
                  <a:schemeClr val="accent4"/>
                </a:solidFill>
              </a:rPr>
              <a:t>Label: What type? location</a:t>
            </a:r>
          </a:p>
        </p:txBody>
      </p:sp>
      <p:cxnSp>
        <p:nvCxnSpPr>
          <p:cNvPr id="15" name="Straight Connector 14">
            <a:extLst>
              <a:ext uri="{FF2B5EF4-FFF2-40B4-BE49-F238E27FC236}">
                <a16:creationId xmlns:a16="http://schemas.microsoft.com/office/drawing/2014/main" id="{A6EB4095-F67A-4015-BF0E-F70BC12F95CD}"/>
              </a:ext>
            </a:extLst>
          </p:cNvPr>
          <p:cNvCxnSpPr/>
          <p:nvPr/>
        </p:nvCxnSpPr>
        <p:spPr>
          <a:xfrm>
            <a:off x="6111874" y="2032718"/>
            <a:ext cx="0" cy="434340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01178BF-4BA0-460A-A919-37A54A635E16}"/>
              </a:ext>
            </a:extLst>
          </p:cNvPr>
          <p:cNvPicPr>
            <a:picLocks noChangeAspect="1"/>
          </p:cNvPicPr>
          <p:nvPr/>
        </p:nvPicPr>
        <p:blipFill>
          <a:blip r:embed="rId3"/>
          <a:stretch>
            <a:fillRect/>
          </a:stretch>
        </p:blipFill>
        <p:spPr>
          <a:xfrm>
            <a:off x="6399212" y="4800600"/>
            <a:ext cx="5726505" cy="1847850"/>
          </a:xfrm>
          <a:prstGeom prst="rect">
            <a:avLst/>
          </a:prstGeom>
        </p:spPr>
      </p:pic>
    </p:spTree>
    <p:extLst>
      <p:ext uri="{BB962C8B-B14F-4D97-AF65-F5344CB8AC3E}">
        <p14:creationId xmlns:p14="http://schemas.microsoft.com/office/powerpoint/2010/main" val="236751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Add the entities to your bot</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exercise 3 - NLU</a:t>
            </a:r>
          </a:p>
        </p:txBody>
      </p:sp>
    </p:spTree>
    <p:extLst>
      <p:ext uri="{BB962C8B-B14F-4D97-AF65-F5344CB8AC3E}">
        <p14:creationId xmlns:p14="http://schemas.microsoft.com/office/powerpoint/2010/main" val="292820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Break: 5 minutes to wrap up and try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Play with more data and add more data if you like.</a:t>
            </a:r>
          </a:p>
          <a:p>
            <a:r>
              <a:rPr lang="en-US" dirty="0"/>
              <a:t>Try adding a </a:t>
            </a:r>
            <a:r>
              <a:rPr lang="en-US" dirty="0" err="1"/>
              <a:t>zipcode</a:t>
            </a:r>
            <a:r>
              <a:rPr lang="en-US" dirty="0"/>
              <a:t> as new </a:t>
            </a:r>
            <a:r>
              <a:rPr lang="en-US" dirty="0" err="1"/>
              <a:t>enity</a:t>
            </a:r>
            <a:r>
              <a:rPr lang="en-US" dirty="0"/>
              <a:t> and label it</a:t>
            </a:r>
          </a:p>
          <a:p>
            <a:r>
              <a:rPr lang="en-US" dirty="0"/>
              <a:t>See if you can see </a:t>
            </a:r>
            <a:r>
              <a:rPr lang="en-US" dirty="0" err="1"/>
              <a:t>zipcode</a:t>
            </a:r>
            <a:r>
              <a:rPr lang="en-US" dirty="0"/>
              <a:t> as identified entity in the response.</a:t>
            </a:r>
          </a:p>
        </p:txBody>
      </p:sp>
    </p:spTree>
    <p:extLst>
      <p:ext uri="{BB962C8B-B14F-4D97-AF65-F5344CB8AC3E}">
        <p14:creationId xmlns:p14="http://schemas.microsoft.com/office/powerpoint/2010/main" val="260669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FAQs: How much data do I need</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lnSpcReduction="10000"/>
          </a:bodyPr>
          <a:lstStyle/>
          <a:p>
            <a:r>
              <a:rPr lang="en-US" dirty="0"/>
              <a:t>Start with 10-15 examples per intent.</a:t>
            </a:r>
          </a:p>
          <a:p>
            <a:r>
              <a:rPr lang="en-US" dirty="0"/>
              <a:t>No need to define all data for that intent. Leave some work for backend API </a:t>
            </a:r>
            <a:r>
              <a:rPr lang="en-US" dirty="0">
                <a:sym typeface="Wingdings" panose="05000000000000000000" pitchFamily="2" charset="2"/>
              </a:rPr>
              <a:t> (To be discussed in Session 2 of this meetup)</a:t>
            </a:r>
          </a:p>
          <a:p>
            <a:r>
              <a:rPr lang="en-US" dirty="0">
                <a:sym typeface="Wingdings" panose="05000000000000000000" pitchFamily="2" charset="2"/>
              </a:rPr>
              <a:t>Use high quality examples only and ensure that they map to actual intent. (How’s the weather near hospital? -- XX)</a:t>
            </a:r>
          </a:p>
          <a:p>
            <a:r>
              <a:rPr lang="en-US" dirty="0">
                <a:sym typeface="Wingdings" panose="05000000000000000000" pitchFamily="2" charset="2"/>
              </a:rPr>
              <a:t>High quality vocabulary (Prep bot for SATs)</a:t>
            </a:r>
            <a:endParaRPr lang="en-US" dirty="0"/>
          </a:p>
        </p:txBody>
      </p:sp>
    </p:spTree>
    <p:extLst>
      <p:ext uri="{BB962C8B-B14F-4D97-AF65-F5344CB8AC3E}">
        <p14:creationId xmlns:p14="http://schemas.microsoft.com/office/powerpoint/2010/main" val="44760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Architecture – processing pipeline</a:t>
            </a:r>
          </a:p>
        </p:txBody>
      </p:sp>
      <p:sp>
        <p:nvSpPr>
          <p:cNvPr id="3" name="Text Placeholder 2"/>
          <p:cNvSpPr>
            <a:spLocks noGrp="1"/>
          </p:cNvSpPr>
          <p:nvPr>
            <p:ph type="body" idx="1"/>
          </p:nvPr>
        </p:nvSpPr>
        <p:spPr/>
        <p:txBody>
          <a:bodyPr/>
          <a:lstStyle/>
          <a:p>
            <a:r>
              <a:rPr lang="en-US" dirty="0"/>
              <a:t>Exercise: How does my understand bot what user is asking?</a:t>
            </a:r>
          </a:p>
        </p:txBody>
      </p:sp>
    </p:spTree>
    <p:extLst>
      <p:ext uri="{BB962C8B-B14F-4D97-AF65-F5344CB8AC3E}">
        <p14:creationId xmlns:p14="http://schemas.microsoft.com/office/powerpoint/2010/main" val="292454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Processing Pipeline</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Series of steps to understand the sentence that is used to build the model.</a:t>
            </a:r>
          </a:p>
          <a:p>
            <a:endParaRPr lang="en-US" dirty="0"/>
          </a:p>
        </p:txBody>
      </p:sp>
      <p:sp>
        <p:nvSpPr>
          <p:cNvPr id="4" name="Double Brace 3">
            <a:extLst>
              <a:ext uri="{FF2B5EF4-FFF2-40B4-BE49-F238E27FC236}">
                <a16:creationId xmlns:a16="http://schemas.microsoft.com/office/drawing/2014/main" id="{CC286F05-4641-45DA-8841-25D6CB28B246}"/>
              </a:ext>
            </a:extLst>
          </p:cNvPr>
          <p:cNvSpPr/>
          <p:nvPr/>
        </p:nvSpPr>
        <p:spPr>
          <a:xfrm>
            <a:off x="912812"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Tokenization</a:t>
            </a:r>
          </a:p>
        </p:txBody>
      </p:sp>
      <p:sp>
        <p:nvSpPr>
          <p:cNvPr id="5" name="Double Brace 4">
            <a:extLst>
              <a:ext uri="{FF2B5EF4-FFF2-40B4-BE49-F238E27FC236}">
                <a16:creationId xmlns:a16="http://schemas.microsoft.com/office/drawing/2014/main" id="{750F67C4-0162-4B3F-9F7D-045C6BAD2095}"/>
              </a:ext>
            </a:extLst>
          </p:cNvPr>
          <p:cNvSpPr/>
          <p:nvPr/>
        </p:nvSpPr>
        <p:spPr>
          <a:xfrm>
            <a:off x="2894012"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Featurization</a:t>
            </a:r>
          </a:p>
        </p:txBody>
      </p:sp>
      <p:sp>
        <p:nvSpPr>
          <p:cNvPr id="6" name="Double Brace 5">
            <a:extLst>
              <a:ext uri="{FF2B5EF4-FFF2-40B4-BE49-F238E27FC236}">
                <a16:creationId xmlns:a16="http://schemas.microsoft.com/office/drawing/2014/main" id="{0CD7D18F-EB23-449E-AD31-C9D2DB4658E1}"/>
              </a:ext>
            </a:extLst>
          </p:cNvPr>
          <p:cNvSpPr/>
          <p:nvPr/>
        </p:nvSpPr>
        <p:spPr>
          <a:xfrm>
            <a:off x="4722812" y="3895725"/>
            <a:ext cx="1949449"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Entity recognition</a:t>
            </a:r>
          </a:p>
        </p:txBody>
      </p:sp>
      <p:sp>
        <p:nvSpPr>
          <p:cNvPr id="7" name="Double Brace 6">
            <a:extLst>
              <a:ext uri="{FF2B5EF4-FFF2-40B4-BE49-F238E27FC236}">
                <a16:creationId xmlns:a16="http://schemas.microsoft.com/office/drawing/2014/main" id="{BE437C58-DF6F-4CE0-A55B-E843A54A37C5}"/>
              </a:ext>
            </a:extLst>
          </p:cNvPr>
          <p:cNvSpPr/>
          <p:nvPr/>
        </p:nvSpPr>
        <p:spPr>
          <a:xfrm>
            <a:off x="6780212"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Intent classification</a:t>
            </a:r>
          </a:p>
        </p:txBody>
      </p:sp>
      <p:sp>
        <p:nvSpPr>
          <p:cNvPr id="8" name="Double Brace 7">
            <a:extLst>
              <a:ext uri="{FF2B5EF4-FFF2-40B4-BE49-F238E27FC236}">
                <a16:creationId xmlns:a16="http://schemas.microsoft.com/office/drawing/2014/main" id="{97A39105-C238-4CA4-AC73-3106E7946FC6}"/>
              </a:ext>
            </a:extLst>
          </p:cNvPr>
          <p:cNvSpPr/>
          <p:nvPr/>
        </p:nvSpPr>
        <p:spPr>
          <a:xfrm>
            <a:off x="8722518"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Response Selectors</a:t>
            </a:r>
          </a:p>
        </p:txBody>
      </p:sp>
    </p:spTree>
    <p:extLst>
      <p:ext uri="{BB962C8B-B14F-4D97-AF65-F5344CB8AC3E}">
        <p14:creationId xmlns:p14="http://schemas.microsoft.com/office/powerpoint/2010/main" val="267018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Pre-trained </a:t>
            </a:r>
            <a:r>
              <a:rPr lang="en-US" dirty="0" err="1"/>
              <a:t>pipleline</a:t>
            </a:r>
            <a:endParaRPr lang="en-US" dirty="0"/>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Pre configured pipeline.</a:t>
            </a:r>
          </a:p>
          <a:p>
            <a:r>
              <a:rPr lang="en-US" dirty="0"/>
              <a:t>Custom pipeline</a:t>
            </a:r>
          </a:p>
          <a:p>
            <a:endParaRPr lang="en-US" dirty="0"/>
          </a:p>
        </p:txBody>
      </p:sp>
    </p:spTree>
    <p:extLst>
      <p:ext uri="{BB962C8B-B14F-4D97-AF65-F5344CB8AC3E}">
        <p14:creationId xmlns:p14="http://schemas.microsoft.com/office/powerpoint/2010/main" val="110079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your pipeline</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a:bodyPr>
          <a:lstStyle/>
          <a:p>
            <a:pPr marL="0" indent="0">
              <a:buNone/>
            </a:pPr>
            <a:r>
              <a:rPr lang="en-US" b="1" dirty="0"/>
              <a:t>Pre configured pipeline</a:t>
            </a:r>
          </a:p>
          <a:p>
            <a:r>
              <a:rPr lang="en-US" dirty="0"/>
              <a:t>When your training data is English</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0ADD0ADD-C75F-4A5B-81ED-05CD747D9ACD}"/>
              </a:ext>
            </a:extLst>
          </p:cNvPr>
          <p:cNvSpPr>
            <a:spLocks noGrp="1"/>
          </p:cNvSpPr>
          <p:nvPr>
            <p:ph sz="half" idx="2"/>
          </p:nvPr>
        </p:nvSpPr>
        <p:spPr/>
        <p:txBody>
          <a:bodyPr/>
          <a:lstStyle/>
          <a:p>
            <a:pPr marL="0" indent="0">
              <a:buNone/>
            </a:pPr>
            <a:r>
              <a:rPr lang="en-US" b="1" dirty="0"/>
              <a:t>Custom pipeline</a:t>
            </a:r>
          </a:p>
          <a:p>
            <a:r>
              <a:rPr lang="en-US" b="1" dirty="0"/>
              <a:t>When your training data is not English – Say French</a:t>
            </a:r>
          </a:p>
        </p:txBody>
      </p:sp>
      <p:pic>
        <p:nvPicPr>
          <p:cNvPr id="5" name="Picture 4">
            <a:extLst>
              <a:ext uri="{FF2B5EF4-FFF2-40B4-BE49-F238E27FC236}">
                <a16:creationId xmlns:a16="http://schemas.microsoft.com/office/drawing/2014/main" id="{70801913-D2D1-4315-A4B5-F43900FAE36B}"/>
              </a:ext>
            </a:extLst>
          </p:cNvPr>
          <p:cNvPicPr>
            <a:picLocks noChangeAspect="1"/>
          </p:cNvPicPr>
          <p:nvPr/>
        </p:nvPicPr>
        <p:blipFill>
          <a:blip r:embed="rId2"/>
          <a:stretch>
            <a:fillRect/>
          </a:stretch>
        </p:blipFill>
        <p:spPr>
          <a:xfrm>
            <a:off x="1217610" y="3269116"/>
            <a:ext cx="3581402" cy="3405530"/>
          </a:xfrm>
          <a:prstGeom prst="rect">
            <a:avLst/>
          </a:prstGeom>
        </p:spPr>
      </p:pic>
      <p:pic>
        <p:nvPicPr>
          <p:cNvPr id="6" name="Picture 5">
            <a:extLst>
              <a:ext uri="{FF2B5EF4-FFF2-40B4-BE49-F238E27FC236}">
                <a16:creationId xmlns:a16="http://schemas.microsoft.com/office/drawing/2014/main" id="{FB161D54-7E6A-4AF3-A725-06645D1917FD}"/>
              </a:ext>
            </a:extLst>
          </p:cNvPr>
          <p:cNvPicPr>
            <a:picLocks noChangeAspect="1"/>
          </p:cNvPicPr>
          <p:nvPr/>
        </p:nvPicPr>
        <p:blipFill>
          <a:blip r:embed="rId3"/>
          <a:stretch>
            <a:fillRect/>
          </a:stretch>
        </p:blipFill>
        <p:spPr>
          <a:xfrm>
            <a:off x="6399212" y="3207667"/>
            <a:ext cx="3809998" cy="3528428"/>
          </a:xfrm>
          <a:prstGeom prst="rect">
            <a:avLst/>
          </a:prstGeom>
        </p:spPr>
      </p:pic>
    </p:spTree>
    <p:extLst>
      <p:ext uri="{BB962C8B-B14F-4D97-AF65-F5344CB8AC3E}">
        <p14:creationId xmlns:p14="http://schemas.microsoft.com/office/powerpoint/2010/main" val="408628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Word embedding/Tokens??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379412" y="1905000"/>
            <a:ext cx="5410200" cy="4267200"/>
          </a:xfrm>
        </p:spPr>
        <p:txBody>
          <a:bodyPr>
            <a:normAutofit/>
          </a:bodyPr>
          <a:lstStyle/>
          <a:p>
            <a:r>
              <a:rPr lang="en-US" dirty="0" err="1"/>
              <a:t>Word_embedding</a:t>
            </a:r>
            <a:r>
              <a:rPr lang="en-US" dirty="0"/>
              <a:t>: Association of similar text in a group.</a:t>
            </a:r>
          </a:p>
          <a:p>
            <a:pPr marL="0" indent="0">
              <a:buNone/>
            </a:pPr>
            <a:r>
              <a:rPr lang="en-US" dirty="0"/>
              <a:t>“I WANT TO BUY AN APPLE” </a:t>
            </a:r>
            <a:r>
              <a:rPr lang="en-US" dirty="0">
                <a:sym typeface="Wingdings" panose="05000000000000000000" pitchFamily="2" charset="2"/>
              </a:rPr>
              <a:t> DEFINED intent: </a:t>
            </a:r>
            <a:r>
              <a:rPr lang="en-US" dirty="0" err="1">
                <a:sym typeface="Wingdings" panose="05000000000000000000" pitchFamily="2" charset="2"/>
              </a:rPr>
              <a:t>get_fruit</a:t>
            </a:r>
            <a:endParaRPr lang="en-US" dirty="0">
              <a:sym typeface="Wingdings" panose="05000000000000000000" pitchFamily="2" charset="2"/>
            </a:endParaRPr>
          </a:p>
          <a:p>
            <a:pPr marL="0" indent="0">
              <a:buNone/>
            </a:pPr>
            <a:r>
              <a:rPr lang="en-US" dirty="0">
                <a:sym typeface="Wingdings" panose="05000000000000000000" pitchFamily="2" charset="2"/>
              </a:rPr>
              <a:t>“I WANT TO GET SOME PEARS”  PREDITCS  </a:t>
            </a:r>
            <a:r>
              <a:rPr lang="en-US" dirty="0" err="1">
                <a:sym typeface="Wingdings" panose="05000000000000000000" pitchFamily="2" charset="2"/>
              </a:rPr>
              <a:t>intent:get_fruit</a:t>
            </a:r>
            <a:endParaRPr lang="en-US" dirty="0">
              <a:sym typeface="Wingdings" panose="05000000000000000000" pitchFamily="2" charset="2"/>
            </a:endParaRPr>
          </a:p>
          <a:p>
            <a:r>
              <a:rPr lang="en-US" dirty="0" err="1">
                <a:sym typeface="Wingdings" panose="05000000000000000000" pitchFamily="2" charset="2"/>
              </a:rPr>
              <a:t>ConvertRTFeaturizer</a:t>
            </a:r>
            <a:r>
              <a:rPr lang="en-US" dirty="0">
                <a:sym typeface="Wingdings" panose="05000000000000000000" pitchFamily="2" charset="2"/>
              </a:rPr>
              <a:t>: Creates a vector representation. Associates words to context.</a:t>
            </a:r>
          </a:p>
          <a:p>
            <a:pPr marL="0" indent="0">
              <a:buNone/>
            </a:pPr>
            <a:endParaRPr lang="en-US" dirty="0">
              <a:sym typeface="Wingdings" panose="05000000000000000000" pitchFamily="2" charset="2"/>
            </a:endParaRPr>
          </a:p>
          <a:p>
            <a:endParaRPr lang="en-US" dirty="0"/>
          </a:p>
        </p:txBody>
      </p:sp>
      <p:pic>
        <p:nvPicPr>
          <p:cNvPr id="4" name="Picture 3">
            <a:extLst>
              <a:ext uri="{FF2B5EF4-FFF2-40B4-BE49-F238E27FC236}">
                <a16:creationId xmlns:a16="http://schemas.microsoft.com/office/drawing/2014/main" id="{A549CF01-1FC2-41FD-A1BB-2814FFE45AF1}"/>
              </a:ext>
            </a:extLst>
          </p:cNvPr>
          <p:cNvPicPr>
            <a:picLocks noChangeAspect="1"/>
          </p:cNvPicPr>
          <p:nvPr/>
        </p:nvPicPr>
        <p:blipFill>
          <a:blip r:embed="rId2"/>
          <a:stretch>
            <a:fillRect/>
          </a:stretch>
        </p:blipFill>
        <p:spPr>
          <a:xfrm>
            <a:off x="8304212" y="1905000"/>
            <a:ext cx="3028950" cy="2238375"/>
          </a:xfrm>
          <a:prstGeom prst="rect">
            <a:avLst/>
          </a:prstGeom>
        </p:spPr>
      </p:pic>
      <p:pic>
        <p:nvPicPr>
          <p:cNvPr id="5" name="Picture 4">
            <a:extLst>
              <a:ext uri="{FF2B5EF4-FFF2-40B4-BE49-F238E27FC236}">
                <a16:creationId xmlns:a16="http://schemas.microsoft.com/office/drawing/2014/main" id="{079B7891-D1B0-4CCD-954F-F347C5203A0E}"/>
              </a:ext>
            </a:extLst>
          </p:cNvPr>
          <p:cNvPicPr>
            <a:picLocks noChangeAspect="1"/>
          </p:cNvPicPr>
          <p:nvPr/>
        </p:nvPicPr>
        <p:blipFill>
          <a:blip r:embed="rId3"/>
          <a:stretch>
            <a:fillRect/>
          </a:stretch>
        </p:blipFill>
        <p:spPr>
          <a:xfrm>
            <a:off x="8402151" y="4813300"/>
            <a:ext cx="3407262" cy="1762125"/>
          </a:xfrm>
          <a:prstGeom prst="rect">
            <a:avLst/>
          </a:prstGeom>
        </p:spPr>
      </p:pic>
      <p:sp>
        <p:nvSpPr>
          <p:cNvPr id="6" name="TextBox 5">
            <a:extLst>
              <a:ext uri="{FF2B5EF4-FFF2-40B4-BE49-F238E27FC236}">
                <a16:creationId xmlns:a16="http://schemas.microsoft.com/office/drawing/2014/main" id="{9CCD3722-EBC1-441D-8306-D858E3450849}"/>
              </a:ext>
            </a:extLst>
          </p:cNvPr>
          <p:cNvSpPr txBox="1"/>
          <p:nvPr/>
        </p:nvSpPr>
        <p:spPr>
          <a:xfrm>
            <a:off x="8402150" y="1600200"/>
            <a:ext cx="2645261" cy="286232"/>
          </a:xfrm>
          <a:prstGeom prst="rect">
            <a:avLst/>
          </a:prstGeom>
          <a:noFill/>
        </p:spPr>
        <p:txBody>
          <a:bodyPr wrap="square" rtlCol="0">
            <a:spAutoFit/>
          </a:bodyPr>
          <a:lstStyle/>
          <a:p>
            <a:pPr>
              <a:lnSpc>
                <a:spcPct val="90000"/>
              </a:lnSpc>
            </a:pPr>
            <a:r>
              <a:rPr lang="en-US" sz="1400" dirty="0"/>
              <a:t>Required for living</a:t>
            </a:r>
          </a:p>
        </p:txBody>
      </p:sp>
      <p:sp>
        <p:nvSpPr>
          <p:cNvPr id="7" name="TextBox 6">
            <a:extLst>
              <a:ext uri="{FF2B5EF4-FFF2-40B4-BE49-F238E27FC236}">
                <a16:creationId xmlns:a16="http://schemas.microsoft.com/office/drawing/2014/main" id="{137B1C6A-8B43-44B2-8BA9-CD5260A52D2D}"/>
              </a:ext>
            </a:extLst>
          </p:cNvPr>
          <p:cNvSpPr txBox="1"/>
          <p:nvPr/>
        </p:nvSpPr>
        <p:spPr>
          <a:xfrm>
            <a:off x="8321674" y="4466743"/>
            <a:ext cx="3182938" cy="286232"/>
          </a:xfrm>
          <a:prstGeom prst="rect">
            <a:avLst/>
          </a:prstGeom>
          <a:noFill/>
        </p:spPr>
        <p:txBody>
          <a:bodyPr wrap="square" rtlCol="0">
            <a:spAutoFit/>
          </a:bodyPr>
          <a:lstStyle/>
          <a:p>
            <a:pPr>
              <a:lnSpc>
                <a:spcPct val="90000"/>
              </a:lnSpc>
            </a:pPr>
            <a:r>
              <a:rPr lang="en-US" sz="1400" dirty="0"/>
              <a:t>Worldly possession to keep me happy!</a:t>
            </a:r>
          </a:p>
        </p:txBody>
      </p:sp>
    </p:spTree>
    <p:extLst>
      <p:ext uri="{BB962C8B-B14F-4D97-AF65-F5344CB8AC3E}">
        <p14:creationId xmlns:p14="http://schemas.microsoft.com/office/powerpoint/2010/main" val="81108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Pre-trained embeddings</a:t>
            </a:r>
          </a:p>
        </p:txBody>
      </p:sp>
      <p:pic>
        <p:nvPicPr>
          <p:cNvPr id="10" name="Picture 9">
            <a:extLst>
              <a:ext uri="{FF2B5EF4-FFF2-40B4-BE49-F238E27FC236}">
                <a16:creationId xmlns:a16="http://schemas.microsoft.com/office/drawing/2014/main" id="{173DF401-F7AF-4B3B-A7A5-3D94F2A359B4}"/>
              </a:ext>
            </a:extLst>
          </p:cNvPr>
          <p:cNvPicPr>
            <a:picLocks noChangeAspect="1"/>
          </p:cNvPicPr>
          <p:nvPr/>
        </p:nvPicPr>
        <p:blipFill>
          <a:blip r:embed="rId2"/>
          <a:stretch>
            <a:fillRect/>
          </a:stretch>
        </p:blipFill>
        <p:spPr>
          <a:xfrm>
            <a:off x="1370012" y="1676400"/>
            <a:ext cx="2285249" cy="3042570"/>
          </a:xfrm>
          <a:prstGeom prst="rect">
            <a:avLst/>
          </a:prstGeom>
        </p:spPr>
      </p:pic>
      <p:pic>
        <p:nvPicPr>
          <p:cNvPr id="1026" name="Picture 2" descr="Machine generated alternative text:&#10;Example contiguration: &#10;language &#10;pipeline: &quot;pretrained_embeddings_spacy&quot; ">
            <a:extLst>
              <a:ext uri="{FF2B5EF4-FFF2-40B4-BE49-F238E27FC236}">
                <a16:creationId xmlns:a16="http://schemas.microsoft.com/office/drawing/2014/main" id="{48A8C686-8C58-4AA2-8B32-FE2238E10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412" y="1752600"/>
            <a:ext cx="643283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41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Chatbot to cheer you up</a:t>
            </a:r>
          </a:p>
        </p:txBody>
      </p:sp>
      <p:sp>
        <p:nvSpPr>
          <p:cNvPr id="3" name="TextBox 2">
            <a:extLst>
              <a:ext uri="{FF2B5EF4-FFF2-40B4-BE49-F238E27FC236}">
                <a16:creationId xmlns:a16="http://schemas.microsoft.com/office/drawing/2014/main" id="{FD2518C5-9D1E-423E-92C7-6085CD928250}"/>
              </a:ext>
            </a:extLst>
          </p:cNvPr>
          <p:cNvSpPr txBox="1"/>
          <p:nvPr/>
        </p:nvSpPr>
        <p:spPr>
          <a:xfrm>
            <a:off x="1598612" y="2286000"/>
            <a:ext cx="6248400" cy="757130"/>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Open folder exercise-1</a:t>
            </a:r>
          </a:p>
          <a:p>
            <a:pPr marL="342900" indent="-342900">
              <a:lnSpc>
                <a:spcPct val="90000"/>
              </a:lnSpc>
              <a:buFont typeface="Arial" panose="020B0604020202020204" pitchFamily="34" charset="0"/>
              <a:buChar char="•"/>
            </a:pPr>
            <a:r>
              <a:rPr lang="en-US" sz="2400" dirty="0"/>
              <a:t>Follow the instructions</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Pre-trained embeddings</a:t>
            </a:r>
          </a:p>
        </p:txBody>
      </p:sp>
      <p:pic>
        <p:nvPicPr>
          <p:cNvPr id="1028" name="Picture 4" descr="Machine generated alternative text:&#10;Advantages of using pretrained_embeddings_spacy pipeline: &#10;• Better model performance with less training data required &#10;• Faster training and iteration times ">
            <a:extLst>
              <a:ext uri="{FF2B5EF4-FFF2-40B4-BE49-F238E27FC236}">
                <a16:creationId xmlns:a16="http://schemas.microsoft.com/office/drawing/2014/main" id="{EDCFB319-4254-41CF-949F-02F3FA21B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826" y="1676400"/>
            <a:ext cx="11096625" cy="19240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chine generated alternative text:&#10;Shortcomings of using pretrained_embeddings_spacy pipeline: &#10;• You are limited to languages which have pre-trained word embeddings &#10;• Pre-trained word embeddings do not cover specific domain words ">
            <a:extLst>
              <a:ext uri="{FF2B5EF4-FFF2-40B4-BE49-F238E27FC236}">
                <a16:creationId xmlns:a16="http://schemas.microsoft.com/office/drawing/2014/main" id="{BFC69210-4D07-4889-88EF-50F1B361F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826" y="4030455"/>
            <a:ext cx="1153477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5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Supervised embeddings</a:t>
            </a:r>
          </a:p>
        </p:txBody>
      </p:sp>
      <p:pic>
        <p:nvPicPr>
          <p:cNvPr id="4" name="Picture 3">
            <a:extLst>
              <a:ext uri="{FF2B5EF4-FFF2-40B4-BE49-F238E27FC236}">
                <a16:creationId xmlns:a16="http://schemas.microsoft.com/office/drawing/2014/main" id="{5A3102C5-1022-469A-AC00-008321D0F35E}"/>
              </a:ext>
            </a:extLst>
          </p:cNvPr>
          <p:cNvPicPr>
            <a:picLocks noChangeAspect="1"/>
          </p:cNvPicPr>
          <p:nvPr/>
        </p:nvPicPr>
        <p:blipFill>
          <a:blip r:embed="rId2"/>
          <a:stretch>
            <a:fillRect/>
          </a:stretch>
        </p:blipFill>
        <p:spPr>
          <a:xfrm>
            <a:off x="608012" y="1666875"/>
            <a:ext cx="2609850" cy="1762125"/>
          </a:xfrm>
          <a:prstGeom prst="rect">
            <a:avLst/>
          </a:prstGeom>
        </p:spPr>
      </p:pic>
      <p:sp>
        <p:nvSpPr>
          <p:cNvPr id="5" name="TextBox 4">
            <a:extLst>
              <a:ext uri="{FF2B5EF4-FFF2-40B4-BE49-F238E27FC236}">
                <a16:creationId xmlns:a16="http://schemas.microsoft.com/office/drawing/2014/main" id="{7E247308-D403-438C-875A-007FD38B3356}"/>
              </a:ext>
            </a:extLst>
          </p:cNvPr>
          <p:cNvSpPr txBox="1"/>
          <p:nvPr/>
        </p:nvSpPr>
        <p:spPr>
          <a:xfrm>
            <a:off x="4265612" y="1905000"/>
            <a:ext cx="7086600" cy="1754326"/>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Learns from NLU data file</a:t>
            </a:r>
          </a:p>
          <a:p>
            <a:pPr marL="342900" indent="-342900">
              <a:lnSpc>
                <a:spcPct val="90000"/>
              </a:lnSpc>
              <a:buFont typeface="Arial" panose="020B0604020202020204" pitchFamily="34" charset="0"/>
              <a:buChar char="•"/>
            </a:pPr>
            <a:r>
              <a:rPr lang="en-US" sz="2400" dirty="0"/>
              <a:t>Learns about domain. Ex – Medical domain – BP, HDL, LDL(Cholesterol terms)</a:t>
            </a:r>
          </a:p>
          <a:p>
            <a:pPr marL="342900" indent="-342900">
              <a:lnSpc>
                <a:spcPct val="90000"/>
              </a:lnSpc>
              <a:buFont typeface="Arial" panose="020B0604020202020204" pitchFamily="34" charset="0"/>
              <a:buChar char="•"/>
            </a:pPr>
            <a:r>
              <a:rPr lang="en-US" sz="2400" dirty="0"/>
              <a:t>Needs more data compared to pre-trained data</a:t>
            </a:r>
          </a:p>
          <a:p>
            <a:pPr marL="342900" indent="-342900">
              <a:lnSpc>
                <a:spcPct val="90000"/>
              </a:lnSpc>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19495C81-9269-44EA-B016-687CB7DB034B}"/>
              </a:ext>
            </a:extLst>
          </p:cNvPr>
          <p:cNvPicPr>
            <a:picLocks noChangeAspect="1"/>
          </p:cNvPicPr>
          <p:nvPr/>
        </p:nvPicPr>
        <p:blipFill>
          <a:blip r:embed="rId3"/>
          <a:stretch>
            <a:fillRect/>
          </a:stretch>
        </p:blipFill>
        <p:spPr>
          <a:xfrm>
            <a:off x="531812" y="3800475"/>
            <a:ext cx="7810500" cy="2305050"/>
          </a:xfrm>
          <a:prstGeom prst="rect">
            <a:avLst/>
          </a:prstGeom>
        </p:spPr>
      </p:pic>
    </p:spTree>
    <p:extLst>
      <p:ext uri="{BB962C8B-B14F-4D97-AF65-F5344CB8AC3E}">
        <p14:creationId xmlns:p14="http://schemas.microsoft.com/office/powerpoint/2010/main" val="297516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miley Face 2">
            <a:extLst>
              <a:ext uri="{FF2B5EF4-FFF2-40B4-BE49-F238E27FC236}">
                <a16:creationId xmlns:a16="http://schemas.microsoft.com/office/drawing/2014/main" id="{388CD9D3-6887-435C-AAAE-0F8F8EB57AEB}"/>
              </a:ext>
            </a:extLst>
          </p:cNvPr>
          <p:cNvSpPr/>
          <p:nvPr/>
        </p:nvSpPr>
        <p:spPr>
          <a:xfrm>
            <a:off x="303212" y="714375"/>
            <a:ext cx="1143000" cy="11430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Oval 6">
            <a:extLst>
              <a:ext uri="{FF2B5EF4-FFF2-40B4-BE49-F238E27FC236}">
                <a16:creationId xmlns:a16="http://schemas.microsoft.com/office/drawing/2014/main" id="{CE0ABA99-AE04-4BDF-9C33-A2967E2680A3}"/>
              </a:ext>
            </a:extLst>
          </p:cNvPr>
          <p:cNvSpPr/>
          <p:nvPr/>
        </p:nvSpPr>
        <p:spPr>
          <a:xfrm>
            <a:off x="1446212" y="104775"/>
            <a:ext cx="3886200" cy="1143000"/>
          </a:xfrm>
          <a:prstGeom prst="wedgeEllipseCallou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Cut the crap! Just tell me which one should I choose?</a:t>
            </a:r>
          </a:p>
        </p:txBody>
      </p:sp>
      <p:pic>
        <p:nvPicPr>
          <p:cNvPr id="4098" name="Picture 2" descr="Machine generated alternative text:&#10;Are there pretrained word &#10;embeddings available for your &#10;bots language? &#10;yes &#10;Do you need support for &#10;multiple intents per &#10;message? &#10;Do you have many &#10;domain specific terms / &#10;acronyms? &#10;yes &#10;DO you have a lot Of &#10;training data? &#10;yes &#10;Supervised Embeddings &#10;(superwised_embeddings) &#10;Pretrained Embeddings ">
            <a:extLst>
              <a:ext uri="{FF2B5EF4-FFF2-40B4-BE49-F238E27FC236}">
                <a16:creationId xmlns:a16="http://schemas.microsoft.com/office/drawing/2014/main" id="{0329093A-2123-4F1D-BD9B-6605591B4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2" y="304800"/>
            <a:ext cx="4429125" cy="615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0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1"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grpId="1"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 grpId="0" animBg="1"/>
      <p:bldP spid="7"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pipeline &amp; play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exercise 4 - NLU</a:t>
            </a:r>
          </a:p>
        </p:txBody>
      </p:sp>
    </p:spTree>
    <p:extLst>
      <p:ext uri="{BB962C8B-B14F-4D97-AF65-F5344CB8AC3E}">
        <p14:creationId xmlns:p14="http://schemas.microsoft.com/office/powerpoint/2010/main" val="400330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Dive: Pipeline</a:t>
            </a:r>
          </a:p>
        </p:txBody>
      </p:sp>
      <p:sp>
        <p:nvSpPr>
          <p:cNvPr id="3" name="Text Placeholder 2"/>
          <p:cNvSpPr>
            <a:spLocks noGrp="1"/>
          </p:cNvSpPr>
          <p:nvPr>
            <p:ph type="body" idx="1"/>
          </p:nvPr>
        </p:nvSpPr>
        <p:spPr/>
        <p:txBody>
          <a:bodyPr/>
          <a:lstStyle/>
          <a:p>
            <a:r>
              <a:rPr lang="en-US" dirty="0"/>
              <a:t>Getting dirty in the pipeline gutter</a:t>
            </a:r>
          </a:p>
        </p:txBody>
      </p:sp>
    </p:spTree>
    <p:extLst>
      <p:ext uri="{BB962C8B-B14F-4D97-AF65-F5344CB8AC3E}">
        <p14:creationId xmlns:p14="http://schemas.microsoft.com/office/powerpoint/2010/main" val="22911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Pre-trained and Supervised models</a:t>
            </a:r>
          </a:p>
        </p:txBody>
      </p:sp>
      <p:pic>
        <p:nvPicPr>
          <p:cNvPr id="5122" name="Picture 2" descr="Machine generated alternative text:&#10;supervised_embeddings &#10;language : &#10;pipeline: &#10;• &quot;WhitespaceTokenizer&quot; &#10;— name. &#10;— name: &#10;&quot; RegexFeaturizer&quot; &#10;&quot;CRFEntityExtractor&quot; &#10;— name: &#10;&quot;EntitySynonymMapper&quot; &#10;— name: &#10;• &quot;CountVect0rsFeaturizer&quot; &#10;— name. &#10;. &quot;CountVectorsFeaturizer&quot; &#10;— name • &#10;analyzer: &quot;char_wb&quot; &#10;min_ngram: 1 &#10;max_ngram: 4 &#10;&quot;EmbeddinglntentClassifier&quot; &#10;— name: &#10;pretrained_embeddings_spacy &#10;language: ' &#10;pipeline: &#10;&quot;SpacyNLP&quot; &#10;— name: &#10;SpacyTokenizer&quot; &#10;— name: &#10;. &quot;SpacyFeaturizer&quot; &#10;— name • &#10;&quot; RegexFeaturizer&quot; &#10;— name: &#10;&quot;CRFEntityExtractorn &#10;— name: &#10;: &quot;Enti tySynonymMapper&quot; &#10;— name &#10;&quot;Sk1earnIntentC1assifier•• &#10;— name: ">
            <a:extLst>
              <a:ext uri="{FF2B5EF4-FFF2-40B4-BE49-F238E27FC236}">
                <a16:creationId xmlns:a16="http://schemas.microsoft.com/office/drawing/2014/main" id="{77946965-1A42-45A5-9B12-E2209B81D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1752600"/>
            <a:ext cx="101727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08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Pre-trained and Supervised models</a:t>
            </a:r>
          </a:p>
        </p:txBody>
      </p:sp>
      <p:pic>
        <p:nvPicPr>
          <p:cNvPr id="3" name="Picture 2">
            <a:extLst>
              <a:ext uri="{FF2B5EF4-FFF2-40B4-BE49-F238E27FC236}">
                <a16:creationId xmlns:a16="http://schemas.microsoft.com/office/drawing/2014/main" id="{2F17780C-CD5B-4233-9002-00A8A5F9522C}"/>
              </a:ext>
            </a:extLst>
          </p:cNvPr>
          <p:cNvPicPr>
            <a:picLocks noChangeAspect="1"/>
          </p:cNvPicPr>
          <p:nvPr/>
        </p:nvPicPr>
        <p:blipFill>
          <a:blip r:embed="rId2"/>
          <a:stretch>
            <a:fillRect/>
          </a:stretch>
        </p:blipFill>
        <p:spPr>
          <a:xfrm>
            <a:off x="303211" y="1676400"/>
            <a:ext cx="5486939" cy="2514600"/>
          </a:xfrm>
          <a:prstGeom prst="rect">
            <a:avLst/>
          </a:prstGeom>
        </p:spPr>
      </p:pic>
      <p:pic>
        <p:nvPicPr>
          <p:cNvPr id="6146" name="Picture 2" descr="Machine generated alternative text:&#10;I'm looking for a hospital &#10;Word Tokenizer &#10;I'm &#10;looking &#10;for &#10;hospital ">
            <a:extLst>
              <a:ext uri="{FF2B5EF4-FFF2-40B4-BE49-F238E27FC236}">
                <a16:creationId xmlns:a16="http://schemas.microsoft.com/office/drawing/2014/main" id="{D4E0D91E-6F13-49B8-BB48-57DE60623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3657600"/>
            <a:ext cx="4926871" cy="24013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982805F-B3DF-40ED-A78E-6D60E50FB77E}"/>
              </a:ext>
            </a:extLst>
          </p:cNvPr>
          <p:cNvSpPr/>
          <p:nvPr/>
        </p:nvSpPr>
        <p:spPr>
          <a:xfrm>
            <a:off x="6704012" y="1981200"/>
            <a:ext cx="6092825" cy="646331"/>
          </a:xfrm>
          <a:prstGeom prst="rect">
            <a:avLst/>
          </a:prstGeom>
        </p:spPr>
        <p:txBody>
          <a:bodyPr>
            <a:spAutoFit/>
          </a:bodyPr>
          <a:lstStyle/>
          <a:p>
            <a:r>
              <a:rPr lang="en-US" dirty="0" err="1">
                <a:latin typeface="Calibri" panose="020F0502020204030204" pitchFamily="34" charset="0"/>
              </a:rPr>
              <a:t>WhiteSpaceTokenizer</a:t>
            </a:r>
            <a:r>
              <a:rPr lang="en-US" dirty="0">
                <a:latin typeface="Calibri" panose="020F0502020204030204" pitchFamily="34" charset="0"/>
              </a:rPr>
              <a:t> - Untrained</a:t>
            </a:r>
          </a:p>
          <a:p>
            <a:r>
              <a:rPr lang="en-US" dirty="0" err="1">
                <a:latin typeface="Calibri" panose="020F0502020204030204" pitchFamily="34" charset="0"/>
              </a:rPr>
              <a:t>SpacyTokenizer</a:t>
            </a:r>
            <a:r>
              <a:rPr lang="en-US" dirty="0">
                <a:latin typeface="Calibri" panose="020F0502020204030204" pitchFamily="34" charset="0"/>
              </a:rPr>
              <a:t> - Pre-trained Tokenizer</a:t>
            </a:r>
          </a:p>
        </p:txBody>
      </p:sp>
      <p:pic>
        <p:nvPicPr>
          <p:cNvPr id="5" name="Picture 4">
            <a:extLst>
              <a:ext uri="{FF2B5EF4-FFF2-40B4-BE49-F238E27FC236}">
                <a16:creationId xmlns:a16="http://schemas.microsoft.com/office/drawing/2014/main" id="{EAAEA7F6-57C5-4D06-AF56-F27F021CD2F6}"/>
              </a:ext>
            </a:extLst>
          </p:cNvPr>
          <p:cNvPicPr>
            <a:picLocks noChangeAspect="1"/>
          </p:cNvPicPr>
          <p:nvPr/>
        </p:nvPicPr>
        <p:blipFill>
          <a:blip r:embed="rId4"/>
          <a:stretch>
            <a:fillRect/>
          </a:stretch>
        </p:blipFill>
        <p:spPr>
          <a:xfrm>
            <a:off x="1167542" y="4953000"/>
            <a:ext cx="3305175" cy="1304925"/>
          </a:xfrm>
          <a:prstGeom prst="rect">
            <a:avLst/>
          </a:prstGeom>
        </p:spPr>
      </p:pic>
    </p:spTree>
    <p:extLst>
      <p:ext uri="{BB962C8B-B14F-4D97-AF65-F5344CB8AC3E}">
        <p14:creationId xmlns:p14="http://schemas.microsoft.com/office/powerpoint/2010/main" val="5030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Entity Extractor</a:t>
            </a:r>
          </a:p>
        </p:txBody>
      </p:sp>
      <p:pic>
        <p:nvPicPr>
          <p:cNvPr id="7" name="Picture 6">
            <a:extLst>
              <a:ext uri="{FF2B5EF4-FFF2-40B4-BE49-F238E27FC236}">
                <a16:creationId xmlns:a16="http://schemas.microsoft.com/office/drawing/2014/main" id="{22A9D15B-27AD-42D9-B34C-ABE8051F0BFC}"/>
              </a:ext>
            </a:extLst>
          </p:cNvPr>
          <p:cNvPicPr>
            <a:picLocks noChangeAspect="1"/>
          </p:cNvPicPr>
          <p:nvPr/>
        </p:nvPicPr>
        <p:blipFill>
          <a:blip r:embed="rId2"/>
          <a:stretch>
            <a:fillRect/>
          </a:stretch>
        </p:blipFill>
        <p:spPr>
          <a:xfrm>
            <a:off x="150812" y="1828800"/>
            <a:ext cx="6289341" cy="2324100"/>
          </a:xfrm>
          <a:prstGeom prst="rect">
            <a:avLst/>
          </a:prstGeom>
        </p:spPr>
      </p:pic>
      <p:pic>
        <p:nvPicPr>
          <p:cNvPr id="7176" name="Picture 8" descr="Machine generated alternative text:&#10;&quot;show me chinese restaurants&quot; , &#10;&quot;text&quot; : &#10;&quot;intent&quot;: &quot; restaurant search&quot; &#10;&quot;entities&quot; &#10;&quot;start&quot;: 8 &#10;&quot;end&quot;: 15, &#10;&quot;chi nese&quot; &#10;&quot;value&quot; : &#10;&quot;entity&quot; . &#10;. &quot;cuisine&quot; &#10;&quot;extractor&quot; : &#10;&quot;confidence&quot; : &#10;&quot;processors&quot; • &#10;&quot;CRFEnti tyExtractor&quot; , &#10;0.854, ">
            <a:extLst>
              <a:ext uri="{FF2B5EF4-FFF2-40B4-BE49-F238E27FC236}">
                <a16:creationId xmlns:a16="http://schemas.microsoft.com/office/drawing/2014/main" id="{B3B1B672-565D-487A-B6AA-B42FDCF9F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5656" y="1905000"/>
            <a:ext cx="498088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65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Entity Extractor</a:t>
            </a:r>
          </a:p>
        </p:txBody>
      </p:sp>
      <p:sp>
        <p:nvSpPr>
          <p:cNvPr id="4" name="TextBox 3">
            <a:extLst>
              <a:ext uri="{FF2B5EF4-FFF2-40B4-BE49-F238E27FC236}">
                <a16:creationId xmlns:a16="http://schemas.microsoft.com/office/drawing/2014/main" id="{D8F38797-31CA-45EB-96CB-7D0AEDBED1F8}"/>
              </a:ext>
            </a:extLst>
          </p:cNvPr>
          <p:cNvSpPr txBox="1"/>
          <p:nvPr/>
        </p:nvSpPr>
        <p:spPr>
          <a:xfrm>
            <a:off x="1751012" y="2209800"/>
            <a:ext cx="5343899" cy="590931"/>
          </a:xfrm>
          <a:prstGeom prst="rect">
            <a:avLst/>
          </a:prstGeom>
          <a:noFill/>
        </p:spPr>
        <p:txBody>
          <a:bodyPr wrap="none" rtlCol="0">
            <a:spAutoFit/>
          </a:bodyPr>
          <a:lstStyle/>
          <a:p>
            <a:pPr>
              <a:lnSpc>
                <a:spcPct val="90000"/>
              </a:lnSpc>
            </a:pPr>
            <a:r>
              <a:rPr lang="en-US" dirty="0"/>
              <a:t> </a:t>
            </a:r>
            <a:r>
              <a:rPr lang="en-US" dirty="0" err="1"/>
              <a:t>SpacyNLPExtractor</a:t>
            </a:r>
            <a:r>
              <a:rPr lang="en-US" dirty="0"/>
              <a:t>: less samples , pre trained model. </a:t>
            </a:r>
          </a:p>
          <a:p>
            <a:pPr>
              <a:lnSpc>
                <a:spcPct val="90000"/>
              </a:lnSpc>
            </a:pPr>
            <a:r>
              <a:rPr lang="en-US" dirty="0" err="1"/>
              <a:t>CRFEntityExtractor</a:t>
            </a:r>
            <a:r>
              <a:rPr lang="en-US" dirty="0"/>
              <a:t>: More samples</a:t>
            </a:r>
            <a:endParaRPr lang="en-US" sz="2400" dirty="0"/>
          </a:p>
        </p:txBody>
      </p:sp>
      <p:pic>
        <p:nvPicPr>
          <p:cNvPr id="8196" name="Picture 4">
            <a:extLst>
              <a:ext uri="{FF2B5EF4-FFF2-40B4-BE49-F238E27FC236}">
                <a16:creationId xmlns:a16="http://schemas.microsoft.com/office/drawing/2014/main" id="{62425307-9395-4937-B602-6B7320C36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2" y="2880766"/>
            <a:ext cx="8391524" cy="3644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67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Entity Extractor</a:t>
            </a:r>
          </a:p>
        </p:txBody>
      </p:sp>
      <p:pic>
        <p:nvPicPr>
          <p:cNvPr id="9218" name="Picture 2">
            <a:extLst>
              <a:ext uri="{FF2B5EF4-FFF2-40B4-BE49-F238E27FC236}">
                <a16:creationId xmlns:a16="http://schemas.microsoft.com/office/drawing/2014/main" id="{AB967D01-1F80-4612-AE97-15B4986D2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 y="1834045"/>
            <a:ext cx="7481887" cy="284735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A1EE94A-F89B-46AE-91E0-D2FBFCC0A212}"/>
              </a:ext>
            </a:extLst>
          </p:cNvPr>
          <p:cNvPicPr>
            <a:picLocks noChangeAspect="1"/>
          </p:cNvPicPr>
          <p:nvPr/>
        </p:nvPicPr>
        <p:blipFill>
          <a:blip r:embed="rId3"/>
          <a:stretch>
            <a:fillRect/>
          </a:stretch>
        </p:blipFill>
        <p:spPr>
          <a:xfrm>
            <a:off x="8456612" y="2295525"/>
            <a:ext cx="1704975" cy="1133475"/>
          </a:xfrm>
          <a:prstGeom prst="rect">
            <a:avLst/>
          </a:prstGeom>
        </p:spPr>
      </p:pic>
      <p:pic>
        <p:nvPicPr>
          <p:cNvPr id="5" name="Picture 4">
            <a:extLst>
              <a:ext uri="{FF2B5EF4-FFF2-40B4-BE49-F238E27FC236}">
                <a16:creationId xmlns:a16="http://schemas.microsoft.com/office/drawing/2014/main" id="{8784ED39-F816-42C4-BD97-9B27DD9F004B}"/>
              </a:ext>
            </a:extLst>
          </p:cNvPr>
          <p:cNvPicPr>
            <a:picLocks noChangeAspect="1"/>
          </p:cNvPicPr>
          <p:nvPr/>
        </p:nvPicPr>
        <p:blipFill>
          <a:blip r:embed="rId4"/>
          <a:stretch>
            <a:fillRect/>
          </a:stretch>
        </p:blipFill>
        <p:spPr>
          <a:xfrm>
            <a:off x="2817812" y="4959349"/>
            <a:ext cx="7658100" cy="1638300"/>
          </a:xfrm>
          <a:prstGeom prst="rect">
            <a:avLst/>
          </a:prstGeom>
        </p:spPr>
      </p:pic>
    </p:spTree>
    <p:extLst>
      <p:ext uri="{BB962C8B-B14F-4D97-AF65-F5344CB8AC3E}">
        <p14:creationId xmlns:p14="http://schemas.microsoft.com/office/powerpoint/2010/main" val="381801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Chatbot &amp; Type</a:t>
            </a:r>
          </a:p>
        </p:txBody>
      </p:sp>
      <p:sp>
        <p:nvSpPr>
          <p:cNvPr id="3" name="Text Placeholder 2"/>
          <p:cNvSpPr>
            <a:spLocks noGrp="1"/>
          </p:cNvSpPr>
          <p:nvPr>
            <p:ph type="body" idx="1"/>
          </p:nvPr>
        </p:nvSpPr>
        <p:spPr/>
        <p:txBody>
          <a:bodyPr/>
          <a:lstStyle/>
          <a:p>
            <a:r>
              <a:rPr lang="en-US" dirty="0"/>
              <a:t>What is chatbot &amp; type of chatbot</a:t>
            </a:r>
          </a:p>
        </p:txBody>
      </p:sp>
    </p:spTree>
    <p:extLst>
      <p:ext uri="{BB962C8B-B14F-4D97-AF65-F5344CB8AC3E}">
        <p14:creationId xmlns:p14="http://schemas.microsoft.com/office/powerpoint/2010/main" val="105015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a:t>
            </a:r>
            <a:r>
              <a:rPr lang="en-US" dirty="0" err="1"/>
              <a:t>RegExFeaturizer</a:t>
            </a:r>
            <a:endParaRPr lang="en-US" dirty="0"/>
          </a:p>
        </p:txBody>
      </p:sp>
      <p:sp>
        <p:nvSpPr>
          <p:cNvPr id="4" name="Rectangle 3">
            <a:extLst>
              <a:ext uri="{FF2B5EF4-FFF2-40B4-BE49-F238E27FC236}">
                <a16:creationId xmlns:a16="http://schemas.microsoft.com/office/drawing/2014/main" id="{32EBA972-3616-4029-B0D0-DC07623C42DE}"/>
              </a:ext>
            </a:extLst>
          </p:cNvPr>
          <p:cNvSpPr/>
          <p:nvPr/>
        </p:nvSpPr>
        <p:spPr>
          <a:xfrm>
            <a:off x="1293812" y="2057400"/>
            <a:ext cx="6092825" cy="3416320"/>
          </a:xfrm>
          <a:prstGeom prst="rect">
            <a:avLst/>
          </a:prstGeom>
        </p:spPr>
        <p:txBody>
          <a:bodyPr>
            <a:spAutoFit/>
          </a:bodyPr>
          <a:lstStyle/>
          <a:p>
            <a:r>
              <a:rPr lang="en-US" dirty="0">
                <a:latin typeface="Calibri" panose="020F0502020204030204" pitchFamily="34" charset="0"/>
              </a:rPr>
              <a:t>Used to provide custom Regex features</a:t>
            </a:r>
          </a:p>
          <a:p>
            <a:r>
              <a:rPr lang="en-US" dirty="0">
                <a:latin typeface="Calibri" panose="020F0502020204030204" pitchFamily="34" charset="0"/>
              </a:rPr>
              <a:t> </a:t>
            </a:r>
          </a:p>
          <a:p>
            <a:r>
              <a:rPr lang="en-US" dirty="0">
                <a:latin typeface="Calibri" panose="020F0502020204030204" pitchFamily="34" charset="0"/>
              </a:rPr>
              <a:t>NOTE: </a:t>
            </a:r>
          </a:p>
          <a:p>
            <a:pPr marL="342900" fontAlgn="ctr">
              <a:buFont typeface="Arial" panose="020B0604020202020204" pitchFamily="34" charset="0"/>
              <a:buChar char="•"/>
            </a:pPr>
            <a:r>
              <a:rPr lang="en-US" dirty="0">
                <a:latin typeface="Calibri" panose="020F0502020204030204" pitchFamily="34" charset="0"/>
              </a:rPr>
              <a:t>Must be defined before entity extractor.</a:t>
            </a:r>
          </a:p>
          <a:p>
            <a:pPr marL="342900" fontAlgn="ctr">
              <a:buFont typeface="Arial" panose="020B0604020202020204" pitchFamily="34" charset="0"/>
              <a:buChar char="•"/>
            </a:pPr>
            <a:r>
              <a:rPr lang="en-US" dirty="0">
                <a:latin typeface="Calibri" panose="020F0502020204030204" pitchFamily="34" charset="0"/>
              </a:rPr>
              <a:t>Be CAREFUL on how and when to use as it can introduce a bias.</a:t>
            </a:r>
          </a:p>
          <a:p>
            <a:pPr marL="342900" fontAlgn="ctr"/>
            <a:r>
              <a:rPr lang="en-US" dirty="0">
                <a:solidFill>
                  <a:schemeClr val="accent1"/>
                </a:solidFill>
              </a:rPr>
              <a:t>hey[^\\s]*</a:t>
            </a:r>
          </a:p>
          <a:p>
            <a:pPr marL="342900" fontAlgn="ctr"/>
            <a:r>
              <a:rPr lang="en-US" dirty="0" err="1">
                <a:solidFill>
                  <a:schemeClr val="accent4"/>
                </a:solidFill>
                <a:latin typeface="Calibri" panose="020F0502020204030204" pitchFamily="34" charset="0"/>
              </a:rPr>
              <a:t>Intent:greet_intent</a:t>
            </a:r>
            <a:endParaRPr lang="en-US" dirty="0">
              <a:solidFill>
                <a:schemeClr val="accent4"/>
              </a:solidFill>
              <a:latin typeface="Calibri" panose="020F0502020204030204" pitchFamily="34" charset="0"/>
            </a:endParaRPr>
          </a:p>
          <a:p>
            <a:pPr marL="342900" fontAlgn="ctr">
              <a:buFont typeface="Arial" panose="020B0604020202020204" pitchFamily="34" charset="0"/>
              <a:buChar char="•"/>
            </a:pPr>
            <a:r>
              <a:rPr lang="en-US" dirty="0">
                <a:latin typeface="Calibri" panose="020F0502020204030204" pitchFamily="34" charset="0"/>
              </a:rPr>
              <a:t>“Hey” </a:t>
            </a:r>
          </a:p>
          <a:p>
            <a:pPr marL="342900" fontAlgn="ctr">
              <a:buFont typeface="Arial" panose="020B0604020202020204" pitchFamily="34" charset="0"/>
              <a:buChar char="•"/>
            </a:pPr>
            <a:r>
              <a:rPr lang="en-US" dirty="0">
                <a:latin typeface="Calibri" panose="020F0502020204030204" pitchFamily="34" charset="0"/>
              </a:rPr>
              <a:t>“hey there”</a:t>
            </a:r>
          </a:p>
          <a:p>
            <a:pPr marL="342900" fontAlgn="ctr">
              <a:buFont typeface="Arial" panose="020B0604020202020204" pitchFamily="34" charset="0"/>
              <a:buChar char="•"/>
            </a:pPr>
            <a:r>
              <a:rPr lang="en-US" dirty="0">
                <a:latin typeface="Calibri" panose="020F0502020204030204" pitchFamily="34" charset="0"/>
              </a:rPr>
              <a:t>“Hey that’s not right</a:t>
            </a:r>
          </a:p>
          <a:p>
            <a:pPr marL="342900" fontAlgn="ctr">
              <a:buFont typeface="Arial" panose="020B0604020202020204" pitchFamily="34" charset="0"/>
              <a:buChar char="•"/>
            </a:pPr>
            <a:endParaRPr lang="en-US" dirty="0">
              <a:latin typeface="Calibri" panose="020F0502020204030204" pitchFamily="34" charset="0"/>
            </a:endParaRPr>
          </a:p>
        </p:txBody>
      </p:sp>
      <p:pic>
        <p:nvPicPr>
          <p:cNvPr id="7" name="Picture 6">
            <a:extLst>
              <a:ext uri="{FF2B5EF4-FFF2-40B4-BE49-F238E27FC236}">
                <a16:creationId xmlns:a16="http://schemas.microsoft.com/office/drawing/2014/main" id="{3F1914D6-8AFA-4B66-AABA-FA867A9027D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307356">
            <a:off x="2679169" y="4280956"/>
            <a:ext cx="251424" cy="251424"/>
          </a:xfrm>
          <a:prstGeom prst="rect">
            <a:avLst/>
          </a:prstGeom>
        </p:spPr>
      </p:pic>
      <p:pic>
        <p:nvPicPr>
          <p:cNvPr id="10" name="Picture 9">
            <a:extLst>
              <a:ext uri="{FF2B5EF4-FFF2-40B4-BE49-F238E27FC236}">
                <a16:creationId xmlns:a16="http://schemas.microsoft.com/office/drawing/2014/main" id="{0CBF2851-70DE-49F1-91AC-E70CC94716FA}"/>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307356">
            <a:off x="3133334" y="4505877"/>
            <a:ext cx="251424" cy="251424"/>
          </a:xfrm>
          <a:prstGeom prst="rect">
            <a:avLst/>
          </a:prstGeom>
        </p:spPr>
      </p:pic>
      <p:pic>
        <p:nvPicPr>
          <p:cNvPr id="11" name="Picture 10">
            <a:extLst>
              <a:ext uri="{FF2B5EF4-FFF2-40B4-BE49-F238E27FC236}">
                <a16:creationId xmlns:a16="http://schemas.microsoft.com/office/drawing/2014/main" id="{7356A16A-A235-4D95-BCA3-427580526335}"/>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08412" y="4953000"/>
            <a:ext cx="272870" cy="272870"/>
          </a:xfrm>
          <a:prstGeom prst="rect">
            <a:avLst/>
          </a:prstGeom>
        </p:spPr>
      </p:pic>
    </p:spTree>
    <p:extLst>
      <p:ext uri="{BB962C8B-B14F-4D97-AF65-F5344CB8AC3E}">
        <p14:creationId xmlns:p14="http://schemas.microsoft.com/office/powerpoint/2010/main" val="244326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Intent Classification</a:t>
            </a:r>
          </a:p>
        </p:txBody>
      </p:sp>
      <p:sp>
        <p:nvSpPr>
          <p:cNvPr id="3" name="TextBox 2">
            <a:extLst>
              <a:ext uri="{FF2B5EF4-FFF2-40B4-BE49-F238E27FC236}">
                <a16:creationId xmlns:a16="http://schemas.microsoft.com/office/drawing/2014/main" id="{B82FC176-3E29-444F-9AD9-68D31ECD24BF}"/>
              </a:ext>
            </a:extLst>
          </p:cNvPr>
          <p:cNvSpPr txBox="1"/>
          <p:nvPr/>
        </p:nvSpPr>
        <p:spPr>
          <a:xfrm>
            <a:off x="1903412" y="2362200"/>
            <a:ext cx="8153400" cy="757130"/>
          </a:xfrm>
          <a:prstGeom prst="rect">
            <a:avLst/>
          </a:prstGeom>
          <a:noFill/>
        </p:spPr>
        <p:txBody>
          <a:bodyPr wrap="square" rtlCol="0">
            <a:spAutoFit/>
          </a:bodyPr>
          <a:lstStyle/>
          <a:p>
            <a:pPr>
              <a:lnSpc>
                <a:spcPct val="90000"/>
              </a:lnSpc>
            </a:pPr>
            <a:r>
              <a:rPr lang="en-US" sz="2400" dirty="0"/>
              <a:t>Why: Entity extractor </a:t>
            </a:r>
            <a:r>
              <a:rPr lang="en-US" sz="2400" dirty="0">
                <a:sym typeface="Wingdings" panose="05000000000000000000" pitchFamily="2" charset="2"/>
              </a:rPr>
              <a:t> Text </a:t>
            </a:r>
            <a:r>
              <a:rPr lang="en-US" sz="2400" dirty="0" err="1">
                <a:sym typeface="Wingdings" panose="05000000000000000000" pitchFamily="2" charset="2"/>
              </a:rPr>
              <a:t>Featurizer</a:t>
            </a:r>
            <a:r>
              <a:rPr lang="en-US" sz="2400" dirty="0">
                <a:sym typeface="Wingdings" panose="05000000000000000000" pitchFamily="2" charset="2"/>
              </a:rPr>
              <a:t>. </a:t>
            </a:r>
          </a:p>
          <a:p>
            <a:pPr>
              <a:lnSpc>
                <a:spcPct val="90000"/>
              </a:lnSpc>
            </a:pPr>
            <a:r>
              <a:rPr lang="en-US" sz="2400" dirty="0">
                <a:sym typeface="Wingdings" panose="05000000000000000000" pitchFamily="2" charset="2"/>
              </a:rPr>
              <a:t>- Create features from token</a:t>
            </a:r>
            <a:endParaRPr lang="en-US" sz="2400" dirty="0"/>
          </a:p>
        </p:txBody>
      </p:sp>
      <p:sp>
        <p:nvSpPr>
          <p:cNvPr id="8" name="TextBox 7">
            <a:extLst>
              <a:ext uri="{FF2B5EF4-FFF2-40B4-BE49-F238E27FC236}">
                <a16:creationId xmlns:a16="http://schemas.microsoft.com/office/drawing/2014/main" id="{362950B1-D76A-4898-BFF1-31408FE8406E}"/>
              </a:ext>
            </a:extLst>
          </p:cNvPr>
          <p:cNvSpPr txBox="1"/>
          <p:nvPr/>
        </p:nvSpPr>
        <p:spPr>
          <a:xfrm>
            <a:off x="1930399" y="3657600"/>
            <a:ext cx="8153400" cy="1089529"/>
          </a:xfrm>
          <a:prstGeom prst="rect">
            <a:avLst/>
          </a:prstGeom>
          <a:noFill/>
        </p:spPr>
        <p:txBody>
          <a:bodyPr wrap="square" rtlCol="0">
            <a:spAutoFit/>
          </a:bodyPr>
          <a:lstStyle/>
          <a:p>
            <a:pPr>
              <a:lnSpc>
                <a:spcPct val="90000"/>
              </a:lnSpc>
            </a:pPr>
            <a:r>
              <a:rPr lang="en-US" sz="2400" dirty="0"/>
              <a:t>Why: Text </a:t>
            </a:r>
            <a:r>
              <a:rPr lang="en-US" sz="2400" dirty="0" err="1"/>
              <a:t>Featurizer</a:t>
            </a:r>
            <a:endParaRPr lang="en-US" sz="2400" dirty="0">
              <a:sym typeface="Wingdings" panose="05000000000000000000" pitchFamily="2" charset="2"/>
            </a:endParaRPr>
          </a:p>
          <a:p>
            <a:pPr>
              <a:lnSpc>
                <a:spcPct val="90000"/>
              </a:lnSpc>
            </a:pPr>
            <a:r>
              <a:rPr lang="en-US" sz="2400" dirty="0">
                <a:sym typeface="Wingdings" panose="05000000000000000000" pitchFamily="2" charset="2"/>
              </a:rPr>
              <a:t>Balance vs Balance</a:t>
            </a:r>
          </a:p>
          <a:p>
            <a:pPr>
              <a:lnSpc>
                <a:spcPct val="90000"/>
              </a:lnSpc>
            </a:pPr>
            <a:endParaRPr lang="en-US" sz="2400" dirty="0"/>
          </a:p>
        </p:txBody>
      </p:sp>
      <p:pic>
        <p:nvPicPr>
          <p:cNvPr id="5" name="Picture 4">
            <a:extLst>
              <a:ext uri="{FF2B5EF4-FFF2-40B4-BE49-F238E27FC236}">
                <a16:creationId xmlns:a16="http://schemas.microsoft.com/office/drawing/2014/main" id="{46DC31CB-EEF9-446F-A43B-3827E49A1403}"/>
              </a:ext>
            </a:extLst>
          </p:cNvPr>
          <p:cNvPicPr>
            <a:picLocks noChangeAspect="1"/>
          </p:cNvPicPr>
          <p:nvPr/>
        </p:nvPicPr>
        <p:blipFill>
          <a:blip r:embed="rId2"/>
          <a:stretch>
            <a:fillRect/>
          </a:stretch>
        </p:blipFill>
        <p:spPr>
          <a:xfrm>
            <a:off x="1674812" y="4533792"/>
            <a:ext cx="2809875" cy="1895475"/>
          </a:xfrm>
          <a:prstGeom prst="rect">
            <a:avLst/>
          </a:prstGeom>
        </p:spPr>
      </p:pic>
      <p:pic>
        <p:nvPicPr>
          <p:cNvPr id="6" name="Picture 5">
            <a:extLst>
              <a:ext uri="{FF2B5EF4-FFF2-40B4-BE49-F238E27FC236}">
                <a16:creationId xmlns:a16="http://schemas.microsoft.com/office/drawing/2014/main" id="{4D78E57E-B264-4E04-98F6-74182803E607}"/>
              </a:ext>
            </a:extLst>
          </p:cNvPr>
          <p:cNvPicPr>
            <a:picLocks noChangeAspect="1"/>
          </p:cNvPicPr>
          <p:nvPr/>
        </p:nvPicPr>
        <p:blipFill>
          <a:blip r:embed="rId3"/>
          <a:stretch>
            <a:fillRect/>
          </a:stretch>
        </p:blipFill>
        <p:spPr>
          <a:xfrm>
            <a:off x="5256212" y="4457591"/>
            <a:ext cx="2505075" cy="2047875"/>
          </a:xfrm>
          <a:prstGeom prst="rect">
            <a:avLst/>
          </a:prstGeom>
        </p:spPr>
      </p:pic>
      <p:sp>
        <p:nvSpPr>
          <p:cNvPr id="9" name="TextBox 8">
            <a:extLst>
              <a:ext uri="{FF2B5EF4-FFF2-40B4-BE49-F238E27FC236}">
                <a16:creationId xmlns:a16="http://schemas.microsoft.com/office/drawing/2014/main" id="{9CBD0EA6-57FE-4A39-B9E8-9A1F267EF2DC}"/>
              </a:ext>
            </a:extLst>
          </p:cNvPr>
          <p:cNvSpPr txBox="1"/>
          <p:nvPr/>
        </p:nvSpPr>
        <p:spPr>
          <a:xfrm>
            <a:off x="8761412" y="2667001"/>
            <a:ext cx="2325688" cy="3831818"/>
          </a:xfrm>
          <a:prstGeom prst="rect">
            <a:avLst/>
          </a:prstGeom>
          <a:noFill/>
        </p:spPr>
        <p:txBody>
          <a:bodyPr wrap="square" rtlCol="0">
            <a:spAutoFit/>
          </a:bodyPr>
          <a:lstStyle/>
          <a:p>
            <a:pPr>
              <a:lnSpc>
                <a:spcPct val="90000"/>
              </a:lnSpc>
            </a:pPr>
            <a:r>
              <a:rPr lang="en-US" dirty="0"/>
              <a:t>In a banking domain, “balance” and “cash” are closely related and you’d like your model to capture that. You should only use </a:t>
            </a:r>
            <a:r>
              <a:rPr lang="en-US" dirty="0" err="1"/>
              <a:t>featurizers</a:t>
            </a:r>
            <a:r>
              <a:rPr lang="en-US" dirty="0"/>
              <a:t> from the category </a:t>
            </a:r>
            <a:r>
              <a:rPr lang="en-US" dirty="0">
                <a:hlinkClick r:id="rId4"/>
              </a:rPr>
              <a:t>sparse </a:t>
            </a:r>
            <a:r>
              <a:rPr lang="en-US" dirty="0" err="1">
                <a:hlinkClick r:id="rId4"/>
              </a:rPr>
              <a:t>featurizers</a:t>
            </a:r>
            <a:r>
              <a:rPr lang="en-US" dirty="0"/>
              <a:t>, such as </a:t>
            </a:r>
            <a:r>
              <a:rPr lang="en-US" dirty="0" err="1">
                <a:hlinkClick r:id="rId5"/>
              </a:rPr>
              <a:t>CountVectorsFeaturizer</a:t>
            </a:r>
            <a:r>
              <a:rPr lang="en-US" dirty="0"/>
              <a:t>, </a:t>
            </a:r>
            <a:r>
              <a:rPr lang="en-US" dirty="0" err="1">
                <a:hlinkClick r:id="rId6"/>
              </a:rPr>
              <a:t>RegexFeaturizer</a:t>
            </a:r>
            <a:r>
              <a:rPr lang="en-US" dirty="0"/>
              <a:t> or </a:t>
            </a:r>
            <a:r>
              <a:rPr lang="en-US" dirty="0" err="1">
                <a:hlinkClick r:id="rId7"/>
              </a:rPr>
              <a:t>LexicalSyntacticFeaturizer</a:t>
            </a:r>
            <a:r>
              <a:rPr lang="en-US" dirty="0"/>
              <a:t>, if you don’t want to use pre-trained word embeddings</a:t>
            </a:r>
            <a:endParaRPr lang="en-US" sz="2400" dirty="0"/>
          </a:p>
        </p:txBody>
      </p:sp>
    </p:spTree>
    <p:extLst>
      <p:ext uri="{BB962C8B-B14F-4D97-AF65-F5344CB8AC3E}">
        <p14:creationId xmlns:p14="http://schemas.microsoft.com/office/powerpoint/2010/main" val="68223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Intent Classification</a:t>
            </a:r>
          </a:p>
        </p:txBody>
      </p:sp>
      <p:sp>
        <p:nvSpPr>
          <p:cNvPr id="9" name="TextBox 8">
            <a:extLst>
              <a:ext uri="{FF2B5EF4-FFF2-40B4-BE49-F238E27FC236}">
                <a16:creationId xmlns:a16="http://schemas.microsoft.com/office/drawing/2014/main" id="{9CBD0EA6-57FE-4A39-B9E8-9A1F267EF2DC}"/>
              </a:ext>
            </a:extLst>
          </p:cNvPr>
          <p:cNvSpPr txBox="1"/>
          <p:nvPr/>
        </p:nvSpPr>
        <p:spPr>
          <a:xfrm>
            <a:off x="1293812" y="2209800"/>
            <a:ext cx="4114800" cy="2336024"/>
          </a:xfrm>
          <a:prstGeom prst="rect">
            <a:avLst/>
          </a:prstGeom>
          <a:noFill/>
        </p:spPr>
        <p:txBody>
          <a:bodyPr wrap="square" rtlCol="0">
            <a:spAutoFit/>
          </a:bodyPr>
          <a:lstStyle/>
          <a:p>
            <a:pPr>
              <a:lnSpc>
                <a:spcPct val="90000"/>
              </a:lnSpc>
            </a:pPr>
            <a:r>
              <a:rPr lang="en-US" dirty="0"/>
              <a:t>In a banking domain, “balance” and “cash” are closely related and you’d like your model to capture that. You should only use </a:t>
            </a:r>
            <a:r>
              <a:rPr lang="en-US" dirty="0" err="1"/>
              <a:t>featurizers</a:t>
            </a:r>
            <a:r>
              <a:rPr lang="en-US" dirty="0"/>
              <a:t> from the category </a:t>
            </a:r>
            <a:r>
              <a:rPr lang="en-US" dirty="0">
                <a:hlinkClick r:id="rId2"/>
              </a:rPr>
              <a:t>sparse </a:t>
            </a:r>
            <a:r>
              <a:rPr lang="en-US" dirty="0" err="1">
                <a:hlinkClick r:id="rId2"/>
              </a:rPr>
              <a:t>featurizers</a:t>
            </a:r>
            <a:r>
              <a:rPr lang="en-US" dirty="0"/>
              <a:t>, such as </a:t>
            </a:r>
            <a:r>
              <a:rPr lang="en-US" dirty="0" err="1">
                <a:hlinkClick r:id="rId3"/>
              </a:rPr>
              <a:t>CountVectorsFeaturizer</a:t>
            </a:r>
            <a:r>
              <a:rPr lang="en-US" dirty="0"/>
              <a:t>, </a:t>
            </a:r>
            <a:r>
              <a:rPr lang="en-US" dirty="0" err="1">
                <a:hlinkClick r:id="rId4"/>
              </a:rPr>
              <a:t>RegexFeaturizer</a:t>
            </a:r>
            <a:r>
              <a:rPr lang="en-US" dirty="0"/>
              <a:t> or </a:t>
            </a:r>
            <a:r>
              <a:rPr lang="en-US" dirty="0" err="1">
                <a:hlinkClick r:id="rId5"/>
              </a:rPr>
              <a:t>LexicalSyntacticFeaturizer</a:t>
            </a:r>
            <a:r>
              <a:rPr lang="en-US" dirty="0"/>
              <a:t>, if you don’t want to use pre-trained word embeddings</a:t>
            </a:r>
            <a:endParaRPr lang="en-US" sz="2400" dirty="0"/>
          </a:p>
        </p:txBody>
      </p:sp>
      <p:sp>
        <p:nvSpPr>
          <p:cNvPr id="4" name="Rectangle 3">
            <a:extLst>
              <a:ext uri="{FF2B5EF4-FFF2-40B4-BE49-F238E27FC236}">
                <a16:creationId xmlns:a16="http://schemas.microsoft.com/office/drawing/2014/main" id="{7368FA7D-F3DA-476B-B626-6BC57F7314F1}"/>
              </a:ext>
            </a:extLst>
          </p:cNvPr>
          <p:cNvSpPr/>
          <p:nvPr/>
        </p:nvSpPr>
        <p:spPr>
          <a:xfrm>
            <a:off x="5522913" y="2209800"/>
            <a:ext cx="6092825" cy="3416320"/>
          </a:xfrm>
          <a:prstGeom prst="rect">
            <a:avLst/>
          </a:prstGeom>
        </p:spPr>
        <p:txBody>
          <a:bodyPr>
            <a:spAutoFit/>
          </a:bodyPr>
          <a:lstStyle/>
          <a:p>
            <a:r>
              <a:rPr lang="en-US" dirty="0">
                <a:latin typeface="Calibri" panose="020F0502020204030204" pitchFamily="34" charset="0"/>
              </a:rPr>
              <a:t>Pre- trained:</a:t>
            </a:r>
          </a:p>
          <a:p>
            <a:r>
              <a:rPr lang="en-US" dirty="0">
                <a:latin typeface="Calibri" panose="020F0502020204030204" pitchFamily="34" charset="0"/>
              </a:rPr>
              <a:t>The advantage of using pre-trained word embeddings in your pipeline is that if you have a training example like: “I want to buy apples”, and Rasa is asked to predict the intent for “get pears”, your model already knows that the words “apples” and “pears” are very similar. This is especially useful if you don’t have enough training data. We support a few components that provide pre-trained word embeddings:</a:t>
            </a:r>
          </a:p>
          <a:p>
            <a:pPr marL="342900" fontAlgn="ctr">
              <a:buFont typeface="+mj-lt"/>
              <a:buAutoNum type="arabicPeriod"/>
            </a:pPr>
            <a:r>
              <a:rPr lang="en-US" dirty="0" err="1">
                <a:latin typeface="Calibri" panose="020F0502020204030204" pitchFamily="34" charset="0"/>
                <a:hlinkClick r:id="rId6"/>
              </a:rPr>
              <a:t>MitieFeaturizer</a:t>
            </a:r>
            <a:endParaRPr lang="en-US" dirty="0">
              <a:latin typeface="Calibri" panose="020F0502020204030204" pitchFamily="34" charset="0"/>
            </a:endParaRPr>
          </a:p>
          <a:p>
            <a:pPr marL="342900" fontAlgn="ctr">
              <a:buFont typeface="+mj-lt"/>
              <a:buAutoNum type="arabicPeriod"/>
            </a:pPr>
            <a:r>
              <a:rPr lang="en-US" dirty="0" err="1">
                <a:latin typeface="Calibri" panose="020F0502020204030204" pitchFamily="34" charset="0"/>
                <a:hlinkClick r:id="rId7"/>
              </a:rPr>
              <a:t>SpacyFeaturizer</a:t>
            </a:r>
            <a:endParaRPr lang="en-US" dirty="0">
              <a:latin typeface="Calibri" panose="020F0502020204030204" pitchFamily="34" charset="0"/>
            </a:endParaRPr>
          </a:p>
          <a:p>
            <a:pPr marL="342900" fontAlgn="ctr">
              <a:buFont typeface="+mj-lt"/>
              <a:buAutoNum type="arabicPeriod"/>
            </a:pPr>
            <a:r>
              <a:rPr lang="en-US" dirty="0" err="1">
                <a:latin typeface="Calibri" panose="020F0502020204030204" pitchFamily="34" charset="0"/>
                <a:hlinkClick r:id="rId8"/>
              </a:rPr>
              <a:t>ConveRTFeaturizer</a:t>
            </a:r>
            <a:endParaRPr lang="en-US" dirty="0">
              <a:latin typeface="Calibri" panose="020F0502020204030204" pitchFamily="34" charset="0"/>
            </a:endParaRPr>
          </a:p>
          <a:p>
            <a:pPr marL="342900" fontAlgn="ctr">
              <a:buFont typeface="+mj-lt"/>
              <a:buAutoNum type="arabicPeriod"/>
            </a:pPr>
            <a:r>
              <a:rPr lang="en-US" dirty="0" err="1">
                <a:latin typeface="Calibri" panose="020F0502020204030204" pitchFamily="34" charset="0"/>
                <a:hlinkClick r:id="rId9"/>
              </a:rPr>
              <a:t>LanguageModelFeaturizer</a:t>
            </a:r>
            <a:endParaRPr lang="en-US" dirty="0">
              <a:latin typeface="Calibri" panose="020F0502020204030204" pitchFamily="34" charset="0"/>
            </a:endParaRPr>
          </a:p>
        </p:txBody>
      </p:sp>
    </p:spTree>
    <p:extLst>
      <p:ext uri="{BB962C8B-B14F-4D97-AF65-F5344CB8AC3E}">
        <p14:creationId xmlns:p14="http://schemas.microsoft.com/office/powerpoint/2010/main" val="37553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Intent Classification</a:t>
            </a:r>
          </a:p>
        </p:txBody>
      </p:sp>
      <p:pic>
        <p:nvPicPr>
          <p:cNvPr id="10242" name="Picture 2" descr="Machine generated alternative text:&#10;&quot;I need a hospital&quot; &#10;to the hospital&quot; &#10;Vocabulary &#10;[a, feel, go, hospital, l, need, the, to, unwell] ">
            <a:extLst>
              <a:ext uri="{FF2B5EF4-FFF2-40B4-BE49-F238E27FC236}">
                <a16:creationId xmlns:a16="http://schemas.microsoft.com/office/drawing/2014/main" id="{D754D7BD-60DC-460A-B3B2-441BEE589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8" y="2590800"/>
            <a:ext cx="6918612" cy="34718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A53EC62-9739-4468-8C73-1A2F475748D4}"/>
              </a:ext>
            </a:extLst>
          </p:cNvPr>
          <p:cNvSpPr txBox="1"/>
          <p:nvPr/>
        </p:nvSpPr>
        <p:spPr>
          <a:xfrm>
            <a:off x="8761412" y="2743200"/>
            <a:ext cx="2971800" cy="757130"/>
          </a:xfrm>
          <a:prstGeom prst="rect">
            <a:avLst/>
          </a:prstGeom>
          <a:noFill/>
        </p:spPr>
        <p:txBody>
          <a:bodyPr wrap="square" rtlCol="0">
            <a:spAutoFit/>
          </a:bodyPr>
          <a:lstStyle/>
          <a:p>
            <a:pPr>
              <a:lnSpc>
                <a:spcPct val="90000"/>
              </a:lnSpc>
            </a:pPr>
            <a:r>
              <a:rPr lang="en-US" sz="2400" dirty="0"/>
              <a:t>Recall the </a:t>
            </a:r>
            <a:r>
              <a:rPr lang="en-US" sz="2400" dirty="0" err="1"/>
              <a:t>ngrams</a:t>
            </a:r>
            <a:r>
              <a:rPr lang="en-US" sz="2400" dirty="0"/>
              <a:t> exercise 4</a:t>
            </a:r>
          </a:p>
        </p:txBody>
      </p:sp>
    </p:spTree>
    <p:extLst>
      <p:ext uri="{BB962C8B-B14F-4D97-AF65-F5344CB8AC3E}">
        <p14:creationId xmlns:p14="http://schemas.microsoft.com/office/powerpoint/2010/main" val="167990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7DE3AC-C7A6-4286-96BA-C87529CC61F9}"/>
              </a:ext>
            </a:extLst>
          </p:cNvPr>
          <p:cNvSpPr/>
          <p:nvPr/>
        </p:nvSpPr>
        <p:spPr>
          <a:xfrm>
            <a:off x="1539875" y="435153"/>
            <a:ext cx="10498137" cy="5632311"/>
          </a:xfrm>
          <a:prstGeom prst="rect">
            <a:avLst/>
          </a:prstGeom>
        </p:spPr>
        <p:txBody>
          <a:bodyPr wrap="square">
            <a:spAutoFit/>
          </a:bodyPr>
          <a:lstStyle/>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Does the order matter?</a:t>
            </a:r>
          </a:p>
          <a:p>
            <a:pPr marL="342900" fontAlgn="ctr"/>
            <a:r>
              <a:rPr lang="en-US" dirty="0">
                <a:latin typeface="Calibri" panose="020F0502020204030204" pitchFamily="34" charset="0"/>
              </a:rPr>
              <a:t>Yes. Each component is used as input to another component.</a:t>
            </a:r>
          </a:p>
          <a:p>
            <a:pPr marL="285750" indent="-285750">
              <a:buFont typeface="Arial" panose="020B0604020202020204" pitchFamily="34" charset="0"/>
              <a:buChar char="•"/>
            </a:pPr>
            <a:r>
              <a:rPr lang="en-US" dirty="0">
                <a:solidFill>
                  <a:schemeClr val="accent4"/>
                </a:solidFill>
                <a:latin typeface="Calibri" panose="020F0502020204030204" pitchFamily="34" charset="0"/>
              </a:rPr>
              <a:t>Should I worry about class imbalance and what exactly is class imbalance?</a:t>
            </a:r>
          </a:p>
          <a:p>
            <a:pPr marL="342900" fontAlgn="ctr"/>
            <a:r>
              <a:rPr lang="en-US" dirty="0">
                <a:latin typeface="Calibri" panose="020F0502020204030204" pitchFamily="34" charset="0"/>
              </a:rPr>
              <a:t>When you have more when menu more training data for a particular intent then you can introduce an imbalance.</a:t>
            </a:r>
          </a:p>
          <a:p>
            <a:pPr marL="342900" fontAlgn="ctr"/>
            <a:r>
              <a:rPr lang="en-US" dirty="0">
                <a:latin typeface="Calibri" panose="020F0502020204030204" pitchFamily="34" charset="0"/>
              </a:rPr>
              <a:t>Yes an imbalance can be introduced and it can impact your model however in in RASA can provide you some started is to handle this imbalances. </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Does the punctuation in </a:t>
            </a:r>
            <a:r>
              <a:rPr lang="en-US" dirty="0" err="1">
                <a:solidFill>
                  <a:schemeClr val="accent4"/>
                </a:solidFill>
                <a:latin typeface="Calibri" panose="020F0502020204030204" pitchFamily="34" charset="0"/>
              </a:rPr>
              <a:t>mitrany</a:t>
            </a:r>
            <a:r>
              <a:rPr lang="en-US" dirty="0">
                <a:solidFill>
                  <a:schemeClr val="accent4"/>
                </a:solidFill>
                <a:latin typeface="Calibri" panose="020F0502020204030204" pitchFamily="34" charset="0"/>
              </a:rPr>
              <a:t> example matter?</a:t>
            </a:r>
          </a:p>
          <a:p>
            <a:pPr marL="342900" fontAlgn="ctr">
              <a:buFont typeface="Arial" panose="020B0604020202020204" pitchFamily="34" charset="0"/>
              <a:buChar char="•"/>
            </a:pPr>
            <a:r>
              <a:rPr lang="en-US" dirty="0">
                <a:latin typeface="Calibri" panose="020F0502020204030204" pitchFamily="34" charset="0"/>
              </a:rPr>
              <a:t>Punctuation such as, full stop apostrophe are not exactly tokenized so they don't really matter</a:t>
            </a:r>
          </a:p>
          <a:p>
            <a:r>
              <a:rPr lang="en-US" dirty="0">
                <a:latin typeface="Calibri" panose="020F0502020204030204" pitchFamily="34" charset="0"/>
              </a:rPr>
              <a:t> </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is intent classification and entity extraction are case sensitive?</a:t>
            </a:r>
          </a:p>
          <a:p>
            <a:pPr marL="342900" fontAlgn="ctr"/>
            <a:r>
              <a:rPr lang="en-US" dirty="0">
                <a:latin typeface="Calibri" panose="020F0502020204030204" pitchFamily="34" charset="0"/>
              </a:rPr>
              <a:t>Entity extraction is case sensitive however intent classification is not.</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What if I want to extract entity from single words? </a:t>
            </a:r>
          </a:p>
          <a:p>
            <a:pPr marL="342900" fontAlgn="ctr"/>
            <a:r>
              <a:rPr lang="en-US" dirty="0">
                <a:latin typeface="Calibri" panose="020F0502020204030204" pitchFamily="34" charset="0"/>
              </a:rPr>
              <a:t>One word extraction are challenging. Best way to deal with them is to create an informant ENT and provide one line entity extraction.</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can I specify more than one in 10 classification model?</a:t>
            </a:r>
          </a:p>
          <a:p>
            <a:pPr marL="342900" fontAlgn="ctr"/>
            <a:r>
              <a:rPr lang="en-US" dirty="0">
                <a:latin typeface="Calibri" panose="020F0502020204030204" pitchFamily="34" charset="0"/>
              </a:rPr>
              <a:t>Technically yes but you're not going to gain any points for doing that. </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How do I deal with typos?</a:t>
            </a:r>
          </a:p>
          <a:p>
            <a:pPr marL="342900" fontAlgn="ctr"/>
            <a:r>
              <a:rPr lang="en-US" dirty="0">
                <a:latin typeface="Calibri" panose="020F0502020204030204" pitchFamily="34" charset="0"/>
              </a:rPr>
              <a:t>Typos cannot be avoided. What you can do is implement a custom spell checker in your pipeline. second thing you can do is add some example with typos.</a:t>
            </a:r>
          </a:p>
        </p:txBody>
      </p:sp>
    </p:spTree>
    <p:extLst>
      <p:ext uri="{BB962C8B-B14F-4D97-AF65-F5344CB8AC3E}">
        <p14:creationId xmlns:p14="http://schemas.microsoft.com/office/powerpoint/2010/main" val="161421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Chatbot</a:t>
            </a:r>
          </a:p>
        </p:txBody>
      </p:sp>
      <p:sp>
        <p:nvSpPr>
          <p:cNvPr id="3" name="TextBox 2">
            <a:extLst>
              <a:ext uri="{FF2B5EF4-FFF2-40B4-BE49-F238E27FC236}">
                <a16:creationId xmlns:a16="http://schemas.microsoft.com/office/drawing/2014/main" id="{FD2518C5-9D1E-423E-92C7-6085CD928250}"/>
              </a:ext>
            </a:extLst>
          </p:cNvPr>
          <p:cNvSpPr txBox="1"/>
          <p:nvPr/>
        </p:nvSpPr>
        <p:spPr>
          <a:xfrm>
            <a:off x="1598612" y="2286000"/>
            <a:ext cx="6248400" cy="1089529"/>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Conversational assistant </a:t>
            </a:r>
          </a:p>
          <a:p>
            <a:pPr marL="342900" indent="-342900">
              <a:lnSpc>
                <a:spcPct val="90000"/>
              </a:lnSpc>
              <a:buFont typeface="Arial" panose="020B0604020202020204" pitchFamily="34" charset="0"/>
              <a:buChar char="•"/>
            </a:pPr>
            <a:r>
              <a:rPr lang="en-US" sz="2400" dirty="0"/>
              <a:t>Suit your needs</a:t>
            </a:r>
          </a:p>
          <a:p>
            <a:pPr marL="342900" indent="-342900">
              <a:lnSpc>
                <a:spcPct val="90000"/>
              </a:lnSpc>
              <a:buFont typeface="Arial" panose="020B0604020202020204" pitchFamily="34" charset="0"/>
              <a:buChar char="•"/>
            </a:pPr>
            <a:r>
              <a:rPr lang="en-US" sz="2400" dirty="0"/>
              <a:t>Save your time</a:t>
            </a:r>
          </a:p>
        </p:txBody>
      </p:sp>
    </p:spTree>
    <p:extLst>
      <p:ext uri="{BB962C8B-B14F-4D97-AF65-F5344CB8AC3E}">
        <p14:creationId xmlns:p14="http://schemas.microsoft.com/office/powerpoint/2010/main" val="253492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Chatbots</a:t>
            </a:r>
          </a:p>
        </p:txBody>
      </p:sp>
      <p:sp>
        <p:nvSpPr>
          <p:cNvPr id="3" name="TextBox 2">
            <a:extLst>
              <a:ext uri="{FF2B5EF4-FFF2-40B4-BE49-F238E27FC236}">
                <a16:creationId xmlns:a16="http://schemas.microsoft.com/office/drawing/2014/main" id="{FD2518C5-9D1E-423E-92C7-6085CD928250}"/>
              </a:ext>
            </a:extLst>
          </p:cNvPr>
          <p:cNvSpPr txBox="1"/>
          <p:nvPr/>
        </p:nvSpPr>
        <p:spPr>
          <a:xfrm>
            <a:off x="1598612" y="2286000"/>
            <a:ext cx="6248400" cy="424732"/>
          </a:xfrm>
          <a:prstGeom prst="rect">
            <a:avLst/>
          </a:prstGeom>
          <a:noFill/>
        </p:spPr>
        <p:txBody>
          <a:bodyPr wrap="square" rtlCol="0">
            <a:spAutoFit/>
          </a:bodyPr>
          <a:lstStyle/>
          <a:p>
            <a:pPr marL="342900" indent="-342900">
              <a:lnSpc>
                <a:spcPct val="90000"/>
              </a:lnSpc>
              <a:buFont typeface="Arial" panose="020B0604020202020204" pitchFamily="34" charset="0"/>
              <a:buChar char="•"/>
            </a:pPr>
            <a:endParaRPr lang="en-US" sz="2400" dirty="0"/>
          </a:p>
        </p:txBody>
      </p:sp>
      <p:pic>
        <p:nvPicPr>
          <p:cNvPr id="4" name="Picture 3">
            <a:extLst>
              <a:ext uri="{FF2B5EF4-FFF2-40B4-BE49-F238E27FC236}">
                <a16:creationId xmlns:a16="http://schemas.microsoft.com/office/drawing/2014/main" id="{485279AB-546F-4452-A475-E62E76BC2364}"/>
              </a:ext>
            </a:extLst>
          </p:cNvPr>
          <p:cNvPicPr>
            <a:picLocks noChangeAspect="1"/>
          </p:cNvPicPr>
          <p:nvPr/>
        </p:nvPicPr>
        <p:blipFill>
          <a:blip r:embed="rId2"/>
          <a:stretch>
            <a:fillRect/>
          </a:stretch>
        </p:blipFill>
        <p:spPr>
          <a:xfrm>
            <a:off x="760412" y="1924050"/>
            <a:ext cx="7467600" cy="4309053"/>
          </a:xfrm>
          <a:prstGeom prst="rect">
            <a:avLst/>
          </a:prstGeom>
        </p:spPr>
      </p:pic>
    </p:spTree>
    <p:extLst>
      <p:ext uri="{BB962C8B-B14F-4D97-AF65-F5344CB8AC3E}">
        <p14:creationId xmlns:p14="http://schemas.microsoft.com/office/powerpoint/2010/main" val="22833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Notification</a:t>
            </a:r>
          </a:p>
        </p:txBody>
      </p:sp>
      <p:sp>
        <p:nvSpPr>
          <p:cNvPr id="4" name="Text Placeholder 3">
            <a:extLst>
              <a:ext uri="{FF2B5EF4-FFF2-40B4-BE49-F238E27FC236}">
                <a16:creationId xmlns:a16="http://schemas.microsoft.com/office/drawing/2014/main" id="{7A66CB45-090D-4D84-8987-B42B73C997A7}"/>
              </a:ext>
            </a:extLst>
          </p:cNvPr>
          <p:cNvSpPr>
            <a:spLocks noGrp="1"/>
          </p:cNvSpPr>
          <p:nvPr>
            <p:ph type="body" sz="half" idx="2"/>
          </p:nvPr>
        </p:nvSpPr>
        <p:spPr>
          <a:xfrm>
            <a:off x="7902574" y="1912083"/>
            <a:ext cx="2743200" cy="2743200"/>
          </a:xfrm>
        </p:spPr>
        <p:txBody>
          <a:bodyPr/>
          <a:lstStyle/>
          <a:p>
            <a:r>
              <a:rPr lang="en-US" dirty="0"/>
              <a:t>SMS/Email assistants: Notifies you of order status.</a:t>
            </a:r>
          </a:p>
          <a:p>
            <a:endParaRPr lang="en-US" dirty="0"/>
          </a:p>
        </p:txBody>
      </p:sp>
      <p:pic>
        <p:nvPicPr>
          <p:cNvPr id="8" name="Picture 7">
            <a:extLst>
              <a:ext uri="{FF2B5EF4-FFF2-40B4-BE49-F238E27FC236}">
                <a16:creationId xmlns:a16="http://schemas.microsoft.com/office/drawing/2014/main" id="{687C04FF-C5B0-439D-A42E-BEB1D9EE68A5}"/>
              </a:ext>
            </a:extLst>
          </p:cNvPr>
          <p:cNvPicPr>
            <a:picLocks noChangeAspect="1"/>
          </p:cNvPicPr>
          <p:nvPr/>
        </p:nvPicPr>
        <p:blipFill>
          <a:blip r:embed="rId2"/>
          <a:stretch>
            <a:fillRect/>
          </a:stretch>
        </p:blipFill>
        <p:spPr>
          <a:xfrm>
            <a:off x="1674813" y="2133600"/>
            <a:ext cx="5791198" cy="2300166"/>
          </a:xfrm>
          <a:prstGeom prst="rect">
            <a:avLst/>
          </a:prstGeom>
        </p:spPr>
      </p:pic>
    </p:spTree>
    <p:extLst>
      <p:ext uri="{BB962C8B-B14F-4D97-AF65-F5344CB8AC3E}">
        <p14:creationId xmlns:p14="http://schemas.microsoft.com/office/powerpoint/2010/main" val="109612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FAQs assistants</a:t>
            </a:r>
          </a:p>
        </p:txBody>
      </p:sp>
      <p:pic>
        <p:nvPicPr>
          <p:cNvPr id="3" name="Picture 2">
            <a:extLst>
              <a:ext uri="{FF2B5EF4-FFF2-40B4-BE49-F238E27FC236}">
                <a16:creationId xmlns:a16="http://schemas.microsoft.com/office/drawing/2014/main" id="{E9B867DC-8566-417D-AD20-F44A37708A24}"/>
              </a:ext>
            </a:extLst>
          </p:cNvPr>
          <p:cNvPicPr>
            <a:picLocks noChangeAspect="1"/>
          </p:cNvPicPr>
          <p:nvPr/>
        </p:nvPicPr>
        <p:blipFill>
          <a:blip r:embed="rId2"/>
          <a:stretch>
            <a:fillRect/>
          </a:stretch>
        </p:blipFill>
        <p:spPr>
          <a:xfrm>
            <a:off x="1674812" y="1883508"/>
            <a:ext cx="5703875" cy="3450492"/>
          </a:xfrm>
          <a:prstGeom prst="rect">
            <a:avLst/>
          </a:prstGeom>
        </p:spPr>
      </p:pic>
      <p:sp>
        <p:nvSpPr>
          <p:cNvPr id="9" name="Text Placeholder 3">
            <a:extLst>
              <a:ext uri="{FF2B5EF4-FFF2-40B4-BE49-F238E27FC236}">
                <a16:creationId xmlns:a16="http://schemas.microsoft.com/office/drawing/2014/main" id="{49F50BD1-F049-401E-833A-AE946FC4776C}"/>
              </a:ext>
            </a:extLst>
          </p:cNvPr>
          <p:cNvSpPr txBox="1">
            <a:spLocks/>
          </p:cNvSpPr>
          <p:nvPr/>
        </p:nvSpPr>
        <p:spPr>
          <a:xfrm>
            <a:off x="7902574" y="1912083"/>
            <a:ext cx="2743200" cy="27432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a:t>Simple preconfigured – Differs from notification by follow up questions.</a:t>
            </a:r>
          </a:p>
          <a:p>
            <a:pPr marL="285750" indent="-285750">
              <a:buFont typeface="Arial" panose="020B0604020202020204" pitchFamily="34" charset="0"/>
              <a:buChar char="•"/>
            </a:pPr>
            <a:r>
              <a:rPr lang="en-US"/>
              <a:t>State machine – set of rules</a:t>
            </a:r>
          </a:p>
          <a:p>
            <a:pPr marL="285750" indent="-285750">
              <a:buFont typeface="Arial" panose="020B0604020202020204" pitchFamily="34" charset="0"/>
              <a:buChar char="•"/>
            </a:pPr>
            <a:r>
              <a:rPr lang="en-US"/>
              <a:t>State machines – Complex over time</a:t>
            </a:r>
          </a:p>
          <a:p>
            <a:endParaRPr lang="en-US" dirty="0"/>
          </a:p>
        </p:txBody>
      </p:sp>
    </p:spTree>
    <p:extLst>
      <p:ext uri="{BB962C8B-B14F-4D97-AF65-F5344CB8AC3E}">
        <p14:creationId xmlns:p14="http://schemas.microsoft.com/office/powerpoint/2010/main" val="115427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2203</TotalTime>
  <Words>1773</Words>
  <Application>Microsoft Office PowerPoint</Application>
  <PresentationFormat>Custom</PresentationFormat>
  <Paragraphs>226</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Consolas</vt:lpstr>
      <vt:lpstr>Corbel</vt:lpstr>
      <vt:lpstr>Chalkboard 16x9</vt:lpstr>
      <vt:lpstr>Natural Language Processing Workshop</vt:lpstr>
      <vt:lpstr>Content</vt:lpstr>
      <vt:lpstr>Exercise: 1</vt:lpstr>
      <vt:lpstr>Exercise: Chatbot to cheer you up</vt:lpstr>
      <vt:lpstr>Chatbot &amp; Type</vt:lpstr>
      <vt:lpstr>Chatbot</vt:lpstr>
      <vt:lpstr>Types of Chatbots</vt:lpstr>
      <vt:lpstr>Types of Chatbots: Notification</vt:lpstr>
      <vt:lpstr>Types of Chatbots: FAQs assistants</vt:lpstr>
      <vt:lpstr>Types of Chatbots: Contextual assistants</vt:lpstr>
      <vt:lpstr>Types of Chatbots: Personalized assistants</vt:lpstr>
      <vt:lpstr>Types of Chatbots: Autonomous organization</vt:lpstr>
      <vt:lpstr>RASA</vt:lpstr>
      <vt:lpstr>RASA</vt:lpstr>
      <vt:lpstr>RASA: Architecture</vt:lpstr>
      <vt:lpstr>RASA NLU: Intents and Entities</vt:lpstr>
      <vt:lpstr>RASA CORE: Dialogue management &amp; Decision making</vt:lpstr>
      <vt:lpstr>RASA: Architecture</vt:lpstr>
      <vt:lpstr>Review:</vt:lpstr>
      <vt:lpstr>Review: Chatbot use case</vt:lpstr>
      <vt:lpstr>Exercise: 2</vt:lpstr>
      <vt:lpstr>Exercise: Design process</vt:lpstr>
      <vt:lpstr>Exercise: Data needs</vt:lpstr>
      <vt:lpstr>Exercise: Chatbot data needs</vt:lpstr>
      <vt:lpstr>Exercise: Chatbot design flow</vt:lpstr>
      <vt:lpstr>Exercise: Add the questions to your chatbot</vt:lpstr>
      <vt:lpstr>Break: 2 minutes to wrap up and try</vt:lpstr>
      <vt:lpstr>Exercise: Sentence structure &amp; entities</vt:lpstr>
      <vt:lpstr>Entities: Entity extraction</vt:lpstr>
      <vt:lpstr>Entities: Entity extraction</vt:lpstr>
      <vt:lpstr>Exercise: Add the entities to your bot</vt:lpstr>
      <vt:lpstr>Break: 5 minutes to wrap up and try</vt:lpstr>
      <vt:lpstr>FAQs: How much data do I need</vt:lpstr>
      <vt:lpstr>Exercise: Architecture – processing pipeline</vt:lpstr>
      <vt:lpstr>Exercise: Processing Pipeline</vt:lpstr>
      <vt:lpstr>Exercise: Pre-trained pipleline</vt:lpstr>
      <vt:lpstr>Exercise: Explore your pipeline</vt:lpstr>
      <vt:lpstr>Exercise: Word embedding/Tokens??</vt:lpstr>
      <vt:lpstr>Exercise: Pre-trained embeddings</vt:lpstr>
      <vt:lpstr>Exercise: Pre-trained embeddings</vt:lpstr>
      <vt:lpstr>Exercise: Supervised embeddings</vt:lpstr>
      <vt:lpstr>PowerPoint Presentation</vt:lpstr>
      <vt:lpstr>Exercise: Explore pipeline &amp; play</vt:lpstr>
      <vt:lpstr>Deep Dive: Pipeline</vt:lpstr>
      <vt:lpstr>Pre-trained and Supervised models</vt:lpstr>
      <vt:lpstr>Pre-trained and Supervised models</vt:lpstr>
      <vt:lpstr>Pipeline: Entity Extractor</vt:lpstr>
      <vt:lpstr>Pipeline: Entity Extractor</vt:lpstr>
      <vt:lpstr>Pipeline: Entity Extractor</vt:lpstr>
      <vt:lpstr>Pipeline: RegExFeaturizer</vt:lpstr>
      <vt:lpstr>Pipeline: Intent Classification</vt:lpstr>
      <vt:lpstr>Pipeline: Intent Classification</vt:lpstr>
      <vt:lpstr>Pipeline: Intent Classification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Workshop</dc:title>
  <dc:creator>dinesh arora</dc:creator>
  <cp:lastModifiedBy>dinesh arora</cp:lastModifiedBy>
  <cp:revision>64</cp:revision>
  <dcterms:created xsi:type="dcterms:W3CDTF">2020-05-31T17:29:27Z</dcterms:created>
  <dcterms:modified xsi:type="dcterms:W3CDTF">2020-06-02T06:12:53Z</dcterms:modified>
</cp:coreProperties>
</file>