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3"/>
  </p:notesMasterIdLst>
  <p:sldIdLst>
    <p:sldId id="256" r:id="rId2"/>
    <p:sldId id="257" r:id="rId3"/>
    <p:sldId id="267" r:id="rId4"/>
    <p:sldId id="258" r:id="rId5"/>
    <p:sldId id="259" r:id="rId6"/>
    <p:sldId id="260" r:id="rId7"/>
    <p:sldId id="277"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1" d="100"/>
          <a:sy n="81" d="100"/>
        </p:scale>
        <p:origin x="725" y="53"/>
      </p:cViewPr>
      <p:guideLst>
        <p:guide orient="horz" pos="2160"/>
        <p:guide pos="38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90000"/>
              </a:lnSpc>
              <a:spcBef>
                <a:spcPts val="5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90000"/>
              </a:lnSpc>
              <a:spcBef>
                <a:spcPts val="5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18" Type="http://schemas.openxmlformats.org/officeDocument/2006/relationships/image" Target="../media/image5.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image" Target="../media/image4.png" /><Relationship Id="rId2" Type="http://schemas.openxmlformats.org/officeDocument/2006/relationships/slideLayout" Target="../slideLayouts/slideLayout2.xml" /><Relationship Id="rId16"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2.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4" name="Google Shape;14;p1" descr="A black and grey logo&#10;&#10;Description automatically generated"/>
          <p:cNvPicPr preferRelativeResize="0"/>
          <p:nvPr/>
        </p:nvPicPr>
        <p:blipFill rotWithShape="1">
          <a:blip r:embed="rId15"/>
          <a:srcRect/>
          <a:stretch>
            <a:fill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6"/>
          <a:srcRect/>
          <a:stretch>
            <a:fill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7"/>
          <a:srcRect/>
          <a:stretch>
            <a:fill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8"/>
          <a:srcRect/>
          <a:stretch>
            <a:fill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panose="020B0604020202020204"/>
              <a:buNone/>
            </a:pPr>
            <a:r>
              <a:rPr lang="en-US" sz="3600" b="1" dirty="0">
                <a:solidFill>
                  <a:schemeClr val="accent5">
                    <a:lumMod val="50000"/>
                  </a:schemeClr>
                </a:solidFill>
                <a:latin typeface="Arial" panose="020B0604020202020204"/>
                <a:ea typeface="Arial" panose="020B0604020202020204"/>
                <a:cs typeface="Arial" panose="020B0604020202020204"/>
                <a:sym typeface="Arial" panose="020B0604020202020204"/>
              </a:rPr>
              <a:t>AUTOMATIC MUSIC GENERATION</a:t>
            </a:r>
          </a:p>
        </p:txBody>
      </p:sp>
      <p:sp>
        <p:nvSpPr>
          <p:cNvPr id="92" name="Google Shape;92;p13"/>
          <p:cNvSpPr txBox="1"/>
          <p:nvPr/>
        </p:nvSpPr>
        <p:spPr>
          <a:xfrm>
            <a:off x="-329782" y="1034321"/>
            <a:ext cx="12726648" cy="10750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accent1">
                    <a:lumMod val="50000"/>
                  </a:schemeClr>
                </a:solidFill>
                <a:latin typeface="Arial" panose="020B0604020202020204"/>
                <a:ea typeface="Arial" panose="020B0604020202020204"/>
                <a:cs typeface="Arial" panose="020B0604020202020204"/>
                <a:sym typeface="Arial" panose="020B0604020202020204"/>
              </a:rPr>
              <a:t>AIML Fundamentals with Cloud Computing and Gen AI (Capstone Project)</a:t>
            </a:r>
          </a:p>
        </p:txBody>
      </p:sp>
      <p:sp>
        <p:nvSpPr>
          <p:cNvPr id="93" name="Google Shape;93;p13"/>
          <p:cNvSpPr txBox="1"/>
          <p:nvPr/>
        </p:nvSpPr>
        <p:spPr>
          <a:xfrm>
            <a:off x="1446604" y="3845949"/>
            <a:ext cx="9039066"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latin typeface="Times New Roman" panose="02020603050405020304" pitchFamily="18" charset="0"/>
                <a:cs typeface="Times New Roman" panose="02020603050405020304" pitchFamily="18" charset="0"/>
              </a:rPr>
              <a:t>Name     : DINESH K</a:t>
            </a:r>
            <a:endParaRPr lang="en-IN" sz="2000" b="1" dirty="0">
              <a:solidFill>
                <a:schemeClr val="tx1"/>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000" b="1" dirty="0">
                <a:solidFill>
                  <a:schemeClr val="tx1"/>
                </a:solidFill>
                <a:latin typeface="Times New Roman" panose="02020603050405020304" pitchFamily="18" charset="0"/>
                <a:cs typeface="Times New Roman" panose="02020603050405020304" pitchFamily="18" charset="0"/>
              </a:rPr>
              <a:t>NM-ID   : </a:t>
            </a:r>
            <a:r>
              <a:rPr lang="en-IN" sz="2000" b="1" dirty="0">
                <a:solidFill>
                  <a:schemeClr val="tx1"/>
                </a:solidFill>
                <a:latin typeface="Times New Roman" panose="02020603050405020304" pitchFamily="18" charset="0"/>
                <a:cs typeface="Times New Roman" panose="02020603050405020304" pitchFamily="18" charset="0"/>
              </a:rPr>
              <a:t>au81002111402</a:t>
            </a:r>
            <a:r>
              <a:rPr lang="en-US" sz="2000" b="1" dirty="0">
                <a:solidFill>
                  <a:schemeClr val="tx1"/>
                </a:solidFill>
                <a:latin typeface="Times New Roman" panose="02020603050405020304" pitchFamily="18" charset="0"/>
                <a:cs typeface="Times New Roman" panose="02020603050405020304" pitchFamily="18" charset="0"/>
              </a:rPr>
              <a:t>1</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94" name="Google Shape;94;p13"/>
          <p:cNvSpPr txBox="1"/>
          <p:nvPr/>
        </p:nvSpPr>
        <p:spPr>
          <a:xfrm>
            <a:off x="1446530" y="5477510"/>
            <a:ext cx="8401050" cy="3975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tx1"/>
                </a:solidFill>
                <a:latin typeface="Times New Roman" panose="02020603050405020304" pitchFamily="18" charset="0"/>
                <a:ea typeface="Arial" panose="020B0604020202020204"/>
                <a:cs typeface="Times New Roman" panose="02020603050405020304" pitchFamily="18" charset="0"/>
                <a:sym typeface="Arial" panose="020B0604020202020204"/>
              </a:rPr>
              <a:t>Guided By :P Raja ,( Master Trainer )</a:t>
            </a:r>
            <a:r>
              <a:rPr lang="en-US" sz="2000" b="1">
                <a:solidFill>
                  <a:srgbClr val="2F5496"/>
                </a:solidFill>
                <a:latin typeface="Arial" panose="020B0604020202020204"/>
                <a:ea typeface="Arial" panose="020B0604020202020204"/>
                <a:cs typeface="Arial" panose="020B0604020202020204"/>
                <a:sym typeface="Arial" panose="020B0604020202020204"/>
              </a:rPr>
              <a:t> </a:t>
            </a: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3200" b="1">
                <a:gradFill>
                  <a:gsLst>
                    <a:gs pos="0">
                      <a:srgbClr val="012D86"/>
                    </a:gs>
                    <a:gs pos="100000">
                      <a:srgbClr val="0E2557"/>
                    </a:gs>
                  </a:gsLst>
                  <a:lin scaled="0"/>
                </a:gradFill>
                <a:latin typeface="Arial" panose="020B0604020202020204"/>
                <a:ea typeface="Arial" panose="020B0604020202020204"/>
                <a:cs typeface="Arial" panose="020B0604020202020204"/>
                <a:sym typeface="Arial" panose="020B0604020202020204"/>
              </a:rPr>
              <a:t>References</a:t>
            </a:r>
            <a:endParaRPr lang="en-US" sz="3200" b="1">
              <a:solidFill>
                <a:schemeClr val="bg2"/>
              </a:solidFill>
              <a:latin typeface="Arial" panose="020B0604020202020204"/>
              <a:ea typeface="Arial" panose="020B0604020202020204"/>
              <a:cs typeface="Arial" panose="020B0604020202020204"/>
              <a:sym typeface="Arial" panose="020B0604020202020204"/>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panose="020F0502020204030204"/>
              <a:buAutoNum type="arabicPeriod"/>
            </a:pPr>
            <a:r>
              <a:rPr lang="en-US" sz="1800">
                <a:latin typeface="Times New Roman" panose="02020603050405020304"/>
                <a:ea typeface="Times New Roman" panose="02020603050405020304"/>
                <a:cs typeface="Times New Roman" panose="02020603050405020304"/>
                <a:sym typeface="Times New Roman" panose="02020603050405020304"/>
              </a:rPr>
              <a:t>Project Github link,P Raja , 2024</a:t>
            </a: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sz="1800">
                <a:latin typeface="Times New Roman" panose="02020603050405020304"/>
                <a:ea typeface="Times New Roman" panose="02020603050405020304"/>
                <a:cs typeface="Times New Roman" panose="02020603050405020304"/>
                <a:sym typeface="Times New Roman" panose="02020603050405020304"/>
              </a:rPr>
              <a:t>Project video recorded link (youtube/github), P Raja, 2024</a:t>
            </a: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sz="1800">
                <a:latin typeface="Times New Roman" panose="02020603050405020304"/>
                <a:ea typeface="Times New Roman" panose="02020603050405020304"/>
                <a:cs typeface="Times New Roman" panose="02020603050405020304"/>
                <a:sym typeface="Times New Roman" panose="02020603050405020304"/>
              </a:rPr>
              <a:t>Project PPT &amp; Report github link, P Raja , 2024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600"/>
              <a:buFont typeface="Arial" panose="020B0604020202020204"/>
              <a:buNone/>
            </a:pPr>
            <a:endParaRPr sz="1800">
              <a:latin typeface="Arial" panose="020B0604020202020204"/>
              <a:ea typeface="Arial" panose="020B0604020202020204"/>
              <a:cs typeface="Arial" panose="020B0604020202020204"/>
              <a:sym typeface="Arial" panose="020B0604020202020204"/>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THANK YOU</a:t>
            </a: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493090" y="96575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panose="020B0604020202020204"/>
              <a:buNone/>
            </a:pPr>
            <a:r>
              <a:rPr lang="en-US" sz="3200" b="1">
                <a:gradFill>
                  <a:gsLst>
                    <a:gs pos="0">
                      <a:srgbClr val="012D86"/>
                    </a:gs>
                    <a:gs pos="100000">
                      <a:srgbClr val="0E2557"/>
                    </a:gs>
                  </a:gsLst>
                  <a:lin scaled="0"/>
                </a:gradFill>
                <a:latin typeface="Arial" panose="020B0604020202020204"/>
                <a:ea typeface="Arial" panose="020B0604020202020204"/>
                <a:cs typeface="Arial" panose="020B0604020202020204"/>
                <a:sym typeface="Arial" panose="020B0604020202020204"/>
              </a:rPr>
              <a:t>OUTLINE</a:t>
            </a:r>
            <a:endParaRPr lang="en-US" b="1">
              <a:solidFill>
                <a:schemeClr val="accent1">
                  <a:lumMod val="75000"/>
                </a:schemeClr>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101" name="Google Shape;101;p14"/>
          <p:cNvSpPr txBox="1">
            <a:spLocks noGrp="1"/>
          </p:cNvSpPr>
          <p:nvPr>
            <p:ph type="body" idx="1"/>
          </p:nvPr>
        </p:nvSpPr>
        <p:spPr>
          <a:xfrm>
            <a:off x="930275" y="1510030"/>
            <a:ext cx="4883785" cy="445706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dirty="0">
              <a:latin typeface="Arial" panose="020B0604020202020204"/>
              <a:ea typeface="Arial" panose="020B0604020202020204"/>
              <a:cs typeface="Arial" panose="020B0604020202020204"/>
              <a:sym typeface="Arial" panose="020B0604020202020204"/>
            </a:endParaRPr>
          </a:p>
          <a:p>
            <a:pPr marL="342900" lvl="0" indent="-342900" algn="l" rtl="0">
              <a:lnSpc>
                <a:spcPct val="100000"/>
              </a:lnSpc>
              <a:spcBef>
                <a:spcPts val="0"/>
              </a:spcBef>
              <a:spcAft>
                <a:spcPts val="0"/>
              </a:spcAft>
              <a:buClr>
                <a:schemeClr val="dk1"/>
              </a:buClr>
              <a:buSzPts val="2800"/>
              <a:buFont typeface="Wingdings" panose="05000000000000000000" charset="0"/>
              <a:buChar char="Ø"/>
            </a:pPr>
            <a:r>
              <a:rPr lang="en-US" sz="2000" b="1" dirty="0">
                <a:latin typeface="+mj-lt"/>
                <a:ea typeface="Arial" panose="020B0604020202020204"/>
                <a:cs typeface="+mj-lt"/>
                <a:sym typeface="Arial" panose="020B0604020202020204"/>
              </a:rPr>
              <a:t>Abstract of the project</a:t>
            </a:r>
            <a:endParaRPr sz="2000" b="1" dirty="0">
              <a:latin typeface="+mj-lt"/>
              <a:ea typeface="Arial" panose="020B0604020202020204"/>
              <a:cs typeface="+mj-lt"/>
              <a:sym typeface="Arial" panose="020B0604020202020204"/>
            </a:endParaRPr>
          </a:p>
          <a:p>
            <a:pPr marL="342900" lvl="0" indent="-342900" algn="l" rtl="0">
              <a:lnSpc>
                <a:spcPct val="100000"/>
              </a:lnSpc>
              <a:spcBef>
                <a:spcPts val="1000"/>
              </a:spcBef>
              <a:spcAft>
                <a:spcPts val="0"/>
              </a:spcAft>
              <a:buClr>
                <a:schemeClr val="dk1"/>
              </a:buClr>
              <a:buSzPts val="2000"/>
              <a:buFont typeface="Wingdings" panose="05000000000000000000" charset="0"/>
              <a:buChar char="Ø"/>
            </a:pPr>
            <a:r>
              <a:rPr lang="en-US" sz="2000" b="1" dirty="0">
                <a:latin typeface="+mj-lt"/>
                <a:ea typeface="Arial" panose="020B0604020202020204"/>
                <a:cs typeface="+mj-lt"/>
                <a:sym typeface="Arial" panose="020B0604020202020204"/>
              </a:rPr>
              <a:t>Problem Statement </a:t>
            </a:r>
          </a:p>
          <a:p>
            <a:pPr marL="342900" lvl="0" indent="-342900" algn="l" rtl="0">
              <a:lnSpc>
                <a:spcPct val="100000"/>
              </a:lnSpc>
              <a:spcBef>
                <a:spcPts val="1000"/>
              </a:spcBef>
              <a:spcAft>
                <a:spcPts val="0"/>
              </a:spcAft>
              <a:buClr>
                <a:schemeClr val="dk1"/>
              </a:buClr>
              <a:buSzPts val="2000"/>
              <a:buFont typeface="Wingdings" panose="05000000000000000000" charset="0"/>
              <a:buChar char="Ø"/>
            </a:pPr>
            <a:r>
              <a:rPr lang="en-US" sz="2000" b="1" dirty="0">
                <a:latin typeface="+mj-lt"/>
                <a:ea typeface="Arial" panose="020B0604020202020204"/>
                <a:cs typeface="+mj-lt"/>
                <a:sym typeface="Arial" panose="020B0604020202020204"/>
              </a:rPr>
              <a:t>Proposed Solution</a:t>
            </a:r>
            <a:endParaRPr sz="2000" b="1" dirty="0">
              <a:latin typeface="+mj-lt"/>
              <a:ea typeface="Arial" panose="020B0604020202020204"/>
              <a:cs typeface="+mj-lt"/>
              <a:sym typeface="Arial" panose="020B0604020202020204"/>
            </a:endParaRPr>
          </a:p>
          <a:p>
            <a:pPr marL="342900" lvl="0" indent="-342900" algn="l" rtl="0">
              <a:lnSpc>
                <a:spcPct val="100000"/>
              </a:lnSpc>
              <a:spcBef>
                <a:spcPts val="1000"/>
              </a:spcBef>
              <a:spcAft>
                <a:spcPts val="0"/>
              </a:spcAft>
              <a:buClr>
                <a:schemeClr val="dk1"/>
              </a:buClr>
              <a:buSzPts val="2000"/>
              <a:buFont typeface="Wingdings" panose="05000000000000000000" charset="0"/>
              <a:buChar char="Ø"/>
            </a:pPr>
            <a:r>
              <a:rPr lang="en-US" sz="2000" b="1" dirty="0">
                <a:latin typeface="+mj-lt"/>
                <a:ea typeface="Arial" panose="020B0604020202020204"/>
                <a:cs typeface="+mj-lt"/>
                <a:sym typeface="Arial" panose="020B0604020202020204"/>
              </a:rPr>
              <a:t>System architecture</a:t>
            </a:r>
          </a:p>
          <a:p>
            <a:pPr marL="342900" lvl="0" indent="-342900" algn="l" rtl="0">
              <a:lnSpc>
                <a:spcPct val="100000"/>
              </a:lnSpc>
              <a:spcBef>
                <a:spcPts val="1000"/>
              </a:spcBef>
              <a:spcAft>
                <a:spcPts val="0"/>
              </a:spcAft>
              <a:buClr>
                <a:schemeClr val="dk1"/>
              </a:buClr>
              <a:buSzPts val="2000"/>
              <a:buFont typeface="Wingdings" panose="05000000000000000000" charset="0"/>
              <a:buChar char="Ø"/>
            </a:pPr>
            <a:r>
              <a:rPr lang="en-US" sz="2000" b="1" dirty="0">
                <a:latin typeface="+mj-lt"/>
                <a:ea typeface="Arial" panose="020B0604020202020204"/>
                <a:cs typeface="+mj-lt"/>
                <a:sym typeface="Arial" panose="020B0604020202020204"/>
              </a:rPr>
              <a:t>Conclusion</a:t>
            </a:r>
            <a:endParaRPr sz="2000" b="1" dirty="0">
              <a:latin typeface="+mj-lt"/>
              <a:ea typeface="Arial" panose="020B0604020202020204"/>
              <a:cs typeface="+mj-lt"/>
              <a:sym typeface="Arial" panose="020B0604020202020204"/>
            </a:endParaRPr>
          </a:p>
          <a:p>
            <a:pPr marL="342900" lvl="0" indent="-342900" algn="l" rtl="0">
              <a:lnSpc>
                <a:spcPct val="100000"/>
              </a:lnSpc>
              <a:spcBef>
                <a:spcPts val="1000"/>
              </a:spcBef>
              <a:spcAft>
                <a:spcPts val="0"/>
              </a:spcAft>
              <a:buClr>
                <a:schemeClr val="dk1"/>
              </a:buClr>
              <a:buSzPts val="2000"/>
              <a:buFont typeface="Wingdings" panose="05000000000000000000" charset="0"/>
              <a:buChar char="Ø"/>
            </a:pPr>
            <a:r>
              <a:rPr lang="en-US" sz="2000" b="1" dirty="0">
                <a:latin typeface="+mj-lt"/>
                <a:ea typeface="Arial" panose="020B0604020202020204"/>
                <a:cs typeface="+mj-lt"/>
                <a:sym typeface="Arial" panose="020B0604020202020204"/>
              </a:rPr>
              <a:t>Future Scope</a:t>
            </a:r>
          </a:p>
          <a:p>
            <a:pPr marL="342900" lvl="0" indent="-342900" algn="l" rtl="0">
              <a:lnSpc>
                <a:spcPct val="100000"/>
              </a:lnSpc>
              <a:spcBef>
                <a:spcPts val="1000"/>
              </a:spcBef>
              <a:spcAft>
                <a:spcPts val="0"/>
              </a:spcAft>
              <a:buClr>
                <a:schemeClr val="dk1"/>
              </a:buClr>
              <a:buSzPts val="2000"/>
              <a:buFont typeface="Wingdings" panose="05000000000000000000" charset="0"/>
              <a:buChar char="Ø"/>
            </a:pPr>
            <a:r>
              <a:rPr lang="en-US" sz="2000" b="1" dirty="0">
                <a:latin typeface="+mj-lt"/>
                <a:ea typeface="Arial" panose="020B0604020202020204"/>
                <a:cs typeface="+mj-lt"/>
                <a:sym typeface="Arial" panose="020B0604020202020204"/>
              </a:rPr>
              <a:t>References</a:t>
            </a: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pic>
        <p:nvPicPr>
          <p:cNvPr id="3" name="Picture 2"/>
          <p:cNvPicPr/>
          <p:nvPr/>
        </p:nvPicPr>
        <p:blipFill>
          <a:blip r:embed="rId3"/>
          <a:srcRect l="36178" t="19271" r="7938" b="7144"/>
          <a:stretch>
            <a:fillRect/>
          </a:stretch>
        </p:blipFill>
        <p:spPr>
          <a:xfrm>
            <a:off x="5156835" y="965835"/>
            <a:ext cx="6380480" cy="55264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0" y="927735"/>
            <a:ext cx="3231515" cy="534035"/>
          </a:xfrm>
          <a:prstGeom prst="rect">
            <a:avLst/>
          </a:prstGeom>
          <a:noFill/>
        </p:spPr>
        <p:txBody>
          <a:bodyPr wrap="square" rtlCol="0" anchor="t">
            <a:sp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3200" b="1">
                <a:gradFill>
                  <a:gsLst>
                    <a:gs pos="0">
                      <a:srgbClr val="012D86"/>
                    </a:gs>
                    <a:gs pos="100000">
                      <a:srgbClr val="0E2557"/>
                    </a:gs>
                  </a:gsLst>
                  <a:lin scaled="0"/>
                </a:gradFill>
                <a:sym typeface="Arial" panose="020B0604020202020204"/>
              </a:rPr>
              <a:t>ABSTRACT</a:t>
            </a:r>
          </a:p>
        </p:txBody>
      </p:sp>
      <p:sp>
        <p:nvSpPr>
          <p:cNvPr id="7" name="Text Box 6"/>
          <p:cNvSpPr txBox="1"/>
          <p:nvPr/>
        </p:nvSpPr>
        <p:spPr>
          <a:xfrm>
            <a:off x="612775" y="1461770"/>
            <a:ext cx="7995285" cy="5092700"/>
          </a:xfrm>
          <a:prstGeom prst="rect">
            <a:avLst/>
          </a:prstGeom>
        </p:spPr>
        <p:txBody>
          <a:bodyPr>
            <a:noAutofit/>
          </a:bodyPr>
          <a:lstStyle/>
          <a:p>
            <a:pPr>
              <a:lnSpc>
                <a:spcPct val="110000"/>
              </a:lnSpc>
            </a:pPr>
            <a:r>
              <a:rPr lang="en-US" altLang="zh-CN" sz="1600"/>
              <a:t>This project explores the development of an end-to-end model for automatic music generation, leveraging deep learning architectures, specifically WaveNet and Long Short-Term Memory (LSTM) networks. Automatic music generation synthesizes new music by learning patterns and structures from vast amounts of musical data. This study focuses on implementing WaveNet, known for its use of dilated causal convolutions to capture long-term dependencies in audio, from scratch using Keras. We compare WaveNet's performance to that of an LSTM-based model, analyzing the strengths and limitations of each in handling sequential music data.</a:t>
            </a:r>
          </a:p>
          <a:p>
            <a:pPr>
              <a:lnSpc>
                <a:spcPct val="110000"/>
              </a:lnSpc>
            </a:pPr>
            <a:r>
              <a:rPr lang="en-US" altLang="zh-CN" sz="1600"/>
              <a:t>A comprehensive dataset of musical sequences, preprocessed for model training, enables the models to generalize effectively. Training the models involves techniques like hyperparameter tuning and data augmentation to enhance the generated music’s quality. Evaluation metrics include training time, loss, and subjective audio quality, with WaveNet often excelling in temporal dependencies, while LSTM provides faster training times. Key challenges such as data scarcity and overfitting are addressed to improve model robustness. Findings indicate that both architectures have potential in music generation, with WaveNet producing richer sequences. Future work could explore enhancements in model complexity and dataset diversity to refine the generated music’s quality.</a:t>
            </a:r>
          </a:p>
        </p:txBody>
      </p:sp>
      <p:pic>
        <p:nvPicPr>
          <p:cNvPr id="4" name="Picture 3"/>
          <p:cNvPicPr/>
          <p:nvPr/>
        </p:nvPicPr>
        <p:blipFill>
          <a:blip r:embed="rId2"/>
          <a:srcRect l="16797" r="14128"/>
          <a:stretch>
            <a:fillRect/>
          </a:stretch>
        </p:blipFill>
        <p:spPr>
          <a:xfrm>
            <a:off x="8693150" y="1798955"/>
            <a:ext cx="3315335" cy="34404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0" y="868045"/>
            <a:ext cx="4319905" cy="67373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3200" b="1">
                <a:gradFill>
                  <a:gsLst>
                    <a:gs pos="0">
                      <a:srgbClr val="012D86"/>
                    </a:gs>
                    <a:gs pos="100000">
                      <a:srgbClr val="0E2557"/>
                    </a:gs>
                  </a:gsLst>
                  <a:lin scaled="0"/>
                </a:gradFill>
                <a:latin typeface="Arial" panose="020B0604020202020204"/>
                <a:ea typeface="Arial" panose="020B0604020202020204"/>
                <a:cs typeface="Arial" panose="020B0604020202020204"/>
                <a:sym typeface="Arial" panose="020B0604020202020204"/>
              </a:rPr>
              <a:t>Problem Statement</a:t>
            </a:r>
            <a:endParaRPr lang="en-US" sz="3200" b="1">
              <a:solidFill>
                <a:schemeClr val="bg2"/>
              </a:solidFill>
              <a:latin typeface="Arial" panose="020B0604020202020204"/>
              <a:ea typeface="Arial" panose="020B0604020202020204"/>
              <a:cs typeface="Arial" panose="020B0604020202020204"/>
              <a:sym typeface="Arial" panose="020B0604020202020204"/>
            </a:endParaRPr>
          </a:p>
        </p:txBody>
      </p:sp>
      <p:sp>
        <p:nvSpPr>
          <p:cNvPr id="108" name="Google Shape;108;p15"/>
          <p:cNvSpPr txBox="1">
            <a:spLocks noGrp="1"/>
          </p:cNvSpPr>
          <p:nvPr>
            <p:ph type="subTitle" idx="1"/>
          </p:nvPr>
        </p:nvSpPr>
        <p:spPr>
          <a:xfrm>
            <a:off x="558165" y="1463040"/>
            <a:ext cx="6950075" cy="4490085"/>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2600"/>
              <a:buNone/>
            </a:pPr>
            <a:r>
              <a:rPr lang="en-US" sz="1600">
                <a:latin typeface="Arial" panose="020B0604020202020204" pitchFamily="34" charset="0"/>
                <a:ea typeface="Arial" panose="020B0604020202020204"/>
                <a:cs typeface="Arial" panose="020B0604020202020204" pitchFamily="34" charset="0"/>
                <a:sym typeface="Arial" panose="020B0604020202020204"/>
              </a:rPr>
              <a:t>The project aims to develop an automated system for music generation, using deep learning models to generate coherent and creative musical sequences. Traditional music composition requires significant skill and creativity, but with advancements in AI, there is potential to create music autonomously. This project investigates the use of WaveNet and LSTM architectures, which are effective in handling sequential data, to model and generate music patterns. The challenge lies in training these models to learn complex temporal dependencies within music data, while ensuring they generalize well to create diverse and appealing compositions. Key objectives include implementing WaveNet from scratch using Keras, comparing its performance against LSTM, and exploring the impact of dataset size on the quality of generated music. The ultimate goal is to identify the architecture best suited for high-quality, automated music generation.</a:t>
            </a: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pic>
        <p:nvPicPr>
          <p:cNvPr id="2" name="Picture 1"/>
          <p:cNvPicPr/>
          <p:nvPr/>
        </p:nvPicPr>
        <p:blipFill>
          <a:blip r:embed="rId3"/>
          <a:stretch>
            <a:fillRect/>
          </a:stretch>
        </p:blipFill>
        <p:spPr>
          <a:xfrm>
            <a:off x="7288530" y="1463040"/>
            <a:ext cx="4485640" cy="42494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0" y="844550"/>
            <a:ext cx="4135755" cy="58928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3200" b="1">
                <a:gradFill>
                  <a:gsLst>
                    <a:gs pos="0">
                      <a:srgbClr val="012D86"/>
                    </a:gs>
                    <a:gs pos="100000">
                      <a:srgbClr val="0E2557"/>
                    </a:gs>
                  </a:gsLst>
                  <a:lin scaled="0"/>
                </a:gradFill>
                <a:latin typeface="Arial" panose="020B0604020202020204"/>
                <a:ea typeface="Arial" panose="020B0604020202020204"/>
                <a:cs typeface="Arial" panose="020B0604020202020204"/>
                <a:sym typeface="Arial" panose="020B0604020202020204"/>
              </a:rPr>
              <a:t>Proposed Solution</a:t>
            </a:r>
            <a:endParaRPr lang="en-US" sz="3200" b="1">
              <a:solidFill>
                <a:schemeClr val="bg2"/>
              </a:solidFill>
              <a:latin typeface="Arial" panose="020B0604020202020204"/>
              <a:ea typeface="Arial" panose="020B0604020202020204"/>
              <a:cs typeface="Arial" panose="020B0604020202020204"/>
              <a:sym typeface="Arial" panose="020B0604020202020204"/>
            </a:endParaRPr>
          </a:p>
        </p:txBody>
      </p:sp>
      <p:sp>
        <p:nvSpPr>
          <p:cNvPr id="115" name="Google Shape;115;p16"/>
          <p:cNvSpPr txBox="1">
            <a:spLocks noGrp="1"/>
          </p:cNvSpPr>
          <p:nvPr>
            <p:ph type="subTitle" idx="1"/>
          </p:nvPr>
        </p:nvSpPr>
        <p:spPr>
          <a:xfrm>
            <a:off x="211455" y="1433830"/>
            <a:ext cx="11715115" cy="475869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50000"/>
              </a:lnSpc>
              <a:spcBef>
                <a:spcPts val="0"/>
              </a:spcBef>
              <a:spcAft>
                <a:spcPts val="0"/>
              </a:spcAft>
              <a:buClr>
                <a:schemeClr val="dk1"/>
              </a:buClr>
              <a:buSzPts val="2600"/>
              <a:buNone/>
            </a:pPr>
            <a:r>
              <a:rPr lang="en-US" sz="6400">
                <a:latin typeface="Arial" panose="020B0604020202020204" pitchFamily="34" charset="0"/>
                <a:ea typeface="Arial" panose="020B0604020202020204"/>
                <a:cs typeface="Arial" panose="020B0604020202020204" pitchFamily="34" charset="0"/>
                <a:sym typeface="Arial" panose="020B0604020202020204"/>
              </a:rPr>
              <a:t>To address the problem of automatic music generation, this project develops and compares two deep learning architectures: WaveNet and Long Short-Term Memory (LSTM) networks. WaveNet is implemented from scratch using Keras, incorporating dilated causal convolutions to capture intricate temporal dependencies within musical sequences, which are essential for producing coherent and creative compositions. Simultaneously, an LSTM-based model is built, leveraging its gated structure to retain long-term dependencies in music data, making it a viable alternative for sequence generation tasks. A large and diverse dataset of musical sequences is collected, cleaned, and preprocessed to optimize the training process, as data quality and quantity are crucial for model generalization.</a:t>
            </a:r>
          </a:p>
          <a:p>
            <a:pPr marL="0" lvl="0" indent="0" algn="l" rtl="0">
              <a:lnSpc>
                <a:spcPct val="150000"/>
              </a:lnSpc>
              <a:spcBef>
                <a:spcPts val="0"/>
              </a:spcBef>
              <a:spcAft>
                <a:spcPts val="0"/>
              </a:spcAft>
              <a:buClr>
                <a:schemeClr val="dk1"/>
              </a:buClr>
              <a:buSzPts val="2600"/>
              <a:buNone/>
            </a:pPr>
            <a:endParaRPr lang="en-US" sz="6400">
              <a:latin typeface="Arial" panose="020B0604020202020204" pitchFamily="34" charset="0"/>
              <a:ea typeface="Arial" panose="020B0604020202020204"/>
              <a:cs typeface="Arial" panose="020B0604020202020204" pitchFamily="34" charset="0"/>
              <a:sym typeface="Arial" panose="020B0604020202020204"/>
            </a:endParaRPr>
          </a:p>
          <a:p>
            <a:pPr marL="0" lvl="0" indent="0" algn="l" rtl="0">
              <a:lnSpc>
                <a:spcPct val="150000"/>
              </a:lnSpc>
              <a:spcBef>
                <a:spcPts val="0"/>
              </a:spcBef>
              <a:spcAft>
                <a:spcPts val="0"/>
              </a:spcAft>
              <a:buClr>
                <a:schemeClr val="dk1"/>
              </a:buClr>
              <a:buSzPts val="2600"/>
              <a:buNone/>
            </a:pPr>
            <a:r>
              <a:rPr lang="en-US" sz="6400">
                <a:latin typeface="Arial" panose="020B0604020202020204" pitchFamily="34" charset="0"/>
                <a:ea typeface="Arial" panose="020B0604020202020204"/>
                <a:cs typeface="Arial" panose="020B0604020202020204" pitchFamily="34" charset="0"/>
                <a:sym typeface="Arial" panose="020B0604020202020204"/>
              </a:rPr>
              <a:t>The models are then trained using advanced techniques such as hyperparameter tuning and data augmentation to maximize the quality of generated music. Evaluation metrics include training time, loss, and subjective audio quality, allowing a comprehensive comparison of the strengths and weaknesses of both architectures. WaveNet is anticipated to excel in capturing the nuances of musical patterns, while LSTM may offer faster training times. Through this comparison, the project aims to identify the model best suited for high-quality, autonomous music generation, offering insights into the effectiveness of each architecture for creative AI applications.</a:t>
            </a:r>
          </a:p>
          <a:p>
            <a:pPr marL="0" lvl="0" indent="0" algn="l" rtl="0">
              <a:lnSpc>
                <a:spcPct val="110000"/>
              </a:lnSpc>
              <a:spcBef>
                <a:spcPts val="0"/>
              </a:spcBef>
              <a:spcAft>
                <a:spcPts val="0"/>
              </a:spcAft>
              <a:buClr>
                <a:schemeClr val="dk1"/>
              </a:buClr>
              <a:buSzPts val="2600"/>
              <a:buNone/>
            </a:pPr>
            <a:endParaRPr lang="en-US" sz="6400">
              <a:latin typeface="Arial" panose="020B0604020202020204" pitchFamily="34" charset="0"/>
              <a:ea typeface="Arial" panose="020B0604020202020204"/>
              <a:cs typeface="Arial" panose="020B0604020202020204" pitchFamily="34" charset="0"/>
              <a:sym typeface="Arial" panose="020B0604020202020204"/>
            </a:endParaRPr>
          </a:p>
          <a:p>
            <a:pPr marL="0" lvl="0" indent="0" algn="l" rtl="0">
              <a:lnSpc>
                <a:spcPct val="110000"/>
              </a:lnSpc>
              <a:spcBef>
                <a:spcPts val="0"/>
              </a:spcBef>
              <a:spcAft>
                <a:spcPts val="0"/>
              </a:spcAft>
              <a:buClr>
                <a:schemeClr val="dk1"/>
              </a:buClr>
              <a:buSzPts val="2600"/>
              <a:buNone/>
            </a:pPr>
            <a:endParaRPr lang="en-US" sz="6400">
              <a:latin typeface="Arial" panose="020B0604020202020204" pitchFamily="34" charset="0"/>
              <a:ea typeface="Arial" panose="020B0604020202020204"/>
              <a:cs typeface="Arial" panose="020B0604020202020204" pitchFamily="34" charset="0"/>
              <a:sym typeface="Arial" panose="020B0604020202020204"/>
            </a:endParaRPr>
          </a:p>
          <a:p>
            <a:pPr marL="0" lvl="0" indent="0" algn="l" rtl="0">
              <a:lnSpc>
                <a:spcPct val="90000"/>
              </a:lnSpc>
              <a:spcBef>
                <a:spcPts val="0"/>
              </a:spcBef>
              <a:spcAft>
                <a:spcPts val="0"/>
              </a:spcAft>
              <a:buClr>
                <a:schemeClr val="dk1"/>
              </a:buClr>
              <a:buSzPts val="2600"/>
              <a:buNone/>
            </a:pPr>
            <a:endParaRPr lang="en-US" sz="6400">
              <a:latin typeface="Arial" panose="020B0604020202020204" pitchFamily="34" charset="0"/>
              <a:ea typeface="Arial" panose="020B0604020202020204"/>
              <a:cs typeface="Arial" panose="020B0604020202020204" pitchFamily="34" charset="0"/>
              <a:sym typeface="Arial" panose="020B0604020202020204"/>
            </a:endParaRPr>
          </a:p>
          <a:p>
            <a:pPr marL="0" lvl="0" indent="0" algn="l" rtl="0">
              <a:lnSpc>
                <a:spcPct val="90000"/>
              </a:lnSpc>
              <a:spcBef>
                <a:spcPts val="0"/>
              </a:spcBef>
              <a:spcAft>
                <a:spcPts val="0"/>
              </a:spcAft>
              <a:buClr>
                <a:schemeClr val="dk1"/>
              </a:buClr>
              <a:buSzPts val="2600"/>
              <a:buNone/>
            </a:pPr>
            <a:endParaRPr lang="en-US" sz="1800">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0"/>
              </a:spcBef>
              <a:spcAft>
                <a:spcPts val="0"/>
              </a:spcAft>
              <a:buClr>
                <a:schemeClr val="dk1"/>
              </a:buClr>
              <a:buSzPts val="2600"/>
              <a:buNone/>
            </a:pPr>
            <a:endParaRPr lang="en-US" sz="1800">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0"/>
              </a:spcBef>
              <a:spcAft>
                <a:spcPts val="0"/>
              </a:spcAft>
              <a:buClr>
                <a:schemeClr val="dk1"/>
              </a:buClr>
              <a:buSzPts val="2600"/>
              <a:buNone/>
            </a:pPr>
            <a:endParaRPr lang="en-US" sz="1800">
              <a:latin typeface="Arial" panose="020B0604020202020204"/>
              <a:ea typeface="Arial" panose="020B0604020202020204"/>
              <a:cs typeface="Arial" panose="020B0604020202020204"/>
              <a:sym typeface="Arial" panose="020B0604020202020204"/>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3683635" y="1045210"/>
            <a:ext cx="4110990" cy="55816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3200" b="1">
                <a:gradFill>
                  <a:gsLst>
                    <a:gs pos="0">
                      <a:srgbClr val="012D86"/>
                    </a:gs>
                    <a:gs pos="100000">
                      <a:srgbClr val="0E2557"/>
                    </a:gs>
                  </a:gsLst>
                  <a:lin scaled="0"/>
                </a:gradFill>
                <a:latin typeface="Arial" panose="020B0604020202020204"/>
                <a:ea typeface="Arial" panose="020B0604020202020204"/>
                <a:cs typeface="Arial" panose="020B0604020202020204"/>
                <a:sym typeface="Arial" panose="020B0604020202020204"/>
              </a:rPr>
              <a:t>System architecture</a:t>
            </a: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
        <p:nvSpPr>
          <p:cNvPr id="2" name="Text Box 1"/>
          <p:cNvSpPr txBox="1"/>
          <p:nvPr/>
        </p:nvSpPr>
        <p:spPr>
          <a:xfrm>
            <a:off x="662940" y="2164080"/>
            <a:ext cx="2915285" cy="3563620"/>
          </a:xfrm>
          <a:prstGeom prst="rect">
            <a:avLst/>
          </a:prstGeom>
        </p:spPr>
        <p:txBody>
          <a:bodyPr>
            <a:noAutofit/>
          </a:bodyPr>
          <a:lstStyle/>
          <a:p>
            <a:pPr marL="342900" indent="-342900" algn="l">
              <a:lnSpc>
                <a:spcPct val="150000"/>
              </a:lnSpc>
              <a:buFont typeface="+mj-lt"/>
              <a:buAutoNum type="arabicPeriod"/>
            </a:pPr>
            <a:r>
              <a:rPr lang="en-US" altLang="zh-CN" sz="2000"/>
              <a:t>Data</a:t>
            </a:r>
          </a:p>
          <a:p>
            <a:pPr marL="342900" indent="-342900" algn="l">
              <a:lnSpc>
                <a:spcPct val="150000"/>
              </a:lnSpc>
              <a:buFont typeface="+mj-lt"/>
              <a:buAutoNum type="arabicPeriod"/>
            </a:pPr>
            <a:r>
              <a:rPr lang="en-US" altLang="zh-CN" sz="2000"/>
              <a:t> Model Design</a:t>
            </a:r>
          </a:p>
          <a:p>
            <a:pPr marL="342900" indent="-342900" algn="l">
              <a:lnSpc>
                <a:spcPct val="150000"/>
              </a:lnSpc>
              <a:buFont typeface="+mj-lt"/>
              <a:buAutoNum type="arabicPeriod"/>
            </a:pPr>
            <a:r>
              <a:rPr lang="en-US" altLang="zh-CN" sz="2000"/>
              <a:t> Training</a:t>
            </a:r>
          </a:p>
          <a:p>
            <a:pPr marL="342900" indent="-342900" algn="l">
              <a:lnSpc>
                <a:spcPct val="150000"/>
              </a:lnSpc>
              <a:buFont typeface="+mj-lt"/>
              <a:buAutoNum type="arabicPeriod"/>
            </a:pPr>
            <a:r>
              <a:rPr lang="en-US" altLang="zh-CN" sz="2000"/>
              <a:t> Evaluation</a:t>
            </a:r>
          </a:p>
          <a:p>
            <a:pPr marL="342900" indent="-342900" algn="l">
              <a:lnSpc>
                <a:spcPct val="150000"/>
              </a:lnSpc>
              <a:buFont typeface="+mj-lt"/>
              <a:buAutoNum type="arabicPeriod"/>
            </a:pPr>
            <a:r>
              <a:rPr lang="en-US" altLang="zh-CN" sz="2000"/>
              <a:t>  Music Generation</a:t>
            </a:r>
          </a:p>
        </p:txBody>
      </p:sp>
      <p:sp>
        <p:nvSpPr>
          <p:cNvPr id="3" name="Text Box 2"/>
          <p:cNvSpPr txBox="1"/>
          <p:nvPr/>
        </p:nvSpPr>
        <p:spPr>
          <a:xfrm>
            <a:off x="518160" y="1720215"/>
            <a:ext cx="3810000" cy="561340"/>
          </a:xfrm>
          <a:prstGeom prst="rect">
            <a:avLst/>
          </a:prstGeom>
          <a:noFill/>
        </p:spPr>
        <p:txBody>
          <a:bodyPr wrap="square" rtlCol="0" anchor="t">
            <a:noAutofit/>
          </a:bodyPr>
          <a:lstStyle/>
          <a:p>
            <a:r>
              <a:rPr lang="en-US" altLang="zh-CN" sz="2000" b="1">
                <a:sym typeface="+mn-ea"/>
              </a:rPr>
              <a:t>Step-by-Step Process:</a:t>
            </a:r>
          </a:p>
        </p:txBody>
      </p:sp>
      <p:pic>
        <p:nvPicPr>
          <p:cNvPr id="4" name="Picture 3"/>
          <p:cNvPicPr>
            <a:picLocks noChangeAspect="1"/>
          </p:cNvPicPr>
          <p:nvPr/>
        </p:nvPicPr>
        <p:blipFill>
          <a:blip r:embed="rId3"/>
          <a:stretch>
            <a:fillRect/>
          </a:stretch>
        </p:blipFill>
        <p:spPr>
          <a:xfrm>
            <a:off x="4573270" y="1719580"/>
            <a:ext cx="6604000" cy="40074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944245" y="1218565"/>
            <a:ext cx="8265795" cy="3656965"/>
          </a:xfrm>
          <a:prstGeom prst="rect">
            <a:avLst/>
          </a:prstGeom>
          <a:noFill/>
        </p:spPr>
        <p:txBody>
          <a:bodyPr wrap="square" rtlCol="0">
            <a:noAutofit/>
          </a:bodyPr>
          <a:lstStyle/>
          <a:p>
            <a:pPr marL="457200" lvl="0" indent="-457200" algn="l" rtl="0">
              <a:lnSpc>
                <a:spcPct val="160000"/>
              </a:lnSpc>
              <a:spcBef>
                <a:spcPts val="1000"/>
              </a:spcBef>
              <a:spcAft>
                <a:spcPts val="0"/>
              </a:spcAft>
              <a:buClr>
                <a:schemeClr val="dk1"/>
              </a:buClr>
              <a:buSzPts val="2600"/>
              <a:buFont typeface="Wingdings" panose="05000000000000000000" charset="0"/>
              <a:buChar char="Ø"/>
            </a:pPr>
            <a:r>
              <a:rPr lang="en-US" sz="1600" b="1" i="1">
                <a:sym typeface="Arial" panose="020B0604020202020204"/>
              </a:rPr>
              <a:t>Data Collection &amp; Preprocessing</a:t>
            </a:r>
            <a:r>
              <a:rPr lang="en-US" sz="1600" i="1" u="sng">
                <a:sym typeface="Arial" panose="020B0604020202020204"/>
              </a:rPr>
              <a:t>:</a:t>
            </a:r>
            <a:r>
              <a:rPr lang="en-US" sz="1600" u="sng">
                <a:sym typeface="Arial" panose="020B0604020202020204"/>
              </a:rPr>
              <a:t> </a:t>
            </a:r>
            <a:r>
              <a:rPr lang="en-US" sz="1600">
                <a:sym typeface="Arial" panose="020B0604020202020204"/>
              </a:rPr>
              <a:t>Collecting a large, diverse dataset and preparing it for model training.</a:t>
            </a:r>
            <a:endParaRPr lang="en-US" sz="1600">
              <a:latin typeface="Arial" panose="020B0604020202020204"/>
              <a:ea typeface="Arial" panose="020B0604020202020204"/>
              <a:cs typeface="Arial" panose="020B0604020202020204"/>
              <a:sym typeface="Arial" panose="020B0604020202020204"/>
            </a:endParaRPr>
          </a:p>
          <a:p>
            <a:pPr marL="457200" lvl="0" indent="-457200" algn="l" rtl="0">
              <a:lnSpc>
                <a:spcPct val="160000"/>
              </a:lnSpc>
              <a:spcBef>
                <a:spcPts val="1000"/>
              </a:spcBef>
              <a:spcAft>
                <a:spcPts val="0"/>
              </a:spcAft>
              <a:buClr>
                <a:schemeClr val="dk1"/>
              </a:buClr>
              <a:buSzPts val="2600"/>
              <a:buFont typeface="Wingdings" panose="05000000000000000000" charset="0"/>
              <a:buChar char="Ø"/>
            </a:pPr>
            <a:r>
              <a:rPr lang="en-US" sz="1600" b="1" i="1">
                <a:sym typeface="Arial" panose="020B0604020202020204"/>
              </a:rPr>
              <a:t>Model Design</a:t>
            </a:r>
            <a:r>
              <a:rPr lang="en-US" sz="1600" i="1">
                <a:sym typeface="Arial" panose="020B0604020202020204"/>
              </a:rPr>
              <a:t>:</a:t>
            </a:r>
            <a:r>
              <a:rPr lang="en-US" sz="1600">
                <a:sym typeface="Arial" panose="020B0604020202020204"/>
              </a:rPr>
              <a:t> Implementing WaveNet and LSTM architectures suited for sequence modeling.</a:t>
            </a:r>
            <a:endParaRPr lang="en-US" sz="1600">
              <a:latin typeface="Arial" panose="020B0604020202020204"/>
              <a:ea typeface="Arial" panose="020B0604020202020204"/>
              <a:cs typeface="Arial" panose="020B0604020202020204"/>
              <a:sym typeface="Arial" panose="020B0604020202020204"/>
            </a:endParaRPr>
          </a:p>
          <a:p>
            <a:pPr marL="457200" lvl="0" indent="-457200" algn="l" rtl="0">
              <a:lnSpc>
                <a:spcPct val="160000"/>
              </a:lnSpc>
              <a:spcBef>
                <a:spcPts val="1000"/>
              </a:spcBef>
              <a:spcAft>
                <a:spcPts val="0"/>
              </a:spcAft>
              <a:buClr>
                <a:schemeClr val="dk1"/>
              </a:buClr>
              <a:buSzPts val="2600"/>
              <a:buFont typeface="Wingdings" panose="05000000000000000000" charset="0"/>
              <a:buChar char="Ø"/>
            </a:pPr>
            <a:r>
              <a:rPr lang="en-US" sz="1600" b="1" i="1">
                <a:sym typeface="Arial" panose="020B0604020202020204"/>
              </a:rPr>
              <a:t>Training Pipeline</a:t>
            </a:r>
            <a:r>
              <a:rPr lang="en-US" sz="1600" b="1">
                <a:sym typeface="Arial" panose="020B0604020202020204"/>
              </a:rPr>
              <a:t>: </a:t>
            </a:r>
            <a:r>
              <a:rPr lang="en-US" sz="1600">
                <a:sym typeface="Arial" panose="020B0604020202020204"/>
              </a:rPr>
              <a:t>Optimizing model parameters for effective music generation.</a:t>
            </a:r>
            <a:endParaRPr lang="en-US" sz="1600">
              <a:latin typeface="Arial" panose="020B0604020202020204"/>
              <a:ea typeface="Arial" panose="020B0604020202020204"/>
              <a:cs typeface="Arial" panose="020B0604020202020204"/>
              <a:sym typeface="Arial" panose="020B0604020202020204"/>
            </a:endParaRPr>
          </a:p>
          <a:p>
            <a:pPr marL="457200" lvl="0" indent="-457200" algn="l" rtl="0">
              <a:lnSpc>
                <a:spcPct val="160000"/>
              </a:lnSpc>
              <a:spcBef>
                <a:spcPts val="1000"/>
              </a:spcBef>
              <a:spcAft>
                <a:spcPts val="0"/>
              </a:spcAft>
              <a:buClr>
                <a:schemeClr val="dk1"/>
              </a:buClr>
              <a:buSzPts val="2600"/>
              <a:buFont typeface="Wingdings" panose="05000000000000000000" charset="0"/>
              <a:buChar char="Ø"/>
            </a:pPr>
            <a:r>
              <a:rPr lang="en-US" sz="1600" b="1" i="1">
                <a:sym typeface="Arial" panose="020B0604020202020204"/>
              </a:rPr>
              <a:t>Evaluation</a:t>
            </a:r>
            <a:r>
              <a:rPr lang="en-US" sz="1600" i="1" u="sng">
                <a:sym typeface="Arial" panose="020B0604020202020204"/>
              </a:rPr>
              <a:t>:</a:t>
            </a:r>
            <a:r>
              <a:rPr lang="en-US" sz="1600" u="sng">
                <a:sym typeface="Arial" panose="020B0604020202020204"/>
              </a:rPr>
              <a:t> </a:t>
            </a:r>
            <a:r>
              <a:rPr lang="en-US" sz="1600">
                <a:sym typeface="Arial" panose="020B0604020202020204"/>
              </a:rPr>
              <a:t>Comparing WaveNet and LSTM on performance metrics like loss, training time, and generated audio quality.</a:t>
            </a:r>
            <a:endParaRPr lang="en-US" sz="1600">
              <a:latin typeface="Arial" panose="020B0604020202020204"/>
              <a:ea typeface="Arial" panose="020B0604020202020204"/>
              <a:cs typeface="Arial" panose="020B0604020202020204"/>
              <a:sym typeface="Arial" panose="020B0604020202020204"/>
            </a:endParaRPr>
          </a:p>
          <a:p>
            <a:pPr marL="457200" lvl="0" indent="-457200" algn="l" rtl="0">
              <a:lnSpc>
                <a:spcPct val="160000"/>
              </a:lnSpc>
              <a:spcBef>
                <a:spcPts val="1000"/>
              </a:spcBef>
              <a:spcAft>
                <a:spcPts val="0"/>
              </a:spcAft>
              <a:buClr>
                <a:schemeClr val="dk1"/>
              </a:buClr>
              <a:buSzPts val="2600"/>
              <a:buFont typeface="Wingdings" panose="05000000000000000000" charset="0"/>
              <a:buChar char="Ø"/>
            </a:pPr>
            <a:r>
              <a:rPr lang="en-US" sz="1600" b="1" i="1">
                <a:sym typeface="Arial" panose="020B0604020202020204"/>
              </a:rPr>
              <a:t>Music Generation &amp; Output:</a:t>
            </a:r>
            <a:r>
              <a:rPr lang="en-US" sz="1600">
                <a:sym typeface="Arial" panose="020B0604020202020204"/>
              </a:rPr>
              <a:t> Synthesizing new music sequences based on learned patterns.</a:t>
            </a:r>
            <a:endParaRPr lang="en-US" sz="1600">
              <a:latin typeface="Arial" panose="020B0604020202020204"/>
              <a:ea typeface="Arial" panose="020B0604020202020204"/>
              <a:cs typeface="Arial" panose="020B0604020202020204"/>
              <a:sym typeface="Arial" panose="020B0604020202020204"/>
            </a:endParaRPr>
          </a:p>
          <a:p>
            <a:pPr>
              <a:lnSpc>
                <a:spcPct val="150000"/>
              </a:lnSpc>
            </a:pPr>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400050" y="874395"/>
            <a:ext cx="3062605" cy="73723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3200" b="1">
                <a:gradFill>
                  <a:gsLst>
                    <a:gs pos="0">
                      <a:srgbClr val="012D86"/>
                    </a:gs>
                    <a:gs pos="100000">
                      <a:srgbClr val="0E2557"/>
                    </a:gs>
                  </a:gsLst>
                  <a:lin scaled="0"/>
                </a:gradFill>
                <a:latin typeface="Arial" panose="020B0604020202020204"/>
                <a:ea typeface="Arial" panose="020B0604020202020204"/>
                <a:cs typeface="Arial" panose="020B0604020202020204"/>
                <a:sym typeface="Arial" panose="020B0604020202020204"/>
              </a:rPr>
              <a:t>Conclusion</a:t>
            </a:r>
            <a:endParaRPr lang="en-US" sz="3200" b="1">
              <a:solidFill>
                <a:schemeClr val="bg2"/>
              </a:solidFill>
              <a:latin typeface="Arial" panose="020B0604020202020204"/>
              <a:ea typeface="Arial" panose="020B0604020202020204"/>
              <a:cs typeface="Arial" panose="020B0604020202020204"/>
              <a:sym typeface="Arial" panose="020B0604020202020204"/>
            </a:endParaRPr>
          </a:p>
        </p:txBody>
      </p:sp>
      <p:sp>
        <p:nvSpPr>
          <p:cNvPr id="143" name="Google Shape;143;p20"/>
          <p:cNvSpPr txBox="1">
            <a:spLocks noGrp="1"/>
          </p:cNvSpPr>
          <p:nvPr>
            <p:ph type="subTitle" idx="1"/>
          </p:nvPr>
        </p:nvSpPr>
        <p:spPr>
          <a:xfrm>
            <a:off x="982980" y="1750060"/>
            <a:ext cx="9838690" cy="3682365"/>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2600"/>
              <a:buNone/>
            </a:pPr>
            <a:r>
              <a:rPr lang="en-US" sz="1600">
                <a:latin typeface="Arial" panose="020B0604020202020204"/>
                <a:ea typeface="Arial" panose="020B0604020202020204"/>
                <a:cs typeface="Arial" panose="020B0604020202020204"/>
                <a:sym typeface="Arial" panose="020B0604020202020204"/>
              </a:rPr>
              <a:t>This project successfully demonstrates the potential of deep learning for automatic music generation, comparing the WaveNet and LSTM architectures to understand their effectiveness in creating high-quality musical sequences. WaveNet, with its dilated causal convolutions, shows strengths in capturing complex musical patterns, producing rich and coherent sequences, while LSTM provides faster training times with efficient handling of sequential data. Through careful model design, large dataset collection, and optimized training, both models generated music with unique qualities. Key findings highlight the importance of dataset size and architecture choice for model generalization. Future directions could involve exploring more advanced architectures or incorporating additional musical features to further enhance music generation quality. The project underscores the promise of AI in creative domains and sets a foundation for further advancements in automated music composition.</a:t>
            </a:r>
          </a:p>
          <a:p>
            <a:pPr marL="0" lvl="0" indent="0" algn="l" rtl="0">
              <a:lnSpc>
                <a:spcPct val="90000"/>
              </a:lnSpc>
              <a:spcBef>
                <a:spcPts val="0"/>
              </a:spcBef>
              <a:spcAft>
                <a:spcPts val="0"/>
              </a:spcAft>
              <a:buClr>
                <a:schemeClr val="dk1"/>
              </a:buClr>
              <a:buSzPts val="2600"/>
              <a:buNone/>
            </a:pPr>
            <a:endParaRPr lang="en-US" sz="1600">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0"/>
              </a:spcBef>
              <a:spcAft>
                <a:spcPts val="0"/>
              </a:spcAft>
              <a:buClr>
                <a:schemeClr val="dk1"/>
              </a:buClr>
              <a:buSzPts val="2600"/>
              <a:buNone/>
            </a:pPr>
            <a:endParaRPr lang="en-US" sz="1600">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0"/>
              </a:spcBef>
              <a:spcAft>
                <a:spcPts val="0"/>
              </a:spcAft>
              <a:buClr>
                <a:schemeClr val="dk1"/>
              </a:buClr>
              <a:buSzPts val="2600"/>
              <a:buNone/>
            </a:pPr>
            <a:endParaRPr lang="en-US" sz="1600">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0"/>
              </a:spcBef>
              <a:spcAft>
                <a:spcPts val="0"/>
              </a:spcAft>
              <a:buClr>
                <a:schemeClr val="dk1"/>
              </a:buClr>
              <a:buSzPts val="2600"/>
              <a:buNone/>
            </a:pPr>
            <a:endParaRPr lang="en-US" sz="400">
              <a:latin typeface="Arial" panose="020B0604020202020204"/>
              <a:ea typeface="Arial" panose="020B0604020202020204"/>
              <a:cs typeface="Arial" panose="020B0604020202020204"/>
              <a:sym typeface="Arial" panose="020B0604020202020204"/>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622935" y="1069340"/>
            <a:ext cx="4616450" cy="82296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3200" b="1">
                <a:gradFill>
                  <a:gsLst>
                    <a:gs pos="0">
                      <a:srgbClr val="012D86"/>
                    </a:gs>
                    <a:gs pos="100000">
                      <a:srgbClr val="0E2557"/>
                    </a:gs>
                  </a:gsLst>
                  <a:lin scaled="0"/>
                </a:gradFill>
                <a:latin typeface="Arial" panose="020B0604020202020204"/>
                <a:ea typeface="Arial" panose="020B0604020202020204"/>
                <a:cs typeface="Arial" panose="020B0604020202020204"/>
                <a:sym typeface="Arial" panose="020B0604020202020204"/>
              </a:rPr>
              <a:t>Future Scope</a:t>
            </a:r>
          </a:p>
        </p:txBody>
      </p:sp>
      <p:sp>
        <p:nvSpPr>
          <p:cNvPr id="150" name="Google Shape;150;p21"/>
          <p:cNvSpPr txBox="1">
            <a:spLocks noGrp="1"/>
          </p:cNvSpPr>
          <p:nvPr>
            <p:ph type="subTitle" idx="1"/>
          </p:nvPr>
        </p:nvSpPr>
        <p:spPr>
          <a:xfrm>
            <a:off x="727075" y="2110105"/>
            <a:ext cx="11152505" cy="4054475"/>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2600"/>
              <a:buNone/>
            </a:pPr>
            <a:r>
              <a:rPr lang="en-US" sz="1780">
                <a:latin typeface="Arial" panose="020B0604020202020204"/>
                <a:ea typeface="Arial" panose="020B0604020202020204"/>
                <a:cs typeface="Arial" panose="020B0604020202020204"/>
                <a:sym typeface="Arial" panose="020B0604020202020204"/>
              </a:rPr>
              <a:t>The project opens several pathways for advancing automatic music generation. Future work could explore more sophisticated architectures, such as Transformer models, which are known for their attention mechanisms and potential to capture even more complex musical dependencies. Expanding the dataset to include diverse genres and cultural music styles could improve the model’s ability to generalize across different musical forms. Additionally, incorporating other musical elements, like dynamics and harmonics, could enrich the generated compositions. Real-time music generation for interactive applications, such as virtual instruments or personalized playlists, is another promising area. Finally, fine-tuning models for specific genres or user preferences could make AI-generated music more adaptable and relevant to various audiences and applications.</a:t>
            </a: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1110</Words>
  <Application>Microsoft Office PowerPoint</Application>
  <PresentationFormat>Widescreen</PresentationFormat>
  <Paragraphs>59</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AUTOMATIC MUSIC GENERATION</vt:lpstr>
      <vt:lpstr>OUTLINE</vt:lpstr>
      <vt:lpstr>PowerPoint Presentation</vt:lpstr>
      <vt:lpstr>Problem Statement</vt:lpstr>
      <vt:lpstr>Proposed Solution</vt:lpstr>
      <vt:lpstr>System architecture</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DEVA</dc:creator>
  <cp:lastModifiedBy>DINESH K</cp:lastModifiedBy>
  <cp:revision>29</cp:revision>
  <dcterms:created xsi:type="dcterms:W3CDTF">2024-11-09T08:51:00Z</dcterms:created>
  <dcterms:modified xsi:type="dcterms:W3CDTF">2024-11-28T16:19:55Z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091DC8FFEA7C423C80A02AC8E07E272F_13</vt:lpwstr>
  </property>
  <property fmtid="{D5CDD505-2E9C-101B-9397-08002B2CF9AE}" pid="3" name="KSOProductBuildVer">
    <vt:lpwstr>1033-12.2.0.18638</vt:lpwstr>
  </property>
</Properties>
</file>