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3" r:id="rId1"/>
  </p:sldMasterIdLst>
  <p:notesMasterIdLst>
    <p:notesMasterId r:id="rId51"/>
  </p:notesMasterIdLst>
  <p:sldIdLst>
    <p:sldId id="256" r:id="rId2"/>
    <p:sldId id="277" r:id="rId3"/>
    <p:sldId id="281" r:id="rId4"/>
    <p:sldId id="282" r:id="rId5"/>
    <p:sldId id="257" r:id="rId6"/>
    <p:sldId id="258" r:id="rId7"/>
    <p:sldId id="275" r:id="rId8"/>
    <p:sldId id="278" r:id="rId9"/>
    <p:sldId id="279" r:id="rId10"/>
    <p:sldId id="260" r:id="rId11"/>
    <p:sldId id="261" r:id="rId12"/>
    <p:sldId id="283" r:id="rId13"/>
    <p:sldId id="284" r:id="rId14"/>
    <p:sldId id="269" r:id="rId15"/>
    <p:sldId id="285" r:id="rId16"/>
    <p:sldId id="286" r:id="rId17"/>
    <p:sldId id="312" r:id="rId18"/>
    <p:sldId id="289" r:id="rId19"/>
    <p:sldId id="287" r:id="rId20"/>
    <p:sldId id="290" r:id="rId21"/>
    <p:sldId id="293" r:id="rId22"/>
    <p:sldId id="272" r:id="rId23"/>
    <p:sldId id="273" r:id="rId24"/>
    <p:sldId id="294" r:id="rId25"/>
    <p:sldId id="301" r:id="rId26"/>
    <p:sldId id="302" r:id="rId27"/>
    <p:sldId id="303" r:id="rId28"/>
    <p:sldId id="304" r:id="rId29"/>
    <p:sldId id="305" r:id="rId30"/>
    <p:sldId id="313" r:id="rId31"/>
    <p:sldId id="295" r:id="rId32"/>
    <p:sldId id="314" r:id="rId33"/>
    <p:sldId id="296" r:id="rId34"/>
    <p:sldId id="317" r:id="rId35"/>
    <p:sldId id="297" r:id="rId36"/>
    <p:sldId id="315" r:id="rId37"/>
    <p:sldId id="298" r:id="rId38"/>
    <p:sldId id="316" r:id="rId39"/>
    <p:sldId id="299" r:id="rId40"/>
    <p:sldId id="300" r:id="rId41"/>
    <p:sldId id="280" r:id="rId42"/>
    <p:sldId id="264" r:id="rId43"/>
    <p:sldId id="266" r:id="rId44"/>
    <p:sldId id="306" r:id="rId45"/>
    <p:sldId id="307" r:id="rId46"/>
    <p:sldId id="308" r:id="rId47"/>
    <p:sldId id="309" r:id="rId48"/>
    <p:sldId id="310" r:id="rId49"/>
    <p:sldId id="311" r:id="rId50"/>
  </p:sldIdLst>
  <p:sldSz cx="9144000" cy="5143500" type="screen16x9"/>
  <p:notesSz cx="6858000" cy="9144000"/>
  <p:embeddedFontLst>
    <p:embeddedFont>
      <p:font typeface="Calibri" panose="020F0502020204030204" pitchFamily="34" charset="0"/>
      <p:regular r:id="rId52"/>
      <p:bold r:id="rId53"/>
      <p:italic r:id="rId54"/>
      <p:boldItalic r:id="rId55"/>
    </p:embeddedFont>
    <p:embeddedFont>
      <p:font typeface="Gill Sans MT" panose="020B0502020104020203" pitchFamily="34" charset="0"/>
      <p:regular r:id="rId56"/>
      <p:bold r:id="rId57"/>
      <p:italic r:id="rId58"/>
      <p:boldItalic r:id="rId5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512443-8D01-43B6-A7AE-B3763D6BA349}">
          <p14:sldIdLst>
            <p14:sldId id="256"/>
            <p14:sldId id="277"/>
            <p14:sldId id="281"/>
            <p14:sldId id="282"/>
            <p14:sldId id="257"/>
            <p14:sldId id="258"/>
            <p14:sldId id="275"/>
            <p14:sldId id="278"/>
            <p14:sldId id="279"/>
            <p14:sldId id="260"/>
            <p14:sldId id="261"/>
            <p14:sldId id="283"/>
            <p14:sldId id="284"/>
            <p14:sldId id="269"/>
            <p14:sldId id="285"/>
            <p14:sldId id="286"/>
            <p14:sldId id="312"/>
            <p14:sldId id="289"/>
            <p14:sldId id="287"/>
            <p14:sldId id="290"/>
            <p14:sldId id="293"/>
            <p14:sldId id="272"/>
            <p14:sldId id="273"/>
            <p14:sldId id="294"/>
            <p14:sldId id="301"/>
            <p14:sldId id="302"/>
            <p14:sldId id="303"/>
            <p14:sldId id="304"/>
            <p14:sldId id="305"/>
            <p14:sldId id="313"/>
            <p14:sldId id="295"/>
            <p14:sldId id="314"/>
            <p14:sldId id="296"/>
            <p14:sldId id="317"/>
            <p14:sldId id="297"/>
            <p14:sldId id="315"/>
            <p14:sldId id="298"/>
            <p14:sldId id="316"/>
            <p14:sldId id="299"/>
            <p14:sldId id="300"/>
            <p14:sldId id="280"/>
            <p14:sldId id="264"/>
            <p14:sldId id="266"/>
            <p14:sldId id="306"/>
            <p14:sldId id="307"/>
            <p14:sldId id="308"/>
            <p14:sldId id="309"/>
            <p14:sldId id="310"/>
            <p14:sldId id="31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624" y="64"/>
      </p:cViewPr>
      <p:guideLst>
        <p:guide orient="horz" pos="162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81835dcd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81835dcd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881835dcd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881835dcd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81835dcd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81835dcd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881835dcd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881835dcd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881835dcd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881835dcd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4c43dae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4c43dae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9356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391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21691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7490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6361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50814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31811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12052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1598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501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3034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11/20/2023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78562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11/20/2023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45290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www.kaggle.com/code/gauravan/alzheimer-s-model-building/notebook"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827300"/>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4400"/>
              <a:buFont typeface="Calibri"/>
              <a:buNone/>
            </a:pPr>
            <a:endParaRPr sz="4400" dirty="0">
              <a:latin typeface="Sohne"/>
              <a:ea typeface="Calibri"/>
              <a:cs typeface="Calibri"/>
              <a:sym typeface="Calibri"/>
            </a:endParaRPr>
          </a:p>
          <a:p>
            <a:pPr marL="0" lvl="0" indent="0" algn="ctr" rtl="0">
              <a:spcBef>
                <a:spcPts val="0"/>
              </a:spcBef>
              <a:spcAft>
                <a:spcPts val="0"/>
              </a:spcAft>
              <a:buNone/>
            </a:pPr>
            <a:endParaRPr dirty="0">
              <a:latin typeface="Sohne"/>
            </a:endParaRPr>
          </a:p>
        </p:txBody>
      </p:sp>
      <p:sp>
        <p:nvSpPr>
          <p:cNvPr id="61" name="Google Shape;61;p14"/>
          <p:cNvSpPr txBox="1">
            <a:spLocks noGrp="1"/>
          </p:cNvSpPr>
          <p:nvPr>
            <p:ph type="subTitle" idx="1"/>
          </p:nvPr>
        </p:nvSpPr>
        <p:spPr>
          <a:xfrm>
            <a:off x="311700" y="2418750"/>
            <a:ext cx="8520600" cy="26811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endParaRPr sz="1800" dirty="0">
              <a:solidFill>
                <a:srgbClr val="000000"/>
              </a:solidFill>
              <a:latin typeface="Sohne"/>
              <a:ea typeface="Calibri"/>
              <a:cs typeface="Calibri"/>
              <a:sym typeface="Calibri"/>
            </a:endParaRPr>
          </a:p>
          <a:p>
            <a:pPr marL="0" lvl="0" indent="0" algn="l" rtl="0">
              <a:lnSpc>
                <a:spcPct val="90000"/>
              </a:lnSpc>
              <a:spcBef>
                <a:spcPts val="0"/>
              </a:spcBef>
              <a:spcAft>
                <a:spcPts val="0"/>
              </a:spcAft>
              <a:buNone/>
            </a:pPr>
            <a:endParaRPr sz="1800" dirty="0">
              <a:solidFill>
                <a:srgbClr val="000000"/>
              </a:solidFill>
              <a:latin typeface="Sohne"/>
              <a:ea typeface="Calibri"/>
              <a:cs typeface="Calibri"/>
              <a:sym typeface="Calibri"/>
            </a:endParaRPr>
          </a:p>
          <a:p>
            <a:pPr marL="0" lvl="0" indent="0" algn="l" rtl="0">
              <a:lnSpc>
                <a:spcPct val="90000"/>
              </a:lnSpc>
              <a:spcBef>
                <a:spcPts val="0"/>
              </a:spcBef>
              <a:spcAft>
                <a:spcPts val="0"/>
              </a:spcAft>
              <a:buNone/>
            </a:pPr>
            <a:endParaRPr sz="1800" dirty="0">
              <a:solidFill>
                <a:srgbClr val="000000"/>
              </a:solidFill>
              <a:latin typeface="Sohne"/>
              <a:ea typeface="Calibri"/>
              <a:cs typeface="Calibri"/>
              <a:sym typeface="Calibri"/>
            </a:endParaRPr>
          </a:p>
          <a:p>
            <a:pPr marL="0" lvl="0" indent="0" algn="l" rtl="0">
              <a:lnSpc>
                <a:spcPct val="90000"/>
              </a:lnSpc>
              <a:spcBef>
                <a:spcPts val="1000"/>
              </a:spcBef>
              <a:spcAft>
                <a:spcPts val="0"/>
              </a:spcAft>
              <a:buNone/>
            </a:pPr>
            <a:endParaRPr sz="1800" dirty="0">
              <a:solidFill>
                <a:srgbClr val="000000"/>
              </a:solidFill>
              <a:latin typeface="Sohne"/>
              <a:ea typeface="Calibri"/>
              <a:cs typeface="Calibri"/>
              <a:sym typeface="Calibri"/>
            </a:endParaRPr>
          </a:p>
          <a:p>
            <a:pPr marL="0" lvl="0" indent="0" algn="l" rtl="0">
              <a:spcBef>
                <a:spcPts val="0"/>
              </a:spcBef>
              <a:spcAft>
                <a:spcPts val="0"/>
              </a:spcAft>
              <a:buNone/>
            </a:pPr>
            <a:endParaRPr dirty="0">
              <a:latin typeface="Sohne"/>
            </a:endParaRPr>
          </a:p>
        </p:txBody>
      </p:sp>
      <p:pic>
        <p:nvPicPr>
          <p:cNvPr id="62" name="Google Shape;62;p14" descr="Anna university Logo PNG Vector (CDR) Free Download"/>
          <p:cNvPicPr preferRelativeResize="0"/>
          <p:nvPr/>
        </p:nvPicPr>
        <p:blipFill rotWithShape="1">
          <a:blip r:embed="rId3">
            <a:alphaModFix/>
          </a:blip>
          <a:srcRect/>
          <a:stretch/>
        </p:blipFill>
        <p:spPr>
          <a:xfrm>
            <a:off x="4120462" y="166699"/>
            <a:ext cx="903075" cy="848900"/>
          </a:xfrm>
          <a:prstGeom prst="rect">
            <a:avLst/>
          </a:prstGeom>
          <a:noFill/>
          <a:ln>
            <a:noFill/>
          </a:ln>
        </p:spPr>
      </p:pic>
      <p:sp>
        <p:nvSpPr>
          <p:cNvPr id="63" name="Google Shape;63;p14"/>
          <p:cNvSpPr txBox="1"/>
          <p:nvPr/>
        </p:nvSpPr>
        <p:spPr>
          <a:xfrm>
            <a:off x="1362375" y="744575"/>
            <a:ext cx="7044900" cy="1320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4400"/>
              <a:buFont typeface="Calibri"/>
              <a:buNone/>
            </a:pPr>
            <a:endParaRPr sz="2600" dirty="0">
              <a:solidFill>
                <a:schemeClr val="dk1"/>
              </a:solidFill>
              <a:latin typeface="Sohne"/>
              <a:ea typeface="Calibri"/>
              <a:cs typeface="Calibri"/>
              <a:sym typeface="Calibri"/>
            </a:endParaRPr>
          </a:p>
          <a:p>
            <a:pPr marL="0" lvl="0" indent="0" algn="l" rtl="0">
              <a:lnSpc>
                <a:spcPct val="90000"/>
              </a:lnSpc>
              <a:spcBef>
                <a:spcPts val="0"/>
              </a:spcBef>
              <a:spcAft>
                <a:spcPts val="0"/>
              </a:spcAft>
              <a:buNone/>
            </a:pPr>
            <a:r>
              <a:rPr lang="en-GB" sz="2800" dirty="0">
                <a:solidFill>
                  <a:schemeClr val="dk1"/>
                </a:solidFill>
                <a:latin typeface="Sohne"/>
                <a:ea typeface="Calibri"/>
                <a:cs typeface="Calibri"/>
                <a:sym typeface="Calibri"/>
              </a:rPr>
              <a:t>   CS6301-MACHINE LEARNING MINI PROJECT</a:t>
            </a:r>
            <a:br>
              <a:rPr lang="en-GB" sz="2800" dirty="0">
                <a:solidFill>
                  <a:schemeClr val="dk1"/>
                </a:solidFill>
                <a:latin typeface="Sohne"/>
                <a:ea typeface="Calibri"/>
                <a:cs typeface="Calibri"/>
                <a:sym typeface="Calibri"/>
              </a:rPr>
            </a:br>
            <a:r>
              <a:rPr lang="en-GB" sz="2800" dirty="0">
                <a:solidFill>
                  <a:schemeClr val="dk1"/>
                </a:solidFill>
                <a:latin typeface="Sohne"/>
                <a:ea typeface="Calibri"/>
                <a:cs typeface="Calibri"/>
                <a:sym typeface="Calibri"/>
              </a:rPr>
              <a:t>           ALZHEIMERS DISEASE PREDICTION</a:t>
            </a:r>
            <a:endParaRPr sz="1600" dirty="0">
              <a:latin typeface="Sohne"/>
            </a:endParaRPr>
          </a:p>
        </p:txBody>
      </p:sp>
      <p:sp>
        <p:nvSpPr>
          <p:cNvPr id="64" name="Google Shape;64;p14"/>
          <p:cNvSpPr txBox="1"/>
          <p:nvPr/>
        </p:nvSpPr>
        <p:spPr>
          <a:xfrm>
            <a:off x="4225550" y="2979725"/>
            <a:ext cx="4757700" cy="1587071"/>
          </a:xfrm>
          <a:prstGeom prst="rect">
            <a:avLst/>
          </a:prstGeom>
          <a:noFill/>
          <a:ln>
            <a:noFill/>
          </a:ln>
        </p:spPr>
        <p:txBody>
          <a:bodyPr spcFirstLastPara="1" wrap="square" lIns="91425" tIns="91425" rIns="91425" bIns="91425" anchor="t" anchorCtr="0">
            <a:spAutoFit/>
          </a:bodyPr>
          <a:lstStyle/>
          <a:p>
            <a:pPr marL="914400" lvl="2" indent="0" algn="l" rtl="0">
              <a:lnSpc>
                <a:spcPct val="90000"/>
              </a:lnSpc>
              <a:spcBef>
                <a:spcPts val="0"/>
              </a:spcBef>
              <a:spcAft>
                <a:spcPts val="0"/>
              </a:spcAft>
              <a:buNone/>
            </a:pPr>
            <a:r>
              <a:rPr lang="en-GB" sz="1800" dirty="0">
                <a:latin typeface="Sohne"/>
                <a:ea typeface="Calibri"/>
                <a:cs typeface="Calibri"/>
                <a:sym typeface="Calibri"/>
              </a:rPr>
              <a:t>   TEAM MEMBERS:</a:t>
            </a:r>
            <a:endParaRPr sz="1800" dirty="0">
              <a:latin typeface="Sohne"/>
              <a:ea typeface="Calibri"/>
              <a:cs typeface="Calibri"/>
              <a:sym typeface="Calibri"/>
            </a:endParaRPr>
          </a:p>
          <a:p>
            <a:pPr marL="914400" lvl="2" indent="0" algn="l" rtl="0">
              <a:lnSpc>
                <a:spcPct val="90000"/>
              </a:lnSpc>
              <a:spcBef>
                <a:spcPts val="0"/>
              </a:spcBef>
              <a:spcAft>
                <a:spcPts val="0"/>
              </a:spcAft>
              <a:buNone/>
            </a:pPr>
            <a:endParaRPr sz="1800" dirty="0">
              <a:latin typeface="Sohne"/>
              <a:ea typeface="Calibri"/>
              <a:cs typeface="Calibri"/>
              <a:sym typeface="Calibri"/>
            </a:endParaRPr>
          </a:p>
          <a:p>
            <a:pPr marL="914400" lvl="2" indent="0" algn="l" rtl="0">
              <a:lnSpc>
                <a:spcPct val="90000"/>
              </a:lnSpc>
              <a:spcBef>
                <a:spcPts val="500"/>
              </a:spcBef>
              <a:spcAft>
                <a:spcPts val="0"/>
              </a:spcAft>
              <a:buNone/>
            </a:pPr>
            <a:r>
              <a:rPr lang="en-GB" sz="1800" dirty="0">
                <a:latin typeface="Sohne"/>
                <a:ea typeface="Calibri"/>
                <a:cs typeface="Calibri"/>
                <a:sym typeface="Calibri"/>
              </a:rPr>
              <a:t>   DINESH S - 2021103010</a:t>
            </a:r>
            <a:endParaRPr sz="1200" dirty="0">
              <a:latin typeface="Sohne"/>
              <a:ea typeface="Calibri"/>
              <a:cs typeface="Calibri"/>
              <a:sym typeface="Calibri"/>
            </a:endParaRPr>
          </a:p>
          <a:p>
            <a:pPr marL="914400" lvl="2" indent="0" algn="l" rtl="0">
              <a:lnSpc>
                <a:spcPct val="90000"/>
              </a:lnSpc>
              <a:spcBef>
                <a:spcPts val="500"/>
              </a:spcBef>
              <a:spcAft>
                <a:spcPts val="0"/>
              </a:spcAft>
              <a:buNone/>
            </a:pPr>
            <a:r>
              <a:rPr lang="en-GB" sz="1800" dirty="0">
                <a:latin typeface="Sohne"/>
                <a:ea typeface="Calibri"/>
                <a:cs typeface="Calibri"/>
                <a:sym typeface="Calibri"/>
              </a:rPr>
              <a:t>   HARISH KUMAR KGS - 2021103302</a:t>
            </a:r>
            <a:endParaRPr sz="1200" dirty="0">
              <a:latin typeface="Sohne"/>
              <a:ea typeface="Calibri"/>
              <a:cs typeface="Calibri"/>
              <a:sym typeface="Calibri"/>
            </a:endParaRPr>
          </a:p>
          <a:p>
            <a:pPr marL="0" lvl="0" indent="0" algn="l" rtl="0">
              <a:spcBef>
                <a:spcPts val="0"/>
              </a:spcBef>
              <a:spcAft>
                <a:spcPts val="0"/>
              </a:spcAft>
              <a:buNone/>
            </a:pPr>
            <a:endParaRPr dirty="0">
              <a:latin typeface="Sohne"/>
            </a:endParaRPr>
          </a:p>
        </p:txBody>
      </p:sp>
      <p:sp>
        <p:nvSpPr>
          <p:cNvPr id="65" name="Google Shape;65;p14"/>
          <p:cNvSpPr txBox="1"/>
          <p:nvPr/>
        </p:nvSpPr>
        <p:spPr>
          <a:xfrm>
            <a:off x="311700" y="2933400"/>
            <a:ext cx="4196400" cy="1566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GB" sz="1800" dirty="0">
                <a:solidFill>
                  <a:schemeClr val="dk1"/>
                </a:solidFill>
                <a:latin typeface="Sohne"/>
                <a:ea typeface="Calibri"/>
                <a:cs typeface="Calibri"/>
                <a:sym typeface="Calibri"/>
              </a:rPr>
              <a:t>GUIDED BY:                                                                                                                          </a:t>
            </a:r>
            <a:endParaRPr sz="1800" dirty="0">
              <a:solidFill>
                <a:schemeClr val="dk1"/>
              </a:solidFill>
              <a:latin typeface="Sohne"/>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GB" sz="1800" dirty="0">
                <a:solidFill>
                  <a:schemeClr val="dk1"/>
                </a:solidFill>
                <a:latin typeface="Sohne"/>
                <a:ea typeface="Calibri"/>
                <a:cs typeface="Calibri"/>
                <a:sym typeface="Calibri"/>
              </a:rPr>
              <a:t>Dr .MOHAMED FATHIMAL</a:t>
            </a:r>
            <a:endParaRPr sz="1800" dirty="0">
              <a:solidFill>
                <a:schemeClr val="dk1"/>
              </a:solidFill>
              <a:latin typeface="Sohne"/>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GB" sz="1800" dirty="0">
                <a:solidFill>
                  <a:schemeClr val="dk1"/>
                </a:solidFill>
                <a:latin typeface="Sohne"/>
                <a:ea typeface="Calibri"/>
                <a:cs typeface="Calibri"/>
                <a:sym typeface="Calibri"/>
              </a:rPr>
              <a:t>ASSISTANT PROFESSOR, DCSE</a:t>
            </a:r>
            <a:endParaRPr sz="1800" dirty="0">
              <a:solidFill>
                <a:schemeClr val="dk1"/>
              </a:solidFill>
              <a:latin typeface="Sohne"/>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GB" sz="1800" dirty="0">
                <a:solidFill>
                  <a:schemeClr val="dk1"/>
                </a:solidFill>
                <a:latin typeface="Sohne"/>
                <a:ea typeface="Calibri"/>
                <a:cs typeface="Calibri"/>
                <a:sym typeface="Calibri"/>
              </a:rPr>
              <a:t>COLLEGE OF ENGINEERING, GUINDY</a:t>
            </a:r>
            <a:endParaRPr dirty="0">
              <a:latin typeface="Soh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TextBox 5">
            <a:extLst>
              <a:ext uri="{FF2B5EF4-FFF2-40B4-BE49-F238E27FC236}">
                <a16:creationId xmlns:a16="http://schemas.microsoft.com/office/drawing/2014/main" id="{FFD4EE96-0D73-3B77-1BF9-F09EF4BAF3DC}"/>
              </a:ext>
            </a:extLst>
          </p:cNvPr>
          <p:cNvSpPr txBox="1"/>
          <p:nvPr/>
        </p:nvSpPr>
        <p:spPr>
          <a:xfrm>
            <a:off x="178965" y="238450"/>
            <a:ext cx="3061981" cy="461665"/>
          </a:xfrm>
          <a:prstGeom prst="rect">
            <a:avLst/>
          </a:prstGeom>
          <a:noFill/>
        </p:spPr>
        <p:txBody>
          <a:bodyPr wrap="square" rtlCol="0">
            <a:spAutoFit/>
          </a:bodyPr>
          <a:lstStyle/>
          <a:p>
            <a:r>
              <a:rPr lang="en-IN" sz="2400" dirty="0"/>
              <a:t>Block Diagram:</a:t>
            </a:r>
          </a:p>
        </p:txBody>
      </p:sp>
      <p:pic>
        <p:nvPicPr>
          <p:cNvPr id="11" name="Picture 10">
            <a:extLst>
              <a:ext uri="{FF2B5EF4-FFF2-40B4-BE49-F238E27FC236}">
                <a16:creationId xmlns:a16="http://schemas.microsoft.com/office/drawing/2014/main" id="{B447486F-8B23-995A-DFF6-90542711B07E}"/>
              </a:ext>
            </a:extLst>
          </p:cNvPr>
          <p:cNvPicPr>
            <a:picLocks noChangeAspect="1"/>
          </p:cNvPicPr>
          <p:nvPr/>
        </p:nvPicPr>
        <p:blipFill>
          <a:blip r:embed="rId3"/>
          <a:stretch>
            <a:fillRect/>
          </a:stretch>
        </p:blipFill>
        <p:spPr>
          <a:xfrm>
            <a:off x="152400" y="795337"/>
            <a:ext cx="8839200" cy="3552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Existing Algorithm:</a:t>
            </a:r>
            <a:endParaRPr dirty="0"/>
          </a:p>
        </p:txBody>
      </p:sp>
      <p:sp>
        <p:nvSpPr>
          <p:cNvPr id="95" name="Google Shape;95;p19"/>
          <p:cNvSpPr txBox="1">
            <a:spLocks noGrp="1"/>
          </p:cNvSpPr>
          <p:nvPr>
            <p:ph type="body" idx="1"/>
          </p:nvPr>
        </p:nvSpPr>
        <p:spPr>
          <a:xfrm>
            <a:off x="311700" y="920874"/>
            <a:ext cx="8629101" cy="4133725"/>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US" b="0" i="0" dirty="0">
                <a:effectLst/>
                <a:latin typeface="Gill Sans MT (Body)"/>
              </a:rPr>
              <a:t>Several machine learning and data analysis algorithms have been used for Alzheimer's disease prediction. Some of the commonly used algorithms for Alzheimer's disease prediction include:</a:t>
            </a:r>
          </a:p>
          <a:p>
            <a:pPr marL="114300" indent="0" algn="just">
              <a:lnSpc>
                <a:spcPct val="150000"/>
              </a:lnSpc>
              <a:buNone/>
            </a:pPr>
            <a:r>
              <a:rPr lang="en-US" b="1" i="0" dirty="0">
                <a:effectLst/>
                <a:latin typeface="Gill Sans MT (Body)"/>
              </a:rPr>
              <a:t>Support Vector Machine (SVM):</a:t>
            </a:r>
            <a:endParaRPr lang="en-US" b="0" i="0" dirty="0">
              <a:effectLst/>
              <a:latin typeface="Gill Sans MT (Body)"/>
            </a:endParaRPr>
          </a:p>
          <a:p>
            <a:pPr algn="just">
              <a:lnSpc>
                <a:spcPct val="150000"/>
              </a:lnSpc>
              <a:buFont typeface="Arial" panose="020B0604020202020204" pitchFamily="34" charset="0"/>
              <a:buChar char="•"/>
            </a:pPr>
            <a:r>
              <a:rPr lang="en-US" b="0" i="0" dirty="0">
                <a:effectLst/>
                <a:latin typeface="Gill Sans MT (Body)"/>
              </a:rPr>
              <a:t>SVM is a supervised learning algorithm used for classification tasks. It works by finding the hyperplane that best separates different classes in the feature space, maximizing the margin between them.</a:t>
            </a:r>
          </a:p>
          <a:p>
            <a:pPr algn="just">
              <a:lnSpc>
                <a:spcPct val="150000"/>
              </a:lnSpc>
              <a:buFont typeface="Arial" panose="020B0604020202020204" pitchFamily="34" charset="0"/>
              <a:buChar char="•"/>
            </a:pPr>
            <a:r>
              <a:rPr lang="en-US" b="1" i="0" dirty="0">
                <a:effectLst/>
                <a:latin typeface="Gill Sans MT (Body)"/>
              </a:rPr>
              <a:t>Application in AD Prediction:</a:t>
            </a:r>
            <a:r>
              <a:rPr lang="en-US" b="0" i="0" dirty="0">
                <a:effectLst/>
                <a:latin typeface="Gill Sans MT (Body)"/>
              </a:rPr>
              <a:t> SVM has been employed in AD prediction by using extracted features from MRI images to classify between healthy individuals and those with AD.</a:t>
            </a:r>
          </a:p>
          <a:p>
            <a:pPr algn="just">
              <a:lnSpc>
                <a:spcPct val="150000"/>
              </a:lnSpc>
              <a:buFont typeface="Arial" panose="020B0604020202020204" pitchFamily="34" charset="0"/>
              <a:buChar char="•"/>
            </a:pPr>
            <a:r>
              <a:rPr lang="en-US" b="1" i="0" dirty="0">
                <a:effectLst/>
                <a:latin typeface="Gill Sans MT (Body)"/>
              </a:rPr>
              <a:t>Limitations:</a:t>
            </a:r>
            <a:r>
              <a:rPr lang="en-US" b="0" i="0" dirty="0">
                <a:effectLst/>
                <a:latin typeface="Gill Sans MT (Body)"/>
              </a:rPr>
              <a:t> SVM's performance might plateau with complex and high-dimensional data like MRI images, as it heavily relies on feature engineering and might struggle to capture intricate patterns within the data.</a:t>
            </a:r>
          </a:p>
          <a:p>
            <a:pPr marL="0" lvl="0" indent="0" algn="l" rtl="0">
              <a:lnSpc>
                <a:spcPct val="150000"/>
              </a:lnSpc>
              <a:spcBef>
                <a:spcPts val="0"/>
              </a:spcBef>
              <a:spcAft>
                <a:spcPts val="1200"/>
              </a:spcAft>
              <a:buNone/>
            </a:pPr>
            <a:endParaRPr lang="en-US" b="0" i="0" dirty="0">
              <a:effectLst/>
              <a:latin typeface="Gill Sans MT (Bod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B599D5-AA9B-F8D9-7644-3976596D7432}"/>
              </a:ext>
            </a:extLst>
          </p:cNvPr>
          <p:cNvSpPr>
            <a:spLocks noGrp="1"/>
          </p:cNvSpPr>
          <p:nvPr>
            <p:ph type="body" idx="1"/>
          </p:nvPr>
        </p:nvSpPr>
        <p:spPr>
          <a:xfrm>
            <a:off x="311700" y="746075"/>
            <a:ext cx="8520600" cy="3416400"/>
          </a:xfrm>
        </p:spPr>
        <p:txBody>
          <a:bodyPr/>
          <a:lstStyle/>
          <a:p>
            <a:pPr marL="114300" indent="0" algn="just">
              <a:lnSpc>
                <a:spcPct val="150000"/>
              </a:lnSpc>
              <a:buNone/>
            </a:pPr>
            <a:r>
              <a:rPr lang="en-US" b="1" i="0" dirty="0">
                <a:effectLst/>
                <a:latin typeface="Gill Sans MT (Body)"/>
              </a:rPr>
              <a:t>Random Forest Classifier:</a:t>
            </a:r>
            <a:endParaRPr lang="en-US" b="0" i="0" dirty="0">
              <a:effectLst/>
              <a:latin typeface="Gill Sans MT (Body)"/>
            </a:endParaRPr>
          </a:p>
          <a:p>
            <a:pPr algn="just">
              <a:lnSpc>
                <a:spcPct val="150000"/>
              </a:lnSpc>
              <a:buFont typeface="Arial" panose="020B0604020202020204" pitchFamily="34" charset="0"/>
              <a:buChar char="•"/>
            </a:pPr>
            <a:r>
              <a:rPr lang="en-US" b="1" i="0" dirty="0">
                <a:effectLst/>
                <a:latin typeface="Gill Sans MT (Body)"/>
              </a:rPr>
              <a:t>Brief Explanation:</a:t>
            </a:r>
            <a:r>
              <a:rPr lang="en-US" b="0" i="0" dirty="0">
                <a:effectLst/>
                <a:latin typeface="Gill Sans MT (Body)"/>
              </a:rPr>
              <a:t> Random Forest is an ensemble learning method that constructs multiple decision trees during training and merges their outputs to improve accuracy and prevent overfitting.</a:t>
            </a:r>
          </a:p>
          <a:p>
            <a:pPr algn="just">
              <a:lnSpc>
                <a:spcPct val="150000"/>
              </a:lnSpc>
              <a:buFont typeface="Arial" panose="020B0604020202020204" pitchFamily="34" charset="0"/>
              <a:buChar char="•"/>
            </a:pPr>
            <a:r>
              <a:rPr lang="en-US" b="1" i="0" dirty="0">
                <a:effectLst/>
                <a:latin typeface="Gill Sans MT (Body)"/>
              </a:rPr>
              <a:t>Application in AD Prediction:</a:t>
            </a:r>
            <a:r>
              <a:rPr lang="en-US" b="0" i="0" dirty="0">
                <a:effectLst/>
                <a:latin typeface="Gill Sans MT (Body)"/>
              </a:rPr>
              <a:t> Random Forest has been used in AD prediction by leveraging the features extracted from MRI images to build an ensemble of decision trees for classification purposes.</a:t>
            </a:r>
          </a:p>
          <a:p>
            <a:pPr algn="just">
              <a:lnSpc>
                <a:spcPct val="150000"/>
              </a:lnSpc>
              <a:buFont typeface="Arial" panose="020B0604020202020204" pitchFamily="34" charset="0"/>
              <a:buChar char="•"/>
            </a:pPr>
            <a:r>
              <a:rPr lang="en-US" b="1" i="0" dirty="0">
                <a:effectLst/>
                <a:latin typeface="Gill Sans MT (Body)"/>
              </a:rPr>
              <a:t>Limitations:</a:t>
            </a:r>
            <a:r>
              <a:rPr lang="en-US" b="0" i="0" dirty="0">
                <a:effectLst/>
                <a:latin typeface="Gill Sans MT (Body)"/>
              </a:rPr>
              <a:t> While Random Forest can handle high-dimensional data and mitigate overfitting, it might face challenges in capturing the intricate spatial relationships within MRI images due to its reliance on decision trees.</a:t>
            </a:r>
          </a:p>
          <a:p>
            <a:pPr algn="just">
              <a:lnSpc>
                <a:spcPct val="150000"/>
              </a:lnSpc>
            </a:pPr>
            <a:endParaRPr lang="en-IN" dirty="0">
              <a:latin typeface="Gill Sans MT (Body)"/>
            </a:endParaRPr>
          </a:p>
        </p:txBody>
      </p:sp>
    </p:spTree>
    <p:extLst>
      <p:ext uri="{BB962C8B-B14F-4D97-AF65-F5344CB8AC3E}">
        <p14:creationId xmlns:p14="http://schemas.microsoft.com/office/powerpoint/2010/main" val="47301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CA90E5-9327-C8A4-383B-E0B70E053E47}"/>
              </a:ext>
            </a:extLst>
          </p:cNvPr>
          <p:cNvSpPr>
            <a:spLocks noGrp="1"/>
          </p:cNvSpPr>
          <p:nvPr>
            <p:ph type="body" idx="1"/>
          </p:nvPr>
        </p:nvSpPr>
        <p:spPr>
          <a:xfrm>
            <a:off x="311700" y="863550"/>
            <a:ext cx="8520600" cy="3416400"/>
          </a:xfrm>
        </p:spPr>
        <p:txBody>
          <a:bodyPr/>
          <a:lstStyle/>
          <a:p>
            <a:pPr marL="114300" indent="0" algn="just">
              <a:lnSpc>
                <a:spcPct val="150000"/>
              </a:lnSpc>
              <a:buNone/>
            </a:pPr>
            <a:r>
              <a:rPr lang="en-US" b="1" i="0" dirty="0">
                <a:effectLst/>
                <a:latin typeface="Gill Sans MT (Body)"/>
              </a:rPr>
              <a:t>How CNN Addresses Their Issues:</a:t>
            </a:r>
            <a:endParaRPr lang="en-US" b="0" i="0" dirty="0">
              <a:effectLst/>
              <a:latin typeface="Gill Sans MT (Body)"/>
            </a:endParaRPr>
          </a:p>
          <a:p>
            <a:pPr algn="just">
              <a:lnSpc>
                <a:spcPct val="150000"/>
              </a:lnSpc>
              <a:buFont typeface="Arial" panose="020B0604020202020204" pitchFamily="34" charset="0"/>
              <a:buChar char="•"/>
            </a:pPr>
            <a:r>
              <a:rPr lang="en-US" b="1" i="0" dirty="0">
                <a:effectLst/>
                <a:latin typeface="Gill Sans MT (Body)"/>
              </a:rPr>
              <a:t>Feature Learning:</a:t>
            </a:r>
            <a:r>
              <a:rPr lang="en-US" b="0" i="0" dirty="0">
                <a:effectLst/>
                <a:latin typeface="Gill Sans MT (Body)"/>
              </a:rPr>
              <a:t> CNNs excel in automatically learning hierarchical representations and features directly from raw data (in this case, MRI images). They can discern intricate spatial patterns without the need for explicit feature engineering.</a:t>
            </a:r>
          </a:p>
          <a:p>
            <a:pPr algn="just">
              <a:lnSpc>
                <a:spcPct val="150000"/>
              </a:lnSpc>
              <a:buFont typeface="Arial" panose="020B0604020202020204" pitchFamily="34" charset="0"/>
              <a:buChar char="•"/>
            </a:pPr>
            <a:r>
              <a:rPr lang="en-US" b="1" i="0" dirty="0">
                <a:effectLst/>
                <a:latin typeface="Gill Sans MT (Body)"/>
              </a:rPr>
              <a:t>Handling High-Dimensional Data:</a:t>
            </a:r>
            <a:r>
              <a:rPr lang="en-US" b="0" i="0" dirty="0">
                <a:effectLst/>
                <a:latin typeface="Gill Sans MT (Body)"/>
              </a:rPr>
              <a:t> CNNs are adept at handling high-dimensional and complex data like MRI images by using convolutional layers to extract spatial hierarchies and relevant features.</a:t>
            </a:r>
          </a:p>
          <a:p>
            <a:pPr algn="just">
              <a:lnSpc>
                <a:spcPct val="150000"/>
              </a:lnSpc>
              <a:buFont typeface="Arial" panose="020B0604020202020204" pitchFamily="34" charset="0"/>
              <a:buChar char="•"/>
            </a:pPr>
            <a:r>
              <a:rPr lang="en-US" b="1" i="0" dirty="0">
                <a:effectLst/>
                <a:latin typeface="Gill Sans MT (Body)"/>
              </a:rPr>
              <a:t>Capturing Spatial Relationships:</a:t>
            </a:r>
            <a:r>
              <a:rPr lang="en-US" b="0" i="0" dirty="0">
                <a:effectLst/>
                <a:latin typeface="Gill Sans MT (Body)"/>
              </a:rPr>
              <a:t> CNN architectures, with their convolutional layers and pooling operations, can capture spatial dependencies and nuanced patterns present in MRI images, potentially outperforming traditional algorithms in understanding complex image structures.</a:t>
            </a:r>
          </a:p>
          <a:p>
            <a:pPr>
              <a:lnSpc>
                <a:spcPct val="150000"/>
              </a:lnSpc>
            </a:pPr>
            <a:endParaRPr lang="en-IN" dirty="0">
              <a:latin typeface="Gill Sans MT (Body)"/>
            </a:endParaRPr>
          </a:p>
        </p:txBody>
      </p:sp>
    </p:spTree>
    <p:extLst>
      <p:ext uri="{BB962C8B-B14F-4D97-AF65-F5344CB8AC3E}">
        <p14:creationId xmlns:p14="http://schemas.microsoft.com/office/powerpoint/2010/main" val="424424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B7A0-D492-9C35-DA5F-92B47AA489DC}"/>
              </a:ext>
            </a:extLst>
          </p:cNvPr>
          <p:cNvSpPr>
            <a:spLocks noGrp="1"/>
          </p:cNvSpPr>
          <p:nvPr>
            <p:ph type="title"/>
          </p:nvPr>
        </p:nvSpPr>
        <p:spPr/>
        <p:txBody>
          <a:bodyPr>
            <a:normAutofit/>
          </a:bodyPr>
          <a:lstStyle/>
          <a:p>
            <a:r>
              <a:rPr lang="en-IN" dirty="0"/>
              <a:t>Proposed Algorithm:</a:t>
            </a:r>
          </a:p>
        </p:txBody>
      </p:sp>
      <p:sp>
        <p:nvSpPr>
          <p:cNvPr id="3" name="Text Placeholder 2">
            <a:extLst>
              <a:ext uri="{FF2B5EF4-FFF2-40B4-BE49-F238E27FC236}">
                <a16:creationId xmlns:a16="http://schemas.microsoft.com/office/drawing/2014/main" id="{CBADB712-ED2A-7BE6-C98B-DAD281B6E0C4}"/>
              </a:ext>
            </a:extLst>
          </p:cNvPr>
          <p:cNvSpPr>
            <a:spLocks noGrp="1"/>
          </p:cNvSpPr>
          <p:nvPr>
            <p:ph type="body" idx="1"/>
          </p:nvPr>
        </p:nvSpPr>
        <p:spPr/>
        <p:txBody>
          <a:bodyPr>
            <a:normAutofit/>
          </a:bodyPr>
          <a:lstStyle/>
          <a:p>
            <a:pPr marL="114300" indent="0" algn="just">
              <a:lnSpc>
                <a:spcPct val="150000"/>
              </a:lnSpc>
              <a:buNone/>
            </a:pPr>
            <a:r>
              <a:rPr lang="en-US" dirty="0">
                <a:solidFill>
                  <a:schemeClr val="tx1"/>
                </a:solidFill>
                <a:latin typeface="Gill Sans MT (Body)"/>
                <a:cs typeface="Times New Roman" panose="02020603050405020304" pitchFamily="18" charset="0"/>
              </a:rPr>
              <a:t>Utilizing a proposed algorithm, we employ Convolutional Neural Networks (CNNs) to predict Alzheimer's disease through the analysis of brain images, including MRI scans. This comprehensive approach involves data collection, preprocessing, the design of a specialized CNN architecture, model training, rigorous evaluation, and the interpretation of key features in brain images. With a strong emphasis on ethical considerations, this innovative algorithm has the potential to aid in early Alzheimer's disease diagnosis and ongoing improvements in patient care</a:t>
            </a:r>
            <a:r>
              <a:rPr lang="en-US" dirty="0">
                <a:latin typeface="Gill Sans MT (Body)"/>
                <a:cs typeface="Times New Roman" panose="02020603050405020304" pitchFamily="18" charset="0"/>
              </a:rPr>
              <a:t>. W</a:t>
            </a:r>
            <a:r>
              <a:rPr lang="en-US" dirty="0">
                <a:solidFill>
                  <a:schemeClr val="tx1"/>
                </a:solidFill>
                <a:latin typeface="Gill Sans MT (Body)"/>
                <a:cs typeface="Times New Roman" panose="02020603050405020304" pitchFamily="18" charset="0"/>
              </a:rPr>
              <a:t>e also proposed using traditional better algorithms like KNN, XGBOOST etc.</a:t>
            </a:r>
            <a:endParaRPr lang="en-IN" dirty="0">
              <a:solidFill>
                <a:schemeClr val="tx1"/>
              </a:solidFill>
              <a:latin typeface="Gill Sans MT (Body)"/>
              <a:cs typeface="Times New Roman" panose="02020603050405020304" pitchFamily="18" charset="0"/>
            </a:endParaRPr>
          </a:p>
        </p:txBody>
      </p:sp>
    </p:spTree>
    <p:extLst>
      <p:ext uri="{BB962C8B-B14F-4D97-AF65-F5344CB8AC3E}">
        <p14:creationId xmlns:p14="http://schemas.microsoft.com/office/powerpoint/2010/main" val="379043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16CC-937C-0B51-4884-3CCE1F0EFC48}"/>
              </a:ext>
            </a:extLst>
          </p:cNvPr>
          <p:cNvSpPr>
            <a:spLocks noGrp="1"/>
          </p:cNvSpPr>
          <p:nvPr>
            <p:ph type="title"/>
          </p:nvPr>
        </p:nvSpPr>
        <p:spPr>
          <a:xfrm>
            <a:off x="311700" y="308840"/>
            <a:ext cx="8520600" cy="572700"/>
          </a:xfrm>
        </p:spPr>
        <p:txBody>
          <a:bodyPr/>
          <a:lstStyle/>
          <a:p>
            <a:r>
              <a:rPr lang="en-IN" dirty="0"/>
              <a:t>Proposed project summary</a:t>
            </a:r>
          </a:p>
        </p:txBody>
      </p:sp>
      <p:sp>
        <p:nvSpPr>
          <p:cNvPr id="3" name="Text Placeholder 2">
            <a:extLst>
              <a:ext uri="{FF2B5EF4-FFF2-40B4-BE49-F238E27FC236}">
                <a16:creationId xmlns:a16="http://schemas.microsoft.com/office/drawing/2014/main" id="{E22735FB-BFED-797B-DF9C-264D1B9B4F4C}"/>
              </a:ext>
            </a:extLst>
          </p:cNvPr>
          <p:cNvSpPr>
            <a:spLocks noGrp="1"/>
          </p:cNvSpPr>
          <p:nvPr>
            <p:ph type="body" idx="1"/>
          </p:nvPr>
        </p:nvSpPr>
        <p:spPr>
          <a:xfrm>
            <a:off x="311700" y="881540"/>
            <a:ext cx="8722233" cy="3991025"/>
          </a:xfrm>
        </p:spPr>
        <p:txBody>
          <a:bodyPr>
            <a:normAutofit fontScale="92500" lnSpcReduction="10000"/>
          </a:bodyPr>
          <a:lstStyle/>
          <a:p>
            <a:pPr algn="just">
              <a:lnSpc>
                <a:spcPct val="140000"/>
              </a:lnSpc>
            </a:pPr>
            <a:r>
              <a:rPr lang="en-US" b="1" i="0" dirty="0">
                <a:effectLst/>
                <a:latin typeface="Gill Sans MT (Body)"/>
              </a:rPr>
              <a:t>Objective:</a:t>
            </a:r>
            <a:r>
              <a:rPr lang="en-US" b="0" i="0" dirty="0">
                <a:effectLst/>
                <a:latin typeface="Gill Sans MT (Body)"/>
              </a:rPr>
              <a:t> The primary aim of this project is to develop an accurate and efficient Alzheimer's disease prediction system by leveraging advanced machine learning models. Specifically, the focus will be on utilizing Convolutional Neural Networks (CNN), k-Nearest </a:t>
            </a:r>
            <a:r>
              <a:rPr lang="en-US" b="0" i="0" dirty="0" err="1">
                <a:effectLst/>
                <a:latin typeface="Gill Sans MT (Body)"/>
              </a:rPr>
              <a:t>Neighbours</a:t>
            </a:r>
            <a:r>
              <a:rPr lang="en-US" b="0" i="0" dirty="0">
                <a:effectLst/>
                <a:latin typeface="Gill Sans MT (Body)"/>
              </a:rPr>
              <a:t> (K-NN), and XGBoost algorithms to enhance the accuracy of classification and provide robust predictions based on MRI images.</a:t>
            </a:r>
          </a:p>
          <a:p>
            <a:pPr algn="just">
              <a:lnSpc>
                <a:spcPct val="140000"/>
              </a:lnSpc>
            </a:pPr>
            <a:endParaRPr lang="en-US" b="0" i="0" dirty="0">
              <a:effectLst/>
              <a:latin typeface="Gill Sans MT (Body)"/>
            </a:endParaRPr>
          </a:p>
          <a:p>
            <a:pPr algn="just">
              <a:lnSpc>
                <a:spcPct val="140000"/>
              </a:lnSpc>
              <a:buFont typeface="+mj-lt"/>
              <a:buAutoNum type="arabicPeriod"/>
            </a:pPr>
            <a:r>
              <a:rPr lang="en-US" b="1" i="0" dirty="0">
                <a:effectLst/>
                <a:latin typeface="Gill Sans MT (Body)"/>
              </a:rPr>
              <a:t>Convolutional Neural Network (CNN):</a:t>
            </a:r>
            <a:endParaRPr lang="en-US" b="0" i="0" dirty="0">
              <a:effectLst/>
              <a:latin typeface="Gill Sans MT (Body)"/>
            </a:endParaRPr>
          </a:p>
          <a:p>
            <a:pPr marL="742950" lvl="1" indent="-285750" algn="just">
              <a:lnSpc>
                <a:spcPct val="140000"/>
              </a:lnSpc>
              <a:buFont typeface="+mj-lt"/>
              <a:buAutoNum type="arabicPeriod"/>
            </a:pPr>
            <a:r>
              <a:rPr lang="en-US" sz="1500" b="1" i="0" dirty="0">
                <a:effectLst/>
                <a:latin typeface="Gill Sans MT (Body)"/>
              </a:rPr>
              <a:t>Objective:</a:t>
            </a:r>
            <a:r>
              <a:rPr lang="en-US" sz="1500" b="0" i="0" dirty="0">
                <a:effectLst/>
                <a:latin typeface="Gill Sans MT (Body)"/>
              </a:rPr>
              <a:t> The CNN model will be the primary focus due to its capability to extract intricate spatial features from MRI images, crucial for identifying patterns indicative of Alzheimer's disease.</a:t>
            </a:r>
          </a:p>
          <a:p>
            <a:pPr marL="742950" lvl="1" indent="-285750" algn="just">
              <a:lnSpc>
                <a:spcPct val="140000"/>
              </a:lnSpc>
              <a:buFont typeface="+mj-lt"/>
              <a:buAutoNum type="arabicPeriod"/>
            </a:pPr>
            <a:r>
              <a:rPr lang="en-US" sz="1500" b="1" i="0" dirty="0">
                <a:effectLst/>
                <a:latin typeface="Gill Sans MT (Body)"/>
              </a:rPr>
              <a:t>Key Features:</a:t>
            </a:r>
            <a:endParaRPr lang="en-US" sz="1500" b="0" i="0" dirty="0">
              <a:effectLst/>
              <a:latin typeface="Gill Sans MT (Body)"/>
            </a:endParaRPr>
          </a:p>
          <a:p>
            <a:pPr marL="1143000" lvl="2" indent="-228600" algn="just">
              <a:lnSpc>
                <a:spcPct val="140000"/>
              </a:lnSpc>
              <a:buFont typeface="+mj-lt"/>
              <a:buAutoNum type="arabicPeriod"/>
            </a:pPr>
            <a:r>
              <a:rPr lang="en-US" sz="1500" b="0" i="0" dirty="0">
                <a:effectLst/>
                <a:latin typeface="Gill Sans MT (Body)"/>
              </a:rPr>
              <a:t>CNN architectures will be designed to automatically learn and discern intricate structural alterations within MRI images associated with AD pathology.</a:t>
            </a:r>
          </a:p>
          <a:p>
            <a:pPr marL="1143000" lvl="2" indent="-228600" algn="just">
              <a:lnSpc>
                <a:spcPct val="140000"/>
              </a:lnSpc>
              <a:buFont typeface="+mj-lt"/>
              <a:buAutoNum type="arabicPeriod"/>
            </a:pPr>
            <a:r>
              <a:rPr lang="en-US" sz="1500" b="0" i="0" dirty="0">
                <a:effectLst/>
                <a:latin typeface="Gill Sans MT (Body)"/>
              </a:rPr>
              <a:t>Ability to capture complex spatial relationships in brain imaging data, allowing for improved detection of subtle changes indicative of Alzheimer's disease progression.</a:t>
            </a:r>
          </a:p>
          <a:p>
            <a:pPr marL="114300" indent="0" algn="just">
              <a:lnSpc>
                <a:spcPct val="140000"/>
              </a:lnSpc>
              <a:buNone/>
            </a:pPr>
            <a:endParaRPr lang="en-IN" dirty="0">
              <a:latin typeface="Gill Sans MT (Body)"/>
            </a:endParaRPr>
          </a:p>
        </p:txBody>
      </p:sp>
    </p:spTree>
    <p:extLst>
      <p:ext uri="{BB962C8B-B14F-4D97-AF65-F5344CB8AC3E}">
        <p14:creationId xmlns:p14="http://schemas.microsoft.com/office/powerpoint/2010/main" val="17067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338144-0D72-A8B6-CB2D-4D13372C7967}"/>
              </a:ext>
            </a:extLst>
          </p:cNvPr>
          <p:cNvSpPr>
            <a:spLocks noGrp="1"/>
          </p:cNvSpPr>
          <p:nvPr>
            <p:ph type="body" idx="1"/>
          </p:nvPr>
        </p:nvSpPr>
        <p:spPr>
          <a:xfrm>
            <a:off x="464100" y="297341"/>
            <a:ext cx="8520600" cy="3416400"/>
          </a:xfrm>
        </p:spPr>
        <p:txBody>
          <a:bodyPr>
            <a:noAutofit/>
          </a:bodyPr>
          <a:lstStyle/>
          <a:p>
            <a:pPr algn="just">
              <a:buFont typeface="+mj-lt"/>
              <a:buAutoNum type="arabicPeriod"/>
            </a:pPr>
            <a:r>
              <a:rPr lang="en-US" b="1" i="0" dirty="0">
                <a:effectLst/>
                <a:latin typeface="Gill Sans MT (Body)"/>
              </a:rPr>
              <a:t>k-Nearest </a:t>
            </a:r>
            <a:r>
              <a:rPr lang="en-US" b="1" i="0" dirty="0" err="1">
                <a:effectLst/>
                <a:latin typeface="Gill Sans MT (Body)"/>
              </a:rPr>
              <a:t>Neighbours</a:t>
            </a:r>
            <a:r>
              <a:rPr lang="en-US" b="1" i="0" dirty="0">
                <a:effectLst/>
                <a:latin typeface="Gill Sans MT (Body)"/>
              </a:rPr>
              <a:t> (K-NN):</a:t>
            </a:r>
            <a:endParaRPr lang="en-US" b="0" i="0" dirty="0">
              <a:effectLst/>
              <a:latin typeface="Gill Sans MT (Body)"/>
            </a:endParaRPr>
          </a:p>
          <a:p>
            <a:pPr marL="742950" lvl="1" indent="-285750" algn="just">
              <a:buFont typeface="+mj-lt"/>
              <a:buAutoNum type="arabicPeriod"/>
            </a:pPr>
            <a:r>
              <a:rPr lang="en-US" sz="1500" b="1" i="0" dirty="0">
                <a:effectLst/>
                <a:latin typeface="Gill Sans MT (Body)"/>
              </a:rPr>
              <a:t>Objective:</a:t>
            </a:r>
            <a:r>
              <a:rPr lang="en-US" sz="1500" b="0" i="0" dirty="0">
                <a:effectLst/>
                <a:latin typeface="Gill Sans MT (Body)"/>
              </a:rPr>
              <a:t> K-NN will complement the CNN by utilizing extracted features and comparing similarities among data points to classify MRI images into AD or non-AD categories.</a:t>
            </a:r>
          </a:p>
          <a:p>
            <a:pPr marL="742950" lvl="1" indent="-285750" algn="just">
              <a:buFont typeface="+mj-lt"/>
              <a:buAutoNum type="arabicPeriod"/>
            </a:pPr>
            <a:r>
              <a:rPr lang="en-US" sz="1500" b="1" i="0" dirty="0">
                <a:effectLst/>
                <a:latin typeface="Gill Sans MT (Body)"/>
              </a:rPr>
              <a:t>Key Features:</a:t>
            </a:r>
            <a:endParaRPr lang="en-US" sz="1500" b="0" i="0" dirty="0">
              <a:effectLst/>
              <a:latin typeface="Gill Sans MT (Body)"/>
            </a:endParaRPr>
          </a:p>
          <a:p>
            <a:pPr marL="1143000" lvl="2" indent="-228600" algn="just">
              <a:buFont typeface="+mj-lt"/>
              <a:buAutoNum type="arabicPeriod"/>
            </a:pPr>
            <a:r>
              <a:rPr lang="en-US" sz="1500" b="0" i="0" dirty="0">
                <a:effectLst/>
                <a:latin typeface="Gill Sans MT (Body)"/>
              </a:rPr>
              <a:t>Utilizes a proximity-based approach to classify new instances by comparing them with labeled instances in the training dataset.</a:t>
            </a:r>
          </a:p>
          <a:p>
            <a:pPr marL="1143000" lvl="2" indent="-228600" algn="just">
              <a:buFont typeface="+mj-lt"/>
              <a:buAutoNum type="arabicPeriod"/>
            </a:pPr>
            <a:r>
              <a:rPr lang="en-US" sz="1500" b="0" i="0" dirty="0">
                <a:effectLst/>
                <a:latin typeface="Gill Sans MT (Body)"/>
              </a:rPr>
              <a:t>Provides a simple yet effective method for classification based on feature similarity.</a:t>
            </a:r>
          </a:p>
          <a:p>
            <a:pPr algn="just">
              <a:buFont typeface="+mj-lt"/>
              <a:buAutoNum type="arabicPeriod"/>
            </a:pPr>
            <a:r>
              <a:rPr lang="en-US" b="1" i="0" dirty="0">
                <a:effectLst/>
                <a:latin typeface="Gill Sans MT (Body)"/>
              </a:rPr>
              <a:t>XGBoost:</a:t>
            </a:r>
            <a:endParaRPr lang="en-US" b="0" i="0" dirty="0">
              <a:effectLst/>
              <a:latin typeface="Gill Sans MT (Body)"/>
            </a:endParaRPr>
          </a:p>
          <a:p>
            <a:pPr marL="742950" lvl="1" indent="-285750" algn="just">
              <a:buFont typeface="+mj-lt"/>
              <a:buAutoNum type="arabicPeriod"/>
            </a:pPr>
            <a:r>
              <a:rPr lang="en-US" sz="1500" b="1" i="0" dirty="0">
                <a:effectLst/>
                <a:latin typeface="Gill Sans MT (Body)"/>
              </a:rPr>
              <a:t>Objective:</a:t>
            </a:r>
            <a:r>
              <a:rPr lang="en-US" sz="1500" b="0" i="0" dirty="0">
                <a:effectLst/>
                <a:latin typeface="Gill Sans MT (Body)"/>
              </a:rPr>
              <a:t> XGBoost, an ensemble learning technique, will be employed to enhance the classification performance by combining multiple weak learners into a robust model.</a:t>
            </a:r>
          </a:p>
          <a:p>
            <a:pPr marL="742950" lvl="1" indent="-285750" algn="just">
              <a:buFont typeface="+mj-lt"/>
              <a:buAutoNum type="arabicPeriod"/>
            </a:pPr>
            <a:r>
              <a:rPr lang="en-US" sz="1500" b="1" i="0" dirty="0">
                <a:effectLst/>
                <a:latin typeface="Gill Sans MT (Body)"/>
              </a:rPr>
              <a:t>Key Features:</a:t>
            </a:r>
            <a:endParaRPr lang="en-US" sz="1500" b="0" i="0" dirty="0">
              <a:effectLst/>
              <a:latin typeface="Gill Sans MT (Body)"/>
            </a:endParaRPr>
          </a:p>
          <a:p>
            <a:pPr marL="1143000" lvl="2" indent="-228600" algn="just">
              <a:buFont typeface="+mj-lt"/>
              <a:buAutoNum type="arabicPeriod"/>
            </a:pPr>
            <a:r>
              <a:rPr lang="en-US" sz="1500" b="0" i="0" dirty="0">
                <a:effectLst/>
                <a:latin typeface="Gill Sans MT (Body)"/>
              </a:rPr>
              <a:t>Capable of handling high-dimensional data and capturing complex relationships within the feature space.</a:t>
            </a:r>
          </a:p>
          <a:p>
            <a:pPr marL="1143000" lvl="2" indent="-228600" algn="just">
              <a:buFont typeface="+mj-lt"/>
              <a:buAutoNum type="arabicPeriod"/>
            </a:pPr>
            <a:r>
              <a:rPr lang="en-US" sz="1500" b="0" i="0" dirty="0">
                <a:effectLst/>
                <a:latin typeface="Gill Sans MT (Body)"/>
              </a:rPr>
              <a:t>Utilizes boosting to sequentially improve upon previous models, potentially enhancing prediction accuracy for Alzheimer's disease classification.</a:t>
            </a:r>
          </a:p>
          <a:p>
            <a:pPr algn="just"/>
            <a:endParaRPr lang="en-IN" dirty="0">
              <a:latin typeface="Gill Sans MT (Body)"/>
            </a:endParaRPr>
          </a:p>
        </p:txBody>
      </p:sp>
    </p:spTree>
    <p:extLst>
      <p:ext uri="{BB962C8B-B14F-4D97-AF65-F5344CB8AC3E}">
        <p14:creationId xmlns:p14="http://schemas.microsoft.com/office/powerpoint/2010/main" val="287680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C287C2-310E-09E7-C576-FD6659FE4A06}"/>
              </a:ext>
            </a:extLst>
          </p:cNvPr>
          <p:cNvSpPr>
            <a:spLocks noGrp="1"/>
          </p:cNvSpPr>
          <p:nvPr>
            <p:ph type="body" idx="1"/>
          </p:nvPr>
        </p:nvSpPr>
        <p:spPr>
          <a:xfrm>
            <a:off x="311700" y="424342"/>
            <a:ext cx="8520600" cy="3416400"/>
          </a:xfrm>
        </p:spPr>
        <p:txBody>
          <a:bodyPr>
            <a:normAutofit/>
          </a:bodyPr>
          <a:lstStyle/>
          <a:p>
            <a:pPr algn="just"/>
            <a:r>
              <a:rPr lang="en-IN" b="1" i="0" u="none" strike="noStrike" baseline="0" dirty="0">
                <a:latin typeface="Gill Sans MT (Body)"/>
              </a:rPr>
              <a:t>User Interface:</a:t>
            </a:r>
          </a:p>
          <a:p>
            <a:pPr lvl="1" algn="just"/>
            <a:r>
              <a:rPr lang="en-US" sz="1500" b="0" i="0" u="none" strike="noStrike" baseline="0" dirty="0">
                <a:latin typeface="Gill Sans MT (Body)"/>
              </a:rPr>
              <a:t>The user interface is developed using stream lit, offering an engaging and intuitive platform for users to interact by uploading their </a:t>
            </a:r>
            <a:r>
              <a:rPr lang="en-US" sz="1500" dirty="0">
                <a:latin typeface="Gill Sans MT (Body)"/>
              </a:rPr>
              <a:t>brain MRI images.</a:t>
            </a:r>
            <a:endParaRPr lang="en-US" sz="1500" b="0" i="0" u="none" strike="noStrike" baseline="0" dirty="0">
              <a:latin typeface="Gill Sans MT (Body)"/>
            </a:endParaRPr>
          </a:p>
          <a:p>
            <a:pPr algn="just"/>
            <a:r>
              <a:rPr lang="en-IN" b="1" dirty="0">
                <a:latin typeface="Gill Sans MT (Body)"/>
              </a:rPr>
              <a:t>Image</a:t>
            </a:r>
            <a:r>
              <a:rPr lang="en-IN" b="1" i="0" u="none" strike="noStrike" baseline="0" dirty="0">
                <a:latin typeface="Gill Sans MT (Body)"/>
              </a:rPr>
              <a:t> File Upload:</a:t>
            </a:r>
          </a:p>
          <a:p>
            <a:pPr lvl="1" algn="just"/>
            <a:r>
              <a:rPr lang="en-US" sz="1500" b="0" i="0" u="none" strike="noStrike" baseline="0" dirty="0">
                <a:latin typeface="Gill Sans MT (Body)"/>
              </a:rPr>
              <a:t>Users can seamlessly upload MRI image files for real-time disease prediction.</a:t>
            </a:r>
          </a:p>
          <a:p>
            <a:pPr algn="just"/>
            <a:r>
              <a:rPr lang="en-IN" b="0" i="0" u="none" strike="noStrike" baseline="0" dirty="0">
                <a:latin typeface="Gill Sans MT (Body)"/>
              </a:rPr>
              <a:t> </a:t>
            </a:r>
            <a:r>
              <a:rPr lang="en-IN" b="1" i="0" u="none" strike="noStrike" baseline="0" dirty="0">
                <a:latin typeface="Gill Sans MT (Body)"/>
              </a:rPr>
              <a:t>Interactive  Output:</a:t>
            </a:r>
          </a:p>
          <a:p>
            <a:pPr lvl="1" algn="just"/>
            <a:r>
              <a:rPr lang="en-US" sz="1500" b="0" i="0" u="none" strike="noStrike" baseline="0" dirty="0">
                <a:latin typeface="Gill Sans MT (Body)"/>
              </a:rPr>
              <a:t>- Predictions are  represented through an </a:t>
            </a:r>
            <a:r>
              <a:rPr lang="en-US" sz="1500" dirty="0">
                <a:latin typeface="Gill Sans MT (Body)"/>
              </a:rPr>
              <a:t>confidence map</a:t>
            </a:r>
            <a:r>
              <a:rPr lang="en-US" sz="1500" b="0" i="0" u="none" strike="noStrike" baseline="0" dirty="0">
                <a:latin typeface="Gill Sans MT (Body)"/>
              </a:rPr>
              <a:t>, displaying the probabilities of the image belonging to different classes.</a:t>
            </a:r>
          </a:p>
          <a:p>
            <a:pPr algn="just"/>
            <a:r>
              <a:rPr lang="en-IN" b="0" i="0" u="none" strike="noStrike" baseline="0" dirty="0">
                <a:latin typeface="Gill Sans MT (Body)"/>
              </a:rPr>
              <a:t> </a:t>
            </a:r>
            <a:r>
              <a:rPr lang="en-IN" b="1" i="0" u="none" strike="noStrike" baseline="0" dirty="0">
                <a:latin typeface="Gill Sans MT (Body)"/>
              </a:rPr>
              <a:t>User Engagement:</a:t>
            </a:r>
          </a:p>
          <a:p>
            <a:pPr lvl="1" algn="just"/>
            <a:r>
              <a:rPr lang="en-US" sz="1500" b="0" i="0" u="none" strike="noStrike" baseline="0" dirty="0">
                <a:latin typeface="Gill Sans MT (Body)"/>
              </a:rPr>
              <a:t>- The stream lit interface ensures a user-friendly experience, making MRI prediction accessible to a broad range of users.</a:t>
            </a:r>
            <a:endParaRPr lang="en-IN" sz="1500" b="1" i="0" u="none" strike="noStrike" baseline="0" dirty="0">
              <a:latin typeface="Gill Sans MT (Body)"/>
            </a:endParaRPr>
          </a:p>
          <a:p>
            <a:endParaRPr lang="en-IN" dirty="0">
              <a:latin typeface="Gill Sans MT (Body)"/>
            </a:endParaRPr>
          </a:p>
        </p:txBody>
      </p:sp>
    </p:spTree>
    <p:extLst>
      <p:ext uri="{BB962C8B-B14F-4D97-AF65-F5344CB8AC3E}">
        <p14:creationId xmlns:p14="http://schemas.microsoft.com/office/powerpoint/2010/main" val="305955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8B59-06AD-0313-BDF8-10732A5BF32E}"/>
              </a:ext>
            </a:extLst>
          </p:cNvPr>
          <p:cNvSpPr>
            <a:spLocks noGrp="1"/>
          </p:cNvSpPr>
          <p:nvPr>
            <p:ph type="title"/>
          </p:nvPr>
        </p:nvSpPr>
        <p:spPr/>
        <p:txBody>
          <a:bodyPr/>
          <a:lstStyle/>
          <a:p>
            <a:r>
              <a:rPr lang="en-IN" dirty="0"/>
              <a:t>Technology stack</a:t>
            </a:r>
          </a:p>
        </p:txBody>
      </p:sp>
      <p:sp>
        <p:nvSpPr>
          <p:cNvPr id="3" name="Text Placeholder 2">
            <a:extLst>
              <a:ext uri="{FF2B5EF4-FFF2-40B4-BE49-F238E27FC236}">
                <a16:creationId xmlns:a16="http://schemas.microsoft.com/office/drawing/2014/main" id="{B68D0D4E-10EE-C152-CFCC-1AA29FC58DC7}"/>
              </a:ext>
            </a:extLst>
          </p:cNvPr>
          <p:cNvSpPr>
            <a:spLocks noGrp="1"/>
          </p:cNvSpPr>
          <p:nvPr>
            <p:ph type="body" idx="1"/>
          </p:nvPr>
        </p:nvSpPr>
        <p:spPr>
          <a:xfrm>
            <a:off x="760433" y="1017725"/>
            <a:ext cx="8520600" cy="3416400"/>
          </a:xfrm>
        </p:spPr>
        <p:txBody>
          <a:bodyPr/>
          <a:lstStyle/>
          <a:p>
            <a:pPr marL="114300" indent="0" algn="l">
              <a:buNone/>
            </a:pPr>
            <a:endParaRPr lang="en-IN" sz="1800" b="1" i="0" u="none" strike="noStrike" baseline="0" dirty="0">
              <a:latin typeface="Gill Sans MT (Body)"/>
            </a:endParaRPr>
          </a:p>
          <a:p>
            <a:pPr algn="l"/>
            <a:r>
              <a:rPr lang="en-IN" sz="1800" b="0" i="0" u="none" strike="noStrike" baseline="0" dirty="0">
                <a:latin typeface="Gill Sans MT (Body)"/>
              </a:rPr>
              <a:t>- </a:t>
            </a:r>
            <a:r>
              <a:rPr lang="en-IN" sz="1800" b="1" i="0" u="none" strike="noStrike" baseline="0" dirty="0">
                <a:latin typeface="Gill Sans MT (Body)"/>
              </a:rPr>
              <a:t>Language Used</a:t>
            </a:r>
            <a:r>
              <a:rPr lang="en-IN" sz="1800" b="0" i="0" u="none" strike="noStrike" baseline="0" dirty="0">
                <a:latin typeface="Gill Sans MT (Body)"/>
              </a:rPr>
              <a:t>: Python</a:t>
            </a:r>
          </a:p>
          <a:p>
            <a:pPr algn="l"/>
            <a:r>
              <a:rPr lang="en-US" sz="1800" b="1" i="0" u="none" strike="noStrike" baseline="0" dirty="0">
                <a:latin typeface="Gill Sans MT (Body)"/>
              </a:rPr>
              <a:t>- Machine Learning Libraries: </a:t>
            </a:r>
            <a:r>
              <a:rPr lang="en-US" sz="1800" b="0" i="0" u="none" strike="noStrike" baseline="0" dirty="0">
                <a:latin typeface="Gill Sans MT (Body)"/>
              </a:rPr>
              <a:t>TensorFlow, </a:t>
            </a:r>
            <a:r>
              <a:rPr lang="en-US" sz="1800" b="0" i="0" u="none" strike="noStrike" baseline="0" dirty="0" err="1">
                <a:latin typeface="Gill Sans MT (Body)"/>
              </a:rPr>
              <a:t>Keras</a:t>
            </a:r>
            <a:r>
              <a:rPr lang="en-US" sz="1800" b="0" i="0" u="none" strike="noStrike" baseline="0" dirty="0">
                <a:latin typeface="Gill Sans MT (Body)"/>
              </a:rPr>
              <a:t>, Scikit-learn</a:t>
            </a:r>
          </a:p>
          <a:p>
            <a:pPr algn="l"/>
            <a:r>
              <a:rPr lang="en-IN" sz="1800" b="0" i="0" u="none" strike="noStrike" baseline="0" dirty="0">
                <a:latin typeface="Gill Sans MT (Body)"/>
              </a:rPr>
              <a:t>- </a:t>
            </a:r>
            <a:r>
              <a:rPr lang="en-IN" sz="1800" b="1" i="0" u="none" strike="noStrike" baseline="0" dirty="0">
                <a:latin typeface="Gill Sans MT (Body)"/>
              </a:rPr>
              <a:t>User Interface: </a:t>
            </a:r>
            <a:r>
              <a:rPr lang="en-IN" sz="1800" b="0" i="0" u="none" strike="noStrike" baseline="0" dirty="0" err="1">
                <a:latin typeface="Gill Sans MT (Body)"/>
              </a:rPr>
              <a:t>streamlit</a:t>
            </a:r>
            <a:endParaRPr lang="en-IN" sz="1800" b="0" i="0" u="none" strike="noStrike" baseline="0" dirty="0">
              <a:latin typeface="Gill Sans MT (Body)"/>
            </a:endParaRPr>
          </a:p>
          <a:p>
            <a:pPr algn="l"/>
            <a:r>
              <a:rPr lang="en-IN" sz="1800" b="0" i="0" u="none" strike="noStrike" baseline="0" dirty="0">
                <a:latin typeface="Gill Sans MT (Body)"/>
              </a:rPr>
              <a:t>- </a:t>
            </a:r>
            <a:r>
              <a:rPr lang="en-IN" sz="1800" b="1" i="0" u="none" strike="noStrike" baseline="0" dirty="0">
                <a:latin typeface="Gill Sans MT (Body)"/>
              </a:rPr>
              <a:t>Data Manipulation: </a:t>
            </a:r>
            <a:r>
              <a:rPr lang="en-IN" sz="1800" b="0" i="0" u="none" strike="noStrike" baseline="0" dirty="0">
                <a:latin typeface="Gill Sans MT (Body)"/>
              </a:rPr>
              <a:t>Pandas, NumPy</a:t>
            </a:r>
          </a:p>
          <a:p>
            <a:pPr algn="l"/>
            <a:r>
              <a:rPr lang="en-IN" sz="1800" b="0" i="0" u="none" strike="noStrike" baseline="0" dirty="0">
                <a:latin typeface="Gill Sans MT (Body)"/>
              </a:rPr>
              <a:t>- </a:t>
            </a:r>
            <a:r>
              <a:rPr lang="en-IN" sz="1800" b="1" i="0" u="none" strike="noStrike" baseline="0" dirty="0">
                <a:latin typeface="Gill Sans MT (Body)"/>
              </a:rPr>
              <a:t>Visualization: </a:t>
            </a:r>
            <a:r>
              <a:rPr lang="en-IN" sz="1800" b="0" i="0" u="none" strike="noStrike" baseline="0" dirty="0">
                <a:latin typeface="Gill Sans MT (Body)"/>
              </a:rPr>
              <a:t>Matplotlib</a:t>
            </a:r>
            <a:endParaRPr lang="en-IN" dirty="0">
              <a:latin typeface="Gill Sans MT (Body)"/>
            </a:endParaRPr>
          </a:p>
        </p:txBody>
      </p:sp>
    </p:spTree>
    <p:extLst>
      <p:ext uri="{BB962C8B-B14F-4D97-AF65-F5344CB8AC3E}">
        <p14:creationId xmlns:p14="http://schemas.microsoft.com/office/powerpoint/2010/main" val="2814107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E638-D406-9D7D-DCA4-CA2F837D14C5}"/>
              </a:ext>
            </a:extLst>
          </p:cNvPr>
          <p:cNvSpPr>
            <a:spLocks noGrp="1"/>
          </p:cNvSpPr>
          <p:nvPr>
            <p:ph type="title"/>
          </p:nvPr>
        </p:nvSpPr>
        <p:spPr/>
        <p:txBody>
          <a:bodyPr/>
          <a:lstStyle/>
          <a:p>
            <a:r>
              <a:rPr lang="en-IN" dirty="0"/>
              <a:t>Project Framework</a:t>
            </a:r>
          </a:p>
        </p:txBody>
      </p:sp>
      <p:sp>
        <p:nvSpPr>
          <p:cNvPr id="3" name="Text Placeholder 2">
            <a:extLst>
              <a:ext uri="{FF2B5EF4-FFF2-40B4-BE49-F238E27FC236}">
                <a16:creationId xmlns:a16="http://schemas.microsoft.com/office/drawing/2014/main" id="{93D3D470-A66A-1152-DE28-C7588722059B}"/>
              </a:ext>
            </a:extLst>
          </p:cNvPr>
          <p:cNvSpPr>
            <a:spLocks noGrp="1"/>
          </p:cNvSpPr>
          <p:nvPr>
            <p:ph type="body" idx="1"/>
          </p:nvPr>
        </p:nvSpPr>
        <p:spPr/>
        <p:txBody>
          <a:bodyPr/>
          <a:lstStyle/>
          <a:p>
            <a:pPr algn="l">
              <a:buFont typeface="Arial" panose="020B0604020202020204" pitchFamily="34" charset="0"/>
              <a:buChar char="•"/>
            </a:pPr>
            <a:r>
              <a:rPr lang="en-US" b="1" i="0" dirty="0">
                <a:effectLst/>
                <a:latin typeface="Gill Sans MT (Body)"/>
              </a:rPr>
              <a:t>Data Preprocessing:</a:t>
            </a:r>
            <a:r>
              <a:rPr lang="en-US" b="0" i="0" dirty="0">
                <a:effectLst/>
                <a:latin typeface="Gill Sans MT (Body)"/>
              </a:rPr>
              <a:t> MRI images will undergo preprocessing steps to extract relevant features and enhance their quality for model input.</a:t>
            </a:r>
          </a:p>
          <a:p>
            <a:pPr algn="l">
              <a:buFont typeface="Arial" panose="020B0604020202020204" pitchFamily="34" charset="0"/>
              <a:buChar char="•"/>
            </a:pPr>
            <a:r>
              <a:rPr lang="en-US" b="1" i="0" dirty="0">
                <a:effectLst/>
                <a:latin typeface="Gill Sans MT (Body)"/>
              </a:rPr>
              <a:t>Model Training and Validation:</a:t>
            </a:r>
            <a:r>
              <a:rPr lang="en-US" b="0" i="0" dirty="0">
                <a:effectLst/>
                <a:latin typeface="Gill Sans MT (Body)"/>
              </a:rPr>
              <a:t> The CNN, K-NN, and XGBoost models will be trained and validated using labeled MRI datasets, ensuring their ability to accurately classify between AD and non-AD cases.</a:t>
            </a:r>
          </a:p>
          <a:p>
            <a:pPr algn="l">
              <a:buFont typeface="Arial" panose="020B0604020202020204" pitchFamily="34" charset="0"/>
              <a:buChar char="•"/>
            </a:pPr>
            <a:r>
              <a:rPr lang="en-US" b="1" i="0" dirty="0">
                <a:effectLst/>
                <a:latin typeface="Gill Sans MT (Body)"/>
              </a:rPr>
              <a:t>Comparative Analysis:</a:t>
            </a:r>
            <a:r>
              <a:rPr lang="en-US" b="0" i="0" dirty="0">
                <a:effectLst/>
                <a:latin typeface="Gill Sans MT (Body)"/>
              </a:rPr>
              <a:t> The performance of the three models will be compared based on various metrics such as accuracy, precision, recall, and F1-score to identify the most effective approach for Alzheimer's disease prediction.</a:t>
            </a:r>
          </a:p>
          <a:p>
            <a:pPr algn="l">
              <a:buFont typeface="Arial" panose="020B0604020202020204" pitchFamily="34" charset="0"/>
              <a:buChar char="•"/>
            </a:pPr>
            <a:r>
              <a:rPr lang="en-US" b="1" i="0" dirty="0">
                <a:effectLst/>
                <a:latin typeface="Gill Sans MT (Body)"/>
              </a:rPr>
              <a:t>Development of Prediction System:</a:t>
            </a:r>
            <a:r>
              <a:rPr lang="en-US" b="0" i="0" dirty="0">
                <a:effectLst/>
                <a:latin typeface="Gill Sans MT (Body)"/>
              </a:rPr>
              <a:t> A user-friendly interface will be developed to enable real-time predictions using the most effective model, facilitating intuitive use by clinicians or healthcare professionals.</a:t>
            </a:r>
          </a:p>
          <a:p>
            <a:pPr marL="114300" indent="0">
              <a:buNone/>
            </a:pPr>
            <a:endParaRPr lang="en-IN" dirty="0">
              <a:latin typeface="Gill Sans MT (Body)"/>
            </a:endParaRPr>
          </a:p>
        </p:txBody>
      </p:sp>
    </p:spTree>
    <p:extLst>
      <p:ext uri="{BB962C8B-B14F-4D97-AF65-F5344CB8AC3E}">
        <p14:creationId xmlns:p14="http://schemas.microsoft.com/office/powerpoint/2010/main" val="71746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0308-C0A1-81C6-91C1-BEFD2717427B}"/>
              </a:ext>
            </a:extLst>
          </p:cNvPr>
          <p:cNvSpPr>
            <a:spLocks noGrp="1"/>
          </p:cNvSpPr>
          <p:nvPr>
            <p:ph type="title"/>
          </p:nvPr>
        </p:nvSpPr>
        <p:spPr>
          <a:xfrm>
            <a:off x="226640" y="266701"/>
            <a:ext cx="8520600" cy="572700"/>
          </a:xfrm>
        </p:spPr>
        <p:txBody>
          <a:bodyPr>
            <a:normAutofit/>
          </a:bodyPr>
          <a:lstStyle/>
          <a:p>
            <a:r>
              <a:rPr lang="en-US" dirty="0"/>
              <a:t>Abstract</a:t>
            </a:r>
            <a:endParaRPr lang="en-IN" dirty="0"/>
          </a:p>
        </p:txBody>
      </p:sp>
      <p:sp>
        <p:nvSpPr>
          <p:cNvPr id="3" name="Text Placeholder 2">
            <a:extLst>
              <a:ext uri="{FF2B5EF4-FFF2-40B4-BE49-F238E27FC236}">
                <a16:creationId xmlns:a16="http://schemas.microsoft.com/office/drawing/2014/main" id="{DE0303B2-469D-46B4-5973-CCDE078A2A35}"/>
              </a:ext>
            </a:extLst>
          </p:cNvPr>
          <p:cNvSpPr>
            <a:spLocks noGrp="1"/>
          </p:cNvSpPr>
          <p:nvPr>
            <p:ph type="body" idx="1"/>
          </p:nvPr>
        </p:nvSpPr>
        <p:spPr>
          <a:xfrm>
            <a:off x="396760" y="904381"/>
            <a:ext cx="8697621" cy="3894446"/>
          </a:xfrm>
        </p:spPr>
        <p:txBody>
          <a:bodyPr>
            <a:normAutofit lnSpcReduction="10000"/>
          </a:bodyPr>
          <a:lstStyle/>
          <a:p>
            <a:pPr algn="just"/>
            <a:r>
              <a:rPr lang="en-US" sz="1400" b="0" i="0" dirty="0">
                <a:effectLst/>
                <a:latin typeface="Gill Sans MT (Body)"/>
                <a:cs typeface="Times New Roman" panose="02020603050405020304" pitchFamily="18" charset="0"/>
              </a:rPr>
              <a:t>Alzheimer's disease (AD) poses a significant challenge in healthcare, necessitating early and accurate diagnosis for effective intervention. This study explores the application of Convolutional Neural Networks (CNN) for the classification of AD based on MRI images. Additionally, this research conducts a comparative analysis by employing traditional machine learning algorithms—Support Vector Machine (SVM), Random Forest, and XGBoost—to underscore the superiority of CNN in handling complex image data.</a:t>
            </a:r>
          </a:p>
          <a:p>
            <a:pPr algn="just"/>
            <a:endParaRPr lang="en-US" sz="1400" b="0" i="0" dirty="0">
              <a:effectLst/>
              <a:latin typeface="Gill Sans MT (Body)"/>
              <a:cs typeface="Times New Roman" panose="02020603050405020304" pitchFamily="18" charset="0"/>
            </a:endParaRPr>
          </a:p>
          <a:p>
            <a:pPr algn="just"/>
            <a:r>
              <a:rPr lang="en-US" sz="1400" b="0" i="0" dirty="0">
                <a:effectLst/>
                <a:latin typeface="Gill Sans MT (Body)"/>
                <a:cs typeface="Times New Roman" panose="02020603050405020304" pitchFamily="18" charset="0"/>
              </a:rPr>
              <a:t>The methodology involves preprocessing MRI images to enhance features relevant to AD diagnosis. Subsequently, a CNN architecture is developed, comprising multiple convolutional and pooling layers, followed by fully connected layers for classification. The CNN model is trained and validated using a well-curated dataset, emphasizing its ability to discern subtle patterns indicative of AD.</a:t>
            </a:r>
          </a:p>
          <a:p>
            <a:pPr algn="just"/>
            <a:endParaRPr lang="en-US" sz="1400" b="0" i="0" dirty="0">
              <a:effectLst/>
              <a:latin typeface="Gill Sans MT (Body)"/>
              <a:cs typeface="Times New Roman" panose="02020603050405020304" pitchFamily="18" charset="0"/>
            </a:endParaRPr>
          </a:p>
          <a:p>
            <a:pPr algn="just"/>
            <a:r>
              <a:rPr lang="en-US" sz="1400" b="0" i="0" dirty="0">
                <a:effectLst/>
                <a:latin typeface="Gill Sans MT (Body)"/>
                <a:cs typeface="Times New Roman" panose="02020603050405020304" pitchFamily="18" charset="0"/>
              </a:rPr>
              <a:t>The results underscore the superior performance of the CNN model in accurately classifying AD from MRI images compared to traditional machine learning algorithms. The CNN model exhibits higher accuracy and robustness in handling complex image data, thereby showcasing its potential as a reliable tool for early AD detection.</a:t>
            </a:r>
          </a:p>
          <a:p>
            <a:pPr algn="just"/>
            <a:endParaRPr lang="en-US" sz="1400" b="0" i="0" dirty="0">
              <a:effectLst/>
              <a:latin typeface="Gill Sans MT (Body)"/>
              <a:cs typeface="Times New Roman" panose="02020603050405020304" pitchFamily="18" charset="0"/>
            </a:endParaRPr>
          </a:p>
          <a:p>
            <a:pPr algn="just"/>
            <a:endParaRPr lang="en-US" sz="1400" b="0" i="0" dirty="0">
              <a:effectLst/>
              <a:latin typeface="Gill Sans MT (Body)"/>
              <a:cs typeface="Times New Roman" panose="02020603050405020304" pitchFamily="18" charset="0"/>
            </a:endParaRPr>
          </a:p>
        </p:txBody>
      </p:sp>
    </p:spTree>
    <p:extLst>
      <p:ext uri="{BB962C8B-B14F-4D97-AF65-F5344CB8AC3E}">
        <p14:creationId xmlns:p14="http://schemas.microsoft.com/office/powerpoint/2010/main" val="2858056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0266-B653-8E19-6510-F7F495AAD0CC}"/>
              </a:ext>
            </a:extLst>
          </p:cNvPr>
          <p:cNvSpPr>
            <a:spLocks noGrp="1"/>
          </p:cNvSpPr>
          <p:nvPr>
            <p:ph type="title"/>
          </p:nvPr>
        </p:nvSpPr>
        <p:spPr>
          <a:xfrm>
            <a:off x="252433" y="275691"/>
            <a:ext cx="8520600" cy="572700"/>
          </a:xfrm>
        </p:spPr>
        <p:txBody>
          <a:bodyPr/>
          <a:lstStyle/>
          <a:p>
            <a:r>
              <a:rPr lang="en-IN" dirty="0"/>
              <a:t>Architecture diagram</a:t>
            </a:r>
          </a:p>
        </p:txBody>
      </p:sp>
      <p:pic>
        <p:nvPicPr>
          <p:cNvPr id="1026" name="Picture 2" descr="The architecture of our Alzheimer's disease diagnosis.">
            <a:extLst>
              <a:ext uri="{FF2B5EF4-FFF2-40B4-BE49-F238E27FC236}">
                <a16:creationId xmlns:a16="http://schemas.microsoft.com/office/drawing/2014/main" id="{F42C0FCE-E4F9-1833-E8CD-FFEF1D5EA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408" y="1036107"/>
            <a:ext cx="67246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74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EC17-7B14-5E5A-A948-E17F329ECFB7}"/>
              </a:ext>
            </a:extLst>
          </p:cNvPr>
          <p:cNvSpPr>
            <a:spLocks noGrp="1"/>
          </p:cNvSpPr>
          <p:nvPr>
            <p:ph type="title"/>
          </p:nvPr>
        </p:nvSpPr>
        <p:spPr>
          <a:xfrm>
            <a:off x="311700" y="340082"/>
            <a:ext cx="8520600" cy="572700"/>
          </a:xfrm>
        </p:spPr>
        <p:txBody>
          <a:bodyPr/>
          <a:lstStyle/>
          <a:p>
            <a:r>
              <a:rPr lang="en-IN" dirty="0"/>
              <a:t>Literature review</a:t>
            </a:r>
          </a:p>
        </p:txBody>
      </p:sp>
      <p:pic>
        <p:nvPicPr>
          <p:cNvPr id="7" name="Picture 6">
            <a:extLst>
              <a:ext uri="{FF2B5EF4-FFF2-40B4-BE49-F238E27FC236}">
                <a16:creationId xmlns:a16="http://schemas.microsoft.com/office/drawing/2014/main" id="{A2CCAE2F-77A4-D930-EA5B-3B5FD7DCCAEC}"/>
              </a:ext>
            </a:extLst>
          </p:cNvPr>
          <p:cNvPicPr>
            <a:picLocks noChangeAspect="1"/>
          </p:cNvPicPr>
          <p:nvPr/>
        </p:nvPicPr>
        <p:blipFill>
          <a:blip r:embed="rId2"/>
          <a:stretch>
            <a:fillRect/>
          </a:stretch>
        </p:blipFill>
        <p:spPr>
          <a:xfrm>
            <a:off x="1731877" y="912782"/>
            <a:ext cx="6132177" cy="3604286"/>
          </a:xfrm>
          <a:prstGeom prst="rect">
            <a:avLst/>
          </a:prstGeom>
        </p:spPr>
      </p:pic>
    </p:spTree>
    <p:extLst>
      <p:ext uri="{BB962C8B-B14F-4D97-AF65-F5344CB8AC3E}">
        <p14:creationId xmlns:p14="http://schemas.microsoft.com/office/powerpoint/2010/main" val="3563410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57BF-E5B6-AC69-B9DE-C5F7D68D3D77}"/>
              </a:ext>
            </a:extLst>
          </p:cNvPr>
          <p:cNvSpPr>
            <a:spLocks noGrp="1"/>
          </p:cNvSpPr>
          <p:nvPr>
            <p:ph type="title"/>
          </p:nvPr>
        </p:nvSpPr>
        <p:spPr/>
        <p:txBody>
          <a:bodyPr>
            <a:normAutofit/>
          </a:bodyPr>
          <a:lstStyle/>
          <a:p>
            <a:r>
              <a:rPr lang="en-US" dirty="0"/>
              <a:t>Technical modules:</a:t>
            </a:r>
            <a:endParaRPr lang="en-IN" dirty="0"/>
          </a:p>
        </p:txBody>
      </p:sp>
      <p:sp>
        <p:nvSpPr>
          <p:cNvPr id="3" name="Text Placeholder 2">
            <a:extLst>
              <a:ext uri="{FF2B5EF4-FFF2-40B4-BE49-F238E27FC236}">
                <a16:creationId xmlns:a16="http://schemas.microsoft.com/office/drawing/2014/main" id="{7B9E67BB-D680-9F1E-6FD5-651B023C68E0}"/>
              </a:ext>
            </a:extLst>
          </p:cNvPr>
          <p:cNvSpPr>
            <a:spLocks noGrp="1"/>
          </p:cNvSpPr>
          <p:nvPr>
            <p:ph type="body" idx="1"/>
          </p:nvPr>
        </p:nvSpPr>
        <p:spPr/>
        <p:txBody>
          <a:bodyPr>
            <a:normAutofit fontScale="85000" lnSpcReduction="20000"/>
          </a:bodyPr>
          <a:lstStyle/>
          <a:p>
            <a:pPr algn="l"/>
            <a:r>
              <a:rPr lang="en-IN" sz="1800" b="0" i="0" u="none" strike="noStrike" baseline="0" dirty="0">
                <a:latin typeface="Gill Sans MT (Body)"/>
              </a:rPr>
              <a:t>1.</a:t>
            </a:r>
            <a:r>
              <a:rPr lang="en-IN" sz="1800" b="1" i="0" u="none" strike="noStrike" baseline="0" dirty="0">
                <a:latin typeface="Gill Sans MT (Body)"/>
              </a:rPr>
              <a:t>User Interface Design</a:t>
            </a:r>
          </a:p>
          <a:p>
            <a:pPr lvl="1"/>
            <a:r>
              <a:rPr lang="en-IN" sz="1650" b="0" i="0" u="none" strike="noStrike" baseline="0" dirty="0">
                <a:latin typeface="Gill Sans MT (Body)"/>
              </a:rPr>
              <a:t>1.1.Upload  image</a:t>
            </a:r>
          </a:p>
          <a:p>
            <a:pPr lvl="1"/>
            <a:r>
              <a:rPr lang="en-IN" sz="1650" b="0" i="0" u="none" strike="noStrike" baseline="0" dirty="0">
                <a:latin typeface="Gill Sans MT (Body)"/>
              </a:rPr>
              <a:t>1.2.Get Predicted Output</a:t>
            </a:r>
          </a:p>
          <a:p>
            <a:pPr algn="l"/>
            <a:r>
              <a:rPr lang="en-IN" sz="1800" b="0" i="0" u="none" strike="noStrike" baseline="0" dirty="0">
                <a:latin typeface="Gill Sans MT (Body)"/>
              </a:rPr>
              <a:t>2.</a:t>
            </a:r>
            <a:r>
              <a:rPr lang="en-IN" sz="1800" b="1" i="0" u="none" strike="noStrike" baseline="0" dirty="0">
                <a:latin typeface="Gill Sans MT (Body)"/>
              </a:rPr>
              <a:t>Training</a:t>
            </a:r>
          </a:p>
          <a:p>
            <a:pPr lvl="1"/>
            <a:r>
              <a:rPr lang="en-US" sz="1650" b="0" i="0" u="none" strike="noStrike" baseline="0" dirty="0">
                <a:latin typeface="Gill Sans MT (Body)"/>
              </a:rPr>
              <a:t>2.1.Models Used-Convolutional Neural Networks (CNN), K-Nearest Neighbors (KNN), Support Vector</a:t>
            </a:r>
          </a:p>
          <a:p>
            <a:pPr marL="596900" lvl="1" indent="0">
              <a:buNone/>
            </a:pPr>
            <a:r>
              <a:rPr lang="en-IN" sz="1800" b="0" i="0" u="none" strike="noStrike" baseline="0" dirty="0">
                <a:latin typeface="Gill Sans MT (Body)"/>
              </a:rPr>
              <a:t>         machine(SVM), </a:t>
            </a:r>
            <a:r>
              <a:rPr lang="en-IN" sz="1800" b="0" i="0" u="none" strike="noStrike" baseline="0" dirty="0" err="1">
                <a:latin typeface="Gill Sans MT (Body)"/>
              </a:rPr>
              <a:t>XGboost</a:t>
            </a:r>
            <a:r>
              <a:rPr lang="en-IN" sz="1800" b="0" i="0" u="none" strike="noStrike" baseline="0" dirty="0">
                <a:latin typeface="Gill Sans MT (Body)"/>
              </a:rPr>
              <a:t>, Random Forest Classifier</a:t>
            </a:r>
          </a:p>
          <a:p>
            <a:pPr lvl="2"/>
            <a:r>
              <a:rPr lang="en-IN" sz="1500" b="0" i="0" u="none" strike="noStrike" baseline="0" dirty="0">
                <a:latin typeface="Gill Sans MT (Body)"/>
              </a:rPr>
              <a:t>2.1.1.Feature Extraction</a:t>
            </a:r>
          </a:p>
          <a:p>
            <a:pPr lvl="2"/>
            <a:r>
              <a:rPr lang="en-US" sz="1500" b="0" i="0" u="none" strike="noStrike" baseline="0" dirty="0">
                <a:latin typeface="Gill Sans MT (Body)"/>
              </a:rPr>
              <a:t>2.1.2.Train and Test Data Split</a:t>
            </a:r>
          </a:p>
          <a:p>
            <a:pPr lvl="2"/>
            <a:r>
              <a:rPr lang="en-US" sz="1500" b="0" i="0" u="none" strike="noStrike" baseline="0" dirty="0">
                <a:latin typeface="Gill Sans MT (Body)"/>
              </a:rPr>
              <a:t>2.1.3.Fitting the Model</a:t>
            </a:r>
          </a:p>
          <a:p>
            <a:pPr algn="l"/>
            <a:r>
              <a:rPr lang="en-IN" sz="1800" b="0" i="0" u="none" strike="noStrike" baseline="0" dirty="0">
                <a:latin typeface="Gill Sans MT (Body)"/>
              </a:rPr>
              <a:t>3.</a:t>
            </a:r>
            <a:r>
              <a:rPr lang="en-IN" sz="1800" b="1" i="0" u="none" strike="noStrike" baseline="0" dirty="0">
                <a:latin typeface="Gill Sans MT (Body)"/>
              </a:rPr>
              <a:t>Testing</a:t>
            </a:r>
          </a:p>
          <a:p>
            <a:pPr lvl="1"/>
            <a:r>
              <a:rPr lang="en-US" sz="1650" b="0" i="0" u="none" strike="noStrike" baseline="0" dirty="0">
                <a:latin typeface="Gill Sans MT (Body)"/>
              </a:rPr>
              <a:t>3.1.Predict using test dataset</a:t>
            </a:r>
          </a:p>
          <a:p>
            <a:pPr lvl="1"/>
            <a:r>
              <a:rPr lang="en-IN" sz="1650" b="0" i="0" u="none" strike="noStrike" baseline="0" dirty="0">
                <a:latin typeface="Gill Sans MT (Body)"/>
              </a:rPr>
              <a:t>3.2.Calculate Accuracy</a:t>
            </a:r>
          </a:p>
          <a:p>
            <a:pPr lvl="1"/>
            <a:r>
              <a:rPr lang="en-IN" sz="1650" b="0" i="0" u="none" strike="noStrike" baseline="0" dirty="0">
                <a:latin typeface="Gill Sans MT (Body)"/>
              </a:rPr>
              <a:t>3.3.Calculate F1-Score</a:t>
            </a:r>
          </a:p>
          <a:p>
            <a:pPr lvl="1"/>
            <a:r>
              <a:rPr lang="en-IN" sz="1650" b="0" i="0" u="none" strike="noStrike" baseline="0" dirty="0">
                <a:latin typeface="Gill Sans MT (Body)"/>
              </a:rPr>
              <a:t>3.4.Display Confusion Matrix</a:t>
            </a:r>
            <a:endParaRPr lang="en-IN" dirty="0">
              <a:latin typeface="Gill Sans MT (Body)"/>
            </a:endParaRPr>
          </a:p>
        </p:txBody>
      </p:sp>
    </p:spTree>
    <p:extLst>
      <p:ext uri="{BB962C8B-B14F-4D97-AF65-F5344CB8AC3E}">
        <p14:creationId xmlns:p14="http://schemas.microsoft.com/office/powerpoint/2010/main" val="257799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85F5-4720-299C-CE30-B963BEF8AFC3}"/>
              </a:ext>
            </a:extLst>
          </p:cNvPr>
          <p:cNvSpPr>
            <a:spLocks noGrp="1"/>
          </p:cNvSpPr>
          <p:nvPr>
            <p:ph type="title"/>
          </p:nvPr>
        </p:nvSpPr>
        <p:spPr/>
        <p:txBody>
          <a:bodyPr>
            <a:normAutofit/>
          </a:bodyPr>
          <a:lstStyle/>
          <a:p>
            <a:r>
              <a:rPr lang="en-US" dirty="0"/>
              <a:t>Technical Modules</a:t>
            </a:r>
            <a:endParaRPr lang="en-IN" dirty="0"/>
          </a:p>
        </p:txBody>
      </p:sp>
      <p:sp>
        <p:nvSpPr>
          <p:cNvPr id="3" name="Text Placeholder 2">
            <a:extLst>
              <a:ext uri="{FF2B5EF4-FFF2-40B4-BE49-F238E27FC236}">
                <a16:creationId xmlns:a16="http://schemas.microsoft.com/office/drawing/2014/main" id="{CBB5CCD5-1D7E-715F-9F99-31CB67442F97}"/>
              </a:ext>
            </a:extLst>
          </p:cNvPr>
          <p:cNvSpPr>
            <a:spLocks noGrp="1"/>
          </p:cNvSpPr>
          <p:nvPr>
            <p:ph type="body" idx="1"/>
          </p:nvPr>
        </p:nvSpPr>
        <p:spPr>
          <a:xfrm>
            <a:off x="311700" y="1017725"/>
            <a:ext cx="8520600" cy="3416400"/>
          </a:xfrm>
        </p:spPr>
        <p:txBody>
          <a:bodyPr/>
          <a:lstStyle/>
          <a:p>
            <a:pPr marL="114300" indent="0" algn="l">
              <a:buNone/>
            </a:pPr>
            <a:r>
              <a:rPr lang="en-IN" sz="1800" b="1" i="0" u="none" strike="noStrike" baseline="0" dirty="0">
                <a:latin typeface="Gill Sans MT (Body)"/>
              </a:rPr>
              <a:t>User Interface Design</a:t>
            </a:r>
          </a:p>
          <a:p>
            <a:pPr lvl="1"/>
            <a:r>
              <a:rPr lang="en-IN" sz="1650" b="0" i="0" u="none" strike="noStrike" baseline="0" dirty="0">
                <a:latin typeface="Gill Sans MT (Body)"/>
              </a:rPr>
              <a:t> </a:t>
            </a:r>
            <a:r>
              <a:rPr lang="en-IN" sz="1650" b="1" i="0" u="none" strike="noStrike" baseline="0" dirty="0">
                <a:latin typeface="Gill Sans MT (Body)"/>
              </a:rPr>
              <a:t>Input:</a:t>
            </a:r>
          </a:p>
          <a:p>
            <a:pPr marL="114300" indent="0" algn="l">
              <a:buNone/>
            </a:pPr>
            <a:r>
              <a:rPr lang="en-US" sz="1800" b="0" i="0" u="none" strike="noStrike" baseline="0" dirty="0">
                <a:latin typeface="Gill Sans MT (Body)"/>
              </a:rPr>
              <a:t>		The user interacts with the system by providing an image file in standard formats such as jpg ,jpeg or </a:t>
            </a:r>
            <a:r>
              <a:rPr lang="en-US" sz="1800" b="0" i="0" u="none" strike="noStrike" baseline="0" dirty="0" err="1">
                <a:latin typeface="Gill Sans MT (Body)"/>
              </a:rPr>
              <a:t>png</a:t>
            </a:r>
            <a:r>
              <a:rPr lang="en-US" sz="1800" b="0" i="0" u="none" strike="noStrike" baseline="0" dirty="0">
                <a:latin typeface="Gill Sans MT (Body)"/>
              </a:rPr>
              <a:t> . This file serves as the input to the Alzheimer’s </a:t>
            </a:r>
            <a:r>
              <a:rPr lang="en-US" sz="1800" dirty="0">
                <a:latin typeface="Gill Sans MT (Body)"/>
              </a:rPr>
              <a:t>disease prediction </a:t>
            </a:r>
            <a:r>
              <a:rPr lang="en-US" sz="1800" b="0" i="0" u="none" strike="noStrike" baseline="0" dirty="0">
                <a:latin typeface="Gill Sans MT (Body)"/>
              </a:rPr>
              <a:t>system.</a:t>
            </a:r>
            <a:endParaRPr lang="en-IN" dirty="0">
              <a:latin typeface="Gill Sans MT (Body)"/>
            </a:endParaRPr>
          </a:p>
        </p:txBody>
      </p:sp>
      <p:pic>
        <p:nvPicPr>
          <p:cNvPr id="7" name="Picture 6">
            <a:extLst>
              <a:ext uri="{FF2B5EF4-FFF2-40B4-BE49-F238E27FC236}">
                <a16:creationId xmlns:a16="http://schemas.microsoft.com/office/drawing/2014/main" id="{F464ADC5-6885-00D8-4893-CA683087B29E}"/>
              </a:ext>
            </a:extLst>
          </p:cNvPr>
          <p:cNvPicPr>
            <a:picLocks noChangeAspect="1"/>
          </p:cNvPicPr>
          <p:nvPr/>
        </p:nvPicPr>
        <p:blipFill>
          <a:blip r:embed="rId2"/>
          <a:stretch>
            <a:fillRect/>
          </a:stretch>
        </p:blipFill>
        <p:spPr>
          <a:xfrm>
            <a:off x="3082870" y="2571750"/>
            <a:ext cx="2978259" cy="1810492"/>
          </a:xfrm>
          <a:prstGeom prst="rect">
            <a:avLst/>
          </a:prstGeom>
        </p:spPr>
      </p:pic>
    </p:spTree>
    <p:extLst>
      <p:ext uri="{BB962C8B-B14F-4D97-AF65-F5344CB8AC3E}">
        <p14:creationId xmlns:p14="http://schemas.microsoft.com/office/powerpoint/2010/main" val="241487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C97650-B555-2E5D-1C9C-3440AB6DE9A9}"/>
              </a:ext>
            </a:extLst>
          </p:cNvPr>
          <p:cNvSpPr>
            <a:spLocks noGrp="1"/>
          </p:cNvSpPr>
          <p:nvPr>
            <p:ph type="body" idx="1"/>
          </p:nvPr>
        </p:nvSpPr>
        <p:spPr>
          <a:xfrm>
            <a:off x="-127783" y="0"/>
            <a:ext cx="7747784" cy="440267"/>
          </a:xfrm>
        </p:spPr>
        <p:txBody>
          <a:bodyPr>
            <a:noAutofit/>
          </a:bodyPr>
          <a:lstStyle/>
          <a:p>
            <a:pPr lvl="1" algn="just"/>
            <a:r>
              <a:rPr lang="en-IN" sz="1500" b="0" i="0" u="none" strike="noStrike" baseline="0" dirty="0">
                <a:latin typeface="ArialMT"/>
              </a:rPr>
              <a:t> </a:t>
            </a:r>
            <a:r>
              <a:rPr lang="en-IN" sz="1500" b="1" i="0" u="none" strike="noStrike" baseline="0" dirty="0">
                <a:latin typeface="Calibri-Bold"/>
              </a:rPr>
              <a:t>O</a:t>
            </a:r>
            <a:r>
              <a:rPr lang="en-IN" sz="1500" b="1" dirty="0">
                <a:latin typeface="Calibri-Bold"/>
              </a:rPr>
              <a:t>utput</a:t>
            </a:r>
            <a:r>
              <a:rPr lang="en-IN" sz="1500" b="1" i="0" u="none" strike="noStrike" baseline="0" dirty="0">
                <a:latin typeface="Calibri-Bold"/>
              </a:rPr>
              <a:t>:</a:t>
            </a:r>
          </a:p>
          <a:p>
            <a:pPr marL="114300" indent="0" algn="just">
              <a:buNone/>
            </a:pPr>
            <a:r>
              <a:rPr lang="en-US" b="0" i="0" u="none" strike="noStrike" baseline="0" dirty="0">
                <a:latin typeface="Wingdings-Regular"/>
              </a:rPr>
              <a:t>		</a:t>
            </a:r>
            <a:endParaRPr lang="en-IN" dirty="0"/>
          </a:p>
        </p:txBody>
      </p:sp>
      <p:pic>
        <p:nvPicPr>
          <p:cNvPr id="5" name="Picture 4">
            <a:extLst>
              <a:ext uri="{FF2B5EF4-FFF2-40B4-BE49-F238E27FC236}">
                <a16:creationId xmlns:a16="http://schemas.microsoft.com/office/drawing/2014/main" id="{D941E4A6-3BD7-206C-776C-5C2E624CA532}"/>
              </a:ext>
            </a:extLst>
          </p:cNvPr>
          <p:cNvPicPr>
            <a:picLocks noChangeAspect="1"/>
          </p:cNvPicPr>
          <p:nvPr/>
        </p:nvPicPr>
        <p:blipFill>
          <a:blip r:embed="rId2"/>
          <a:stretch>
            <a:fillRect/>
          </a:stretch>
        </p:blipFill>
        <p:spPr>
          <a:xfrm>
            <a:off x="0" y="533400"/>
            <a:ext cx="9144000" cy="4610100"/>
          </a:xfrm>
          <a:prstGeom prst="rect">
            <a:avLst/>
          </a:prstGeom>
        </p:spPr>
      </p:pic>
    </p:spTree>
    <p:extLst>
      <p:ext uri="{BB962C8B-B14F-4D97-AF65-F5344CB8AC3E}">
        <p14:creationId xmlns:p14="http://schemas.microsoft.com/office/powerpoint/2010/main" val="1962021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8035-D744-2FB5-577C-D0D406112433}"/>
              </a:ext>
            </a:extLst>
          </p:cNvPr>
          <p:cNvSpPr>
            <a:spLocks noGrp="1"/>
          </p:cNvSpPr>
          <p:nvPr>
            <p:ph type="title"/>
          </p:nvPr>
        </p:nvSpPr>
        <p:spPr/>
        <p:txBody>
          <a:bodyPr/>
          <a:lstStyle/>
          <a:p>
            <a:r>
              <a:rPr lang="en-IN" dirty="0"/>
              <a:t>Data preprocessing</a:t>
            </a:r>
          </a:p>
        </p:txBody>
      </p:sp>
      <p:pic>
        <p:nvPicPr>
          <p:cNvPr id="5" name="Picture 4">
            <a:extLst>
              <a:ext uri="{FF2B5EF4-FFF2-40B4-BE49-F238E27FC236}">
                <a16:creationId xmlns:a16="http://schemas.microsoft.com/office/drawing/2014/main" id="{DE7B655A-2CF9-4870-A002-F558379B4379}"/>
              </a:ext>
            </a:extLst>
          </p:cNvPr>
          <p:cNvPicPr>
            <a:picLocks noChangeAspect="1"/>
          </p:cNvPicPr>
          <p:nvPr/>
        </p:nvPicPr>
        <p:blipFill>
          <a:blip r:embed="rId2"/>
          <a:stretch>
            <a:fillRect/>
          </a:stretch>
        </p:blipFill>
        <p:spPr>
          <a:xfrm>
            <a:off x="5685803" y="1017725"/>
            <a:ext cx="3146497" cy="3460886"/>
          </a:xfrm>
          <a:prstGeom prst="rect">
            <a:avLst/>
          </a:prstGeom>
        </p:spPr>
      </p:pic>
      <p:pic>
        <p:nvPicPr>
          <p:cNvPr id="7" name="Picture 6">
            <a:extLst>
              <a:ext uri="{FF2B5EF4-FFF2-40B4-BE49-F238E27FC236}">
                <a16:creationId xmlns:a16="http://schemas.microsoft.com/office/drawing/2014/main" id="{D32BB981-3507-5C1C-A188-1F6C7F3BDB81}"/>
              </a:ext>
            </a:extLst>
          </p:cNvPr>
          <p:cNvPicPr>
            <a:picLocks noChangeAspect="1"/>
          </p:cNvPicPr>
          <p:nvPr/>
        </p:nvPicPr>
        <p:blipFill>
          <a:blip r:embed="rId3"/>
          <a:stretch>
            <a:fillRect/>
          </a:stretch>
        </p:blipFill>
        <p:spPr>
          <a:xfrm>
            <a:off x="1015914" y="1017725"/>
            <a:ext cx="3965676" cy="3460886"/>
          </a:xfrm>
          <a:prstGeom prst="rect">
            <a:avLst/>
          </a:prstGeom>
        </p:spPr>
      </p:pic>
    </p:spTree>
    <p:extLst>
      <p:ext uri="{BB962C8B-B14F-4D97-AF65-F5344CB8AC3E}">
        <p14:creationId xmlns:p14="http://schemas.microsoft.com/office/powerpoint/2010/main" val="761089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473D-5BA9-BAC9-1621-39AF75AD893E}"/>
              </a:ext>
            </a:extLst>
          </p:cNvPr>
          <p:cNvSpPr>
            <a:spLocks noGrp="1"/>
          </p:cNvSpPr>
          <p:nvPr>
            <p:ph type="title"/>
          </p:nvPr>
        </p:nvSpPr>
        <p:spPr/>
        <p:txBody>
          <a:bodyPr/>
          <a:lstStyle/>
          <a:p>
            <a:r>
              <a:rPr lang="en-IN" dirty="0"/>
              <a:t>Algorithms used</a:t>
            </a:r>
          </a:p>
        </p:txBody>
      </p:sp>
      <p:sp>
        <p:nvSpPr>
          <p:cNvPr id="3" name="Text Placeholder 2">
            <a:extLst>
              <a:ext uri="{FF2B5EF4-FFF2-40B4-BE49-F238E27FC236}">
                <a16:creationId xmlns:a16="http://schemas.microsoft.com/office/drawing/2014/main" id="{4F06B857-4F67-4F13-35A4-3871CBFFE1EE}"/>
              </a:ext>
            </a:extLst>
          </p:cNvPr>
          <p:cNvSpPr>
            <a:spLocks noGrp="1"/>
          </p:cNvSpPr>
          <p:nvPr>
            <p:ph type="body" idx="1"/>
          </p:nvPr>
        </p:nvSpPr>
        <p:spPr>
          <a:xfrm>
            <a:off x="979000" y="1169408"/>
            <a:ext cx="8520600" cy="3416400"/>
          </a:xfrm>
        </p:spPr>
        <p:txBody>
          <a:bodyPr/>
          <a:lstStyle/>
          <a:p>
            <a:r>
              <a:rPr lang="it-IT" altLang="en-US" dirty="0">
                <a:latin typeface="Arial" panose="020B0604020202020204" pitchFamily="34" charset="0"/>
                <a:cs typeface="Arial" panose="020B0604020202020204" pitchFamily="34" charset="0"/>
              </a:rPr>
              <a:t>Module 1 – SVM</a:t>
            </a:r>
          </a:p>
          <a:p>
            <a:endParaRPr lang="it-IT" altLang="en-US" dirty="0">
              <a:latin typeface="Arial" panose="020B0604020202020204" pitchFamily="34" charset="0"/>
              <a:cs typeface="Arial" panose="020B0604020202020204" pitchFamily="34" charset="0"/>
            </a:endParaRPr>
          </a:p>
          <a:p>
            <a:r>
              <a:rPr lang="it-IT" altLang="en-US" dirty="0">
                <a:latin typeface="Arial" panose="020B0604020202020204" pitchFamily="34" charset="0"/>
                <a:cs typeface="Arial" panose="020B0604020202020204" pitchFamily="34" charset="0"/>
              </a:rPr>
              <a:t>Module 2 - RANDOM FOREST CLASSIFIER</a:t>
            </a:r>
          </a:p>
          <a:p>
            <a:endParaRPr lang="it-IT" altLang="en-US" dirty="0">
              <a:latin typeface="Arial" panose="020B0604020202020204" pitchFamily="34" charset="0"/>
              <a:cs typeface="Arial" panose="020B0604020202020204" pitchFamily="34" charset="0"/>
            </a:endParaRPr>
          </a:p>
          <a:p>
            <a:r>
              <a:rPr lang="it-IT" altLang="en-US" dirty="0">
                <a:latin typeface="Arial" panose="020B0604020202020204" pitchFamily="34" charset="0"/>
                <a:cs typeface="Arial" panose="020B0604020202020204" pitchFamily="34" charset="0"/>
              </a:rPr>
              <a:t>Module 3 - KNN </a:t>
            </a:r>
          </a:p>
          <a:p>
            <a:endParaRPr lang="it-IT" altLang="en-US" dirty="0">
              <a:latin typeface="Arial" panose="020B0604020202020204" pitchFamily="34" charset="0"/>
              <a:cs typeface="Arial" panose="020B0604020202020204" pitchFamily="34" charset="0"/>
            </a:endParaRPr>
          </a:p>
          <a:p>
            <a:r>
              <a:rPr lang="it-IT" altLang="en-US" dirty="0">
                <a:latin typeface="Arial" panose="020B0604020202020204" pitchFamily="34" charset="0"/>
                <a:cs typeface="Arial" panose="020B0604020202020204" pitchFamily="34" charset="0"/>
              </a:rPr>
              <a:t>Module 4 - XGBOOST</a:t>
            </a:r>
          </a:p>
          <a:p>
            <a:endParaRPr lang="it-IT" altLang="en-US" dirty="0">
              <a:latin typeface="Arial" panose="020B0604020202020204" pitchFamily="34" charset="0"/>
              <a:cs typeface="Arial" panose="020B0604020202020204" pitchFamily="34" charset="0"/>
            </a:endParaRPr>
          </a:p>
          <a:p>
            <a:r>
              <a:rPr lang="it-IT" altLang="en-US" dirty="0">
                <a:latin typeface="Arial" panose="020B0604020202020204" pitchFamily="34" charset="0"/>
                <a:cs typeface="Arial" panose="020B0604020202020204" pitchFamily="34" charset="0"/>
              </a:rPr>
              <a:t>Module 5 - CNN</a:t>
            </a:r>
          </a:p>
          <a:p>
            <a:endParaRPr lang="en-IN" dirty="0"/>
          </a:p>
        </p:txBody>
      </p:sp>
    </p:spTree>
    <p:extLst>
      <p:ext uri="{BB962C8B-B14F-4D97-AF65-F5344CB8AC3E}">
        <p14:creationId xmlns:p14="http://schemas.microsoft.com/office/powerpoint/2010/main" val="175695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C84135-9649-B8FC-822D-AE79A4751C60}"/>
              </a:ext>
            </a:extLst>
          </p:cNvPr>
          <p:cNvSpPr>
            <a:spLocks noGrp="1"/>
          </p:cNvSpPr>
          <p:nvPr>
            <p:ph type="body" idx="1"/>
          </p:nvPr>
        </p:nvSpPr>
        <p:spPr>
          <a:xfrm>
            <a:off x="235499" y="404787"/>
            <a:ext cx="8823834" cy="4333925"/>
          </a:xfrm>
        </p:spPr>
        <p:txBody>
          <a:bodyPr>
            <a:noAutofit/>
          </a:bodyPr>
          <a:lstStyle/>
          <a:p>
            <a:pPr algn="just">
              <a:buFont typeface="+mj-lt"/>
              <a:buAutoNum type="arabicPeriod"/>
            </a:pPr>
            <a:r>
              <a:rPr lang="en-US" b="1" i="0" dirty="0">
                <a:effectLst/>
                <a:latin typeface="Söhne"/>
              </a:rPr>
              <a:t>Support Vector Machine (SVM):</a:t>
            </a:r>
            <a:endParaRPr lang="en-US" b="0" i="0" dirty="0">
              <a:effectLst/>
              <a:latin typeface="Söhne"/>
            </a:endParaRPr>
          </a:p>
          <a:p>
            <a:pPr marL="742950" lvl="1" indent="-285750" algn="just"/>
            <a:r>
              <a:rPr lang="en-US" sz="1500" b="1" i="0" dirty="0">
                <a:effectLst/>
                <a:latin typeface="Söhne"/>
              </a:rPr>
              <a:t>Usage:</a:t>
            </a:r>
            <a:r>
              <a:rPr lang="en-US" sz="1500" b="0" i="0" dirty="0">
                <a:effectLst/>
                <a:latin typeface="Söhne"/>
              </a:rPr>
              <a:t> SVM is a supervised learning algorithm used for classification and regression analysis.</a:t>
            </a:r>
          </a:p>
          <a:p>
            <a:pPr marL="742950" lvl="1" indent="-285750" algn="just"/>
            <a:r>
              <a:rPr lang="en-US" sz="1500" b="1" i="0" dirty="0">
                <a:effectLst/>
                <a:latin typeface="Söhne"/>
              </a:rPr>
              <a:t>Operation:</a:t>
            </a:r>
            <a:r>
              <a:rPr lang="en-US" sz="1500" b="0" i="0" dirty="0">
                <a:effectLst/>
                <a:latin typeface="Söhne"/>
              </a:rPr>
              <a:t> It finds the optimal hyperplane that best separates data points in a high-dimensional space, maximizing the margin between classes.</a:t>
            </a:r>
          </a:p>
          <a:p>
            <a:pPr marL="742950" lvl="1" indent="-285750" algn="just"/>
            <a:r>
              <a:rPr lang="en-US" sz="1500" b="1" i="0" dirty="0">
                <a:effectLst/>
                <a:latin typeface="Söhne"/>
              </a:rPr>
              <a:t>Strengths:</a:t>
            </a:r>
            <a:r>
              <a:rPr lang="en-US" sz="1500" b="0" i="0" dirty="0">
                <a:effectLst/>
                <a:latin typeface="Söhne"/>
              </a:rPr>
              <a:t> Effective in high-dimensional spaces, versatile due to various kernel functions, and less prone to overfitting.</a:t>
            </a:r>
          </a:p>
          <a:p>
            <a:pPr algn="just">
              <a:buFont typeface="+mj-lt"/>
              <a:buAutoNum type="arabicPeriod"/>
            </a:pPr>
            <a:r>
              <a:rPr lang="en-US" b="1" i="0" dirty="0">
                <a:effectLst/>
                <a:latin typeface="Söhne"/>
              </a:rPr>
              <a:t>Random Forest:</a:t>
            </a:r>
            <a:endParaRPr lang="en-US" b="0" i="0" dirty="0">
              <a:effectLst/>
              <a:latin typeface="Söhne"/>
            </a:endParaRPr>
          </a:p>
          <a:p>
            <a:pPr marL="742950" lvl="1" indent="-285750" algn="just"/>
            <a:r>
              <a:rPr lang="en-US" sz="1500" b="1" i="0" dirty="0">
                <a:effectLst/>
                <a:latin typeface="Söhne"/>
              </a:rPr>
              <a:t>Usage:</a:t>
            </a:r>
            <a:r>
              <a:rPr lang="en-US" sz="1500" b="0" i="0" dirty="0">
                <a:effectLst/>
                <a:latin typeface="Söhne"/>
              </a:rPr>
              <a:t> Random Forest is an ensemble learning method used for classification, regression, and anomaly detection.</a:t>
            </a:r>
          </a:p>
          <a:p>
            <a:pPr marL="742950" lvl="1" indent="-285750" algn="just"/>
            <a:r>
              <a:rPr lang="en-US" sz="1500" b="1" i="0" dirty="0">
                <a:effectLst/>
                <a:latin typeface="Söhne"/>
              </a:rPr>
              <a:t>Operation:</a:t>
            </a:r>
            <a:r>
              <a:rPr lang="en-US" sz="1500" b="0" i="0" dirty="0">
                <a:effectLst/>
                <a:latin typeface="Söhne"/>
              </a:rPr>
              <a:t> It builds multiple decision trees during training and merges their outputs to improve accuracy and reduce variance.</a:t>
            </a:r>
          </a:p>
          <a:p>
            <a:pPr marL="742950" lvl="1" indent="-285750" algn="just"/>
            <a:r>
              <a:rPr lang="en-US" sz="1500" b="1" i="0" dirty="0">
                <a:effectLst/>
                <a:latin typeface="Söhne"/>
              </a:rPr>
              <a:t>Strengths:</a:t>
            </a:r>
            <a:r>
              <a:rPr lang="en-US" sz="1500" b="0" i="0" dirty="0">
                <a:effectLst/>
                <a:latin typeface="Söhne"/>
              </a:rPr>
              <a:t> Resistant to overfitting, handles large datasets well, provides feature importance, and is suitable for complex data.</a:t>
            </a:r>
          </a:p>
          <a:p>
            <a:pPr marL="114300" indent="0" algn="just">
              <a:buNone/>
            </a:pPr>
            <a:endParaRPr lang="en-IN" dirty="0"/>
          </a:p>
        </p:txBody>
      </p:sp>
    </p:spTree>
    <p:extLst>
      <p:ext uri="{BB962C8B-B14F-4D97-AF65-F5344CB8AC3E}">
        <p14:creationId xmlns:p14="http://schemas.microsoft.com/office/powerpoint/2010/main" val="2147705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E60441-2ABA-BDB3-320D-C1283273852A}"/>
              </a:ext>
            </a:extLst>
          </p:cNvPr>
          <p:cNvSpPr>
            <a:spLocks noGrp="1"/>
          </p:cNvSpPr>
          <p:nvPr>
            <p:ph type="body" idx="1"/>
          </p:nvPr>
        </p:nvSpPr>
        <p:spPr>
          <a:xfrm>
            <a:off x="311700" y="322741"/>
            <a:ext cx="8756100" cy="4257725"/>
          </a:xfrm>
        </p:spPr>
        <p:txBody>
          <a:bodyPr>
            <a:noAutofit/>
          </a:bodyPr>
          <a:lstStyle/>
          <a:p>
            <a:pPr algn="just">
              <a:buFont typeface="+mj-lt"/>
              <a:buAutoNum type="arabicPeriod" startAt="3"/>
            </a:pPr>
            <a:r>
              <a:rPr lang="en-US" b="1" i="0" dirty="0">
                <a:effectLst/>
                <a:latin typeface="Söhne"/>
              </a:rPr>
              <a:t>k-Nearest Neighbors (K-NN):</a:t>
            </a:r>
            <a:endParaRPr lang="en-US" b="0" i="0" dirty="0">
              <a:effectLst/>
              <a:latin typeface="Söhne"/>
            </a:endParaRPr>
          </a:p>
          <a:p>
            <a:pPr marL="800100" lvl="1" indent="-342900" algn="just"/>
            <a:r>
              <a:rPr lang="en-US" sz="1500" b="1" i="0" dirty="0">
                <a:effectLst/>
                <a:latin typeface="Söhne"/>
              </a:rPr>
              <a:t>Usage:</a:t>
            </a:r>
            <a:r>
              <a:rPr lang="en-US" sz="1500" b="0" i="0" dirty="0">
                <a:effectLst/>
                <a:latin typeface="Söhne"/>
              </a:rPr>
              <a:t> K-NN is a simple yet effective supervised learning algorithm used for classification and regression.</a:t>
            </a:r>
          </a:p>
          <a:p>
            <a:pPr marL="800100" lvl="1" indent="-342900" algn="just"/>
            <a:r>
              <a:rPr lang="en-US" sz="1500" b="1" i="0" dirty="0">
                <a:effectLst/>
                <a:latin typeface="Söhne"/>
              </a:rPr>
              <a:t>Operation:</a:t>
            </a:r>
            <a:r>
              <a:rPr lang="en-US" sz="1500" b="0" i="0" dirty="0">
                <a:effectLst/>
                <a:latin typeface="Söhne"/>
              </a:rPr>
              <a:t> It classifies instances based on the majority class among their k-nearest neighbors in the training set.</a:t>
            </a:r>
          </a:p>
          <a:p>
            <a:pPr marL="800100" lvl="1" indent="-342900" algn="just"/>
            <a:r>
              <a:rPr lang="en-US" sz="1500" b="1" i="0" dirty="0">
                <a:effectLst/>
                <a:latin typeface="Söhne"/>
              </a:rPr>
              <a:t>Strengths:</a:t>
            </a:r>
            <a:r>
              <a:rPr lang="en-US" sz="1500" b="0" i="0" dirty="0">
                <a:effectLst/>
                <a:latin typeface="Söhne"/>
              </a:rPr>
              <a:t> Intuitive, easy to implement, non-parametric, and adapts well to different types of data.</a:t>
            </a:r>
          </a:p>
          <a:p>
            <a:pPr algn="just">
              <a:buFont typeface="+mj-lt"/>
              <a:buAutoNum type="arabicPeriod" startAt="3"/>
            </a:pPr>
            <a:r>
              <a:rPr lang="en-US" b="1" i="0" dirty="0">
                <a:effectLst/>
                <a:latin typeface="Söhne"/>
              </a:rPr>
              <a:t>XGBoost (Extreme Gradient Boosting):</a:t>
            </a:r>
            <a:endParaRPr lang="en-US" b="0" i="0" dirty="0">
              <a:effectLst/>
              <a:latin typeface="Söhne"/>
            </a:endParaRPr>
          </a:p>
          <a:p>
            <a:pPr marL="800100" lvl="1" indent="-342900" algn="just"/>
            <a:r>
              <a:rPr lang="en-US" sz="1500" b="1" i="0" dirty="0">
                <a:effectLst/>
                <a:latin typeface="Söhne"/>
              </a:rPr>
              <a:t>Usage:</a:t>
            </a:r>
            <a:r>
              <a:rPr lang="en-US" sz="1500" b="0" i="0" dirty="0">
                <a:effectLst/>
                <a:latin typeface="Söhne"/>
              </a:rPr>
              <a:t> XGBoost is a powerful boosting algorithm used for regression, classification, and ranking tasks.</a:t>
            </a:r>
          </a:p>
          <a:p>
            <a:pPr marL="800100" lvl="1" indent="-342900" algn="just"/>
            <a:r>
              <a:rPr lang="en-US" sz="1500" b="1" i="0" dirty="0">
                <a:effectLst/>
                <a:latin typeface="Söhne"/>
              </a:rPr>
              <a:t>Operation:</a:t>
            </a:r>
            <a:r>
              <a:rPr lang="en-US" sz="1500" b="0" i="0" dirty="0">
                <a:effectLst/>
                <a:latin typeface="Söhne"/>
              </a:rPr>
              <a:t> It's an ensemble of weak decision trees that sequentially correct errors of preceding models.</a:t>
            </a:r>
          </a:p>
          <a:p>
            <a:pPr marL="800100" lvl="1" indent="-342900" algn="just"/>
            <a:r>
              <a:rPr lang="en-US" sz="1500" b="1" i="0" dirty="0">
                <a:effectLst/>
                <a:latin typeface="Söhne"/>
              </a:rPr>
              <a:t>Strengths:</a:t>
            </a:r>
            <a:r>
              <a:rPr lang="en-US" sz="1500" b="0" i="0" dirty="0">
                <a:effectLst/>
                <a:latin typeface="Söhne"/>
              </a:rPr>
              <a:t> High performance, handles missing data, minimizes overfitting, and supports regularization techniques.</a:t>
            </a:r>
          </a:p>
          <a:p>
            <a:pPr algn="just">
              <a:buFont typeface="+mj-lt"/>
              <a:buAutoNum type="arabicPeriod" startAt="3"/>
            </a:pPr>
            <a:endParaRPr lang="en-IN" dirty="0"/>
          </a:p>
        </p:txBody>
      </p:sp>
    </p:spTree>
    <p:extLst>
      <p:ext uri="{BB962C8B-B14F-4D97-AF65-F5344CB8AC3E}">
        <p14:creationId xmlns:p14="http://schemas.microsoft.com/office/powerpoint/2010/main" val="2530592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67684D-6420-1709-2F99-9155E27C4987}"/>
              </a:ext>
            </a:extLst>
          </p:cNvPr>
          <p:cNvSpPr>
            <a:spLocks noGrp="1"/>
          </p:cNvSpPr>
          <p:nvPr>
            <p:ph type="body" idx="1"/>
          </p:nvPr>
        </p:nvSpPr>
        <p:spPr>
          <a:xfrm>
            <a:off x="311700" y="551342"/>
            <a:ext cx="8520600" cy="3416400"/>
          </a:xfrm>
        </p:spPr>
        <p:txBody>
          <a:bodyPr>
            <a:normAutofit/>
          </a:bodyPr>
          <a:lstStyle/>
          <a:p>
            <a:pPr>
              <a:buFont typeface="+mj-lt"/>
              <a:buAutoNum type="arabicPeriod" startAt="5"/>
            </a:pPr>
            <a:r>
              <a:rPr lang="en-US" b="1" dirty="0"/>
              <a:t>Convolutional Neural Network (CNN):</a:t>
            </a:r>
          </a:p>
          <a:p>
            <a:pPr>
              <a:buFont typeface="+mj-lt"/>
              <a:buAutoNum type="arabicPeriod" startAt="5"/>
            </a:pPr>
            <a:endParaRPr lang="en-US" dirty="0"/>
          </a:p>
          <a:p>
            <a:pPr lvl="1"/>
            <a:r>
              <a:rPr lang="en-US" sz="1500" dirty="0"/>
              <a:t>Usage: CNN is a deep learning architecture primarily used for image analysis, including image classification and object recognition.</a:t>
            </a:r>
          </a:p>
          <a:p>
            <a:pPr lvl="1"/>
            <a:r>
              <a:rPr lang="en-US" sz="1500" dirty="0"/>
              <a:t>Operation: Employs convolutional layers to extract hierarchical features from images, learning spatial relationships.</a:t>
            </a:r>
          </a:p>
          <a:p>
            <a:pPr lvl="1"/>
            <a:r>
              <a:rPr lang="en-US" sz="1500" dirty="0"/>
              <a:t>Strengths: Excellent for image data, learns spatial hierarchies, reduces manual feature engineering, and performs well on large datasets.</a:t>
            </a:r>
            <a:endParaRPr lang="en-IN" sz="1500" dirty="0"/>
          </a:p>
        </p:txBody>
      </p:sp>
    </p:spTree>
    <p:extLst>
      <p:ext uri="{BB962C8B-B14F-4D97-AF65-F5344CB8AC3E}">
        <p14:creationId xmlns:p14="http://schemas.microsoft.com/office/powerpoint/2010/main" val="268364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26F7-D4F0-BA87-0CEF-507FFA260697}"/>
              </a:ext>
            </a:extLst>
          </p:cNvPr>
          <p:cNvSpPr>
            <a:spLocks noGrp="1"/>
          </p:cNvSpPr>
          <p:nvPr>
            <p:ph type="title"/>
          </p:nvPr>
        </p:nvSpPr>
        <p:spPr>
          <a:xfrm>
            <a:off x="243967" y="314317"/>
            <a:ext cx="8520600" cy="572700"/>
          </a:xfrm>
        </p:spPr>
        <p:txBody>
          <a:bodyPr/>
          <a:lstStyle/>
          <a:p>
            <a:r>
              <a:rPr lang="en-IN" dirty="0"/>
              <a:t>Introduction</a:t>
            </a:r>
          </a:p>
        </p:txBody>
      </p:sp>
      <p:sp>
        <p:nvSpPr>
          <p:cNvPr id="3" name="Text Placeholder 2">
            <a:extLst>
              <a:ext uri="{FF2B5EF4-FFF2-40B4-BE49-F238E27FC236}">
                <a16:creationId xmlns:a16="http://schemas.microsoft.com/office/drawing/2014/main" id="{34F5EB7A-7111-E515-547B-6E7027DE59BD}"/>
              </a:ext>
            </a:extLst>
          </p:cNvPr>
          <p:cNvSpPr>
            <a:spLocks noGrp="1"/>
          </p:cNvSpPr>
          <p:nvPr>
            <p:ph type="body" idx="1"/>
          </p:nvPr>
        </p:nvSpPr>
        <p:spPr>
          <a:xfrm>
            <a:off x="540300" y="933059"/>
            <a:ext cx="8520600" cy="3416400"/>
          </a:xfrm>
        </p:spPr>
        <p:txBody>
          <a:bodyPr>
            <a:noAutofit/>
          </a:bodyPr>
          <a:lstStyle/>
          <a:p>
            <a:pPr marL="114300" indent="0" algn="just">
              <a:lnSpc>
                <a:spcPct val="130000"/>
              </a:lnSpc>
              <a:buNone/>
            </a:pPr>
            <a:r>
              <a:rPr lang="en-US" dirty="0"/>
              <a:t>Alzheimer's disease (AD) stands as one of the most pressing challenges in modern healthcare, characterized by progressive cognitive decline and memory loss. Early and accurate diagnosis of AD is pivotal for effective intervention and management. Medical imaging, particularly Magnetic Resonance Imaging (MRI), has emerged as a powerful tool for investigating structural brain changes associated with AD. The utilization of advanced computational techniques, notably Convolutional Neural Networks (CNN), has shown promise in extracting intricate patterns from MRI images for the purpose of AD classification.</a:t>
            </a:r>
          </a:p>
          <a:p>
            <a:pPr marL="114300" indent="0" algn="just">
              <a:lnSpc>
                <a:spcPct val="130000"/>
              </a:lnSpc>
              <a:buNone/>
            </a:pPr>
            <a:endParaRPr lang="en-US" dirty="0"/>
          </a:p>
          <a:p>
            <a:pPr marL="114300" indent="0" algn="just">
              <a:lnSpc>
                <a:spcPct val="130000"/>
              </a:lnSpc>
              <a:buNone/>
            </a:pPr>
            <a:r>
              <a:rPr lang="en-US" dirty="0"/>
              <a:t>This research delves into the realm of employing CNN methodologies for AD prediction through the analysis of MRI images. The primary objective is to leverage the deep learning capabilities of CNN architectures to discern subtle structural alterations in the brain, indicative of AD pathology. By focusing on image-based analysis, this study aims to contribute to the development of robust and accurate diagnostic tools for the early detection of Alzheimer's disease.</a:t>
            </a:r>
          </a:p>
          <a:p>
            <a:pPr marL="114300" indent="0" algn="just">
              <a:lnSpc>
                <a:spcPct val="130000"/>
              </a:lnSpc>
              <a:buNone/>
            </a:pPr>
            <a:endParaRPr lang="en-US" dirty="0"/>
          </a:p>
        </p:txBody>
      </p:sp>
    </p:spTree>
    <p:extLst>
      <p:ext uri="{BB962C8B-B14F-4D97-AF65-F5344CB8AC3E}">
        <p14:creationId xmlns:p14="http://schemas.microsoft.com/office/powerpoint/2010/main" val="3812232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7336-4170-8A98-D4F2-789256E5ACB1}"/>
              </a:ext>
            </a:extLst>
          </p:cNvPr>
          <p:cNvSpPr>
            <a:spLocks noGrp="1"/>
          </p:cNvSpPr>
          <p:nvPr>
            <p:ph type="title"/>
          </p:nvPr>
        </p:nvSpPr>
        <p:spPr>
          <a:xfrm>
            <a:off x="233727" y="232374"/>
            <a:ext cx="8520600" cy="572700"/>
          </a:xfrm>
        </p:spPr>
        <p:txBody>
          <a:bodyPr/>
          <a:lstStyle/>
          <a:p>
            <a:r>
              <a:rPr lang="en-IN" dirty="0"/>
              <a:t>Code snippets - </a:t>
            </a:r>
            <a:r>
              <a:rPr lang="en-IN" dirty="0" err="1"/>
              <a:t>svm</a:t>
            </a:r>
            <a:endParaRPr lang="en-IN" dirty="0"/>
          </a:p>
        </p:txBody>
      </p:sp>
      <p:pic>
        <p:nvPicPr>
          <p:cNvPr id="5" name="Picture 4">
            <a:extLst>
              <a:ext uri="{FF2B5EF4-FFF2-40B4-BE49-F238E27FC236}">
                <a16:creationId xmlns:a16="http://schemas.microsoft.com/office/drawing/2014/main" id="{8AEA8206-157F-FEF0-9DAB-61DF5DB092A7}"/>
              </a:ext>
            </a:extLst>
          </p:cNvPr>
          <p:cNvPicPr>
            <a:picLocks noChangeAspect="1"/>
          </p:cNvPicPr>
          <p:nvPr/>
        </p:nvPicPr>
        <p:blipFill>
          <a:blip r:embed="rId2"/>
          <a:stretch>
            <a:fillRect/>
          </a:stretch>
        </p:blipFill>
        <p:spPr>
          <a:xfrm>
            <a:off x="1580517" y="805074"/>
            <a:ext cx="6301751" cy="3759838"/>
          </a:xfrm>
          <a:prstGeom prst="rect">
            <a:avLst/>
          </a:prstGeom>
        </p:spPr>
      </p:pic>
    </p:spTree>
    <p:extLst>
      <p:ext uri="{BB962C8B-B14F-4D97-AF65-F5344CB8AC3E}">
        <p14:creationId xmlns:p14="http://schemas.microsoft.com/office/powerpoint/2010/main" val="3067228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D216-688A-D52F-F9F9-DBF4906CE6C1}"/>
              </a:ext>
            </a:extLst>
          </p:cNvPr>
          <p:cNvSpPr>
            <a:spLocks noGrp="1"/>
          </p:cNvSpPr>
          <p:nvPr>
            <p:ph type="title"/>
          </p:nvPr>
        </p:nvSpPr>
        <p:spPr>
          <a:xfrm>
            <a:off x="311700" y="155433"/>
            <a:ext cx="8520600" cy="572700"/>
          </a:xfrm>
        </p:spPr>
        <p:txBody>
          <a:bodyPr/>
          <a:lstStyle/>
          <a:p>
            <a:r>
              <a:rPr lang="en-IN" dirty="0"/>
              <a:t>SVM – prediction and actual output</a:t>
            </a:r>
          </a:p>
        </p:txBody>
      </p:sp>
      <p:pic>
        <p:nvPicPr>
          <p:cNvPr id="5" name="Picture 4">
            <a:extLst>
              <a:ext uri="{FF2B5EF4-FFF2-40B4-BE49-F238E27FC236}">
                <a16:creationId xmlns:a16="http://schemas.microsoft.com/office/drawing/2014/main" id="{9023C144-4E5A-0870-900B-1C8AFC06925C}"/>
              </a:ext>
            </a:extLst>
          </p:cNvPr>
          <p:cNvPicPr>
            <a:picLocks noChangeAspect="1"/>
          </p:cNvPicPr>
          <p:nvPr/>
        </p:nvPicPr>
        <p:blipFill>
          <a:blip r:embed="rId2"/>
          <a:stretch>
            <a:fillRect/>
          </a:stretch>
        </p:blipFill>
        <p:spPr>
          <a:xfrm>
            <a:off x="1337665" y="728133"/>
            <a:ext cx="6468670" cy="3826934"/>
          </a:xfrm>
          <a:prstGeom prst="rect">
            <a:avLst/>
          </a:prstGeom>
        </p:spPr>
      </p:pic>
    </p:spTree>
    <p:extLst>
      <p:ext uri="{BB962C8B-B14F-4D97-AF65-F5344CB8AC3E}">
        <p14:creationId xmlns:p14="http://schemas.microsoft.com/office/powerpoint/2010/main" val="3501433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1B07-A9F5-96AE-9C27-4A5265DD7106}"/>
              </a:ext>
            </a:extLst>
          </p:cNvPr>
          <p:cNvSpPr>
            <a:spLocks noGrp="1"/>
          </p:cNvSpPr>
          <p:nvPr>
            <p:ph type="title"/>
          </p:nvPr>
        </p:nvSpPr>
        <p:spPr>
          <a:xfrm>
            <a:off x="311700" y="281992"/>
            <a:ext cx="8520600" cy="572700"/>
          </a:xfrm>
        </p:spPr>
        <p:txBody>
          <a:bodyPr/>
          <a:lstStyle/>
          <a:p>
            <a:r>
              <a:rPr lang="en-IN" dirty="0"/>
              <a:t>Random forest classifier</a:t>
            </a:r>
          </a:p>
        </p:txBody>
      </p:sp>
      <p:pic>
        <p:nvPicPr>
          <p:cNvPr id="5" name="Picture 4">
            <a:extLst>
              <a:ext uri="{FF2B5EF4-FFF2-40B4-BE49-F238E27FC236}">
                <a16:creationId xmlns:a16="http://schemas.microsoft.com/office/drawing/2014/main" id="{2C4505E4-14C0-F6E3-5F11-B639342E947C}"/>
              </a:ext>
            </a:extLst>
          </p:cNvPr>
          <p:cNvPicPr>
            <a:picLocks noChangeAspect="1"/>
          </p:cNvPicPr>
          <p:nvPr/>
        </p:nvPicPr>
        <p:blipFill>
          <a:blip r:embed="rId2"/>
          <a:stretch>
            <a:fillRect/>
          </a:stretch>
        </p:blipFill>
        <p:spPr>
          <a:xfrm>
            <a:off x="691494" y="765544"/>
            <a:ext cx="7761011" cy="3728484"/>
          </a:xfrm>
          <a:prstGeom prst="rect">
            <a:avLst/>
          </a:prstGeom>
        </p:spPr>
      </p:pic>
    </p:spTree>
    <p:extLst>
      <p:ext uri="{BB962C8B-B14F-4D97-AF65-F5344CB8AC3E}">
        <p14:creationId xmlns:p14="http://schemas.microsoft.com/office/powerpoint/2010/main" val="1883016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48CE-AE21-9A75-B961-FF89096CFF79}"/>
              </a:ext>
            </a:extLst>
          </p:cNvPr>
          <p:cNvSpPr>
            <a:spLocks noGrp="1"/>
          </p:cNvSpPr>
          <p:nvPr>
            <p:ph type="title"/>
          </p:nvPr>
        </p:nvSpPr>
        <p:spPr>
          <a:xfrm>
            <a:off x="235500" y="114825"/>
            <a:ext cx="8520600" cy="572700"/>
          </a:xfrm>
        </p:spPr>
        <p:txBody>
          <a:bodyPr>
            <a:normAutofit fontScale="90000"/>
          </a:bodyPr>
          <a:lstStyle/>
          <a:p>
            <a:r>
              <a:rPr lang="en-IN" dirty="0"/>
              <a:t>RANDOM </a:t>
            </a:r>
            <a:r>
              <a:rPr lang="en-IN" dirty="0" err="1"/>
              <a:t>FOREst</a:t>
            </a:r>
            <a:r>
              <a:rPr lang="en-IN" dirty="0"/>
              <a:t> classifier-prediction and actual o/p</a:t>
            </a:r>
          </a:p>
        </p:txBody>
      </p:sp>
      <p:pic>
        <p:nvPicPr>
          <p:cNvPr id="5" name="Picture 4">
            <a:extLst>
              <a:ext uri="{FF2B5EF4-FFF2-40B4-BE49-F238E27FC236}">
                <a16:creationId xmlns:a16="http://schemas.microsoft.com/office/drawing/2014/main" id="{3D2DA2CF-B3E3-E6A2-765D-B0487B5CE3CE}"/>
              </a:ext>
            </a:extLst>
          </p:cNvPr>
          <p:cNvPicPr>
            <a:picLocks noChangeAspect="1"/>
          </p:cNvPicPr>
          <p:nvPr/>
        </p:nvPicPr>
        <p:blipFill>
          <a:blip r:embed="rId2"/>
          <a:stretch>
            <a:fillRect/>
          </a:stretch>
        </p:blipFill>
        <p:spPr>
          <a:xfrm>
            <a:off x="1423919" y="687525"/>
            <a:ext cx="6296162" cy="3861192"/>
          </a:xfrm>
          <a:prstGeom prst="rect">
            <a:avLst/>
          </a:prstGeom>
        </p:spPr>
      </p:pic>
    </p:spTree>
    <p:extLst>
      <p:ext uri="{BB962C8B-B14F-4D97-AF65-F5344CB8AC3E}">
        <p14:creationId xmlns:p14="http://schemas.microsoft.com/office/powerpoint/2010/main" val="1167598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E043-E46C-8E65-1679-756CF4893B43}"/>
              </a:ext>
            </a:extLst>
          </p:cNvPr>
          <p:cNvSpPr>
            <a:spLocks noGrp="1"/>
          </p:cNvSpPr>
          <p:nvPr>
            <p:ph type="title"/>
          </p:nvPr>
        </p:nvSpPr>
        <p:spPr>
          <a:xfrm>
            <a:off x="262081" y="218198"/>
            <a:ext cx="8520600" cy="572700"/>
          </a:xfrm>
        </p:spPr>
        <p:txBody>
          <a:bodyPr/>
          <a:lstStyle/>
          <a:p>
            <a:r>
              <a:rPr lang="en-IN" dirty="0"/>
              <a:t>knn</a:t>
            </a:r>
          </a:p>
        </p:txBody>
      </p:sp>
      <p:pic>
        <p:nvPicPr>
          <p:cNvPr id="5" name="Picture 4">
            <a:extLst>
              <a:ext uri="{FF2B5EF4-FFF2-40B4-BE49-F238E27FC236}">
                <a16:creationId xmlns:a16="http://schemas.microsoft.com/office/drawing/2014/main" id="{644A1F4C-E515-C0C0-1F5A-807D6420212C}"/>
              </a:ext>
            </a:extLst>
          </p:cNvPr>
          <p:cNvPicPr>
            <a:picLocks noChangeAspect="1"/>
          </p:cNvPicPr>
          <p:nvPr/>
        </p:nvPicPr>
        <p:blipFill>
          <a:blip r:embed="rId2"/>
          <a:stretch>
            <a:fillRect/>
          </a:stretch>
        </p:blipFill>
        <p:spPr>
          <a:xfrm>
            <a:off x="1410586" y="558611"/>
            <a:ext cx="4997301" cy="3892887"/>
          </a:xfrm>
          <a:prstGeom prst="rect">
            <a:avLst/>
          </a:prstGeom>
        </p:spPr>
      </p:pic>
    </p:spTree>
    <p:extLst>
      <p:ext uri="{BB962C8B-B14F-4D97-AF65-F5344CB8AC3E}">
        <p14:creationId xmlns:p14="http://schemas.microsoft.com/office/powerpoint/2010/main" val="3086881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C7E0-3525-F6CE-D6F5-09DA20111EEC}"/>
              </a:ext>
            </a:extLst>
          </p:cNvPr>
          <p:cNvSpPr>
            <a:spLocks noGrp="1"/>
          </p:cNvSpPr>
          <p:nvPr>
            <p:ph type="title"/>
          </p:nvPr>
        </p:nvSpPr>
        <p:spPr>
          <a:xfrm>
            <a:off x="311700" y="106359"/>
            <a:ext cx="8520600" cy="572700"/>
          </a:xfrm>
        </p:spPr>
        <p:txBody>
          <a:bodyPr/>
          <a:lstStyle/>
          <a:p>
            <a:r>
              <a:rPr lang="en-IN" dirty="0"/>
              <a:t>KNN-prediction and actual output</a:t>
            </a:r>
          </a:p>
        </p:txBody>
      </p:sp>
      <p:pic>
        <p:nvPicPr>
          <p:cNvPr id="5" name="Picture 4">
            <a:extLst>
              <a:ext uri="{FF2B5EF4-FFF2-40B4-BE49-F238E27FC236}">
                <a16:creationId xmlns:a16="http://schemas.microsoft.com/office/drawing/2014/main" id="{B0B419AA-C5EB-77F9-1D94-DB89E9FED773}"/>
              </a:ext>
            </a:extLst>
          </p:cNvPr>
          <p:cNvPicPr>
            <a:picLocks noChangeAspect="1"/>
          </p:cNvPicPr>
          <p:nvPr/>
        </p:nvPicPr>
        <p:blipFill>
          <a:blip r:embed="rId2"/>
          <a:stretch>
            <a:fillRect/>
          </a:stretch>
        </p:blipFill>
        <p:spPr>
          <a:xfrm>
            <a:off x="1535042" y="556683"/>
            <a:ext cx="6073915" cy="4030134"/>
          </a:xfrm>
          <a:prstGeom prst="rect">
            <a:avLst/>
          </a:prstGeom>
        </p:spPr>
      </p:pic>
    </p:spTree>
    <p:extLst>
      <p:ext uri="{BB962C8B-B14F-4D97-AF65-F5344CB8AC3E}">
        <p14:creationId xmlns:p14="http://schemas.microsoft.com/office/powerpoint/2010/main" val="2585945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1DC2-78B9-B531-46D3-7B34550B5981}"/>
              </a:ext>
            </a:extLst>
          </p:cNvPr>
          <p:cNvSpPr>
            <a:spLocks noGrp="1"/>
          </p:cNvSpPr>
          <p:nvPr>
            <p:ph type="title"/>
          </p:nvPr>
        </p:nvSpPr>
        <p:spPr>
          <a:xfrm>
            <a:off x="262081" y="175667"/>
            <a:ext cx="8520600" cy="572700"/>
          </a:xfrm>
        </p:spPr>
        <p:txBody>
          <a:bodyPr/>
          <a:lstStyle/>
          <a:p>
            <a:r>
              <a:rPr lang="en-IN" dirty="0"/>
              <a:t>Xgboost </a:t>
            </a:r>
          </a:p>
        </p:txBody>
      </p:sp>
      <p:pic>
        <p:nvPicPr>
          <p:cNvPr id="5" name="Picture 4">
            <a:extLst>
              <a:ext uri="{FF2B5EF4-FFF2-40B4-BE49-F238E27FC236}">
                <a16:creationId xmlns:a16="http://schemas.microsoft.com/office/drawing/2014/main" id="{A6863366-7406-BE97-CEEC-497C8DBB8064}"/>
              </a:ext>
            </a:extLst>
          </p:cNvPr>
          <p:cNvPicPr>
            <a:picLocks noChangeAspect="1"/>
          </p:cNvPicPr>
          <p:nvPr/>
        </p:nvPicPr>
        <p:blipFill>
          <a:blip r:embed="rId2"/>
          <a:stretch>
            <a:fillRect/>
          </a:stretch>
        </p:blipFill>
        <p:spPr>
          <a:xfrm>
            <a:off x="1438114" y="616688"/>
            <a:ext cx="6267772" cy="3898605"/>
          </a:xfrm>
          <a:prstGeom prst="rect">
            <a:avLst/>
          </a:prstGeom>
        </p:spPr>
      </p:pic>
    </p:spTree>
    <p:extLst>
      <p:ext uri="{BB962C8B-B14F-4D97-AF65-F5344CB8AC3E}">
        <p14:creationId xmlns:p14="http://schemas.microsoft.com/office/powerpoint/2010/main" val="372963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B544-27EB-7C3E-6DA3-A33CA5DDB39E}"/>
              </a:ext>
            </a:extLst>
          </p:cNvPr>
          <p:cNvSpPr>
            <a:spLocks noGrp="1"/>
          </p:cNvSpPr>
          <p:nvPr>
            <p:ph type="title"/>
          </p:nvPr>
        </p:nvSpPr>
        <p:spPr>
          <a:xfrm>
            <a:off x="311700" y="80958"/>
            <a:ext cx="8520600" cy="572700"/>
          </a:xfrm>
        </p:spPr>
        <p:txBody>
          <a:bodyPr/>
          <a:lstStyle/>
          <a:p>
            <a:r>
              <a:rPr lang="en-IN" dirty="0" err="1"/>
              <a:t>XGboost</a:t>
            </a:r>
            <a:r>
              <a:rPr lang="en-IN" dirty="0"/>
              <a:t> - prediction and actual output</a:t>
            </a:r>
          </a:p>
        </p:txBody>
      </p:sp>
      <p:pic>
        <p:nvPicPr>
          <p:cNvPr id="5" name="Picture 4">
            <a:extLst>
              <a:ext uri="{FF2B5EF4-FFF2-40B4-BE49-F238E27FC236}">
                <a16:creationId xmlns:a16="http://schemas.microsoft.com/office/drawing/2014/main" id="{81754E12-1D25-BF00-285E-C25F2CDD08E7}"/>
              </a:ext>
            </a:extLst>
          </p:cNvPr>
          <p:cNvPicPr>
            <a:picLocks noChangeAspect="1"/>
          </p:cNvPicPr>
          <p:nvPr/>
        </p:nvPicPr>
        <p:blipFill>
          <a:blip r:embed="rId2"/>
          <a:stretch>
            <a:fillRect/>
          </a:stretch>
        </p:blipFill>
        <p:spPr>
          <a:xfrm>
            <a:off x="1513348" y="535516"/>
            <a:ext cx="6117304" cy="4053417"/>
          </a:xfrm>
          <a:prstGeom prst="rect">
            <a:avLst/>
          </a:prstGeom>
        </p:spPr>
      </p:pic>
    </p:spTree>
    <p:extLst>
      <p:ext uri="{BB962C8B-B14F-4D97-AF65-F5344CB8AC3E}">
        <p14:creationId xmlns:p14="http://schemas.microsoft.com/office/powerpoint/2010/main" val="1184933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59E2-6D20-B0F8-F485-1D545014ABD1}"/>
              </a:ext>
            </a:extLst>
          </p:cNvPr>
          <p:cNvSpPr>
            <a:spLocks noGrp="1"/>
          </p:cNvSpPr>
          <p:nvPr>
            <p:ph type="title"/>
          </p:nvPr>
        </p:nvSpPr>
        <p:spPr>
          <a:xfrm>
            <a:off x="311700" y="300337"/>
            <a:ext cx="8520600" cy="572700"/>
          </a:xfrm>
        </p:spPr>
        <p:txBody>
          <a:bodyPr/>
          <a:lstStyle/>
          <a:p>
            <a:r>
              <a:rPr lang="en-IN" dirty="0" err="1"/>
              <a:t>cnn</a:t>
            </a:r>
            <a:endParaRPr lang="en-IN" dirty="0"/>
          </a:p>
        </p:txBody>
      </p:sp>
      <p:pic>
        <p:nvPicPr>
          <p:cNvPr id="5" name="Picture 4">
            <a:extLst>
              <a:ext uri="{FF2B5EF4-FFF2-40B4-BE49-F238E27FC236}">
                <a16:creationId xmlns:a16="http://schemas.microsoft.com/office/drawing/2014/main" id="{4D92FED2-836B-C7DC-E280-47DAE2230091}"/>
              </a:ext>
            </a:extLst>
          </p:cNvPr>
          <p:cNvPicPr>
            <a:picLocks noChangeAspect="1"/>
          </p:cNvPicPr>
          <p:nvPr/>
        </p:nvPicPr>
        <p:blipFill>
          <a:blip r:embed="rId2"/>
          <a:stretch>
            <a:fillRect/>
          </a:stretch>
        </p:blipFill>
        <p:spPr>
          <a:xfrm>
            <a:off x="311700" y="873037"/>
            <a:ext cx="3175779" cy="3397425"/>
          </a:xfrm>
          <a:prstGeom prst="rect">
            <a:avLst/>
          </a:prstGeom>
        </p:spPr>
      </p:pic>
      <p:pic>
        <p:nvPicPr>
          <p:cNvPr id="7" name="Picture 6">
            <a:extLst>
              <a:ext uri="{FF2B5EF4-FFF2-40B4-BE49-F238E27FC236}">
                <a16:creationId xmlns:a16="http://schemas.microsoft.com/office/drawing/2014/main" id="{6BEBD574-58D5-6FBE-16C2-085BD21F860C}"/>
              </a:ext>
            </a:extLst>
          </p:cNvPr>
          <p:cNvPicPr>
            <a:picLocks noChangeAspect="1"/>
          </p:cNvPicPr>
          <p:nvPr/>
        </p:nvPicPr>
        <p:blipFill>
          <a:blip r:embed="rId3"/>
          <a:stretch>
            <a:fillRect/>
          </a:stretch>
        </p:blipFill>
        <p:spPr>
          <a:xfrm>
            <a:off x="4141267" y="496185"/>
            <a:ext cx="4419827" cy="4039819"/>
          </a:xfrm>
          <a:prstGeom prst="rect">
            <a:avLst/>
          </a:prstGeom>
        </p:spPr>
      </p:pic>
    </p:spTree>
    <p:extLst>
      <p:ext uri="{BB962C8B-B14F-4D97-AF65-F5344CB8AC3E}">
        <p14:creationId xmlns:p14="http://schemas.microsoft.com/office/powerpoint/2010/main" val="2026543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96CD-4201-6605-78FC-61D13154D5DB}"/>
              </a:ext>
            </a:extLst>
          </p:cNvPr>
          <p:cNvSpPr>
            <a:spLocks noGrp="1"/>
          </p:cNvSpPr>
          <p:nvPr>
            <p:ph type="title"/>
          </p:nvPr>
        </p:nvSpPr>
        <p:spPr>
          <a:xfrm>
            <a:off x="311700" y="72492"/>
            <a:ext cx="8520600" cy="572700"/>
          </a:xfrm>
        </p:spPr>
        <p:txBody>
          <a:bodyPr/>
          <a:lstStyle/>
          <a:p>
            <a:r>
              <a:rPr lang="en-IN" dirty="0"/>
              <a:t>CNN – Prediction and actual output</a:t>
            </a:r>
          </a:p>
        </p:txBody>
      </p:sp>
      <p:pic>
        <p:nvPicPr>
          <p:cNvPr id="7" name="Picture 6">
            <a:extLst>
              <a:ext uri="{FF2B5EF4-FFF2-40B4-BE49-F238E27FC236}">
                <a16:creationId xmlns:a16="http://schemas.microsoft.com/office/drawing/2014/main" id="{D3AF459F-178B-9B22-1983-F541AA5C0824}"/>
              </a:ext>
            </a:extLst>
          </p:cNvPr>
          <p:cNvPicPr>
            <a:picLocks noChangeAspect="1"/>
          </p:cNvPicPr>
          <p:nvPr/>
        </p:nvPicPr>
        <p:blipFill>
          <a:blip r:embed="rId2"/>
          <a:stretch>
            <a:fillRect/>
          </a:stretch>
        </p:blipFill>
        <p:spPr>
          <a:xfrm>
            <a:off x="1231900" y="645192"/>
            <a:ext cx="6680200" cy="3953933"/>
          </a:xfrm>
          <a:prstGeom prst="rect">
            <a:avLst/>
          </a:prstGeom>
        </p:spPr>
      </p:pic>
    </p:spTree>
    <p:extLst>
      <p:ext uri="{BB962C8B-B14F-4D97-AF65-F5344CB8AC3E}">
        <p14:creationId xmlns:p14="http://schemas.microsoft.com/office/powerpoint/2010/main" val="315458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83293E-FD91-9AAC-DA0A-E1B73628386B}"/>
              </a:ext>
            </a:extLst>
          </p:cNvPr>
          <p:cNvSpPr>
            <a:spLocks noGrp="1"/>
          </p:cNvSpPr>
          <p:nvPr>
            <p:ph type="body" idx="1"/>
          </p:nvPr>
        </p:nvSpPr>
        <p:spPr>
          <a:xfrm>
            <a:off x="521800" y="619075"/>
            <a:ext cx="8520600" cy="3416400"/>
          </a:xfrm>
        </p:spPr>
        <p:txBody>
          <a:bodyPr/>
          <a:lstStyle/>
          <a:p>
            <a:pPr marL="114300" indent="0" algn="just">
              <a:buNone/>
            </a:pPr>
            <a:r>
              <a:rPr lang="en-US" dirty="0"/>
              <a:t>Furthermore, to establish a comprehensive understanding of the efficacy of CNN in this domain, this research conducts a comparative analysis. This involves the implementation of traditional machine learning algorithms such as Support Vector Machine (SVM), Random Forest, and XGBoost on the same dataset. The aim is to juxtapose the performance of CNN with these conventional methodologies, shedding light on their respective strengths and limitations in AD prediction based on MRI images.</a:t>
            </a:r>
            <a:endParaRPr lang="en-IN" dirty="0"/>
          </a:p>
          <a:p>
            <a:pPr marL="114300" indent="0" algn="just">
              <a:buNone/>
            </a:pPr>
            <a:endParaRPr lang="en-IN" dirty="0"/>
          </a:p>
          <a:p>
            <a:pPr marL="114300" indent="0" algn="just">
              <a:buNone/>
            </a:pPr>
            <a:r>
              <a:rPr lang="en-US" dirty="0"/>
              <a:t>In summary, this research aims to explore the utilization of CNN-based approaches for AD prediction using MRI images, while also providing a comparative analysis with conventional machine learning techniques. The findings aim to contribute to the ongoing efforts in leveraging advanced computational methods to improve the diagnosis and management of Alzheimer's disease.</a:t>
            </a:r>
            <a:endParaRPr lang="en-IN" dirty="0"/>
          </a:p>
        </p:txBody>
      </p:sp>
    </p:spTree>
    <p:extLst>
      <p:ext uri="{BB962C8B-B14F-4D97-AF65-F5344CB8AC3E}">
        <p14:creationId xmlns:p14="http://schemas.microsoft.com/office/powerpoint/2010/main" val="541904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93A54-FF47-8D4D-0838-041605FA290F}"/>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1492559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D88C4F-1C2D-5872-EB0F-D0E40BC65B6C}"/>
              </a:ext>
            </a:extLst>
          </p:cNvPr>
          <p:cNvPicPr>
            <a:picLocks noChangeAspect="1"/>
          </p:cNvPicPr>
          <p:nvPr/>
        </p:nvPicPr>
        <p:blipFill>
          <a:blip r:embed="rId2"/>
          <a:stretch>
            <a:fillRect/>
          </a:stretch>
        </p:blipFill>
        <p:spPr>
          <a:xfrm>
            <a:off x="-1" y="0"/>
            <a:ext cx="9144001" cy="5163658"/>
          </a:xfrm>
          <a:prstGeom prst="rect">
            <a:avLst/>
          </a:prstGeom>
        </p:spPr>
      </p:pic>
    </p:spTree>
    <p:extLst>
      <p:ext uri="{BB962C8B-B14F-4D97-AF65-F5344CB8AC3E}">
        <p14:creationId xmlns:p14="http://schemas.microsoft.com/office/powerpoint/2010/main" val="4274995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sz="4400">
                <a:latin typeface="Calibri"/>
                <a:ea typeface="Calibri"/>
                <a:cs typeface="Calibri"/>
                <a:sym typeface="Calibri"/>
              </a:rPr>
              <a:t>Dataset Description</a:t>
            </a:r>
            <a:endParaRPr/>
          </a:p>
        </p:txBody>
      </p:sp>
      <p:sp>
        <p:nvSpPr>
          <p:cNvPr id="114" name="Google Shape;114;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75"/>
              <a:buFont typeface="Arial"/>
              <a:buNone/>
            </a:pPr>
            <a:r>
              <a:rPr lang="en-US" sz="1600" i="0" u="none" strike="noStrike" baseline="0" dirty="0">
                <a:solidFill>
                  <a:srgbClr val="000000"/>
                </a:solidFill>
                <a:latin typeface="Gill Sans MT (Body)"/>
              </a:rPr>
              <a:t>Prediction of Alzheimer’s disease is made using the dataset containing the MRI scans of various individuals. The dataset was acquired from the Kaggle open-source environment. It contains the MRI brain scans of people affected by Alzheimer’s disease and not affected ones(all 4 stages: </a:t>
            </a:r>
            <a:r>
              <a:rPr lang="en-US" sz="1600" dirty="0">
                <a:solidFill>
                  <a:srgbClr val="000000"/>
                </a:solidFill>
                <a:latin typeface="Gill Sans MT (Body)"/>
              </a:rPr>
              <a:t>ND,VMD,MD,D</a:t>
            </a:r>
            <a:r>
              <a:rPr lang="en-US" sz="1600" i="0" u="none" strike="noStrike" baseline="0" dirty="0">
                <a:solidFill>
                  <a:srgbClr val="000000"/>
                </a:solidFill>
                <a:latin typeface="Gill Sans MT (Body)"/>
              </a:rPr>
              <a:t>) . The dataset is split into 2 parts for training and testing. This dataset is a valuable resource for our project due to its comprehensive nature and potential to provide critical insights into the diagnosis of Alzheimer's Disease (AD).</a:t>
            </a:r>
          </a:p>
          <a:p>
            <a:pPr marL="0" lvl="0" indent="0" algn="l" rtl="0">
              <a:spcBef>
                <a:spcPts val="0"/>
              </a:spcBef>
              <a:spcAft>
                <a:spcPts val="0"/>
              </a:spcAft>
              <a:buClr>
                <a:schemeClr val="dk1"/>
              </a:buClr>
              <a:buSzPts val="275"/>
              <a:buFont typeface="Arial"/>
              <a:buNone/>
            </a:pPr>
            <a:endParaRPr lang="en-US" sz="1600" dirty="0">
              <a:solidFill>
                <a:srgbClr val="000000"/>
              </a:solidFill>
              <a:highlight>
                <a:srgbClr val="FFFFFF"/>
              </a:highlight>
              <a:latin typeface="Gill Sans MT (Body)"/>
            </a:endParaRPr>
          </a:p>
          <a:p>
            <a:r>
              <a:rPr lang="en-IN" sz="1800" b="0" i="0" u="none" strike="noStrike" baseline="0" dirty="0">
                <a:solidFill>
                  <a:srgbClr val="000000"/>
                </a:solidFill>
                <a:latin typeface="Gill Sans MT (Body)"/>
              </a:rPr>
              <a:t>Link to dataset - </a:t>
            </a:r>
            <a:r>
              <a:rPr lang="en-IN" sz="2000" b="0" i="0" u="sng" dirty="0">
                <a:effectLst/>
                <a:latin typeface="Gill Sans MT (Body)"/>
                <a:hlinkClick r:id="rId3"/>
              </a:rPr>
              <a:t>https://www.kaggle.com/code/gauravan/alzheimer-s-model-building/notebook</a:t>
            </a:r>
            <a:r>
              <a:rPr lang="en-IN" sz="2000" b="0" i="0" dirty="0">
                <a:solidFill>
                  <a:srgbClr val="E6EDF3"/>
                </a:solidFill>
                <a:effectLst/>
                <a:latin typeface="Gill Sans MT (Body)"/>
              </a:rPr>
              <a:t> </a:t>
            </a:r>
            <a:endParaRPr sz="1600" dirty="0">
              <a:solidFill>
                <a:schemeClr val="dk1"/>
              </a:solidFill>
              <a:latin typeface="Gill Sans MT (Body)"/>
              <a:ea typeface="Calibri"/>
              <a:cs typeface="Calibri"/>
              <a:sym typeface="Calibri"/>
            </a:endParaRPr>
          </a:p>
          <a:p>
            <a:pPr marL="0" lvl="0" indent="0" algn="l" rtl="0">
              <a:spcBef>
                <a:spcPts val="1200"/>
              </a:spcBef>
              <a:spcAft>
                <a:spcPts val="1200"/>
              </a:spcAft>
              <a:buNone/>
            </a:pPr>
            <a:endParaRPr dirty="0">
              <a:latin typeface="Gill Sans MT (Body)"/>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227033" y="14869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Performance Metrics</a:t>
            </a:r>
            <a:endParaRPr dirty="0"/>
          </a:p>
        </p:txBody>
      </p:sp>
      <p:pic>
        <p:nvPicPr>
          <p:cNvPr id="5" name="Picture 4">
            <a:extLst>
              <a:ext uri="{FF2B5EF4-FFF2-40B4-BE49-F238E27FC236}">
                <a16:creationId xmlns:a16="http://schemas.microsoft.com/office/drawing/2014/main" id="{37F14BAE-60D9-D66C-40E1-84A9D16E1D27}"/>
              </a:ext>
            </a:extLst>
          </p:cNvPr>
          <p:cNvPicPr>
            <a:picLocks noChangeAspect="1"/>
          </p:cNvPicPr>
          <p:nvPr/>
        </p:nvPicPr>
        <p:blipFill>
          <a:blip r:embed="rId3"/>
          <a:stretch>
            <a:fillRect/>
          </a:stretch>
        </p:blipFill>
        <p:spPr>
          <a:xfrm>
            <a:off x="1113192" y="623844"/>
            <a:ext cx="5685542" cy="3726478"/>
          </a:xfrm>
          <a:prstGeom prst="rect">
            <a:avLst/>
          </a:prstGeom>
        </p:spPr>
      </p:pic>
      <p:sp>
        <p:nvSpPr>
          <p:cNvPr id="6" name="TextBox 5">
            <a:extLst>
              <a:ext uri="{FF2B5EF4-FFF2-40B4-BE49-F238E27FC236}">
                <a16:creationId xmlns:a16="http://schemas.microsoft.com/office/drawing/2014/main" id="{776400CB-C46B-2CEE-8B8A-F0C2B58D5958}"/>
              </a:ext>
            </a:extLst>
          </p:cNvPr>
          <p:cNvSpPr txBox="1"/>
          <p:nvPr/>
        </p:nvSpPr>
        <p:spPr>
          <a:xfrm>
            <a:off x="913311" y="4563864"/>
            <a:ext cx="6993467" cy="523220"/>
          </a:xfrm>
          <a:prstGeom prst="rect">
            <a:avLst/>
          </a:prstGeom>
          <a:noFill/>
        </p:spPr>
        <p:txBody>
          <a:bodyPr wrap="square" rtlCol="0">
            <a:spAutoFit/>
          </a:bodyPr>
          <a:lstStyle/>
          <a:p>
            <a:r>
              <a:rPr lang="en-US" sz="1400" b="0" i="0" dirty="0">
                <a:solidFill>
                  <a:schemeClr val="bg1"/>
                </a:solidFill>
                <a:effectLst/>
                <a:latin typeface="MuseoSans"/>
              </a:rPr>
              <a:t>The most common metrics are the conversions of the True Positive (TP), the False Positive (FP), the True Negative (TN), and the False Negative (FN) metrics.</a:t>
            </a:r>
            <a:endParaRPr lang="en-IN" sz="1400"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C227-956A-7A6B-2200-A14220ED98DB}"/>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99C00B3D-70CF-4628-6AAE-17491492EA28}"/>
              </a:ext>
            </a:extLst>
          </p:cNvPr>
          <p:cNvSpPr>
            <a:spLocks noGrp="1"/>
          </p:cNvSpPr>
          <p:nvPr>
            <p:ph type="body" idx="1"/>
          </p:nvPr>
        </p:nvSpPr>
        <p:spPr/>
        <p:txBody>
          <a:bodyPr>
            <a:noAutofit/>
          </a:bodyPr>
          <a:lstStyle/>
          <a:p>
            <a:pPr algn="l"/>
            <a:r>
              <a:rPr lang="en-IN" b="0" i="0" u="none" strike="noStrike" baseline="0" dirty="0">
                <a:solidFill>
                  <a:srgbClr val="131413"/>
                </a:solidFill>
                <a:latin typeface="Gill Sans MT (Body)"/>
              </a:rPr>
              <a:t>Aamir M, </a:t>
            </a:r>
            <a:r>
              <a:rPr lang="en-IN" b="0" i="0" u="none" strike="noStrike" baseline="0" dirty="0" err="1">
                <a:solidFill>
                  <a:srgbClr val="131413"/>
                </a:solidFill>
                <a:latin typeface="Gill Sans MT (Body)"/>
              </a:rPr>
              <a:t>Nawi</a:t>
            </a:r>
            <a:r>
              <a:rPr lang="en-IN" b="0" i="0" u="none" strike="noStrike" baseline="0" dirty="0">
                <a:solidFill>
                  <a:srgbClr val="131413"/>
                </a:solidFill>
                <a:latin typeface="Gill Sans MT (Body)"/>
              </a:rPr>
              <a:t> NM, </a:t>
            </a:r>
            <a:r>
              <a:rPr lang="en-IN" b="0" i="0" u="none" strike="noStrike" baseline="0" dirty="0" err="1">
                <a:solidFill>
                  <a:srgbClr val="131413"/>
                </a:solidFill>
                <a:latin typeface="Gill Sans MT (Body)"/>
              </a:rPr>
              <a:t>Mahdin</a:t>
            </a:r>
            <a:r>
              <a:rPr lang="en-IN" b="0" i="0" u="none" strike="noStrike" baseline="0" dirty="0">
                <a:solidFill>
                  <a:srgbClr val="131413"/>
                </a:solidFill>
                <a:latin typeface="Gill Sans MT (Body)"/>
              </a:rPr>
              <a:t> HB, Naseem R, </a:t>
            </a:r>
            <a:r>
              <a:rPr lang="en-IN" b="0" i="0" u="none" strike="noStrike" baseline="0" dirty="0" err="1">
                <a:solidFill>
                  <a:srgbClr val="131413"/>
                </a:solidFill>
                <a:latin typeface="Gill Sans MT (Body)"/>
              </a:rPr>
              <a:t>Zulqarnain</a:t>
            </a:r>
            <a:r>
              <a:rPr lang="en-IN" b="0" i="0" u="none" strike="noStrike" baseline="0" dirty="0">
                <a:solidFill>
                  <a:srgbClr val="131413"/>
                </a:solidFill>
                <a:latin typeface="Gill Sans MT (Body)"/>
              </a:rPr>
              <a:t> M (2020) Auto-encoder variants for solving</a:t>
            </a:r>
          </a:p>
          <a:p>
            <a:pPr marL="114300" indent="0" algn="l">
              <a:buNone/>
            </a:pPr>
            <a:r>
              <a:rPr lang="en-IN" dirty="0">
                <a:solidFill>
                  <a:srgbClr val="131413"/>
                </a:solidFill>
                <a:latin typeface="Gill Sans MT (Body)"/>
              </a:rPr>
              <a:t>          </a:t>
            </a:r>
            <a:r>
              <a:rPr lang="en-IN" b="0" i="0" u="none" strike="noStrike" baseline="0" dirty="0">
                <a:solidFill>
                  <a:srgbClr val="131413"/>
                </a:solidFill>
                <a:latin typeface="Gill Sans MT (Body)"/>
              </a:rPr>
              <a:t>handwritten digits classification problem. Int J Fuzzy Logic </a:t>
            </a:r>
            <a:r>
              <a:rPr lang="en-IN" b="0" i="0" u="none" strike="noStrike" baseline="0" dirty="0" err="1">
                <a:solidFill>
                  <a:srgbClr val="131413"/>
                </a:solidFill>
                <a:latin typeface="Gill Sans MT (Body)"/>
              </a:rPr>
              <a:t>Intell</a:t>
            </a:r>
            <a:r>
              <a:rPr lang="en-IN" b="0" i="0" u="none" strike="noStrike" baseline="0" dirty="0">
                <a:solidFill>
                  <a:srgbClr val="131413"/>
                </a:solidFill>
                <a:latin typeface="Gill Sans MT (Body)"/>
              </a:rPr>
              <a:t> </a:t>
            </a:r>
            <a:r>
              <a:rPr lang="en-IN" b="0" i="0" u="none" strike="noStrike" baseline="0" dirty="0" err="1">
                <a:solidFill>
                  <a:srgbClr val="131413"/>
                </a:solidFill>
                <a:latin typeface="Gill Sans MT (Body)"/>
              </a:rPr>
              <a:t>Syst</a:t>
            </a:r>
            <a:r>
              <a:rPr lang="en-IN" b="0" i="0" u="none" strike="noStrike" baseline="0" dirty="0">
                <a:solidFill>
                  <a:srgbClr val="131413"/>
                </a:solidFill>
                <a:latin typeface="Gill Sans MT (Body)"/>
              </a:rPr>
              <a:t> 20(1):8–16</a:t>
            </a:r>
          </a:p>
          <a:p>
            <a:pPr algn="l"/>
            <a:r>
              <a:rPr lang="en-IN" b="0" i="0" u="none" strike="noStrike" baseline="0" dirty="0">
                <a:solidFill>
                  <a:srgbClr val="131413"/>
                </a:solidFill>
                <a:latin typeface="Gill Sans MT (Body)"/>
              </a:rPr>
              <a:t>Activation function neural network (2020) </a:t>
            </a:r>
            <a:r>
              <a:rPr lang="en-IN" b="0" i="0" u="none" strike="noStrike" baseline="0" dirty="0">
                <a:solidFill>
                  <a:srgbClr val="0000FF"/>
                </a:solidFill>
                <a:latin typeface="Gill Sans MT (Body)"/>
              </a:rPr>
              <a:t>https://www.geeksforgeeks.org/activation-functions-neuralnetworks/</a:t>
            </a:r>
          </a:p>
          <a:p>
            <a:pPr algn="l"/>
            <a:r>
              <a:rPr lang="en-IN" b="0" i="0" u="none" strike="noStrike" baseline="0" dirty="0" err="1">
                <a:solidFill>
                  <a:srgbClr val="131413"/>
                </a:solidFill>
                <a:latin typeface="Gill Sans MT (Body)"/>
              </a:rPr>
              <a:t>Aderghal</a:t>
            </a:r>
            <a:r>
              <a:rPr lang="en-IN" b="0" i="0" u="none" strike="noStrike" baseline="0" dirty="0">
                <a:solidFill>
                  <a:srgbClr val="131413"/>
                </a:solidFill>
                <a:latin typeface="Gill Sans MT (Body)"/>
              </a:rPr>
              <a:t> K, </a:t>
            </a:r>
            <a:r>
              <a:rPr lang="en-IN" b="0" i="0" u="none" strike="noStrike" baseline="0" dirty="0" err="1">
                <a:solidFill>
                  <a:srgbClr val="131413"/>
                </a:solidFill>
                <a:latin typeface="Gill Sans MT (Body)"/>
              </a:rPr>
              <a:t>Khvostikov</a:t>
            </a:r>
            <a:r>
              <a:rPr lang="en-IN" b="0" i="0" u="none" strike="noStrike" baseline="0" dirty="0">
                <a:solidFill>
                  <a:srgbClr val="131413"/>
                </a:solidFill>
                <a:latin typeface="Gill Sans MT (Body)"/>
              </a:rPr>
              <a:t> A, Krylov A, </a:t>
            </a:r>
            <a:r>
              <a:rPr lang="en-IN" b="0" i="0" u="none" strike="noStrike" baseline="0" dirty="0" err="1">
                <a:solidFill>
                  <a:srgbClr val="131413"/>
                </a:solidFill>
                <a:latin typeface="Gill Sans MT (Body)"/>
              </a:rPr>
              <a:t>Benois-Pineau</a:t>
            </a:r>
            <a:r>
              <a:rPr lang="en-IN" b="0" i="0" u="none" strike="noStrike" baseline="0" dirty="0">
                <a:solidFill>
                  <a:srgbClr val="131413"/>
                </a:solidFill>
                <a:latin typeface="Gill Sans MT (Body)"/>
              </a:rPr>
              <a:t> J, </a:t>
            </a:r>
            <a:r>
              <a:rPr lang="en-IN" b="0" i="0" u="none" strike="noStrike" baseline="0" dirty="0" err="1">
                <a:solidFill>
                  <a:srgbClr val="131413"/>
                </a:solidFill>
                <a:latin typeface="Gill Sans MT (Body)"/>
              </a:rPr>
              <a:t>Afdel</a:t>
            </a:r>
            <a:r>
              <a:rPr lang="en-IN" b="0" i="0" u="none" strike="noStrike" baseline="0" dirty="0">
                <a:solidFill>
                  <a:srgbClr val="131413"/>
                </a:solidFill>
                <a:latin typeface="Gill Sans MT (Body)"/>
              </a:rPr>
              <a:t> K, </a:t>
            </a:r>
            <a:r>
              <a:rPr lang="en-IN" b="0" i="0" u="none" strike="noStrike" baseline="0" dirty="0" err="1">
                <a:solidFill>
                  <a:srgbClr val="131413"/>
                </a:solidFill>
                <a:latin typeface="Gill Sans MT (Body)"/>
              </a:rPr>
              <a:t>Catheline</a:t>
            </a:r>
            <a:r>
              <a:rPr lang="en-IN" b="0" i="0" u="none" strike="noStrike" baseline="0" dirty="0">
                <a:solidFill>
                  <a:srgbClr val="131413"/>
                </a:solidFill>
                <a:latin typeface="Gill Sans MT (Body)"/>
              </a:rPr>
              <a:t> G (2018) Classification of</a:t>
            </a:r>
          </a:p>
          <a:p>
            <a:pPr marL="114300" indent="0" algn="l">
              <a:buNone/>
            </a:pPr>
            <a:r>
              <a:rPr lang="en-US" b="0" i="0" u="none" strike="noStrike" baseline="0" dirty="0">
                <a:solidFill>
                  <a:srgbClr val="131413"/>
                </a:solidFill>
                <a:latin typeface="Gill Sans MT (Body)"/>
              </a:rPr>
              <a:t>        Alzheimer disease on imaging modalities with Deep CNNs using cross-modal transfer Learning. 2018</a:t>
            </a:r>
          </a:p>
          <a:p>
            <a:pPr marL="114300" indent="0" algn="l">
              <a:buNone/>
            </a:pPr>
            <a:r>
              <a:rPr lang="en-US" b="0" i="0" u="none" strike="noStrike" baseline="0" dirty="0">
                <a:solidFill>
                  <a:srgbClr val="131413"/>
                </a:solidFill>
                <a:latin typeface="Gill Sans MT (Body)"/>
              </a:rPr>
              <a:t>        IEEE 31st international symposium on computer-Based medical systems (CBMS). </a:t>
            </a:r>
          </a:p>
          <a:p>
            <a:r>
              <a:rPr lang="en-US" b="0" i="0" u="none" strike="noStrike" baseline="0" dirty="0">
                <a:solidFill>
                  <a:srgbClr val="131413"/>
                </a:solidFill>
                <a:latin typeface="Gill Sans MT (Body)"/>
              </a:rPr>
              <a:t>Advantages and disadvantages of functional MRI (2019) </a:t>
            </a:r>
            <a:r>
              <a:rPr lang="en-US" b="0" i="0" u="none" strike="noStrike" baseline="0" dirty="0">
                <a:solidFill>
                  <a:srgbClr val="0000FF"/>
                </a:solidFill>
                <a:latin typeface="Gill Sans MT (Body)"/>
              </a:rPr>
              <a:t>https://www.ed.ac.uk/clinical-sciences/</a:t>
            </a:r>
          </a:p>
          <a:p>
            <a:pPr marL="114300" indent="0" algn="l">
              <a:buNone/>
            </a:pPr>
            <a:r>
              <a:rPr lang="en-US" dirty="0">
                <a:solidFill>
                  <a:srgbClr val="0000FF"/>
                </a:solidFill>
                <a:latin typeface="Gill Sans MT (Body)"/>
              </a:rPr>
              <a:t>        </a:t>
            </a:r>
            <a:r>
              <a:rPr lang="en-US" b="0" i="0" u="none" strike="noStrike" baseline="0" dirty="0" err="1">
                <a:solidFill>
                  <a:srgbClr val="0000FF"/>
                </a:solidFill>
                <a:latin typeface="Gill Sans MT (Body)"/>
              </a:rPr>
              <a:t>edinburgh</a:t>
            </a:r>
            <a:r>
              <a:rPr lang="en-US" b="0" i="0" u="none" strike="noStrike" baseline="0" dirty="0">
                <a:solidFill>
                  <a:srgbClr val="0000FF"/>
                </a:solidFill>
                <a:latin typeface="Gill Sans MT (Body)"/>
              </a:rPr>
              <a:t>-imaging/research/themes-and-topics/medical-physics/imaging-techniques/functional-</a:t>
            </a:r>
            <a:r>
              <a:rPr lang="en-US" b="0" i="0" u="none" strike="noStrike" baseline="0" dirty="0" err="1">
                <a:solidFill>
                  <a:srgbClr val="0000FF"/>
                </a:solidFill>
                <a:latin typeface="Gill Sans MT (Body)"/>
              </a:rPr>
              <a:t>mri</a:t>
            </a:r>
            <a:endParaRPr lang="en-US" b="0" i="0" u="none" strike="noStrike" baseline="0" dirty="0">
              <a:solidFill>
                <a:srgbClr val="0000FF"/>
              </a:solidFill>
              <a:latin typeface="Gill Sans MT (Body)"/>
            </a:endParaRPr>
          </a:p>
          <a:p>
            <a:pPr algn="l"/>
            <a:r>
              <a:rPr lang="en-US" b="0" i="0" u="none" strike="noStrike" baseline="0" dirty="0">
                <a:solidFill>
                  <a:srgbClr val="0000FF"/>
                </a:solidFill>
                <a:latin typeface="Gill Sans MT (Body)"/>
              </a:rPr>
              <a:t>https://chat.openai.com/</a:t>
            </a:r>
          </a:p>
        </p:txBody>
      </p:sp>
    </p:spTree>
    <p:extLst>
      <p:ext uri="{BB962C8B-B14F-4D97-AF65-F5344CB8AC3E}">
        <p14:creationId xmlns:p14="http://schemas.microsoft.com/office/powerpoint/2010/main" val="3310268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9360-C42A-9592-2263-880C267B616B}"/>
              </a:ext>
            </a:extLst>
          </p:cNvPr>
          <p:cNvSpPr>
            <a:spLocks noGrp="1"/>
          </p:cNvSpPr>
          <p:nvPr>
            <p:ph type="title"/>
          </p:nvPr>
        </p:nvSpPr>
        <p:spPr>
          <a:xfrm>
            <a:off x="311700" y="288275"/>
            <a:ext cx="8520600" cy="572700"/>
          </a:xfrm>
        </p:spPr>
        <p:txBody>
          <a:bodyPr/>
          <a:lstStyle/>
          <a:p>
            <a:r>
              <a:rPr lang="en-IN" dirty="0"/>
              <a:t>USE CASE DIAGRAM</a:t>
            </a:r>
          </a:p>
        </p:txBody>
      </p:sp>
      <p:sp>
        <p:nvSpPr>
          <p:cNvPr id="7" name="AutoShape 8">
            <a:extLst>
              <a:ext uri="{FF2B5EF4-FFF2-40B4-BE49-F238E27FC236}">
                <a16:creationId xmlns:a16="http://schemas.microsoft.com/office/drawing/2014/main" id="{8272592E-C6DA-64B6-C4CD-712CE1EE3632}"/>
              </a:ext>
            </a:extLst>
          </p:cNvPr>
          <p:cNvSpPr>
            <a:spLocks noChangeAspect="1" noChangeArrowheads="1"/>
          </p:cNvSpPr>
          <p:nvPr/>
        </p:nvSpPr>
        <p:spPr bwMode="auto">
          <a:xfrm>
            <a:off x="4419599" y="2419349"/>
            <a:ext cx="5452534" cy="36491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5DB597B-AF92-C650-3598-324696DB96D7}"/>
              </a:ext>
            </a:extLst>
          </p:cNvPr>
          <p:cNvPicPr>
            <a:picLocks noChangeAspect="1"/>
          </p:cNvPicPr>
          <p:nvPr/>
        </p:nvPicPr>
        <p:blipFill>
          <a:blip r:embed="rId2"/>
          <a:stretch>
            <a:fillRect/>
          </a:stretch>
        </p:blipFill>
        <p:spPr>
          <a:xfrm>
            <a:off x="1376129" y="778933"/>
            <a:ext cx="6692603" cy="3793068"/>
          </a:xfrm>
          <a:prstGeom prst="rect">
            <a:avLst/>
          </a:prstGeom>
        </p:spPr>
      </p:pic>
    </p:spTree>
    <p:extLst>
      <p:ext uri="{BB962C8B-B14F-4D97-AF65-F5344CB8AC3E}">
        <p14:creationId xmlns:p14="http://schemas.microsoft.com/office/powerpoint/2010/main" val="3415444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9F3D-BCD2-A41F-C5A2-BB5CD3565B45}"/>
              </a:ext>
            </a:extLst>
          </p:cNvPr>
          <p:cNvSpPr>
            <a:spLocks noGrp="1"/>
          </p:cNvSpPr>
          <p:nvPr>
            <p:ph type="title"/>
          </p:nvPr>
        </p:nvSpPr>
        <p:spPr>
          <a:xfrm>
            <a:off x="311700" y="288275"/>
            <a:ext cx="8520600" cy="572700"/>
          </a:xfrm>
        </p:spPr>
        <p:txBody>
          <a:bodyPr/>
          <a:lstStyle/>
          <a:p>
            <a:r>
              <a:rPr lang="en-IN" dirty="0"/>
              <a:t>CLASS DIAGRAM</a:t>
            </a:r>
          </a:p>
        </p:txBody>
      </p:sp>
      <p:pic>
        <p:nvPicPr>
          <p:cNvPr id="5" name="Picture 4">
            <a:extLst>
              <a:ext uri="{FF2B5EF4-FFF2-40B4-BE49-F238E27FC236}">
                <a16:creationId xmlns:a16="http://schemas.microsoft.com/office/drawing/2014/main" id="{A474FD0F-052D-1D1D-5A7D-136616E47A0C}"/>
              </a:ext>
            </a:extLst>
          </p:cNvPr>
          <p:cNvPicPr>
            <a:picLocks noChangeAspect="1"/>
          </p:cNvPicPr>
          <p:nvPr/>
        </p:nvPicPr>
        <p:blipFill>
          <a:blip r:embed="rId2"/>
          <a:stretch>
            <a:fillRect/>
          </a:stretch>
        </p:blipFill>
        <p:spPr>
          <a:xfrm>
            <a:off x="1219199" y="1046559"/>
            <a:ext cx="6705601" cy="3507581"/>
          </a:xfrm>
          <a:prstGeom prst="rect">
            <a:avLst/>
          </a:prstGeom>
        </p:spPr>
      </p:pic>
    </p:spTree>
    <p:extLst>
      <p:ext uri="{BB962C8B-B14F-4D97-AF65-F5344CB8AC3E}">
        <p14:creationId xmlns:p14="http://schemas.microsoft.com/office/powerpoint/2010/main" val="715833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B396-36EB-7272-9608-169BAD925643}"/>
              </a:ext>
            </a:extLst>
          </p:cNvPr>
          <p:cNvSpPr>
            <a:spLocks noGrp="1"/>
          </p:cNvSpPr>
          <p:nvPr>
            <p:ph type="title"/>
          </p:nvPr>
        </p:nvSpPr>
        <p:spPr>
          <a:xfrm>
            <a:off x="311700" y="258758"/>
            <a:ext cx="8520600" cy="572700"/>
          </a:xfrm>
        </p:spPr>
        <p:txBody>
          <a:bodyPr/>
          <a:lstStyle/>
          <a:p>
            <a:r>
              <a:rPr lang="en-IN" dirty="0"/>
              <a:t>SEQUENCE DIAGRAM</a:t>
            </a:r>
          </a:p>
        </p:txBody>
      </p:sp>
      <p:pic>
        <p:nvPicPr>
          <p:cNvPr id="5" name="Picture 4">
            <a:extLst>
              <a:ext uri="{FF2B5EF4-FFF2-40B4-BE49-F238E27FC236}">
                <a16:creationId xmlns:a16="http://schemas.microsoft.com/office/drawing/2014/main" id="{AF3B0814-3FA6-FE4F-5332-A9EF981448E4}"/>
              </a:ext>
            </a:extLst>
          </p:cNvPr>
          <p:cNvPicPr>
            <a:picLocks noChangeAspect="1"/>
          </p:cNvPicPr>
          <p:nvPr/>
        </p:nvPicPr>
        <p:blipFill>
          <a:blip r:embed="rId2"/>
          <a:stretch>
            <a:fillRect/>
          </a:stretch>
        </p:blipFill>
        <p:spPr>
          <a:xfrm>
            <a:off x="1731071" y="948266"/>
            <a:ext cx="5681858" cy="3539067"/>
          </a:xfrm>
          <a:prstGeom prst="rect">
            <a:avLst/>
          </a:prstGeom>
        </p:spPr>
      </p:pic>
    </p:spTree>
    <p:extLst>
      <p:ext uri="{BB962C8B-B14F-4D97-AF65-F5344CB8AC3E}">
        <p14:creationId xmlns:p14="http://schemas.microsoft.com/office/powerpoint/2010/main" val="401223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F16A-1A3B-C6C8-4CA3-4F4EFAB7AEF6}"/>
              </a:ext>
            </a:extLst>
          </p:cNvPr>
          <p:cNvSpPr>
            <a:spLocks noGrp="1"/>
          </p:cNvSpPr>
          <p:nvPr>
            <p:ph type="title"/>
          </p:nvPr>
        </p:nvSpPr>
        <p:spPr>
          <a:xfrm>
            <a:off x="311700" y="290850"/>
            <a:ext cx="8520600" cy="572700"/>
          </a:xfrm>
        </p:spPr>
        <p:txBody>
          <a:bodyPr/>
          <a:lstStyle/>
          <a:p>
            <a:r>
              <a:rPr lang="en-IN" dirty="0"/>
              <a:t>CONCLUSION</a:t>
            </a:r>
          </a:p>
        </p:txBody>
      </p:sp>
      <p:sp>
        <p:nvSpPr>
          <p:cNvPr id="3" name="Text Placeholder 2">
            <a:extLst>
              <a:ext uri="{FF2B5EF4-FFF2-40B4-BE49-F238E27FC236}">
                <a16:creationId xmlns:a16="http://schemas.microsoft.com/office/drawing/2014/main" id="{192FE3A6-9824-744F-A10C-768E8CE17589}"/>
              </a:ext>
            </a:extLst>
          </p:cNvPr>
          <p:cNvSpPr>
            <a:spLocks noGrp="1"/>
          </p:cNvSpPr>
          <p:nvPr>
            <p:ph type="body" idx="1"/>
          </p:nvPr>
        </p:nvSpPr>
        <p:spPr>
          <a:xfrm>
            <a:off x="311700" y="863550"/>
            <a:ext cx="8520600" cy="3416400"/>
          </a:xfrm>
        </p:spPr>
        <p:txBody>
          <a:bodyPr>
            <a:noAutofit/>
          </a:bodyPr>
          <a:lstStyle/>
          <a:p>
            <a:r>
              <a:rPr lang="en-US" dirty="0">
                <a:latin typeface="Gill Sans MT (Body)"/>
              </a:rPr>
              <a:t>Key Findings:</a:t>
            </a:r>
          </a:p>
          <a:p>
            <a:pPr lvl="1"/>
            <a:r>
              <a:rPr lang="en-US" sz="1500" dirty="0">
                <a:latin typeface="Gill Sans MT (Body)"/>
              </a:rPr>
              <a:t>Convolutional Neural Networks (CNN) showcased superior potential in accurately classifying Alzheimer's disease based on MRI imaging data.</a:t>
            </a:r>
          </a:p>
          <a:p>
            <a:pPr lvl="1"/>
            <a:r>
              <a:rPr lang="en-US" sz="1500" dirty="0">
                <a:latin typeface="Gill Sans MT (Body)"/>
              </a:rPr>
              <a:t>Comparative analysis highlighted CNN's adeptness in discerning intricate structural patterns indicative of AD pathology.</a:t>
            </a:r>
          </a:p>
          <a:p>
            <a:r>
              <a:rPr lang="en-US" dirty="0">
                <a:latin typeface="Gill Sans MT (Body)"/>
              </a:rPr>
              <a:t>Implications:</a:t>
            </a:r>
          </a:p>
          <a:p>
            <a:pPr lvl="1"/>
            <a:r>
              <a:rPr lang="en-US" sz="1500" dirty="0">
                <a:latin typeface="Gill Sans MT (Body)"/>
              </a:rPr>
              <a:t>CNN-based approaches offer promising avenues for precise and timely Alzheimer's disease detection, enabling proactive intervention strategies.</a:t>
            </a:r>
          </a:p>
          <a:p>
            <a:pPr lvl="1"/>
            <a:r>
              <a:rPr lang="en-US" sz="1500" dirty="0">
                <a:latin typeface="Gill Sans MT (Body)"/>
              </a:rPr>
              <a:t>Understanding algorithmic strengths and limitations provides insights for improved AD prediction methodologies.</a:t>
            </a:r>
          </a:p>
          <a:p>
            <a:pPr marL="114300" indent="0">
              <a:buNone/>
            </a:pPr>
            <a:endParaRPr lang="en-IN" dirty="0">
              <a:latin typeface="Gill Sans MT (Body)"/>
            </a:endParaRPr>
          </a:p>
        </p:txBody>
      </p:sp>
    </p:spTree>
    <p:extLst>
      <p:ext uri="{BB962C8B-B14F-4D97-AF65-F5344CB8AC3E}">
        <p14:creationId xmlns:p14="http://schemas.microsoft.com/office/powerpoint/2010/main" val="2958532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869F68-6A3C-E378-1259-48A14B3949EF}"/>
              </a:ext>
            </a:extLst>
          </p:cNvPr>
          <p:cNvSpPr>
            <a:spLocks noGrp="1"/>
          </p:cNvSpPr>
          <p:nvPr>
            <p:ph type="body" idx="1"/>
          </p:nvPr>
        </p:nvSpPr>
        <p:spPr>
          <a:xfrm>
            <a:off x="311700" y="365075"/>
            <a:ext cx="8520600" cy="3416400"/>
          </a:xfrm>
        </p:spPr>
        <p:txBody>
          <a:bodyPr>
            <a:normAutofit/>
          </a:bodyPr>
          <a:lstStyle/>
          <a:p>
            <a:r>
              <a:rPr lang="en-US" dirty="0"/>
              <a:t>Future Focus:</a:t>
            </a:r>
          </a:p>
          <a:p>
            <a:pPr lvl="1"/>
            <a:r>
              <a:rPr lang="en-US" sz="1500" dirty="0"/>
              <a:t>Exploration of ensemble methods and fusion techniques to enhance prediction accuracy and clinical applicability.</a:t>
            </a:r>
          </a:p>
          <a:p>
            <a:pPr lvl="1"/>
            <a:r>
              <a:rPr lang="en-US" sz="1500" dirty="0"/>
              <a:t>Addressing challenges like imbalanced datasets and interpretability for further model refinement.</a:t>
            </a:r>
          </a:p>
          <a:p>
            <a:endParaRPr lang="en-US" dirty="0"/>
          </a:p>
          <a:p>
            <a:r>
              <a:rPr lang="en-US" dirty="0"/>
              <a:t>Impact:</a:t>
            </a:r>
          </a:p>
          <a:p>
            <a:pPr lvl="1"/>
            <a:r>
              <a:rPr lang="en-US" sz="1500" dirty="0"/>
              <a:t>Signifies progress in leveraging advanced ML techniques, especially CNN, for efficient Alzheimer's disease prediction.</a:t>
            </a:r>
          </a:p>
          <a:p>
            <a:pPr lvl="1"/>
            <a:r>
              <a:rPr lang="en-US" sz="1500" dirty="0"/>
              <a:t>Potential influence on healthcare practices, fostering early diagnosis and improved patient care in AD management.</a:t>
            </a:r>
          </a:p>
        </p:txBody>
      </p:sp>
    </p:spTree>
    <p:extLst>
      <p:ext uri="{BB962C8B-B14F-4D97-AF65-F5344CB8AC3E}">
        <p14:creationId xmlns:p14="http://schemas.microsoft.com/office/powerpoint/2010/main" val="324882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34578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PROBLEM DESCRIPTION:</a:t>
            </a:r>
            <a:endParaRPr dirty="0"/>
          </a:p>
        </p:txBody>
      </p:sp>
      <p:sp>
        <p:nvSpPr>
          <p:cNvPr id="71" name="Google Shape;71;p15"/>
          <p:cNvSpPr txBox="1">
            <a:spLocks noGrp="1"/>
          </p:cNvSpPr>
          <p:nvPr>
            <p:ph type="body" idx="1"/>
          </p:nvPr>
        </p:nvSpPr>
        <p:spPr>
          <a:xfrm>
            <a:off x="623400" y="97775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n-US" dirty="0">
                <a:latin typeface="Gill Sans MT (Body)"/>
                <a:cs typeface="Times New Roman" panose="02020603050405020304" pitchFamily="18" charset="0"/>
              </a:rPr>
              <a:t>Alzheimer's disease is a debilitating neurodegenerative disorder that primarily affects the elderly population. It is characterized by a gradual decline in cognitive functions, including memory loss, language difficulties, and impaired reasoning. Early detection and prediction of Alzheimer's disease can be vital for ensuring timely medical interventions and support for affected individuals, as there is currently no cure for the disease.</a:t>
            </a:r>
          </a:p>
          <a:p>
            <a:pPr marL="0" lvl="0" indent="0" algn="just" rtl="0">
              <a:spcBef>
                <a:spcPts val="1200"/>
              </a:spcBef>
              <a:spcAft>
                <a:spcPts val="1200"/>
              </a:spcAft>
              <a:buNone/>
            </a:pPr>
            <a:r>
              <a:rPr lang="en-US" dirty="0">
                <a:latin typeface="Gill Sans MT (Body)"/>
                <a:cs typeface="Times New Roman" panose="02020603050405020304" pitchFamily="18" charset="0"/>
              </a:rPr>
              <a:t>The goal of this problem is to develop a predictive model that can accurately assess the risk of an individual developing Alzheimer's disease based on various factors and biomarkers. This predictive model can be used for early intervention, patient counseling, and research purposes.</a:t>
            </a:r>
            <a:endParaRPr dirty="0">
              <a:latin typeface="Gill Sans MT (Body)"/>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OBJECTIVE</a:t>
            </a:r>
            <a:endParaRPr dirty="0"/>
          </a:p>
        </p:txBody>
      </p:sp>
      <p:sp>
        <p:nvSpPr>
          <p:cNvPr id="77" name="Google Shape;77;p16"/>
          <p:cNvSpPr txBox="1">
            <a:spLocks noGrp="1"/>
          </p:cNvSpPr>
          <p:nvPr>
            <p:ph type="body" idx="1"/>
          </p:nvPr>
        </p:nvSpPr>
        <p:spPr>
          <a:prstGeom prst="rect">
            <a:avLst/>
          </a:prstGeom>
        </p:spPr>
        <p:txBody>
          <a:bodyPr spcFirstLastPara="1" wrap="square" lIns="91425" tIns="91425" rIns="91425" bIns="91425" anchor="t" anchorCtr="0">
            <a:normAutofit/>
          </a:bodyPr>
          <a:lstStyle/>
          <a:p>
            <a:r>
              <a:rPr lang="en-US" b="0" i="0" u="none" strike="noStrike" baseline="0" dirty="0">
                <a:solidFill>
                  <a:srgbClr val="374151"/>
                </a:solidFill>
                <a:latin typeface="Gill Sans MT (Body)"/>
              </a:rPr>
              <a:t>By harnessing the potential of machine learning algorithms, we aim to provide a practical tool for early diagnosis and risk assessment, ultimately enhancing the quality of life for individuals affected by AD. Our comprehensive dataset and the diverse range of machine learning techniques employed in this project promise to shed light on the complex interplay of factors contributing to AD, leading to a deeper understanding of the disease's etiology. </a:t>
            </a:r>
          </a:p>
          <a:p>
            <a:endParaRPr lang="en-US" b="0" i="0" u="none" strike="noStrike" baseline="0" dirty="0">
              <a:solidFill>
                <a:srgbClr val="000000"/>
              </a:solidFill>
              <a:latin typeface="Gill Sans MT (Body)"/>
            </a:endParaRPr>
          </a:p>
          <a:p>
            <a:r>
              <a:rPr lang="en-US" b="0" i="0" u="none" strike="noStrike" baseline="0" dirty="0">
                <a:solidFill>
                  <a:srgbClr val="374151"/>
                </a:solidFill>
                <a:latin typeface="Gill Sans MT (Body)"/>
              </a:rPr>
              <a:t>Moreover, the robust predictive model developed herein holds the potential to revolutionize healthcare practices by assisting medical professionals in making timely and informed decisions, thus underscoring the invaluable synergy between healthcare and cutting-edge technology </a:t>
            </a:r>
            <a:endParaRPr dirty="0">
              <a:latin typeface="Gill Sans MT (Bod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61F8-78F3-0806-DF39-CAC0E3EA1514}"/>
              </a:ext>
            </a:extLst>
          </p:cNvPr>
          <p:cNvSpPr>
            <a:spLocks noGrp="1"/>
          </p:cNvSpPr>
          <p:nvPr>
            <p:ph type="title"/>
          </p:nvPr>
        </p:nvSpPr>
        <p:spPr>
          <a:xfrm>
            <a:off x="243966" y="290850"/>
            <a:ext cx="8520600" cy="572700"/>
          </a:xfrm>
        </p:spPr>
        <p:txBody>
          <a:bodyPr>
            <a:normAutofit/>
          </a:bodyPr>
          <a:lstStyle/>
          <a:p>
            <a:r>
              <a:rPr lang="en-US" dirty="0"/>
              <a:t>Keygoals:</a:t>
            </a:r>
            <a:endParaRPr lang="en-IN" dirty="0"/>
          </a:p>
        </p:txBody>
      </p:sp>
      <p:sp>
        <p:nvSpPr>
          <p:cNvPr id="3" name="Text Placeholder 2">
            <a:extLst>
              <a:ext uri="{FF2B5EF4-FFF2-40B4-BE49-F238E27FC236}">
                <a16:creationId xmlns:a16="http://schemas.microsoft.com/office/drawing/2014/main" id="{EFFB28B0-629E-EDDA-A695-17BD3849904B}"/>
              </a:ext>
            </a:extLst>
          </p:cNvPr>
          <p:cNvSpPr>
            <a:spLocks noGrp="1"/>
          </p:cNvSpPr>
          <p:nvPr>
            <p:ph type="body" idx="1"/>
          </p:nvPr>
        </p:nvSpPr>
        <p:spPr>
          <a:xfrm>
            <a:off x="489498" y="863550"/>
            <a:ext cx="8654501" cy="3989100"/>
          </a:xfrm>
        </p:spPr>
        <p:txBody>
          <a:bodyPr>
            <a:noAutofit/>
          </a:bodyPr>
          <a:lstStyle/>
          <a:p>
            <a:pPr marL="285750" indent="-285750" algn="just">
              <a:spcBef>
                <a:spcPts val="1200"/>
              </a:spcBef>
              <a:spcAft>
                <a:spcPts val="1200"/>
              </a:spcAft>
            </a:pPr>
            <a:r>
              <a:rPr lang="en-US" dirty="0">
                <a:latin typeface="Gill Sans MT (Body)"/>
              </a:rPr>
              <a:t> </a:t>
            </a:r>
            <a:r>
              <a:rPr lang="en-US" dirty="0">
                <a:solidFill>
                  <a:srgbClr val="374151"/>
                </a:solidFill>
                <a:latin typeface="Gill Sans MT (Body)"/>
                <a:ea typeface="Roboto"/>
                <a:cs typeface="Times New Roman" panose="02020603050405020304" pitchFamily="18" charset="0"/>
                <a:sym typeface="Roboto"/>
              </a:rPr>
              <a:t>The key goals of an Alzheimer's disease prediction system are to enhance early detection, patient care, and research related to Alzheimer's disease.</a:t>
            </a:r>
          </a:p>
          <a:p>
            <a:pPr marL="285750" indent="-285750" algn="just">
              <a:spcBef>
                <a:spcPts val="1200"/>
              </a:spcBef>
              <a:spcAft>
                <a:spcPts val="1200"/>
              </a:spcAft>
            </a:pPr>
            <a:r>
              <a:rPr lang="en-US" dirty="0">
                <a:solidFill>
                  <a:srgbClr val="374151"/>
                </a:solidFill>
                <a:latin typeface="Gill Sans MT (Body)"/>
                <a:ea typeface="Roboto"/>
                <a:cs typeface="Times New Roman" panose="02020603050405020304" pitchFamily="18" charset="0"/>
                <a:sym typeface="Roboto"/>
              </a:rPr>
              <a:t> Early Detection: Identify individuals at risk of developing Alzheimer's disease at an early stage, even before noticeable symptoms occur. This early detection can lead to timely interventions and better outcomes for patients. </a:t>
            </a:r>
          </a:p>
          <a:p>
            <a:pPr marL="285750" indent="-285750" algn="just">
              <a:spcBef>
                <a:spcPts val="1200"/>
              </a:spcBef>
              <a:spcAft>
                <a:spcPts val="1200"/>
              </a:spcAft>
            </a:pPr>
            <a:r>
              <a:rPr lang="en-US" dirty="0">
                <a:solidFill>
                  <a:srgbClr val="374151"/>
                </a:solidFill>
                <a:latin typeface="Gill Sans MT (Body)"/>
                <a:ea typeface="Roboto"/>
                <a:cs typeface="Times New Roman" panose="02020603050405020304" pitchFamily="18" charset="0"/>
                <a:sym typeface="Roboto"/>
              </a:rPr>
              <a:t>Risk Assessment: Quantify the likelihood or risk of an individual developing Alzheimer's disease based on various factors, including medical history, genetics, lifestyle, and biomarkers. </a:t>
            </a:r>
          </a:p>
          <a:p>
            <a:pPr marL="285750" indent="-285750" algn="just">
              <a:spcBef>
                <a:spcPts val="1200"/>
              </a:spcBef>
              <a:spcAft>
                <a:spcPts val="1200"/>
              </a:spcAft>
            </a:pPr>
            <a:r>
              <a:rPr lang="en-US" dirty="0">
                <a:solidFill>
                  <a:srgbClr val="374151"/>
                </a:solidFill>
                <a:latin typeface="Gill Sans MT (Body)"/>
                <a:ea typeface="Roboto"/>
                <a:cs typeface="Times New Roman" panose="02020603050405020304" pitchFamily="18" charset="0"/>
                <a:sym typeface="Roboto"/>
              </a:rPr>
              <a:t>Improving Patient Care: Provide healthcare professionals with valuable information to facilitate personalized care and treatment plans for individuals at risk or in the early stages of Alzheimer's disease</a:t>
            </a:r>
          </a:p>
          <a:p>
            <a:pPr marL="114300" indent="0" algn="just">
              <a:buNone/>
            </a:pPr>
            <a:endParaRPr lang="en-IN" dirty="0">
              <a:latin typeface="Gill Sans MT (Body)"/>
            </a:endParaRPr>
          </a:p>
        </p:txBody>
      </p:sp>
    </p:spTree>
    <p:extLst>
      <p:ext uri="{BB962C8B-B14F-4D97-AF65-F5344CB8AC3E}">
        <p14:creationId xmlns:p14="http://schemas.microsoft.com/office/powerpoint/2010/main" val="13887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F148-5AE3-11DD-3A68-1196C28AF80D}"/>
              </a:ext>
            </a:extLst>
          </p:cNvPr>
          <p:cNvSpPr>
            <a:spLocks noGrp="1"/>
          </p:cNvSpPr>
          <p:nvPr>
            <p:ph type="title"/>
          </p:nvPr>
        </p:nvSpPr>
        <p:spPr/>
        <p:txBody>
          <a:bodyPr>
            <a:noAutofit/>
          </a:bodyPr>
          <a:lstStyle/>
          <a:p>
            <a:r>
              <a:rPr lang="en-US" dirty="0"/>
              <a:t>Hardware Specifications</a:t>
            </a:r>
            <a:br>
              <a:rPr lang="en-US" dirty="0"/>
            </a:br>
            <a:endParaRPr lang="en-IN" dirty="0"/>
          </a:p>
        </p:txBody>
      </p:sp>
      <p:sp>
        <p:nvSpPr>
          <p:cNvPr id="3" name="Text Placeholder 2">
            <a:extLst>
              <a:ext uri="{FF2B5EF4-FFF2-40B4-BE49-F238E27FC236}">
                <a16:creationId xmlns:a16="http://schemas.microsoft.com/office/drawing/2014/main" id="{9B71AD6A-E12D-5B1F-A413-76CD1D981D1B}"/>
              </a:ext>
            </a:extLst>
          </p:cNvPr>
          <p:cNvSpPr>
            <a:spLocks noGrp="1"/>
          </p:cNvSpPr>
          <p:nvPr>
            <p:ph type="body" idx="1"/>
          </p:nvPr>
        </p:nvSpPr>
        <p:spPr>
          <a:xfrm>
            <a:off x="623400" y="1355675"/>
            <a:ext cx="8520600" cy="3416400"/>
          </a:xfrm>
        </p:spPr>
        <p:txBody>
          <a:bodyPr/>
          <a:lstStyle/>
          <a:p>
            <a:pPr algn="l"/>
            <a:r>
              <a:rPr lang="en-US" sz="1500" b="0" i="0" u="none" strike="noStrike" baseline="0" dirty="0">
                <a:latin typeface="Gill Sans MT (Body)"/>
                <a:cs typeface="Times New Roman" panose="02020603050405020304" pitchFamily="18" charset="0"/>
              </a:rPr>
              <a:t>• </a:t>
            </a:r>
            <a:r>
              <a:rPr lang="en-US" sz="1500" b="1" i="0" u="none" strike="noStrike" baseline="0" dirty="0">
                <a:latin typeface="Gill Sans MT (Body)"/>
                <a:cs typeface="Times New Roman" panose="02020603050405020304" pitchFamily="18" charset="0"/>
              </a:rPr>
              <a:t>Processor: </a:t>
            </a:r>
            <a:r>
              <a:rPr lang="en-US" sz="1500" b="0" i="0" u="none" strike="noStrike" baseline="0" dirty="0">
                <a:latin typeface="Gill Sans MT (Body)"/>
                <a:cs typeface="Times New Roman" panose="02020603050405020304" pitchFamily="18" charset="0"/>
              </a:rPr>
              <a:t>Intel Core i5 or i7, or AMD Ryzen 5 processors.</a:t>
            </a:r>
          </a:p>
          <a:p>
            <a:pPr algn="l"/>
            <a:endParaRPr lang="en-US" sz="1500" b="0" i="0" u="none" strike="noStrike" baseline="0" dirty="0">
              <a:latin typeface="Gill Sans MT (Body)"/>
              <a:cs typeface="Times New Roman" panose="02020603050405020304" pitchFamily="18" charset="0"/>
            </a:endParaRPr>
          </a:p>
          <a:p>
            <a:pPr algn="l"/>
            <a:r>
              <a:rPr lang="en-US" sz="1500" b="0" i="0" u="none" strike="noStrike" baseline="0" dirty="0">
                <a:latin typeface="Gill Sans MT (Body)"/>
                <a:cs typeface="Times New Roman" panose="02020603050405020304" pitchFamily="18" charset="0"/>
              </a:rPr>
              <a:t>• </a:t>
            </a:r>
            <a:r>
              <a:rPr lang="en-US" sz="1500" b="1" i="0" u="none" strike="noStrike" baseline="0" dirty="0">
                <a:latin typeface="Gill Sans MT (Body)"/>
                <a:cs typeface="Times New Roman" panose="02020603050405020304" pitchFamily="18" charset="0"/>
              </a:rPr>
              <a:t>RAM: </a:t>
            </a:r>
            <a:r>
              <a:rPr lang="en-US" sz="1500" b="0" i="0" u="none" strike="noStrike" baseline="0" dirty="0">
                <a:latin typeface="Gill Sans MT (Body)"/>
                <a:cs typeface="Times New Roman" panose="02020603050405020304" pitchFamily="18" charset="0"/>
              </a:rPr>
              <a:t>A minimum of 8GB of RAM</a:t>
            </a:r>
          </a:p>
          <a:p>
            <a:pPr algn="l"/>
            <a:endParaRPr lang="en-US" sz="1500" b="0" i="0" u="none" strike="noStrike" baseline="0" dirty="0">
              <a:latin typeface="Gill Sans MT (Body)"/>
              <a:cs typeface="Times New Roman" panose="02020603050405020304" pitchFamily="18" charset="0"/>
            </a:endParaRPr>
          </a:p>
          <a:p>
            <a:pPr algn="l"/>
            <a:r>
              <a:rPr lang="en-US" sz="1500" b="0" i="0" u="none" strike="noStrike" baseline="0" dirty="0">
                <a:latin typeface="Gill Sans MT (Body)"/>
                <a:cs typeface="Times New Roman" panose="02020603050405020304" pitchFamily="18" charset="0"/>
              </a:rPr>
              <a:t>• </a:t>
            </a:r>
            <a:r>
              <a:rPr lang="en-US" sz="1500" b="1" i="0" u="none" strike="noStrike" baseline="0" dirty="0">
                <a:latin typeface="Gill Sans MT (Body)"/>
                <a:cs typeface="Times New Roman" panose="02020603050405020304" pitchFamily="18" charset="0"/>
              </a:rPr>
              <a:t>Storage: </a:t>
            </a:r>
            <a:r>
              <a:rPr lang="en-US" sz="1500" b="0" i="0" u="none" strike="noStrike" baseline="0" dirty="0">
                <a:latin typeface="Gill Sans MT (Body)"/>
                <a:cs typeface="Times New Roman" panose="02020603050405020304" pitchFamily="18" charset="0"/>
              </a:rPr>
              <a:t>500GB or larger SSD</a:t>
            </a:r>
          </a:p>
          <a:p>
            <a:pPr algn="l"/>
            <a:endParaRPr lang="en-US" sz="1500" b="0" i="0" u="none" strike="noStrike" baseline="0" dirty="0">
              <a:latin typeface="Gill Sans MT (Body)"/>
              <a:cs typeface="Times New Roman" panose="02020603050405020304" pitchFamily="18" charset="0"/>
            </a:endParaRPr>
          </a:p>
          <a:p>
            <a:pPr algn="l"/>
            <a:r>
              <a:rPr lang="en-US" sz="1500" b="0" i="0" u="none" strike="noStrike" baseline="0" dirty="0">
                <a:latin typeface="Gill Sans MT (Body)"/>
                <a:cs typeface="Times New Roman" panose="02020603050405020304" pitchFamily="18" charset="0"/>
              </a:rPr>
              <a:t>• </a:t>
            </a:r>
            <a:r>
              <a:rPr lang="en-US" sz="1500" b="1" i="0" u="none" strike="noStrike" baseline="0" dirty="0">
                <a:latin typeface="Gill Sans MT (Body)"/>
                <a:cs typeface="Times New Roman" panose="02020603050405020304" pitchFamily="18" charset="0"/>
              </a:rPr>
              <a:t>GPU : </a:t>
            </a:r>
            <a:r>
              <a:rPr lang="en-US" sz="1500" b="0" i="0" u="none" strike="noStrike" baseline="0" dirty="0">
                <a:latin typeface="Gill Sans MT (Body)"/>
                <a:cs typeface="Times New Roman" panose="02020603050405020304" pitchFamily="18" charset="0"/>
              </a:rPr>
              <a:t>NVIDIA GTX or RTX series with dedicated VRAM</a:t>
            </a:r>
            <a:endParaRPr lang="en-IN" sz="1500" dirty="0">
              <a:latin typeface="Gill Sans MT (Body)"/>
              <a:cs typeface="Times New Roman" panose="02020603050405020304" pitchFamily="18" charset="0"/>
            </a:endParaRPr>
          </a:p>
          <a:p>
            <a:endParaRPr lang="en-IN" dirty="0">
              <a:latin typeface="Gill Sans MT (Body)"/>
            </a:endParaRPr>
          </a:p>
        </p:txBody>
      </p:sp>
    </p:spTree>
    <p:extLst>
      <p:ext uri="{BB962C8B-B14F-4D97-AF65-F5344CB8AC3E}">
        <p14:creationId xmlns:p14="http://schemas.microsoft.com/office/powerpoint/2010/main" val="47040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301F-1624-5E1E-9DD2-32678D3ED1A5}"/>
              </a:ext>
            </a:extLst>
          </p:cNvPr>
          <p:cNvSpPr>
            <a:spLocks noGrp="1"/>
          </p:cNvSpPr>
          <p:nvPr>
            <p:ph type="title"/>
          </p:nvPr>
        </p:nvSpPr>
        <p:spPr/>
        <p:txBody>
          <a:bodyPr/>
          <a:lstStyle/>
          <a:p>
            <a:r>
              <a:rPr lang="en-IN" sz="2400" b="0" i="0" u="none" strike="noStrike" baseline="0" dirty="0">
                <a:latin typeface="+mj-lt"/>
              </a:rPr>
              <a:t>Software Specifications</a:t>
            </a:r>
            <a:endParaRPr lang="en-IN" dirty="0"/>
          </a:p>
        </p:txBody>
      </p:sp>
      <p:sp>
        <p:nvSpPr>
          <p:cNvPr id="3" name="Text Placeholder 2">
            <a:extLst>
              <a:ext uri="{FF2B5EF4-FFF2-40B4-BE49-F238E27FC236}">
                <a16:creationId xmlns:a16="http://schemas.microsoft.com/office/drawing/2014/main" id="{BA6F30A2-5364-3DB6-3403-490089F09108}"/>
              </a:ext>
            </a:extLst>
          </p:cNvPr>
          <p:cNvSpPr>
            <a:spLocks noGrp="1"/>
          </p:cNvSpPr>
          <p:nvPr>
            <p:ph type="body" idx="1"/>
          </p:nvPr>
        </p:nvSpPr>
        <p:spPr>
          <a:xfrm>
            <a:off x="980566" y="1482675"/>
            <a:ext cx="8520600" cy="3416400"/>
          </a:xfrm>
        </p:spPr>
        <p:txBody>
          <a:bodyPr/>
          <a:lstStyle/>
          <a:p>
            <a:pPr algn="l"/>
            <a:r>
              <a:rPr lang="en-IN" sz="1600" b="0" i="0" u="none" strike="noStrike" baseline="0" dirty="0">
                <a:latin typeface="Gill Sans MT (Body)"/>
                <a:cs typeface="Times New Roman" panose="02020603050405020304" pitchFamily="18" charset="0"/>
              </a:rPr>
              <a:t>• </a:t>
            </a:r>
            <a:r>
              <a:rPr lang="en-IN" sz="1600" b="1" i="0" u="none" strike="noStrike" baseline="0" dirty="0">
                <a:latin typeface="Gill Sans MT (Body)"/>
                <a:cs typeface="Times New Roman" panose="02020603050405020304" pitchFamily="18" charset="0"/>
              </a:rPr>
              <a:t>Python: </a:t>
            </a:r>
            <a:r>
              <a:rPr lang="en-IN" sz="1600" b="0" i="0" u="none" strike="noStrike" baseline="0" dirty="0">
                <a:latin typeface="Gill Sans MT (Body)"/>
                <a:cs typeface="Times New Roman" panose="02020603050405020304" pitchFamily="18" charset="0"/>
              </a:rPr>
              <a:t>Python 3.x</a:t>
            </a:r>
          </a:p>
          <a:p>
            <a:pPr marL="114300" indent="0" algn="l">
              <a:buNone/>
            </a:pPr>
            <a:endParaRPr lang="en-IN" sz="1600" b="0" i="0" u="none" strike="noStrike" baseline="0" dirty="0">
              <a:latin typeface="Gill Sans MT (Body)"/>
              <a:cs typeface="Times New Roman" panose="02020603050405020304" pitchFamily="18" charset="0"/>
            </a:endParaRPr>
          </a:p>
          <a:p>
            <a:pPr algn="l"/>
            <a:r>
              <a:rPr lang="en-US" sz="1600" b="0" i="0" u="none" strike="noStrike" baseline="0" dirty="0">
                <a:latin typeface="Gill Sans MT (Body)"/>
                <a:cs typeface="Times New Roman" panose="02020603050405020304" pitchFamily="18" charset="0"/>
              </a:rPr>
              <a:t>• </a:t>
            </a:r>
            <a:r>
              <a:rPr lang="en-US" sz="1600" b="1" i="0" u="none" strike="noStrike" baseline="0" dirty="0">
                <a:latin typeface="Gill Sans MT (Body)"/>
                <a:cs typeface="Times New Roman" panose="02020603050405020304" pitchFamily="18" charset="0"/>
              </a:rPr>
              <a:t>Machine Learning Libraries: </a:t>
            </a:r>
            <a:r>
              <a:rPr lang="en-US" sz="1600" b="0" i="0" u="none" strike="noStrike" baseline="0" dirty="0">
                <a:latin typeface="Gill Sans MT (Body)"/>
                <a:cs typeface="Times New Roman" panose="02020603050405020304" pitchFamily="18" charset="0"/>
              </a:rPr>
              <a:t>scikit-learn, TensorFlow</a:t>
            </a:r>
          </a:p>
          <a:p>
            <a:pPr algn="l"/>
            <a:endParaRPr lang="en-US" sz="1600" b="0" i="0" u="none" strike="noStrike" baseline="0" dirty="0">
              <a:latin typeface="Gill Sans MT (Body)"/>
              <a:cs typeface="Times New Roman" panose="02020603050405020304" pitchFamily="18" charset="0"/>
            </a:endParaRPr>
          </a:p>
          <a:p>
            <a:pPr algn="l"/>
            <a:r>
              <a:rPr lang="en-US" sz="1600" b="0" i="0" u="none" strike="noStrike" baseline="0" dirty="0">
                <a:latin typeface="Gill Sans MT (Body)"/>
                <a:cs typeface="Times New Roman" panose="02020603050405020304" pitchFamily="18" charset="0"/>
              </a:rPr>
              <a:t>• </a:t>
            </a:r>
            <a:r>
              <a:rPr lang="en-US" sz="1600" b="1" i="0" u="none" strike="noStrike" baseline="0" dirty="0">
                <a:latin typeface="Gill Sans MT (Body)"/>
                <a:cs typeface="Times New Roman" panose="02020603050405020304" pitchFamily="18" charset="0"/>
              </a:rPr>
              <a:t>Development Environment: </a:t>
            </a:r>
            <a:r>
              <a:rPr lang="en-US" sz="1600" b="0" i="0" u="none" strike="noStrike" baseline="0" dirty="0" err="1">
                <a:latin typeface="Gill Sans MT (Body)"/>
                <a:cs typeface="Times New Roman" panose="02020603050405020304" pitchFamily="18" charset="0"/>
              </a:rPr>
              <a:t>Jupyter</a:t>
            </a:r>
            <a:r>
              <a:rPr lang="en-US" sz="1600" b="0" i="0" u="none" strike="noStrike" baseline="0" dirty="0">
                <a:latin typeface="Gill Sans MT (Body)"/>
                <a:cs typeface="Times New Roman" panose="02020603050405020304" pitchFamily="18" charset="0"/>
              </a:rPr>
              <a:t> Notebook, Visual Studio Code</a:t>
            </a:r>
          </a:p>
          <a:p>
            <a:pPr algn="l"/>
            <a:endParaRPr lang="en-US" sz="1600" b="0" i="0" u="none" strike="noStrike" baseline="0" dirty="0">
              <a:latin typeface="Gill Sans MT (Body)"/>
              <a:cs typeface="Times New Roman" panose="02020603050405020304" pitchFamily="18" charset="0"/>
            </a:endParaRPr>
          </a:p>
          <a:p>
            <a:pPr algn="l"/>
            <a:r>
              <a:rPr lang="en-IN" sz="1600" b="0" i="0" u="none" strike="noStrike" baseline="0" dirty="0">
                <a:latin typeface="Gill Sans MT (Body)"/>
                <a:cs typeface="Times New Roman" panose="02020603050405020304" pitchFamily="18" charset="0"/>
              </a:rPr>
              <a:t>• </a:t>
            </a:r>
            <a:r>
              <a:rPr lang="en-IN" sz="1600" b="1" i="0" u="none" strike="noStrike" baseline="0" dirty="0">
                <a:latin typeface="Gill Sans MT (Body)"/>
                <a:cs typeface="Times New Roman" panose="02020603050405020304" pitchFamily="18" charset="0"/>
              </a:rPr>
              <a:t>Version Control: </a:t>
            </a:r>
            <a:r>
              <a:rPr lang="en-IN" sz="1600" b="0" i="0" u="none" strike="noStrike" baseline="0" dirty="0">
                <a:latin typeface="Gill Sans MT (Body)"/>
                <a:cs typeface="Times New Roman" panose="02020603050405020304" pitchFamily="18" charset="0"/>
              </a:rPr>
              <a:t>Git</a:t>
            </a:r>
            <a:endParaRPr lang="en-IN" dirty="0">
              <a:latin typeface="Gill Sans MT (Body)"/>
              <a:cs typeface="Times New Roman" panose="02020603050405020304" pitchFamily="18" charset="0"/>
            </a:endParaRPr>
          </a:p>
          <a:p>
            <a:endParaRPr lang="en-IN" dirty="0">
              <a:latin typeface="Gill Sans MT (Body)"/>
            </a:endParaRPr>
          </a:p>
        </p:txBody>
      </p:sp>
    </p:spTree>
    <p:extLst>
      <p:ext uri="{BB962C8B-B14F-4D97-AF65-F5344CB8AC3E}">
        <p14:creationId xmlns:p14="http://schemas.microsoft.com/office/powerpoint/2010/main" val="42233645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4556</TotalTime>
  <Words>2914</Words>
  <Application>Microsoft Office PowerPoint</Application>
  <PresentationFormat>On-screen Show (16:9)</PresentationFormat>
  <Paragraphs>207</Paragraphs>
  <Slides>49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ArialMT</vt:lpstr>
      <vt:lpstr>Calibri-Bold</vt:lpstr>
      <vt:lpstr>Wingdings-Regular</vt:lpstr>
      <vt:lpstr>Sohne</vt:lpstr>
      <vt:lpstr>Arial</vt:lpstr>
      <vt:lpstr>Gill Sans MT (Body)</vt:lpstr>
      <vt:lpstr>Söhne</vt:lpstr>
      <vt:lpstr>Calibri</vt:lpstr>
      <vt:lpstr>Gill Sans MT</vt:lpstr>
      <vt:lpstr>MuseoSans</vt:lpstr>
      <vt:lpstr>Gallery</vt:lpstr>
      <vt:lpstr> </vt:lpstr>
      <vt:lpstr>Abstract</vt:lpstr>
      <vt:lpstr>Introduction</vt:lpstr>
      <vt:lpstr>PowerPoint Presentation</vt:lpstr>
      <vt:lpstr>PROBLEM DESCRIPTION:</vt:lpstr>
      <vt:lpstr>OBJECTIVE</vt:lpstr>
      <vt:lpstr>Keygoals:</vt:lpstr>
      <vt:lpstr>Hardware Specifications </vt:lpstr>
      <vt:lpstr>Software Specifications</vt:lpstr>
      <vt:lpstr>PowerPoint Presentation</vt:lpstr>
      <vt:lpstr>Existing Algorithm:</vt:lpstr>
      <vt:lpstr>PowerPoint Presentation</vt:lpstr>
      <vt:lpstr>PowerPoint Presentation</vt:lpstr>
      <vt:lpstr>Proposed Algorithm:</vt:lpstr>
      <vt:lpstr>Proposed project summary</vt:lpstr>
      <vt:lpstr>PowerPoint Presentation</vt:lpstr>
      <vt:lpstr>PowerPoint Presentation</vt:lpstr>
      <vt:lpstr>Technology stack</vt:lpstr>
      <vt:lpstr>Project Framework</vt:lpstr>
      <vt:lpstr>Architecture diagram</vt:lpstr>
      <vt:lpstr>Literature review</vt:lpstr>
      <vt:lpstr>Technical modules:</vt:lpstr>
      <vt:lpstr>Technical Modules</vt:lpstr>
      <vt:lpstr>PowerPoint Presentation</vt:lpstr>
      <vt:lpstr>Data preprocessing</vt:lpstr>
      <vt:lpstr>Algorithms used</vt:lpstr>
      <vt:lpstr>PowerPoint Presentation</vt:lpstr>
      <vt:lpstr>PowerPoint Presentation</vt:lpstr>
      <vt:lpstr>PowerPoint Presentation</vt:lpstr>
      <vt:lpstr>Code snippets - svm</vt:lpstr>
      <vt:lpstr>SVM – prediction and actual output</vt:lpstr>
      <vt:lpstr>Random forest classifier</vt:lpstr>
      <vt:lpstr>RANDOM FOREst classifier-prediction and actual o/p</vt:lpstr>
      <vt:lpstr>knn</vt:lpstr>
      <vt:lpstr>KNN-prediction and actual output</vt:lpstr>
      <vt:lpstr>Xgboost </vt:lpstr>
      <vt:lpstr>XGboost - prediction and actual output</vt:lpstr>
      <vt:lpstr>cnn</vt:lpstr>
      <vt:lpstr>CNN – Prediction and actual output</vt:lpstr>
      <vt:lpstr>PowerPoint Presentation</vt:lpstr>
      <vt:lpstr>PowerPoint Presentation</vt:lpstr>
      <vt:lpstr>Dataset Description</vt:lpstr>
      <vt:lpstr>Performance Metrics</vt:lpstr>
      <vt:lpstr>REFERENCES</vt:lpstr>
      <vt:lpstr>USE CASE DIAGRAM</vt:lpstr>
      <vt:lpstr>CLASS DIAGRAM</vt:lpstr>
      <vt:lpstr>SEQUENCE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preethi</dc:creator>
  <cp:lastModifiedBy>Indira Priyadharshini S</cp:lastModifiedBy>
  <cp:revision>7</cp:revision>
  <dcterms:modified xsi:type="dcterms:W3CDTF">2023-11-20T05:12:57Z</dcterms:modified>
</cp:coreProperties>
</file>