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8" r:id="rId2"/>
    <p:sldId id="270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9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DE4A-B34B-4813-A634-DC14D3983A0E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E13B0-1806-46D3-9487-E6CD9544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E13B0-1806-46D3-9487-E6CD95441A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91" y="457200"/>
                <a:ext cx="914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𝐶𝑎𝑠𝑖𝑛𝑔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𝑤𝑖𝑡h𝑠𝑡𝑜𝑜𝑑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𝑎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𝑚𝑎𝑥𝑖𝑚𝑢𝑚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𝑝𝑟𝑒𝑠𝑠𝑢𝑟𝑒</m:t>
                      </m:r>
                      <m:r>
                        <a:rPr lang="en-US" sz="1600" b="0" i="1" smtClean="0">
                          <a:latin typeface="Cambria Math"/>
                        </a:rPr>
                        <m:t>=1.5∗</m:t>
                      </m:r>
                      <m:r>
                        <a:rPr lang="en-US" sz="1600" b="0" i="1" smtClean="0">
                          <a:latin typeface="Cambria Math"/>
                        </a:rPr>
                        <m:t>𝑀𝑎𝑥𝑖𝑚𝑢𝑚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𝑅𝑎𝑡𝑒𝑑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𝐻𝑒𝑎𝑑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" y="457200"/>
                <a:ext cx="914400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591" y="1143000"/>
                <a:ext cx="914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𝑯𝒆𝒂𝒅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𝑹𝒂𝒏𝒈𝒆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𝑪𝒂𝒍𝒄𝒖𝒍𝒂𝒕𝒊𝒐𝒏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" y="1143000"/>
                <a:ext cx="9144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905000"/>
                <a:ext cx="9144000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𝐻𝑔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=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∗0.75</m:t>
                          </m:r>
                        </m:e>
                      </m:func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58560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362200"/>
                <a:ext cx="9144000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𝐻𝑔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=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∗1.1</m:t>
                          </m:r>
                        </m:e>
                      </m:func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358560"/>
              </a:xfrm>
              <a:prstGeom prst="rect">
                <a:avLst/>
              </a:prstGeom>
              <a:blipFill rotWithShape="1"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591" y="2971800"/>
            <a:ext cx="91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Actual value is greater than Declared value, then pump is </a:t>
            </a:r>
            <a:r>
              <a:rPr lang="en-US" b="1" dirty="0" smtClean="0"/>
              <a:t>passed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Declared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05569"/>
              </p:ext>
            </p:extLst>
          </p:nvPr>
        </p:nvGraphicFramePr>
        <p:xfrm>
          <a:off x="914400" y="19558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 , H</a:t>
                      </a:r>
                      <a:r>
                        <a:rPr lang="en-US" baseline="-25000" dirty="0" smtClean="0"/>
                        <a:t>G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Discharge ,Q</a:t>
                      </a:r>
                      <a:r>
                        <a:rPr lang="en-US" baseline="-25000" dirty="0" smtClean="0"/>
                        <a:t>G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I/P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I/P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505200" y="1981200"/>
            <a:ext cx="609600" cy="1878374"/>
            <a:chOff x="3505200" y="1981200"/>
            <a:chExt cx="609600" cy="1878374"/>
          </a:xfrm>
        </p:grpSpPr>
        <p:sp>
          <p:nvSpPr>
            <p:cNvPr id="6" name="TextBox 5"/>
            <p:cNvSpPr txBox="1"/>
            <p:nvPr/>
          </p:nvSpPr>
          <p:spPr>
            <a:xfrm>
              <a:off x="3505200" y="23505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lps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1981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271986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309356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49024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38" y="1981201"/>
            <a:ext cx="504045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34200" y="1981200"/>
            <a:ext cx="129540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Declared value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6" idx="1"/>
            <a:endCxn id="31" idx="7"/>
          </p:cNvCxnSpPr>
          <p:nvPr/>
        </p:nvCxnSpPr>
        <p:spPr>
          <a:xfrm flipH="1">
            <a:off x="6302282" y="2150477"/>
            <a:ext cx="631918" cy="5298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5126182" y="4038600"/>
            <a:ext cx="762000" cy="6646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182" y="438013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Straight line connecting declared value and origin.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5600" y="5040317"/>
            <a:ext cx="10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ischarge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72200" y="2667000"/>
            <a:ext cx="152400" cy="909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1735" y="2819400"/>
            <a:ext cx="461665" cy="13243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943600" y="2895600"/>
            <a:ext cx="131618" cy="184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26182" y="2987933"/>
            <a:ext cx="762000" cy="290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32004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Design point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0000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, Q</a:t>
            </a:r>
            <a:r>
              <a:rPr lang="en-US" baseline="-20000" dirty="0" smtClean="0">
                <a:solidFill>
                  <a:schemeClr val="bg1"/>
                </a:solidFill>
              </a:rPr>
              <a:t>d</a:t>
            </a:r>
            <a:endParaRPr lang="en-US" baseline="-20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4984649"/>
            <a:ext cx="152400" cy="1207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24400" y="4799983"/>
            <a:ext cx="1135144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43400" y="4984649"/>
            <a:ext cx="457200" cy="6037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" y="2670828"/>
                <a:ext cx="2877519" cy="129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1100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=0.04;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 smtClean="0"/>
                  <a:t>=0.07.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70828"/>
                <a:ext cx="2877519" cy="1291572"/>
              </a:xfrm>
              <a:prstGeom prst="rect">
                <a:avLst/>
              </a:prstGeom>
              <a:blipFill rotWithShape="1">
                <a:blip r:embed="rId2"/>
                <a:stretch>
                  <a:fillRect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5257800" cy="543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Instructions for 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the curves to a second degree polynomial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dynamic scales in graph to get good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Differentiate between head, current, efficiency points by using different type of markers.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34406"/>
              </p:ext>
            </p:extLst>
          </p:nvPr>
        </p:nvGraphicFramePr>
        <p:xfrm>
          <a:off x="84404" y="838200"/>
          <a:ext cx="24384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No</a:t>
                      </a:r>
                      <a:r>
                        <a:rPr lang="en-US" baseline="0" dirty="0" smtClean="0"/>
                        <a:t> 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Rated</a:t>
                      </a:r>
                      <a:r>
                        <a:rPr lang="en-US" baseline="0" dirty="0" smtClean="0"/>
                        <a:t> Motor 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Outlet Size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Discharge Constant</a:t>
                      </a:r>
                      <a:r>
                        <a:rPr lang="en-US" baseline="0" dirty="0" smtClean="0"/>
                        <a:t>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Rated Frequency</a:t>
                      </a:r>
                      <a:r>
                        <a:rPr lang="en-US" baseline="0" dirty="0" smtClean="0"/>
                        <a:t>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 Temperature 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 Voltage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28735"/>
              </p:ext>
            </p:extLst>
          </p:nvPr>
        </p:nvGraphicFramePr>
        <p:xfrm>
          <a:off x="2498827" y="838200"/>
          <a:ext cx="114300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50040"/>
              </p:ext>
            </p:extLst>
          </p:nvPr>
        </p:nvGraphicFramePr>
        <p:xfrm>
          <a:off x="4336152" y="838200"/>
          <a:ext cx="28194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Frequency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Correction Head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Watt Meter Constant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Duty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Phases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Speed  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Stages 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Surface Finish of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pump shaft: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48513"/>
              </p:ext>
            </p:extLst>
          </p:nvPr>
        </p:nvGraphicFramePr>
        <p:xfrm>
          <a:off x="7086600" y="777240"/>
          <a:ext cx="1066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00766"/>
              </p:ext>
            </p:extLst>
          </p:nvPr>
        </p:nvGraphicFramePr>
        <p:xfrm>
          <a:off x="159327" y="4873030"/>
          <a:ext cx="15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Discharge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60425"/>
              </p:ext>
            </p:extLst>
          </p:nvPr>
        </p:nvGraphicFramePr>
        <p:xfrm>
          <a:off x="2498827" y="4839609"/>
          <a:ext cx="1143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1999" y="4343400"/>
            <a:ext cx="20814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DECLARED VALUES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41827" y="228600"/>
            <a:ext cx="1388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INPUT DATA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" y="141803"/>
            <a:ext cx="1428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23061"/>
              </p:ext>
            </p:extLst>
          </p:nvPr>
        </p:nvGraphicFramePr>
        <p:xfrm>
          <a:off x="3650352" y="838200"/>
          <a:ext cx="6858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5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4936"/>
              </p:ext>
            </p:extLst>
          </p:nvPr>
        </p:nvGraphicFramePr>
        <p:xfrm>
          <a:off x="8229600" y="777240"/>
          <a:ext cx="762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micron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24937"/>
              </p:ext>
            </p:extLst>
          </p:nvPr>
        </p:nvGraphicFramePr>
        <p:xfrm>
          <a:off x="3650352" y="4876800"/>
          <a:ext cx="685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01686"/>
              </p:ext>
            </p:extLst>
          </p:nvPr>
        </p:nvGraphicFramePr>
        <p:xfrm>
          <a:off x="5334000" y="4788447"/>
          <a:ext cx="1374179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179"/>
              </a:tblGrid>
              <a:tr h="2896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</a:t>
                      </a:r>
                      <a:r>
                        <a:rPr lang="en-US" sz="1400" baseline="0" dirty="0" smtClean="0"/>
                        <a:t> Length</a:t>
                      </a:r>
                      <a:endParaRPr lang="en-US" sz="1400" dirty="0"/>
                    </a:p>
                  </a:txBody>
                  <a:tcPr/>
                </a:tc>
              </a:tr>
              <a:tr h="2896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Winding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</a:tr>
              <a:tr h="2896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Stamping</a:t>
                      </a:r>
                      <a:endParaRPr lang="en-US" sz="1400" dirty="0"/>
                    </a:p>
                  </a:txBody>
                  <a:tcPr/>
                </a:tc>
              </a:tr>
              <a:tr h="3014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Casing details</a:t>
                      </a:r>
                      <a:endParaRPr lang="en-US" sz="1400" dirty="0"/>
                    </a:p>
                  </a:txBody>
                  <a:tcPr/>
                </a:tc>
              </a:tr>
              <a:tr h="2896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Impeller detail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24" y="4800600"/>
            <a:ext cx="881976" cy="142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02034" y="4343400"/>
            <a:ext cx="18122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DESIGN DETAILS 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81395"/>
              </p:ext>
            </p:extLst>
          </p:nvPr>
        </p:nvGraphicFramePr>
        <p:xfrm>
          <a:off x="5374679" y="6324600"/>
          <a:ext cx="218533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333"/>
              </a:tblGrid>
              <a:tr h="32665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PRINT</a:t>
                      </a:r>
                      <a:r>
                        <a:rPr lang="en-US" sz="1600" b="1" baseline="0" dirty="0" smtClean="0"/>
                        <a:t> DESIGN DATA</a:t>
                      </a:r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91052"/>
              </p:ext>
            </p:extLst>
          </p:nvPr>
        </p:nvGraphicFramePr>
        <p:xfrm>
          <a:off x="7635107" y="6294120"/>
          <a:ext cx="12664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20"/>
                <a:gridCol w="633220"/>
              </a:tblGrid>
              <a:tr h="323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55354"/>
              </p:ext>
            </p:extLst>
          </p:nvPr>
        </p:nvGraphicFramePr>
        <p:xfrm>
          <a:off x="3" y="152400"/>
          <a:ext cx="9144000" cy="5489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397"/>
                <a:gridCol w="914400"/>
                <a:gridCol w="1219203"/>
                <a:gridCol w="1016000"/>
                <a:gridCol w="888997"/>
                <a:gridCol w="990600"/>
                <a:gridCol w="1295400"/>
                <a:gridCol w="889003"/>
                <a:gridCol w="1016000"/>
              </a:tblGrid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for cm Rise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(amps)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</a:p>
                    <a:p>
                      <a:pPr algn="ctr"/>
                      <a:r>
                        <a:rPr lang="en-US" dirty="0" smtClean="0"/>
                        <a:t>(RPM)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%slip</a:t>
                      </a:r>
                      <a:endParaRPr lang="en-US" dirty="0" smtClean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24600" y="6324600"/>
            <a:ext cx="2286000" cy="381000"/>
            <a:chOff x="4114800" y="63246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4114800" y="632460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63246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Generate Table</a:t>
              </a:r>
              <a:endParaRPr lang="en-US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03014"/>
              </p:ext>
            </p:extLst>
          </p:nvPr>
        </p:nvGraphicFramePr>
        <p:xfrm>
          <a:off x="249382" y="6329680"/>
          <a:ext cx="8174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76567"/>
              </p:ext>
            </p:extLst>
          </p:nvPr>
        </p:nvGraphicFramePr>
        <p:xfrm>
          <a:off x="76200" y="838200"/>
          <a:ext cx="233449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296"/>
                <a:gridCol w="1067195"/>
              </a:tblGrid>
              <a:tr h="3619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No. Of Stages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Outlet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20107"/>
              </p:ext>
            </p:extLst>
          </p:nvPr>
        </p:nvGraphicFramePr>
        <p:xfrm>
          <a:off x="2819400" y="776360"/>
          <a:ext cx="2743200" cy="1796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70"/>
                <a:gridCol w="943530"/>
              </a:tblGrid>
              <a:tr h="319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Rated 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19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Rated Motor KW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19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No. of Phases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19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Rated Frequency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4555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 during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54618"/>
              </p:ext>
            </p:extLst>
          </p:nvPr>
        </p:nvGraphicFramePr>
        <p:xfrm>
          <a:off x="6096000" y="736600"/>
          <a:ext cx="2590800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594"/>
                <a:gridCol w="666206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r>
                        <a:rPr lang="en-US" sz="1600" baseline="0" dirty="0" smtClean="0"/>
                        <a:t> Of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</a:t>
                      </a:r>
                      <a:r>
                        <a:rPr lang="en-US" sz="1600" baseline="0" dirty="0" smtClean="0"/>
                        <a:t> 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CAL</a:t>
                      </a:r>
                      <a:endParaRPr lang="en-US" sz="16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Liquid Temperature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Correction Head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Discharge Constant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I/P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2743200"/>
            <a:ext cx="9144000" cy="1066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45556" y="6130637"/>
            <a:ext cx="362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I/P   -  Take from Input</a:t>
            </a:r>
          </a:p>
          <a:p>
            <a:pPr algn="r"/>
            <a:r>
              <a:rPr lang="en-US" dirty="0" smtClean="0"/>
              <a:t>CAL-  Calculated Value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2" y="133806"/>
            <a:ext cx="1466828" cy="5573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28600"/>
            <a:ext cx="91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REPORT ON SUBMERSIBLE PUMPSET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739" y="38862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Casing Withstood a pressure of ‘CAL’ m of water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09513" y="3962400"/>
            <a:ext cx="17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Verified by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96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Tested by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26182"/>
            <a:ext cx="1278859" cy="165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666" y="4191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Surface finish of pump shaft = I/P micron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Declared Values 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00212"/>
              </p:ext>
            </p:extLst>
          </p:nvPr>
        </p:nvGraphicFramePr>
        <p:xfrm>
          <a:off x="1190361" y="5155925"/>
          <a:ext cx="867039" cy="1576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039"/>
              </a:tblGrid>
              <a:tr h="3153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I/P</a:t>
                      </a:r>
                      <a:endParaRPr lang="en-US" sz="1500" dirty="0"/>
                    </a:p>
                  </a:txBody>
                  <a:tcPr marL="77766" marR="77766" marT="38883" marB="38883">
                    <a:solidFill>
                      <a:schemeClr val="bg1"/>
                    </a:solidFill>
                  </a:tcPr>
                </a:tc>
              </a:tr>
              <a:tr h="3153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I/P</a:t>
                      </a:r>
                      <a:endParaRPr lang="en-US" sz="1500" dirty="0"/>
                    </a:p>
                  </a:txBody>
                  <a:tcPr marL="77766" marR="77766" marT="38883" marB="38883">
                    <a:solidFill>
                      <a:schemeClr val="bg1"/>
                    </a:solidFill>
                  </a:tcPr>
                </a:tc>
              </a:tr>
              <a:tr h="3153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I/P</a:t>
                      </a:r>
                      <a:endParaRPr lang="en-US" sz="1500" dirty="0"/>
                    </a:p>
                  </a:txBody>
                  <a:tcPr marL="77766" marR="77766" marT="38883" marB="38883">
                    <a:solidFill>
                      <a:schemeClr val="bg1"/>
                    </a:solidFill>
                  </a:tcPr>
                </a:tc>
              </a:tr>
              <a:tr h="3153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I/P</a:t>
                      </a:r>
                      <a:endParaRPr lang="en-US" sz="1500" dirty="0"/>
                    </a:p>
                  </a:txBody>
                  <a:tcPr marL="77766" marR="77766" marT="38883" marB="38883">
                    <a:solidFill>
                      <a:schemeClr val="bg1"/>
                    </a:solidFill>
                  </a:tcPr>
                </a:tc>
              </a:tr>
              <a:tr h="3153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I/P</a:t>
                      </a:r>
                      <a:endParaRPr lang="en-US" sz="1500" dirty="0"/>
                    </a:p>
                  </a:txBody>
                  <a:tcPr marL="77766" marR="77766" marT="38883" marB="3888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25368"/>
              </p:ext>
            </p:extLst>
          </p:nvPr>
        </p:nvGraphicFramePr>
        <p:xfrm>
          <a:off x="2133600" y="5193116"/>
          <a:ext cx="583246" cy="157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246"/>
              </a:tblGrid>
              <a:tr h="3153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</a:t>
                      </a:r>
                      <a:endParaRPr lang="en-US" sz="1500" dirty="0"/>
                    </a:p>
                  </a:txBody>
                  <a:tcPr marL="77766" marR="77766" marT="38883" marB="38883"/>
                </a:tc>
              </a:tr>
              <a:tr h="3153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lps</a:t>
                      </a:r>
                      <a:endParaRPr lang="en-US" sz="1500" dirty="0"/>
                    </a:p>
                  </a:txBody>
                  <a:tcPr marL="77766" marR="77766" marT="38883" marB="38883"/>
                </a:tc>
              </a:tr>
              <a:tr h="3153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%</a:t>
                      </a:r>
                      <a:endParaRPr lang="en-US" sz="1500" dirty="0"/>
                    </a:p>
                  </a:txBody>
                  <a:tcPr marL="77766" marR="77766" marT="38883" marB="38883"/>
                </a:tc>
              </a:tr>
              <a:tr h="3153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KW</a:t>
                      </a:r>
                      <a:endParaRPr lang="en-US" sz="1500" dirty="0"/>
                    </a:p>
                  </a:txBody>
                  <a:tcPr marL="77766" marR="77766" marT="38883" marB="38883"/>
                </a:tc>
              </a:tr>
              <a:tr h="3153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amp</a:t>
                      </a:r>
                      <a:endParaRPr lang="en-US" sz="1500" dirty="0"/>
                    </a:p>
                  </a:txBody>
                  <a:tcPr marL="77766" marR="77766" marT="38883" marB="38883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32357"/>
              </p:ext>
            </p:extLst>
          </p:nvPr>
        </p:nvGraphicFramePr>
        <p:xfrm>
          <a:off x="2362200" y="914400"/>
          <a:ext cx="6096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2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7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17403"/>
              </p:ext>
            </p:extLst>
          </p:nvPr>
        </p:nvGraphicFramePr>
        <p:xfrm>
          <a:off x="8763000" y="1143000"/>
          <a:ext cx="6096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205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r>
                        <a:rPr lang="en-US" baseline="50000" dirty="0" smtClean="0"/>
                        <a:t>o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337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00173"/>
              </p:ext>
            </p:extLst>
          </p:nvPr>
        </p:nvGraphicFramePr>
        <p:xfrm>
          <a:off x="5562600" y="792480"/>
          <a:ext cx="6096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205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rpm</a:t>
                      </a:r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r>
                        <a:rPr lang="en-US" dirty="0" smtClean="0"/>
                        <a:t>KW</a:t>
                      </a:r>
                      <a:endParaRPr lang="en-US" dirty="0"/>
                    </a:p>
                  </a:txBody>
                  <a:tcPr/>
                </a:tc>
              </a:tr>
              <a:tr h="32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730">
                <a:tc>
                  <a:txBody>
                    <a:bodyPr/>
                    <a:lstStyle/>
                    <a:p>
                      <a:r>
                        <a:rPr lang="en-US" dirty="0" smtClean="0"/>
                        <a:t>Hz</a:t>
                      </a:r>
                      <a:endParaRPr lang="en-US" dirty="0"/>
                    </a:p>
                  </a:txBody>
                  <a:tcPr/>
                </a:tc>
              </a:tr>
              <a:tr h="333730">
                <a:tc>
                  <a:txBody>
                    <a:bodyPr/>
                    <a:lstStyle/>
                    <a:p>
                      <a:r>
                        <a:rPr lang="en-US" dirty="0" smtClean="0"/>
                        <a:t>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05620"/>
              </p:ext>
            </p:extLst>
          </p:nvPr>
        </p:nvGraphicFramePr>
        <p:xfrm>
          <a:off x="4559176" y="6406128"/>
          <a:ext cx="20774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4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6629" y="1046279"/>
            <a:ext cx="7869382" cy="3284857"/>
            <a:chOff x="757535" y="685800"/>
            <a:chExt cx="8081665" cy="5322332"/>
          </a:xfrm>
        </p:grpSpPr>
        <p:sp>
          <p:nvSpPr>
            <p:cNvPr id="10" name="TextBox 9"/>
            <p:cNvSpPr txBox="1"/>
            <p:nvPr/>
          </p:nvSpPr>
          <p:spPr>
            <a:xfrm>
              <a:off x="6248400" y="5638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Discharge (lps)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57535" y="685800"/>
              <a:ext cx="7853065" cy="4800600"/>
              <a:chOff x="757535" y="685800"/>
              <a:chExt cx="7853065" cy="48006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1219200" y="685800"/>
                <a:ext cx="0" cy="480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1219200" y="5486400"/>
                <a:ext cx="7391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133600" y="685800"/>
                <a:ext cx="0" cy="480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971800" y="685800"/>
                <a:ext cx="0" cy="480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542557" y="1676398"/>
                <a:ext cx="474119" cy="20057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 smtClean="0"/>
                  <a:t>HEAD (m)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71935" y="1397758"/>
                <a:ext cx="474119" cy="277828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 smtClean="0"/>
                  <a:t>Current (Amp)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7535" y="1676400"/>
                <a:ext cx="474119" cy="201556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 smtClean="0"/>
                  <a:t>Efficiency %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67818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7209" y="922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 PERFORMANCE CURVE FOR SUBMERSIBLE PUMP SET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0269" y="6422313"/>
            <a:ext cx="1881336" cy="3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" y="133805"/>
            <a:ext cx="1264404" cy="48047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763711" y="650498"/>
            <a:ext cx="1524000" cy="998857"/>
            <a:chOff x="6019800" y="1972943"/>
            <a:chExt cx="1524000" cy="998857"/>
          </a:xfrm>
        </p:grpSpPr>
        <p:sp>
          <p:nvSpPr>
            <p:cNvPr id="32" name="Isosceles Triangle 31"/>
            <p:cNvSpPr/>
            <p:nvPr/>
          </p:nvSpPr>
          <p:spPr>
            <a:xfrm>
              <a:off x="6172200" y="2133600"/>
              <a:ext cx="165605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172200" y="2362200"/>
              <a:ext cx="165605" cy="174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6172200" y="2590800"/>
              <a:ext cx="235203" cy="19581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9800" y="1972943"/>
              <a:ext cx="1295400" cy="998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7403" y="2057400"/>
              <a:ext cx="113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402" y="2318482"/>
              <a:ext cx="113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Current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7402" y="2587823"/>
              <a:ext cx="113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en-US" sz="14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4732"/>
              </p:ext>
            </p:extLst>
          </p:nvPr>
        </p:nvGraphicFramePr>
        <p:xfrm>
          <a:off x="-1" y="4572000"/>
          <a:ext cx="9144002" cy="172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1"/>
                <a:gridCol w="1219200"/>
                <a:gridCol w="1175657"/>
                <a:gridCol w="1306286"/>
                <a:gridCol w="1306286"/>
                <a:gridCol w="1317171"/>
                <a:gridCol w="1295401"/>
              </a:tblGrid>
              <a:tr h="3619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PUMP</a:t>
                      </a:r>
                      <a:r>
                        <a:rPr lang="en-US" sz="1400" b="1" baseline="0" dirty="0" smtClean="0"/>
                        <a:t> STD:</a:t>
                      </a:r>
                      <a:r>
                        <a:rPr lang="en-US" sz="1400" baseline="0" dirty="0" smtClean="0"/>
                        <a:t>- 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Type</a:t>
                      </a:r>
                      <a:r>
                        <a:rPr lang="en-US" sz="1400" dirty="0" smtClean="0"/>
                        <a:t>: 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Duty</a:t>
                      </a:r>
                      <a:r>
                        <a:rPr lang="en-US" sz="1400" b="1" baseline="0" dirty="0" smtClean="0"/>
                        <a:t> Point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Q(</a:t>
                      </a:r>
                      <a:r>
                        <a:rPr lang="en-US" sz="1400" b="1" dirty="0" err="1" smtClean="0"/>
                        <a:t>lps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T.Head(m)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O.A.Eff.(%)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“I” max in Head range</a:t>
                      </a:r>
                      <a:endParaRPr lang="en-US" sz="1400" b="1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Rated Speed</a:t>
                      </a:r>
                      <a:r>
                        <a:rPr lang="en-US" sz="1400" b="1" baseline="0" dirty="0" smtClean="0"/>
                        <a:t> : I/P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Sl.No</a:t>
                      </a:r>
                      <a:r>
                        <a:rPr lang="en-US" sz="1400" dirty="0" smtClean="0"/>
                        <a:t>: 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Declared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I/P</a:t>
                      </a:r>
                      <a:endParaRPr lang="en-US" sz="1400" dirty="0"/>
                    </a:p>
                  </a:txBody>
                  <a:tcPr/>
                </a:tc>
              </a:tr>
              <a:tr h="33909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Head Range </a:t>
                      </a:r>
                      <a:r>
                        <a:rPr lang="en-US" sz="1400" dirty="0" smtClean="0"/>
                        <a:t>: 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Outlet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Size</a:t>
                      </a:r>
                      <a:r>
                        <a:rPr lang="en-US" sz="1400" dirty="0" smtClean="0"/>
                        <a:t>: 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CAL (from graph)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CAL (from graph)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CAL (from graph)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CAL (from graph)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Date</a:t>
                      </a:r>
                      <a:r>
                        <a:rPr lang="en-US" sz="1400" dirty="0" smtClean="0"/>
                        <a:t>: I/P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Frequency:I</a:t>
                      </a:r>
                      <a:r>
                        <a:rPr lang="en-US" sz="1400" dirty="0" smtClean="0"/>
                        <a:t>/P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Results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PASS/FAIL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PASS/FAIL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PASS/FAIL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PASS/FAIL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3061855" y="1482247"/>
            <a:ext cx="4045527" cy="2147644"/>
          </a:xfrm>
          <a:custGeom>
            <a:avLst/>
            <a:gdLst>
              <a:gd name="connsiteX0" fmla="*/ 0 w 4045527"/>
              <a:gd name="connsiteY0" fmla="*/ 69462 h 2147644"/>
              <a:gd name="connsiteX1" fmla="*/ 1246909 w 4045527"/>
              <a:gd name="connsiteY1" fmla="*/ 83317 h 2147644"/>
              <a:gd name="connsiteX2" fmla="*/ 3103418 w 4045527"/>
              <a:gd name="connsiteY2" fmla="*/ 900735 h 2147644"/>
              <a:gd name="connsiteX3" fmla="*/ 4045527 w 4045527"/>
              <a:gd name="connsiteY3" fmla="*/ 2147644 h 214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5527" h="2147644">
                <a:moveTo>
                  <a:pt x="0" y="69462"/>
                </a:moveTo>
                <a:cubicBezTo>
                  <a:pt x="364836" y="7117"/>
                  <a:pt x="729673" y="-55228"/>
                  <a:pt x="1246909" y="83317"/>
                </a:cubicBezTo>
                <a:cubicBezTo>
                  <a:pt x="1764145" y="221862"/>
                  <a:pt x="2636982" y="556681"/>
                  <a:pt x="3103418" y="900735"/>
                </a:cubicBezTo>
                <a:cubicBezTo>
                  <a:pt x="3569854" y="1244789"/>
                  <a:pt x="3856182" y="1914426"/>
                  <a:pt x="4045527" y="214764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667000" y="1865196"/>
            <a:ext cx="2495172" cy="209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4419600" y="2343044"/>
            <a:ext cx="152400" cy="18466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84618" y="1752600"/>
            <a:ext cx="173182" cy="18518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8" idx="3"/>
          </p:cNvCxnSpPr>
          <p:nvPr/>
        </p:nvCxnSpPr>
        <p:spPr>
          <a:xfrm flipH="1">
            <a:off x="4419600" y="2500662"/>
            <a:ext cx="22318" cy="699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26703" y="325528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Hg, Qg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6"/>
          </p:cNvCxnSpPr>
          <p:nvPr/>
        </p:nvCxnSpPr>
        <p:spPr>
          <a:xfrm flipV="1">
            <a:off x="5257800" y="1488698"/>
            <a:ext cx="152400" cy="35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1545" y="114992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Hd, Qd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667001" y="2209800"/>
            <a:ext cx="55692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7000" y="2984905"/>
            <a:ext cx="55366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96602" y="2209800"/>
            <a:ext cx="0" cy="75051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17385" y="243537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range</a:t>
            </a:r>
            <a:endParaRPr lang="en-US" dirty="0"/>
          </a:p>
        </p:txBody>
      </p:sp>
      <p:cxnSp>
        <p:nvCxnSpPr>
          <p:cNvPr id="44" name="Straight Connector 43"/>
          <p:cNvCxnSpPr>
            <a:stCxn id="30" idx="4"/>
          </p:cNvCxnSpPr>
          <p:nvPr/>
        </p:nvCxnSpPr>
        <p:spPr>
          <a:xfrm>
            <a:off x="5171209" y="1937783"/>
            <a:ext cx="0" cy="20713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2"/>
          </p:cNvCxnSpPr>
          <p:nvPr/>
        </p:nvCxnSpPr>
        <p:spPr>
          <a:xfrm flipH="1" flipV="1">
            <a:off x="2667000" y="1845191"/>
            <a:ext cx="241761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35135" y="147585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Hd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171209" y="370135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Qd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60" idx="1"/>
          </p:cNvCxnSpPr>
          <p:nvPr/>
        </p:nvCxnSpPr>
        <p:spPr>
          <a:xfrm>
            <a:off x="6940802" y="3347622"/>
            <a:ext cx="980210" cy="32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21012" y="348591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plot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17502" y="188442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Hg,max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83793" y="298854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Hg,min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18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formulae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" y="85737"/>
                <a:ext cx="9144001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𝐷𝑖𝑠𝑐h𝑎𝑟𝑔𝑒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𝑙𝑝𝑠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=     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𝐷𝑖𝑠𝑐h𝑎𝑟𝑔𝑒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𝑐𝑜𝑛𝑠𝑡𝑎𝑛𝑡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𝑇𝑖𝑚𝑒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737"/>
                <a:ext cx="9144001" cy="603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681281"/>
                <a:ext cx="9144000" cy="63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𝑉𝑒𝑙𝑜𝑐𝑖𝑡𝑦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𝐻𝑒𝑎𝑑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=         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𝐷𝑖𝑠𝑐h𝑎𝑟𝑔𝑒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 ∗ 82711.17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𝑂𝑢𝑡𝑙𝑒𝑡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𝑠𝑖𝑧𝑒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1281"/>
                <a:ext cx="9144000" cy="6301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" y="1498620"/>
                <a:ext cx="914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𝑇𝑜𝑡𝑎𝑙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𝐻𝑒𝑎𝑑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𝐷𝑒𝑙𝑖𝑣𝑒𝑟𝑦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h𝑒𝑎𝑑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𝑉𝑒𝑙𝑜𝑐𝑖𝑡𝑦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𝐻𝑒𝑎𝑑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𝐶𝑜𝑟𝑟𝑒𝑐𝑡𝑖𝑜𝑛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h𝑒𝑎𝑑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𝐿𝑜𝑠𝑠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𝐻𝑒𝑎𝑑</m:t>
                          </m:r>
                        </m:e>
                      </m:d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98620"/>
                <a:ext cx="9144000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118085"/>
                <a:ext cx="9144000" cy="735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𝑅𝑎𝑡𝑒𝑑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h𝑒𝑎𝑑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)    =  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𝑅𝑎𝑡𝑒𝑑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𝐹𝑟𝑒𝑞𝑢𝑒𝑛𝑐𝑦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𝐴𝑐𝑡𝑢𝑎𝑙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𝐹𝑟𝑒𝑞𝑢𝑒𝑛𝑐𝑦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Total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Head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8085"/>
                <a:ext cx="9144000" cy="7357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6927" y="2895600"/>
                <a:ext cx="9150927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𝑅𝑎𝑡𝑒𝑑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𝐷𝑖𝑠𝑐h𝑎𝑟𝑔𝑒</m:t>
                      </m:r>
                      <m:r>
                        <a:rPr lang="en-US" sz="1600" b="0" i="1" smtClean="0">
                          <a:latin typeface="Cambria Math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𝑙𝑝𝑠</m:t>
                      </m:r>
                      <m:r>
                        <a:rPr lang="en-US" sz="1600" b="0" i="1" smtClean="0">
                          <a:latin typeface="Cambria Math"/>
                        </a:rPr>
                        <m:t>)   =  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𝑅𝑎𝑡𝑒𝑑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𝐹𝑟𝑒𝑞𝑢𝑒𝑛𝑐𝑦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𝐴𝑐𝑡𝑢𝑎𝑙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𝐹𝑟𝑒𝑞𝑢𝑛𝑐𝑦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∗</m:t>
                      </m:r>
                      <m:r>
                        <a:rPr lang="en-US" sz="1600" b="0" i="1" smtClean="0">
                          <a:latin typeface="Cambria Math"/>
                        </a:rPr>
                        <m:t>𝐷𝑖𝑠𝑐h𝑎𝑟𝑔𝑒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2895600"/>
                <a:ext cx="9150927" cy="6455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0836" y="3648889"/>
                <a:ext cx="6000297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𝑀𝑜𝑡𝑜𝑟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𝐼𝑛𝑝𝑢𝑡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𝐾𝑊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                      =     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𝑉𝑜𝑙𝑡𝑎𝑔𝑒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∗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𝑐𝑢𝑟𝑟𝑒𝑛𝑡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∗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1.5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" y="3648889"/>
                <a:ext cx="6000297" cy="5599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6928" y="3701283"/>
                <a:ext cx="9150928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𝑅𝑎𝑡𝑒𝑑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𝐼𝑛𝑝𝑢𝑡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𝐾𝑊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= 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𝑅𝑎𝑡𝑒𝑑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𝐹𝑟𝑒𝑞𝑢𝑒𝑛𝑐𝑦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𝐴𝑐𝑡𝑢𝑎𝑙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𝐹𝑟𝑒𝑞𝑢𝑒𝑛𝑐𝑦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1600" b="0" i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Motor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Input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8" y="3701283"/>
                <a:ext cx="9150928" cy="9819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46" y="4572000"/>
                <a:ext cx="9113554" cy="56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  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𝑃𝑢𝑚𝑝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𝑂𝑢𝑡𝑝𝑢𝑡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𝐾𝑊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=       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( 9.81∗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𝑅𝑎𝑡𝑒𝑑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𝐻𝑒𝑎𝑑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𝑅𝑎𝑡𝑒𝑑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𝐷𝑖𝑠𝑐h𝑎𝑟𝑔𝑒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" y="4572000"/>
                <a:ext cx="9113554" cy="5613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228600" y="5173610"/>
                <a:ext cx="914400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𝑂𝑣𝑒𝑟𝑎𝑙𝑙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𝐸𝑓𝑓𝑖𝑐𝑖𝑒𝑛𝑐𝑦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Ƞ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</a:rPr>
                        <m:t> %    = 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𝑃𝑢𝑚𝑝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𝑂𝑢𝑡𝑝𝑢𝑡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𝑀𝑜𝑡𝑜𝑟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𝐼𝑛𝑝𝑢𝑡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</a:rPr>
                            <m:t> ∗100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3610"/>
                <a:ext cx="9144000" cy="64556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5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729</TotalTime>
  <Words>720</Words>
  <Application>Microsoft Office PowerPoint</Application>
  <PresentationFormat>On-screen Show (4:3)</PresentationFormat>
  <Paragraphs>221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Horizon</vt:lpstr>
      <vt:lpstr>INPUT panel</vt:lpstr>
      <vt:lpstr>PowerPoint Presentation</vt:lpstr>
      <vt:lpstr>PowerPoint Presentation</vt:lpstr>
      <vt:lpstr>TABLE PANEL</vt:lpstr>
      <vt:lpstr>PowerPoint Presentation</vt:lpstr>
      <vt:lpstr>GRAPH</vt:lpstr>
      <vt:lpstr>PowerPoint Presentation</vt:lpstr>
      <vt:lpstr>formulae</vt:lpstr>
      <vt:lpstr>PowerPoint Presentation</vt:lpstr>
      <vt:lpstr>PowerPoint Presentation</vt:lpstr>
      <vt:lpstr>Declared values</vt:lpstr>
      <vt:lpstr>PowerPoint Presentation</vt:lpstr>
      <vt:lpstr>Instructions for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Kumar</dc:creator>
  <cp:lastModifiedBy>shiva</cp:lastModifiedBy>
  <cp:revision>139</cp:revision>
  <dcterms:created xsi:type="dcterms:W3CDTF">2006-08-16T00:00:00Z</dcterms:created>
  <dcterms:modified xsi:type="dcterms:W3CDTF">2014-07-08T13:30:03Z</dcterms:modified>
</cp:coreProperties>
</file>