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Poppins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37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40.png"/><Relationship Id="rId5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Relationship Id="rId4" Type="http://schemas.openxmlformats.org/officeDocument/2006/relationships/image" Target="../media/image7.png"/><Relationship Id="rId11" Type="http://schemas.openxmlformats.org/officeDocument/2006/relationships/image" Target="../media/image10.png"/><Relationship Id="rId10" Type="http://schemas.openxmlformats.org/officeDocument/2006/relationships/image" Target="../media/image4.png"/><Relationship Id="rId9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22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Relationship Id="rId5" Type="http://schemas.openxmlformats.org/officeDocument/2006/relationships/image" Target="../media/image21.png"/><Relationship Id="rId6" Type="http://schemas.openxmlformats.org/officeDocument/2006/relationships/image" Target="../media/image30.png"/><Relationship Id="rId7" Type="http://schemas.openxmlformats.org/officeDocument/2006/relationships/image" Target="../media/image23.png"/><Relationship Id="rId8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72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790461" y="1743223"/>
            <a:ext cx="8611076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80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75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TransArt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995487" y="3229123"/>
            <a:ext cx="8201025" cy="365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A Multimodal Application for Vernacular Language Translation and Image Synthesis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995487" y="4085394"/>
            <a:ext cx="820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8FAFC"/>
                </a:solidFill>
                <a:latin typeface="Lato"/>
                <a:ea typeface="Lato"/>
                <a:cs typeface="Lato"/>
                <a:sym typeface="Lato"/>
              </a:rPr>
              <a:t>Presented by: Dinesh V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995487" y="4570065"/>
            <a:ext cx="8201025" cy="33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50" u="none" cap="none" strike="noStrike">
                <a:solidFill>
                  <a:srgbClr val="C7D2FE"/>
                </a:solidFill>
                <a:latin typeface="Lato"/>
                <a:ea typeface="Lato"/>
                <a:cs typeface="Lato"/>
                <a:sym typeface="Lato"/>
              </a:rPr>
              <a:t>IITMDSA MDTE011 Final Project</a:t>
            </a:r>
            <a:endParaRPr/>
          </a:p>
        </p:txBody>
      </p:sp>
      <p:pic>
        <p:nvPicPr>
          <p:cNvPr descr="image.png"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6100" y="1946773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72A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246" name="Google Shape;2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 txBox="1"/>
          <p:nvPr/>
        </p:nvSpPr>
        <p:spPr>
          <a:xfrm>
            <a:off x="571500" y="3052762"/>
            <a:ext cx="5286375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250" u="none" cap="none" strike="noStrike">
                <a:solidFill>
                  <a:srgbClr val="6366F1"/>
                </a:solidFill>
                <a:latin typeface="Poppins"/>
                <a:ea typeface="Poppins"/>
                <a:cs typeface="Poppins"/>
                <a:sym typeface="Poppins"/>
              </a:rPr>
              <a:t>95%+</a:t>
            </a:r>
            <a:endParaRPr/>
          </a:p>
        </p:txBody>
      </p:sp>
      <p:sp>
        <p:nvSpPr>
          <p:cNvPr id="248" name="Google Shape;248;p22"/>
          <p:cNvSpPr txBox="1"/>
          <p:nvPr/>
        </p:nvSpPr>
        <p:spPr>
          <a:xfrm>
            <a:off x="571500" y="4481512"/>
            <a:ext cx="52863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7D2FE"/>
                </a:solidFill>
                <a:latin typeface="Lato"/>
                <a:ea typeface="Lato"/>
                <a:cs typeface="Lato"/>
                <a:sym typeface="Lato"/>
              </a:rPr>
              <a:t>Translation Accuracy</a:t>
            </a:r>
            <a:endParaRPr/>
          </a:p>
        </p:txBody>
      </p:sp>
      <p:sp>
        <p:nvSpPr>
          <p:cNvPr id="249" name="Google Shape;249;p22"/>
          <p:cNvSpPr txBox="1"/>
          <p:nvPr/>
        </p:nvSpPr>
        <p:spPr>
          <a:xfrm>
            <a:off x="6334125" y="2876550"/>
            <a:ext cx="555069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Key Metrics &amp; Criteria</a:t>
            </a:r>
            <a:endParaRPr/>
          </a:p>
        </p:txBody>
      </p:sp>
      <p:sp>
        <p:nvSpPr>
          <p:cNvPr id="250" name="Google Shape;250;p22"/>
          <p:cNvSpPr txBox="1"/>
          <p:nvPr/>
        </p:nvSpPr>
        <p:spPr>
          <a:xfrm>
            <a:off x="6334125" y="3524250"/>
            <a:ext cx="528637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In addition to high accuracy, the app achieved </a:t>
            </a:r>
            <a:r>
              <a:rPr b="1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&lt;3s average response time</a:t>
            </a: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100% uptime</a:t>
            </a: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on Hugging Face Spaces.</a:t>
            </a:r>
            <a:endParaRPr/>
          </a:p>
        </p:txBody>
      </p:sp>
      <p:sp>
        <p:nvSpPr>
          <p:cNvPr id="251" name="Google Shape;251;p22"/>
          <p:cNvSpPr txBox="1"/>
          <p:nvPr/>
        </p:nvSpPr>
        <p:spPr>
          <a:xfrm>
            <a:off x="6334125" y="4324350"/>
            <a:ext cx="528637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Evaluation Criteria: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Functionality, Scalability, User Experience, and Security.</a:t>
            </a:r>
            <a:endParaRPr/>
          </a:p>
        </p:txBody>
      </p:sp>
      <p:sp>
        <p:nvSpPr>
          <p:cNvPr id="252" name="Google Shape;252;p22"/>
          <p:cNvSpPr txBox="1"/>
          <p:nvPr/>
        </p:nvSpPr>
        <p:spPr>
          <a:xfrm>
            <a:off x="571500" y="571500"/>
            <a:ext cx="116014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C7D2FE"/>
                </a:solidFill>
                <a:latin typeface="Poppins"/>
                <a:ea typeface="Poppins"/>
                <a:cs typeface="Poppins"/>
                <a:sym typeface="Poppins"/>
              </a:rPr>
              <a:t>Performance &amp; Evaluation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72A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257" name="Google Shape;2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258" name="Google Shape;25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" y="2428875"/>
            <a:ext cx="5286375" cy="2952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259" name="Google Shape;25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4125" y="2428875"/>
            <a:ext cx="5286375" cy="295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3"/>
          <p:cNvSpPr txBox="1"/>
          <p:nvPr/>
        </p:nvSpPr>
        <p:spPr>
          <a:xfrm>
            <a:off x="962025" y="2819400"/>
            <a:ext cx="47305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API &amp; Model Challenges</a:t>
            </a:r>
            <a:endParaRPr/>
          </a:p>
        </p:txBody>
      </p:sp>
      <p:sp>
        <p:nvSpPr>
          <p:cNvPr id="261" name="Google Shape;261;p23"/>
          <p:cNvSpPr txBox="1"/>
          <p:nvPr/>
        </p:nvSpPr>
        <p:spPr>
          <a:xfrm>
            <a:off x="962025" y="3448050"/>
            <a:ext cx="4505325" cy="1371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API Rate Limiting:</a:t>
            </a: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Solved with async operations and proper error handling.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Model Loading Time:</a:t>
            </a: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Solved using Hugging Face's serverless inference with auto warm-up.</a:t>
            </a:r>
            <a:endParaRPr/>
          </a:p>
        </p:txBody>
      </p:sp>
      <p:sp>
        <p:nvSpPr>
          <p:cNvPr id="262" name="Google Shape;262;p23"/>
          <p:cNvSpPr txBox="1"/>
          <p:nvPr/>
        </p:nvSpPr>
        <p:spPr>
          <a:xfrm>
            <a:off x="6724650" y="2819400"/>
            <a:ext cx="47305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Data &amp; Security Challenges</a:t>
            </a:r>
            <a:endParaRPr/>
          </a:p>
        </p:txBody>
      </p:sp>
      <p:sp>
        <p:nvSpPr>
          <p:cNvPr id="263" name="Google Shape;263;p23"/>
          <p:cNvSpPr txBox="1"/>
          <p:nvPr/>
        </p:nvSpPr>
        <p:spPr>
          <a:xfrm>
            <a:off x="6724650" y="3448050"/>
            <a:ext cx="4505325" cy="1371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Language Detection:</a:t>
            </a: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Solved by leveraging Whisper's verbose JSON format for reliable ID.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Secrets Management:</a:t>
            </a: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Solved using Hugging Face Spaces secrets for secure API keys.</a:t>
            </a:r>
            <a:endParaRPr/>
          </a:p>
        </p:txBody>
      </p:sp>
      <p:sp>
        <p:nvSpPr>
          <p:cNvPr id="264" name="Google Shape;264;p23"/>
          <p:cNvSpPr txBox="1"/>
          <p:nvPr/>
        </p:nvSpPr>
        <p:spPr>
          <a:xfrm>
            <a:off x="571500" y="571500"/>
            <a:ext cx="116014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C7D2FE"/>
                </a:solidFill>
                <a:latin typeface="Poppins"/>
                <a:ea typeface="Poppins"/>
                <a:cs typeface="Poppins"/>
                <a:sym typeface="Poppins"/>
              </a:rPr>
              <a:t>Challenges &amp; Solutions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72A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269" name="Google Shape;2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 txBox="1"/>
          <p:nvPr/>
        </p:nvSpPr>
        <p:spPr>
          <a:xfrm>
            <a:off x="2190750" y="2914650"/>
            <a:ext cx="8191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E2E8F0"/>
                </a:solidFill>
                <a:latin typeface="Lato"/>
                <a:ea typeface="Lato"/>
                <a:cs typeface="Lato"/>
                <a:sym typeface="Lato"/>
              </a:rPr>
              <a:t>Language Expansion:</a:t>
            </a: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Add support for more Indian languages like Hindi, Telugu, and Malayalam.</a:t>
            </a:r>
            <a:endParaRPr/>
          </a:p>
        </p:txBody>
      </p:sp>
      <p:sp>
        <p:nvSpPr>
          <p:cNvPr id="271" name="Google Shape;271;p24"/>
          <p:cNvSpPr txBox="1"/>
          <p:nvPr/>
        </p:nvSpPr>
        <p:spPr>
          <a:xfrm>
            <a:off x="2190750" y="3409950"/>
            <a:ext cx="8191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E2E8F0"/>
                </a:solidFill>
                <a:latin typeface="Lato"/>
                <a:ea typeface="Lato"/>
                <a:cs typeface="Lato"/>
                <a:sym typeface="Lato"/>
              </a:rPr>
              <a:t>Advanced Features:</a:t>
            </a: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Integrate text-to-speech output, video generation, and style transfer for images.</a:t>
            </a:r>
            <a:endParaRPr/>
          </a:p>
        </p:txBody>
      </p:sp>
      <p:sp>
        <p:nvSpPr>
          <p:cNvPr id="272" name="Google Shape;272;p24"/>
          <p:cNvSpPr txBox="1"/>
          <p:nvPr/>
        </p:nvSpPr>
        <p:spPr>
          <a:xfrm>
            <a:off x="2190750" y="3905250"/>
            <a:ext cx="8191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E2E8F0"/>
                </a:solidFill>
                <a:latin typeface="Lato"/>
                <a:ea typeface="Lato"/>
                <a:cs typeface="Lato"/>
                <a:sym typeface="Lato"/>
              </a:rPr>
              <a:t>Performance:</a:t>
            </a: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Implement caching for repeated translations and add batch processing support.</a:t>
            </a:r>
            <a:endParaRPr/>
          </a:p>
        </p:txBody>
      </p:sp>
      <p:sp>
        <p:nvSpPr>
          <p:cNvPr id="273" name="Google Shape;273;p24"/>
          <p:cNvSpPr txBox="1"/>
          <p:nvPr/>
        </p:nvSpPr>
        <p:spPr>
          <a:xfrm>
            <a:off x="2190750" y="4400550"/>
            <a:ext cx="8191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E2E8F0"/>
                </a:solidFill>
                <a:latin typeface="Lato"/>
                <a:ea typeface="Lato"/>
                <a:cs typeface="Lato"/>
                <a:sym typeface="Lato"/>
              </a:rPr>
              <a:t>Integration:</a:t>
            </a: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Develop a REST API for third-party access and create a mobile application.</a:t>
            </a:r>
            <a:endParaRPr/>
          </a:p>
        </p:txBody>
      </p:sp>
      <p:pic>
        <p:nvPicPr>
          <p:cNvPr descr="image.png" id="274" name="Google Shape;27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9750" y="29622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275" name="Google Shape;27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09750" y="34575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276" name="Google Shape;276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9750" y="39528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277" name="Google Shape;277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9750" y="4448175"/>
            <a:ext cx="28575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4"/>
          <p:cNvSpPr txBox="1"/>
          <p:nvPr/>
        </p:nvSpPr>
        <p:spPr>
          <a:xfrm>
            <a:off x="571500" y="571500"/>
            <a:ext cx="116014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C7D2FE"/>
                </a:solidFill>
                <a:latin typeface="Poppins"/>
                <a:ea typeface="Poppins"/>
                <a:cs typeface="Poppins"/>
                <a:sym typeface="Poppins"/>
              </a:rPr>
              <a:t>Future Enhancements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72A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283" name="Google Shape;2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5"/>
          <p:cNvSpPr txBox="1"/>
          <p:nvPr/>
        </p:nvSpPr>
        <p:spPr>
          <a:xfrm>
            <a:off x="571500" y="571500"/>
            <a:ext cx="5550693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C7D2FE"/>
                </a:solidFill>
                <a:latin typeface="Poppins"/>
                <a:ea typeface="Poppins"/>
                <a:cs typeface="Poppins"/>
                <a:sym typeface="Poppins"/>
              </a:rPr>
              <a:t>Live Application Demo</a:t>
            </a:r>
            <a:endParaRPr/>
          </a:p>
        </p:txBody>
      </p:sp>
      <p:pic>
        <p:nvPicPr>
          <p:cNvPr descr="image.png" id="285" name="Google Shape;28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125" y="0"/>
            <a:ext cx="58578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5"/>
          <p:cNvSpPr txBox="1"/>
          <p:nvPr/>
        </p:nvSpPr>
        <p:spPr>
          <a:xfrm>
            <a:off x="571500" y="1524000"/>
            <a:ext cx="555069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Demo Scenarios</a:t>
            </a:r>
            <a:endParaRPr/>
          </a:p>
        </p:txBody>
      </p:sp>
      <p:sp>
        <p:nvSpPr>
          <p:cNvPr id="287" name="Google Shape;287;p25"/>
          <p:cNvSpPr txBox="1"/>
          <p:nvPr/>
        </p:nvSpPr>
        <p:spPr>
          <a:xfrm>
            <a:off x="571500" y="2314575"/>
            <a:ext cx="52863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1. Audio Pipeline: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Upload Tamil audio → Auto-detect → Translate → Generate image.</a:t>
            </a:r>
            <a:endParaRPr/>
          </a:p>
        </p:txBody>
      </p:sp>
      <p:sp>
        <p:nvSpPr>
          <p:cNvPr id="288" name="Google Shape;288;p25"/>
          <p:cNvSpPr txBox="1"/>
          <p:nvPr/>
        </p:nvSpPr>
        <p:spPr>
          <a:xfrm>
            <a:off x="571500" y="3571875"/>
            <a:ext cx="528637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2. Creative Prompt: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Enter text description → Generate artistic image using SDXL.</a:t>
            </a:r>
            <a:endParaRPr/>
          </a:p>
        </p:txBody>
      </p:sp>
      <p:sp>
        <p:nvSpPr>
          <p:cNvPr id="289" name="Google Shape;289;p25"/>
          <p:cNvSpPr txBox="1"/>
          <p:nvPr/>
        </p:nvSpPr>
        <p:spPr>
          <a:xfrm>
            <a:off x="571500" y="4524375"/>
            <a:ext cx="52863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3. Chatbot: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Ask general knowledge questions → Receive intelligent, context-aware responses.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72A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294" name="Google Shape;29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295" name="Google Shape;29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" y="2154584"/>
            <a:ext cx="5286375" cy="35011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296" name="Google Shape;29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4125" y="2154584"/>
            <a:ext cx="5286375" cy="350118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6"/>
          <p:cNvSpPr txBox="1"/>
          <p:nvPr/>
        </p:nvSpPr>
        <p:spPr>
          <a:xfrm>
            <a:off x="962025" y="2545109"/>
            <a:ext cx="47305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Skills Demonstrated</a:t>
            </a:r>
            <a:endParaRPr/>
          </a:p>
        </p:txBody>
      </p:sp>
      <p:sp>
        <p:nvSpPr>
          <p:cNvPr id="298" name="Google Shape;298;p26"/>
          <p:cNvSpPr txBox="1"/>
          <p:nvPr/>
        </p:nvSpPr>
        <p:spPr>
          <a:xfrm>
            <a:off x="962025" y="3173759"/>
            <a:ext cx="4505325" cy="16457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Deep Learning:</a:t>
            </a: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Integration of transformer-based models (Whisper, SDXL).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Multimodal AI:</a:t>
            </a: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Development of an app that handles audio, text, and images.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Cloud Deployment:</a:t>
            </a: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Deployed on Hugging Face Spaces.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API Integration:</a:t>
            </a: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Used Groq and HF APIs.</a:t>
            </a:r>
            <a:endParaRPr/>
          </a:p>
        </p:txBody>
      </p:sp>
      <p:sp>
        <p:nvSpPr>
          <p:cNvPr id="299" name="Google Shape;299;p26"/>
          <p:cNvSpPr txBox="1"/>
          <p:nvPr/>
        </p:nvSpPr>
        <p:spPr>
          <a:xfrm>
            <a:off x="6724650" y="2545109"/>
            <a:ext cx="47305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Project Impact</a:t>
            </a:r>
            <a:endParaRPr/>
          </a:p>
        </p:txBody>
      </p:sp>
      <p:sp>
        <p:nvSpPr>
          <p:cNvPr id="300" name="Google Shape;300;p26"/>
          <p:cNvSpPr txBox="1"/>
          <p:nvPr/>
        </p:nvSpPr>
        <p:spPr>
          <a:xfrm>
            <a:off x="6724650" y="3173759"/>
            <a:ext cx="4505325" cy="19200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Bridges language barriers between Tamil and English speakers.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Demonstrates a practical, real-world application of generative AI.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Provides accessible multimodal AI tools for education and creativity.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Showcases integration of multiple SOTA models.</a:t>
            </a:r>
            <a:endParaRPr/>
          </a:p>
        </p:txBody>
      </p:sp>
      <p:sp>
        <p:nvSpPr>
          <p:cNvPr id="301" name="Google Shape;301;p26"/>
          <p:cNvSpPr txBox="1"/>
          <p:nvPr/>
        </p:nvSpPr>
        <p:spPr>
          <a:xfrm>
            <a:off x="571500" y="571500"/>
            <a:ext cx="116014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C7D2FE"/>
                </a:solidFill>
                <a:latin typeface="Poppins"/>
                <a:ea typeface="Poppins"/>
                <a:cs typeface="Poppins"/>
                <a:sym typeface="Poppins"/>
              </a:rPr>
              <a:t>Key Takeaways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72A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306" name="Google Shape;3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7"/>
          <p:cNvSpPr txBox="1"/>
          <p:nvPr/>
        </p:nvSpPr>
        <p:spPr>
          <a:xfrm>
            <a:off x="295275" y="2285107"/>
            <a:ext cx="116014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/>
          </a:p>
        </p:txBody>
      </p:sp>
      <p:sp>
        <p:nvSpPr>
          <p:cNvPr id="308" name="Google Shape;308;p27"/>
          <p:cNvSpPr txBox="1"/>
          <p:nvPr/>
        </p:nvSpPr>
        <p:spPr>
          <a:xfrm>
            <a:off x="571500" y="3637657"/>
            <a:ext cx="11049000" cy="33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Questions?</a:t>
            </a:r>
            <a:endParaRPr/>
          </a:p>
        </p:txBody>
      </p:sp>
      <p:sp>
        <p:nvSpPr>
          <p:cNvPr id="309" name="Google Shape;309;p27"/>
          <p:cNvSpPr txBox="1"/>
          <p:nvPr/>
        </p:nvSpPr>
        <p:spPr>
          <a:xfrm>
            <a:off x="571500" y="4353817"/>
            <a:ext cx="1104900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818C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Dinesh V | IITMDSA MDTE011 Final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72A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2190750" y="2514600"/>
            <a:ext cx="8191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E2E8F0"/>
                </a:solidFill>
                <a:latin typeface="Lato"/>
                <a:ea typeface="Lato"/>
                <a:cs typeface="Lato"/>
                <a:sym typeface="Lato"/>
              </a:rPr>
              <a:t>Challenge:</a:t>
            </a: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Develop a web-based application that seamlessly integrates language translation and creative AI to bridge linguistic and visual content gaps.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2190750" y="3314700"/>
            <a:ext cx="8191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E2E8F0"/>
                </a:solidFill>
                <a:latin typeface="Lato"/>
                <a:ea typeface="Lato"/>
                <a:cs typeface="Lato"/>
                <a:sym typeface="Lato"/>
              </a:rPr>
              <a:t>Objective 1:</a:t>
            </a: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Translate text inputs from Tamil to English using neural machine translation.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2190750" y="3810000"/>
            <a:ext cx="8191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E2E8F0"/>
                </a:solidFill>
                <a:latin typeface="Lato"/>
                <a:ea typeface="Lato"/>
                <a:cs typeface="Lato"/>
                <a:sym typeface="Lato"/>
              </a:rPr>
              <a:t>Objective 2:</a:t>
            </a: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Generate relevant images based on translated text using text-to-image models.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2190750" y="4305300"/>
            <a:ext cx="8191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E2E8F0"/>
                </a:solidFill>
                <a:latin typeface="Lato"/>
                <a:ea typeface="Lato"/>
                <a:cs typeface="Lato"/>
                <a:sym typeface="Lato"/>
              </a:rPr>
              <a:t>Objective 3:</a:t>
            </a: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Provide conversational AI capabilities for enhanced user interaction.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2190750" y="4800600"/>
            <a:ext cx="8191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E2E8F0"/>
                </a:solidFill>
                <a:latin typeface="Lato"/>
                <a:ea typeface="Lato"/>
                <a:cs typeface="Lato"/>
                <a:sym typeface="Lato"/>
              </a:rPr>
              <a:t>Objective 4:</a:t>
            </a: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Process audio inputs for transcription and translation.</a:t>
            </a:r>
            <a:endParaRPr/>
          </a:p>
        </p:txBody>
      </p:sp>
      <p:pic>
        <p:nvPicPr>
          <p:cNvPr descr="image.png" id="100" name="Google Shape;10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9750" y="25622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01" name="Google Shape;10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09750" y="3362325"/>
            <a:ext cx="2857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02" name="Google Shape;10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9750" y="38576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03" name="Google Shape;10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9750" y="4352925"/>
            <a:ext cx="2857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04" name="Google Shape;104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09750" y="4848225"/>
            <a:ext cx="17145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571500" y="571500"/>
            <a:ext cx="116014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C7D2FE"/>
                </a:solidFill>
                <a:latin typeface="Poppins"/>
                <a:ea typeface="Poppins"/>
                <a:cs typeface="Poppins"/>
                <a:sym typeface="Poppins"/>
              </a:rPr>
              <a:t>The Problem &amp; Our Objectives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72A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387" y="1592609"/>
            <a:ext cx="2495550" cy="4625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12" name="Google Shape;11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09937" y="1592609"/>
            <a:ext cx="1924050" cy="4625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13" name="Google Shape;11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14987" y="1592609"/>
            <a:ext cx="2581275" cy="4625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14" name="Google Shape;11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77262" y="1592609"/>
            <a:ext cx="3181350" cy="462513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>
            <a:off x="681037" y="2602259"/>
            <a:ext cx="20002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Educational Tools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728662" y="3830984"/>
            <a:ext cx="1905000" cy="109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Enhance learning and retention for students and educators with multimedia experiences.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3571875" y="2602259"/>
            <a:ext cx="14001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Creative Content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3605212" y="3830984"/>
            <a:ext cx="1333500" cy="19200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Generate corresponding visuals for digital marketing, presentations, and creative materials.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5860494" y="2602259"/>
            <a:ext cx="209026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Accessibility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5910262" y="3373784"/>
            <a:ext cx="1990725" cy="1371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Break language barriers by enabling vernacular speakers to create and consume content in multiple formats.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8807767" y="2602259"/>
            <a:ext cx="27203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AI Communication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872537" y="3830984"/>
            <a:ext cx="2590800" cy="822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Provide intelligent chatbot assistance for queries and interactive learning experiences.</a:t>
            </a:r>
            <a:endParaRPr/>
          </a:p>
        </p:txBody>
      </p:sp>
      <p:pic>
        <p:nvPicPr>
          <p:cNvPr descr="image.png" id="123" name="Google Shape;123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95412" y="1906934"/>
            <a:ext cx="5715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24" name="Google Shape;124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787" y="1906934"/>
            <a:ext cx="5143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25" name="Google Shape;125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677025" y="1906934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26" name="Google Shape;126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882187" y="1906934"/>
            <a:ext cx="5715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 txBox="1"/>
          <p:nvPr/>
        </p:nvSpPr>
        <p:spPr>
          <a:xfrm>
            <a:off x="571500" y="571500"/>
            <a:ext cx="116014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C7D2FE"/>
                </a:solidFill>
                <a:latin typeface="Poppins"/>
                <a:ea typeface="Poppins"/>
                <a:cs typeface="Poppins"/>
                <a:sym typeface="Poppins"/>
              </a:rPr>
              <a:t>Key Business Use Cases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72A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33" name="Google Shape;13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" y="2004119"/>
            <a:ext cx="3429000" cy="3802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34" name="Google Shape;13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1500" y="2004119"/>
            <a:ext cx="3429000" cy="3802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35" name="Google Shape;13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91500" y="2004119"/>
            <a:ext cx="3429000" cy="3802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795813" y="3013769"/>
            <a:ext cx="298037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Core Technologies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1785937" y="4242494"/>
            <a:ext cx="1000125" cy="109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Python 3.12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Gradio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Groq API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Hugging Face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5290899" y="3013769"/>
            <a:ext cx="16102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AI Models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5038725" y="3785294"/>
            <a:ext cx="2114550" cy="822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Whisper Large V3 (Audio)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Moonshot AI Kimi-K2 (Chat)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Stable Diffusion XL (Image)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8890873" y="3013769"/>
            <a:ext cx="203025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Deployment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9134475" y="3785294"/>
            <a:ext cx="1543050" cy="548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Hugging Face Spaces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AWS Capability</a:t>
            </a:r>
            <a:endParaRPr/>
          </a:p>
        </p:txBody>
      </p:sp>
      <p:pic>
        <p:nvPicPr>
          <p:cNvPr descr="image.png" id="142" name="Google Shape;142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00250" y="2318444"/>
            <a:ext cx="5715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43" name="Google Shape;143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7400" y="2318444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44" name="Google Shape;144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77400" y="2318444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571500" y="571500"/>
            <a:ext cx="116014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C7D2FE"/>
                </a:solidFill>
                <a:latin typeface="Poppins"/>
                <a:ea typeface="Poppins"/>
                <a:cs typeface="Poppins"/>
                <a:sym typeface="Poppins"/>
              </a:rPr>
              <a:t>Technology Stack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72A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150" name="Google Shape;1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51" name="Google Shape;15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" y="2278409"/>
            <a:ext cx="3429000" cy="3253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52" name="Google Shape;15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81500" y="2278409"/>
            <a:ext cx="3429000" cy="3253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53" name="Google Shape;15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91500" y="2278409"/>
            <a:ext cx="3429000" cy="325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1140856" y="3288059"/>
            <a:ext cx="229028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Audio Module</a:t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866775" y="4059584"/>
            <a:ext cx="2838450" cy="822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Audio Upload → Whisper Transcription → Language Detection → Translation → Optional Image Gen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4605813" y="3288059"/>
            <a:ext cx="298037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Text-to-Image Module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4676775" y="4516784"/>
            <a:ext cx="2838450" cy="548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Text Prompt → Stable Diffusion XL → High-Quality Image Output</a:t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8415813" y="3288059"/>
            <a:ext cx="298037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Conversational AI</a:t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8486775" y="4059584"/>
            <a:ext cx="2838450" cy="822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User Query → Context-Aware Processing → Intelligent Response Generation</a:t>
            </a:r>
            <a:endParaRPr/>
          </a:p>
        </p:txBody>
      </p:sp>
      <p:pic>
        <p:nvPicPr>
          <p:cNvPr descr="image.png" id="160" name="Google Shape;16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14550" y="2592734"/>
            <a:ext cx="3429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61" name="Google Shape;161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7400" y="2592734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62" name="Google Shape;162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20250" y="2592734"/>
            <a:ext cx="5715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571500" y="571500"/>
            <a:ext cx="116014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C7D2FE"/>
                </a:solidFill>
                <a:latin typeface="Poppins"/>
                <a:ea typeface="Poppins"/>
                <a:cs typeface="Poppins"/>
                <a:sym typeface="Poppins"/>
              </a:rPr>
              <a:t>System Architecture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72A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69" name="Google Shape;1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125" y="1166812"/>
            <a:ext cx="52863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571500" y="1166812"/>
            <a:ext cx="555069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🎙️ Audio Intelligence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571500" y="3157537"/>
            <a:ext cx="555069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🖼️ Visual Generation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571500" y="5148262"/>
            <a:ext cx="555069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💬 Intelligent Chatbot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647700" y="1766887"/>
            <a:ext cx="114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762000" y="1766887"/>
            <a:ext cx="5095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1430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Automatic language detection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647700" y="2214562"/>
            <a:ext cx="114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762000" y="2214562"/>
            <a:ext cx="5095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1430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High-accuracy transcription</a:t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647700" y="2662237"/>
            <a:ext cx="114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762000" y="2662237"/>
            <a:ext cx="5095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1430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Real-time translation</a:t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647700" y="3757612"/>
            <a:ext cx="114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762000" y="3757612"/>
            <a:ext cx="5095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1430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Advanced Stable Diffusion XL</a:t>
            </a:r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647700" y="4205287"/>
            <a:ext cx="114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endParaRPr/>
          </a:p>
        </p:txBody>
      </p:sp>
      <p:sp>
        <p:nvSpPr>
          <p:cNvPr id="182" name="Google Shape;182;p18"/>
          <p:cNvSpPr txBox="1"/>
          <p:nvPr/>
        </p:nvSpPr>
        <p:spPr>
          <a:xfrm>
            <a:off x="762000" y="4205287"/>
            <a:ext cx="5095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1430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Context-aware image synthesis</a:t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647700" y="4652962"/>
            <a:ext cx="114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762000" y="4652962"/>
            <a:ext cx="5095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1430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High-resolution outputs</a:t>
            </a:r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647700" y="5748337"/>
            <a:ext cx="114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762000" y="5748337"/>
            <a:ext cx="5095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1430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Context-aware conversations</a:t>
            </a:r>
            <a:endParaRPr/>
          </a:p>
        </p:txBody>
      </p:sp>
      <p:sp>
        <p:nvSpPr>
          <p:cNvPr id="187" name="Google Shape;187;p18"/>
          <p:cNvSpPr txBox="1"/>
          <p:nvPr/>
        </p:nvSpPr>
        <p:spPr>
          <a:xfrm>
            <a:off x="647700" y="6196012"/>
            <a:ext cx="114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762000" y="6196012"/>
            <a:ext cx="5095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1430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Multi-turn dialogue support</a:t>
            </a:r>
            <a:endParaRPr/>
          </a:p>
        </p:txBody>
      </p:sp>
      <p:pic>
        <p:nvPicPr>
          <p:cNvPr descr="image.png" id="189" name="Google Shape;18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3650" y="1176337"/>
            <a:ext cx="5267325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 txBox="1"/>
          <p:nvPr/>
        </p:nvSpPr>
        <p:spPr>
          <a:xfrm>
            <a:off x="571500" y="214312"/>
            <a:ext cx="116014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C7D2FE"/>
                </a:solidFill>
                <a:latin typeface="Poppins"/>
                <a:ea typeface="Poppins"/>
                <a:cs typeface="Poppins"/>
                <a:sym typeface="Poppins"/>
              </a:rPr>
              <a:t>Key Features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72A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195" name="Google Shape;1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96" name="Google Shape;19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" y="2566094"/>
            <a:ext cx="5286375" cy="26783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97" name="Google Shape;19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4125" y="2566094"/>
            <a:ext cx="5286375" cy="267831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 txBox="1"/>
          <p:nvPr/>
        </p:nvSpPr>
        <p:spPr>
          <a:xfrm>
            <a:off x="962025" y="2956619"/>
            <a:ext cx="47305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API Integration Strategy</a:t>
            </a:r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962025" y="3585269"/>
            <a:ext cx="4505325" cy="109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Async and sync Groq clients for optimal performance.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Hugging Face inference client with token-based authentication.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Environment-based secret management for security.</a:t>
            </a:r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6724650" y="2956619"/>
            <a:ext cx="47305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Code Architecture</a:t>
            </a:r>
            <a:endParaRPr/>
          </a:p>
        </p:txBody>
      </p:sp>
      <p:sp>
        <p:nvSpPr>
          <p:cNvPr id="201" name="Google Shape;201;p19"/>
          <p:cNvSpPr txBox="1"/>
          <p:nvPr/>
        </p:nvSpPr>
        <p:spPr>
          <a:xfrm>
            <a:off x="6724650" y="3585269"/>
            <a:ext cx="4505325" cy="109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Async processing for non-blocking translation and chat.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Comprehensive error handling with user feedback.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Modular design for each AI capability.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35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Warning/error messages via Gradio components.</a:t>
            </a:r>
            <a:endParaRPr/>
          </a:p>
        </p:txBody>
      </p:sp>
      <p:sp>
        <p:nvSpPr>
          <p:cNvPr id="202" name="Google Shape;202;p19"/>
          <p:cNvSpPr txBox="1"/>
          <p:nvPr/>
        </p:nvSpPr>
        <p:spPr>
          <a:xfrm>
            <a:off x="571500" y="571500"/>
            <a:ext cx="116014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C7D2FE"/>
                </a:solidFill>
                <a:latin typeface="Poppins"/>
                <a:ea typeface="Poppins"/>
                <a:cs typeface="Poppins"/>
                <a:sym typeface="Poppins"/>
              </a:rPr>
              <a:t>Implementation Details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72A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207" name="Google Shape;2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208" name="Google Shape;20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4125" y="2138362"/>
            <a:ext cx="52863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/>
        </p:nvSpPr>
        <p:spPr>
          <a:xfrm>
            <a:off x="571500" y="2138362"/>
            <a:ext cx="555069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Tab-Based Navigation</a:t>
            </a: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571500" y="4224337"/>
            <a:ext cx="555069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Design Philosophy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571500" y="4872037"/>
            <a:ext cx="528637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A clean, intuitive interface using Gradio's "Soft" theme for a professional appearance and ease of use.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647700" y="2738437"/>
            <a:ext cx="114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762000" y="2738437"/>
            <a:ext cx="5095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1430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Tab 1:</a:t>
            </a: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Audio to Text &amp; Image</a:t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647700" y="3186112"/>
            <a:ext cx="114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762000" y="3186112"/>
            <a:ext cx="5095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1430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Tab 2:</a:t>
            </a: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Prompt to Image</a:t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647700" y="3633787"/>
            <a:ext cx="114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762000" y="3633787"/>
            <a:ext cx="5095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1430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Tab 3:</a:t>
            </a:r>
            <a:r>
              <a:rPr b="0" i="0" lang="en-US" sz="15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 AI Chatbot</a:t>
            </a:r>
            <a:endParaRPr/>
          </a:p>
        </p:txBody>
      </p:sp>
      <p:pic>
        <p:nvPicPr>
          <p:cNvPr descr="image.png" id="218" name="Google Shape;21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3650" y="2147887"/>
            <a:ext cx="5267325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0"/>
          <p:cNvSpPr txBox="1"/>
          <p:nvPr/>
        </p:nvSpPr>
        <p:spPr>
          <a:xfrm>
            <a:off x="571500" y="571500"/>
            <a:ext cx="116014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C7D2FE"/>
                </a:solidFill>
                <a:latin typeface="Poppins"/>
                <a:ea typeface="Poppins"/>
                <a:cs typeface="Poppins"/>
                <a:sym typeface="Poppins"/>
              </a:rPr>
              <a:t>User Interface (UI) Design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72A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224" name="Google Shape;2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1"/>
          <p:cNvSpPr/>
          <p:nvPr/>
        </p:nvSpPr>
        <p:spPr>
          <a:xfrm>
            <a:off x="571500" y="3886200"/>
            <a:ext cx="11049000" cy="38100"/>
          </a:xfrm>
          <a:prstGeom prst="roundRect">
            <a:avLst>
              <a:gd fmla="val 16667" name="adj"/>
            </a:avLst>
          </a:prstGeom>
          <a:solidFill>
            <a:srgbClr val="3341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521780" y="4143375"/>
            <a:ext cx="2088229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5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1. Input</a:t>
            </a: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571500" y="4610100"/>
            <a:ext cx="1988790" cy="731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User uploads Tamil audio: "ഒരു அழகான சூரிய அஸ்தமனம்"</a:t>
            </a:r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2786795" y="2560439"/>
            <a:ext cx="2088229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5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2. Transcribe</a:t>
            </a: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2836515" y="3027164"/>
            <a:ext cx="1988790" cy="487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Whisper V3 transcribes the Tamil audio text.</a:t>
            </a:r>
            <a:endParaRPr/>
          </a:p>
        </p:txBody>
      </p:sp>
      <p:sp>
        <p:nvSpPr>
          <p:cNvPr id="230" name="Google Shape;230;p21"/>
          <p:cNvSpPr txBox="1"/>
          <p:nvPr/>
        </p:nvSpPr>
        <p:spPr>
          <a:xfrm>
            <a:off x="5051810" y="4143375"/>
            <a:ext cx="2088229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5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3. Translate</a:t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5101530" y="4610100"/>
            <a:ext cx="1988790" cy="487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Kimi-K2 translates text to: "A beautiful sunset"</a:t>
            </a:r>
            <a:endParaRPr/>
          </a:p>
        </p:txBody>
      </p:sp>
      <p:sp>
        <p:nvSpPr>
          <p:cNvPr id="232" name="Google Shape;232;p21"/>
          <p:cNvSpPr txBox="1"/>
          <p:nvPr/>
        </p:nvSpPr>
        <p:spPr>
          <a:xfrm>
            <a:off x="7316825" y="2560439"/>
            <a:ext cx="2088229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5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4. Generate</a:t>
            </a:r>
            <a:endParaRPr/>
          </a:p>
        </p:txBody>
      </p:sp>
      <p:sp>
        <p:nvSpPr>
          <p:cNvPr id="233" name="Google Shape;233;p21"/>
          <p:cNvSpPr txBox="1"/>
          <p:nvPr/>
        </p:nvSpPr>
        <p:spPr>
          <a:xfrm>
            <a:off x="7366545" y="3027164"/>
            <a:ext cx="1988790" cy="487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Stable Diffusion XL generates a stunning sunset image.</a:t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9581841" y="4143375"/>
            <a:ext cx="2088229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50" u="none" cap="none" strike="noStrike">
                <a:solidFill>
                  <a:srgbClr val="818CF8"/>
                </a:solidFill>
                <a:latin typeface="Poppins"/>
                <a:ea typeface="Poppins"/>
                <a:cs typeface="Poppins"/>
                <a:sym typeface="Poppins"/>
              </a:rPr>
              <a:t>5. Output</a:t>
            </a:r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9631560" y="4610100"/>
            <a:ext cx="1988790" cy="487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CBD5E1"/>
                </a:solidFill>
                <a:latin typeface="Lato"/>
                <a:ea typeface="Lato"/>
                <a:cs typeface="Lato"/>
                <a:sym typeface="Lato"/>
              </a:rPr>
              <a:t>User receives transcription, translation, and image.</a:t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1470645" y="3810000"/>
            <a:ext cx="190500" cy="190500"/>
          </a:xfrm>
          <a:prstGeom prst="roundRect">
            <a:avLst>
              <a:gd fmla="val 50000" name="adj"/>
            </a:avLst>
          </a:prstGeom>
          <a:solidFill>
            <a:srgbClr val="0F172A"/>
          </a:solidFill>
          <a:ln cap="flat" cmpd="sng" w="38100">
            <a:solidFill>
              <a:srgbClr val="6366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3735660" y="3810000"/>
            <a:ext cx="190500" cy="190500"/>
          </a:xfrm>
          <a:prstGeom prst="roundRect">
            <a:avLst>
              <a:gd fmla="val 50000" name="adj"/>
            </a:avLst>
          </a:prstGeom>
          <a:solidFill>
            <a:srgbClr val="0F172A"/>
          </a:solidFill>
          <a:ln cap="flat" cmpd="sng" w="38100">
            <a:solidFill>
              <a:srgbClr val="6366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6000675" y="3810000"/>
            <a:ext cx="190500" cy="190500"/>
          </a:xfrm>
          <a:prstGeom prst="roundRect">
            <a:avLst>
              <a:gd fmla="val 50000" name="adj"/>
            </a:avLst>
          </a:prstGeom>
          <a:solidFill>
            <a:srgbClr val="0F172A"/>
          </a:solidFill>
          <a:ln cap="flat" cmpd="sng" w="38100">
            <a:solidFill>
              <a:srgbClr val="6366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8265690" y="3810000"/>
            <a:ext cx="190500" cy="190500"/>
          </a:xfrm>
          <a:prstGeom prst="roundRect">
            <a:avLst>
              <a:gd fmla="val 50000" name="adj"/>
            </a:avLst>
          </a:prstGeom>
          <a:solidFill>
            <a:srgbClr val="0F172A"/>
          </a:solidFill>
          <a:ln cap="flat" cmpd="sng" w="38100">
            <a:solidFill>
              <a:srgbClr val="6366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10530706" y="3810000"/>
            <a:ext cx="190500" cy="190500"/>
          </a:xfrm>
          <a:prstGeom prst="roundRect">
            <a:avLst>
              <a:gd fmla="val 50000" name="adj"/>
            </a:avLst>
          </a:prstGeom>
          <a:solidFill>
            <a:srgbClr val="0F172A"/>
          </a:solidFill>
          <a:ln cap="flat" cmpd="sng" w="38100">
            <a:solidFill>
              <a:srgbClr val="6366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571500" y="571500"/>
            <a:ext cx="1160145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C7D2FE"/>
                </a:solidFill>
                <a:latin typeface="Poppins"/>
                <a:ea typeface="Poppins"/>
                <a:cs typeface="Poppins"/>
                <a:sym typeface="Poppins"/>
              </a:rPr>
              <a:t>Complete Workflow Example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