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91565" y="1344930"/>
            <a:ext cx="10008870" cy="1082675"/>
          </a:xfrm>
        </p:spPr>
        <p:txBody>
          <a:bodyPr>
            <a:normAutofit fontScale="90000"/>
          </a:bodyPr>
          <a:p>
            <a:r>
              <a:rPr lang="en-US" b="1"/>
              <a:t>Neighborhood factors affecting Fuel Station sales</a:t>
            </a:r>
            <a:endParaRPr lang="en-US" b="1"/>
          </a:p>
        </p:txBody>
      </p:sp>
      <p:sp>
        <p:nvSpPr>
          <p:cNvPr id="6" name="Subtitle 5"/>
          <p:cNvSpPr>
            <a:spLocks noGrp="1"/>
          </p:cNvSpPr>
          <p:nvPr>
            <p:ph type="subTitle" idx="1"/>
          </p:nvPr>
        </p:nvSpPr>
        <p:spPr>
          <a:xfrm>
            <a:off x="1524000" y="4506278"/>
            <a:ext cx="9144000" cy="1655762"/>
          </a:xfrm>
        </p:spPr>
        <p:txBody>
          <a:bodyPr/>
          <a:p>
            <a:r>
              <a:rPr lang="en-US"/>
              <a:t>Nanduri Dinesh Kumar</a:t>
            </a:r>
            <a:endParaRPr lang="en-US"/>
          </a:p>
          <a:p>
            <a:endParaRPr lang="en-US"/>
          </a:p>
          <a:p>
            <a:r>
              <a:rPr lang="en-US"/>
              <a:t>07-12-2020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Results</a:t>
            </a:r>
            <a:endParaRPr lang="en-IN" altLang="en-US" b="1"/>
          </a:p>
        </p:txBody>
      </p:sp>
      <p:pic>
        <p:nvPicPr>
          <p:cNvPr id="20" name="Picture 18"/>
          <p:cNvPicPr>
            <a:picLocks noChangeAspect="1"/>
          </p:cNvPicPr>
          <p:nvPr>
            <p:ph idx="1"/>
          </p:nvPr>
        </p:nvPicPr>
        <p:blipFill>
          <a:blip r:embed="rId1"/>
          <a:stretch>
            <a:fillRect/>
          </a:stretch>
        </p:blipFill>
        <p:spPr>
          <a:xfrm>
            <a:off x="951865" y="1622425"/>
            <a:ext cx="9500870" cy="2643505"/>
          </a:xfrm>
          <a:prstGeom prst="rect">
            <a:avLst/>
          </a:prstGeom>
          <a:noFill/>
          <a:ln w="3175">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Discussion and Conclusion</a:t>
            </a:r>
            <a:endParaRPr lang="en-IN" altLang="en-US" b="1"/>
          </a:p>
        </p:txBody>
      </p:sp>
      <p:sp>
        <p:nvSpPr>
          <p:cNvPr id="3" name="Content Placeholder 2"/>
          <p:cNvSpPr>
            <a:spLocks noGrp="1"/>
          </p:cNvSpPr>
          <p:nvPr>
            <p:ph idx="1"/>
          </p:nvPr>
        </p:nvSpPr>
        <p:spPr/>
        <p:txBody>
          <a:bodyPr/>
          <a:p>
            <a:r>
              <a:rPr lang="en-IN" altLang="en-US" sz="2400"/>
              <a:t>S</a:t>
            </a:r>
            <a:r>
              <a:rPr lang="en-US" sz="2400"/>
              <a:t>ales tend to be higher when a Fuel station is placed near Hotels, Boarding houses since they invite more tourists and vehicles</a:t>
            </a:r>
            <a:r>
              <a:rPr lang="en-IN" altLang="en-US" sz="2400"/>
              <a:t>.</a:t>
            </a:r>
            <a:endParaRPr lang="en-IN" altLang="en-US" sz="2400"/>
          </a:p>
          <a:p>
            <a:r>
              <a:rPr lang="en-IN" altLang="en-US" sz="2400"/>
              <a:t>For Low sale Fuel Stations, the neighborhoods are venues with low footprint like- Jewelry store, Small cafes/ice cream shops, Gym, Local Business services, where people usually prefer to walk rather than travelling in a vehicle.</a:t>
            </a:r>
            <a:endParaRPr lang="en-IN" altLang="en-US" sz="2400"/>
          </a:p>
          <a:p>
            <a:r>
              <a:rPr lang="en-IN" altLang="en-US" sz="2400"/>
              <a:t>Model can be further improved and refined with more factors like the traffic congestion of roads near the Fuel stations and facilities available at each fuel station like - Car cleaning, Washrooms, Air pumps etc</a:t>
            </a:r>
            <a:endParaRPr lang="en-IN" altLang="en-US" sz="2400"/>
          </a:p>
          <a:p>
            <a:r>
              <a:rPr lang="en-IN" altLang="en-US" sz="2400"/>
              <a:t> A good use of data science and predictive analysis which can play a major role in decision making on an investment.</a:t>
            </a:r>
            <a:endParaRPr lang="en-I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682875"/>
            <a:ext cx="10515600" cy="1325563"/>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Business Idea</a:t>
            </a:r>
            <a:endParaRPr lang="en-US" b="1"/>
          </a:p>
        </p:txBody>
      </p:sp>
      <p:sp>
        <p:nvSpPr>
          <p:cNvPr id="3" name="Content Placeholder 2"/>
          <p:cNvSpPr>
            <a:spLocks noGrp="1"/>
          </p:cNvSpPr>
          <p:nvPr>
            <p:ph idx="1"/>
          </p:nvPr>
        </p:nvSpPr>
        <p:spPr/>
        <p:txBody>
          <a:bodyPr/>
          <a:p>
            <a:pPr marL="0" indent="0">
              <a:buNone/>
            </a:pPr>
            <a:r>
              <a:rPr lang="en-US" sz="2400"/>
              <a:t>The idea of this project is to explore the neighborhoods of all fuel filling stations in Tirupati(City in India) using Foursquare to analyse how the presence of different neighborhoods affect the fuel sales of each fuel station. A machine learning model can be created with the help of which any future project proposals to setup a fuel station in Tirupati can have its yearly sales figures predicted based on the neighborhood it is being set up in.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Who would be interested</a:t>
            </a:r>
            <a:endParaRPr lang="en-US" b="1"/>
          </a:p>
        </p:txBody>
      </p:sp>
      <p:sp>
        <p:nvSpPr>
          <p:cNvPr id="3" name="Content Placeholder 2"/>
          <p:cNvSpPr>
            <a:spLocks noGrp="1"/>
          </p:cNvSpPr>
          <p:nvPr>
            <p:ph idx="1"/>
          </p:nvPr>
        </p:nvSpPr>
        <p:spPr/>
        <p:txBody>
          <a:bodyPr/>
          <a:p>
            <a:pPr marL="0" indent="0">
              <a:buNone/>
            </a:pPr>
            <a:r>
              <a:rPr lang="en-US" sz="2400"/>
              <a:t>The target audience are the stakeholders, the fuel station dealers and Oil companies who with the help of this model can get an estimate of the return on their investments before starting the project.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a:t>
            </a:r>
            <a:endParaRPr lang="en-US" b="1"/>
          </a:p>
        </p:txBody>
      </p:sp>
      <p:sp>
        <p:nvSpPr>
          <p:cNvPr id="3" name="Content Placeholder 2"/>
          <p:cNvSpPr>
            <a:spLocks noGrp="1"/>
          </p:cNvSpPr>
          <p:nvPr>
            <p:ph sz="half" idx="1"/>
          </p:nvPr>
        </p:nvSpPr>
        <p:spPr/>
        <p:txBody>
          <a:bodyPr/>
          <a:p>
            <a:r>
              <a:rPr lang="en-US" sz="2800"/>
              <a:t>List of fuel filling stations in Tirupati with their Name, Code, Latitude and Longitude</a:t>
            </a:r>
            <a:endParaRPr lang="en-US" sz="2800"/>
          </a:p>
          <a:p>
            <a:r>
              <a:rPr lang="en-US" sz="2800"/>
              <a:t>List of Fuel Filling stations with 2019-2020 Sales Figures in Kilo Liters</a:t>
            </a:r>
            <a:endParaRPr lang="en-US" sz="2800"/>
          </a:p>
        </p:txBody>
      </p:sp>
      <p:pic>
        <p:nvPicPr>
          <p:cNvPr id="4" name="Picture 3"/>
          <p:cNvPicPr>
            <a:picLocks noChangeAspect="1"/>
          </p:cNvPicPr>
          <p:nvPr>
            <p:ph sz="half" idx="2"/>
          </p:nvPr>
        </p:nvPicPr>
        <p:blipFill>
          <a:blip r:embed="rId1"/>
          <a:stretch>
            <a:fillRect/>
          </a:stretch>
        </p:blipFill>
        <p:spPr>
          <a:xfrm>
            <a:off x="7004685" y="1691005"/>
            <a:ext cx="3111500" cy="1676400"/>
          </a:xfrm>
          <a:prstGeom prst="rect">
            <a:avLst/>
          </a:prstGeom>
          <a:noFill/>
          <a:ln w="3175">
            <a:solidFill>
              <a:schemeClr val="tx1"/>
            </a:solidFill>
          </a:ln>
        </p:spPr>
      </p:pic>
      <p:pic>
        <p:nvPicPr>
          <p:cNvPr id="8" name="Picture 7"/>
          <p:cNvPicPr>
            <a:picLocks noChangeAspect="1"/>
          </p:cNvPicPr>
          <p:nvPr/>
        </p:nvPicPr>
        <p:blipFill>
          <a:blip r:embed="rId2"/>
          <a:stretch>
            <a:fillRect/>
          </a:stretch>
        </p:blipFill>
        <p:spPr>
          <a:xfrm>
            <a:off x="6991033" y="3622358"/>
            <a:ext cx="3138805" cy="2554605"/>
          </a:xfrm>
          <a:prstGeom prst="rect">
            <a:avLst/>
          </a:prstGeom>
          <a:noFill/>
          <a:ln w="3175">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Plotting Fuel Stations on Tirupati map</a:t>
            </a:r>
            <a:endParaRPr lang="en-IN" altLang="en-US" b="1"/>
          </a:p>
        </p:txBody>
      </p:sp>
      <p:pic>
        <p:nvPicPr>
          <p:cNvPr id="10" name="Content Placeholder 9"/>
          <p:cNvPicPr>
            <a:picLocks noChangeAspect="1"/>
          </p:cNvPicPr>
          <p:nvPr>
            <p:ph idx="1"/>
          </p:nvPr>
        </p:nvPicPr>
        <p:blipFill>
          <a:blip r:embed="rId1"/>
          <a:srcRect t="1602" b="2002"/>
          <a:stretch>
            <a:fillRect/>
          </a:stretch>
        </p:blipFill>
        <p:spPr>
          <a:xfrm>
            <a:off x="2161540" y="1691005"/>
            <a:ext cx="7869555" cy="4734560"/>
          </a:xfrm>
          <a:prstGeom prst="rect">
            <a:avLst/>
          </a:prstGeom>
          <a:noFill/>
          <a:ln w="3175">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Finding Neighborhoods </a:t>
            </a:r>
            <a:r>
              <a:rPr lang="en-IN" altLang="en-US" b="1"/>
              <a:t>using Foursquare</a:t>
            </a:r>
            <a:endParaRPr lang="en-IN" altLang="en-US" b="1"/>
          </a:p>
        </p:txBody>
      </p:sp>
      <p:pic>
        <p:nvPicPr>
          <p:cNvPr id="11" name="Content Placeholder 10"/>
          <p:cNvPicPr>
            <a:picLocks noChangeAspect="1"/>
          </p:cNvPicPr>
          <p:nvPr>
            <p:ph idx="1"/>
          </p:nvPr>
        </p:nvPicPr>
        <p:blipFill>
          <a:blip r:embed="rId1"/>
          <a:stretch>
            <a:fillRect/>
          </a:stretch>
        </p:blipFill>
        <p:spPr>
          <a:xfrm>
            <a:off x="838200" y="2083435"/>
            <a:ext cx="10423525" cy="3274695"/>
          </a:xfrm>
          <a:prstGeom prst="rect">
            <a:avLst/>
          </a:prstGeom>
          <a:noFill/>
          <a:ln w="3175">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One-hot encoding and frequency mapping</a:t>
            </a:r>
            <a:endParaRPr lang="en-US" b="1"/>
          </a:p>
        </p:txBody>
      </p:sp>
      <p:pic>
        <p:nvPicPr>
          <p:cNvPr id="12" name="Content Placeholder 11"/>
          <p:cNvPicPr>
            <a:picLocks noChangeAspect="1"/>
          </p:cNvPicPr>
          <p:nvPr>
            <p:ph idx="1"/>
          </p:nvPr>
        </p:nvPicPr>
        <p:blipFill>
          <a:blip r:embed="rId1"/>
          <a:stretch>
            <a:fillRect/>
          </a:stretch>
        </p:blipFill>
        <p:spPr>
          <a:xfrm>
            <a:off x="838200" y="1766570"/>
            <a:ext cx="10586085" cy="1837690"/>
          </a:xfrm>
          <a:prstGeom prst="rect">
            <a:avLst/>
          </a:prstGeom>
          <a:noFill/>
          <a:ln w="3175">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Machine Learning Model</a:t>
            </a:r>
            <a:endParaRPr lang="en-US" b="1"/>
          </a:p>
        </p:txBody>
      </p:sp>
      <p:sp>
        <p:nvSpPr>
          <p:cNvPr id="3" name="Content Placeholder 2"/>
          <p:cNvSpPr>
            <a:spLocks noGrp="1"/>
          </p:cNvSpPr>
          <p:nvPr>
            <p:ph sz="half" idx="1"/>
          </p:nvPr>
        </p:nvSpPr>
        <p:spPr/>
        <p:txBody>
          <a:bodyPr/>
          <a:p>
            <a:r>
              <a:rPr lang="en-IN" altLang="en-US"/>
              <a:t>K Nearest Neighbor algorithm</a:t>
            </a:r>
            <a:endParaRPr lang="en-IN" altLang="en-US"/>
          </a:p>
          <a:p>
            <a:pPr marL="0" indent="0">
              <a:buNone/>
            </a:pPr>
            <a:endParaRPr lang="en-IN" altLang="en-US"/>
          </a:p>
        </p:txBody>
      </p:sp>
      <p:pic>
        <p:nvPicPr>
          <p:cNvPr id="15" name="Content Placeholder 14"/>
          <p:cNvPicPr>
            <a:picLocks noChangeAspect="1"/>
          </p:cNvPicPr>
          <p:nvPr>
            <p:ph sz="half" idx="2"/>
          </p:nvPr>
        </p:nvPicPr>
        <p:blipFill>
          <a:blip r:embed="rId1"/>
          <a:stretch>
            <a:fillRect/>
          </a:stretch>
        </p:blipFill>
        <p:spPr>
          <a:xfrm>
            <a:off x="1134745" y="2521585"/>
            <a:ext cx="5379720" cy="3618865"/>
          </a:xfrm>
          <a:prstGeom prst="rect">
            <a:avLst/>
          </a:prstGeom>
          <a:noFill/>
          <a:ln w="31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New Dataset</a:t>
            </a:r>
            <a:endParaRPr lang="en-IN" altLang="en-US" b="1"/>
          </a:p>
        </p:txBody>
      </p:sp>
      <p:pic>
        <p:nvPicPr>
          <p:cNvPr id="18" name="Picture 16"/>
          <p:cNvPicPr>
            <a:picLocks noChangeAspect="1"/>
          </p:cNvPicPr>
          <p:nvPr>
            <p:ph sz="half" idx="1"/>
          </p:nvPr>
        </p:nvPicPr>
        <p:blipFill>
          <a:blip r:embed="rId1"/>
          <a:stretch>
            <a:fillRect/>
          </a:stretch>
        </p:blipFill>
        <p:spPr>
          <a:xfrm>
            <a:off x="967105" y="1577975"/>
            <a:ext cx="5126355" cy="1924050"/>
          </a:xfrm>
          <a:prstGeom prst="rect">
            <a:avLst/>
          </a:prstGeom>
          <a:noFill/>
          <a:ln w="3175">
            <a:solidFill>
              <a:schemeClr val="tx1"/>
            </a:solidFill>
          </a:ln>
        </p:spPr>
      </p:pic>
      <p:pic>
        <p:nvPicPr>
          <p:cNvPr id="19" name="Picture 17"/>
          <p:cNvPicPr>
            <a:picLocks noChangeAspect="1"/>
          </p:cNvPicPr>
          <p:nvPr>
            <p:ph sz="half" idx="2"/>
          </p:nvPr>
        </p:nvPicPr>
        <p:blipFill>
          <a:blip r:embed="rId2"/>
          <a:stretch>
            <a:fillRect/>
          </a:stretch>
        </p:blipFill>
        <p:spPr>
          <a:xfrm>
            <a:off x="967105" y="3890010"/>
            <a:ext cx="10520045" cy="1061085"/>
          </a:xfrm>
          <a:prstGeom prst="rect">
            <a:avLst/>
          </a:prstGeom>
          <a:noFill/>
          <a:ln w="3175">
            <a:solidFill>
              <a:schemeClr val="tx1"/>
            </a:solidFill>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1827</Words>
  <Application>WPS Presentation</Application>
  <PresentationFormat>Widescreen</PresentationFormat>
  <Paragraphs>43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factors affecting Fuel Station sales</dc:title>
  <dc:creator/>
  <cp:lastModifiedBy>google1585155373</cp:lastModifiedBy>
  <cp:revision>1</cp:revision>
  <dcterms:created xsi:type="dcterms:W3CDTF">2020-12-07T13:28:36Z</dcterms:created>
  <dcterms:modified xsi:type="dcterms:W3CDTF">2020-12-07T13:28:36Z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