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E29E6-1B09-450B-9E17-55DF469DAE5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D594F8-F9AE-4767-8568-7BDEC77601F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AtliQ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Motors, a leading automotive giant in the USA specializing in electric vehicles (EV), has achieved a significant market share of 25% in the electric and hybrid vehicle segment in North America over the past five years.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DE21E9-DC35-4E56-AD09-EBC5F8B432E1}" type="parTrans" cxnId="{6A24F953-6C11-4915-9D6A-FB46195CC59B}">
      <dgm:prSet/>
      <dgm:spPr/>
      <dgm:t>
        <a:bodyPr/>
        <a:lstStyle/>
        <a:p>
          <a:endParaRPr lang="en-US"/>
        </a:p>
      </dgm:t>
    </dgm:pt>
    <dgm:pt modelId="{83F75FEE-5230-4B73-AF04-D1165C7BF13F}" type="sibTrans" cxnId="{6A24F953-6C11-4915-9D6A-FB46195CC5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EC1C59-4D99-496B-AD4A-3C39D696C62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As part of their strategic expansion plan,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AtliQ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Motors aims to introduce their bestselling models in India, where their current market share is less than 2%.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C8981D-F752-44A9-BAED-A294D4159E16}" type="parTrans" cxnId="{804C651A-7046-4008-8BA7-717438588FDA}">
      <dgm:prSet/>
      <dgm:spPr/>
      <dgm:t>
        <a:bodyPr/>
        <a:lstStyle/>
        <a:p>
          <a:endParaRPr lang="en-US"/>
        </a:p>
      </dgm:t>
    </dgm:pt>
    <dgm:pt modelId="{E15AB744-9913-447A-A485-B28F58A7E12D}" type="sibTrans" cxnId="{804C651A-7046-4008-8BA7-717438588FDA}">
      <dgm:prSet/>
      <dgm:spPr/>
      <dgm:t>
        <a:bodyPr/>
        <a:lstStyle/>
        <a:p>
          <a:endParaRPr lang="en-US"/>
        </a:p>
      </dgm:t>
    </dgm:pt>
    <dgm:pt modelId="{8D30555E-9416-48C4-9924-BDCC8D30440F}" type="pres">
      <dgm:prSet presAssocID="{363E29E6-1B09-450B-9E17-55DF469DAE57}" presName="root" presStyleCnt="0">
        <dgm:presLayoutVars>
          <dgm:dir/>
          <dgm:resizeHandles val="exact"/>
        </dgm:presLayoutVars>
      </dgm:prSet>
      <dgm:spPr/>
    </dgm:pt>
    <dgm:pt modelId="{DBE433ED-56F6-4016-8E56-9E8205BE76E1}" type="pres">
      <dgm:prSet presAssocID="{363E29E6-1B09-450B-9E17-55DF469DAE57}" presName="container" presStyleCnt="0">
        <dgm:presLayoutVars>
          <dgm:dir/>
          <dgm:resizeHandles val="exact"/>
        </dgm:presLayoutVars>
      </dgm:prSet>
      <dgm:spPr/>
    </dgm:pt>
    <dgm:pt modelId="{E53A66D4-626E-430E-9AE5-AF146024A8B2}" type="pres">
      <dgm:prSet presAssocID="{3BD594F8-F9AE-4767-8568-7BDEC77601FD}" presName="compNode" presStyleCnt="0"/>
      <dgm:spPr/>
    </dgm:pt>
    <dgm:pt modelId="{414B5E89-D598-49CE-A1CC-F70757C0D9FC}" type="pres">
      <dgm:prSet presAssocID="{3BD594F8-F9AE-4767-8568-7BDEC77601FD}" presName="iconBgRect" presStyleLbl="bgShp" presStyleIdx="0" presStyleCnt="2"/>
      <dgm:spPr/>
    </dgm:pt>
    <dgm:pt modelId="{BD71EED2-86E3-4778-840F-968E684E11B8}" type="pres">
      <dgm:prSet presAssocID="{3BD594F8-F9AE-4767-8568-7BDEC77601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9C298021-2303-4AA2-93FB-F5E907854F7B}" type="pres">
      <dgm:prSet presAssocID="{3BD594F8-F9AE-4767-8568-7BDEC77601FD}" presName="spaceRect" presStyleCnt="0"/>
      <dgm:spPr/>
    </dgm:pt>
    <dgm:pt modelId="{74E46D32-243C-457D-8B18-E03010673492}" type="pres">
      <dgm:prSet presAssocID="{3BD594F8-F9AE-4767-8568-7BDEC77601FD}" presName="textRect" presStyleLbl="revTx" presStyleIdx="0" presStyleCnt="2">
        <dgm:presLayoutVars>
          <dgm:chMax val="1"/>
          <dgm:chPref val="1"/>
        </dgm:presLayoutVars>
      </dgm:prSet>
      <dgm:spPr/>
    </dgm:pt>
    <dgm:pt modelId="{3BF5AB55-DB65-4464-A423-48A77EFB84C9}" type="pres">
      <dgm:prSet presAssocID="{83F75FEE-5230-4B73-AF04-D1165C7BF13F}" presName="sibTrans" presStyleLbl="sibTrans2D1" presStyleIdx="0" presStyleCnt="0"/>
      <dgm:spPr/>
    </dgm:pt>
    <dgm:pt modelId="{7E35E2DD-8F2F-4105-9076-269D449E6944}" type="pres">
      <dgm:prSet presAssocID="{CEEC1C59-4D99-496B-AD4A-3C39D696C62C}" presName="compNode" presStyleCnt="0"/>
      <dgm:spPr/>
    </dgm:pt>
    <dgm:pt modelId="{CB1AAD24-65A7-4AAF-978F-E4B94B2CF748}" type="pres">
      <dgm:prSet presAssocID="{CEEC1C59-4D99-496B-AD4A-3C39D696C62C}" presName="iconBgRect" presStyleLbl="bgShp" presStyleIdx="1" presStyleCnt="2"/>
      <dgm:spPr/>
    </dgm:pt>
    <dgm:pt modelId="{C371E834-A3B0-4C6D-97AA-FE29A52A7242}" type="pres">
      <dgm:prSet presAssocID="{CEEC1C59-4D99-496B-AD4A-3C39D696C6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5325C059-D543-4C1E-8161-79CEB7A701EE}" type="pres">
      <dgm:prSet presAssocID="{CEEC1C59-4D99-496B-AD4A-3C39D696C62C}" presName="spaceRect" presStyleCnt="0"/>
      <dgm:spPr/>
    </dgm:pt>
    <dgm:pt modelId="{2F59B829-70D8-4C9B-A6E9-897E5F8EB330}" type="pres">
      <dgm:prSet presAssocID="{CEEC1C59-4D99-496B-AD4A-3C39D696C6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04C651A-7046-4008-8BA7-717438588FDA}" srcId="{363E29E6-1B09-450B-9E17-55DF469DAE57}" destId="{CEEC1C59-4D99-496B-AD4A-3C39D696C62C}" srcOrd="1" destOrd="0" parTransId="{E6C8981D-F752-44A9-BAED-A294D4159E16}" sibTransId="{E15AB744-9913-447A-A485-B28F58A7E12D}"/>
    <dgm:cxn modelId="{E1E2696C-C9FC-49CC-996F-872BE6880846}" type="presOf" srcId="{363E29E6-1B09-450B-9E17-55DF469DAE57}" destId="{8D30555E-9416-48C4-9924-BDCC8D30440F}" srcOrd="0" destOrd="0" presId="urn:microsoft.com/office/officeart/2018/2/layout/IconCircleList"/>
    <dgm:cxn modelId="{6A24F953-6C11-4915-9D6A-FB46195CC59B}" srcId="{363E29E6-1B09-450B-9E17-55DF469DAE57}" destId="{3BD594F8-F9AE-4767-8568-7BDEC77601FD}" srcOrd="0" destOrd="0" parTransId="{57DE21E9-DC35-4E56-AD09-EBC5F8B432E1}" sibTransId="{83F75FEE-5230-4B73-AF04-D1165C7BF13F}"/>
    <dgm:cxn modelId="{067D7B91-3EE0-4524-801D-C2A5D4D9577A}" type="presOf" srcId="{3BD594F8-F9AE-4767-8568-7BDEC77601FD}" destId="{74E46D32-243C-457D-8B18-E03010673492}" srcOrd="0" destOrd="0" presId="urn:microsoft.com/office/officeart/2018/2/layout/IconCircleList"/>
    <dgm:cxn modelId="{E1CCB8AC-C069-43EB-83C4-062D6ED36B4A}" type="presOf" srcId="{CEEC1C59-4D99-496B-AD4A-3C39D696C62C}" destId="{2F59B829-70D8-4C9B-A6E9-897E5F8EB330}" srcOrd="0" destOrd="0" presId="urn:microsoft.com/office/officeart/2018/2/layout/IconCircleList"/>
    <dgm:cxn modelId="{244E56E9-1816-4FD9-B3AE-FD1E3174BECD}" type="presOf" srcId="{83F75FEE-5230-4B73-AF04-D1165C7BF13F}" destId="{3BF5AB55-DB65-4464-A423-48A77EFB84C9}" srcOrd="0" destOrd="0" presId="urn:microsoft.com/office/officeart/2018/2/layout/IconCircleList"/>
    <dgm:cxn modelId="{6596957A-A51B-4C21-AFEB-FB705DD6CEEA}" type="presParOf" srcId="{8D30555E-9416-48C4-9924-BDCC8D30440F}" destId="{DBE433ED-56F6-4016-8E56-9E8205BE76E1}" srcOrd="0" destOrd="0" presId="urn:microsoft.com/office/officeart/2018/2/layout/IconCircleList"/>
    <dgm:cxn modelId="{5F64E040-52E9-42B1-88BA-3326ACA3946D}" type="presParOf" srcId="{DBE433ED-56F6-4016-8E56-9E8205BE76E1}" destId="{E53A66D4-626E-430E-9AE5-AF146024A8B2}" srcOrd="0" destOrd="0" presId="urn:microsoft.com/office/officeart/2018/2/layout/IconCircleList"/>
    <dgm:cxn modelId="{792BB3DC-4446-446A-A3F8-1112F2E0935B}" type="presParOf" srcId="{E53A66D4-626E-430E-9AE5-AF146024A8B2}" destId="{414B5E89-D598-49CE-A1CC-F70757C0D9FC}" srcOrd="0" destOrd="0" presId="urn:microsoft.com/office/officeart/2018/2/layout/IconCircleList"/>
    <dgm:cxn modelId="{9A047F95-6B87-46D7-AD52-624A9B62EFBE}" type="presParOf" srcId="{E53A66D4-626E-430E-9AE5-AF146024A8B2}" destId="{BD71EED2-86E3-4778-840F-968E684E11B8}" srcOrd="1" destOrd="0" presId="urn:microsoft.com/office/officeart/2018/2/layout/IconCircleList"/>
    <dgm:cxn modelId="{900C324A-DECD-46AA-A294-5A6DC5434EC6}" type="presParOf" srcId="{E53A66D4-626E-430E-9AE5-AF146024A8B2}" destId="{9C298021-2303-4AA2-93FB-F5E907854F7B}" srcOrd="2" destOrd="0" presId="urn:microsoft.com/office/officeart/2018/2/layout/IconCircleList"/>
    <dgm:cxn modelId="{A7E84889-4381-40EE-96B6-0E78CF4633AF}" type="presParOf" srcId="{E53A66D4-626E-430E-9AE5-AF146024A8B2}" destId="{74E46D32-243C-457D-8B18-E03010673492}" srcOrd="3" destOrd="0" presId="urn:microsoft.com/office/officeart/2018/2/layout/IconCircleList"/>
    <dgm:cxn modelId="{8153419A-D9CB-4DB6-9948-1BDE09B85195}" type="presParOf" srcId="{DBE433ED-56F6-4016-8E56-9E8205BE76E1}" destId="{3BF5AB55-DB65-4464-A423-48A77EFB84C9}" srcOrd="1" destOrd="0" presId="urn:microsoft.com/office/officeart/2018/2/layout/IconCircleList"/>
    <dgm:cxn modelId="{FC9458EE-1455-4364-A6C9-C95589C3F158}" type="presParOf" srcId="{DBE433ED-56F6-4016-8E56-9E8205BE76E1}" destId="{7E35E2DD-8F2F-4105-9076-269D449E6944}" srcOrd="2" destOrd="0" presId="urn:microsoft.com/office/officeart/2018/2/layout/IconCircleList"/>
    <dgm:cxn modelId="{648C308D-11FF-4AAA-ACB6-E7FFB1675513}" type="presParOf" srcId="{7E35E2DD-8F2F-4105-9076-269D449E6944}" destId="{CB1AAD24-65A7-4AAF-978F-E4B94B2CF748}" srcOrd="0" destOrd="0" presId="urn:microsoft.com/office/officeart/2018/2/layout/IconCircleList"/>
    <dgm:cxn modelId="{74683FD8-3463-4D52-A980-021B1CD324CE}" type="presParOf" srcId="{7E35E2DD-8F2F-4105-9076-269D449E6944}" destId="{C371E834-A3B0-4C6D-97AA-FE29A52A7242}" srcOrd="1" destOrd="0" presId="urn:microsoft.com/office/officeart/2018/2/layout/IconCircleList"/>
    <dgm:cxn modelId="{7828FF59-3740-4D2F-A559-1473CB6B5683}" type="presParOf" srcId="{7E35E2DD-8F2F-4105-9076-269D449E6944}" destId="{5325C059-D543-4C1E-8161-79CEB7A701EE}" srcOrd="2" destOrd="0" presId="urn:microsoft.com/office/officeart/2018/2/layout/IconCircleList"/>
    <dgm:cxn modelId="{8CB5F388-74DC-4624-AB86-78C54C21E348}" type="presParOf" srcId="{7E35E2DD-8F2F-4105-9076-269D449E6944}" destId="{2F59B829-70D8-4C9B-A6E9-897E5F8EB33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CD3F8-E385-4509-90E8-8523E399F75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A7663-D3A8-42C6-B060-701DB291C24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Market Study: Conduct an in-depth analysis of the existing EV/Hybrid market in India to understand the competitive landscape, consumer preferences, and growth potential.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92B037-1877-4201-B756-520BDEAB4BE8}" type="parTrans" cxnId="{27E0AE02-1E19-4AEF-9F8E-E2C4D4EB55C5}">
      <dgm:prSet/>
      <dgm:spPr/>
      <dgm:t>
        <a:bodyPr/>
        <a:lstStyle/>
        <a:p>
          <a:endParaRPr lang="en-US"/>
        </a:p>
      </dgm:t>
    </dgm:pt>
    <dgm:pt modelId="{2AAD83AA-E6B1-4CF3-835A-D14235A1ECF9}" type="sibTrans" cxnId="{27E0AE02-1E19-4AEF-9F8E-E2C4D4EB55C5}">
      <dgm:prSet/>
      <dgm:spPr/>
      <dgm:t>
        <a:bodyPr/>
        <a:lstStyle/>
        <a:p>
          <a:endParaRPr lang="en-US"/>
        </a:p>
      </dgm:t>
    </dgm:pt>
    <dgm:pt modelId="{FFBC6A92-BC5F-43F6-8583-AFFAE23C297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Market Entry Strategy: Identify the key opportunities and challenges for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AtliQ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Motors in the Indian market and develop a data-driven strategy to increase market share.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E003D8-07DE-4E7F-9569-55053252EA78}" type="parTrans" cxnId="{17B7B6F9-F0FB-4012-9661-124C2FFB55A6}">
      <dgm:prSet/>
      <dgm:spPr/>
      <dgm:t>
        <a:bodyPr/>
        <a:lstStyle/>
        <a:p>
          <a:endParaRPr lang="en-US"/>
        </a:p>
      </dgm:t>
    </dgm:pt>
    <dgm:pt modelId="{67B13697-052C-49FF-85B2-F04063F3ED63}" type="sibTrans" cxnId="{17B7B6F9-F0FB-4012-9661-124C2FFB55A6}">
      <dgm:prSet/>
      <dgm:spPr/>
      <dgm:t>
        <a:bodyPr/>
        <a:lstStyle/>
        <a:p>
          <a:endParaRPr lang="en-US"/>
        </a:p>
      </dgm:t>
    </dgm:pt>
    <dgm:pt modelId="{80359356-76D1-4500-BC79-9C4E2761664C}" type="pres">
      <dgm:prSet presAssocID="{E5FCD3F8-E385-4509-90E8-8523E399F758}" presName="root" presStyleCnt="0">
        <dgm:presLayoutVars>
          <dgm:dir/>
          <dgm:resizeHandles val="exact"/>
        </dgm:presLayoutVars>
      </dgm:prSet>
      <dgm:spPr/>
    </dgm:pt>
    <dgm:pt modelId="{84B1BA56-FC7C-4682-914D-13A589F8F7AC}" type="pres">
      <dgm:prSet presAssocID="{FF7A7663-D3A8-42C6-B060-701DB291C244}" presName="compNode" presStyleCnt="0"/>
      <dgm:spPr/>
    </dgm:pt>
    <dgm:pt modelId="{49D97289-6624-4358-A1D2-8E9D3F959B65}" type="pres">
      <dgm:prSet presAssocID="{FF7A7663-D3A8-42C6-B060-701DB291C244}" presName="bgRect" presStyleLbl="bgShp" presStyleIdx="0" presStyleCnt="2"/>
      <dgm:spPr/>
    </dgm:pt>
    <dgm:pt modelId="{5D04B729-9F95-4197-93D4-350E63E87BF9}" type="pres">
      <dgm:prSet presAssocID="{FF7A7663-D3A8-42C6-B060-701DB291C2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9F880AF-3C74-4CE8-96DE-E135B6FFE451}" type="pres">
      <dgm:prSet presAssocID="{FF7A7663-D3A8-42C6-B060-701DB291C244}" presName="spaceRect" presStyleCnt="0"/>
      <dgm:spPr/>
    </dgm:pt>
    <dgm:pt modelId="{C68510C3-9D8E-4AE1-B41A-4B1C0AA69CC7}" type="pres">
      <dgm:prSet presAssocID="{FF7A7663-D3A8-42C6-B060-701DB291C244}" presName="parTx" presStyleLbl="revTx" presStyleIdx="0" presStyleCnt="2">
        <dgm:presLayoutVars>
          <dgm:chMax val="0"/>
          <dgm:chPref val="0"/>
        </dgm:presLayoutVars>
      </dgm:prSet>
      <dgm:spPr/>
    </dgm:pt>
    <dgm:pt modelId="{9DC95EFE-FCC5-4413-B3B9-E03C25FA31F9}" type="pres">
      <dgm:prSet presAssocID="{2AAD83AA-E6B1-4CF3-835A-D14235A1ECF9}" presName="sibTrans" presStyleCnt="0"/>
      <dgm:spPr/>
    </dgm:pt>
    <dgm:pt modelId="{019F221B-8124-4A87-BFA7-2B25DCD05C0F}" type="pres">
      <dgm:prSet presAssocID="{FFBC6A92-BC5F-43F6-8583-AFFAE23C2976}" presName="compNode" presStyleCnt="0"/>
      <dgm:spPr/>
    </dgm:pt>
    <dgm:pt modelId="{1B51A596-6E91-48EC-B076-0E75A67F52E9}" type="pres">
      <dgm:prSet presAssocID="{FFBC6A92-BC5F-43F6-8583-AFFAE23C2976}" presName="bgRect" presStyleLbl="bgShp" presStyleIdx="1" presStyleCnt="2"/>
      <dgm:spPr/>
    </dgm:pt>
    <dgm:pt modelId="{D9A06CFE-B092-4F0B-BF63-BF813ADBE6DD}" type="pres">
      <dgm:prSet presAssocID="{FFBC6A92-BC5F-43F6-8583-AFFAE23C29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3C36ADD-5588-4F89-A378-0AF076455FA7}" type="pres">
      <dgm:prSet presAssocID="{FFBC6A92-BC5F-43F6-8583-AFFAE23C2976}" presName="spaceRect" presStyleCnt="0"/>
      <dgm:spPr/>
    </dgm:pt>
    <dgm:pt modelId="{189DB177-C3A7-447C-B06D-A322EB7716D4}" type="pres">
      <dgm:prSet presAssocID="{FFBC6A92-BC5F-43F6-8583-AFFAE23C297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7E0AE02-1E19-4AEF-9F8E-E2C4D4EB55C5}" srcId="{E5FCD3F8-E385-4509-90E8-8523E399F758}" destId="{FF7A7663-D3A8-42C6-B060-701DB291C244}" srcOrd="0" destOrd="0" parTransId="{B792B037-1877-4201-B756-520BDEAB4BE8}" sibTransId="{2AAD83AA-E6B1-4CF3-835A-D14235A1ECF9}"/>
    <dgm:cxn modelId="{5EE5CE3E-ECB5-43F3-A500-03F6A587E6D6}" type="presOf" srcId="{FFBC6A92-BC5F-43F6-8583-AFFAE23C2976}" destId="{189DB177-C3A7-447C-B06D-A322EB7716D4}" srcOrd="0" destOrd="0" presId="urn:microsoft.com/office/officeart/2018/2/layout/IconVerticalSolidList"/>
    <dgm:cxn modelId="{9D0EFF3F-8D33-4B5C-A0C9-F90C8FD9CD34}" type="presOf" srcId="{E5FCD3F8-E385-4509-90E8-8523E399F758}" destId="{80359356-76D1-4500-BC79-9C4E2761664C}" srcOrd="0" destOrd="0" presId="urn:microsoft.com/office/officeart/2018/2/layout/IconVerticalSolidList"/>
    <dgm:cxn modelId="{17B7B6F9-F0FB-4012-9661-124C2FFB55A6}" srcId="{E5FCD3F8-E385-4509-90E8-8523E399F758}" destId="{FFBC6A92-BC5F-43F6-8583-AFFAE23C2976}" srcOrd="1" destOrd="0" parTransId="{F1E003D8-07DE-4E7F-9569-55053252EA78}" sibTransId="{67B13697-052C-49FF-85B2-F04063F3ED63}"/>
    <dgm:cxn modelId="{D2BC1AFE-59CF-431F-A932-EA1E2741BECA}" type="presOf" srcId="{FF7A7663-D3A8-42C6-B060-701DB291C244}" destId="{C68510C3-9D8E-4AE1-B41A-4B1C0AA69CC7}" srcOrd="0" destOrd="0" presId="urn:microsoft.com/office/officeart/2018/2/layout/IconVerticalSolidList"/>
    <dgm:cxn modelId="{CD7EBA6B-2B03-4BCC-BA8A-901C66B1D017}" type="presParOf" srcId="{80359356-76D1-4500-BC79-9C4E2761664C}" destId="{84B1BA56-FC7C-4682-914D-13A589F8F7AC}" srcOrd="0" destOrd="0" presId="urn:microsoft.com/office/officeart/2018/2/layout/IconVerticalSolidList"/>
    <dgm:cxn modelId="{CA48BE32-1E9B-476F-8C62-9EBF9C4D54A1}" type="presParOf" srcId="{84B1BA56-FC7C-4682-914D-13A589F8F7AC}" destId="{49D97289-6624-4358-A1D2-8E9D3F959B65}" srcOrd="0" destOrd="0" presId="urn:microsoft.com/office/officeart/2018/2/layout/IconVerticalSolidList"/>
    <dgm:cxn modelId="{C501B8B1-575C-4304-8135-26FBFD96CAC0}" type="presParOf" srcId="{84B1BA56-FC7C-4682-914D-13A589F8F7AC}" destId="{5D04B729-9F95-4197-93D4-350E63E87BF9}" srcOrd="1" destOrd="0" presId="urn:microsoft.com/office/officeart/2018/2/layout/IconVerticalSolidList"/>
    <dgm:cxn modelId="{85C08956-E2FB-4CC5-803F-2418126BE6F9}" type="presParOf" srcId="{84B1BA56-FC7C-4682-914D-13A589F8F7AC}" destId="{09F880AF-3C74-4CE8-96DE-E135B6FFE451}" srcOrd="2" destOrd="0" presId="urn:microsoft.com/office/officeart/2018/2/layout/IconVerticalSolidList"/>
    <dgm:cxn modelId="{EFB555DD-5C9D-4367-A877-5B43FA5A2E74}" type="presParOf" srcId="{84B1BA56-FC7C-4682-914D-13A589F8F7AC}" destId="{C68510C3-9D8E-4AE1-B41A-4B1C0AA69CC7}" srcOrd="3" destOrd="0" presId="urn:microsoft.com/office/officeart/2018/2/layout/IconVerticalSolidList"/>
    <dgm:cxn modelId="{57927DB4-4EFC-4CA6-A8C3-1FC92A4475BC}" type="presParOf" srcId="{80359356-76D1-4500-BC79-9C4E2761664C}" destId="{9DC95EFE-FCC5-4413-B3B9-E03C25FA31F9}" srcOrd="1" destOrd="0" presId="urn:microsoft.com/office/officeart/2018/2/layout/IconVerticalSolidList"/>
    <dgm:cxn modelId="{68268546-BBA2-441F-B481-7B54A0E9885D}" type="presParOf" srcId="{80359356-76D1-4500-BC79-9C4E2761664C}" destId="{019F221B-8124-4A87-BFA7-2B25DCD05C0F}" srcOrd="2" destOrd="0" presId="urn:microsoft.com/office/officeart/2018/2/layout/IconVerticalSolidList"/>
    <dgm:cxn modelId="{514410EE-9B5C-4520-BE70-03601359AD6D}" type="presParOf" srcId="{019F221B-8124-4A87-BFA7-2B25DCD05C0F}" destId="{1B51A596-6E91-48EC-B076-0E75A67F52E9}" srcOrd="0" destOrd="0" presId="urn:microsoft.com/office/officeart/2018/2/layout/IconVerticalSolidList"/>
    <dgm:cxn modelId="{1358CA25-EFEB-4123-8BF2-D2FB562FFAFC}" type="presParOf" srcId="{019F221B-8124-4A87-BFA7-2B25DCD05C0F}" destId="{D9A06CFE-B092-4F0B-BF63-BF813ADBE6DD}" srcOrd="1" destOrd="0" presId="urn:microsoft.com/office/officeart/2018/2/layout/IconVerticalSolidList"/>
    <dgm:cxn modelId="{35C1AC58-FD29-46C3-8A92-978EF52532AE}" type="presParOf" srcId="{019F221B-8124-4A87-BFA7-2B25DCD05C0F}" destId="{A3C36ADD-5588-4F89-A378-0AF076455FA7}" srcOrd="2" destOrd="0" presId="urn:microsoft.com/office/officeart/2018/2/layout/IconVerticalSolidList"/>
    <dgm:cxn modelId="{4710ED13-BBBF-4214-8863-E840ECE8A75F}" type="presParOf" srcId="{019F221B-8124-4A87-BFA7-2B25DCD05C0F}" destId="{189DB177-C3A7-447C-B06D-A322EB7716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B5E89-D598-49CE-A1CC-F70757C0D9FC}">
      <dsp:nvSpPr>
        <dsp:cNvPr id="0" name=""/>
        <dsp:cNvSpPr/>
      </dsp:nvSpPr>
      <dsp:spPr>
        <a:xfrm>
          <a:off x="15076" y="1346509"/>
          <a:ext cx="1464644" cy="14646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1EED2-86E3-4778-840F-968E684E11B8}">
      <dsp:nvSpPr>
        <dsp:cNvPr id="0" name=""/>
        <dsp:cNvSpPr/>
      </dsp:nvSpPr>
      <dsp:spPr>
        <a:xfrm>
          <a:off x="322651" y="1654085"/>
          <a:ext cx="849493" cy="849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46D32-243C-457D-8B18-E03010673492}">
      <dsp:nvSpPr>
        <dsp:cNvPr id="0" name=""/>
        <dsp:cNvSpPr/>
      </dsp:nvSpPr>
      <dsp:spPr>
        <a:xfrm>
          <a:off x="1793573" y="1346509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AtliQ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Motors, a leading automotive giant in the USA specializing in electric vehicles (EV), has achieved a significant market share of 25% in the electric and hybrid vehicle segment in North America over the past five years.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3573" y="1346509"/>
        <a:ext cx="3452376" cy="1464644"/>
      </dsp:txXfrm>
    </dsp:sp>
    <dsp:sp modelId="{CB1AAD24-65A7-4AAF-978F-E4B94B2CF748}">
      <dsp:nvSpPr>
        <dsp:cNvPr id="0" name=""/>
        <dsp:cNvSpPr/>
      </dsp:nvSpPr>
      <dsp:spPr>
        <a:xfrm>
          <a:off x="5847500" y="1346509"/>
          <a:ext cx="1464644" cy="14646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1E834-A3B0-4C6D-97AA-FE29A52A7242}">
      <dsp:nvSpPr>
        <dsp:cNvPr id="0" name=""/>
        <dsp:cNvSpPr/>
      </dsp:nvSpPr>
      <dsp:spPr>
        <a:xfrm>
          <a:off x="6155075" y="1654085"/>
          <a:ext cx="849493" cy="849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9B829-70D8-4C9B-A6E9-897E5F8EB330}">
      <dsp:nvSpPr>
        <dsp:cNvPr id="0" name=""/>
        <dsp:cNvSpPr/>
      </dsp:nvSpPr>
      <dsp:spPr>
        <a:xfrm>
          <a:off x="7625997" y="1346509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part of their strategic expansion plan, </a:t>
          </a:r>
          <a:r>
            <a:rPr lang="en-IN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AtliQ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Motors aims to introduce their bestselling models in India, where their current market share is less than 2%.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25997" y="1346509"/>
        <a:ext cx="3452376" cy="1464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97289-6624-4358-A1D2-8E9D3F959B6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4B729-9F95-4197-93D4-350E63E87BF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510C3-9D8E-4AE1-B41A-4B1C0AA69CC7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Market Study: Conduct an in-depth analysis of the existing EV/Hybrid market in India to understand the competitive landscape, consumer preferences, and growth potential.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7738" y="707092"/>
        <a:ext cx="9007861" cy="1305401"/>
      </dsp:txXfrm>
    </dsp:sp>
    <dsp:sp modelId="{1B51A596-6E91-48EC-B076-0E75A67F52E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06CFE-B092-4F0B-BF63-BF813ADBE6D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DB177-C3A7-447C-B06D-A322EB7716D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Entry Strategy: Identify the key opportunities and challenges for </a:t>
          </a:r>
          <a:r>
            <a:rPr lang="en-IN" sz="2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AtliQ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Motors in the Indian market and develop a data-driven strategy to increase market share.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D1C8-F9F4-60E4-1D4F-0EB5131E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D5759-694C-366C-9418-FC217260F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FFCB-B398-88FB-F3F0-08F29549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8B66C-84F4-7008-E119-F694BA20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29EB-96B1-E862-201F-F9590D51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9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2A1E-AA0D-E0BE-DD9D-D5A8088A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BE1CF-2131-5405-5C7D-3F6D2793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6B81-A4DA-CE87-6F7A-958D47F7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09CD-3AAF-28A8-C6CD-FDA0034E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8F46F-6372-D1B7-E812-A7CF5A59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0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49191-CE3C-0FF8-94D5-7396B779A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F878D-8A50-2BAB-6391-7121C06C2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176-7C84-C3E0-7B41-56E22E52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224C-CCE3-6190-BE81-18827D91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D3104-4F9C-B2AF-67BA-12CDD120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12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F803-3055-1202-4A9C-DFF912CD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3F78-23C6-9E81-2BD4-7B5A6182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E0AD-D77D-D94C-E527-2F4E484B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029E-A441-ABF0-8BCA-CF0B75EE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E498-9B65-D605-DBCE-DA66F9E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902B-FC77-96AE-0609-56BCCB45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2B92B-3D86-BDA9-0F18-8568F226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0957-9F3A-91B7-DEB8-D71D1538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8C31-C358-19B9-6BCD-4529B450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9C36-97F2-2C8C-BC8E-916DEC38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24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D55C-FC38-77A0-4921-1B5507BA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4129-E39D-603A-F9C7-C2F62C959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6B1D-C73E-1733-D367-595580A4D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ABCED-9C25-08DE-F1CE-6A9A1E5B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2AEC9-C057-7E4C-E054-EC70509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6C6A-2FDD-306E-A07D-E3DC1F98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7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D3F0-05A4-BC13-B3FC-959B585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E3977-AFDA-72AB-E84F-57F44BFC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56926-47A3-1B42-C2A9-4CBAE1C3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B63F7-BCE0-DB29-0B12-CA7D6F7D1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82013-1470-83E5-FE6B-E80BDE86D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74C76-AE74-9237-03B7-9DC7B4DC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1DC6F-6824-840E-BC09-018548AA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B042-450A-576A-09CC-A70C654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56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44E9-C590-9141-8FA1-6580D7A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ADDE0-FCEA-AEEE-8BCE-56687AB6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87055-90CA-B4E9-E52D-6003E05E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5CB08-F345-5EF9-23EA-4580ED1F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C12CC-7FF0-293E-EEDE-2C654DF3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9F0CA-9BFC-D061-8B80-183E055B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A6D43-F7FD-BA21-D223-FC8AC07A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2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7691-C4DC-AFFD-9996-AC9068A7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5776-2B75-658B-6BA2-26B8BDD59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33647-0347-7D47-4AFB-947A70BC4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8E6E7-A69B-634D-3D77-459BE881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6F5D6-662D-BFCC-4285-44D22EC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4333-8B32-A1D8-CB1F-611F49C8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4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2AB9-B95C-52E2-FBC3-52A37046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A5112-DA69-4F61-411A-8E2728B16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4C40-CA49-89ED-1BCF-2D9854731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7009-5BA2-F0BD-5608-744F9329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8200A-CE7A-E6E3-DE81-77082249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4ACE-2196-4679-4D50-AB8B716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69273-DEC8-A0EB-688B-6FAB1DEE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97E3-D347-FBE8-E761-FE65C37C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1E12-AE7C-21B5-7DF2-C2E91461F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30E2DD-74F4-4D25-8085-F8A4703B7599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E3DE3-0AC7-5ABC-85AC-8580556F4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6E3C-0C0B-3E86-5033-2A9CADE60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94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D394-4BAC-CF54-A685-70272B7B5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1BDEC-A488-B8DB-62F6-2ACC00232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5FAD4-91D5-DD02-C55F-576911F5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263" y="-103517"/>
            <a:ext cx="12278264" cy="69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data">
            <a:extLst>
              <a:ext uri="{FF2B5EF4-FFF2-40B4-BE49-F238E27FC236}">
                <a16:creationId xmlns:a16="http://schemas.microsoft.com/office/drawing/2014/main" id="{0DFB7DB5-03CB-5CD0-9F3F-1C24DF39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0D92B-13C1-36E0-7987-43E817D5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Q/A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8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8282-6F9C-20F5-6D47-19235902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75"/>
            <a:ext cx="10515600" cy="6021688"/>
          </a:xfrm>
        </p:spPr>
        <p:txBody>
          <a:bodyPr>
            <a:normAutofit/>
          </a:bodyPr>
          <a:lstStyle/>
          <a:p>
            <a:r>
              <a:rPr lang="en-US" sz="1600" dirty="0"/>
              <a:t>1)</a:t>
            </a:r>
            <a:r>
              <a:rPr lang="en-IN" sz="1600" dirty="0"/>
              <a:t> List the top 3 and bottom 3 makers for the fiscal years 2023 and 2024 in terms of the number of 2-wheelers sold.</a:t>
            </a:r>
          </a:p>
          <a:p>
            <a:pPr marL="0" indent="0">
              <a:buNone/>
            </a:pPr>
            <a:r>
              <a:rPr lang="en-IN" sz="1600" dirty="0"/>
              <a:t>	Top 3 Makers                                                                    Bottom 3 Makers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2) Identify the top 5 states with the highest penetration rate in 2-wheeler and 4-wheeler EV sales in FY 2024.</a:t>
            </a:r>
          </a:p>
          <a:p>
            <a:pPr marL="0" indent="0">
              <a:buNone/>
            </a:pPr>
            <a:r>
              <a:rPr lang="en-IN" sz="1600" dirty="0"/>
              <a:t>   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3) </a:t>
            </a:r>
            <a:r>
              <a:rPr lang="en-IN" sz="1100" dirty="0"/>
              <a:t>. </a:t>
            </a:r>
            <a:r>
              <a:rPr lang="en-IN" sz="1600" dirty="0"/>
              <a:t>List the states with negative penetration (decline) in EV sales from 2022 to 2024?</a:t>
            </a:r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EFDC8-0DCB-7075-AF8C-DD0F4AC6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5" y="877441"/>
            <a:ext cx="2600688" cy="1267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0F9302-B7D2-EDBB-D4F8-FB151980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02" y="877441"/>
            <a:ext cx="2476846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63033-47F6-B281-818D-88A3D99E4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241" y="2615026"/>
            <a:ext cx="2391109" cy="180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019A49-84AC-E5EC-98EC-8711AE429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846" y="4987880"/>
            <a:ext cx="213389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7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785F-5F21-7123-DC72-0A38E391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45"/>
            <a:ext cx="10515600" cy="5900918"/>
          </a:xfrm>
        </p:spPr>
        <p:txBody>
          <a:bodyPr>
            <a:normAutofit/>
          </a:bodyPr>
          <a:lstStyle/>
          <a:p>
            <a:r>
              <a:rPr lang="en-IN" sz="1600" dirty="0"/>
              <a:t>4) What are the quarterly trends based on sales volume for the top 5 EV makers (4-wheelers) from 2022 to 2024?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5) How do the EV sales and penetration rates in Delhi compare to Karnataka for 2024?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6) List down the compounded annual growth rate (CAGR) in 4-wheeler units for the top 5 makers from 2022 to 2024.  </a:t>
            </a:r>
          </a:p>
          <a:p>
            <a:endParaRPr lang="en-IN" sz="1600" dirty="0"/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9371C-AC62-CDEA-4620-AFCB2C8E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40" y="619625"/>
            <a:ext cx="5934903" cy="1386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57B57-62B3-A944-B3C4-7D94D1C4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40" y="2349662"/>
            <a:ext cx="3200847" cy="866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897BA-4FE6-7714-7296-4264368ED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69" y="3756393"/>
            <a:ext cx="227679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FAA4-199A-797E-24A7-4472531B1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5747755"/>
          </a:xfrm>
        </p:spPr>
        <p:txBody>
          <a:bodyPr>
            <a:normAutofit/>
          </a:bodyPr>
          <a:lstStyle/>
          <a:p>
            <a:r>
              <a:rPr lang="en-US" sz="1600" dirty="0"/>
              <a:t>7) </a:t>
            </a:r>
            <a:r>
              <a:rPr lang="en-IN" sz="1600" dirty="0"/>
              <a:t>. List down the top 10 states that had the highest compounded annual growth rate (CAGR) from 2022 to 2024 in total vehicles sold.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8) </a:t>
            </a:r>
            <a:r>
              <a:rPr lang="en-IN" sz="1600" dirty="0"/>
              <a:t>What are the peak and low season months for EV sales based on the data from 2022 to 2024?</a:t>
            </a:r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D261D-934A-9445-08F7-C02D68B1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986" y="786406"/>
            <a:ext cx="2646847" cy="2162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662A2-F16B-6D18-8B8D-9E219B908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778" y="3524348"/>
            <a:ext cx="3982006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4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513A-29EE-7E8D-F03E-51A14178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87"/>
            <a:ext cx="10515600" cy="5952676"/>
          </a:xfrm>
        </p:spPr>
        <p:txBody>
          <a:bodyPr>
            <a:normAutofit/>
          </a:bodyPr>
          <a:lstStyle/>
          <a:p>
            <a:r>
              <a:rPr lang="en-IN" sz="1600" dirty="0"/>
              <a:t>9. What is the projected number of EV sales (including 2-wheelers and 4- wheelers) for the top 10 states by penetration rate in 2030, based on the compounded annual growth rate (CAGR) from previous years? 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10) Estimate the revenue growth rate of 4-wheeler and 2-wheelers EVs in India for 2022 vs 2024 and 2023 vs 2024,  assuming an average unit price. H 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6CE7A-1AFA-4E22-C8C8-DDF4FDF04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27" y="921922"/>
            <a:ext cx="3781953" cy="1667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3E946B-DFA3-9D98-AB97-726D1229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89" y="3223904"/>
            <a:ext cx="2022041" cy="489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DC89CE-ABBA-EEF8-6769-B22581FB8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353" y="3478300"/>
            <a:ext cx="2524477" cy="2172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FFE1AD-E274-0755-BBE5-31157F599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09" y="3804643"/>
            <a:ext cx="4772691" cy="2943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A0B9BC-093D-ED04-DF45-595B5CD7A5AB}"/>
              </a:ext>
            </a:extLst>
          </p:cNvPr>
          <p:cNvSpPr txBox="1"/>
          <p:nvPr/>
        </p:nvSpPr>
        <p:spPr>
          <a:xfrm>
            <a:off x="6988629" y="3429000"/>
            <a:ext cx="1670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Revenue 2022_24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EB568-70A6-D09B-7F09-AE7433E38DA8}"/>
              </a:ext>
            </a:extLst>
          </p:cNvPr>
          <p:cNvSpPr txBox="1"/>
          <p:nvPr/>
        </p:nvSpPr>
        <p:spPr>
          <a:xfrm>
            <a:off x="9128417" y="3439197"/>
            <a:ext cx="1670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Revenue 2023_24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53099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97FF-B057-6D95-19EF-72294CAE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373"/>
          </a:xfrm>
        </p:spPr>
        <p:txBody>
          <a:bodyPr>
            <a:normAutofit fontScale="90000"/>
          </a:bodyPr>
          <a:lstStyle/>
          <a:p>
            <a:r>
              <a:rPr lang="en-GB" sz="2800" b="1" dirty="0"/>
              <a:t>Secondary Research Questions: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303A-CE17-6520-FDE5-F44A2244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774"/>
            <a:ext cx="10515600" cy="527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1)</a:t>
            </a:r>
            <a:r>
              <a:rPr lang="en-IN" sz="1600" dirty="0"/>
              <a:t> What are the primary reasons for customers choosing 4-wheeler EVs in 2023 and 2024 (cost savings, environmental concerns, government incentives)?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Ans)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Operating Costs: EVs generally have lower operating costs compared to traditional internal combustion engine (ICE) vehicles due to cheaper electricity compared to fuel and lower maintenance costs.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Savings: The cost of electricity is often lower than that of gasoline or diesel, leading to significant savings over time.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Concerns: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Emissions: EVs produce zero tailpipe emissions, contributing to reduced air pollution and greenhouse gas emissions. This is a significant motivator for environmentally conscious consumers.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Sustainability: Increasing awareness about climate change and the need for sustainable practices drives consumers to choose EVs to reduce their carbon footprint.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Incentives: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Subsidies and Tax Credits: Many governments offer financial incentives such as subsidies, tax credits, and rebates to reduce the initial purchase price of EVs.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Development: Investment in charging infrastructure and other supportive measures makes EV ownership more convenient and practical.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76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83D2-BA4B-9463-2E32-27A2B91E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954"/>
            <a:ext cx="10515600" cy="644166"/>
          </a:xfrm>
        </p:spPr>
        <p:txBody>
          <a:bodyPr>
            <a:noAutofit/>
          </a:bodyPr>
          <a:lstStyle/>
          <a:p>
            <a:r>
              <a:rPr lang="en-IN" sz="2000" dirty="0"/>
              <a:t>2) How do government incentives and subsidies impact the adoption rates of 2-wheelers and 4-wheelers? Which states in India provided most subsidies?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CAB7-B4D5-A48C-1045-E7A651F02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05"/>
            <a:ext cx="10515600" cy="4045789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incentives and subsidies play a crucial role in accelerating the adoption rates of both 2-wheelers and 4-wheelers by reducing the initial purchase cost and making EVs more affordable.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like Maharashtra, Gujarat, Tamil Nadu, Karnataka and Rajasthan lead in offering substantial financial incentives, including purchase subsidies, tax rebates, and infrastructure development support.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measures not only lower the overall cost of ownership but also boost consumer confidence and encourage early adoption.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investing in charging infrastructure and providing consistent support, these states are fostering a favourable environment for the growth of the EV market in India.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424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4CF8-DB7A-3925-F055-C42B45EB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09" y="874085"/>
            <a:ext cx="10515600" cy="566528"/>
          </a:xfrm>
        </p:spPr>
        <p:txBody>
          <a:bodyPr>
            <a:noAutofit/>
          </a:bodyPr>
          <a:lstStyle/>
          <a:p>
            <a:r>
              <a:rPr lang="en-IN" sz="2000" dirty="0"/>
              <a:t>3) How does the availability of charging stations infrastructure correlate with the EV sales and penetration rates in the top 5 states?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57D3-27B3-647A-B43F-B9CD83EC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932"/>
            <a:ext cx="10515600" cy="4305031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Convenience: More charging stations make it easier for people to charge their EVs, encouraging more people to buy them.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Support: States with lots of charging stations often have strong policies and incentives for EVs, which can help boost sales.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 Charging stations can make using EVs cheaper compared to gas cars, making EVs more attractive to buyers.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Confidence: Knowing there are many places to charge an EV can make people feel more confident about buying one.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Awareness: The presence of many charging stations can make EVs more visible and familiar to the public, leading to higher adoption rates.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like Maharashtra, Gujarat, Tamil Nadu, Karnataka and Rajasthan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7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C80C-A9B4-0C9A-52D2-253DC8A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Autofit/>
          </a:bodyPr>
          <a:lstStyle/>
          <a:p>
            <a:r>
              <a:rPr lang="en-US" sz="2000" dirty="0"/>
              <a:t>4) </a:t>
            </a:r>
            <a:r>
              <a:rPr lang="en-IN" sz="2000" dirty="0"/>
              <a:t>Who should be the brand ambassador if </a:t>
            </a:r>
            <a:r>
              <a:rPr lang="en-IN" sz="2000" dirty="0" err="1"/>
              <a:t>AtliQ</a:t>
            </a:r>
            <a:r>
              <a:rPr lang="en-IN" sz="2000" dirty="0"/>
              <a:t> Motors launches their EV/Hybrid vehicles in India and why? 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99B7-CEDD-B23D-8EBD-701A5F83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1"/>
            <a:ext cx="10515600" cy="5193552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Ratan Tata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Role: Chairman Emeritus, Tata Sons.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Traits: Integrity, innovation, sustainability.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PV Sindhu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Role: Olympic badminton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medalist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Traits: Excellence, dedication, performance.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Amitabh Kant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Role: Former CEO, NITI Aayog.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Traits: Innovation, sustainable development.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Nitin Gadkari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Role: Minister for Road Transport &amp; Highways.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Traits: Policy support, EV infrastructure.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Vishwanathan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Anand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Role: Former World Chess Champion.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Traits: Strategic thinking, reliability, intelligence.</a:t>
            </a:r>
          </a:p>
        </p:txBody>
      </p:sp>
    </p:spTree>
    <p:extLst>
      <p:ext uri="{BB962C8B-B14F-4D97-AF65-F5344CB8AC3E}">
        <p14:creationId xmlns:p14="http://schemas.microsoft.com/office/powerpoint/2010/main" val="48097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10EE-7241-8336-BC13-683837C1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</p:spPr>
        <p:txBody>
          <a:bodyPr>
            <a:noAutofit/>
          </a:bodyPr>
          <a:lstStyle/>
          <a:p>
            <a:r>
              <a:rPr lang="en-IN" sz="1800" dirty="0"/>
              <a:t>5. Which state of India is ideal to start the manufacturing unit? (Based on subsidies provided, ease of doing business, stability in governance etc.)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6749-8176-F74C-7959-E273924D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43" y="1095555"/>
            <a:ext cx="10515600" cy="38650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Uttar Pradesh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Maharashtra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Tamil Nadu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Gujarat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Karnataka</a:t>
            </a:r>
          </a:p>
        </p:txBody>
      </p:sp>
    </p:spTree>
    <p:extLst>
      <p:ext uri="{BB962C8B-B14F-4D97-AF65-F5344CB8AC3E}">
        <p14:creationId xmlns:p14="http://schemas.microsoft.com/office/powerpoint/2010/main" val="344883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7F9D-ABFC-9D38-311E-8D1BEE5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Problem Statement</a:t>
            </a: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E6E13E1-4E6D-2574-0E95-2FBE3B5AE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865687"/>
              </p:ext>
            </p:extLst>
          </p:nvPr>
        </p:nvGraphicFramePr>
        <p:xfrm>
          <a:off x="549275" y="1101634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45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3F98-C488-B557-4C45-FB8D9D97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6747"/>
          </a:xfrm>
        </p:spPr>
        <p:txBody>
          <a:bodyPr>
            <a:normAutofit/>
          </a:bodyPr>
          <a:lstStyle/>
          <a:p>
            <a:r>
              <a:rPr lang="en-IN" sz="2000" dirty="0"/>
              <a:t>6. Your top 3 recommendations for </a:t>
            </a:r>
            <a:r>
              <a:rPr lang="en-IN" sz="2000" dirty="0" err="1"/>
              <a:t>AtliQ</a:t>
            </a:r>
            <a:r>
              <a:rPr lang="en-IN" sz="2000" dirty="0"/>
              <a:t> Motors. 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FC0E-CC7F-EC92-722A-C8F5C67A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543"/>
            <a:ext cx="10515600" cy="5150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Expand Charging Infrastructure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Invest in a widespread charging network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Partner with governments and private firms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 Data and Analytics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Gain customer insights and preferences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Implement predictive maintenance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Strengthen Brand and Marketing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Choose an influential brand ambassador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Highlight sustainability and innovation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data">
            <a:extLst>
              <a:ext uri="{FF2B5EF4-FFF2-40B4-BE49-F238E27FC236}">
                <a16:creationId xmlns:a16="http://schemas.microsoft.com/office/drawing/2014/main" id="{0DFB7DB5-03CB-5CD0-9F3F-1C24DF39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0D92B-13C1-36E0-7987-43E817D5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02920"/>
            <a:ext cx="9144000" cy="2219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Live Dashboard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83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data">
            <a:extLst>
              <a:ext uri="{FF2B5EF4-FFF2-40B4-BE49-F238E27FC236}">
                <a16:creationId xmlns:a16="http://schemas.microsoft.com/office/drawing/2014/main" id="{0DFB7DB5-03CB-5CD0-9F3F-1C24DF39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0D92B-13C1-36E0-7987-43E817D5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44128"/>
            <a:ext cx="9144000" cy="2478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Thank You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0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AF55-119D-6FBE-ADE2-81F3062D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GB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71D407-3F2F-A0E9-506F-7A162DC39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184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2B91-0A55-A3D6-51D7-5E2C321F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/>
          </a:bodyPr>
          <a:lstStyle/>
          <a:p>
            <a:r>
              <a:rPr lang="en-GB" sz="2400" b="1" dirty="0"/>
              <a:t>Preliminary 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B49E-C946-35B6-20EA-3A0D8870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555"/>
            <a:ext cx="10515600" cy="5081408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List the top 3 and bottom 3 makers for the fiscal years 2023 and 2024 in terms of the number of 2-wheelers sold.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Identify the top 5 states with the highest penetration rate in 2-wheeler and 4-wheeler EV sales in FY 2024.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List the states with negative penetration (decline) in EV sales from 2022 to 2024?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What are the quarterly trends based on sales volume for the top 5 EV makers (4-wheelers) from 2022 to 2024?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How do the EV sales and penetration rates in Delhi compare to Karnataka for 2024?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List down the compounded annual growth rate (CAGR) in 4-wheeler units for the top 5 makers from 2022 to 2024.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List down the top 10 states that had the highest compounded annual growth rate (CAGR) from 2022 to 2024 in total vehicles sold.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are the peak and low season months for EV sales based on the data from 2022 to 2024?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What is the projected number of EV sales (including 2-wheelers and 4- wheelers) for the top 10 states by penetration rate in 2030, based on the compounded annual growth rate (CAGR) from previous years?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Estimate the revenue growth rate of 4-wheeler and 2-wheelers EVs in India for 2022 vs 2024 and 2023 vs 2024, assuming an average unit price. H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30D6A-8C9B-A8AC-0DC4-72ED7FE0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7" y="5197786"/>
            <a:ext cx="3004994" cy="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2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2B91-0A55-A3D6-51D7-5E2C321F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/>
          </a:bodyPr>
          <a:lstStyle/>
          <a:p>
            <a:r>
              <a:rPr lang="en-GB" sz="2400" b="1" dirty="0"/>
              <a:t>Secondary Research Questions: 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B49E-C946-35B6-20EA-3A0D8870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589"/>
            <a:ext cx="10515600" cy="4874374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are the primary reasons for customers choosing 4-wheeler EVs in 2023 and 2024 (cost savings, environmental concerns, government incentives)?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do government incentives and subsidies impact the adoption rates of 2-wheelers and 4-wheelers? Which states in India provided most subsidies?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How does the availability of charging stations infrastructure correlate with the EV sales and penetration rates in the top 5 states?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Who should be the brand ambassador if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Motors launches their EV/Hybrid vehicles in India and why?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Which state of India is ideal to start the manufacturing unit? (Based on subsidies provided, ease of doing business, stability in governance etc.)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Your top 3 recommendations for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Motors.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data">
            <a:extLst>
              <a:ext uri="{FF2B5EF4-FFF2-40B4-BE49-F238E27FC236}">
                <a16:creationId xmlns:a16="http://schemas.microsoft.com/office/drawing/2014/main" id="{0DFB7DB5-03CB-5CD0-9F3F-1C24DF39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0D92B-13C1-36E0-7987-43E817D5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Dashboard Screenshot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4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52DF4A-7E26-2FB1-74B8-AA6816830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4" t="14966" r="11684" b="5324"/>
          <a:stretch/>
        </p:blipFill>
        <p:spPr>
          <a:xfrm>
            <a:off x="1063691" y="879718"/>
            <a:ext cx="7683494" cy="49862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6C54E-5E51-6184-C4A0-59664D50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218476"/>
            <a:ext cx="10515600" cy="661241"/>
          </a:xfrm>
        </p:spPr>
        <p:txBody>
          <a:bodyPr>
            <a:noAutofit/>
          </a:bodyPr>
          <a:lstStyle/>
          <a:p>
            <a:r>
              <a:rPr lang="en-IN" sz="2800" b="1" dirty="0"/>
              <a:t>Dashboard 1.1: State/Maker-wise Analysis and Penetration Rates </a:t>
            </a: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925A6-091B-FD31-F318-9665B9D9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857" y="879718"/>
            <a:ext cx="2209800" cy="2363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42FFF7-A364-3D24-BF8B-7D5B906E0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857" y="3312542"/>
            <a:ext cx="2209800" cy="24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4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CEBB-33E8-166B-9A9D-739F9182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218476"/>
            <a:ext cx="10515600" cy="661241"/>
          </a:xfrm>
        </p:spPr>
        <p:txBody>
          <a:bodyPr>
            <a:noAutofit/>
          </a:bodyPr>
          <a:lstStyle/>
          <a:p>
            <a:r>
              <a:rPr lang="en-IN" sz="2800" b="1" dirty="0"/>
              <a:t>Dashboard 1.2: State/Maker-wise Analysis and Penetration Rates </a:t>
            </a:r>
            <a:br>
              <a:rPr lang="en-IN" sz="2800" b="1" dirty="0"/>
            </a:br>
            <a:r>
              <a:rPr lang="en-IN" sz="2800" b="1" dirty="0"/>
              <a:t>In Map and Tooltip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6C915-B3D0-0614-3529-69D548356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14966" r="16352" b="5324"/>
          <a:stretch/>
        </p:blipFill>
        <p:spPr>
          <a:xfrm>
            <a:off x="539766" y="1026366"/>
            <a:ext cx="8417621" cy="5613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7188B0-1B1E-3CBD-3B50-791FDE92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783772"/>
            <a:ext cx="2761862" cy="27338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6336DA-ED36-7077-F25E-7F6BA55BF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664290"/>
            <a:ext cx="2761862" cy="307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3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CA89D7-E2DF-2B8E-8A7E-82E56A34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193" y="1102848"/>
            <a:ext cx="3032488" cy="26212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439F8F-0CF8-09B4-B753-5506C9E5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218476"/>
            <a:ext cx="10515600" cy="661241"/>
          </a:xfrm>
        </p:spPr>
        <p:txBody>
          <a:bodyPr>
            <a:noAutofit/>
          </a:bodyPr>
          <a:lstStyle/>
          <a:p>
            <a:r>
              <a:rPr lang="en-IN" sz="2400" b="1" i="0" dirty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Dashboard 2: Maker/State Comparisons and Financial Annual Growth Rate , Revenue and Future Projected 2030</a:t>
            </a:r>
            <a:endParaRPr lang="en-GB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30D31B-FD52-86BC-D611-E7A35351C2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1" t="14967" r="11990" b="5850"/>
          <a:stretch/>
        </p:blipFill>
        <p:spPr>
          <a:xfrm>
            <a:off x="245452" y="1334525"/>
            <a:ext cx="8441348" cy="5304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18BA91-23D5-8552-C079-CFCBCA13E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192" y="3726924"/>
            <a:ext cx="3032487" cy="29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7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1573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Segoe UI</vt:lpstr>
      <vt:lpstr>Times New Roman</vt:lpstr>
      <vt:lpstr>Office Theme</vt:lpstr>
      <vt:lpstr>PowerPoint Presentation</vt:lpstr>
      <vt:lpstr>Problem Statement</vt:lpstr>
      <vt:lpstr>Objectives</vt:lpstr>
      <vt:lpstr>Preliminary Research Questions:</vt:lpstr>
      <vt:lpstr>Secondary Research Questions: </vt:lpstr>
      <vt:lpstr>Dashboard Screenshot </vt:lpstr>
      <vt:lpstr>Dashboard 1.1: State/Maker-wise Analysis and Penetration Rates </vt:lpstr>
      <vt:lpstr>Dashboard 1.2: State/Maker-wise Analysis and Penetration Rates  In Map and Tooltip</vt:lpstr>
      <vt:lpstr>Dashboard 2: Maker/State Comparisons and Financial Annual Growth Rate , Revenue and Future Projected 2030</vt:lpstr>
      <vt:lpstr>Q/A </vt:lpstr>
      <vt:lpstr>PowerPoint Presentation</vt:lpstr>
      <vt:lpstr>PowerPoint Presentation</vt:lpstr>
      <vt:lpstr>PowerPoint Presentation</vt:lpstr>
      <vt:lpstr>PowerPoint Presentation</vt:lpstr>
      <vt:lpstr>Secondary Research Questions: </vt:lpstr>
      <vt:lpstr>2) How do government incentives and subsidies impact the adoption rates of 2-wheelers and 4-wheelers? Which states in India provided most subsidies?</vt:lpstr>
      <vt:lpstr>3) How does the availability of charging stations infrastructure correlate with the EV sales and penetration rates in the top 5 states?</vt:lpstr>
      <vt:lpstr>4) Who should be the brand ambassador if AtliQ Motors launches their EV/Hybrid vehicles in India and why? </vt:lpstr>
      <vt:lpstr>5. Which state of India is ideal to start the manufacturing unit? (Based on subsidies provided, ease of doing business, stability in governance etc.)</vt:lpstr>
      <vt:lpstr>6. Your top 3 recommendations for AtliQ Motors. </vt:lpstr>
      <vt:lpstr>Live Dashboard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M DINESH</dc:creator>
  <cp:lastModifiedBy>K M DINESH</cp:lastModifiedBy>
  <cp:revision>4</cp:revision>
  <dcterms:created xsi:type="dcterms:W3CDTF">2024-07-28T08:09:43Z</dcterms:created>
  <dcterms:modified xsi:type="dcterms:W3CDTF">2024-07-29T09:06:43Z</dcterms:modified>
</cp:coreProperties>
</file>