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9"/>
  </p:notesMasterIdLst>
  <p:handoutMasterIdLst>
    <p:handoutMasterId r:id="rId20"/>
  </p:handoutMasterIdLst>
  <p:sldIdLst>
    <p:sldId id="350" r:id="rId5"/>
    <p:sldId id="361" r:id="rId6"/>
    <p:sldId id="364" r:id="rId7"/>
    <p:sldId id="353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34" r:id="rId18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226" autoAdjust="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A15AE-E040-4F31-96C6-FD066D034FFB}" type="datetime1">
              <a:rPr lang="en-GB" smtClean="0"/>
              <a:pPr/>
              <a:t>19/07/2024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58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665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7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213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706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802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152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860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229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677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388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614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660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4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F88F5F63-8808-4375-85CE-D0FAFA3BBE65}" type="datetime3">
              <a:rPr lang="en-GB" noProof="0" smtClean="0">
                <a:latin typeface="+mn-lt"/>
              </a:rPr>
              <a:t>19 July, 2024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6D17C7AE-DC41-4D6E-8CE7-A0296D62536F}" type="datetime3">
              <a:rPr lang="en-GB" noProof="0" smtClean="0">
                <a:latin typeface="+mn-lt"/>
              </a:rPr>
              <a:t>19 July, 2024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0971D3F5-C297-4F98-9679-48877DEF0EC7}" type="datetime3">
              <a:rPr lang="en-GB" noProof="0" smtClean="0">
                <a:latin typeface="+mn-lt"/>
              </a:rPr>
              <a:t>19 July, 2024</a:t>
            </a:fld>
            <a:endParaRPr lang="en-GB" noProof="0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C02CDA83-4160-4EEB-AD7D-1C57C21837F3}" type="datetime3">
              <a:rPr lang="en-GB" noProof="0" smtClean="0">
                <a:latin typeface="+mn-lt"/>
              </a:rPr>
              <a:t>19 July, 2024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94200668-9301-4F8B-89F3-A4E2AEA80049}" type="datetime3">
              <a:rPr lang="en-GB" noProof="0" smtClean="0">
                <a:latin typeface="+mn-lt"/>
              </a:rPr>
              <a:t>19 July, 2024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029ECAD1-3047-43DC-81B7-231597E81F19}" type="datetime3">
              <a:rPr lang="en-GB" noProof="0" smtClean="0">
                <a:latin typeface="+mn-lt"/>
              </a:rPr>
              <a:t>19 July, 2024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1E6A16EE-7FBD-4E62-A186-69A1E1C8758D}" type="datetime3">
              <a:rPr lang="en-GB" noProof="0" smtClean="0">
                <a:latin typeface="+mn-lt"/>
              </a:rPr>
              <a:t>19 July, 2024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GB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D21FA074-9295-430E-9633-F682F8C96958}" type="datetime3">
              <a:rPr lang="en-GB" noProof="0" smtClean="0">
                <a:latin typeface="+mn-lt"/>
              </a:rPr>
              <a:t>19 July, 2024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D33AD83D-9671-4762-AF03-9C719A9CD695}" type="datetime3">
              <a:rPr lang="en-GB" noProof="0" smtClean="0">
                <a:latin typeface="+mn-lt"/>
              </a:rPr>
              <a:t>19 July, 2024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AC5E797-DDC7-4716-ABC9-2C172A510C23}" type="datetime3">
              <a:rPr lang="en-GB" noProof="0" smtClean="0">
                <a:latin typeface="+mn-lt"/>
              </a:rPr>
              <a:t>19 July, 2024</a:t>
            </a:fld>
            <a:endParaRPr lang="en-GB" noProof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1337" y="1811466"/>
            <a:ext cx="7277998" cy="1514019"/>
          </a:xfrm>
        </p:spPr>
        <p:txBody>
          <a:bodyPr rtlCol="0"/>
          <a:lstStyle/>
          <a:p>
            <a:pPr rtl="0"/>
            <a:r>
              <a:rPr lang="en-GB" sz="8000" kern="17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WAVECON </a:t>
            </a:r>
            <a:br>
              <a:rPr lang="en-GB" sz="8000" kern="17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kern="17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 ANALYSIS</a:t>
            </a:r>
            <a:endParaRPr lang="en-GB" sz="8000" kern="1700" spc="1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M Dinesh</a:t>
            </a:r>
          </a:p>
          <a:p>
            <a:pPr rt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July 2023</a:t>
            </a:r>
          </a:p>
          <a:p>
            <a:pPr rtl="0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2AEDCC9-CA05-F988-C795-DE6AD62741DD}"/>
              </a:ext>
            </a:extLst>
          </p:cNvPr>
          <p:cNvSpPr txBox="1"/>
          <p:nvPr/>
        </p:nvSpPr>
        <p:spPr>
          <a:xfrm>
            <a:off x="552092" y="672860"/>
            <a:ext cx="107916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Plans P1, P2, and P3 consistently performed well both before and after the introduction of 5G.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 for plans P4, P5, and P6 declined following the launch of 5G.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company introduced plans 11, 12, and 13 after the 5G rollout.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Plans P8, P9, and P10 were discontinued after the introduction of 5G.</a:t>
            </a:r>
            <a:endParaRPr lang="en-GB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519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43D4C2-B88B-E8C4-46BC-50060DC1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79502"/>
            <a:ext cx="10414219" cy="610863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Largely Affected after 5G launch </a:t>
            </a:r>
            <a:endParaRPr lang="en-GB" sz="7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8909D-EAC7-7E6E-6413-5E60EFFAC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180" y="1003622"/>
            <a:ext cx="9989390" cy="2291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69645B-E00E-F817-54A4-BD7E0F019F6B}"/>
              </a:ext>
            </a:extLst>
          </p:cNvPr>
          <p:cNvSpPr txBox="1"/>
          <p:nvPr/>
        </p:nvSpPr>
        <p:spPr>
          <a:xfrm>
            <a:off x="952499" y="3562710"/>
            <a:ext cx="90455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7 experienced a significant impact after the launch of 5G, with revenue dropping from 582.4M to 155.6M.</a:t>
            </a: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945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43D4C2-B88B-E8C4-46BC-50060DC1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79502"/>
            <a:ext cx="10414219" cy="610863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Discontinued Plan after 5G launch</a:t>
            </a:r>
            <a:endParaRPr lang="en-GB" sz="287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2F4765-2123-D816-2F7A-23443A0D9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53" y="900242"/>
            <a:ext cx="6439565" cy="15519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1669FE-B310-E333-674D-5A7BB78E6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295" y="2830469"/>
            <a:ext cx="7142013" cy="16994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28CC62-4115-AFF7-0F3F-C8E50FF0C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53" y="4701396"/>
            <a:ext cx="6874861" cy="169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51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69645B-E00E-F817-54A4-BD7E0F019F6B}"/>
              </a:ext>
            </a:extLst>
          </p:cNvPr>
          <p:cNvSpPr txBox="1"/>
          <p:nvPr/>
        </p:nvSpPr>
        <p:spPr>
          <a:xfrm>
            <a:off x="1573242" y="1423358"/>
            <a:ext cx="90455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Plans 8, 9, and 10 were discontinued after the introduction of 5G.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plans 11, 12, and 13 were introduced following the launch of 5G.</a:t>
            </a:r>
            <a:endParaRPr lang="en-GB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30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Seedling Black and white close up">
            <a:extLst>
              <a:ext uri="{FF2B5EF4-FFF2-40B4-BE49-F238E27FC236}">
                <a16:creationId xmlns:a16="http://schemas.microsoft.com/office/drawing/2014/main" id="{12F007AF-B3B3-4BBC-9990-D46E31738B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704A28-E62C-2E4A-A2A4-AD85CB61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</p:spPr>
        <p:txBody>
          <a:bodyPr rtlCol="0"/>
          <a:lstStyle/>
          <a:p>
            <a:pPr rtl="0"/>
            <a:r>
              <a:rPr lang="en-GB" dirty="0"/>
              <a:t>Thank You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6EE753-BEBB-4348-896E-73627FDDC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94680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6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2"/>
            <a:ext cx="5034233" cy="3619731"/>
          </a:xfrm>
        </p:spPr>
        <p:txBody>
          <a:bodyPr rtlCol="0"/>
          <a:lstStyle/>
          <a:p>
            <a:pPr algn="just" rtl="0"/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Wavecon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top telecom company, just launched new 5G services, showing its dedication to using the latest tech. But while everyone is excited about this,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Wavecon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still has to deal with problems and chances in the telecom world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" name="Picture Placeholder 52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6">
            <a:extLst>
              <a:ext uri="{FF2B5EF4-FFF2-40B4-BE49-F238E27FC236}">
                <a16:creationId xmlns:a16="http://schemas.microsoft.com/office/drawing/2014/main" id="{C0B7022E-3A87-8A3E-F4E4-3370D3A5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25" y="1163735"/>
            <a:ext cx="4941477" cy="6108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hart Placeholder 8">
            <a:extLst>
              <a:ext uri="{FF2B5EF4-FFF2-40B4-BE49-F238E27FC236}">
                <a16:creationId xmlns:a16="http://schemas.microsoft.com/office/drawing/2014/main" id="{395AF81F-B5E5-EFC5-F382-9724B7843D1D}"/>
              </a:ext>
            </a:extLst>
          </p:cNvPr>
          <p:cNvSpPr txBox="1">
            <a:spLocks/>
          </p:cNvSpPr>
          <p:nvPr/>
        </p:nvSpPr>
        <p:spPr>
          <a:xfrm>
            <a:off x="659202" y="2182483"/>
            <a:ext cx="10352810" cy="4151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impact of the 5G launch on our revenue?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KPI is underperforming after the 5G launch?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5G launch, which plans are performing well in terms of revenue? Which plans are not performing well?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any plan affected largely by the 5G launch? Should we continue or discontinue that plan?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there any plan that is discontinued after the 5G launch? What is the reason for it? 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43D4C2-B88B-E8C4-46BC-50060DC1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30490"/>
            <a:ext cx="10414219" cy="6108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of the 5G launch on our Revenue </a:t>
            </a:r>
            <a:endParaRPr lang="en-GB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96504D4A-CC93-69B7-7240-95A914CDD0AD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2460083"/>
            <a:ext cx="6398775" cy="3595659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 decreased by 0.5% following the implementation of 5G. 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three cities with nearly 1.5% increase  are Lucknow, Gurgaon, and Patna. 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three cities with the lowest decrease are Ahmedabad, Chennai, and Delhi, with a decrease averaging below 2.48%.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5C389D-BD69-77FE-B5E2-1942B8E10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81" y="1041353"/>
            <a:ext cx="10414220" cy="11238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D193F8-73F6-93D7-7BDD-84D1CEA08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275" y="2460084"/>
            <a:ext cx="4563112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43D4C2-B88B-E8C4-46BC-50060DC1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30490"/>
            <a:ext cx="10414219" cy="6108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</a:t>
            </a:r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96504D4A-CC93-69B7-7240-95A914CDD0AD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825281" y="2598746"/>
            <a:ext cx="6525994" cy="3595659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 Generated: Rs. 31.9 billion </a:t>
            </a:r>
          </a:p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ARPU (Average Revenue Per User): Rs. 200 </a:t>
            </a:r>
          </a:p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TAU (Total Active Users): 161.7 million</a:t>
            </a:r>
          </a:p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TUSU (Total Unique Subscribers): 12.6 million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D193F8-73F6-93D7-7BDD-84D1CEA08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275" y="2460084"/>
            <a:ext cx="4563112" cy="37343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98665C-675F-BC08-6424-810AAFAEA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81" y="1067691"/>
            <a:ext cx="10541438" cy="125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5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43D4C2-B88B-E8C4-46BC-50060DC1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79502"/>
            <a:ext cx="10414219" cy="6108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Underperforming KPI after 5G launch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D435A5-B47B-75B1-7F46-845399EBA7E8}"/>
              </a:ext>
            </a:extLst>
          </p:cNvPr>
          <p:cNvSpPr txBox="1"/>
          <p:nvPr/>
        </p:nvSpPr>
        <p:spPr>
          <a:xfrm>
            <a:off x="4339087" y="759964"/>
            <a:ext cx="2553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5G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43FDC4-058C-FA09-3117-171274739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07" y="1344739"/>
            <a:ext cx="11536385" cy="16480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AEDCC9-CA05-F988-C795-DE6AD62741DD}"/>
              </a:ext>
            </a:extLst>
          </p:cNvPr>
          <p:cNvSpPr txBox="1"/>
          <p:nvPr/>
        </p:nvSpPr>
        <p:spPr>
          <a:xfrm>
            <a:off x="4724399" y="3402549"/>
            <a:ext cx="2553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5G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E49C58-9413-561E-6FD7-AAD6DCFF2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65" y="4304376"/>
            <a:ext cx="11479227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2AEDCC9-CA05-F988-C795-DE6AD62741DD}"/>
              </a:ext>
            </a:extLst>
          </p:cNvPr>
          <p:cNvSpPr txBox="1"/>
          <p:nvPr/>
        </p:nvSpPr>
        <p:spPr>
          <a:xfrm>
            <a:off x="284673" y="0"/>
            <a:ext cx="1079164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5G: </a:t>
            </a:r>
          </a:p>
          <a:p>
            <a:endParaRPr lang="en-GB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Revenue: Rs. 16 billion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ARPU (Average Revenue Per User): Rs. 190.2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TAU (Total Active Users): 84.4 million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TUSU (Total Unique Subscribers): 5.6 million</a:t>
            </a:r>
          </a:p>
          <a:p>
            <a:pPr lvl="1"/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5G:</a:t>
            </a:r>
          </a:p>
          <a:p>
            <a:endParaRPr lang="en-GB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Revenue: Rs. 15.9 billion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ARPU (Average Revenue Per User): Rs. 211.3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TAU (Total Active Users): 77.4 million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TUSU (Total Unique Subscribers): 7 million</a:t>
            </a:r>
            <a:endParaRPr lang="en-GB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44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2AEDCC9-CA05-F988-C795-DE6AD62741DD}"/>
              </a:ext>
            </a:extLst>
          </p:cNvPr>
          <p:cNvSpPr txBox="1"/>
          <p:nvPr/>
        </p:nvSpPr>
        <p:spPr>
          <a:xfrm>
            <a:off x="552092" y="603849"/>
            <a:ext cx="107916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 Change Percentage: Revenue decreased by approximately 0.63%.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ARPU Change Percentage: ARPU increased by approximately 11.09%.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TAU Change Percentage: TAU decreased by approximately 8.29%.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TUSU Change Percentage: TUSU increased by approximately 25.00%.</a:t>
            </a:r>
            <a:endParaRPr lang="en-GB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138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43D4C2-B88B-E8C4-46BC-50060DC1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79502"/>
            <a:ext cx="10414219" cy="610863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Performance in Revenue after 5G launch</a:t>
            </a:r>
            <a:endParaRPr lang="en-GB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BB9BB9-11DA-3297-AC71-CF84618AF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70" y="1052350"/>
            <a:ext cx="4715615" cy="4934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50AA60-49D3-2799-0855-4325189BD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099" y="1048488"/>
            <a:ext cx="4606476" cy="493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178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1_TF78853419_Win32.potx" id="{4B078287-5F8B-4412-8B56-22BABE512007}" vid="{40D3F4AB-D386-4158-AD50-2BEE84BA2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{7FE9E819-7872-4A79-A6CB-1D90F5E5D031}tf78853419_win32</Template>
  <TotalTime>228</TotalTime>
  <Words>500</Words>
  <Application>Microsoft Office PowerPoint</Application>
  <PresentationFormat>Widescreen</PresentationFormat>
  <Paragraphs>67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Franklin Gothic Book</vt:lpstr>
      <vt:lpstr>Franklin Gothic Demi</vt:lpstr>
      <vt:lpstr>Times New Roman</vt:lpstr>
      <vt:lpstr>Wingdings</vt:lpstr>
      <vt:lpstr>Theme1</vt:lpstr>
      <vt:lpstr>WAVECON  TELECOM ANALYSIS</vt:lpstr>
      <vt:lpstr>Introduction</vt:lpstr>
      <vt:lpstr>Objectives </vt:lpstr>
      <vt:lpstr>Impact of the 5G launch on our Revenue </vt:lpstr>
      <vt:lpstr>Key Performance Indicator</vt:lpstr>
      <vt:lpstr>Underperforming KPI after 5G launch</vt:lpstr>
      <vt:lpstr>PowerPoint Presentation</vt:lpstr>
      <vt:lpstr>PowerPoint Presentation</vt:lpstr>
      <vt:lpstr>Plan Performance in Revenue after 5G launch</vt:lpstr>
      <vt:lpstr>PowerPoint Presentation</vt:lpstr>
      <vt:lpstr>Plan Largely Affected after 5G launch </vt:lpstr>
      <vt:lpstr>Discontinued Plan after 5G launch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M DINESH</dc:creator>
  <cp:lastModifiedBy>K M DINESH</cp:lastModifiedBy>
  <cp:revision>2</cp:revision>
  <dcterms:created xsi:type="dcterms:W3CDTF">2024-07-19T07:09:39Z</dcterms:created>
  <dcterms:modified xsi:type="dcterms:W3CDTF">2024-07-19T10:58:35Z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