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7/10/2020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7/10/2020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7/10/2020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7/10/2020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7/10/2020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3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4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 Id="rId5" Type="http://schemas.openxmlformats.org/officeDocument/2006/relationships/image" Target="../media/image87.png"/><Relationship Id="rId4" Type="http://schemas.openxmlformats.org/officeDocument/2006/relationships/image" Target="../media/image8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0"/>
            <a:ext cx="4572000" cy="1508105"/>
          </a:xfrm>
          <a:prstGeom prst="rect">
            <a:avLst/>
          </a:prstGeom>
        </p:spPr>
        <p:txBody>
          <a:bodyPr>
            <a:spAutoFit/>
          </a:bodyPr>
          <a:lstStyle/>
          <a:p>
            <a:pPr algn="ctr"/>
            <a:r>
              <a:rPr lang="en-IN" sz="2800" b="1" dirty="0" smtClean="0">
                <a:solidFill>
                  <a:srgbClr val="FF0000"/>
                </a:solidFill>
                <a:latin typeface="Arial Black" pitchFamily="34" charset="0"/>
              </a:rPr>
              <a:t>UNIT-I</a:t>
            </a:r>
          </a:p>
          <a:p>
            <a:pPr algn="ctr"/>
            <a:r>
              <a:rPr lang="en-IN" sz="2800" b="1" dirty="0" smtClean="0">
                <a:solidFill>
                  <a:srgbClr val="00B050"/>
                </a:solidFill>
                <a:latin typeface="Arial Black" pitchFamily="34" charset="0"/>
              </a:rPr>
              <a:t>SIGNAL ANALYSIS</a:t>
            </a:r>
          </a:p>
          <a:p>
            <a:r>
              <a:rPr lang="en-IN" dirty="0" smtClean="0"/>
              <a:t/>
            </a:r>
            <a:br>
              <a:rPr lang="en-IN" dirty="0" smtClean="0"/>
            </a:br>
            <a:endParaRPr lang="en-IN" dirty="0"/>
          </a:p>
        </p:txBody>
      </p:sp>
      <p:sp>
        <p:nvSpPr>
          <p:cNvPr id="8" name="Rectangle 7"/>
          <p:cNvSpPr/>
          <p:nvPr/>
        </p:nvSpPr>
        <p:spPr>
          <a:xfrm>
            <a:off x="152400" y="838200"/>
            <a:ext cx="8763000" cy="2031325"/>
          </a:xfrm>
          <a:prstGeom prst="rect">
            <a:avLst/>
          </a:prstGeom>
        </p:spPr>
        <p:txBody>
          <a:bodyPr wrap="square">
            <a:spAutoFit/>
          </a:bodyPr>
          <a:lstStyle/>
          <a:p>
            <a:r>
              <a:rPr lang="en-IN" sz="2400" b="1" dirty="0" smtClean="0">
                <a:latin typeface="Times New Roman" pitchFamily="18" charset="0"/>
                <a:cs typeface="Times New Roman" pitchFamily="18" charset="0"/>
              </a:rPr>
              <a:t>Signal:</a:t>
            </a:r>
            <a:r>
              <a:rPr lang="en-IN" sz="2400" dirty="0" smtClean="0">
                <a:latin typeface="Times New Roman" pitchFamily="18" charset="0"/>
                <a:cs typeface="Times New Roman" pitchFamily="18" charset="0"/>
              </a:rPr>
              <a:t/>
            </a:r>
            <a:br>
              <a:rPr lang="en-IN" sz="24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Signal is one that carries information and is defined as a physical quantity that varies with one or more independent variable.</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Example: Music, speech</a:t>
            </a:r>
            <a:r>
              <a:rPr lang="en-IN" dirty="0" smtClean="0"/>
              <a:t/>
            </a:r>
            <a:br>
              <a:rPr lang="en-IN" dirty="0" smtClean="0"/>
            </a:br>
            <a:r>
              <a:rPr lang="en-IN" dirty="0" smtClean="0"/>
              <a:t/>
            </a:r>
            <a:br>
              <a:rPr lang="en-IN" dirty="0" smtClean="0"/>
            </a:br>
            <a:endParaRPr lang="en-IN" dirty="0"/>
          </a:p>
        </p:txBody>
      </p:sp>
      <p:sp>
        <p:nvSpPr>
          <p:cNvPr id="9" name="Rectangle 8"/>
          <p:cNvSpPr/>
          <p:nvPr/>
        </p:nvSpPr>
        <p:spPr>
          <a:xfrm>
            <a:off x="228600" y="2362200"/>
            <a:ext cx="4572000" cy="1015663"/>
          </a:xfrm>
          <a:prstGeom prst="rect">
            <a:avLst/>
          </a:prstGeom>
        </p:spPr>
        <p:txBody>
          <a:bodyPr>
            <a:spAutoFit/>
          </a:bodyPr>
          <a:lstStyle/>
          <a:p>
            <a:r>
              <a:rPr lang="en-IN" sz="2400" b="1" dirty="0" smtClean="0">
                <a:latin typeface="Times New Roman" pitchFamily="18" charset="0"/>
                <a:cs typeface="Times New Roman" pitchFamily="18" charset="0"/>
              </a:rPr>
              <a:t>Classification of signals</a:t>
            </a:r>
            <a:br>
              <a:rPr lang="en-IN" sz="2400" b="1" dirty="0" smtClean="0">
                <a:latin typeface="Times New Roman" pitchFamily="18" charset="0"/>
                <a:cs typeface="Times New Roman" pitchFamily="18" charset="0"/>
              </a:rPr>
            </a:br>
            <a:r>
              <a:rPr lang="en-IN" dirty="0" smtClean="0"/>
              <a:t/>
            </a:r>
            <a:br>
              <a:rPr lang="en-IN" dirty="0" smtClean="0"/>
            </a:br>
            <a:endParaRPr lang="en-IN" dirty="0"/>
          </a:p>
        </p:txBody>
      </p:sp>
      <p:sp>
        <p:nvSpPr>
          <p:cNvPr id="10" name="Rectangle 9"/>
          <p:cNvSpPr/>
          <p:nvPr/>
        </p:nvSpPr>
        <p:spPr>
          <a:xfrm>
            <a:off x="304800" y="2971800"/>
            <a:ext cx="4572000" cy="1107996"/>
          </a:xfrm>
          <a:prstGeom prst="rect">
            <a:avLst/>
          </a:prstGeom>
        </p:spPr>
        <p:txBody>
          <a:bodyPr>
            <a:spAutoFit/>
          </a:bodyPr>
          <a:lstStyle/>
          <a:p>
            <a:r>
              <a:rPr lang="en-IN" sz="2200" b="1" dirty="0" smtClean="0">
                <a:latin typeface="Times New Roman" pitchFamily="18" charset="0"/>
                <a:cs typeface="Times New Roman" pitchFamily="18" charset="0"/>
              </a:rPr>
              <a:t>Analog and Digital signal</a:t>
            </a:r>
            <a:br>
              <a:rPr lang="en-IN" sz="2200" b="1" dirty="0" smtClean="0">
                <a:latin typeface="Times New Roman" pitchFamily="18" charset="0"/>
                <a:cs typeface="Times New Roman" pitchFamily="18" charset="0"/>
              </a:rPr>
            </a:br>
            <a:r>
              <a:rPr lang="en-IN" sz="2200" b="1" dirty="0" smtClean="0">
                <a:latin typeface="Times New Roman" pitchFamily="18" charset="0"/>
                <a:cs typeface="Times New Roman" pitchFamily="18" charset="0"/>
              </a:rPr>
              <a:t/>
            </a:r>
            <a:br>
              <a:rPr lang="en-IN" sz="2200" b="1" dirty="0" smtClean="0">
                <a:latin typeface="Times New Roman" pitchFamily="18" charset="0"/>
                <a:cs typeface="Times New Roman" pitchFamily="18" charset="0"/>
              </a:rPr>
            </a:br>
            <a:endParaRPr lang="en-IN" sz="2200" b="1" dirty="0">
              <a:latin typeface="Times New Roman" pitchFamily="18" charset="0"/>
              <a:cs typeface="Times New Roman" pitchFamily="18" charset="0"/>
            </a:endParaRPr>
          </a:p>
        </p:txBody>
      </p:sp>
      <p:sp>
        <p:nvSpPr>
          <p:cNvPr id="11" name="Rectangle 10"/>
          <p:cNvSpPr/>
          <p:nvPr/>
        </p:nvSpPr>
        <p:spPr>
          <a:xfrm>
            <a:off x="304800" y="3429000"/>
            <a:ext cx="8610600" cy="2339102"/>
          </a:xfrm>
          <a:prstGeom prst="rect">
            <a:avLst/>
          </a:prstGeom>
        </p:spPr>
        <p:txBody>
          <a:bodyPr wrap="square">
            <a:spAutoFit/>
          </a:bodyPr>
          <a:lstStyle/>
          <a:p>
            <a:r>
              <a:rPr lang="en-IN" sz="2200" dirty="0" smtClean="0">
                <a:latin typeface="Times New Roman" pitchFamily="18" charset="0"/>
                <a:cs typeface="Times New Roman" pitchFamily="18" charset="0"/>
              </a:rPr>
              <a:t>Analog signal:</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A signal that is defined for every instants of time is known as analog signal. Analog signals are continuous in amplitude and continuous in time. It is denoted by x(t). It is also called as Continuous time signal. Example for Continuous time signal is shown in Fig</a:t>
            </a:r>
            <a:br>
              <a:rPr lang="en-IN" sz="2200" dirty="0" smtClean="0">
                <a:latin typeface="Times New Roman" pitchFamily="18" charset="0"/>
                <a:cs typeface="Times New Roman" pitchFamily="18" charset="0"/>
              </a:rPr>
            </a:br>
            <a:r>
              <a:rPr lang="en-IN" dirty="0" smtClean="0"/>
              <a:t/>
            </a:r>
            <a:br>
              <a:rPr lang="en-IN" dirty="0" smtClean="0"/>
            </a:br>
            <a:endParaRPr lang="en-IN" dirty="0"/>
          </a:p>
        </p:txBody>
      </p:sp>
      <p:pic>
        <p:nvPicPr>
          <p:cNvPr id="1026" name="Picture 2"/>
          <p:cNvPicPr>
            <a:picLocks noChangeAspect="1" noChangeArrowheads="1"/>
          </p:cNvPicPr>
          <p:nvPr/>
        </p:nvPicPr>
        <p:blipFill>
          <a:blip r:embed="rId2"/>
          <a:srcRect/>
          <a:stretch>
            <a:fillRect/>
          </a:stretch>
        </p:blipFill>
        <p:spPr bwMode="auto">
          <a:xfrm>
            <a:off x="1981200" y="5257800"/>
            <a:ext cx="5286375" cy="16002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52400" y="228600"/>
            <a:ext cx="8839200" cy="35242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1015663"/>
          </a:xfrm>
          <a:prstGeom prst="rect">
            <a:avLst/>
          </a:prstGeom>
        </p:spPr>
        <p:txBody>
          <a:bodyPr wrap="square">
            <a:spAutoFit/>
          </a:bodyPr>
          <a:lstStyle/>
          <a:p>
            <a:r>
              <a:rPr lang="en-IN" sz="2400" b="1" dirty="0" smtClean="0"/>
              <a:t>Basic(Elementary or Standard) continuous time signals</a:t>
            </a:r>
            <a:br>
              <a:rPr lang="en-IN" sz="2400" b="1" dirty="0" smtClean="0"/>
            </a:br>
            <a:r>
              <a:rPr lang="en-IN" dirty="0" smtClean="0"/>
              <a:t/>
            </a:r>
            <a:br>
              <a:rPr lang="en-IN" dirty="0" smtClean="0"/>
            </a:br>
            <a:endParaRPr lang="en-IN" dirty="0"/>
          </a:p>
        </p:txBody>
      </p:sp>
      <p:sp>
        <p:nvSpPr>
          <p:cNvPr id="3" name="Rectangle 2"/>
          <p:cNvSpPr/>
          <p:nvPr/>
        </p:nvSpPr>
        <p:spPr>
          <a:xfrm>
            <a:off x="304800" y="762000"/>
            <a:ext cx="4572000" cy="1323439"/>
          </a:xfrm>
          <a:prstGeom prst="rect">
            <a:avLst/>
          </a:prstGeom>
        </p:spPr>
        <p:txBody>
          <a:bodyPr>
            <a:spAutoFit/>
          </a:bodyPr>
          <a:lstStyle/>
          <a:p>
            <a:r>
              <a:rPr lang="en-IN" sz="2200" b="1" dirty="0" smtClean="0">
                <a:latin typeface="Times New Roman" pitchFamily="18" charset="0"/>
                <a:cs typeface="Times New Roman" pitchFamily="18" charset="0"/>
              </a:rPr>
              <a:t>Step signal </a:t>
            </a:r>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Unit Step signal is defined as</a:t>
            </a:r>
            <a:br>
              <a:rPr lang="en-IN" sz="2200" dirty="0" smtClean="0">
                <a:latin typeface="Times New Roman" pitchFamily="18" charset="0"/>
                <a:cs typeface="Times New Roman" pitchFamily="18" charset="0"/>
              </a:rPr>
            </a:br>
            <a:r>
              <a:rPr lang="en-IN" dirty="0" smtClean="0"/>
              <a:t/>
            </a:r>
            <a:br>
              <a:rPr lang="en-IN" dirty="0" smtClean="0"/>
            </a:br>
            <a:endParaRPr lang="en-IN" dirty="0"/>
          </a:p>
        </p:txBody>
      </p:sp>
      <p:pic>
        <p:nvPicPr>
          <p:cNvPr id="11266" name="Picture 2"/>
          <p:cNvPicPr>
            <a:picLocks noChangeAspect="1" noChangeArrowheads="1"/>
          </p:cNvPicPr>
          <p:nvPr/>
        </p:nvPicPr>
        <p:blipFill>
          <a:blip r:embed="rId2"/>
          <a:srcRect/>
          <a:stretch>
            <a:fillRect/>
          </a:stretch>
        </p:blipFill>
        <p:spPr bwMode="auto">
          <a:xfrm>
            <a:off x="381000" y="1676400"/>
            <a:ext cx="7448550" cy="1733550"/>
          </a:xfrm>
          <a:prstGeom prst="rect">
            <a:avLst/>
          </a:prstGeom>
          <a:noFill/>
          <a:ln w="9525">
            <a:noFill/>
            <a:miter lim="800000"/>
            <a:headEnd/>
            <a:tailEnd/>
          </a:ln>
          <a:effectLst/>
        </p:spPr>
      </p:pic>
      <p:sp>
        <p:nvSpPr>
          <p:cNvPr id="5" name="Rectangle 4"/>
          <p:cNvSpPr/>
          <p:nvPr/>
        </p:nvSpPr>
        <p:spPr>
          <a:xfrm>
            <a:off x="304800" y="3429000"/>
            <a:ext cx="4572000" cy="1323439"/>
          </a:xfrm>
          <a:prstGeom prst="rect">
            <a:avLst/>
          </a:prstGeom>
        </p:spPr>
        <p:txBody>
          <a:bodyPr>
            <a:spAutoFit/>
          </a:bodyPr>
          <a:lstStyle/>
          <a:p>
            <a:r>
              <a:rPr lang="en-IN" sz="2200" b="1" dirty="0" smtClean="0">
                <a:latin typeface="Times New Roman" pitchFamily="18" charset="0"/>
                <a:cs typeface="Times New Roman" pitchFamily="18" charset="0"/>
              </a:rPr>
              <a:t>Ramp signal</a:t>
            </a:r>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Unit ramp signal is defined as</a:t>
            </a:r>
            <a:br>
              <a:rPr lang="en-IN" sz="2200" dirty="0" smtClean="0">
                <a:latin typeface="Times New Roman" pitchFamily="18" charset="0"/>
                <a:cs typeface="Times New Roman" pitchFamily="18" charset="0"/>
              </a:rPr>
            </a:br>
            <a:r>
              <a:rPr lang="en-IN" dirty="0" smtClean="0"/>
              <a:t/>
            </a:r>
            <a:br>
              <a:rPr lang="en-IN" dirty="0" smtClean="0"/>
            </a:br>
            <a:endParaRPr lang="en-IN" dirty="0"/>
          </a:p>
        </p:txBody>
      </p:sp>
      <p:pic>
        <p:nvPicPr>
          <p:cNvPr id="11267" name="Picture 3"/>
          <p:cNvPicPr>
            <a:picLocks noChangeAspect="1" noChangeArrowheads="1"/>
          </p:cNvPicPr>
          <p:nvPr/>
        </p:nvPicPr>
        <p:blipFill>
          <a:blip r:embed="rId3"/>
          <a:srcRect/>
          <a:stretch>
            <a:fillRect/>
          </a:stretch>
        </p:blipFill>
        <p:spPr bwMode="auto">
          <a:xfrm>
            <a:off x="762000" y="4257675"/>
            <a:ext cx="6467475" cy="26003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4572000" cy="1323439"/>
          </a:xfrm>
          <a:prstGeom prst="rect">
            <a:avLst/>
          </a:prstGeom>
        </p:spPr>
        <p:txBody>
          <a:bodyPr>
            <a:spAutoFit/>
          </a:bodyPr>
          <a:lstStyle/>
          <a:p>
            <a:r>
              <a:rPr lang="en-IN" sz="2200" b="1" dirty="0" smtClean="0">
                <a:latin typeface="Times New Roman" pitchFamily="18" charset="0"/>
                <a:cs typeface="Times New Roman" pitchFamily="18" charset="0"/>
              </a:rPr>
              <a:t>Parabolic signal</a:t>
            </a:r>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Unit Parabolic signal is defined as</a:t>
            </a:r>
            <a:br>
              <a:rPr lang="en-IN" sz="2200" dirty="0" smtClean="0">
                <a:latin typeface="Times New Roman" pitchFamily="18" charset="0"/>
                <a:cs typeface="Times New Roman" pitchFamily="18" charset="0"/>
              </a:rPr>
            </a:br>
            <a:r>
              <a:rPr lang="en-IN" dirty="0" smtClean="0"/>
              <a:t/>
            </a:r>
            <a:br>
              <a:rPr lang="en-IN" dirty="0" smtClean="0"/>
            </a:br>
            <a:endParaRPr lang="en-IN" dirty="0"/>
          </a:p>
        </p:txBody>
      </p:sp>
      <p:pic>
        <p:nvPicPr>
          <p:cNvPr id="12290" name="Picture 2"/>
          <p:cNvPicPr>
            <a:picLocks noChangeAspect="1" noChangeArrowheads="1"/>
          </p:cNvPicPr>
          <p:nvPr/>
        </p:nvPicPr>
        <p:blipFill>
          <a:blip r:embed="rId2"/>
          <a:srcRect/>
          <a:stretch>
            <a:fillRect/>
          </a:stretch>
        </p:blipFill>
        <p:spPr bwMode="auto">
          <a:xfrm>
            <a:off x="762000" y="914400"/>
            <a:ext cx="6029325" cy="2047875"/>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304800" y="2667000"/>
            <a:ext cx="8048625" cy="4191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228600" y="152400"/>
            <a:ext cx="7486650" cy="2857500"/>
          </a:xfrm>
          <a:prstGeom prst="rect">
            <a:avLst/>
          </a:prstGeom>
          <a:noFill/>
          <a:ln w="9525">
            <a:noFill/>
            <a:miter lim="800000"/>
            <a:headEnd/>
            <a:tailEnd/>
          </a:ln>
          <a:effectLst/>
        </p:spPr>
      </p:pic>
      <p:sp>
        <p:nvSpPr>
          <p:cNvPr id="3" name="Rectangle 2"/>
          <p:cNvSpPr/>
          <p:nvPr/>
        </p:nvSpPr>
        <p:spPr>
          <a:xfrm>
            <a:off x="228600" y="2819400"/>
            <a:ext cx="4572000" cy="1323439"/>
          </a:xfrm>
          <a:prstGeom prst="rect">
            <a:avLst/>
          </a:prstGeom>
        </p:spPr>
        <p:txBody>
          <a:bodyPr>
            <a:spAutoFit/>
          </a:bodyPr>
          <a:lstStyle/>
          <a:p>
            <a:r>
              <a:rPr lang="en-IN" sz="2200" b="1" dirty="0" smtClean="0">
                <a:latin typeface="Times New Roman" pitchFamily="18" charset="0"/>
                <a:cs typeface="Times New Roman" pitchFamily="18" charset="0"/>
              </a:rPr>
              <a:t>Impulse signal</a:t>
            </a:r>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Unit Impulse signal is defined as</a:t>
            </a:r>
            <a:br>
              <a:rPr lang="en-IN" sz="2200" dirty="0" smtClean="0">
                <a:latin typeface="Times New Roman" pitchFamily="18" charset="0"/>
                <a:cs typeface="Times New Roman" pitchFamily="18" charset="0"/>
              </a:rPr>
            </a:br>
            <a:r>
              <a:rPr lang="en-IN" dirty="0" smtClean="0"/>
              <a:t/>
            </a:r>
            <a:br>
              <a:rPr lang="en-IN" dirty="0" smtClean="0"/>
            </a:br>
            <a:endParaRPr lang="en-IN" dirty="0"/>
          </a:p>
        </p:txBody>
      </p:sp>
      <p:pic>
        <p:nvPicPr>
          <p:cNvPr id="13315" name="Picture 3"/>
          <p:cNvPicPr>
            <a:picLocks noChangeAspect="1" noChangeArrowheads="1"/>
          </p:cNvPicPr>
          <p:nvPr/>
        </p:nvPicPr>
        <p:blipFill>
          <a:blip r:embed="rId3"/>
          <a:srcRect/>
          <a:stretch>
            <a:fillRect/>
          </a:stretch>
        </p:blipFill>
        <p:spPr bwMode="auto">
          <a:xfrm>
            <a:off x="1447800" y="3810000"/>
            <a:ext cx="5819775" cy="20288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609600" y="228600"/>
            <a:ext cx="5924550" cy="1609725"/>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0" y="1600200"/>
            <a:ext cx="7962900" cy="2447925"/>
          </a:xfrm>
          <a:prstGeom prst="rect">
            <a:avLst/>
          </a:prstGeom>
          <a:noFill/>
          <a:ln w="9525">
            <a:noFill/>
            <a:miter lim="800000"/>
            <a:headEnd/>
            <a:tailEnd/>
          </a:ln>
          <a:effectLst/>
        </p:spPr>
      </p:pic>
      <p:pic>
        <p:nvPicPr>
          <p:cNvPr id="14340" name="Picture 4"/>
          <p:cNvPicPr>
            <a:picLocks noChangeAspect="1" noChangeArrowheads="1"/>
          </p:cNvPicPr>
          <p:nvPr/>
        </p:nvPicPr>
        <p:blipFill>
          <a:blip r:embed="rId4"/>
          <a:srcRect/>
          <a:stretch>
            <a:fillRect/>
          </a:stretch>
        </p:blipFill>
        <p:spPr bwMode="auto">
          <a:xfrm>
            <a:off x="228600" y="4343400"/>
            <a:ext cx="7477125" cy="16764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4572000" cy="1323439"/>
          </a:xfrm>
          <a:prstGeom prst="rect">
            <a:avLst/>
          </a:prstGeom>
        </p:spPr>
        <p:txBody>
          <a:bodyPr>
            <a:spAutoFit/>
          </a:bodyPr>
          <a:lstStyle/>
          <a:p>
            <a:r>
              <a:rPr lang="en-IN" sz="2200" b="1" dirty="0" smtClean="0">
                <a:latin typeface="Times New Roman" pitchFamily="18" charset="0"/>
                <a:cs typeface="Times New Roman" pitchFamily="18" charset="0"/>
              </a:rPr>
              <a:t>Sinusoidal signal</a:t>
            </a:r>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Cosinusoidal signal is defined as</a:t>
            </a:r>
            <a:br>
              <a:rPr lang="en-IN" sz="2200" dirty="0" smtClean="0">
                <a:latin typeface="Times New Roman" pitchFamily="18" charset="0"/>
                <a:cs typeface="Times New Roman" pitchFamily="18" charset="0"/>
              </a:rPr>
            </a:br>
            <a:r>
              <a:rPr lang="en-IN" dirty="0" smtClean="0"/>
              <a:t/>
            </a:r>
            <a:br>
              <a:rPr lang="en-IN" dirty="0" smtClean="0"/>
            </a:br>
            <a:endParaRPr lang="en-IN" dirty="0"/>
          </a:p>
        </p:txBody>
      </p:sp>
      <p:pic>
        <p:nvPicPr>
          <p:cNvPr id="15362" name="Picture 2"/>
          <p:cNvPicPr>
            <a:picLocks noChangeAspect="1" noChangeArrowheads="1"/>
          </p:cNvPicPr>
          <p:nvPr/>
        </p:nvPicPr>
        <p:blipFill>
          <a:blip r:embed="rId2"/>
          <a:srcRect/>
          <a:stretch>
            <a:fillRect/>
          </a:stretch>
        </p:blipFill>
        <p:spPr bwMode="auto">
          <a:xfrm>
            <a:off x="4495800" y="533400"/>
            <a:ext cx="2152650" cy="457200"/>
          </a:xfrm>
          <a:prstGeom prst="rect">
            <a:avLst/>
          </a:prstGeom>
          <a:noFill/>
          <a:ln w="9525">
            <a:noFill/>
            <a:miter lim="800000"/>
            <a:headEnd/>
            <a:tailEnd/>
          </a:ln>
          <a:effectLst/>
        </p:spPr>
      </p:pic>
      <p:sp>
        <p:nvSpPr>
          <p:cNvPr id="5" name="Rectangle 4"/>
          <p:cNvSpPr/>
          <p:nvPr/>
        </p:nvSpPr>
        <p:spPr>
          <a:xfrm>
            <a:off x="304800" y="1219200"/>
            <a:ext cx="4572000" cy="1107996"/>
          </a:xfrm>
          <a:prstGeom prst="rect">
            <a:avLst/>
          </a:prstGeom>
        </p:spPr>
        <p:txBody>
          <a:bodyPr>
            <a:spAutoFit/>
          </a:bodyPr>
          <a:lstStyle/>
          <a:p>
            <a:r>
              <a:rPr lang="en-IN" sz="2200" dirty="0" smtClean="0"/>
              <a:t>Sinusoidal signal is defined as</a:t>
            </a:r>
            <a:br>
              <a:rPr lang="en-IN" sz="2200" dirty="0" smtClean="0"/>
            </a:br>
            <a:r>
              <a:rPr lang="en-IN" sz="2200" dirty="0" smtClean="0"/>
              <a:t/>
            </a:r>
            <a:br>
              <a:rPr lang="en-IN" sz="2200" dirty="0" smtClean="0"/>
            </a:br>
            <a:endParaRPr lang="en-IN" sz="2200" dirty="0"/>
          </a:p>
        </p:txBody>
      </p:sp>
      <p:pic>
        <p:nvPicPr>
          <p:cNvPr id="15364" name="Picture 4"/>
          <p:cNvPicPr>
            <a:picLocks noChangeAspect="1" noChangeArrowheads="1"/>
          </p:cNvPicPr>
          <p:nvPr/>
        </p:nvPicPr>
        <p:blipFill>
          <a:blip r:embed="rId3"/>
          <a:srcRect/>
          <a:stretch>
            <a:fillRect/>
          </a:stretch>
        </p:blipFill>
        <p:spPr bwMode="auto">
          <a:xfrm>
            <a:off x="4648200" y="1371600"/>
            <a:ext cx="2028825" cy="314325"/>
          </a:xfrm>
          <a:prstGeom prst="rect">
            <a:avLst/>
          </a:prstGeom>
          <a:noFill/>
          <a:ln w="9525">
            <a:noFill/>
            <a:miter lim="800000"/>
            <a:headEnd/>
            <a:tailEnd/>
          </a:ln>
          <a:effectLst/>
        </p:spPr>
      </p:pic>
      <p:pic>
        <p:nvPicPr>
          <p:cNvPr id="15365" name="Picture 5"/>
          <p:cNvPicPr>
            <a:picLocks noChangeAspect="1" noChangeArrowheads="1"/>
          </p:cNvPicPr>
          <p:nvPr/>
        </p:nvPicPr>
        <p:blipFill>
          <a:blip r:embed="rId4"/>
          <a:srcRect/>
          <a:stretch>
            <a:fillRect/>
          </a:stretch>
        </p:blipFill>
        <p:spPr bwMode="auto">
          <a:xfrm>
            <a:off x="381000" y="1676400"/>
            <a:ext cx="7391400" cy="2009775"/>
          </a:xfrm>
          <a:prstGeom prst="rect">
            <a:avLst/>
          </a:prstGeom>
          <a:noFill/>
          <a:ln w="9525">
            <a:noFill/>
            <a:miter lim="800000"/>
            <a:headEnd/>
            <a:tailEnd/>
          </a:ln>
          <a:effectLst/>
        </p:spPr>
      </p:pic>
      <p:pic>
        <p:nvPicPr>
          <p:cNvPr id="15366" name="Picture 6"/>
          <p:cNvPicPr>
            <a:picLocks noChangeAspect="1" noChangeArrowheads="1"/>
          </p:cNvPicPr>
          <p:nvPr/>
        </p:nvPicPr>
        <p:blipFill>
          <a:blip r:embed="rId5"/>
          <a:srcRect/>
          <a:stretch>
            <a:fillRect/>
          </a:stretch>
        </p:blipFill>
        <p:spPr bwMode="auto">
          <a:xfrm>
            <a:off x="152400" y="3810000"/>
            <a:ext cx="8629650" cy="26193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28600"/>
            <a:ext cx="4572000" cy="1446550"/>
          </a:xfrm>
          <a:prstGeom prst="rect">
            <a:avLst/>
          </a:prstGeom>
        </p:spPr>
        <p:txBody>
          <a:bodyPr>
            <a:spAutoFit/>
          </a:bodyPr>
          <a:lstStyle/>
          <a:p>
            <a:r>
              <a:rPr lang="en-IN" sz="2200" b="1" dirty="0" smtClean="0">
                <a:latin typeface="Times New Roman" pitchFamily="18" charset="0"/>
                <a:cs typeface="Times New Roman" pitchFamily="18" charset="0"/>
              </a:rPr>
              <a:t>Exponential signal</a:t>
            </a:r>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Real Exponential signal is defined as</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endParaRPr lang="en-IN" sz="2200" dirty="0">
              <a:latin typeface="Times New Roman" pitchFamily="18" charset="0"/>
              <a:cs typeface="Times New Roman" pitchFamily="18" charset="0"/>
            </a:endParaRPr>
          </a:p>
        </p:txBody>
      </p:sp>
      <p:pic>
        <p:nvPicPr>
          <p:cNvPr id="16386" name="Picture 2"/>
          <p:cNvPicPr>
            <a:picLocks noChangeAspect="1" noChangeArrowheads="1"/>
          </p:cNvPicPr>
          <p:nvPr/>
        </p:nvPicPr>
        <p:blipFill>
          <a:blip r:embed="rId2"/>
          <a:srcRect/>
          <a:stretch>
            <a:fillRect/>
          </a:stretch>
        </p:blipFill>
        <p:spPr bwMode="auto">
          <a:xfrm>
            <a:off x="5105400" y="304800"/>
            <a:ext cx="2219325" cy="676275"/>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0" y="1371600"/>
            <a:ext cx="8763000" cy="38576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0" y="381000"/>
            <a:ext cx="9144000" cy="3886200"/>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a:srcRect/>
          <a:stretch>
            <a:fillRect/>
          </a:stretch>
        </p:blipFill>
        <p:spPr bwMode="auto">
          <a:xfrm>
            <a:off x="152400" y="4267200"/>
            <a:ext cx="8991600" cy="23622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10600" cy="1015663"/>
          </a:xfrm>
          <a:prstGeom prst="rect">
            <a:avLst/>
          </a:prstGeom>
        </p:spPr>
        <p:txBody>
          <a:bodyPr wrap="square">
            <a:spAutoFit/>
          </a:bodyPr>
          <a:lstStyle/>
          <a:p>
            <a:pPr algn="ctr"/>
            <a:r>
              <a:rPr lang="en-IN" sz="2400" b="1" dirty="0" smtClean="0">
                <a:latin typeface="Times New Roman" pitchFamily="18" charset="0"/>
                <a:cs typeface="Times New Roman" pitchFamily="18" charset="0"/>
              </a:rPr>
              <a:t>Basic(Elementary or Standard) Discrete time signals</a:t>
            </a:r>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3" name="Rectangle 2"/>
          <p:cNvSpPr/>
          <p:nvPr/>
        </p:nvSpPr>
        <p:spPr>
          <a:xfrm>
            <a:off x="228600" y="685800"/>
            <a:ext cx="4572000" cy="1446550"/>
          </a:xfrm>
          <a:prstGeom prst="rect">
            <a:avLst/>
          </a:prstGeom>
        </p:spPr>
        <p:txBody>
          <a:bodyPr wrap="square">
            <a:spAutoFit/>
          </a:bodyPr>
          <a:lstStyle/>
          <a:p>
            <a:r>
              <a:rPr lang="en-IN" sz="2200" b="1" dirty="0" smtClean="0">
                <a:latin typeface="Times New Roman" pitchFamily="18" charset="0"/>
                <a:cs typeface="Times New Roman" pitchFamily="18" charset="0"/>
              </a:rPr>
              <a:t>Step signal</a:t>
            </a:r>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Unit Step signal is defined as</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endParaRPr lang="en-IN" sz="2200" dirty="0">
              <a:latin typeface="Times New Roman" pitchFamily="18" charset="0"/>
              <a:cs typeface="Times New Roman" pitchFamily="18" charset="0"/>
            </a:endParaRPr>
          </a:p>
        </p:txBody>
      </p:sp>
      <p:pic>
        <p:nvPicPr>
          <p:cNvPr id="18434" name="Picture 2"/>
          <p:cNvPicPr>
            <a:picLocks noChangeAspect="1" noChangeArrowheads="1"/>
          </p:cNvPicPr>
          <p:nvPr/>
        </p:nvPicPr>
        <p:blipFill>
          <a:blip r:embed="rId2"/>
          <a:srcRect/>
          <a:stretch>
            <a:fillRect/>
          </a:stretch>
        </p:blipFill>
        <p:spPr bwMode="auto">
          <a:xfrm>
            <a:off x="1066800" y="1371600"/>
            <a:ext cx="6486525" cy="2114550"/>
          </a:xfrm>
          <a:prstGeom prst="rect">
            <a:avLst/>
          </a:prstGeom>
          <a:noFill/>
          <a:ln w="9525">
            <a:noFill/>
            <a:miter lim="800000"/>
            <a:headEnd/>
            <a:tailEnd/>
          </a:ln>
          <a:effectLst/>
        </p:spPr>
      </p:pic>
      <p:sp>
        <p:nvSpPr>
          <p:cNvPr id="5" name="Rectangle 4"/>
          <p:cNvSpPr/>
          <p:nvPr/>
        </p:nvSpPr>
        <p:spPr>
          <a:xfrm>
            <a:off x="228600" y="3124200"/>
            <a:ext cx="4572000" cy="1446550"/>
          </a:xfrm>
          <a:prstGeom prst="rect">
            <a:avLst/>
          </a:prstGeom>
        </p:spPr>
        <p:txBody>
          <a:bodyPr>
            <a:spAutoFit/>
          </a:bodyPr>
          <a:lstStyle/>
          <a:p>
            <a:r>
              <a:rPr lang="en-IN" sz="2200" b="1" dirty="0" smtClean="0">
                <a:latin typeface="Times New Roman" pitchFamily="18" charset="0"/>
                <a:cs typeface="Times New Roman" pitchFamily="18" charset="0"/>
              </a:rPr>
              <a:t>Unit Ramp signal</a:t>
            </a:r>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Unit Ramp signal is defined as</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endParaRPr lang="en-IN" sz="2200" dirty="0">
              <a:latin typeface="Times New Roman" pitchFamily="18" charset="0"/>
              <a:cs typeface="Times New Roman" pitchFamily="18" charset="0"/>
            </a:endParaRPr>
          </a:p>
        </p:txBody>
      </p:sp>
      <p:pic>
        <p:nvPicPr>
          <p:cNvPr id="18435" name="Picture 3"/>
          <p:cNvPicPr>
            <a:picLocks noChangeAspect="1" noChangeArrowheads="1"/>
          </p:cNvPicPr>
          <p:nvPr/>
        </p:nvPicPr>
        <p:blipFill>
          <a:blip r:embed="rId3"/>
          <a:srcRect/>
          <a:stretch>
            <a:fillRect/>
          </a:stretch>
        </p:blipFill>
        <p:spPr bwMode="auto">
          <a:xfrm>
            <a:off x="1143000" y="4191000"/>
            <a:ext cx="6400800" cy="20859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5715000" cy="1323439"/>
          </a:xfrm>
          <a:prstGeom prst="rect">
            <a:avLst/>
          </a:prstGeom>
        </p:spPr>
        <p:txBody>
          <a:bodyPr wrap="square">
            <a:spAutoFit/>
          </a:bodyPr>
          <a:lstStyle/>
          <a:p>
            <a:r>
              <a:rPr lang="en-IN" sz="2200" b="1" dirty="0" smtClean="0">
                <a:latin typeface="Times New Roman" pitchFamily="18" charset="0"/>
                <a:cs typeface="Times New Roman" pitchFamily="18" charset="0"/>
              </a:rPr>
              <a:t>Pulse signal </a:t>
            </a:r>
            <a:r>
              <a:rPr lang="en-IN" sz="2200" dirty="0" smtClean="0">
                <a:latin typeface="Times New Roman" pitchFamily="18" charset="0"/>
                <a:cs typeface="Times New Roman" pitchFamily="18" charset="0"/>
              </a:rPr>
              <a:t>(Rectangular pulse function)</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Pulse signal is defined as</a:t>
            </a:r>
            <a:r>
              <a:rPr lang="en-IN" dirty="0" smtClean="0"/>
              <a:t/>
            </a:r>
            <a:br>
              <a:rPr lang="en-IN" dirty="0" smtClean="0"/>
            </a:br>
            <a:r>
              <a:rPr lang="en-IN" dirty="0" smtClean="0"/>
              <a:t/>
            </a:r>
            <a:br>
              <a:rPr lang="en-IN" dirty="0" smtClean="0"/>
            </a:br>
            <a:endParaRPr lang="en-IN" dirty="0"/>
          </a:p>
        </p:txBody>
      </p:sp>
      <p:pic>
        <p:nvPicPr>
          <p:cNvPr id="19458" name="Picture 2"/>
          <p:cNvPicPr>
            <a:picLocks noChangeAspect="1" noChangeArrowheads="1"/>
          </p:cNvPicPr>
          <p:nvPr/>
        </p:nvPicPr>
        <p:blipFill>
          <a:blip r:embed="rId2"/>
          <a:srcRect/>
          <a:stretch>
            <a:fillRect/>
          </a:stretch>
        </p:blipFill>
        <p:spPr bwMode="auto">
          <a:xfrm>
            <a:off x="838200" y="1143000"/>
            <a:ext cx="7029450" cy="2057400"/>
          </a:xfrm>
          <a:prstGeom prst="rect">
            <a:avLst/>
          </a:prstGeom>
          <a:noFill/>
          <a:ln w="9525">
            <a:noFill/>
            <a:miter lim="800000"/>
            <a:headEnd/>
            <a:tailEnd/>
          </a:ln>
          <a:effectLst/>
        </p:spPr>
      </p:pic>
      <p:sp>
        <p:nvSpPr>
          <p:cNvPr id="4" name="Rectangle 3"/>
          <p:cNvSpPr/>
          <p:nvPr/>
        </p:nvSpPr>
        <p:spPr>
          <a:xfrm>
            <a:off x="304800" y="2971800"/>
            <a:ext cx="4572000" cy="1446550"/>
          </a:xfrm>
          <a:prstGeom prst="rect">
            <a:avLst/>
          </a:prstGeom>
        </p:spPr>
        <p:txBody>
          <a:bodyPr>
            <a:spAutoFit/>
          </a:bodyPr>
          <a:lstStyle/>
          <a:p>
            <a:r>
              <a:rPr lang="en-IN" sz="2200" b="1" dirty="0" smtClean="0">
                <a:latin typeface="Times New Roman" pitchFamily="18" charset="0"/>
                <a:cs typeface="Times New Roman" pitchFamily="18" charset="0"/>
              </a:rPr>
              <a:t>Unit Impulse signal </a:t>
            </a:r>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Unit Impulse signal is defined as</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endParaRPr lang="en-IN" sz="2200" dirty="0">
              <a:latin typeface="Times New Roman" pitchFamily="18" charset="0"/>
              <a:cs typeface="Times New Roman" pitchFamily="18" charset="0"/>
            </a:endParaRPr>
          </a:p>
        </p:txBody>
      </p:sp>
      <p:pic>
        <p:nvPicPr>
          <p:cNvPr id="19459" name="Picture 3"/>
          <p:cNvPicPr>
            <a:picLocks noChangeAspect="1" noChangeArrowheads="1"/>
          </p:cNvPicPr>
          <p:nvPr/>
        </p:nvPicPr>
        <p:blipFill>
          <a:blip r:embed="rId3"/>
          <a:srcRect/>
          <a:stretch>
            <a:fillRect/>
          </a:stretch>
        </p:blipFill>
        <p:spPr bwMode="auto">
          <a:xfrm>
            <a:off x="1219200" y="4191000"/>
            <a:ext cx="6734175" cy="21526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10600" cy="1692771"/>
          </a:xfrm>
          <a:prstGeom prst="rect">
            <a:avLst/>
          </a:prstGeom>
        </p:spPr>
        <p:txBody>
          <a:bodyPr wrap="square">
            <a:spAutoFit/>
          </a:bodyPr>
          <a:lstStyle/>
          <a:p>
            <a:r>
              <a:rPr lang="en-IN" sz="2200" b="1" dirty="0" smtClean="0">
                <a:latin typeface="Times New Roman" pitchFamily="18" charset="0"/>
                <a:cs typeface="Times New Roman" pitchFamily="18" charset="0"/>
              </a:rPr>
              <a:t>Digital signal</a:t>
            </a:r>
            <a:r>
              <a:rPr lang="en-IN" sz="2200" dirty="0" smtClean="0">
                <a:latin typeface="Times New Roman" pitchFamily="18" charset="0"/>
                <a:cs typeface="Times New Roman" pitchFamily="18" charset="0"/>
              </a:rPr>
              <a:t>:</a:t>
            </a:r>
            <a:r>
              <a:rPr lang="en-IN" dirty="0" smtClean="0"/>
              <a:t/>
            </a:r>
            <a:br>
              <a:rPr lang="en-IN" dirty="0" smtClean="0"/>
            </a:br>
            <a:r>
              <a:rPr lang="en-IN" sz="2200" dirty="0" smtClean="0">
                <a:latin typeface="Times New Roman" pitchFamily="18" charset="0"/>
                <a:cs typeface="Times New Roman" pitchFamily="18" charset="0"/>
              </a:rPr>
              <a:t>The signals that are discrete in time and quantized in amplitude is called digital signal</a:t>
            </a:r>
            <a:r>
              <a:rPr lang="en-IN" dirty="0" smtClean="0"/>
              <a:t/>
            </a:r>
            <a:br>
              <a:rPr lang="en-IN" dirty="0" smtClean="0"/>
            </a:br>
            <a:r>
              <a:rPr lang="en-IN" dirty="0" smtClean="0"/>
              <a:t/>
            </a:r>
            <a:br>
              <a:rPr lang="en-IN" dirty="0" smtClean="0"/>
            </a:br>
            <a:endParaRPr lang="en-IN" dirty="0"/>
          </a:p>
        </p:txBody>
      </p:sp>
      <p:pic>
        <p:nvPicPr>
          <p:cNvPr id="2050" name="Picture 2"/>
          <p:cNvPicPr>
            <a:picLocks noChangeAspect="1" noChangeArrowheads="1"/>
          </p:cNvPicPr>
          <p:nvPr/>
        </p:nvPicPr>
        <p:blipFill>
          <a:blip r:embed="rId2"/>
          <a:srcRect/>
          <a:stretch>
            <a:fillRect/>
          </a:stretch>
        </p:blipFill>
        <p:spPr bwMode="auto">
          <a:xfrm>
            <a:off x="2057400" y="1295400"/>
            <a:ext cx="4371975" cy="1390650"/>
          </a:xfrm>
          <a:prstGeom prst="rect">
            <a:avLst/>
          </a:prstGeom>
          <a:noFill/>
          <a:ln w="9525">
            <a:noFill/>
            <a:miter lim="800000"/>
            <a:headEnd/>
            <a:tailEnd/>
          </a:ln>
          <a:effectLst/>
        </p:spPr>
      </p:pic>
      <p:sp>
        <p:nvSpPr>
          <p:cNvPr id="4" name="Rectangle 3"/>
          <p:cNvSpPr/>
          <p:nvPr/>
        </p:nvSpPr>
        <p:spPr>
          <a:xfrm>
            <a:off x="152400" y="2514600"/>
            <a:ext cx="5943600" cy="1015663"/>
          </a:xfrm>
          <a:prstGeom prst="rect">
            <a:avLst/>
          </a:prstGeom>
        </p:spPr>
        <p:txBody>
          <a:bodyPr wrap="square">
            <a:spAutoFit/>
          </a:bodyPr>
          <a:lstStyle/>
          <a:p>
            <a:r>
              <a:rPr lang="en-IN" sz="2200" b="1" dirty="0" smtClean="0">
                <a:latin typeface="Times New Roman" pitchFamily="18" charset="0"/>
                <a:cs typeface="Times New Roman" pitchFamily="18" charset="0"/>
              </a:rPr>
              <a:t>Continuous time and discrete time signal</a:t>
            </a:r>
            <a:r>
              <a:rPr lang="en-IN" sz="2400" b="1" dirty="0" smtClean="0">
                <a:latin typeface="Times New Roman" pitchFamily="18" charset="0"/>
                <a:cs typeface="Times New Roman" pitchFamily="18" charset="0"/>
              </a:rPr>
              <a:t/>
            </a:r>
            <a:br>
              <a:rPr lang="en-IN" sz="2400" b="1" dirty="0" smtClean="0">
                <a:latin typeface="Times New Roman" pitchFamily="18" charset="0"/>
                <a:cs typeface="Times New Roman" pitchFamily="18" charset="0"/>
              </a:rPr>
            </a:br>
            <a:r>
              <a:rPr lang="en-IN" b="1" dirty="0" smtClean="0"/>
              <a:t/>
            </a:r>
            <a:br>
              <a:rPr lang="en-IN" b="1" dirty="0" smtClean="0"/>
            </a:br>
            <a:endParaRPr lang="en-IN" b="1" dirty="0"/>
          </a:p>
        </p:txBody>
      </p:sp>
      <p:sp>
        <p:nvSpPr>
          <p:cNvPr id="5" name="Rectangle 4"/>
          <p:cNvSpPr/>
          <p:nvPr/>
        </p:nvSpPr>
        <p:spPr>
          <a:xfrm>
            <a:off x="152400" y="3124200"/>
            <a:ext cx="8839200" cy="2000548"/>
          </a:xfrm>
          <a:prstGeom prst="rect">
            <a:avLst/>
          </a:prstGeom>
        </p:spPr>
        <p:txBody>
          <a:bodyPr wrap="square">
            <a:spAutoFit/>
          </a:bodyPr>
          <a:lstStyle/>
          <a:p>
            <a:r>
              <a:rPr lang="en-IN" sz="2200" dirty="0" smtClean="0">
                <a:latin typeface="Times New Roman" pitchFamily="18" charset="0"/>
                <a:cs typeface="Times New Roman" pitchFamily="18" charset="0"/>
              </a:rPr>
              <a:t>Continuous time signal:</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A signal that is defined for every instants of time is known as continuous time signal. Continuous time signals are continuous in amplitude and continuous in time. It is denoted by x(t) and shown in Fig</a:t>
            </a:r>
            <a:r>
              <a:rPr lang="en-IN" dirty="0" smtClean="0"/>
              <a:t/>
            </a:r>
            <a:br>
              <a:rPr lang="en-IN" dirty="0" smtClean="0"/>
            </a:br>
            <a:r>
              <a:rPr lang="en-IN" dirty="0" smtClean="0"/>
              <a:t/>
            </a:r>
            <a:br>
              <a:rPr lang="en-IN" dirty="0" smtClean="0"/>
            </a:br>
            <a:endParaRPr lang="en-IN" dirty="0"/>
          </a:p>
        </p:txBody>
      </p:sp>
      <p:pic>
        <p:nvPicPr>
          <p:cNvPr id="6" name="Picture 2"/>
          <p:cNvPicPr>
            <a:picLocks noChangeAspect="1" noChangeArrowheads="1"/>
          </p:cNvPicPr>
          <p:nvPr/>
        </p:nvPicPr>
        <p:blipFill>
          <a:blip r:embed="rId3"/>
          <a:srcRect/>
          <a:stretch>
            <a:fillRect/>
          </a:stretch>
        </p:blipFill>
        <p:spPr bwMode="auto">
          <a:xfrm>
            <a:off x="1905000" y="4572000"/>
            <a:ext cx="5286375" cy="16002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314325" y="781050"/>
            <a:ext cx="8515350" cy="52959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4572000" cy="1446550"/>
          </a:xfrm>
          <a:prstGeom prst="rect">
            <a:avLst/>
          </a:prstGeom>
        </p:spPr>
        <p:txBody>
          <a:bodyPr>
            <a:spAutoFit/>
          </a:bodyPr>
          <a:lstStyle/>
          <a:p>
            <a:r>
              <a:rPr lang="en-IN" sz="2200" b="1" dirty="0" smtClean="0">
                <a:latin typeface="Times New Roman" pitchFamily="18" charset="0"/>
                <a:cs typeface="Times New Roman" pitchFamily="18" charset="0"/>
              </a:rPr>
              <a:t>Exponential signal</a:t>
            </a:r>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Real Exponential signal is defined as </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endParaRPr lang="en-IN" sz="2200" dirty="0">
              <a:latin typeface="Times New Roman" pitchFamily="18" charset="0"/>
              <a:cs typeface="Times New Roman" pitchFamily="18" charset="0"/>
            </a:endParaRPr>
          </a:p>
        </p:txBody>
      </p:sp>
      <p:pic>
        <p:nvPicPr>
          <p:cNvPr id="21506" name="Picture 2"/>
          <p:cNvPicPr>
            <a:picLocks noChangeAspect="1" noChangeArrowheads="1"/>
          </p:cNvPicPr>
          <p:nvPr/>
        </p:nvPicPr>
        <p:blipFill>
          <a:blip r:embed="rId2"/>
          <a:srcRect/>
          <a:stretch>
            <a:fillRect/>
          </a:stretch>
        </p:blipFill>
        <p:spPr bwMode="auto">
          <a:xfrm>
            <a:off x="5029200" y="457200"/>
            <a:ext cx="2895600" cy="457200"/>
          </a:xfrm>
          <a:prstGeom prst="rect">
            <a:avLst/>
          </a:prstGeom>
          <a:noFill/>
          <a:ln w="9525">
            <a:noFill/>
            <a:miter lim="800000"/>
            <a:headEnd/>
            <a:tailEnd/>
          </a:ln>
          <a:effectLst/>
        </p:spPr>
      </p:pic>
      <p:pic>
        <p:nvPicPr>
          <p:cNvPr id="21507" name="Picture 3"/>
          <p:cNvPicPr>
            <a:picLocks noChangeAspect="1" noChangeArrowheads="1"/>
          </p:cNvPicPr>
          <p:nvPr/>
        </p:nvPicPr>
        <p:blipFill>
          <a:blip r:embed="rId3"/>
          <a:srcRect/>
          <a:stretch>
            <a:fillRect/>
          </a:stretch>
        </p:blipFill>
        <p:spPr bwMode="auto">
          <a:xfrm>
            <a:off x="914400" y="1905000"/>
            <a:ext cx="7658100" cy="1952625"/>
          </a:xfrm>
          <a:prstGeom prst="rect">
            <a:avLst/>
          </a:prstGeom>
          <a:noFill/>
          <a:ln w="9525">
            <a:noFill/>
            <a:miter lim="800000"/>
            <a:headEnd/>
            <a:tailEnd/>
          </a:ln>
          <a:effectLst/>
        </p:spPr>
      </p:pic>
      <p:pic>
        <p:nvPicPr>
          <p:cNvPr id="21508" name="Picture 4"/>
          <p:cNvPicPr>
            <a:picLocks noChangeAspect="1" noChangeArrowheads="1"/>
          </p:cNvPicPr>
          <p:nvPr/>
        </p:nvPicPr>
        <p:blipFill>
          <a:blip r:embed="rId4"/>
          <a:srcRect/>
          <a:stretch>
            <a:fillRect/>
          </a:stretch>
        </p:blipFill>
        <p:spPr bwMode="auto">
          <a:xfrm>
            <a:off x="828675" y="4495800"/>
            <a:ext cx="8315325" cy="11430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srcRect/>
          <a:stretch>
            <a:fillRect/>
          </a:stretch>
        </p:blipFill>
        <p:spPr bwMode="auto">
          <a:xfrm>
            <a:off x="52388" y="304800"/>
            <a:ext cx="9039225" cy="62484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Amplitude addition"/>
          <p:cNvPicPr>
            <a:picLocks noChangeAspect="1" noChangeArrowheads="1"/>
          </p:cNvPicPr>
          <p:nvPr/>
        </p:nvPicPr>
        <p:blipFill>
          <a:blip r:embed="rId2"/>
          <a:srcRect/>
          <a:stretch>
            <a:fillRect/>
          </a:stretch>
        </p:blipFill>
        <p:spPr bwMode="auto">
          <a:xfrm>
            <a:off x="2286000" y="2286000"/>
            <a:ext cx="4191000" cy="3886200"/>
          </a:xfrm>
          <a:prstGeom prst="rect">
            <a:avLst/>
          </a:prstGeom>
          <a:noFill/>
        </p:spPr>
      </p:pic>
      <p:sp>
        <p:nvSpPr>
          <p:cNvPr id="3" name="Rectangle 2"/>
          <p:cNvSpPr/>
          <p:nvPr/>
        </p:nvSpPr>
        <p:spPr>
          <a:xfrm>
            <a:off x="304800" y="228600"/>
            <a:ext cx="8458200" cy="1477328"/>
          </a:xfrm>
          <a:prstGeom prst="rect">
            <a:avLst/>
          </a:prstGeom>
        </p:spPr>
        <p:txBody>
          <a:bodyPr wrap="square">
            <a:spAutoFit/>
          </a:bodyPr>
          <a:lstStyle/>
          <a:p>
            <a:pPr algn="ctr"/>
            <a:r>
              <a:rPr lang="en-IN" sz="2400" b="1" dirty="0" smtClean="0">
                <a:latin typeface="Times New Roman" pitchFamily="18" charset="0"/>
                <a:cs typeface="Times New Roman" pitchFamily="18" charset="0"/>
              </a:rPr>
              <a:t>Basic Operations on Signals</a:t>
            </a:r>
          </a:p>
          <a:p>
            <a:r>
              <a:rPr lang="en-IN" sz="2200" b="1" dirty="0" smtClean="0">
                <a:latin typeface="Times New Roman" pitchFamily="18" charset="0"/>
                <a:cs typeface="Times New Roman" pitchFamily="18" charset="0"/>
              </a:rPr>
              <a:t>Addition</a:t>
            </a:r>
          </a:p>
          <a:p>
            <a:pPr algn="just"/>
            <a:r>
              <a:rPr lang="en-IN" sz="2200" dirty="0" smtClean="0">
                <a:latin typeface="Times New Roman" pitchFamily="18" charset="0"/>
                <a:cs typeface="Times New Roman" pitchFamily="18" charset="0"/>
              </a:rPr>
              <a:t>Addition of two signals is nothing but addition of their corresponding amplitudes. This can be best explained by using the following example:</a:t>
            </a:r>
            <a:endParaRPr lang="en-IN" sz="22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7772400" cy="1446550"/>
          </a:xfrm>
          <a:prstGeom prst="rect">
            <a:avLst/>
          </a:prstGeom>
        </p:spPr>
        <p:txBody>
          <a:bodyPr wrap="square">
            <a:spAutoFit/>
          </a:bodyPr>
          <a:lstStyle/>
          <a:p>
            <a:r>
              <a:rPr lang="fr-FR" sz="2200" dirty="0" smtClean="0">
                <a:latin typeface="Times New Roman" pitchFamily="18" charset="0"/>
                <a:cs typeface="Times New Roman" pitchFamily="18" charset="0"/>
              </a:rPr>
              <a:t>As seen from the diagram above,</a:t>
            </a:r>
          </a:p>
          <a:p>
            <a:r>
              <a:rPr lang="fr-FR" sz="2200" dirty="0" smtClean="0">
                <a:latin typeface="Times New Roman" pitchFamily="18" charset="0"/>
                <a:cs typeface="Times New Roman" pitchFamily="18" charset="0"/>
              </a:rPr>
              <a:t>-10 &lt; t &lt; -3 amplitude of z(t) = x1(t) + x2(t) = 0 + 2 = 2</a:t>
            </a:r>
          </a:p>
          <a:p>
            <a:r>
              <a:rPr lang="fr-FR" sz="2200" dirty="0" smtClean="0">
                <a:latin typeface="Times New Roman" pitchFamily="18" charset="0"/>
                <a:cs typeface="Times New Roman" pitchFamily="18" charset="0"/>
              </a:rPr>
              <a:t>-3 &lt; t &lt; 3 amplitude of z(t) = x1(t) + x2(t) = 1 + 2 = 3</a:t>
            </a:r>
          </a:p>
          <a:p>
            <a:r>
              <a:rPr lang="fr-FR" sz="2200" dirty="0" smtClean="0">
                <a:latin typeface="Times New Roman" pitchFamily="18" charset="0"/>
                <a:cs typeface="Times New Roman" pitchFamily="18" charset="0"/>
              </a:rPr>
              <a:t>3 &lt; t &lt; 10 amplitude of z(t) = x1(t) + x2(t) = 0 + 2 = 2</a:t>
            </a:r>
            <a:endParaRPr lang="fr-FR" sz="2200" dirty="0">
              <a:latin typeface="Times New Roman" pitchFamily="18" charset="0"/>
              <a:cs typeface="Times New Roman" pitchFamily="18" charset="0"/>
            </a:endParaRPr>
          </a:p>
        </p:txBody>
      </p:sp>
      <p:sp>
        <p:nvSpPr>
          <p:cNvPr id="3" name="Rectangle 2"/>
          <p:cNvSpPr/>
          <p:nvPr/>
        </p:nvSpPr>
        <p:spPr>
          <a:xfrm>
            <a:off x="381000" y="1828800"/>
            <a:ext cx="8458200" cy="1446550"/>
          </a:xfrm>
          <a:prstGeom prst="rect">
            <a:avLst/>
          </a:prstGeom>
        </p:spPr>
        <p:txBody>
          <a:bodyPr wrap="square">
            <a:spAutoFit/>
          </a:bodyPr>
          <a:lstStyle/>
          <a:p>
            <a:r>
              <a:rPr lang="en-IN" sz="2200" b="1" dirty="0" smtClean="0">
                <a:latin typeface="Times New Roman" pitchFamily="18" charset="0"/>
                <a:cs typeface="Times New Roman" pitchFamily="18" charset="0"/>
              </a:rPr>
              <a:t>Subtraction</a:t>
            </a:r>
          </a:p>
          <a:p>
            <a:pPr algn="just"/>
            <a:r>
              <a:rPr lang="en-IN" sz="2200" dirty="0" smtClean="0">
                <a:latin typeface="Times New Roman" pitchFamily="18" charset="0"/>
                <a:cs typeface="Times New Roman" pitchFamily="18" charset="0"/>
              </a:rPr>
              <a:t>subtraction of two signals is nothing but subtraction of their corresponding amplitudes. This can be best explained by the following example:</a:t>
            </a:r>
            <a:endParaRPr lang="en-IN" sz="2200" dirty="0">
              <a:latin typeface="Times New Roman" pitchFamily="18" charset="0"/>
              <a:cs typeface="Times New Roman" pitchFamily="18" charset="0"/>
            </a:endParaRPr>
          </a:p>
        </p:txBody>
      </p:sp>
      <p:pic>
        <p:nvPicPr>
          <p:cNvPr id="36866" name="Picture 2" descr="Amplitude subtraction"/>
          <p:cNvPicPr>
            <a:picLocks noChangeAspect="1" noChangeArrowheads="1"/>
          </p:cNvPicPr>
          <p:nvPr/>
        </p:nvPicPr>
        <p:blipFill>
          <a:blip r:embed="rId2"/>
          <a:srcRect/>
          <a:stretch>
            <a:fillRect/>
          </a:stretch>
        </p:blipFill>
        <p:spPr bwMode="auto">
          <a:xfrm>
            <a:off x="2819400" y="2971800"/>
            <a:ext cx="3276600" cy="36195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7086600" cy="1446550"/>
          </a:xfrm>
          <a:prstGeom prst="rect">
            <a:avLst/>
          </a:prstGeom>
        </p:spPr>
        <p:txBody>
          <a:bodyPr wrap="square">
            <a:spAutoFit/>
          </a:bodyPr>
          <a:lstStyle/>
          <a:p>
            <a:r>
              <a:rPr lang="fr-FR" sz="2200" dirty="0" smtClean="0">
                <a:latin typeface="Times New Roman" pitchFamily="18" charset="0"/>
                <a:cs typeface="Times New Roman" pitchFamily="18" charset="0"/>
              </a:rPr>
              <a:t>As seen from the diagram above,</a:t>
            </a:r>
          </a:p>
          <a:p>
            <a:r>
              <a:rPr lang="fr-FR" sz="2200" dirty="0" smtClean="0">
                <a:latin typeface="Times New Roman" pitchFamily="18" charset="0"/>
                <a:cs typeface="Times New Roman" pitchFamily="18" charset="0"/>
              </a:rPr>
              <a:t>-10 &lt; t &lt; -3 amplitude of z (t) = x1(t) - x2(t) = 0 - 2 = -2</a:t>
            </a:r>
          </a:p>
          <a:p>
            <a:r>
              <a:rPr lang="fr-FR" sz="2200" dirty="0" smtClean="0">
                <a:latin typeface="Times New Roman" pitchFamily="18" charset="0"/>
                <a:cs typeface="Times New Roman" pitchFamily="18" charset="0"/>
              </a:rPr>
              <a:t>-3 &lt; t &lt; 3 amplitude of z (t) = x1(t) - x2(t) = 1 - 2 = -1</a:t>
            </a:r>
          </a:p>
          <a:p>
            <a:r>
              <a:rPr lang="fr-FR" sz="2200" dirty="0" smtClean="0">
                <a:latin typeface="Times New Roman" pitchFamily="18" charset="0"/>
                <a:cs typeface="Times New Roman" pitchFamily="18" charset="0"/>
              </a:rPr>
              <a:t>3 &lt; t &lt; 10 amplitude of z (t) = x1(t) + x2(t) = 0 - 2 = -2</a:t>
            </a:r>
            <a:endParaRPr lang="fr-FR" sz="2200" dirty="0">
              <a:latin typeface="Times New Roman" pitchFamily="18" charset="0"/>
              <a:cs typeface="Times New Roman" pitchFamily="18" charset="0"/>
            </a:endParaRPr>
          </a:p>
        </p:txBody>
      </p:sp>
      <p:sp>
        <p:nvSpPr>
          <p:cNvPr id="3" name="Rectangle 2"/>
          <p:cNvSpPr/>
          <p:nvPr/>
        </p:nvSpPr>
        <p:spPr>
          <a:xfrm>
            <a:off x="457200" y="1905000"/>
            <a:ext cx="8229600" cy="1446550"/>
          </a:xfrm>
          <a:prstGeom prst="rect">
            <a:avLst/>
          </a:prstGeom>
        </p:spPr>
        <p:txBody>
          <a:bodyPr wrap="square">
            <a:spAutoFit/>
          </a:bodyPr>
          <a:lstStyle/>
          <a:p>
            <a:pPr algn="just"/>
            <a:r>
              <a:rPr lang="en-IN" sz="2200" b="1" dirty="0" smtClean="0">
                <a:latin typeface="Times New Roman" pitchFamily="18" charset="0"/>
                <a:cs typeface="Times New Roman" pitchFamily="18" charset="0"/>
              </a:rPr>
              <a:t>Multiplication</a:t>
            </a:r>
          </a:p>
          <a:p>
            <a:pPr algn="just"/>
            <a:r>
              <a:rPr lang="en-IN" sz="2200" dirty="0" smtClean="0">
                <a:latin typeface="Times New Roman" pitchFamily="18" charset="0"/>
                <a:cs typeface="Times New Roman" pitchFamily="18" charset="0"/>
              </a:rPr>
              <a:t>Multiplication of two signals is nothing but multiplication of their corresponding amplitudes. This can be best explained by the following example:</a:t>
            </a:r>
            <a:endParaRPr lang="en-IN" sz="2200" dirty="0">
              <a:latin typeface="Times New Roman" pitchFamily="18" charset="0"/>
              <a:cs typeface="Times New Roman" pitchFamily="18" charset="0"/>
            </a:endParaRPr>
          </a:p>
        </p:txBody>
      </p:sp>
      <p:pic>
        <p:nvPicPr>
          <p:cNvPr id="37890" name="Picture 2" descr="Amplitude multiplication"/>
          <p:cNvPicPr>
            <a:picLocks noChangeAspect="1" noChangeArrowheads="1"/>
          </p:cNvPicPr>
          <p:nvPr/>
        </p:nvPicPr>
        <p:blipFill>
          <a:blip r:embed="rId2"/>
          <a:srcRect/>
          <a:stretch>
            <a:fillRect/>
          </a:stretch>
        </p:blipFill>
        <p:spPr bwMode="auto">
          <a:xfrm>
            <a:off x="2514600" y="3124200"/>
            <a:ext cx="3886200" cy="34290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6781800" cy="1446550"/>
          </a:xfrm>
          <a:prstGeom prst="rect">
            <a:avLst/>
          </a:prstGeom>
        </p:spPr>
        <p:txBody>
          <a:bodyPr wrap="square">
            <a:spAutoFit/>
          </a:bodyPr>
          <a:lstStyle/>
          <a:p>
            <a:r>
              <a:rPr lang="fr-FR" sz="2200" dirty="0" smtClean="0">
                <a:latin typeface="Times New Roman" pitchFamily="18" charset="0"/>
                <a:cs typeface="Times New Roman" pitchFamily="18" charset="0"/>
              </a:rPr>
              <a:t>As seen from the diagram above,</a:t>
            </a:r>
          </a:p>
          <a:p>
            <a:r>
              <a:rPr lang="fr-FR" sz="2200" dirty="0" smtClean="0">
                <a:latin typeface="Times New Roman" pitchFamily="18" charset="0"/>
                <a:cs typeface="Times New Roman" pitchFamily="18" charset="0"/>
              </a:rPr>
              <a:t>-10 &lt; t &lt; -3 amplitude of z (t) = x1(t) ×x2(t) = 0 ×2 = 0</a:t>
            </a:r>
          </a:p>
          <a:p>
            <a:r>
              <a:rPr lang="fr-FR" sz="2200" dirty="0" smtClean="0">
                <a:latin typeface="Times New Roman" pitchFamily="18" charset="0"/>
                <a:cs typeface="Times New Roman" pitchFamily="18" charset="0"/>
              </a:rPr>
              <a:t>-3 &lt; t &lt; 3 amplitude of z (t) = x1(t) ×x2(t) = 1 ×2 = 2</a:t>
            </a:r>
          </a:p>
          <a:p>
            <a:r>
              <a:rPr lang="fr-FR" sz="2200" dirty="0" smtClean="0">
                <a:latin typeface="Times New Roman" pitchFamily="18" charset="0"/>
                <a:cs typeface="Times New Roman" pitchFamily="18" charset="0"/>
              </a:rPr>
              <a:t>3 &lt; t &lt; 10 amplitude of z (t) = x1(t) × x2(t) = 0 × 2 = 0</a:t>
            </a:r>
            <a:endParaRPr lang="fr-FR" sz="2200" dirty="0">
              <a:latin typeface="Times New Roman" pitchFamily="18" charset="0"/>
              <a:cs typeface="Times New Roman" pitchFamily="18" charset="0"/>
            </a:endParaRPr>
          </a:p>
        </p:txBody>
      </p:sp>
      <p:sp>
        <p:nvSpPr>
          <p:cNvPr id="3" name="Rectangle 2"/>
          <p:cNvSpPr/>
          <p:nvPr/>
        </p:nvSpPr>
        <p:spPr>
          <a:xfrm>
            <a:off x="609600" y="1981200"/>
            <a:ext cx="8229600" cy="1661993"/>
          </a:xfrm>
          <a:prstGeom prst="rect">
            <a:avLst/>
          </a:prstGeom>
        </p:spPr>
        <p:txBody>
          <a:bodyPr wrap="square">
            <a:spAutoFit/>
          </a:bodyPr>
          <a:lstStyle/>
          <a:p>
            <a:r>
              <a:rPr lang="en-IN" sz="2200" b="1" dirty="0" smtClean="0">
                <a:latin typeface="Times New Roman" pitchFamily="18" charset="0"/>
                <a:cs typeface="Times New Roman" pitchFamily="18" charset="0"/>
              </a:rPr>
              <a:t>Amplitude Scaling</a:t>
            </a:r>
          </a:p>
          <a:p>
            <a:r>
              <a:rPr lang="en-IN" sz="2200" dirty="0" smtClean="0">
                <a:latin typeface="Times New Roman" pitchFamily="18" charset="0"/>
                <a:cs typeface="Times New Roman" pitchFamily="18" charset="0"/>
              </a:rPr>
              <a:t>C x(t) is a amplitude scaled version of x(t) whose amplitude is scaled by a factor C.</a:t>
            </a:r>
          </a:p>
          <a:p>
            <a:r>
              <a:rPr lang="en-IN" dirty="0" smtClean="0"/>
              <a:t/>
            </a:r>
            <a:br>
              <a:rPr lang="en-IN" dirty="0" smtClean="0"/>
            </a:br>
            <a:endParaRPr lang="en-IN" dirty="0"/>
          </a:p>
        </p:txBody>
      </p:sp>
      <p:pic>
        <p:nvPicPr>
          <p:cNvPr id="38914" name="Picture 2" descr="Amplitude scaling"/>
          <p:cNvPicPr>
            <a:picLocks noChangeAspect="1" noChangeArrowheads="1"/>
          </p:cNvPicPr>
          <p:nvPr/>
        </p:nvPicPr>
        <p:blipFill>
          <a:blip r:embed="rId2"/>
          <a:srcRect/>
          <a:stretch>
            <a:fillRect/>
          </a:stretch>
        </p:blipFill>
        <p:spPr bwMode="auto">
          <a:xfrm>
            <a:off x="1143000" y="3124200"/>
            <a:ext cx="6477000" cy="2000251"/>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057400" cy="430887"/>
          </a:xfrm>
          <a:prstGeom prst="rect">
            <a:avLst/>
          </a:prstGeom>
        </p:spPr>
        <p:txBody>
          <a:bodyPr wrap="square">
            <a:spAutoFit/>
          </a:bodyPr>
          <a:lstStyle/>
          <a:p>
            <a:r>
              <a:rPr lang="en-IN" sz="2200" b="1" dirty="0" smtClean="0">
                <a:latin typeface="Times New Roman" pitchFamily="18" charset="0"/>
                <a:cs typeface="Times New Roman" pitchFamily="18" charset="0"/>
              </a:rPr>
              <a:t>Time Shifting</a:t>
            </a:r>
            <a:endParaRPr lang="en-IN" sz="2200" b="1" dirty="0">
              <a:latin typeface="Times New Roman" pitchFamily="18" charset="0"/>
              <a:cs typeface="Times New Roman" pitchFamily="18" charset="0"/>
            </a:endParaRPr>
          </a:p>
        </p:txBody>
      </p:sp>
      <p:sp>
        <p:nvSpPr>
          <p:cNvPr id="39937" name="Rectangle 1"/>
          <p:cNvSpPr>
            <a:spLocks noChangeArrowheads="1"/>
          </p:cNvSpPr>
          <p:nvPr/>
        </p:nvSpPr>
        <p:spPr bwMode="auto">
          <a:xfrm>
            <a:off x="228600" y="685800"/>
            <a:ext cx="8686800" cy="1338828"/>
          </a:xfrm>
          <a:prstGeom prst="rect">
            <a:avLst/>
          </a:prstGeom>
          <a:no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Times New Roman" pitchFamily="18" charset="0"/>
                <a:cs typeface="Times New Roman" pitchFamily="18" charset="0"/>
              </a:rPr>
              <a:t>x(t ± t</a:t>
            </a:r>
            <a:r>
              <a:rPr kumimoji="0" lang="en-US" sz="2200" b="0" i="0" u="none" strike="noStrike" cap="none" normalizeH="0" baseline="-30000" dirty="0" smtClean="0">
                <a:ln>
                  <a:noFill/>
                </a:ln>
                <a:solidFill>
                  <a:srgbClr val="000000"/>
                </a:solidFill>
                <a:effectLst/>
                <a:latin typeface="Times New Roman" pitchFamily="18" charset="0"/>
                <a:cs typeface="Times New Roman" pitchFamily="18" charset="0"/>
              </a:rPr>
              <a:t>0</a:t>
            </a:r>
            <a:r>
              <a:rPr kumimoji="0" lang="en-US" sz="2200" b="0" i="0" u="none" strike="noStrike" cap="none" normalizeH="0" baseline="0" dirty="0" smtClean="0">
                <a:ln>
                  <a:noFill/>
                </a:ln>
                <a:solidFill>
                  <a:srgbClr val="000000"/>
                </a:solidFill>
                <a:effectLst/>
                <a:latin typeface="Times New Roman" pitchFamily="18" charset="0"/>
                <a:cs typeface="Times New Roman" pitchFamily="18" charset="0"/>
              </a:rPr>
              <a:t>) is time shifted version of the signal x(t).</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Times New Roman" pitchFamily="18" charset="0"/>
                <a:cs typeface="Times New Roman" pitchFamily="18" charset="0"/>
              </a:rPr>
              <a:t>x (t + t</a:t>
            </a:r>
            <a:r>
              <a:rPr kumimoji="0" lang="en-US" sz="2200" b="0" i="0" u="none" strike="noStrike" cap="none" normalizeH="0" baseline="-30000" dirty="0" smtClean="0">
                <a:ln>
                  <a:noFill/>
                </a:ln>
                <a:solidFill>
                  <a:srgbClr val="000000"/>
                </a:solidFill>
                <a:effectLst/>
                <a:latin typeface="Times New Roman" pitchFamily="18" charset="0"/>
                <a:cs typeface="Times New Roman" pitchFamily="18" charset="0"/>
              </a:rPr>
              <a:t>0</a:t>
            </a:r>
            <a:r>
              <a:rPr kumimoji="0" lang="en-US" sz="2200" b="0" i="0" u="none" strike="noStrike" cap="none" normalizeH="0" baseline="0" dirty="0" smtClean="0">
                <a:ln>
                  <a:noFill/>
                </a:ln>
                <a:solidFill>
                  <a:srgbClr val="000000"/>
                </a:solidFill>
                <a:effectLst/>
                <a:latin typeface="Times New Roman" pitchFamily="18" charset="0"/>
                <a:cs typeface="Times New Roman" pitchFamily="18" charset="0"/>
              </a:rPr>
              <a:t>) →→ negative shift</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Times New Roman" pitchFamily="18" charset="0"/>
                <a:cs typeface="Times New Roman" pitchFamily="18" charset="0"/>
              </a:rPr>
              <a:t>x (t - t</a:t>
            </a:r>
            <a:r>
              <a:rPr kumimoji="0" lang="en-US" sz="2200" b="0" i="0" u="none" strike="noStrike" cap="none" normalizeH="0" baseline="-30000" dirty="0" smtClean="0">
                <a:ln>
                  <a:noFill/>
                </a:ln>
                <a:solidFill>
                  <a:srgbClr val="000000"/>
                </a:solidFill>
                <a:effectLst/>
                <a:latin typeface="Times New Roman" pitchFamily="18" charset="0"/>
                <a:cs typeface="Times New Roman" pitchFamily="18" charset="0"/>
              </a:rPr>
              <a:t>0</a:t>
            </a:r>
            <a:r>
              <a:rPr kumimoji="0" lang="en-US" sz="2200" b="0" i="0" u="none" strike="noStrike" cap="none" normalizeH="0" baseline="0" dirty="0" smtClean="0">
                <a:ln>
                  <a:noFill/>
                </a:ln>
                <a:solidFill>
                  <a:srgbClr val="000000"/>
                </a:solidFill>
                <a:effectLst/>
                <a:latin typeface="Times New Roman" pitchFamily="18" charset="0"/>
                <a:cs typeface="Times New Roman" pitchFamily="18" charset="0"/>
              </a:rPr>
              <a:t>) →→ positive shift</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9939" name="Picture 3" descr="Time shifting"/>
          <p:cNvPicPr>
            <a:picLocks noChangeAspect="1" noChangeArrowheads="1"/>
          </p:cNvPicPr>
          <p:nvPr/>
        </p:nvPicPr>
        <p:blipFill>
          <a:blip r:embed="rId2"/>
          <a:srcRect/>
          <a:stretch>
            <a:fillRect/>
          </a:stretch>
        </p:blipFill>
        <p:spPr bwMode="auto">
          <a:xfrm>
            <a:off x="1295400" y="2133600"/>
            <a:ext cx="5562600" cy="1981200"/>
          </a:xfrm>
          <a:prstGeom prst="rect">
            <a:avLst/>
          </a:prstGeom>
          <a:noFill/>
        </p:spPr>
      </p:pic>
      <p:sp>
        <p:nvSpPr>
          <p:cNvPr id="39940" name="Rectangle 4"/>
          <p:cNvSpPr>
            <a:spLocks noChangeArrowheads="1"/>
          </p:cNvSpPr>
          <p:nvPr/>
        </p:nvSpPr>
        <p:spPr bwMode="auto">
          <a:xfrm>
            <a:off x="381000" y="4267200"/>
            <a:ext cx="8534400" cy="1677382"/>
          </a:xfrm>
          <a:prstGeom prst="rect">
            <a:avLst/>
          </a:prstGeom>
          <a:no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Time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Times New Roman" pitchFamily="18" charset="0"/>
                <a:cs typeface="Times New Roman" pitchFamily="18" charset="0"/>
              </a:rPr>
              <a:t>x(At) is time scaled version of the signal x(t). where A is always positive.</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Times New Roman" pitchFamily="18" charset="0"/>
                <a:cs typeface="Times New Roman" pitchFamily="18" charset="0"/>
              </a:rPr>
              <a:t>|A| &gt; 1 →→ Compression of the signal</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Times New Roman" pitchFamily="18" charset="0"/>
                <a:cs typeface="Times New Roman" pitchFamily="18" charset="0"/>
              </a:rPr>
              <a:t>|A| &lt; 1 →→ Expansion of the signal</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Time scaling"/>
          <p:cNvPicPr>
            <a:picLocks noChangeAspect="1" noChangeArrowheads="1"/>
          </p:cNvPicPr>
          <p:nvPr/>
        </p:nvPicPr>
        <p:blipFill>
          <a:blip r:embed="rId2"/>
          <a:srcRect/>
          <a:stretch>
            <a:fillRect/>
          </a:stretch>
        </p:blipFill>
        <p:spPr bwMode="auto">
          <a:xfrm>
            <a:off x="1295400" y="457200"/>
            <a:ext cx="6096000" cy="2114551"/>
          </a:xfrm>
          <a:prstGeom prst="rect">
            <a:avLst/>
          </a:prstGeom>
          <a:noFill/>
        </p:spPr>
      </p:pic>
      <p:sp>
        <p:nvSpPr>
          <p:cNvPr id="3" name="Rectangle 2"/>
          <p:cNvSpPr/>
          <p:nvPr/>
        </p:nvSpPr>
        <p:spPr>
          <a:xfrm>
            <a:off x="381000" y="2590800"/>
            <a:ext cx="8305800" cy="430887"/>
          </a:xfrm>
          <a:prstGeom prst="rect">
            <a:avLst/>
          </a:prstGeom>
        </p:spPr>
        <p:txBody>
          <a:bodyPr wrap="square">
            <a:spAutoFit/>
          </a:bodyPr>
          <a:lstStyle/>
          <a:p>
            <a:r>
              <a:rPr lang="en-IN" sz="2200" dirty="0" smtClean="0">
                <a:latin typeface="Times New Roman" pitchFamily="18" charset="0"/>
                <a:cs typeface="Times New Roman" pitchFamily="18" charset="0"/>
              </a:rPr>
              <a:t>Note: u(at) = u(t) time scaling is not applicable for unit step function.</a:t>
            </a:r>
            <a:endParaRPr lang="en-IN" sz="2200" dirty="0">
              <a:latin typeface="Times New Roman" pitchFamily="18" charset="0"/>
              <a:cs typeface="Times New Roman" pitchFamily="18" charset="0"/>
            </a:endParaRPr>
          </a:p>
        </p:txBody>
      </p:sp>
      <p:sp>
        <p:nvSpPr>
          <p:cNvPr id="4" name="Rectangle 3"/>
          <p:cNvSpPr/>
          <p:nvPr/>
        </p:nvSpPr>
        <p:spPr>
          <a:xfrm>
            <a:off x="457200" y="3124200"/>
            <a:ext cx="6705600" cy="769441"/>
          </a:xfrm>
          <a:prstGeom prst="rect">
            <a:avLst/>
          </a:prstGeom>
        </p:spPr>
        <p:txBody>
          <a:bodyPr wrap="square">
            <a:spAutoFit/>
          </a:bodyPr>
          <a:lstStyle/>
          <a:p>
            <a:r>
              <a:rPr lang="en-IN" sz="2200" b="1" dirty="0" smtClean="0">
                <a:latin typeface="Times New Roman" pitchFamily="18" charset="0"/>
                <a:cs typeface="Times New Roman" pitchFamily="18" charset="0"/>
              </a:rPr>
              <a:t>Time Reversal</a:t>
            </a:r>
          </a:p>
          <a:p>
            <a:r>
              <a:rPr lang="en-IN" sz="2200" dirty="0" smtClean="0">
                <a:latin typeface="Times New Roman" pitchFamily="18" charset="0"/>
                <a:cs typeface="Times New Roman" pitchFamily="18" charset="0"/>
              </a:rPr>
              <a:t>x(-t) is the time reversal of the signal x(t).</a:t>
            </a:r>
            <a:endParaRPr lang="en-IN" sz="2200" dirty="0">
              <a:latin typeface="Times New Roman" pitchFamily="18" charset="0"/>
              <a:cs typeface="Times New Roman" pitchFamily="18" charset="0"/>
            </a:endParaRPr>
          </a:p>
        </p:txBody>
      </p:sp>
      <p:pic>
        <p:nvPicPr>
          <p:cNvPr id="40964" name="Picture 4" descr="Time reversal"/>
          <p:cNvPicPr>
            <a:picLocks noChangeAspect="1" noChangeArrowheads="1"/>
          </p:cNvPicPr>
          <p:nvPr/>
        </p:nvPicPr>
        <p:blipFill>
          <a:blip r:embed="rId3"/>
          <a:srcRect/>
          <a:stretch>
            <a:fillRect/>
          </a:stretch>
        </p:blipFill>
        <p:spPr bwMode="auto">
          <a:xfrm>
            <a:off x="2133600" y="4114800"/>
            <a:ext cx="3971925" cy="19812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458200" cy="461665"/>
          </a:xfrm>
          <a:prstGeom prst="rect">
            <a:avLst/>
          </a:prstGeom>
        </p:spPr>
        <p:txBody>
          <a:bodyPr wrap="square">
            <a:spAutoFit/>
          </a:bodyPr>
          <a:lstStyle/>
          <a:p>
            <a:pPr algn="ctr"/>
            <a:r>
              <a:rPr lang="en-IN" sz="2400" b="1" dirty="0" smtClean="0">
                <a:latin typeface="Times New Roman" pitchFamily="18" charset="0"/>
                <a:cs typeface="Times New Roman" pitchFamily="18" charset="0"/>
              </a:rPr>
              <a:t>Analogy between Vectors and Signals</a:t>
            </a:r>
            <a:endParaRPr lang="en-IN" sz="2400" b="1" dirty="0">
              <a:latin typeface="Times New Roman" pitchFamily="18" charset="0"/>
              <a:cs typeface="Times New Roman" pitchFamily="18" charset="0"/>
            </a:endParaRPr>
          </a:p>
        </p:txBody>
      </p:sp>
      <p:sp>
        <p:nvSpPr>
          <p:cNvPr id="3" name="Rectangle 2"/>
          <p:cNvSpPr/>
          <p:nvPr/>
        </p:nvSpPr>
        <p:spPr>
          <a:xfrm>
            <a:off x="304800" y="990600"/>
            <a:ext cx="8610600" cy="800219"/>
          </a:xfrm>
          <a:prstGeom prst="rect">
            <a:avLst/>
          </a:prstGeom>
        </p:spPr>
        <p:txBody>
          <a:bodyPr wrap="square">
            <a:spAutoFit/>
          </a:bodyPr>
          <a:lstStyle/>
          <a:p>
            <a:r>
              <a:rPr lang="en-IN" sz="2400" b="1" dirty="0" smtClean="0">
                <a:latin typeface="Times New Roman" pitchFamily="18" charset="0"/>
                <a:cs typeface="Times New Roman" pitchFamily="18" charset="0"/>
              </a:rPr>
              <a:t>Vectors</a:t>
            </a:r>
            <a:r>
              <a:rPr lang="en-IN" b="1"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A vector is specified by magnitude and direction. The vector is denoted by boldface type and its magnitude is denoted by Lightface type</a:t>
            </a:r>
            <a:endParaRPr lang="en-IN" sz="2200" dirty="0">
              <a:latin typeface="Times New Roman" pitchFamily="18" charset="0"/>
              <a:cs typeface="Times New Roman" pitchFamily="18" charset="0"/>
            </a:endParaRPr>
          </a:p>
        </p:txBody>
      </p:sp>
      <p:sp>
        <p:nvSpPr>
          <p:cNvPr id="4" name="Rectangle 3"/>
          <p:cNvSpPr/>
          <p:nvPr/>
        </p:nvSpPr>
        <p:spPr>
          <a:xfrm>
            <a:off x="304800" y="1828800"/>
            <a:ext cx="8610600" cy="3139321"/>
          </a:xfrm>
          <a:prstGeom prst="rect">
            <a:avLst/>
          </a:prstGeom>
        </p:spPr>
        <p:txBody>
          <a:bodyPr wrap="square">
            <a:spAutoFit/>
          </a:bodyPr>
          <a:lstStyle/>
          <a:p>
            <a:r>
              <a:rPr lang="en-IN" sz="2200" dirty="0" smtClean="0">
                <a:latin typeface="Times New Roman" pitchFamily="18" charset="0"/>
                <a:cs typeface="Times New Roman" pitchFamily="18" charset="0"/>
              </a:rPr>
              <a:t>For Example: </a:t>
            </a:r>
          </a:p>
          <a:p>
            <a:r>
              <a:rPr lang="en-IN" sz="2200" b="1" dirty="0" smtClean="0">
                <a:latin typeface="Times New Roman" pitchFamily="18" charset="0"/>
                <a:cs typeface="Times New Roman" pitchFamily="18" charset="0"/>
              </a:rPr>
              <a:t>A</a:t>
            </a:r>
            <a:r>
              <a:rPr lang="en-IN" sz="2200" dirty="0" smtClean="0">
                <a:latin typeface="Times New Roman" pitchFamily="18" charset="0"/>
                <a:cs typeface="Times New Roman" pitchFamily="18" charset="0"/>
              </a:rPr>
              <a:t> is a certain vector with magnitude A. Consider two vectors V</a:t>
            </a:r>
            <a:r>
              <a:rPr lang="en-IN" sz="1600" dirty="0" smtClean="0">
                <a:latin typeface="Times New Roman" pitchFamily="18" charset="0"/>
                <a:cs typeface="Times New Roman" pitchFamily="18" charset="0"/>
              </a:rPr>
              <a:t>1</a:t>
            </a:r>
            <a:r>
              <a:rPr lang="en-IN" sz="2200" dirty="0" smtClean="0">
                <a:latin typeface="Times New Roman" pitchFamily="18" charset="0"/>
                <a:cs typeface="Times New Roman" pitchFamily="18" charset="0"/>
              </a:rPr>
              <a:t> and V</a:t>
            </a:r>
            <a:r>
              <a:rPr lang="en-IN" sz="1600" dirty="0" smtClean="0">
                <a:latin typeface="Times New Roman" pitchFamily="18" charset="0"/>
                <a:cs typeface="Times New Roman" pitchFamily="18" charset="0"/>
              </a:rPr>
              <a:t>2</a:t>
            </a:r>
            <a:r>
              <a:rPr lang="en-IN" sz="2200" dirty="0" smtClean="0">
                <a:latin typeface="Times New Roman" pitchFamily="18" charset="0"/>
                <a:cs typeface="Times New Roman" pitchFamily="18" charset="0"/>
              </a:rPr>
              <a:t>.Let the component of V</a:t>
            </a:r>
            <a:r>
              <a:rPr lang="en-IN" sz="1600" dirty="0" smtClean="0">
                <a:latin typeface="Times New Roman" pitchFamily="18" charset="0"/>
                <a:cs typeface="Times New Roman" pitchFamily="18" charset="0"/>
              </a:rPr>
              <a:t>1</a:t>
            </a:r>
            <a:r>
              <a:rPr lang="en-IN" sz="2200" dirty="0" smtClean="0">
                <a:latin typeface="Times New Roman" pitchFamily="18" charset="0"/>
                <a:cs typeface="Times New Roman" pitchFamily="18" charset="0"/>
              </a:rPr>
              <a:t> along with V</a:t>
            </a:r>
            <a:r>
              <a:rPr lang="en-IN" sz="1600" dirty="0" smtClean="0">
                <a:latin typeface="Times New Roman" pitchFamily="18" charset="0"/>
                <a:cs typeface="Times New Roman" pitchFamily="18" charset="0"/>
              </a:rPr>
              <a:t>2</a:t>
            </a:r>
            <a:r>
              <a:rPr lang="en-IN" sz="2200" dirty="0" smtClean="0">
                <a:latin typeface="Times New Roman" pitchFamily="18" charset="0"/>
                <a:cs typeface="Times New Roman" pitchFamily="18" charset="0"/>
              </a:rPr>
              <a:t> is given by C</a:t>
            </a:r>
            <a:r>
              <a:rPr lang="en-IN" sz="1600" dirty="0" smtClean="0">
                <a:latin typeface="Times New Roman" pitchFamily="18" charset="0"/>
                <a:cs typeface="Times New Roman" pitchFamily="18" charset="0"/>
              </a:rPr>
              <a:t>12</a:t>
            </a:r>
            <a:r>
              <a:rPr lang="en-IN" sz="2200" dirty="0" smtClean="0">
                <a:latin typeface="Times New Roman" pitchFamily="18" charset="0"/>
                <a:cs typeface="Times New Roman" pitchFamily="18" charset="0"/>
              </a:rPr>
              <a:t>V</a:t>
            </a:r>
            <a:r>
              <a:rPr lang="en-IN" sz="1600" dirty="0" smtClean="0">
                <a:latin typeface="Times New Roman" pitchFamily="18" charset="0"/>
                <a:cs typeface="Times New Roman" pitchFamily="18" charset="0"/>
              </a:rPr>
              <a:t>2</a:t>
            </a:r>
            <a:r>
              <a:rPr lang="en-IN" sz="2200" dirty="0" smtClean="0">
                <a:latin typeface="Times New Roman" pitchFamily="18" charset="0"/>
                <a:cs typeface="Times New Roman" pitchFamily="18" charset="0"/>
              </a:rPr>
              <a:t> </a:t>
            </a:r>
          </a:p>
          <a:p>
            <a:endParaRPr lang="en-IN" sz="2200" dirty="0" smtClean="0">
              <a:latin typeface="Times New Roman" pitchFamily="18" charset="0"/>
              <a:cs typeface="Times New Roman" pitchFamily="18" charset="0"/>
            </a:endParaRPr>
          </a:p>
          <a:p>
            <a:r>
              <a:rPr lang="en-IN" sz="2200" dirty="0" smtClean="0">
                <a:latin typeface="Times New Roman" pitchFamily="18" charset="0"/>
                <a:cs typeface="Times New Roman" pitchFamily="18" charset="0"/>
              </a:rPr>
              <a:t>The component of a vector V</a:t>
            </a:r>
            <a:r>
              <a:rPr lang="en-IN" sz="1600" dirty="0" smtClean="0">
                <a:latin typeface="Times New Roman" pitchFamily="18" charset="0"/>
                <a:cs typeface="Times New Roman" pitchFamily="18" charset="0"/>
              </a:rPr>
              <a:t>1</a:t>
            </a:r>
            <a:r>
              <a:rPr lang="en-IN" sz="2200" dirty="0" smtClean="0">
                <a:latin typeface="Times New Roman" pitchFamily="18" charset="0"/>
                <a:cs typeface="Times New Roman" pitchFamily="18" charset="0"/>
              </a:rPr>
              <a:t> along with the vector V</a:t>
            </a:r>
            <a:r>
              <a:rPr lang="en-IN" sz="1600" dirty="0" smtClean="0">
                <a:latin typeface="Times New Roman" pitchFamily="18" charset="0"/>
                <a:cs typeface="Times New Roman" pitchFamily="18" charset="0"/>
              </a:rPr>
              <a:t>2</a:t>
            </a:r>
            <a:r>
              <a:rPr lang="en-IN" sz="2200" dirty="0" smtClean="0">
                <a:latin typeface="Times New Roman" pitchFamily="18" charset="0"/>
                <a:cs typeface="Times New Roman" pitchFamily="18" charset="0"/>
              </a:rPr>
              <a:t> can obtained by taking a perpendicular from the end of V</a:t>
            </a:r>
            <a:r>
              <a:rPr lang="en-IN" sz="1600" dirty="0" smtClean="0">
                <a:latin typeface="Times New Roman" pitchFamily="18" charset="0"/>
                <a:cs typeface="Times New Roman" pitchFamily="18" charset="0"/>
              </a:rPr>
              <a:t>1</a:t>
            </a:r>
            <a:r>
              <a:rPr lang="en-IN" sz="2200" dirty="0" smtClean="0">
                <a:latin typeface="Times New Roman" pitchFamily="18" charset="0"/>
                <a:cs typeface="Times New Roman" pitchFamily="18" charset="0"/>
              </a:rPr>
              <a:t> to the vector V</a:t>
            </a:r>
            <a:r>
              <a:rPr lang="en-IN" sz="1600" dirty="0" smtClean="0">
                <a:latin typeface="Times New Roman" pitchFamily="18" charset="0"/>
                <a:cs typeface="Times New Roman" pitchFamily="18" charset="0"/>
              </a:rPr>
              <a:t>2</a:t>
            </a:r>
            <a:r>
              <a:rPr lang="en-IN" sz="2200" dirty="0" smtClean="0">
                <a:latin typeface="Times New Roman" pitchFamily="18" charset="0"/>
                <a:cs typeface="Times New Roman" pitchFamily="18" charset="0"/>
              </a:rPr>
              <a:t> as shown in diagram. </a:t>
            </a:r>
          </a:p>
          <a:p>
            <a:r>
              <a:rPr lang="en-IN" sz="2200" dirty="0" smtClean="0">
                <a:latin typeface="Times New Roman" pitchFamily="18" charset="0"/>
                <a:cs typeface="Times New Roman" pitchFamily="18" charset="0"/>
              </a:rPr>
              <a:t>The vector V1 can be expressed in terms of vector V</a:t>
            </a:r>
            <a:r>
              <a:rPr lang="en-IN" sz="1400" dirty="0" smtClean="0">
                <a:latin typeface="Times New Roman" pitchFamily="18" charset="0"/>
                <a:cs typeface="Times New Roman" pitchFamily="18" charset="0"/>
              </a:rPr>
              <a:t>2</a:t>
            </a:r>
            <a:endParaRPr lang="en-IN" sz="2200" dirty="0" smtClean="0">
              <a:latin typeface="Times New Roman" pitchFamily="18" charset="0"/>
              <a:cs typeface="Times New Roman" pitchFamily="18" charset="0"/>
            </a:endParaRPr>
          </a:p>
          <a:p>
            <a:pPr algn="ctr"/>
            <a:r>
              <a:rPr lang="en-IN" sz="2200" dirty="0" smtClean="0">
                <a:latin typeface="Times New Roman" pitchFamily="18" charset="0"/>
                <a:cs typeface="Times New Roman" pitchFamily="18" charset="0"/>
              </a:rPr>
              <a:t> 𝑉</a:t>
            </a:r>
            <a:r>
              <a:rPr lang="en-IN" sz="1200" dirty="0" smtClean="0">
                <a:latin typeface="Times New Roman" pitchFamily="18" charset="0"/>
                <a:cs typeface="Times New Roman" pitchFamily="18" charset="0"/>
              </a:rPr>
              <a:t>1</a:t>
            </a:r>
            <a:r>
              <a:rPr lang="en-IN" sz="2200" dirty="0" smtClean="0">
                <a:latin typeface="Times New Roman" pitchFamily="18" charset="0"/>
                <a:cs typeface="Times New Roman" pitchFamily="18" charset="0"/>
              </a:rPr>
              <a:t> = 𝐶</a:t>
            </a:r>
            <a:r>
              <a:rPr lang="en-IN" sz="1400" dirty="0" smtClean="0">
                <a:latin typeface="Times New Roman" pitchFamily="18" charset="0"/>
                <a:cs typeface="Times New Roman" pitchFamily="18" charset="0"/>
              </a:rPr>
              <a:t>12</a:t>
            </a:r>
            <a:r>
              <a:rPr lang="en-IN" sz="2200" dirty="0" smtClean="0">
                <a:latin typeface="Times New Roman" pitchFamily="18" charset="0"/>
                <a:cs typeface="Times New Roman" pitchFamily="18" charset="0"/>
              </a:rPr>
              <a:t>𝑉</a:t>
            </a:r>
            <a:r>
              <a:rPr lang="en-IN" sz="1400" dirty="0" smtClean="0">
                <a:latin typeface="Times New Roman" pitchFamily="18" charset="0"/>
                <a:cs typeface="Times New Roman" pitchFamily="18" charset="0"/>
              </a:rPr>
              <a:t>2 </a:t>
            </a:r>
            <a:r>
              <a:rPr lang="en-IN" sz="2200" dirty="0" smtClean="0">
                <a:latin typeface="Times New Roman" pitchFamily="18" charset="0"/>
                <a:cs typeface="Times New Roman" pitchFamily="18" charset="0"/>
              </a:rPr>
              <a:t>+ 𝑉</a:t>
            </a:r>
            <a:r>
              <a:rPr lang="en-IN" dirty="0" smtClean="0">
                <a:latin typeface="Times New Roman" pitchFamily="18" charset="0"/>
                <a:cs typeface="Times New Roman" pitchFamily="18" charset="0"/>
              </a:rPr>
              <a:t>e</a:t>
            </a:r>
            <a:endParaRPr lang="en-IN" sz="2200" dirty="0">
              <a:latin typeface="Times New Roman" pitchFamily="18" charset="0"/>
              <a:cs typeface="Times New Roman" pitchFamily="18" charset="0"/>
            </a:endParaRPr>
          </a:p>
        </p:txBody>
      </p:sp>
      <p:sp>
        <p:nvSpPr>
          <p:cNvPr id="5" name="Rectangle 4"/>
          <p:cNvSpPr/>
          <p:nvPr/>
        </p:nvSpPr>
        <p:spPr>
          <a:xfrm>
            <a:off x="228600" y="5029200"/>
            <a:ext cx="8610600" cy="1477328"/>
          </a:xfrm>
          <a:prstGeom prst="rect">
            <a:avLst/>
          </a:prstGeom>
        </p:spPr>
        <p:txBody>
          <a:bodyPr wrap="square">
            <a:spAutoFit/>
          </a:bodyPr>
          <a:lstStyle/>
          <a:p>
            <a:r>
              <a:rPr lang="en-IN" sz="2200" dirty="0" smtClean="0">
                <a:latin typeface="Times New Roman" pitchFamily="18" charset="0"/>
                <a:cs typeface="Times New Roman" pitchFamily="18" charset="0"/>
              </a:rPr>
              <a:t>But this is not the only way of expressing vector V1 in terms of V2. The alternate possibilities are</a:t>
            </a:r>
          </a:p>
          <a:p>
            <a:pPr algn="ctr"/>
            <a:r>
              <a:rPr lang="en-IN"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𝑉</a:t>
            </a:r>
            <a:r>
              <a:rPr lang="en-IN" sz="1100" dirty="0" smtClean="0">
                <a:latin typeface="Times New Roman" pitchFamily="18" charset="0"/>
                <a:cs typeface="Times New Roman" pitchFamily="18" charset="0"/>
              </a:rPr>
              <a:t>1</a:t>
            </a:r>
            <a:r>
              <a:rPr lang="en-IN" sz="2200" dirty="0" smtClean="0">
                <a:latin typeface="Times New Roman" pitchFamily="18" charset="0"/>
                <a:cs typeface="Times New Roman" pitchFamily="18" charset="0"/>
              </a:rPr>
              <a:t> = 𝐶</a:t>
            </a:r>
            <a:r>
              <a:rPr lang="en-IN" dirty="0" smtClean="0">
                <a:latin typeface="Times New Roman" pitchFamily="18" charset="0"/>
                <a:cs typeface="Times New Roman" pitchFamily="18" charset="0"/>
              </a:rPr>
              <a:t>1</a:t>
            </a:r>
            <a:r>
              <a:rPr lang="en-IN" sz="2200" dirty="0" smtClean="0">
                <a:latin typeface="Times New Roman" pitchFamily="18" charset="0"/>
                <a:cs typeface="Times New Roman" pitchFamily="18" charset="0"/>
              </a:rPr>
              <a:t>𝑉</a:t>
            </a:r>
            <a:r>
              <a:rPr lang="en-IN" sz="1400" dirty="0" smtClean="0">
                <a:latin typeface="Times New Roman" pitchFamily="18" charset="0"/>
                <a:cs typeface="Times New Roman" pitchFamily="18" charset="0"/>
              </a:rPr>
              <a:t>2</a:t>
            </a:r>
            <a:r>
              <a:rPr lang="en-IN" sz="2200" dirty="0" smtClean="0">
                <a:latin typeface="Times New Roman" pitchFamily="18" charset="0"/>
                <a:cs typeface="Times New Roman" pitchFamily="18" charset="0"/>
              </a:rPr>
              <a:t> + 𝑉𝑒</a:t>
            </a:r>
            <a:r>
              <a:rPr lang="en-IN" sz="1600" dirty="0" smtClean="0">
                <a:latin typeface="Times New Roman" pitchFamily="18" charset="0"/>
                <a:cs typeface="Times New Roman" pitchFamily="18" charset="0"/>
              </a:rPr>
              <a:t>1</a:t>
            </a:r>
            <a:r>
              <a:rPr lang="en-IN" sz="2200" dirty="0" smtClean="0">
                <a:latin typeface="Times New Roman" pitchFamily="18" charset="0"/>
                <a:cs typeface="Times New Roman" pitchFamily="18" charset="0"/>
              </a:rPr>
              <a:t> </a:t>
            </a:r>
          </a:p>
          <a:p>
            <a:pPr algn="ctr"/>
            <a:r>
              <a:rPr lang="en-IN" sz="2200" dirty="0" smtClean="0">
                <a:latin typeface="Times New Roman" pitchFamily="18" charset="0"/>
                <a:cs typeface="Times New Roman" pitchFamily="18" charset="0"/>
              </a:rPr>
              <a:t>𝑉</a:t>
            </a:r>
            <a:r>
              <a:rPr lang="en-IN" sz="1050" dirty="0" smtClean="0">
                <a:latin typeface="Times New Roman" pitchFamily="18" charset="0"/>
                <a:cs typeface="Times New Roman" pitchFamily="18" charset="0"/>
              </a:rPr>
              <a:t>1</a:t>
            </a:r>
            <a:r>
              <a:rPr lang="en-IN" sz="2200" dirty="0" smtClean="0">
                <a:latin typeface="Times New Roman" pitchFamily="18" charset="0"/>
                <a:cs typeface="Times New Roman" pitchFamily="18" charset="0"/>
              </a:rPr>
              <a:t> = 𝐶</a:t>
            </a:r>
            <a:r>
              <a:rPr lang="en-IN" dirty="0" smtClean="0">
                <a:latin typeface="Times New Roman" pitchFamily="18" charset="0"/>
                <a:cs typeface="Times New Roman" pitchFamily="18" charset="0"/>
              </a:rPr>
              <a:t>2</a:t>
            </a:r>
            <a:r>
              <a:rPr lang="en-IN" sz="2200" dirty="0" smtClean="0">
                <a:latin typeface="Times New Roman" pitchFamily="18" charset="0"/>
                <a:cs typeface="Times New Roman" pitchFamily="18" charset="0"/>
              </a:rPr>
              <a:t>𝑉</a:t>
            </a:r>
            <a:r>
              <a:rPr lang="en-IN" sz="1400" dirty="0" smtClean="0">
                <a:latin typeface="Times New Roman" pitchFamily="18" charset="0"/>
                <a:cs typeface="Times New Roman" pitchFamily="18" charset="0"/>
              </a:rPr>
              <a:t>2 </a:t>
            </a:r>
            <a:r>
              <a:rPr lang="en-IN" sz="2200" dirty="0" smtClean="0">
                <a:latin typeface="Times New Roman" pitchFamily="18" charset="0"/>
                <a:cs typeface="Times New Roman" pitchFamily="18" charset="0"/>
              </a:rPr>
              <a:t>+ 𝑉𝑒</a:t>
            </a:r>
            <a:r>
              <a:rPr lang="en-IN" sz="1600" dirty="0" smtClean="0">
                <a:latin typeface="Times New Roman" pitchFamily="18" charset="0"/>
                <a:cs typeface="Times New Roman" pitchFamily="18" charset="0"/>
              </a:rPr>
              <a:t>2</a:t>
            </a:r>
            <a:r>
              <a:rPr lang="en-IN" sz="2200" dirty="0" smtClean="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763000" cy="2369880"/>
          </a:xfrm>
          <a:prstGeom prst="rect">
            <a:avLst/>
          </a:prstGeom>
        </p:spPr>
        <p:txBody>
          <a:bodyPr wrap="square">
            <a:spAutoFit/>
          </a:bodyPr>
          <a:lstStyle/>
          <a:p>
            <a:r>
              <a:rPr lang="en-IN" sz="2200" b="1" dirty="0" smtClean="0">
                <a:latin typeface="Times New Roman" pitchFamily="18" charset="0"/>
                <a:cs typeface="Times New Roman" pitchFamily="18" charset="0"/>
              </a:rPr>
              <a:t>Discrete time signal</a:t>
            </a:r>
            <a:r>
              <a:rPr lang="en-IN" sz="2400" dirty="0" smtClean="0">
                <a:latin typeface="Times New Roman" pitchFamily="18" charset="0"/>
                <a:cs typeface="Times New Roman" pitchFamily="18" charset="0"/>
              </a:rPr>
              <a:t>:</a:t>
            </a:r>
            <a:r>
              <a:rPr lang="en-IN" dirty="0" smtClean="0"/>
              <a:t/>
            </a:r>
            <a:br>
              <a:rPr lang="en-IN" dirty="0" smtClean="0"/>
            </a:br>
            <a:r>
              <a:rPr lang="en-IN" sz="2200" dirty="0" smtClean="0">
                <a:latin typeface="Times New Roman" pitchFamily="18" charset="0"/>
                <a:cs typeface="Times New Roman" pitchFamily="18" charset="0"/>
              </a:rPr>
              <a:t>A signal that is defined for discrete instants of time is known as discrete time signal. Discrete time signals are continuous in amplitude and discrete in time. It is also obtained by sampling a continuous time signal. It is denoted by x(n) and shown in Fig</a:t>
            </a:r>
            <a:r>
              <a:rPr lang="en-IN" dirty="0" smtClean="0"/>
              <a:t/>
            </a:r>
            <a:br>
              <a:rPr lang="en-IN" dirty="0" smtClean="0"/>
            </a:br>
            <a:r>
              <a:rPr lang="en-IN" dirty="0" smtClean="0"/>
              <a:t/>
            </a:r>
            <a:br>
              <a:rPr lang="en-IN" dirty="0" smtClean="0"/>
            </a:br>
            <a:endParaRPr lang="en-IN" dirty="0"/>
          </a:p>
        </p:txBody>
      </p:sp>
      <p:pic>
        <p:nvPicPr>
          <p:cNvPr id="3074" name="Picture 2"/>
          <p:cNvPicPr>
            <a:picLocks noChangeAspect="1" noChangeArrowheads="1"/>
          </p:cNvPicPr>
          <p:nvPr/>
        </p:nvPicPr>
        <p:blipFill>
          <a:blip r:embed="rId2"/>
          <a:srcRect/>
          <a:stretch>
            <a:fillRect/>
          </a:stretch>
        </p:blipFill>
        <p:spPr bwMode="auto">
          <a:xfrm>
            <a:off x="2971800" y="2362200"/>
            <a:ext cx="3086100" cy="43053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10600" cy="4154984"/>
          </a:xfrm>
          <a:prstGeom prst="rect">
            <a:avLst/>
          </a:prstGeom>
        </p:spPr>
        <p:txBody>
          <a:bodyPr wrap="square">
            <a:spAutoFit/>
          </a:bodyPr>
          <a:lstStyle/>
          <a:p>
            <a:r>
              <a:rPr lang="en-IN" sz="2200" dirty="0" smtClean="0">
                <a:latin typeface="Times New Roman" pitchFamily="18" charset="0"/>
                <a:cs typeface="Times New Roman" pitchFamily="18" charset="0"/>
              </a:rPr>
              <a:t>V</a:t>
            </a:r>
            <a:r>
              <a:rPr lang="en-IN" dirty="0" smtClean="0">
                <a:latin typeface="Times New Roman" pitchFamily="18" charset="0"/>
                <a:cs typeface="Times New Roman" pitchFamily="18" charset="0"/>
              </a:rPr>
              <a:t>1</a:t>
            </a:r>
            <a:r>
              <a:rPr lang="en-IN" sz="2200" dirty="0" smtClean="0">
                <a:latin typeface="Times New Roman" pitchFamily="18" charset="0"/>
                <a:cs typeface="Times New Roman" pitchFamily="18" charset="0"/>
              </a:rPr>
              <a:t> is represented in terms of V</a:t>
            </a:r>
            <a:r>
              <a:rPr lang="en-IN" dirty="0" smtClean="0">
                <a:latin typeface="Times New Roman" pitchFamily="18" charset="0"/>
                <a:cs typeface="Times New Roman" pitchFamily="18" charset="0"/>
              </a:rPr>
              <a:t>2 </a:t>
            </a:r>
            <a:r>
              <a:rPr lang="en-IN" sz="2200" dirty="0" smtClean="0">
                <a:latin typeface="Times New Roman" pitchFamily="18" charset="0"/>
                <a:cs typeface="Times New Roman" pitchFamily="18" charset="0"/>
              </a:rPr>
              <a:t>plus another vector, which will be called the error vector.</a:t>
            </a:r>
          </a:p>
          <a:p>
            <a:r>
              <a:rPr lang="en-IN" sz="2200" dirty="0" smtClean="0">
                <a:latin typeface="Times New Roman" pitchFamily="18" charset="0"/>
                <a:cs typeface="Times New Roman" pitchFamily="18" charset="0"/>
              </a:rPr>
              <a:t> </a:t>
            </a:r>
          </a:p>
          <a:p>
            <a:r>
              <a:rPr lang="en-IN" sz="2200" dirty="0" smtClean="0">
                <a:latin typeface="Times New Roman" pitchFamily="18" charset="0"/>
                <a:cs typeface="Times New Roman" pitchFamily="18" charset="0"/>
              </a:rPr>
              <a:t>If we asked to approximate the vector V</a:t>
            </a:r>
            <a:r>
              <a:rPr lang="en-IN" dirty="0" smtClean="0">
                <a:latin typeface="Times New Roman" pitchFamily="18" charset="0"/>
                <a:cs typeface="Times New Roman" pitchFamily="18" charset="0"/>
              </a:rPr>
              <a:t>1</a:t>
            </a:r>
            <a:r>
              <a:rPr lang="en-IN" sz="2200" dirty="0" smtClean="0">
                <a:latin typeface="Times New Roman" pitchFamily="18" charset="0"/>
                <a:cs typeface="Times New Roman" pitchFamily="18" charset="0"/>
              </a:rPr>
              <a:t> by a vector in the direction of V</a:t>
            </a:r>
            <a:r>
              <a:rPr lang="en-IN" dirty="0" smtClean="0">
                <a:latin typeface="Times New Roman" pitchFamily="18" charset="0"/>
                <a:cs typeface="Times New Roman" pitchFamily="18" charset="0"/>
              </a:rPr>
              <a:t>2</a:t>
            </a:r>
            <a:r>
              <a:rPr lang="en-IN" sz="2200" dirty="0" smtClean="0">
                <a:latin typeface="Times New Roman" pitchFamily="18" charset="0"/>
                <a:cs typeface="Times New Roman" pitchFamily="18" charset="0"/>
              </a:rPr>
              <a:t>, then </a:t>
            </a:r>
            <a:r>
              <a:rPr lang="en-IN" sz="2200" dirty="0" err="1" smtClean="0">
                <a:latin typeface="Times New Roman" pitchFamily="18" charset="0"/>
                <a:cs typeface="Times New Roman" pitchFamily="18" charset="0"/>
              </a:rPr>
              <a:t>Ve</a:t>
            </a:r>
            <a:r>
              <a:rPr lang="en-IN" sz="2200" dirty="0" smtClean="0">
                <a:latin typeface="Times New Roman" pitchFamily="18" charset="0"/>
                <a:cs typeface="Times New Roman" pitchFamily="18" charset="0"/>
              </a:rPr>
              <a:t> represents the error in this approximation.</a:t>
            </a:r>
          </a:p>
          <a:p>
            <a:r>
              <a:rPr lang="en-IN" sz="2200" dirty="0" smtClean="0">
                <a:latin typeface="Times New Roman" pitchFamily="18" charset="0"/>
                <a:cs typeface="Times New Roman" pitchFamily="18" charset="0"/>
              </a:rPr>
              <a:t> </a:t>
            </a:r>
          </a:p>
          <a:p>
            <a:r>
              <a:rPr lang="en-IN" sz="2200" dirty="0" smtClean="0">
                <a:latin typeface="Times New Roman" pitchFamily="18" charset="0"/>
                <a:cs typeface="Times New Roman" pitchFamily="18" charset="0"/>
              </a:rPr>
              <a:t>The error vector (</a:t>
            </a:r>
            <a:r>
              <a:rPr lang="en-IN" sz="2200" dirty="0" err="1" smtClean="0">
                <a:latin typeface="Times New Roman" pitchFamily="18" charset="0"/>
                <a:cs typeface="Times New Roman" pitchFamily="18" charset="0"/>
              </a:rPr>
              <a:t>Ve</a:t>
            </a:r>
            <a:r>
              <a:rPr lang="en-IN" sz="2200" dirty="0" smtClean="0">
                <a:latin typeface="Times New Roman" pitchFamily="18" charset="0"/>
                <a:cs typeface="Times New Roman" pitchFamily="18" charset="0"/>
              </a:rPr>
              <a:t>) is minimum for larger component value (C</a:t>
            </a:r>
            <a:r>
              <a:rPr lang="en-IN" dirty="0" smtClean="0">
                <a:latin typeface="Times New Roman" pitchFamily="18" charset="0"/>
                <a:cs typeface="Times New Roman" pitchFamily="18" charset="0"/>
              </a:rPr>
              <a:t>12</a:t>
            </a:r>
            <a:r>
              <a:rPr lang="en-IN" sz="2200" dirty="0" smtClean="0">
                <a:latin typeface="Times New Roman" pitchFamily="18" charset="0"/>
                <a:cs typeface="Times New Roman" pitchFamily="18" charset="0"/>
              </a:rPr>
              <a:t>) of one vector (V</a:t>
            </a:r>
            <a:r>
              <a:rPr lang="en-IN" dirty="0" smtClean="0">
                <a:latin typeface="Times New Roman" pitchFamily="18" charset="0"/>
                <a:cs typeface="Times New Roman" pitchFamily="18" charset="0"/>
              </a:rPr>
              <a:t>1</a:t>
            </a:r>
            <a:r>
              <a:rPr lang="en-IN" sz="2200" dirty="0" smtClean="0">
                <a:latin typeface="Times New Roman" pitchFamily="18" charset="0"/>
                <a:cs typeface="Times New Roman" pitchFamily="18" charset="0"/>
              </a:rPr>
              <a:t>) along the other vector(V</a:t>
            </a:r>
            <a:r>
              <a:rPr lang="en-IN" dirty="0" smtClean="0">
                <a:latin typeface="Times New Roman" pitchFamily="18" charset="0"/>
                <a:cs typeface="Times New Roman" pitchFamily="18" charset="0"/>
              </a:rPr>
              <a:t>2</a:t>
            </a:r>
            <a:r>
              <a:rPr lang="en-IN" sz="2200" dirty="0" smtClean="0">
                <a:latin typeface="Times New Roman" pitchFamily="18" charset="0"/>
                <a:cs typeface="Times New Roman" pitchFamily="18" charset="0"/>
              </a:rPr>
              <a:t>).</a:t>
            </a:r>
          </a:p>
          <a:p>
            <a:pPr algn="ctr"/>
            <a:r>
              <a:rPr lang="en-IN" sz="2200" dirty="0" smtClean="0">
                <a:latin typeface="Times New Roman" pitchFamily="18" charset="0"/>
                <a:cs typeface="Times New Roman" pitchFamily="18" charset="0"/>
              </a:rPr>
              <a:t>V</a:t>
            </a:r>
            <a:r>
              <a:rPr lang="en-IN" sz="1200" dirty="0" smtClean="0">
                <a:latin typeface="Times New Roman" pitchFamily="18" charset="0"/>
                <a:cs typeface="Times New Roman" pitchFamily="18" charset="0"/>
              </a:rPr>
              <a:t>1</a:t>
            </a:r>
            <a:r>
              <a:rPr lang="en-IN" sz="2200" dirty="0" smtClean="0">
                <a:latin typeface="Times New Roman" pitchFamily="18" charset="0"/>
                <a:cs typeface="Times New Roman" pitchFamily="18" charset="0"/>
              </a:rPr>
              <a:t>.V</a:t>
            </a:r>
            <a:r>
              <a:rPr lang="en-IN" sz="1400" dirty="0" smtClean="0">
                <a:latin typeface="Times New Roman" pitchFamily="18" charset="0"/>
                <a:cs typeface="Times New Roman" pitchFamily="18" charset="0"/>
              </a:rPr>
              <a:t>2</a:t>
            </a:r>
            <a:r>
              <a:rPr lang="en-IN" sz="2200" dirty="0" smtClean="0">
                <a:latin typeface="Times New Roman" pitchFamily="18" charset="0"/>
                <a:cs typeface="Times New Roman" pitchFamily="18" charset="0"/>
              </a:rPr>
              <a:t>=0</a:t>
            </a:r>
          </a:p>
          <a:p>
            <a:r>
              <a:rPr lang="en-IN" sz="2200" dirty="0" smtClean="0">
                <a:latin typeface="Times New Roman" pitchFamily="18" charset="0"/>
                <a:cs typeface="Times New Roman" pitchFamily="18" charset="0"/>
              </a:rPr>
              <a:t> If C</a:t>
            </a:r>
            <a:r>
              <a:rPr lang="en-IN" dirty="0" smtClean="0">
                <a:latin typeface="Times New Roman" pitchFamily="18" charset="0"/>
                <a:cs typeface="Times New Roman" pitchFamily="18" charset="0"/>
              </a:rPr>
              <a:t>12</a:t>
            </a:r>
            <a:r>
              <a:rPr lang="en-IN" sz="2200" dirty="0" smtClean="0">
                <a:latin typeface="Times New Roman" pitchFamily="18" charset="0"/>
                <a:cs typeface="Times New Roman" pitchFamily="18" charset="0"/>
              </a:rPr>
              <a:t>=0, then two signals are said to be orthogonal. </a:t>
            </a:r>
          </a:p>
          <a:p>
            <a:endParaRPr lang="en-IN" sz="2200" dirty="0" smtClean="0">
              <a:latin typeface="Times New Roman" pitchFamily="18" charset="0"/>
              <a:cs typeface="Times New Roman" pitchFamily="18" charset="0"/>
            </a:endParaRPr>
          </a:p>
          <a:p>
            <a:r>
              <a:rPr lang="en-IN" sz="2200" dirty="0" smtClean="0">
                <a:latin typeface="Times New Roman" pitchFamily="18" charset="0"/>
                <a:cs typeface="Times New Roman" pitchFamily="18" charset="0"/>
              </a:rPr>
              <a:t>Here A and B are two vectors. Dot Product of Two Vectors, </a:t>
            </a:r>
            <a:endParaRPr lang="en-IN" sz="2200" dirty="0">
              <a:latin typeface="Times New Roman" pitchFamily="18" charset="0"/>
              <a:cs typeface="Times New Roman" pitchFamily="18" charset="0"/>
            </a:endParaRPr>
          </a:p>
        </p:txBody>
      </p:sp>
      <p:sp>
        <p:nvSpPr>
          <p:cNvPr id="3" name="Rectangle 2"/>
          <p:cNvSpPr/>
          <p:nvPr/>
        </p:nvSpPr>
        <p:spPr>
          <a:xfrm>
            <a:off x="2590800" y="4876800"/>
            <a:ext cx="3268011" cy="1107996"/>
          </a:xfrm>
          <a:prstGeom prst="rect">
            <a:avLst/>
          </a:prstGeom>
        </p:spPr>
        <p:txBody>
          <a:bodyPr wrap="none">
            <a:spAutoFit/>
          </a:bodyPr>
          <a:lstStyle/>
          <a:p>
            <a:pPr algn="ctr"/>
            <a:r>
              <a:rPr lang="en-IN" sz="2200" dirty="0" smtClean="0">
                <a:latin typeface="Times New Roman" pitchFamily="18" charset="0"/>
                <a:cs typeface="Times New Roman" pitchFamily="18" charset="0"/>
              </a:rPr>
              <a:t>𝐀.𝐁 = AB </a:t>
            </a:r>
            <a:r>
              <a:rPr lang="en-IN" sz="2200" dirty="0" err="1" smtClean="0">
                <a:latin typeface="Times New Roman" pitchFamily="18" charset="0"/>
                <a:cs typeface="Times New Roman" pitchFamily="18" charset="0"/>
              </a:rPr>
              <a:t>cos</a:t>
            </a:r>
            <a:r>
              <a:rPr lang="en-IN" sz="2200" dirty="0" smtClean="0">
                <a:latin typeface="Times New Roman" pitchFamily="18" charset="0"/>
                <a:cs typeface="Times New Roman" pitchFamily="18" charset="0"/>
              </a:rPr>
              <a:t> θ </a:t>
            </a:r>
          </a:p>
          <a:p>
            <a:pPr algn="ctr"/>
            <a:endParaRPr lang="en-IN" sz="2200" dirty="0" smtClean="0">
              <a:latin typeface="Times New Roman" pitchFamily="18" charset="0"/>
              <a:cs typeface="Times New Roman" pitchFamily="18" charset="0"/>
            </a:endParaRPr>
          </a:p>
          <a:p>
            <a:pPr algn="ctr"/>
            <a:r>
              <a:rPr lang="en-IN" sz="2200" dirty="0" smtClean="0">
                <a:latin typeface="Times New Roman" pitchFamily="18" charset="0"/>
                <a:cs typeface="Times New Roman" pitchFamily="18" charset="0"/>
              </a:rPr>
              <a:t>θ = Angle between A and B</a:t>
            </a:r>
            <a:endParaRPr lang="en-IN" sz="22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534400" cy="2800767"/>
          </a:xfrm>
          <a:prstGeom prst="rect">
            <a:avLst/>
          </a:prstGeom>
        </p:spPr>
        <p:txBody>
          <a:bodyPr wrap="square">
            <a:spAutoFit/>
          </a:bodyPr>
          <a:lstStyle/>
          <a:p>
            <a:pPr algn="just"/>
            <a:r>
              <a:rPr lang="en-IN" sz="2200" dirty="0" smtClean="0">
                <a:latin typeface="Times New Roman" pitchFamily="18" charset="0"/>
                <a:cs typeface="Times New Roman" pitchFamily="18" charset="0"/>
              </a:rPr>
              <a:t>It follows from the definition that</a:t>
            </a:r>
          </a:p>
          <a:p>
            <a:pPr algn="ctr"/>
            <a:r>
              <a:rPr lang="en-IN" sz="2200" dirty="0" smtClean="0">
                <a:latin typeface="Times New Roman" pitchFamily="18" charset="0"/>
                <a:cs typeface="Times New Roman" pitchFamily="18" charset="0"/>
              </a:rPr>
              <a:t> 𝐀.𝐁 = 𝐁.𝐀 </a:t>
            </a:r>
          </a:p>
          <a:p>
            <a:pPr algn="just"/>
            <a:r>
              <a:rPr lang="en-IN" sz="2200" dirty="0" smtClean="0">
                <a:latin typeface="Times New Roman" pitchFamily="18" charset="0"/>
                <a:cs typeface="Times New Roman" pitchFamily="18" charset="0"/>
              </a:rPr>
              <a:t>According to this notation,</a:t>
            </a:r>
          </a:p>
          <a:p>
            <a:pPr algn="just"/>
            <a:r>
              <a:rPr lang="en-IN" sz="2200" dirty="0" smtClean="0">
                <a:latin typeface="Times New Roman" pitchFamily="18" charset="0"/>
                <a:cs typeface="Times New Roman" pitchFamily="18" charset="0"/>
              </a:rPr>
              <a:t> - The component of A along B= A </a:t>
            </a:r>
            <a:r>
              <a:rPr lang="en-IN" sz="2200" dirty="0" err="1" smtClean="0">
                <a:latin typeface="Times New Roman" pitchFamily="18" charset="0"/>
                <a:cs typeface="Times New Roman" pitchFamily="18" charset="0"/>
              </a:rPr>
              <a:t>cos</a:t>
            </a:r>
            <a:r>
              <a:rPr lang="en-IN" sz="2200" dirty="0" smtClean="0">
                <a:latin typeface="Times New Roman" pitchFamily="18" charset="0"/>
                <a:cs typeface="Times New Roman" pitchFamily="18" charset="0"/>
              </a:rPr>
              <a:t> θ = 𝐀.𝐁/ B &amp;</a:t>
            </a:r>
          </a:p>
          <a:p>
            <a:pPr algn="just"/>
            <a:r>
              <a:rPr lang="en-IN" sz="2200" dirty="0" smtClean="0">
                <a:latin typeface="Times New Roman" pitchFamily="18" charset="0"/>
                <a:cs typeface="Times New Roman" pitchFamily="18" charset="0"/>
              </a:rPr>
              <a:t> - The component of B along A= B </a:t>
            </a:r>
            <a:r>
              <a:rPr lang="en-IN" sz="2200" dirty="0" err="1" smtClean="0">
                <a:latin typeface="Times New Roman" pitchFamily="18" charset="0"/>
                <a:cs typeface="Times New Roman" pitchFamily="18" charset="0"/>
              </a:rPr>
              <a:t>cos</a:t>
            </a:r>
            <a:r>
              <a:rPr lang="en-IN" sz="2200" dirty="0" smtClean="0">
                <a:latin typeface="Times New Roman" pitchFamily="18" charset="0"/>
                <a:cs typeface="Times New Roman" pitchFamily="18" charset="0"/>
              </a:rPr>
              <a:t> θ = 𝐀.𝐁 /A </a:t>
            </a:r>
          </a:p>
          <a:p>
            <a:pPr algn="just"/>
            <a:r>
              <a:rPr lang="en-IN" sz="2200" dirty="0" smtClean="0">
                <a:latin typeface="Times New Roman" pitchFamily="18" charset="0"/>
                <a:cs typeface="Times New Roman" pitchFamily="18" charset="0"/>
              </a:rPr>
              <a:t>Similarly, </a:t>
            </a:r>
          </a:p>
          <a:p>
            <a:pPr algn="just"/>
            <a:r>
              <a:rPr lang="en-IN" sz="2200" dirty="0" smtClean="0">
                <a:latin typeface="Times New Roman" pitchFamily="18" charset="0"/>
                <a:cs typeface="Times New Roman" pitchFamily="18" charset="0"/>
              </a:rPr>
              <a:t>The components of V</a:t>
            </a:r>
            <a:r>
              <a:rPr lang="en-IN" sz="1600" dirty="0" smtClean="0">
                <a:latin typeface="Times New Roman" pitchFamily="18" charset="0"/>
                <a:cs typeface="Times New Roman" pitchFamily="18" charset="0"/>
              </a:rPr>
              <a:t>1</a:t>
            </a:r>
            <a:r>
              <a:rPr lang="en-IN" sz="2200" dirty="0" smtClean="0">
                <a:latin typeface="Times New Roman" pitchFamily="18" charset="0"/>
                <a:cs typeface="Times New Roman" pitchFamily="18" charset="0"/>
              </a:rPr>
              <a:t> along V</a:t>
            </a:r>
            <a:r>
              <a:rPr lang="en-IN" sz="1600" dirty="0" smtClean="0">
                <a:latin typeface="Times New Roman" pitchFamily="18" charset="0"/>
                <a:cs typeface="Times New Roman" pitchFamily="18" charset="0"/>
              </a:rPr>
              <a:t>2</a:t>
            </a:r>
            <a:r>
              <a:rPr lang="en-IN" sz="2200" dirty="0" smtClean="0">
                <a:latin typeface="Times New Roman" pitchFamily="18" charset="0"/>
                <a:cs typeface="Times New Roman" pitchFamily="18" charset="0"/>
              </a:rPr>
              <a:t>= 𝑽</a:t>
            </a:r>
            <a:r>
              <a:rPr lang="en-IN" sz="1600" dirty="0" smtClean="0">
                <a:latin typeface="Times New Roman" pitchFamily="18" charset="0"/>
                <a:cs typeface="Times New Roman" pitchFamily="18" charset="0"/>
              </a:rPr>
              <a:t>𝟏</a:t>
            </a:r>
            <a:r>
              <a:rPr lang="en-IN" sz="2200" dirty="0" smtClean="0">
                <a:latin typeface="Times New Roman" pitchFamily="18" charset="0"/>
                <a:cs typeface="Times New Roman" pitchFamily="18" charset="0"/>
              </a:rPr>
              <a:t>.𝑽</a:t>
            </a:r>
            <a:r>
              <a:rPr lang="en-IN" dirty="0" smtClean="0">
                <a:latin typeface="Times New Roman" pitchFamily="18" charset="0"/>
                <a:cs typeface="Times New Roman" pitchFamily="18" charset="0"/>
              </a:rPr>
              <a:t>𝟐/</a:t>
            </a:r>
            <a:r>
              <a:rPr lang="en-IN" sz="2200" dirty="0" smtClean="0">
                <a:latin typeface="Times New Roman" pitchFamily="18" charset="0"/>
                <a:cs typeface="Times New Roman" pitchFamily="18" charset="0"/>
              </a:rPr>
              <a:t> V</a:t>
            </a:r>
            <a:r>
              <a:rPr lang="en-IN" sz="1400" dirty="0" smtClean="0">
                <a:latin typeface="Times New Roman" pitchFamily="18" charset="0"/>
                <a:cs typeface="Times New Roman" pitchFamily="18" charset="0"/>
              </a:rPr>
              <a:t>2</a:t>
            </a:r>
            <a:r>
              <a:rPr lang="en-IN" sz="2200" dirty="0" smtClean="0">
                <a:latin typeface="Times New Roman" pitchFamily="18" charset="0"/>
                <a:cs typeface="Times New Roman" pitchFamily="18" charset="0"/>
              </a:rPr>
              <a:t> = 𝐶</a:t>
            </a:r>
            <a:r>
              <a:rPr lang="en-IN" sz="1600" dirty="0" smtClean="0">
                <a:latin typeface="Times New Roman" pitchFamily="18" charset="0"/>
                <a:cs typeface="Times New Roman" pitchFamily="18" charset="0"/>
              </a:rPr>
              <a:t>12</a:t>
            </a:r>
            <a:r>
              <a:rPr lang="en-IN" sz="2200" dirty="0" smtClean="0">
                <a:latin typeface="Times New Roman" pitchFamily="18" charset="0"/>
                <a:cs typeface="Times New Roman" pitchFamily="18" charset="0"/>
              </a:rPr>
              <a:t>𝑉</a:t>
            </a:r>
            <a:r>
              <a:rPr lang="en-IN" sz="1600" dirty="0" smtClean="0">
                <a:latin typeface="Times New Roman" pitchFamily="18" charset="0"/>
                <a:cs typeface="Times New Roman" pitchFamily="18" charset="0"/>
              </a:rPr>
              <a:t>2</a:t>
            </a:r>
            <a:r>
              <a:rPr lang="en-IN" sz="2200" dirty="0" smtClean="0">
                <a:latin typeface="Times New Roman" pitchFamily="18" charset="0"/>
                <a:cs typeface="Times New Roman" pitchFamily="18" charset="0"/>
              </a:rPr>
              <a:t> </a:t>
            </a:r>
          </a:p>
          <a:p>
            <a:endParaRPr lang="en-IN" sz="2200" dirty="0" smtClean="0">
              <a:latin typeface="Times New Roman" pitchFamily="18" charset="0"/>
              <a:cs typeface="Times New Roman" pitchFamily="18" charset="0"/>
            </a:endParaRPr>
          </a:p>
        </p:txBody>
      </p:sp>
      <p:sp>
        <p:nvSpPr>
          <p:cNvPr id="2050" name="AutoShape 2" descr="Analyzing vectors using trigonometry review (article) | Khan Academ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52" name="AutoShape 4" descr="Analyzing vectors using trigonometry review (article) | Khan Academ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56" name="Picture 8" descr="Signals Analysis - Tutorialspoint"/>
          <p:cNvPicPr>
            <a:picLocks noChangeAspect="1" noChangeArrowheads="1"/>
          </p:cNvPicPr>
          <p:nvPr/>
        </p:nvPicPr>
        <p:blipFill>
          <a:blip r:embed="rId2"/>
          <a:srcRect/>
          <a:stretch>
            <a:fillRect/>
          </a:stretch>
        </p:blipFill>
        <p:spPr bwMode="auto">
          <a:xfrm>
            <a:off x="6400800" y="3048000"/>
            <a:ext cx="2362200" cy="2057400"/>
          </a:xfrm>
          <a:prstGeom prst="rect">
            <a:avLst/>
          </a:prstGeom>
          <a:noFill/>
        </p:spPr>
      </p:pic>
      <p:pic>
        <p:nvPicPr>
          <p:cNvPr id="2058" name="Picture 10" descr="Signals Analysis - Tutorialspoint"/>
          <p:cNvPicPr>
            <a:picLocks noChangeAspect="1" noChangeArrowheads="1"/>
          </p:cNvPicPr>
          <p:nvPr/>
        </p:nvPicPr>
        <p:blipFill>
          <a:blip r:embed="rId3"/>
          <a:srcRect/>
          <a:stretch>
            <a:fillRect/>
          </a:stretch>
        </p:blipFill>
        <p:spPr bwMode="auto">
          <a:xfrm>
            <a:off x="304800" y="3200400"/>
            <a:ext cx="2333625" cy="1981200"/>
          </a:xfrm>
          <a:prstGeom prst="rect">
            <a:avLst/>
          </a:prstGeom>
          <a:noFill/>
        </p:spPr>
      </p:pic>
      <p:pic>
        <p:nvPicPr>
          <p:cNvPr id="2059" name="Picture 11"/>
          <p:cNvPicPr>
            <a:picLocks noChangeAspect="1" noChangeArrowheads="1"/>
          </p:cNvPicPr>
          <p:nvPr/>
        </p:nvPicPr>
        <p:blipFill>
          <a:blip r:embed="rId4"/>
          <a:srcRect/>
          <a:stretch>
            <a:fillRect/>
          </a:stretch>
        </p:blipFill>
        <p:spPr bwMode="auto">
          <a:xfrm>
            <a:off x="2667000" y="2819400"/>
            <a:ext cx="3333750" cy="2409825"/>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a:srcRect/>
          <a:stretch>
            <a:fillRect/>
          </a:stretch>
        </p:blipFill>
        <p:spPr bwMode="auto">
          <a:xfrm>
            <a:off x="0" y="304801"/>
            <a:ext cx="8915399" cy="2590799"/>
          </a:xfrm>
          <a:prstGeom prst="rect">
            <a:avLst/>
          </a:prstGeom>
          <a:noFill/>
          <a:ln w="9525">
            <a:noFill/>
            <a:miter lim="800000"/>
            <a:headEnd/>
            <a:tailEnd/>
          </a:ln>
          <a:effectLst/>
        </p:spPr>
      </p:pic>
      <p:pic>
        <p:nvPicPr>
          <p:cNvPr id="46083" name="Picture 3"/>
          <p:cNvPicPr>
            <a:picLocks noChangeAspect="1" noChangeArrowheads="1"/>
          </p:cNvPicPr>
          <p:nvPr/>
        </p:nvPicPr>
        <p:blipFill>
          <a:blip r:embed="rId3"/>
          <a:srcRect/>
          <a:stretch>
            <a:fillRect/>
          </a:stretch>
        </p:blipFill>
        <p:spPr bwMode="auto">
          <a:xfrm>
            <a:off x="152400" y="3200400"/>
            <a:ext cx="8610600" cy="246697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a:srcRect/>
          <a:stretch>
            <a:fillRect/>
          </a:stretch>
        </p:blipFill>
        <p:spPr bwMode="auto">
          <a:xfrm>
            <a:off x="304800" y="381000"/>
            <a:ext cx="8610600" cy="2476500"/>
          </a:xfrm>
          <a:prstGeom prst="rect">
            <a:avLst/>
          </a:prstGeom>
          <a:noFill/>
          <a:ln w="9525">
            <a:noFill/>
            <a:miter lim="800000"/>
            <a:headEnd/>
            <a:tailEnd/>
          </a:ln>
          <a:effectLst/>
        </p:spPr>
      </p:pic>
      <p:pic>
        <p:nvPicPr>
          <p:cNvPr id="47107" name="Picture 3"/>
          <p:cNvPicPr>
            <a:picLocks noChangeAspect="1" noChangeArrowheads="1"/>
          </p:cNvPicPr>
          <p:nvPr/>
        </p:nvPicPr>
        <p:blipFill>
          <a:blip r:embed="rId3"/>
          <a:srcRect/>
          <a:stretch>
            <a:fillRect/>
          </a:stretch>
        </p:blipFill>
        <p:spPr bwMode="auto">
          <a:xfrm>
            <a:off x="304800" y="2971800"/>
            <a:ext cx="8534400" cy="298132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a:srcRect/>
          <a:stretch>
            <a:fillRect/>
          </a:stretch>
        </p:blipFill>
        <p:spPr bwMode="auto">
          <a:xfrm>
            <a:off x="228600" y="381000"/>
            <a:ext cx="8686800" cy="2114550"/>
          </a:xfrm>
          <a:prstGeom prst="rect">
            <a:avLst/>
          </a:prstGeom>
          <a:noFill/>
          <a:ln w="9525">
            <a:noFill/>
            <a:miter lim="800000"/>
            <a:headEnd/>
            <a:tailEnd/>
          </a:ln>
          <a:effectLst/>
        </p:spPr>
      </p:pic>
      <p:pic>
        <p:nvPicPr>
          <p:cNvPr id="48131" name="Picture 3"/>
          <p:cNvPicPr>
            <a:picLocks noChangeAspect="1" noChangeArrowheads="1"/>
          </p:cNvPicPr>
          <p:nvPr/>
        </p:nvPicPr>
        <p:blipFill>
          <a:blip r:embed="rId3"/>
          <a:srcRect/>
          <a:stretch>
            <a:fillRect/>
          </a:stretch>
        </p:blipFill>
        <p:spPr bwMode="auto">
          <a:xfrm>
            <a:off x="2895600" y="2971800"/>
            <a:ext cx="3686175" cy="30480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5" name="Picture 3"/>
          <p:cNvPicPr>
            <a:picLocks noChangeAspect="1" noChangeArrowheads="1"/>
          </p:cNvPicPr>
          <p:nvPr/>
        </p:nvPicPr>
        <p:blipFill>
          <a:blip r:embed="rId2"/>
          <a:srcRect/>
          <a:stretch>
            <a:fillRect/>
          </a:stretch>
        </p:blipFill>
        <p:spPr bwMode="auto">
          <a:xfrm>
            <a:off x="-142875" y="-1"/>
            <a:ext cx="9429750" cy="690562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a:srcRect/>
          <a:stretch>
            <a:fillRect/>
          </a:stretch>
        </p:blipFill>
        <p:spPr bwMode="auto">
          <a:xfrm>
            <a:off x="1524000" y="304800"/>
            <a:ext cx="5267325" cy="1400175"/>
          </a:xfrm>
          <a:prstGeom prst="rect">
            <a:avLst/>
          </a:prstGeom>
          <a:noFill/>
          <a:ln w="9525">
            <a:noFill/>
            <a:miter lim="800000"/>
            <a:headEnd/>
            <a:tailEnd/>
          </a:ln>
          <a:effectLst/>
        </p:spPr>
      </p:pic>
      <p:pic>
        <p:nvPicPr>
          <p:cNvPr id="50179" name="Picture 3"/>
          <p:cNvPicPr>
            <a:picLocks noChangeAspect="1" noChangeArrowheads="1"/>
          </p:cNvPicPr>
          <p:nvPr/>
        </p:nvPicPr>
        <p:blipFill>
          <a:blip r:embed="rId3"/>
          <a:srcRect/>
          <a:stretch>
            <a:fillRect/>
          </a:stretch>
        </p:blipFill>
        <p:spPr bwMode="auto">
          <a:xfrm>
            <a:off x="533400" y="1600200"/>
            <a:ext cx="8229600" cy="2533650"/>
          </a:xfrm>
          <a:prstGeom prst="rect">
            <a:avLst/>
          </a:prstGeom>
          <a:noFill/>
          <a:ln w="9525">
            <a:noFill/>
            <a:miter lim="800000"/>
            <a:headEnd/>
            <a:tailEnd/>
          </a:ln>
          <a:effectLst/>
        </p:spPr>
      </p:pic>
      <p:pic>
        <p:nvPicPr>
          <p:cNvPr id="50180" name="Picture 4"/>
          <p:cNvPicPr>
            <a:picLocks noChangeAspect="1" noChangeArrowheads="1"/>
          </p:cNvPicPr>
          <p:nvPr/>
        </p:nvPicPr>
        <p:blipFill>
          <a:blip r:embed="rId4"/>
          <a:srcRect/>
          <a:stretch>
            <a:fillRect/>
          </a:stretch>
        </p:blipFill>
        <p:spPr bwMode="auto">
          <a:xfrm>
            <a:off x="0" y="4114800"/>
            <a:ext cx="8934450" cy="212407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a:srcRect/>
          <a:stretch>
            <a:fillRect/>
          </a:stretch>
        </p:blipFill>
        <p:spPr bwMode="auto">
          <a:xfrm>
            <a:off x="228600" y="304800"/>
            <a:ext cx="7886700" cy="2809875"/>
          </a:xfrm>
          <a:prstGeom prst="rect">
            <a:avLst/>
          </a:prstGeom>
          <a:noFill/>
          <a:ln w="9525">
            <a:noFill/>
            <a:miter lim="800000"/>
            <a:headEnd/>
            <a:tailEnd/>
          </a:ln>
          <a:effectLst/>
        </p:spPr>
      </p:pic>
      <p:pic>
        <p:nvPicPr>
          <p:cNvPr id="51203" name="Picture 3"/>
          <p:cNvPicPr>
            <a:picLocks noChangeAspect="1" noChangeArrowheads="1"/>
          </p:cNvPicPr>
          <p:nvPr/>
        </p:nvPicPr>
        <p:blipFill>
          <a:blip r:embed="rId3"/>
          <a:srcRect/>
          <a:stretch>
            <a:fillRect/>
          </a:stretch>
        </p:blipFill>
        <p:spPr bwMode="auto">
          <a:xfrm>
            <a:off x="0" y="3057525"/>
            <a:ext cx="8820150" cy="380047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a:srcRect/>
          <a:stretch>
            <a:fillRect/>
          </a:stretch>
        </p:blipFill>
        <p:spPr bwMode="auto">
          <a:xfrm>
            <a:off x="0" y="533400"/>
            <a:ext cx="9144000" cy="1752600"/>
          </a:xfrm>
          <a:prstGeom prst="rect">
            <a:avLst/>
          </a:prstGeom>
          <a:noFill/>
          <a:ln w="9525">
            <a:noFill/>
            <a:miter lim="800000"/>
            <a:headEnd/>
            <a:tailEnd/>
          </a:ln>
          <a:effectLst/>
        </p:spPr>
      </p:pic>
      <p:pic>
        <p:nvPicPr>
          <p:cNvPr id="52227" name="Picture 3"/>
          <p:cNvPicPr>
            <a:picLocks noChangeAspect="1" noChangeArrowheads="1"/>
          </p:cNvPicPr>
          <p:nvPr/>
        </p:nvPicPr>
        <p:blipFill>
          <a:blip r:embed="rId3"/>
          <a:srcRect/>
          <a:stretch>
            <a:fillRect/>
          </a:stretch>
        </p:blipFill>
        <p:spPr bwMode="auto">
          <a:xfrm>
            <a:off x="1828800" y="2895600"/>
            <a:ext cx="5572125" cy="20955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srcRect/>
          <a:stretch>
            <a:fillRect/>
          </a:stretch>
        </p:blipFill>
        <p:spPr bwMode="auto">
          <a:xfrm>
            <a:off x="0" y="804863"/>
            <a:ext cx="9144000" cy="52482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9144000" cy="984885"/>
          </a:xfrm>
          <a:prstGeom prst="rect">
            <a:avLst/>
          </a:prstGeom>
        </p:spPr>
        <p:txBody>
          <a:bodyPr wrap="square">
            <a:spAutoFit/>
          </a:bodyPr>
          <a:lstStyle/>
          <a:p>
            <a:r>
              <a:rPr lang="en-IN" sz="2200" b="1" dirty="0" smtClean="0">
                <a:latin typeface="Times New Roman" pitchFamily="18" charset="0"/>
                <a:cs typeface="Times New Roman" pitchFamily="18" charset="0"/>
              </a:rPr>
              <a:t>Even (symmetric) and Odd (Anti-symmetric) signal Continuous domain</a:t>
            </a:r>
            <a:br>
              <a:rPr lang="en-IN" sz="2200" b="1" dirty="0" smtClean="0">
                <a:latin typeface="Times New Roman" pitchFamily="18" charset="0"/>
                <a:cs typeface="Times New Roman" pitchFamily="18" charset="0"/>
              </a:rPr>
            </a:br>
            <a:r>
              <a:rPr lang="en-IN" dirty="0" smtClean="0"/>
              <a:t/>
            </a:r>
            <a:br>
              <a:rPr lang="en-IN" dirty="0" smtClean="0"/>
            </a:br>
            <a:endParaRPr lang="en-IN" dirty="0"/>
          </a:p>
        </p:txBody>
      </p:sp>
      <p:pic>
        <p:nvPicPr>
          <p:cNvPr id="4098" name="Picture 2"/>
          <p:cNvPicPr>
            <a:picLocks noChangeAspect="1" noChangeArrowheads="1"/>
          </p:cNvPicPr>
          <p:nvPr/>
        </p:nvPicPr>
        <p:blipFill>
          <a:blip r:embed="rId2"/>
          <a:srcRect/>
          <a:stretch>
            <a:fillRect/>
          </a:stretch>
        </p:blipFill>
        <p:spPr bwMode="auto">
          <a:xfrm>
            <a:off x="457200" y="838200"/>
            <a:ext cx="8458200" cy="4114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533400" y="5029200"/>
            <a:ext cx="8172450" cy="1514475"/>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a:srcRect/>
          <a:stretch>
            <a:fillRect/>
          </a:stretch>
        </p:blipFill>
        <p:spPr bwMode="auto">
          <a:xfrm>
            <a:off x="304800" y="228600"/>
            <a:ext cx="8382000" cy="2695575"/>
          </a:xfrm>
          <a:prstGeom prst="rect">
            <a:avLst/>
          </a:prstGeom>
          <a:noFill/>
          <a:ln w="9525">
            <a:noFill/>
            <a:miter lim="800000"/>
            <a:headEnd/>
            <a:tailEnd/>
          </a:ln>
          <a:effectLst/>
        </p:spPr>
      </p:pic>
      <p:pic>
        <p:nvPicPr>
          <p:cNvPr id="53251" name="Picture 3"/>
          <p:cNvPicPr>
            <a:picLocks noChangeAspect="1" noChangeArrowheads="1"/>
          </p:cNvPicPr>
          <p:nvPr/>
        </p:nvPicPr>
        <p:blipFill>
          <a:blip r:embed="rId3"/>
          <a:srcRect/>
          <a:stretch>
            <a:fillRect/>
          </a:stretch>
        </p:blipFill>
        <p:spPr bwMode="auto">
          <a:xfrm>
            <a:off x="457200" y="3124200"/>
            <a:ext cx="7734300" cy="1381125"/>
          </a:xfrm>
          <a:prstGeom prst="rect">
            <a:avLst/>
          </a:prstGeom>
          <a:noFill/>
          <a:ln w="9525">
            <a:noFill/>
            <a:miter lim="800000"/>
            <a:headEnd/>
            <a:tailEnd/>
          </a:ln>
          <a:effectLst/>
        </p:spPr>
      </p:pic>
      <p:sp>
        <p:nvSpPr>
          <p:cNvPr id="4" name="Rectangle 3"/>
          <p:cNvSpPr/>
          <p:nvPr/>
        </p:nvSpPr>
        <p:spPr>
          <a:xfrm>
            <a:off x="228600" y="4724400"/>
            <a:ext cx="8686800" cy="1323439"/>
          </a:xfrm>
          <a:prstGeom prst="rect">
            <a:avLst/>
          </a:prstGeom>
        </p:spPr>
        <p:txBody>
          <a:bodyPr wrap="square">
            <a:spAutoFit/>
          </a:bodyPr>
          <a:lstStyle/>
          <a:p>
            <a:r>
              <a:rPr lang="en-IN" sz="2200" dirty="0" smtClean="0">
                <a:latin typeface="Times New Roman" pitchFamily="18" charset="0"/>
                <a:cs typeface="Times New Roman" pitchFamily="18" charset="0"/>
              </a:rPr>
              <a:t>All terms that do not contain Ck is zero. i.e. in summation, r=k term remains and all other terms are zero.</a:t>
            </a:r>
            <a:r>
              <a:rPr lang="en-IN" dirty="0" smtClean="0"/>
              <a:t/>
            </a:r>
            <a:br>
              <a:rPr lang="en-IN" dirty="0" smtClean="0"/>
            </a:br>
            <a:r>
              <a:rPr lang="en-IN" dirty="0" smtClean="0"/>
              <a:t/>
            </a:r>
            <a:br>
              <a:rPr lang="en-IN" dirty="0" smtClean="0"/>
            </a:br>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a:srcRect/>
          <a:stretch>
            <a:fillRect/>
          </a:stretch>
        </p:blipFill>
        <p:spPr bwMode="auto">
          <a:xfrm>
            <a:off x="228600" y="304800"/>
            <a:ext cx="8458200" cy="33528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1323439"/>
          </a:xfrm>
          <a:prstGeom prst="rect">
            <a:avLst/>
          </a:prstGeom>
        </p:spPr>
        <p:txBody>
          <a:bodyPr wrap="square">
            <a:spAutoFit/>
          </a:bodyPr>
          <a:lstStyle/>
          <a:p>
            <a:r>
              <a:rPr lang="en-IN" sz="2200" b="1" dirty="0" smtClean="0">
                <a:latin typeface="Times New Roman" pitchFamily="18" charset="0"/>
                <a:cs typeface="Times New Roman" pitchFamily="18" charset="0"/>
              </a:rPr>
              <a:t>Mean Square Error:</a:t>
            </a:r>
            <a:r>
              <a:rPr lang="en-IN" sz="2200" dirty="0" smtClean="0">
                <a:latin typeface="Times New Roman" pitchFamily="18" charset="0"/>
                <a:cs typeface="Times New Roman" pitchFamily="18" charset="0"/>
              </a:rPr>
              <a:t> The average of square of error function </a:t>
            </a:r>
            <a:r>
              <a:rPr lang="en-IN" sz="2200" dirty="0" err="1" smtClean="0">
                <a:latin typeface="Times New Roman" pitchFamily="18" charset="0"/>
                <a:cs typeface="Times New Roman" pitchFamily="18" charset="0"/>
              </a:rPr>
              <a:t>fe</a:t>
            </a:r>
            <a:r>
              <a:rPr lang="en-IN" sz="2200" dirty="0" smtClean="0">
                <a:latin typeface="Times New Roman" pitchFamily="18" charset="0"/>
                <a:cs typeface="Times New Roman" pitchFamily="18" charset="0"/>
              </a:rPr>
              <a:t>(t) is called as mean square error. It is denoted by ε (epsilon)</a:t>
            </a:r>
            <a:r>
              <a:rPr lang="en-IN" dirty="0" smtClean="0"/>
              <a:t/>
            </a:r>
            <a:br>
              <a:rPr lang="en-IN" dirty="0" smtClean="0"/>
            </a:br>
            <a:r>
              <a:rPr lang="en-IN" dirty="0" smtClean="0"/>
              <a:t/>
            </a:r>
            <a:br>
              <a:rPr lang="en-IN" dirty="0" smtClean="0"/>
            </a:br>
            <a:endParaRPr lang="en-IN" dirty="0"/>
          </a:p>
        </p:txBody>
      </p:sp>
      <p:pic>
        <p:nvPicPr>
          <p:cNvPr id="55298" name="Picture 2"/>
          <p:cNvPicPr>
            <a:picLocks noChangeAspect="1" noChangeArrowheads="1"/>
          </p:cNvPicPr>
          <p:nvPr/>
        </p:nvPicPr>
        <p:blipFill>
          <a:blip r:embed="rId2"/>
          <a:srcRect/>
          <a:stretch>
            <a:fillRect/>
          </a:stretch>
        </p:blipFill>
        <p:spPr bwMode="auto">
          <a:xfrm>
            <a:off x="228600" y="990600"/>
            <a:ext cx="8686800" cy="54864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
            <a:ext cx="8915400" cy="2954655"/>
          </a:xfrm>
          <a:prstGeom prst="rect">
            <a:avLst/>
          </a:prstGeom>
        </p:spPr>
        <p:txBody>
          <a:bodyPr wrap="square">
            <a:spAutoFit/>
          </a:bodyPr>
          <a:lstStyle/>
          <a:p>
            <a:pPr>
              <a:lnSpc>
                <a:spcPct val="150000"/>
              </a:lnSpc>
            </a:pPr>
            <a:r>
              <a:rPr lang="en-IN" sz="2200" b="1" dirty="0" smtClean="0">
                <a:latin typeface="Times New Roman" pitchFamily="18" charset="0"/>
                <a:cs typeface="Times New Roman" pitchFamily="18" charset="0"/>
              </a:rPr>
              <a:t>Closed and Complete Set of Orthogonal Functions:</a:t>
            </a:r>
            <a:r>
              <a:rPr lang="en-IN" sz="2200" dirty="0" smtClean="0">
                <a:latin typeface="Times New Roman" pitchFamily="18" charset="0"/>
                <a:cs typeface="Times New Roman" pitchFamily="18" charset="0"/>
              </a:rPr>
              <a:t> Let us consider a set of n mutually orthogonal functions x1(t), x2(t)...</a:t>
            </a:r>
            <a:r>
              <a:rPr lang="en-IN" sz="2200" dirty="0" err="1" smtClean="0">
                <a:latin typeface="Times New Roman" pitchFamily="18" charset="0"/>
                <a:cs typeface="Times New Roman" pitchFamily="18" charset="0"/>
              </a:rPr>
              <a:t>x</a:t>
            </a:r>
            <a:r>
              <a:rPr lang="en-IN" dirty="0" err="1" smtClean="0">
                <a:latin typeface="Times New Roman" pitchFamily="18" charset="0"/>
                <a:cs typeface="Times New Roman" pitchFamily="18" charset="0"/>
              </a:rPr>
              <a:t>n</a:t>
            </a:r>
            <a:r>
              <a:rPr lang="en-IN" sz="2200" dirty="0" smtClean="0">
                <a:latin typeface="Times New Roman" pitchFamily="18" charset="0"/>
                <a:cs typeface="Times New Roman" pitchFamily="18" charset="0"/>
              </a:rPr>
              <a:t>(t) over the interval t1 to t2. This is called as closed and complete set when there exist no function f(t) satisfying the condition</a:t>
            </a:r>
            <a:br>
              <a:rPr lang="en-IN" sz="2200" dirty="0" smtClean="0">
                <a:latin typeface="Times New Roman" pitchFamily="18" charset="0"/>
                <a:cs typeface="Times New Roman" pitchFamily="18" charset="0"/>
              </a:rPr>
            </a:br>
            <a:r>
              <a:rPr lang="en-IN" dirty="0" smtClean="0"/>
              <a:t/>
            </a:r>
            <a:br>
              <a:rPr lang="en-IN" dirty="0" smtClean="0"/>
            </a:br>
            <a:endParaRPr lang="en-IN" dirty="0"/>
          </a:p>
        </p:txBody>
      </p:sp>
      <p:pic>
        <p:nvPicPr>
          <p:cNvPr id="56322" name="Picture 2"/>
          <p:cNvPicPr>
            <a:picLocks noChangeAspect="1" noChangeArrowheads="1"/>
          </p:cNvPicPr>
          <p:nvPr/>
        </p:nvPicPr>
        <p:blipFill>
          <a:blip r:embed="rId2"/>
          <a:srcRect/>
          <a:stretch>
            <a:fillRect/>
          </a:stretch>
        </p:blipFill>
        <p:spPr bwMode="auto">
          <a:xfrm>
            <a:off x="2819400" y="2362200"/>
            <a:ext cx="3181350" cy="619125"/>
          </a:xfrm>
          <a:prstGeom prst="rect">
            <a:avLst/>
          </a:prstGeom>
          <a:noFill/>
          <a:ln w="9525">
            <a:noFill/>
            <a:miter lim="800000"/>
            <a:headEnd/>
            <a:tailEnd/>
          </a:ln>
          <a:effectLst/>
        </p:spPr>
      </p:pic>
      <p:sp>
        <p:nvSpPr>
          <p:cNvPr id="4" name="Rectangle 3"/>
          <p:cNvSpPr/>
          <p:nvPr/>
        </p:nvSpPr>
        <p:spPr>
          <a:xfrm>
            <a:off x="152400" y="3124200"/>
            <a:ext cx="5943600" cy="984885"/>
          </a:xfrm>
          <a:prstGeom prst="rect">
            <a:avLst/>
          </a:prstGeom>
        </p:spPr>
        <p:txBody>
          <a:bodyPr wrap="square">
            <a:spAutoFit/>
          </a:bodyPr>
          <a:lstStyle/>
          <a:p>
            <a:r>
              <a:rPr lang="en-IN" sz="2200" dirty="0" smtClean="0">
                <a:latin typeface="Times New Roman" pitchFamily="18" charset="0"/>
                <a:cs typeface="Times New Roman" pitchFamily="18" charset="0"/>
              </a:rPr>
              <a:t>If this function is satisfying the equation</a:t>
            </a:r>
            <a:br>
              <a:rPr lang="en-IN" sz="2200" dirty="0" smtClean="0">
                <a:latin typeface="Times New Roman" pitchFamily="18" charset="0"/>
                <a:cs typeface="Times New Roman" pitchFamily="18" charset="0"/>
              </a:rPr>
            </a:br>
            <a:r>
              <a:rPr lang="en-IN" dirty="0" smtClean="0"/>
              <a:t/>
            </a:r>
            <a:br>
              <a:rPr lang="en-IN" dirty="0" smtClean="0"/>
            </a:br>
            <a:endParaRPr lang="en-IN" dirty="0"/>
          </a:p>
        </p:txBody>
      </p:sp>
      <p:pic>
        <p:nvPicPr>
          <p:cNvPr id="56323" name="Picture 3"/>
          <p:cNvPicPr>
            <a:picLocks noChangeAspect="1" noChangeArrowheads="1"/>
          </p:cNvPicPr>
          <p:nvPr/>
        </p:nvPicPr>
        <p:blipFill>
          <a:blip r:embed="rId3"/>
          <a:srcRect/>
          <a:stretch>
            <a:fillRect/>
          </a:stretch>
        </p:blipFill>
        <p:spPr bwMode="auto">
          <a:xfrm>
            <a:off x="2971800" y="3581400"/>
            <a:ext cx="3095625" cy="504825"/>
          </a:xfrm>
          <a:prstGeom prst="rect">
            <a:avLst/>
          </a:prstGeom>
          <a:noFill/>
          <a:ln w="9525">
            <a:noFill/>
            <a:miter lim="800000"/>
            <a:headEnd/>
            <a:tailEnd/>
          </a:ln>
          <a:effectLst/>
        </p:spPr>
      </p:pic>
      <p:sp>
        <p:nvSpPr>
          <p:cNvPr id="6" name="Rectangle 5"/>
          <p:cNvSpPr/>
          <p:nvPr/>
        </p:nvSpPr>
        <p:spPr>
          <a:xfrm>
            <a:off x="228600" y="4267200"/>
            <a:ext cx="8610600" cy="3462486"/>
          </a:xfrm>
          <a:prstGeom prst="rect">
            <a:avLst/>
          </a:prstGeom>
        </p:spPr>
        <p:txBody>
          <a:bodyPr wrap="square">
            <a:spAutoFit/>
          </a:bodyPr>
          <a:lstStyle/>
          <a:p>
            <a:pPr>
              <a:lnSpc>
                <a:spcPct val="150000"/>
              </a:lnSpc>
            </a:pPr>
            <a:r>
              <a:rPr lang="en-IN" sz="2200" dirty="0" smtClean="0">
                <a:latin typeface="Times New Roman" pitchFamily="18" charset="0"/>
                <a:cs typeface="Times New Roman" pitchFamily="18" charset="0"/>
              </a:rPr>
              <a:t>For </a:t>
            </a:r>
            <a:r>
              <a:rPr lang="en-IN" sz="2200" i="1" dirty="0" smtClean="0">
                <a:latin typeface="Times New Roman" pitchFamily="18" charset="0"/>
                <a:cs typeface="Times New Roman" pitchFamily="18" charset="0"/>
              </a:rPr>
              <a:t>k</a:t>
            </a:r>
            <a:r>
              <a:rPr lang="en-IN" sz="2200" dirty="0" smtClean="0">
                <a:latin typeface="Times New Roman" pitchFamily="18" charset="0"/>
                <a:cs typeface="Times New Roman" pitchFamily="18" charset="0"/>
              </a:rPr>
              <a:t>=1,2,.. then f(t) is said to be orthogonal to each and every function of orthogonal set. This set is incomplete without f(t). It becomes closed and complete set when f(t) is included. f(t) can be approximated with this orthogonal set by adding the components along mutually orthogonal signal i.e.</a:t>
            </a:r>
            <a:r>
              <a:rPr lang="en-IN" dirty="0" smtClean="0"/>
              <a:t/>
            </a:r>
            <a:br>
              <a:rPr lang="en-IN" dirty="0" smtClean="0"/>
            </a:br>
            <a:r>
              <a:rPr lang="en-IN" dirty="0" smtClean="0"/>
              <a:t/>
            </a:r>
            <a:br>
              <a:rPr lang="en-IN" dirty="0" smtClean="0"/>
            </a:b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a:srcRect/>
          <a:stretch>
            <a:fillRect/>
          </a:stretch>
        </p:blipFill>
        <p:spPr bwMode="auto">
          <a:xfrm>
            <a:off x="762000" y="457200"/>
            <a:ext cx="7381875" cy="533400"/>
          </a:xfrm>
          <a:prstGeom prst="rect">
            <a:avLst/>
          </a:prstGeom>
          <a:noFill/>
          <a:ln w="9525">
            <a:noFill/>
            <a:miter lim="800000"/>
            <a:headEnd/>
            <a:tailEnd/>
          </a:ln>
          <a:effectLst/>
        </p:spPr>
      </p:pic>
      <p:pic>
        <p:nvPicPr>
          <p:cNvPr id="57347" name="Picture 3"/>
          <p:cNvPicPr>
            <a:picLocks noChangeAspect="1" noChangeArrowheads="1"/>
          </p:cNvPicPr>
          <p:nvPr/>
        </p:nvPicPr>
        <p:blipFill>
          <a:blip r:embed="rId3"/>
          <a:srcRect/>
          <a:stretch>
            <a:fillRect/>
          </a:stretch>
        </p:blipFill>
        <p:spPr bwMode="auto">
          <a:xfrm>
            <a:off x="0" y="1219200"/>
            <a:ext cx="9144000" cy="685800"/>
          </a:xfrm>
          <a:prstGeom prst="rect">
            <a:avLst/>
          </a:prstGeom>
          <a:noFill/>
          <a:ln w="9525">
            <a:noFill/>
            <a:miter lim="800000"/>
            <a:headEnd/>
            <a:tailEnd/>
          </a:ln>
          <a:effectLst/>
        </p:spPr>
      </p:pic>
      <p:sp>
        <p:nvSpPr>
          <p:cNvPr id="4" name="Rectangle 3"/>
          <p:cNvSpPr/>
          <p:nvPr/>
        </p:nvSpPr>
        <p:spPr>
          <a:xfrm>
            <a:off x="0" y="1981200"/>
            <a:ext cx="5791200" cy="1015663"/>
          </a:xfrm>
          <a:prstGeom prst="rect">
            <a:avLst/>
          </a:prstGeom>
        </p:spPr>
        <p:txBody>
          <a:bodyPr wrap="square">
            <a:spAutoFit/>
          </a:bodyPr>
          <a:lstStyle/>
          <a:p>
            <a:r>
              <a:rPr lang="en-IN" sz="2400" b="1" dirty="0" smtClean="0">
                <a:latin typeface="Times New Roman" pitchFamily="18" charset="0"/>
                <a:cs typeface="Times New Roman" pitchFamily="18" charset="0"/>
              </a:rPr>
              <a:t>Orthogonality in Complex Functions</a:t>
            </a:r>
            <a:r>
              <a:rPr lang="en-IN" b="1" dirty="0" smtClean="0"/>
              <a:t>:</a:t>
            </a:r>
            <a:r>
              <a:rPr lang="en-IN" dirty="0" smtClean="0"/>
              <a:t/>
            </a:r>
            <a:br>
              <a:rPr lang="en-IN" dirty="0" smtClean="0"/>
            </a:br>
            <a:r>
              <a:rPr lang="en-IN" dirty="0" smtClean="0"/>
              <a:t/>
            </a:r>
            <a:br>
              <a:rPr lang="en-IN" dirty="0" smtClean="0"/>
            </a:br>
            <a:endParaRPr lang="en-IN" dirty="0"/>
          </a:p>
        </p:txBody>
      </p:sp>
      <p:sp>
        <p:nvSpPr>
          <p:cNvPr id="5" name="Rectangle 4"/>
          <p:cNvSpPr/>
          <p:nvPr/>
        </p:nvSpPr>
        <p:spPr>
          <a:xfrm>
            <a:off x="228600" y="2895600"/>
            <a:ext cx="8686800" cy="1354217"/>
          </a:xfrm>
          <a:prstGeom prst="rect">
            <a:avLst/>
          </a:prstGeom>
        </p:spPr>
        <p:txBody>
          <a:bodyPr wrap="square">
            <a:spAutoFit/>
          </a:bodyPr>
          <a:lstStyle/>
          <a:p>
            <a:r>
              <a:rPr lang="en-IN" sz="2200" dirty="0" smtClean="0">
                <a:latin typeface="Times New Roman" pitchFamily="18" charset="0"/>
                <a:cs typeface="Times New Roman" pitchFamily="18" charset="0"/>
              </a:rPr>
              <a:t>If f</a:t>
            </a:r>
            <a:r>
              <a:rPr lang="en-IN" sz="1600" dirty="0" smtClean="0">
                <a:latin typeface="Times New Roman" pitchFamily="18" charset="0"/>
                <a:cs typeface="Times New Roman" pitchFamily="18" charset="0"/>
              </a:rPr>
              <a:t>1</a:t>
            </a:r>
            <a:r>
              <a:rPr lang="en-IN" sz="2200" dirty="0" smtClean="0">
                <a:latin typeface="Times New Roman" pitchFamily="18" charset="0"/>
                <a:cs typeface="Times New Roman" pitchFamily="18" charset="0"/>
              </a:rPr>
              <a:t>(t) and f</a:t>
            </a:r>
            <a:r>
              <a:rPr lang="en-IN" sz="1600" dirty="0" smtClean="0">
                <a:latin typeface="Times New Roman" pitchFamily="18" charset="0"/>
                <a:cs typeface="Times New Roman" pitchFamily="18" charset="0"/>
              </a:rPr>
              <a:t>2</a:t>
            </a:r>
            <a:r>
              <a:rPr lang="en-IN" sz="2200" dirty="0" smtClean="0">
                <a:latin typeface="Times New Roman" pitchFamily="18" charset="0"/>
                <a:cs typeface="Times New Roman" pitchFamily="18" charset="0"/>
              </a:rPr>
              <a:t>(t) are two complex functions, then f</a:t>
            </a:r>
            <a:r>
              <a:rPr lang="en-IN" sz="1600" dirty="0" smtClean="0">
                <a:latin typeface="Times New Roman" pitchFamily="18" charset="0"/>
                <a:cs typeface="Times New Roman" pitchFamily="18" charset="0"/>
              </a:rPr>
              <a:t>1</a:t>
            </a:r>
            <a:r>
              <a:rPr lang="en-IN" sz="2200" dirty="0" smtClean="0">
                <a:latin typeface="Times New Roman" pitchFamily="18" charset="0"/>
                <a:cs typeface="Times New Roman" pitchFamily="18" charset="0"/>
              </a:rPr>
              <a:t>(t) can be expressed in terms of f</a:t>
            </a:r>
            <a:r>
              <a:rPr lang="en-IN" dirty="0" smtClean="0">
                <a:latin typeface="Times New Roman" pitchFamily="18" charset="0"/>
                <a:cs typeface="Times New Roman" pitchFamily="18" charset="0"/>
              </a:rPr>
              <a:t>2</a:t>
            </a:r>
            <a:r>
              <a:rPr lang="en-IN" sz="2200" dirty="0" smtClean="0">
                <a:latin typeface="Times New Roman" pitchFamily="18" charset="0"/>
                <a:cs typeface="Times New Roman" pitchFamily="18" charset="0"/>
              </a:rPr>
              <a:t>(t) as </a:t>
            </a:r>
            <a:r>
              <a:rPr lang="en-IN" sz="2200" i="1" dirty="0" smtClean="0">
                <a:latin typeface="Times New Roman" pitchFamily="18" charset="0"/>
                <a:cs typeface="Times New Roman" pitchFamily="18" charset="0"/>
              </a:rPr>
              <a:t>f</a:t>
            </a:r>
            <a:r>
              <a:rPr lang="en-IN" dirty="0" smtClean="0">
                <a:latin typeface="Times New Roman" pitchFamily="18" charset="0"/>
                <a:cs typeface="Times New Roman" pitchFamily="18" charset="0"/>
              </a:rPr>
              <a:t>1</a:t>
            </a:r>
            <a:r>
              <a:rPr lang="en-IN" sz="2200" dirty="0" smtClean="0">
                <a:latin typeface="Times New Roman" pitchFamily="18" charset="0"/>
                <a:cs typeface="Times New Roman" pitchFamily="18" charset="0"/>
              </a:rPr>
              <a:t>(</a:t>
            </a:r>
            <a:r>
              <a:rPr lang="en-IN" sz="2200" i="1" dirty="0" smtClean="0">
                <a:latin typeface="Times New Roman" pitchFamily="18" charset="0"/>
                <a:cs typeface="Times New Roman" pitchFamily="18" charset="0"/>
              </a:rPr>
              <a:t>t</a:t>
            </a:r>
            <a:r>
              <a:rPr lang="en-IN" sz="2200" dirty="0" smtClean="0">
                <a:latin typeface="Times New Roman" pitchFamily="18" charset="0"/>
                <a:cs typeface="Times New Roman" pitchFamily="18" charset="0"/>
              </a:rPr>
              <a:t>)= </a:t>
            </a:r>
            <a:r>
              <a:rPr lang="en-IN" sz="2200" i="1" dirty="0" smtClean="0">
                <a:latin typeface="Times New Roman" pitchFamily="18" charset="0"/>
                <a:cs typeface="Times New Roman" pitchFamily="18" charset="0"/>
              </a:rPr>
              <a:t>C</a:t>
            </a:r>
            <a:r>
              <a:rPr lang="en-IN" sz="1600" dirty="0" smtClean="0">
                <a:latin typeface="Times New Roman" pitchFamily="18" charset="0"/>
                <a:cs typeface="Times New Roman" pitchFamily="18" charset="0"/>
              </a:rPr>
              <a:t>12</a:t>
            </a:r>
            <a:r>
              <a:rPr lang="en-IN" sz="2200" i="1" dirty="0" smtClean="0">
                <a:latin typeface="Times New Roman" pitchFamily="18" charset="0"/>
                <a:cs typeface="Times New Roman" pitchFamily="18" charset="0"/>
              </a:rPr>
              <a:t>f</a:t>
            </a:r>
            <a:r>
              <a:rPr lang="en-IN" sz="1600" dirty="0" smtClean="0">
                <a:latin typeface="Times New Roman" pitchFamily="18" charset="0"/>
                <a:cs typeface="Times New Roman" pitchFamily="18" charset="0"/>
              </a:rPr>
              <a:t>2</a:t>
            </a:r>
            <a:r>
              <a:rPr lang="en-IN" sz="2200" dirty="0" smtClean="0">
                <a:latin typeface="Times New Roman" pitchFamily="18" charset="0"/>
                <a:cs typeface="Times New Roman" pitchFamily="18" charset="0"/>
              </a:rPr>
              <a:t>(</a:t>
            </a:r>
            <a:r>
              <a:rPr lang="en-IN" sz="2200" i="1" dirty="0" smtClean="0">
                <a:latin typeface="Times New Roman" pitchFamily="18" charset="0"/>
                <a:cs typeface="Times New Roman" pitchFamily="18" charset="0"/>
              </a:rPr>
              <a:t>t</a:t>
            </a:r>
            <a:r>
              <a:rPr lang="en-IN" sz="2200" dirty="0" smtClean="0">
                <a:latin typeface="Times New Roman" pitchFamily="18" charset="0"/>
                <a:cs typeface="Times New Roman" pitchFamily="18" charset="0"/>
              </a:rPr>
              <a:t>).. with negligible error</a:t>
            </a:r>
            <a:br>
              <a:rPr lang="en-IN" sz="2200" dirty="0" smtClean="0">
                <a:latin typeface="Times New Roman" pitchFamily="18" charset="0"/>
                <a:cs typeface="Times New Roman" pitchFamily="18" charset="0"/>
              </a:rPr>
            </a:br>
            <a:r>
              <a:rPr lang="en-IN" dirty="0" smtClean="0"/>
              <a:t/>
            </a:r>
            <a:br>
              <a:rPr lang="en-IN" dirty="0" smtClean="0"/>
            </a:br>
            <a:endParaRPr lang="en-IN" dirty="0"/>
          </a:p>
        </p:txBody>
      </p:sp>
      <p:pic>
        <p:nvPicPr>
          <p:cNvPr id="57348" name="Picture 4"/>
          <p:cNvPicPr>
            <a:picLocks noChangeAspect="1" noChangeArrowheads="1"/>
          </p:cNvPicPr>
          <p:nvPr/>
        </p:nvPicPr>
        <p:blipFill>
          <a:blip r:embed="rId4"/>
          <a:srcRect/>
          <a:stretch>
            <a:fillRect/>
          </a:stretch>
        </p:blipFill>
        <p:spPr bwMode="auto">
          <a:xfrm>
            <a:off x="2514600" y="3810000"/>
            <a:ext cx="4219575" cy="1400175"/>
          </a:xfrm>
          <a:prstGeom prst="rect">
            <a:avLst/>
          </a:prstGeom>
          <a:noFill/>
          <a:ln w="9525">
            <a:noFill/>
            <a:miter lim="800000"/>
            <a:headEnd/>
            <a:tailEnd/>
          </a:ln>
          <a:effectLst/>
        </p:spPr>
      </p:pic>
      <p:sp>
        <p:nvSpPr>
          <p:cNvPr id="7" name="Rectangle 6"/>
          <p:cNvSpPr/>
          <p:nvPr/>
        </p:nvSpPr>
        <p:spPr>
          <a:xfrm>
            <a:off x="228600" y="5411450"/>
            <a:ext cx="8763000" cy="1446550"/>
          </a:xfrm>
          <a:prstGeom prst="rect">
            <a:avLst/>
          </a:prstGeom>
        </p:spPr>
        <p:txBody>
          <a:bodyPr wrap="square">
            <a:spAutoFit/>
          </a:bodyPr>
          <a:lstStyle/>
          <a:p>
            <a:r>
              <a:rPr lang="en-IN" sz="2200" dirty="0" smtClean="0">
                <a:latin typeface="Times New Roman" pitchFamily="18" charset="0"/>
                <a:cs typeface="Times New Roman" pitchFamily="18" charset="0"/>
              </a:rPr>
              <a:t>Where f</a:t>
            </a:r>
            <a:r>
              <a:rPr lang="en-IN" sz="1600" dirty="0" smtClean="0">
                <a:latin typeface="Times New Roman" pitchFamily="18" charset="0"/>
                <a:cs typeface="Times New Roman" pitchFamily="18" charset="0"/>
              </a:rPr>
              <a:t>2</a:t>
            </a:r>
            <a:r>
              <a:rPr lang="en-IN" sz="2200" dirty="0" smtClean="0">
                <a:latin typeface="Times New Roman" pitchFamily="18" charset="0"/>
                <a:cs typeface="Times New Roman" pitchFamily="18" charset="0"/>
              </a:rPr>
              <a:t>*(t) is the complex conjugate of f</a:t>
            </a:r>
            <a:r>
              <a:rPr lang="en-IN" sz="1600" dirty="0" smtClean="0">
                <a:latin typeface="Times New Roman" pitchFamily="18" charset="0"/>
                <a:cs typeface="Times New Roman" pitchFamily="18" charset="0"/>
              </a:rPr>
              <a:t>2</a:t>
            </a:r>
            <a:r>
              <a:rPr lang="en-IN" sz="2200" dirty="0" smtClean="0">
                <a:latin typeface="Times New Roman" pitchFamily="18" charset="0"/>
                <a:cs typeface="Times New Roman" pitchFamily="18" charset="0"/>
              </a:rPr>
              <a:t>(t) If f</a:t>
            </a:r>
            <a:r>
              <a:rPr lang="en-IN" sz="1600" dirty="0" smtClean="0">
                <a:latin typeface="Times New Roman" pitchFamily="18" charset="0"/>
                <a:cs typeface="Times New Roman" pitchFamily="18" charset="0"/>
              </a:rPr>
              <a:t>1</a:t>
            </a:r>
            <a:r>
              <a:rPr lang="en-IN" sz="2200" dirty="0" smtClean="0">
                <a:latin typeface="Times New Roman" pitchFamily="18" charset="0"/>
                <a:cs typeface="Times New Roman" pitchFamily="18" charset="0"/>
              </a:rPr>
              <a:t>(t) and f</a:t>
            </a:r>
            <a:r>
              <a:rPr lang="en-IN" sz="1600" dirty="0" smtClean="0">
                <a:latin typeface="Times New Roman" pitchFamily="18" charset="0"/>
                <a:cs typeface="Times New Roman" pitchFamily="18" charset="0"/>
              </a:rPr>
              <a:t>2</a:t>
            </a:r>
            <a:r>
              <a:rPr lang="en-IN" sz="2200" dirty="0" smtClean="0">
                <a:latin typeface="Times New Roman" pitchFamily="18" charset="0"/>
                <a:cs typeface="Times New Roman" pitchFamily="18" charset="0"/>
              </a:rPr>
              <a:t>(t) are orthogonal then C</a:t>
            </a:r>
            <a:r>
              <a:rPr lang="en-IN" sz="1200" dirty="0" smtClean="0">
                <a:latin typeface="Times New Roman" pitchFamily="18" charset="0"/>
                <a:cs typeface="Times New Roman" pitchFamily="18" charset="0"/>
              </a:rPr>
              <a:t>12</a:t>
            </a:r>
            <a:r>
              <a:rPr lang="en-IN" sz="2200" dirty="0" smtClean="0">
                <a:latin typeface="Times New Roman" pitchFamily="18" charset="0"/>
                <a:cs typeface="Times New Roman" pitchFamily="18" charset="0"/>
              </a:rPr>
              <a:t> = 0</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endParaRPr lang="en-IN" sz="2200" dirty="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a:srcRect/>
          <a:stretch>
            <a:fillRect/>
          </a:stretch>
        </p:blipFill>
        <p:spPr bwMode="auto">
          <a:xfrm>
            <a:off x="2133600" y="533400"/>
            <a:ext cx="5705475" cy="2505075"/>
          </a:xfrm>
          <a:prstGeom prst="rect">
            <a:avLst/>
          </a:prstGeom>
          <a:noFill/>
          <a:ln w="9525">
            <a:noFill/>
            <a:miter lim="800000"/>
            <a:headEnd/>
            <a:tailEnd/>
          </a:ln>
          <a:effectLst/>
        </p:spPr>
      </p:pic>
      <p:sp>
        <p:nvSpPr>
          <p:cNvPr id="3" name="Rectangle 2"/>
          <p:cNvSpPr/>
          <p:nvPr/>
        </p:nvSpPr>
        <p:spPr>
          <a:xfrm>
            <a:off x="304800" y="3276600"/>
            <a:ext cx="8610600" cy="1323439"/>
          </a:xfrm>
          <a:prstGeom prst="rect">
            <a:avLst/>
          </a:prstGeom>
        </p:spPr>
        <p:txBody>
          <a:bodyPr wrap="square">
            <a:spAutoFit/>
          </a:bodyPr>
          <a:lstStyle/>
          <a:p>
            <a:r>
              <a:rPr lang="en-IN" sz="2200" dirty="0" smtClean="0">
                <a:latin typeface="Times New Roman" pitchFamily="18" charset="0"/>
                <a:cs typeface="Times New Roman" pitchFamily="18" charset="0"/>
              </a:rPr>
              <a:t>The above equation represents orthogonality condition in complex functions</a:t>
            </a:r>
            <a:br>
              <a:rPr lang="en-IN" sz="2200" dirty="0" smtClean="0">
                <a:latin typeface="Times New Roman" pitchFamily="18" charset="0"/>
                <a:cs typeface="Times New Roman" pitchFamily="18" charset="0"/>
              </a:rPr>
            </a:br>
            <a:r>
              <a:rPr lang="en-IN" dirty="0" smtClean="0"/>
              <a:t/>
            </a:r>
            <a:br>
              <a:rPr lang="en-IN" dirty="0" smtClean="0"/>
            </a:b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smtClean="0">
                <a:latin typeface="Times New Roman" pitchFamily="18" charset="0"/>
                <a:cs typeface="Times New Roman" pitchFamily="18" charset="0"/>
              </a:rPr>
              <a:t>PROBLEMS</a:t>
            </a:r>
            <a:endParaRPr lang="en-IN" sz="3000" b="1" dirty="0">
              <a:latin typeface="Times New Roman" pitchFamily="18" charset="0"/>
              <a:cs typeface="Times New Roman" pitchFamily="18" charset="0"/>
            </a:endParaRPr>
          </a:p>
        </p:txBody>
      </p:sp>
      <p:sp>
        <p:nvSpPr>
          <p:cNvPr id="4" name="Rectangle 3"/>
          <p:cNvSpPr/>
          <p:nvPr/>
        </p:nvSpPr>
        <p:spPr>
          <a:xfrm>
            <a:off x="228600" y="1143000"/>
            <a:ext cx="8763000" cy="1323439"/>
          </a:xfrm>
          <a:prstGeom prst="rect">
            <a:avLst/>
          </a:prstGeom>
        </p:spPr>
        <p:txBody>
          <a:bodyPr wrap="square">
            <a:spAutoFit/>
          </a:bodyPr>
          <a:lstStyle/>
          <a:p>
            <a:r>
              <a:rPr lang="en-IN" sz="2200" dirty="0" smtClean="0">
                <a:latin typeface="Times New Roman" pitchFamily="18" charset="0"/>
                <a:cs typeface="Times New Roman" pitchFamily="18" charset="0"/>
              </a:rPr>
              <a:t>1. A continuous-time signal </a:t>
            </a:r>
            <a:r>
              <a:rPr lang="en-IN" sz="2200" i="1" dirty="0" smtClean="0">
                <a:latin typeface="Times New Roman" pitchFamily="18" charset="0"/>
                <a:cs typeface="Times New Roman" pitchFamily="18" charset="0"/>
              </a:rPr>
              <a:t>x ( t ) </a:t>
            </a:r>
            <a:r>
              <a:rPr lang="en-IN" sz="2200" dirty="0" smtClean="0">
                <a:latin typeface="Times New Roman" pitchFamily="18" charset="0"/>
                <a:cs typeface="Times New Roman" pitchFamily="18" charset="0"/>
              </a:rPr>
              <a:t>is shown in the following figure. Sketch and label each of the following signals</a:t>
            </a:r>
            <a:r>
              <a:rPr lang="en-IN" b="1" dirty="0" smtClean="0"/>
              <a:t/>
            </a:r>
            <a:br>
              <a:rPr lang="en-IN" b="1" dirty="0" smtClean="0"/>
            </a:br>
            <a:r>
              <a:rPr lang="en-IN" b="1" dirty="0" smtClean="0"/>
              <a:t/>
            </a:r>
            <a:br>
              <a:rPr lang="en-IN" b="1" dirty="0" smtClean="0"/>
            </a:br>
            <a:endParaRPr lang="en-IN" dirty="0"/>
          </a:p>
        </p:txBody>
      </p:sp>
      <p:pic>
        <p:nvPicPr>
          <p:cNvPr id="59394" name="Picture 2"/>
          <p:cNvPicPr>
            <a:picLocks noChangeAspect="1" noChangeArrowheads="1"/>
          </p:cNvPicPr>
          <p:nvPr/>
        </p:nvPicPr>
        <p:blipFill>
          <a:blip r:embed="rId2"/>
          <a:srcRect/>
          <a:stretch>
            <a:fillRect/>
          </a:stretch>
        </p:blipFill>
        <p:spPr bwMode="auto">
          <a:xfrm>
            <a:off x="2057400" y="2286000"/>
            <a:ext cx="5162550" cy="2752725"/>
          </a:xfrm>
          <a:prstGeom prst="rect">
            <a:avLst/>
          </a:prstGeom>
          <a:noFill/>
          <a:ln w="9525">
            <a:noFill/>
            <a:miter lim="800000"/>
            <a:headEnd/>
            <a:tailEnd/>
          </a:ln>
          <a:effectLst/>
        </p:spPr>
      </p:pic>
      <p:pic>
        <p:nvPicPr>
          <p:cNvPr id="59395" name="Picture 3"/>
          <p:cNvPicPr>
            <a:picLocks noChangeAspect="1" noChangeArrowheads="1"/>
          </p:cNvPicPr>
          <p:nvPr/>
        </p:nvPicPr>
        <p:blipFill>
          <a:blip r:embed="rId3"/>
          <a:srcRect/>
          <a:stretch>
            <a:fillRect/>
          </a:stretch>
        </p:blipFill>
        <p:spPr bwMode="auto">
          <a:xfrm>
            <a:off x="1447800" y="5486400"/>
            <a:ext cx="5429250" cy="4953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srcRect/>
          <a:stretch>
            <a:fillRect/>
          </a:stretch>
        </p:blipFill>
        <p:spPr bwMode="auto">
          <a:xfrm>
            <a:off x="0" y="0"/>
            <a:ext cx="9144000" cy="3762375"/>
          </a:xfrm>
          <a:prstGeom prst="rect">
            <a:avLst/>
          </a:prstGeom>
          <a:noFill/>
          <a:ln w="9525">
            <a:noFill/>
            <a:miter lim="800000"/>
            <a:headEnd/>
            <a:tailEnd/>
          </a:ln>
          <a:effectLst/>
        </p:spPr>
      </p:pic>
      <p:pic>
        <p:nvPicPr>
          <p:cNvPr id="60419" name="Picture 3"/>
          <p:cNvPicPr>
            <a:picLocks noChangeAspect="1" noChangeArrowheads="1"/>
          </p:cNvPicPr>
          <p:nvPr/>
        </p:nvPicPr>
        <p:blipFill>
          <a:blip r:embed="rId3"/>
          <a:srcRect/>
          <a:stretch>
            <a:fillRect/>
          </a:stretch>
        </p:blipFill>
        <p:spPr bwMode="auto">
          <a:xfrm>
            <a:off x="228600" y="3352800"/>
            <a:ext cx="8915400" cy="3095625"/>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1"/>
            <a:ext cx="8686800" cy="1323439"/>
          </a:xfrm>
          <a:prstGeom prst="rect">
            <a:avLst/>
          </a:prstGeom>
        </p:spPr>
        <p:txBody>
          <a:bodyPr wrap="square">
            <a:spAutoFit/>
          </a:bodyPr>
          <a:lstStyle/>
          <a:p>
            <a:r>
              <a:rPr lang="en-IN" sz="2200" dirty="0" smtClean="0">
                <a:latin typeface="Times New Roman" pitchFamily="18" charset="0"/>
                <a:cs typeface="Times New Roman" pitchFamily="18" charset="0"/>
              </a:rPr>
              <a:t>2. Determine whether the following signals are energy signals, power signals, or neither</a:t>
            </a:r>
            <a:r>
              <a:rPr lang="en-IN" dirty="0" smtClean="0"/>
              <a:t/>
            </a:r>
            <a:br>
              <a:rPr lang="en-IN" dirty="0" smtClean="0"/>
            </a:br>
            <a:r>
              <a:rPr lang="en-IN" dirty="0" smtClean="0"/>
              <a:t/>
            </a:r>
            <a:br>
              <a:rPr lang="en-IN" dirty="0" smtClean="0"/>
            </a:br>
            <a:endParaRPr lang="en-IN" dirty="0"/>
          </a:p>
        </p:txBody>
      </p:sp>
      <p:pic>
        <p:nvPicPr>
          <p:cNvPr id="61442" name="Picture 2"/>
          <p:cNvPicPr>
            <a:picLocks noChangeAspect="1" noChangeArrowheads="1"/>
          </p:cNvPicPr>
          <p:nvPr/>
        </p:nvPicPr>
        <p:blipFill>
          <a:blip r:embed="rId2"/>
          <a:srcRect/>
          <a:stretch>
            <a:fillRect/>
          </a:stretch>
        </p:blipFill>
        <p:spPr bwMode="auto">
          <a:xfrm>
            <a:off x="838200" y="1066800"/>
            <a:ext cx="7019925" cy="1371600"/>
          </a:xfrm>
          <a:prstGeom prst="rect">
            <a:avLst/>
          </a:prstGeom>
          <a:noFill/>
          <a:ln w="9525">
            <a:noFill/>
            <a:miter lim="800000"/>
            <a:headEnd/>
            <a:tailEnd/>
          </a:ln>
          <a:effectLst/>
        </p:spPr>
      </p:pic>
      <p:pic>
        <p:nvPicPr>
          <p:cNvPr id="61443" name="Picture 3"/>
          <p:cNvPicPr>
            <a:picLocks noChangeAspect="1" noChangeArrowheads="1"/>
          </p:cNvPicPr>
          <p:nvPr/>
        </p:nvPicPr>
        <p:blipFill>
          <a:blip r:embed="rId3"/>
          <a:srcRect/>
          <a:stretch>
            <a:fillRect/>
          </a:stretch>
        </p:blipFill>
        <p:spPr bwMode="auto">
          <a:xfrm>
            <a:off x="0" y="2438400"/>
            <a:ext cx="8915400" cy="375285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a:srcRect/>
          <a:stretch>
            <a:fillRect/>
          </a:stretch>
        </p:blipFill>
        <p:spPr bwMode="auto">
          <a:xfrm>
            <a:off x="304800" y="304800"/>
            <a:ext cx="8153400" cy="2362200"/>
          </a:xfrm>
          <a:prstGeom prst="rect">
            <a:avLst/>
          </a:prstGeom>
          <a:noFill/>
          <a:ln w="9525">
            <a:noFill/>
            <a:miter lim="800000"/>
            <a:headEnd/>
            <a:tailEnd/>
          </a:ln>
          <a:effectLst/>
        </p:spPr>
      </p:pic>
      <p:sp>
        <p:nvSpPr>
          <p:cNvPr id="3" name="Rectangle 2"/>
          <p:cNvSpPr/>
          <p:nvPr/>
        </p:nvSpPr>
        <p:spPr>
          <a:xfrm>
            <a:off x="228600" y="2514600"/>
            <a:ext cx="8686800" cy="984885"/>
          </a:xfrm>
          <a:prstGeom prst="rect">
            <a:avLst/>
          </a:prstGeom>
        </p:spPr>
        <p:txBody>
          <a:bodyPr wrap="square">
            <a:spAutoFit/>
          </a:bodyPr>
          <a:lstStyle/>
          <a:p>
            <a:r>
              <a:rPr lang="en-IN" sz="2200" dirty="0" smtClean="0">
                <a:latin typeface="Times New Roman" pitchFamily="18" charset="0"/>
                <a:cs typeface="Times New Roman" pitchFamily="18" charset="0"/>
              </a:rPr>
              <a:t>(d) we know that energy of a signal is</a:t>
            </a:r>
            <a:br>
              <a:rPr lang="en-IN" sz="2200" dirty="0" smtClean="0">
                <a:latin typeface="Times New Roman" pitchFamily="18" charset="0"/>
                <a:cs typeface="Times New Roman" pitchFamily="18" charset="0"/>
              </a:rPr>
            </a:br>
            <a:r>
              <a:rPr lang="en-IN" dirty="0" smtClean="0"/>
              <a:t/>
            </a:r>
            <a:br>
              <a:rPr lang="en-IN" dirty="0" smtClean="0"/>
            </a:br>
            <a:endParaRPr lang="en-IN" dirty="0"/>
          </a:p>
        </p:txBody>
      </p:sp>
      <p:pic>
        <p:nvPicPr>
          <p:cNvPr id="62467" name="Picture 3"/>
          <p:cNvPicPr>
            <a:picLocks noChangeAspect="1" noChangeArrowheads="1"/>
          </p:cNvPicPr>
          <p:nvPr/>
        </p:nvPicPr>
        <p:blipFill>
          <a:blip r:embed="rId3"/>
          <a:srcRect/>
          <a:stretch>
            <a:fillRect/>
          </a:stretch>
        </p:blipFill>
        <p:spPr bwMode="auto">
          <a:xfrm>
            <a:off x="3048000" y="3124200"/>
            <a:ext cx="2181225" cy="790575"/>
          </a:xfrm>
          <a:prstGeom prst="rect">
            <a:avLst/>
          </a:prstGeom>
          <a:noFill/>
          <a:ln w="9525">
            <a:noFill/>
            <a:miter lim="800000"/>
            <a:headEnd/>
            <a:tailEnd/>
          </a:ln>
          <a:effectLst/>
        </p:spPr>
      </p:pic>
      <p:sp>
        <p:nvSpPr>
          <p:cNvPr id="5" name="Rectangle 4"/>
          <p:cNvSpPr/>
          <p:nvPr/>
        </p:nvSpPr>
        <p:spPr>
          <a:xfrm>
            <a:off x="228600" y="3733800"/>
            <a:ext cx="4572000" cy="984885"/>
          </a:xfrm>
          <a:prstGeom prst="rect">
            <a:avLst/>
          </a:prstGeom>
        </p:spPr>
        <p:txBody>
          <a:bodyPr>
            <a:spAutoFit/>
          </a:bodyPr>
          <a:lstStyle/>
          <a:p>
            <a:r>
              <a:rPr lang="en-IN" sz="2200" dirty="0" smtClean="0">
                <a:latin typeface="Times New Roman" pitchFamily="18" charset="0"/>
                <a:cs typeface="Times New Roman" pitchFamily="18" charset="0"/>
              </a:rPr>
              <a:t>And by using</a:t>
            </a:r>
            <a:br>
              <a:rPr lang="en-IN" sz="2200" dirty="0" smtClean="0">
                <a:latin typeface="Times New Roman" pitchFamily="18" charset="0"/>
                <a:cs typeface="Times New Roman" pitchFamily="18" charset="0"/>
              </a:rPr>
            </a:br>
            <a:r>
              <a:rPr lang="en-IN" dirty="0" smtClean="0"/>
              <a:t/>
            </a:r>
            <a:br>
              <a:rPr lang="en-IN" dirty="0" smtClean="0"/>
            </a:br>
            <a:endParaRPr lang="en-IN" dirty="0"/>
          </a:p>
        </p:txBody>
      </p:sp>
      <p:pic>
        <p:nvPicPr>
          <p:cNvPr id="62468" name="Picture 4"/>
          <p:cNvPicPr>
            <a:picLocks noChangeAspect="1" noChangeArrowheads="1"/>
          </p:cNvPicPr>
          <p:nvPr/>
        </p:nvPicPr>
        <p:blipFill>
          <a:blip r:embed="rId4"/>
          <a:srcRect/>
          <a:stretch>
            <a:fillRect/>
          </a:stretch>
        </p:blipFill>
        <p:spPr bwMode="auto">
          <a:xfrm>
            <a:off x="2743200" y="4038600"/>
            <a:ext cx="3371850" cy="1009650"/>
          </a:xfrm>
          <a:prstGeom prst="rect">
            <a:avLst/>
          </a:prstGeom>
          <a:noFill/>
          <a:ln w="9525">
            <a:noFill/>
            <a:miter lim="800000"/>
            <a:headEnd/>
            <a:tailEnd/>
          </a:ln>
          <a:effectLst/>
        </p:spPr>
      </p:pic>
      <p:pic>
        <p:nvPicPr>
          <p:cNvPr id="62469" name="Picture 5"/>
          <p:cNvPicPr>
            <a:picLocks noChangeAspect="1" noChangeArrowheads="1"/>
          </p:cNvPicPr>
          <p:nvPr/>
        </p:nvPicPr>
        <p:blipFill>
          <a:blip r:embed="rId5"/>
          <a:srcRect/>
          <a:stretch>
            <a:fillRect/>
          </a:stretch>
        </p:blipFill>
        <p:spPr bwMode="auto">
          <a:xfrm>
            <a:off x="762000" y="5105400"/>
            <a:ext cx="7162800" cy="12192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04800" y="228600"/>
            <a:ext cx="8610601" cy="2428875"/>
          </a:xfrm>
          <a:prstGeom prst="rect">
            <a:avLst/>
          </a:prstGeom>
          <a:noFill/>
          <a:ln w="9525">
            <a:noFill/>
            <a:miter lim="800000"/>
            <a:headEnd/>
            <a:tailEnd/>
          </a:ln>
          <a:effectLst/>
        </p:spPr>
      </p:pic>
      <p:sp>
        <p:nvSpPr>
          <p:cNvPr id="3" name="Rectangle 2"/>
          <p:cNvSpPr/>
          <p:nvPr/>
        </p:nvSpPr>
        <p:spPr>
          <a:xfrm>
            <a:off x="228600" y="2743200"/>
            <a:ext cx="8686800" cy="3016210"/>
          </a:xfrm>
          <a:prstGeom prst="rect">
            <a:avLst/>
          </a:prstGeom>
        </p:spPr>
        <p:txBody>
          <a:bodyPr wrap="square">
            <a:spAutoFit/>
          </a:bodyPr>
          <a:lstStyle/>
          <a:p>
            <a:r>
              <a:rPr lang="en-IN" sz="2200" dirty="0" smtClean="0">
                <a:latin typeface="Times New Roman" pitchFamily="18" charset="0"/>
                <a:cs typeface="Times New Roman" pitchFamily="18" charset="0"/>
              </a:rPr>
              <a:t>Periodic and Aperiodic signal</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Periodic signal:</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A signal is said to periodic if it repeats again and again over a certain period of time.</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Aperiodic signal:</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A signal that does not repeat at a definite interval of time is called aperiodic signal.</a:t>
            </a:r>
            <a:br>
              <a:rPr lang="en-IN" sz="2200" dirty="0" smtClean="0">
                <a:latin typeface="Times New Roman" pitchFamily="18" charset="0"/>
                <a:cs typeface="Times New Roman" pitchFamily="18" charset="0"/>
              </a:rPr>
            </a:br>
            <a:r>
              <a:rPr lang="en-IN" dirty="0" smtClean="0"/>
              <a:t/>
            </a:r>
            <a:br>
              <a:rPr lang="en-IN" dirty="0" smtClean="0"/>
            </a:br>
            <a:endParaRPr lang="en-IN" dirty="0"/>
          </a:p>
        </p:txBody>
      </p:sp>
      <p:pic>
        <p:nvPicPr>
          <p:cNvPr id="5123" name="Picture 3"/>
          <p:cNvPicPr>
            <a:picLocks noChangeAspect="1" noChangeArrowheads="1"/>
          </p:cNvPicPr>
          <p:nvPr/>
        </p:nvPicPr>
        <p:blipFill>
          <a:blip r:embed="rId3"/>
          <a:srcRect/>
          <a:stretch>
            <a:fillRect/>
          </a:stretch>
        </p:blipFill>
        <p:spPr bwMode="auto">
          <a:xfrm>
            <a:off x="228600" y="5105400"/>
            <a:ext cx="8610600" cy="108585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2"/>
          <a:srcRect/>
          <a:stretch>
            <a:fillRect/>
          </a:stretch>
        </p:blipFill>
        <p:spPr bwMode="auto">
          <a:xfrm>
            <a:off x="304800" y="381000"/>
            <a:ext cx="8610600" cy="58674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86800" cy="1323439"/>
          </a:xfrm>
          <a:prstGeom prst="rect">
            <a:avLst/>
          </a:prstGeom>
        </p:spPr>
        <p:txBody>
          <a:bodyPr wrap="square">
            <a:spAutoFit/>
          </a:bodyPr>
          <a:lstStyle/>
          <a:p>
            <a:r>
              <a:rPr lang="en-IN" sz="2200" dirty="0" smtClean="0">
                <a:latin typeface="Times New Roman" pitchFamily="18" charset="0"/>
                <a:cs typeface="Times New Roman" pitchFamily="18" charset="0"/>
              </a:rPr>
              <a:t>3. Determine whether or not each of the following signals is periodic. If a signal is periodic, determine its fundamental period.</a:t>
            </a:r>
            <a:br>
              <a:rPr lang="en-IN" sz="2200" dirty="0" smtClean="0">
                <a:latin typeface="Times New Roman" pitchFamily="18" charset="0"/>
                <a:cs typeface="Times New Roman" pitchFamily="18" charset="0"/>
              </a:rPr>
            </a:br>
            <a:r>
              <a:rPr lang="en-IN" dirty="0" smtClean="0"/>
              <a:t/>
            </a:r>
            <a:br>
              <a:rPr lang="en-IN" dirty="0" smtClean="0"/>
            </a:br>
            <a:endParaRPr lang="en-IN" dirty="0"/>
          </a:p>
        </p:txBody>
      </p:sp>
      <p:pic>
        <p:nvPicPr>
          <p:cNvPr id="64514" name="Picture 2"/>
          <p:cNvPicPr>
            <a:picLocks noChangeAspect="1" noChangeArrowheads="1"/>
          </p:cNvPicPr>
          <p:nvPr/>
        </p:nvPicPr>
        <p:blipFill>
          <a:blip r:embed="rId2"/>
          <a:srcRect/>
          <a:stretch>
            <a:fillRect/>
          </a:stretch>
        </p:blipFill>
        <p:spPr bwMode="auto">
          <a:xfrm>
            <a:off x="304800" y="1066800"/>
            <a:ext cx="8305800" cy="3048000"/>
          </a:xfrm>
          <a:prstGeom prst="rect">
            <a:avLst/>
          </a:prstGeom>
          <a:noFill/>
          <a:ln w="9525">
            <a:noFill/>
            <a:miter lim="800000"/>
            <a:headEnd/>
            <a:tailEnd/>
          </a:ln>
          <a:effectLst/>
        </p:spPr>
      </p:pic>
      <p:pic>
        <p:nvPicPr>
          <p:cNvPr id="64515" name="Picture 3"/>
          <p:cNvPicPr>
            <a:picLocks noChangeAspect="1" noChangeArrowheads="1"/>
          </p:cNvPicPr>
          <p:nvPr/>
        </p:nvPicPr>
        <p:blipFill>
          <a:blip r:embed="rId3"/>
          <a:srcRect/>
          <a:stretch>
            <a:fillRect/>
          </a:stretch>
        </p:blipFill>
        <p:spPr bwMode="auto">
          <a:xfrm>
            <a:off x="304800" y="3962400"/>
            <a:ext cx="8534400" cy="25908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2"/>
          <a:srcRect/>
          <a:stretch>
            <a:fillRect/>
          </a:stretch>
        </p:blipFill>
        <p:spPr bwMode="auto">
          <a:xfrm>
            <a:off x="152400" y="228600"/>
            <a:ext cx="8763000" cy="1847850"/>
          </a:xfrm>
          <a:prstGeom prst="rect">
            <a:avLst/>
          </a:prstGeom>
          <a:noFill/>
          <a:ln w="9525">
            <a:noFill/>
            <a:miter lim="800000"/>
            <a:headEnd/>
            <a:tailEnd/>
          </a:ln>
          <a:effectLst/>
        </p:spPr>
      </p:pic>
      <p:pic>
        <p:nvPicPr>
          <p:cNvPr id="65539" name="Picture 3"/>
          <p:cNvPicPr>
            <a:picLocks noChangeAspect="1" noChangeArrowheads="1"/>
          </p:cNvPicPr>
          <p:nvPr/>
        </p:nvPicPr>
        <p:blipFill>
          <a:blip r:embed="rId3"/>
          <a:srcRect/>
          <a:stretch>
            <a:fillRect/>
          </a:stretch>
        </p:blipFill>
        <p:spPr bwMode="auto">
          <a:xfrm>
            <a:off x="0" y="2209800"/>
            <a:ext cx="8991600" cy="381000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3" name="Picture 3"/>
          <p:cNvPicPr>
            <a:picLocks noChangeAspect="1" noChangeArrowheads="1"/>
          </p:cNvPicPr>
          <p:nvPr/>
        </p:nvPicPr>
        <p:blipFill>
          <a:blip r:embed="rId2"/>
          <a:srcRect/>
          <a:stretch>
            <a:fillRect/>
          </a:stretch>
        </p:blipFill>
        <p:spPr bwMode="auto">
          <a:xfrm>
            <a:off x="0" y="304800"/>
            <a:ext cx="8915400" cy="3200400"/>
          </a:xfrm>
          <a:prstGeom prst="rect">
            <a:avLst/>
          </a:prstGeom>
          <a:noFill/>
          <a:ln w="9525">
            <a:noFill/>
            <a:miter lim="800000"/>
            <a:headEnd/>
            <a:tailEnd/>
          </a:ln>
          <a:effectLst/>
        </p:spPr>
      </p:pic>
      <p:pic>
        <p:nvPicPr>
          <p:cNvPr id="66564" name="Picture 4"/>
          <p:cNvPicPr>
            <a:picLocks noChangeAspect="1" noChangeArrowheads="1"/>
          </p:cNvPicPr>
          <p:nvPr/>
        </p:nvPicPr>
        <p:blipFill>
          <a:blip r:embed="rId3"/>
          <a:srcRect/>
          <a:stretch>
            <a:fillRect/>
          </a:stretch>
        </p:blipFill>
        <p:spPr bwMode="auto">
          <a:xfrm>
            <a:off x="228600" y="3733800"/>
            <a:ext cx="7315200" cy="251460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a:srcRect/>
          <a:stretch>
            <a:fillRect/>
          </a:stretch>
        </p:blipFill>
        <p:spPr bwMode="auto">
          <a:xfrm>
            <a:off x="0" y="533401"/>
            <a:ext cx="9144000" cy="457200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686800" cy="984885"/>
          </a:xfrm>
          <a:prstGeom prst="rect">
            <a:avLst/>
          </a:prstGeom>
        </p:spPr>
        <p:txBody>
          <a:bodyPr wrap="square">
            <a:spAutoFit/>
          </a:bodyPr>
          <a:lstStyle/>
          <a:p>
            <a:r>
              <a:rPr lang="en-IN" sz="2200" dirty="0" smtClean="0"/>
              <a:t>5. Determine the even and odd components of the following signals</a:t>
            </a:r>
            <a:r>
              <a:rPr lang="en-IN" b="1" dirty="0" smtClean="0"/>
              <a:t>:</a:t>
            </a:r>
            <a:r>
              <a:rPr lang="en-IN" dirty="0" smtClean="0"/>
              <a:t/>
            </a:r>
            <a:br>
              <a:rPr lang="en-IN" dirty="0" smtClean="0"/>
            </a:br>
            <a:r>
              <a:rPr lang="en-IN" dirty="0" smtClean="0"/>
              <a:t/>
            </a:r>
            <a:br>
              <a:rPr lang="en-IN" dirty="0" smtClean="0"/>
            </a:br>
            <a:endParaRPr lang="en-IN" dirty="0"/>
          </a:p>
        </p:txBody>
      </p:sp>
      <p:pic>
        <p:nvPicPr>
          <p:cNvPr id="68610" name="Picture 2"/>
          <p:cNvPicPr>
            <a:picLocks noChangeAspect="1" noChangeArrowheads="1"/>
          </p:cNvPicPr>
          <p:nvPr/>
        </p:nvPicPr>
        <p:blipFill>
          <a:blip r:embed="rId2"/>
          <a:srcRect/>
          <a:stretch>
            <a:fillRect/>
          </a:stretch>
        </p:blipFill>
        <p:spPr bwMode="auto">
          <a:xfrm>
            <a:off x="228600" y="762000"/>
            <a:ext cx="3524250" cy="2524125"/>
          </a:xfrm>
          <a:prstGeom prst="rect">
            <a:avLst/>
          </a:prstGeom>
          <a:noFill/>
          <a:ln w="9525">
            <a:noFill/>
            <a:miter lim="800000"/>
            <a:headEnd/>
            <a:tailEnd/>
          </a:ln>
          <a:effectLst/>
        </p:spPr>
      </p:pic>
      <p:pic>
        <p:nvPicPr>
          <p:cNvPr id="68611" name="Picture 3"/>
          <p:cNvPicPr>
            <a:picLocks noChangeAspect="1" noChangeArrowheads="1"/>
          </p:cNvPicPr>
          <p:nvPr/>
        </p:nvPicPr>
        <p:blipFill>
          <a:blip r:embed="rId3"/>
          <a:srcRect/>
          <a:stretch>
            <a:fillRect/>
          </a:stretch>
        </p:blipFill>
        <p:spPr bwMode="auto">
          <a:xfrm>
            <a:off x="228600" y="3581400"/>
            <a:ext cx="6648450" cy="253365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52400" y="381000"/>
            <a:ext cx="8839200" cy="4038600"/>
          </a:xfrm>
          <a:prstGeom prst="rect">
            <a:avLst/>
          </a:prstGeom>
          <a:noFill/>
          <a:ln w="9525">
            <a:noFill/>
            <a:miter lim="800000"/>
            <a:headEnd/>
            <a:tailEnd/>
          </a:ln>
          <a:effectLst/>
        </p:spPr>
      </p:pic>
      <p:sp>
        <p:nvSpPr>
          <p:cNvPr id="3" name="Rectangle 2"/>
          <p:cNvSpPr/>
          <p:nvPr/>
        </p:nvSpPr>
        <p:spPr>
          <a:xfrm>
            <a:off x="228600" y="4419600"/>
            <a:ext cx="8686800" cy="2339102"/>
          </a:xfrm>
          <a:prstGeom prst="rect">
            <a:avLst/>
          </a:prstGeom>
        </p:spPr>
        <p:txBody>
          <a:bodyPr wrap="square">
            <a:spAutoFit/>
          </a:bodyPr>
          <a:lstStyle/>
          <a:p>
            <a:r>
              <a:rPr lang="en-IN" sz="2200" dirty="0" smtClean="0">
                <a:latin typeface="Times New Roman" pitchFamily="18" charset="0"/>
                <a:cs typeface="Times New Roman" pitchFamily="18" charset="0"/>
              </a:rPr>
              <a:t>Energy and Power signal</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Energy signal:</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The signal which has finite energy and zero average power is called energy signal. The non periodic signals like exponential signals will have constant energy and so non periodic signals are energy signals.</a:t>
            </a:r>
            <a:r>
              <a:rPr lang="en-IN" dirty="0" smtClean="0"/>
              <a:t/>
            </a:r>
            <a:br>
              <a:rPr lang="en-IN" dirty="0" smtClean="0"/>
            </a:br>
            <a:r>
              <a:rPr lang="en-IN" dirty="0" smtClean="0"/>
              <a:t/>
            </a:r>
            <a:br>
              <a:rPr lang="en-IN" dirty="0" smtClean="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304800" y="457200"/>
            <a:ext cx="8534400" cy="29337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228600" y="3886200"/>
            <a:ext cx="8610600" cy="21336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381000" y="304800"/>
            <a:ext cx="8001000" cy="1733550"/>
          </a:xfrm>
          <a:prstGeom prst="rect">
            <a:avLst/>
          </a:prstGeom>
          <a:noFill/>
          <a:ln w="9525">
            <a:noFill/>
            <a:miter lim="800000"/>
            <a:headEnd/>
            <a:tailEnd/>
          </a:ln>
          <a:effectLst/>
        </p:spPr>
      </p:pic>
      <p:sp>
        <p:nvSpPr>
          <p:cNvPr id="3" name="Rectangle 2"/>
          <p:cNvSpPr/>
          <p:nvPr/>
        </p:nvSpPr>
        <p:spPr>
          <a:xfrm>
            <a:off x="304800" y="2057400"/>
            <a:ext cx="8610600" cy="4708981"/>
          </a:xfrm>
          <a:prstGeom prst="rect">
            <a:avLst/>
          </a:prstGeom>
        </p:spPr>
        <p:txBody>
          <a:bodyPr wrap="square">
            <a:spAutoFit/>
          </a:bodyPr>
          <a:lstStyle/>
          <a:p>
            <a:r>
              <a:rPr lang="en-IN" sz="2200" b="1" dirty="0" smtClean="0">
                <a:latin typeface="Times New Roman" pitchFamily="18" charset="0"/>
                <a:cs typeface="Times New Roman" pitchFamily="18" charset="0"/>
              </a:rPr>
              <a:t>Deterministic and Random signals</a:t>
            </a:r>
            <a:br>
              <a:rPr lang="en-IN" sz="2200" b="1" dirty="0" smtClean="0">
                <a:latin typeface="Times New Roman" pitchFamily="18" charset="0"/>
                <a:cs typeface="Times New Roman" pitchFamily="18" charset="0"/>
              </a:rPr>
            </a:br>
            <a:r>
              <a:rPr lang="en-IN" sz="2200" b="1" dirty="0" smtClean="0">
                <a:latin typeface="Times New Roman" pitchFamily="18" charset="0"/>
                <a:cs typeface="Times New Roman" pitchFamily="18" charset="0"/>
              </a:rPr>
              <a:t>Deterministic signal</a:t>
            </a:r>
            <a:r>
              <a:rPr lang="en-IN" sz="2200" dirty="0" smtClean="0">
                <a:latin typeface="Times New Roman" pitchFamily="18" charset="0"/>
                <a:cs typeface="Times New Roman" pitchFamily="18" charset="0"/>
              </a:rPr>
              <a:t>:</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A signal is said to be deterministic if there is no uncertainty over the signal at any instant of time i.e., its instantaneous value can be predicted. It can be represented by mathematical equation.</a:t>
            </a:r>
          </a:p>
          <a:p>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Example: sinusoidal signal</a:t>
            </a:r>
            <a:br>
              <a:rPr lang="en-IN" sz="2200" dirty="0" smtClean="0">
                <a:latin typeface="Times New Roman" pitchFamily="18" charset="0"/>
                <a:cs typeface="Times New Roman" pitchFamily="18" charset="0"/>
              </a:rPr>
            </a:br>
            <a:r>
              <a:rPr lang="en-IN" sz="2200" b="1" dirty="0" smtClean="0">
                <a:latin typeface="Times New Roman" pitchFamily="18" charset="0"/>
                <a:cs typeface="Times New Roman" pitchFamily="18" charset="0"/>
              </a:rPr>
              <a:t>Random signal (Non-Deterministic signal):</a:t>
            </a:r>
          </a:p>
          <a:p>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A signal is said to be random if there is uncertainty over the signal at any instant of time i.e., its instantaneous value cannot be predicted. It cannot be represented by mathematical equation.</a:t>
            </a:r>
            <a:r>
              <a:rPr lang="en-IN" dirty="0" smtClean="0"/>
              <a:t/>
            </a:r>
            <a:br>
              <a:rPr lang="en-IN" dirty="0" smtClean="0"/>
            </a:br>
            <a:r>
              <a:rPr lang="en-IN" dirty="0" smtClean="0"/>
              <a:t/>
            </a:r>
            <a:br>
              <a:rPr lang="en-IN" dirty="0" smtClean="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95250" y="304800"/>
            <a:ext cx="8896350" cy="332422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304800" y="3505200"/>
            <a:ext cx="3476625" cy="533400"/>
          </a:xfrm>
          <a:prstGeom prst="rect">
            <a:avLst/>
          </a:prstGeom>
          <a:noFill/>
          <a:ln w="9525">
            <a:noFill/>
            <a:miter lim="800000"/>
            <a:headEnd/>
            <a:tailEnd/>
          </a:ln>
          <a:effectLst/>
        </p:spPr>
      </p:pic>
      <p:pic>
        <p:nvPicPr>
          <p:cNvPr id="9220" name="Picture 4"/>
          <p:cNvPicPr>
            <a:picLocks noChangeAspect="1" noChangeArrowheads="1"/>
          </p:cNvPicPr>
          <p:nvPr/>
        </p:nvPicPr>
        <p:blipFill>
          <a:blip r:embed="rId4"/>
          <a:srcRect/>
          <a:stretch>
            <a:fillRect/>
          </a:stretch>
        </p:blipFill>
        <p:spPr bwMode="auto">
          <a:xfrm>
            <a:off x="228600" y="3810000"/>
            <a:ext cx="8610600" cy="30480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240</TotalTime>
  <Words>1168</Words>
  <Application>Microsoft Office PowerPoint</Application>
  <PresentationFormat>On-screen Show (4:3)</PresentationFormat>
  <Paragraphs>110</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Equity</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PROBLEMS</vt:lpstr>
      <vt:lpstr>Slide 47</vt:lpstr>
      <vt:lpstr>Slide 48</vt:lpstr>
      <vt:lpstr>Slide 49</vt:lpstr>
      <vt:lpstr>Slide 50</vt:lpstr>
      <vt:lpstr>Slide 51</vt:lpstr>
      <vt:lpstr>Slide 52</vt:lpstr>
      <vt:lpstr>Slide 53</vt:lpstr>
      <vt:lpstr>Slide 54</vt:lpstr>
      <vt:lpstr>Slide 55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Gugulothu Rajender</dc:creator>
  <cp:lastModifiedBy>RAJENDER G</cp:lastModifiedBy>
  <cp:revision>108</cp:revision>
  <dcterms:created xsi:type="dcterms:W3CDTF">2006-08-16T00:00:00Z</dcterms:created>
  <dcterms:modified xsi:type="dcterms:W3CDTF">2020-07-10T02:42:27Z</dcterms:modified>
</cp:coreProperties>
</file>