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3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555B-A116-494E-9CEF-BCE5ABD2955C}" type="datetimeFigureOut">
              <a:rPr lang="en-US" smtClean="0"/>
              <a:t>3/24/2017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08A2-1F2D-41D3-82B8-EBF37841D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555B-A116-494E-9CEF-BCE5ABD2955C}" type="datetimeFigureOut">
              <a:rPr lang="en-US" smtClean="0"/>
              <a:t>3/24/2017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08A2-1F2D-41D3-82B8-EBF37841D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555B-A116-494E-9CEF-BCE5ABD2955C}" type="datetimeFigureOut">
              <a:rPr lang="en-US" smtClean="0"/>
              <a:t>3/24/2017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08A2-1F2D-41D3-82B8-EBF37841D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en-IN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555B-A116-494E-9CEF-BCE5ABD2955C}" type="datetimeFigureOut">
              <a:rPr lang="en-US" smtClean="0"/>
              <a:t>3/24/2017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08A2-1F2D-41D3-82B8-EBF37841D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555B-A116-494E-9CEF-BCE5ABD2955C}" type="datetimeFigureOut">
              <a:rPr lang="en-US" smtClean="0"/>
              <a:t>3/24/2017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08A2-1F2D-41D3-82B8-EBF37841D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555B-A116-494E-9CEF-BCE5ABD2955C}" type="datetimeFigureOut">
              <a:rPr lang="en-US" smtClean="0"/>
              <a:t>3/24/2017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08A2-1F2D-41D3-82B8-EBF37841D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555B-A116-494E-9CEF-BCE5ABD2955C}" type="datetimeFigureOut">
              <a:rPr lang="en-US" smtClean="0"/>
              <a:t>3/24/2017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08A2-1F2D-41D3-82B8-EBF37841D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555B-A116-494E-9CEF-BCE5ABD2955C}" type="datetimeFigureOut">
              <a:rPr lang="en-US" smtClean="0"/>
              <a:t>3/24/2017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08A2-1F2D-41D3-82B8-EBF37841D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555B-A116-494E-9CEF-BCE5ABD2955C}" type="datetimeFigureOut">
              <a:rPr lang="en-US" smtClean="0"/>
              <a:t>3/24/2017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08A2-1F2D-41D3-82B8-EBF37841D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555B-A116-494E-9CEF-BCE5ABD2955C}" type="datetimeFigureOut">
              <a:rPr lang="en-US" smtClean="0"/>
              <a:t>3/24/2017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08A2-1F2D-41D3-82B8-EBF37841D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555B-A116-494E-9CEF-BCE5ABD2955C}" type="datetimeFigureOut">
              <a:rPr lang="en-US" smtClean="0"/>
              <a:t>3/24/2017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08A2-1F2D-41D3-82B8-EBF37841D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555B-A116-494E-9CEF-BCE5ABD2955C}" type="datetimeFigureOut">
              <a:rPr lang="en-US" smtClean="0"/>
              <a:t>3/24/2017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308A2-1F2D-41D3-82B8-EBF37841D06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52600"/>
            <a:ext cx="7772400" cy="2362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6000" smtClean="0">
                <a:solidFill>
                  <a:schemeClr val="accent2"/>
                </a:solidFill>
                <a:latin typeface="Comic Sans MS" pitchFamily="66" charset="0"/>
                <a:ea typeface="PMingLiU" pitchFamily="18" charset="-120"/>
              </a:rPr>
              <a:t>The 8051 Microcontroller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Imag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3267" name="Rectangle 3"/>
          <p:cNvSpPr>
            <a:spLocks noChangeArrowheads="1"/>
          </p:cNvSpPr>
          <p:nvPr/>
        </p:nvSpPr>
        <p:spPr bwMode="auto">
          <a:xfrm>
            <a:off x="1981200" y="-12700"/>
            <a:ext cx="4956175" cy="5222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8051 Internal Block Diagram</a:t>
            </a:r>
            <a:endParaRPr 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Uses of Logic Instructions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367712" cy="4419600"/>
          </a:xfrm>
        </p:spPr>
        <p:txBody>
          <a:bodyPr/>
          <a:lstStyle/>
          <a:p>
            <a:pPr eaLnBrk="1" hangingPunct="1"/>
            <a:r>
              <a:rPr lang="en-US" sz="2400" smtClean="0"/>
              <a:t>Force individual bits low, without affecting other bits.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400" b="1" smtClean="0">
                <a:latin typeface="Courier New" pitchFamily="49" charset="0"/>
              </a:rPr>
              <a:t>anl</a:t>
            </a:r>
            <a:r>
              <a:rPr lang="en-US" sz="2000" b="1" smtClean="0">
                <a:latin typeface="Courier New" pitchFamily="49" charset="0"/>
              </a:rPr>
              <a:t> PSW, #0xE7</a:t>
            </a:r>
            <a:r>
              <a:rPr lang="en-US" sz="2000" smtClean="0">
                <a:latin typeface="Courier New" pitchFamily="49" charset="0"/>
              </a:rPr>
              <a:t>		;PSW AND 11100111</a:t>
            </a:r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400" smtClean="0"/>
              <a:t>Force individual bits high.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</a:rPr>
              <a:t>orl PSW, #0x18</a:t>
            </a:r>
            <a:r>
              <a:rPr lang="en-US" sz="2000" smtClean="0">
                <a:latin typeface="Courier New" pitchFamily="49" charset="0"/>
              </a:rPr>
              <a:t>		;PSW OR 00011000</a:t>
            </a:r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Complement individual bits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</a:rPr>
              <a:t>xrl P1, #0x40</a:t>
            </a:r>
            <a:r>
              <a:rPr lang="en-US" sz="2000" smtClean="0">
                <a:latin typeface="Courier New" pitchFamily="49" charset="0"/>
              </a:rPr>
              <a:t>			;P1 XRL 01000000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Other Logic Instructions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 - clear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RL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  – rotate left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RLC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 – rotate left through Carry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RR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  – rotate right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RRC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 – rotate right through Carry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– swap accumulator nibbles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CLR ( </a:t>
            </a:r>
            <a:r>
              <a:rPr lang="en-US" sz="3600" smtClean="0">
                <a:solidFill>
                  <a:schemeClr val="accent2"/>
                </a:solidFill>
                <a:latin typeface="Comic Sans MS" pitchFamily="66" charset="0"/>
              </a:rPr>
              <a:t>Set all bits to 0</a:t>
            </a:r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CLR 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CLR byte		(direct mode)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CLR Ri		(register mode)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CLR @Ri		(register indirect mode)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Rotate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52513"/>
            <a:ext cx="7772400" cy="51228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Rotate instructions operate </a:t>
            </a:r>
            <a:r>
              <a:rPr lang="en-US" smtClean="0">
                <a:solidFill>
                  <a:srgbClr val="FF3300"/>
                </a:solidFill>
              </a:rPr>
              <a:t>only</a:t>
            </a:r>
            <a:r>
              <a:rPr lang="en-US" smtClean="0"/>
              <a:t> on </a:t>
            </a:r>
            <a:r>
              <a:rPr lang="en-US" sz="3200" b="1" smtClean="0"/>
              <a:t>a</a:t>
            </a:r>
          </a:p>
          <a:p>
            <a:pPr eaLnBrk="1" hangingPunct="1">
              <a:buFont typeface="Wingdings" pitchFamily="2" charset="2"/>
              <a:buNone/>
            </a:pPr>
            <a:endParaRPr lang="en-US" sz="1600" smtClean="0"/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RL a</a:t>
            </a:r>
          </a:p>
          <a:p>
            <a:pPr eaLnBrk="1" hangingPunct="1">
              <a:buFont typeface="Wingdings" pitchFamily="2" charset="2"/>
              <a:buNone/>
            </a:pPr>
            <a:endParaRPr lang="en-US" sz="16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Mov a,#0xF0</a:t>
            </a:r>
            <a:r>
              <a:rPr lang="en-US" sz="2400" smtClean="0">
                <a:latin typeface="Courier New" pitchFamily="49" charset="0"/>
              </a:rPr>
              <a:t>	; a</a:t>
            </a:r>
            <a:r>
              <a:rPr lang="en-US" sz="2000" smtClean="0">
                <a:latin typeface="Courier New" pitchFamily="49" charset="0"/>
                <a:sym typeface="Wingdings" pitchFamily="2" charset="2"/>
              </a:rPr>
              <a:t></a:t>
            </a:r>
            <a:r>
              <a:rPr lang="en-US" sz="2400" smtClean="0">
                <a:latin typeface="Courier New" pitchFamily="49" charset="0"/>
                <a:sym typeface="Wingdings" pitchFamily="2" charset="2"/>
              </a:rPr>
              <a:t> 11110000</a:t>
            </a:r>
            <a:endParaRPr lang="en-US" sz="24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RR a</a:t>
            </a:r>
            <a:r>
              <a:rPr lang="en-US" sz="2400" smtClean="0">
                <a:latin typeface="Courier New" pitchFamily="49" charset="0"/>
              </a:rPr>
              <a:t>			; a</a:t>
            </a:r>
            <a:r>
              <a:rPr lang="en-US" sz="2000" smtClean="0">
                <a:latin typeface="Courier New" pitchFamily="49" charset="0"/>
                <a:sym typeface="Wingdings" pitchFamily="2" charset="2"/>
              </a:rPr>
              <a:t></a:t>
            </a:r>
            <a:r>
              <a:rPr lang="en-US" sz="2400" smtClean="0">
                <a:latin typeface="Courier New" pitchFamily="49" charset="0"/>
                <a:sym typeface="Wingdings" pitchFamily="2" charset="2"/>
              </a:rPr>
              <a:t> 11100001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latin typeface="Courier New" pitchFamily="49" charset="0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z="1800" smtClean="0">
              <a:latin typeface="Courier New" pitchFamily="49" charset="0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RR a</a:t>
            </a:r>
          </a:p>
          <a:p>
            <a:pPr eaLnBrk="1" hangingPunct="1">
              <a:buFont typeface="Wingdings" pitchFamily="2" charset="2"/>
              <a:buNone/>
            </a:pPr>
            <a:endParaRPr lang="en-US" sz="16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Mov a,#0xF0</a:t>
            </a:r>
            <a:r>
              <a:rPr lang="en-US" sz="2400" smtClean="0">
                <a:latin typeface="Courier New" pitchFamily="49" charset="0"/>
              </a:rPr>
              <a:t>	; a</a:t>
            </a:r>
            <a:r>
              <a:rPr lang="en-US" sz="1800" smtClean="0">
                <a:latin typeface="Courier New" pitchFamily="49" charset="0"/>
                <a:sym typeface="Wingdings" pitchFamily="2" charset="2"/>
              </a:rPr>
              <a:t></a:t>
            </a:r>
            <a:r>
              <a:rPr lang="en-US" sz="2400" smtClean="0">
                <a:latin typeface="Courier New" pitchFamily="49" charset="0"/>
                <a:sym typeface="Wingdings" pitchFamily="2" charset="2"/>
              </a:rPr>
              <a:t> 11110000</a:t>
            </a:r>
            <a:endParaRPr lang="en-US" sz="24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RR a</a:t>
            </a:r>
            <a:r>
              <a:rPr lang="en-US" sz="2400" smtClean="0">
                <a:latin typeface="Courier New" pitchFamily="49" charset="0"/>
              </a:rPr>
              <a:t>			; a</a:t>
            </a:r>
            <a:r>
              <a:rPr lang="en-US" sz="1800" smtClean="0">
                <a:latin typeface="Courier New" pitchFamily="49" charset="0"/>
                <a:sym typeface="Wingdings" pitchFamily="2" charset="2"/>
              </a:rPr>
              <a:t></a:t>
            </a:r>
            <a:r>
              <a:rPr lang="en-US" sz="2400" smtClean="0">
                <a:latin typeface="Courier New" pitchFamily="49" charset="0"/>
                <a:sym typeface="Wingdings" pitchFamily="2" charset="2"/>
              </a:rPr>
              <a:t> 01111000</a:t>
            </a:r>
            <a:endParaRPr lang="en-US" sz="2400" smtClean="0">
              <a:latin typeface="Courier New" pitchFamily="49" charset="0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429000" y="1951038"/>
            <a:ext cx="2438400" cy="685800"/>
            <a:chOff x="2160" y="1229"/>
            <a:chExt cx="1536" cy="432"/>
          </a:xfrm>
        </p:grpSpPr>
        <p:sp>
          <p:nvSpPr>
            <p:cNvPr id="106514" name="Rectangle 4"/>
            <p:cNvSpPr>
              <a:spLocks noChangeArrowheads="1"/>
            </p:cNvSpPr>
            <p:nvPr/>
          </p:nvSpPr>
          <p:spPr bwMode="auto">
            <a:xfrm>
              <a:off x="2160" y="1325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5" name="Rectangle 5"/>
            <p:cNvSpPr>
              <a:spLocks noChangeArrowheads="1"/>
            </p:cNvSpPr>
            <p:nvPr/>
          </p:nvSpPr>
          <p:spPr bwMode="auto">
            <a:xfrm>
              <a:off x="2352" y="1325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6" name="Rectangle 6"/>
            <p:cNvSpPr>
              <a:spLocks noChangeArrowheads="1"/>
            </p:cNvSpPr>
            <p:nvPr/>
          </p:nvSpPr>
          <p:spPr bwMode="auto">
            <a:xfrm>
              <a:off x="2544" y="1325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7" name="Rectangle 7"/>
            <p:cNvSpPr>
              <a:spLocks noChangeArrowheads="1"/>
            </p:cNvSpPr>
            <p:nvPr/>
          </p:nvSpPr>
          <p:spPr bwMode="auto">
            <a:xfrm>
              <a:off x="2736" y="1325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8" name="Rectangle 8"/>
            <p:cNvSpPr>
              <a:spLocks noChangeArrowheads="1"/>
            </p:cNvSpPr>
            <p:nvPr/>
          </p:nvSpPr>
          <p:spPr bwMode="auto">
            <a:xfrm>
              <a:off x="2928" y="1325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9" name="Rectangle 9"/>
            <p:cNvSpPr>
              <a:spLocks noChangeArrowheads="1"/>
            </p:cNvSpPr>
            <p:nvPr/>
          </p:nvSpPr>
          <p:spPr bwMode="auto">
            <a:xfrm>
              <a:off x="3120" y="1325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20" name="Rectangle 10"/>
            <p:cNvSpPr>
              <a:spLocks noChangeArrowheads="1"/>
            </p:cNvSpPr>
            <p:nvPr/>
          </p:nvSpPr>
          <p:spPr bwMode="auto">
            <a:xfrm>
              <a:off x="3312" y="1325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21" name="Rectangle 11"/>
            <p:cNvSpPr>
              <a:spLocks noChangeArrowheads="1"/>
            </p:cNvSpPr>
            <p:nvPr/>
          </p:nvSpPr>
          <p:spPr bwMode="auto">
            <a:xfrm>
              <a:off x="3504" y="1325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22" name="Line 12"/>
            <p:cNvSpPr>
              <a:spLocks noChangeShapeType="1"/>
            </p:cNvSpPr>
            <p:nvPr/>
          </p:nvSpPr>
          <p:spPr bwMode="auto">
            <a:xfrm flipH="1">
              <a:off x="2304" y="1229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6523" name="Line 13"/>
            <p:cNvSpPr>
              <a:spLocks noChangeShapeType="1"/>
            </p:cNvSpPr>
            <p:nvPr/>
          </p:nvSpPr>
          <p:spPr bwMode="auto">
            <a:xfrm>
              <a:off x="2256" y="151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6524" name="Line 14"/>
            <p:cNvSpPr>
              <a:spLocks noChangeShapeType="1"/>
            </p:cNvSpPr>
            <p:nvPr/>
          </p:nvSpPr>
          <p:spPr bwMode="auto">
            <a:xfrm>
              <a:off x="2256" y="1661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6525" name="Line 15"/>
            <p:cNvSpPr>
              <a:spLocks noChangeShapeType="1"/>
            </p:cNvSpPr>
            <p:nvPr/>
          </p:nvSpPr>
          <p:spPr bwMode="auto">
            <a:xfrm flipV="1">
              <a:off x="3600" y="151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419475" y="4327525"/>
            <a:ext cx="2438400" cy="685800"/>
            <a:chOff x="2154" y="2681"/>
            <a:chExt cx="1536" cy="432"/>
          </a:xfrm>
        </p:grpSpPr>
        <p:sp>
          <p:nvSpPr>
            <p:cNvPr id="106502" name="Rectangle 16"/>
            <p:cNvSpPr>
              <a:spLocks noChangeArrowheads="1"/>
            </p:cNvSpPr>
            <p:nvPr/>
          </p:nvSpPr>
          <p:spPr bwMode="auto">
            <a:xfrm>
              <a:off x="2154" y="2777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03" name="Rectangle 17"/>
            <p:cNvSpPr>
              <a:spLocks noChangeArrowheads="1"/>
            </p:cNvSpPr>
            <p:nvPr/>
          </p:nvSpPr>
          <p:spPr bwMode="auto">
            <a:xfrm>
              <a:off x="2346" y="2777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04" name="Rectangle 18"/>
            <p:cNvSpPr>
              <a:spLocks noChangeArrowheads="1"/>
            </p:cNvSpPr>
            <p:nvPr/>
          </p:nvSpPr>
          <p:spPr bwMode="auto">
            <a:xfrm>
              <a:off x="2538" y="2777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05" name="Rectangle 19"/>
            <p:cNvSpPr>
              <a:spLocks noChangeArrowheads="1"/>
            </p:cNvSpPr>
            <p:nvPr/>
          </p:nvSpPr>
          <p:spPr bwMode="auto">
            <a:xfrm>
              <a:off x="2730" y="2777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06" name="Rectangle 20"/>
            <p:cNvSpPr>
              <a:spLocks noChangeArrowheads="1"/>
            </p:cNvSpPr>
            <p:nvPr/>
          </p:nvSpPr>
          <p:spPr bwMode="auto">
            <a:xfrm>
              <a:off x="2922" y="2777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07" name="Rectangle 21"/>
            <p:cNvSpPr>
              <a:spLocks noChangeArrowheads="1"/>
            </p:cNvSpPr>
            <p:nvPr/>
          </p:nvSpPr>
          <p:spPr bwMode="auto">
            <a:xfrm>
              <a:off x="3114" y="2777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08" name="Rectangle 22"/>
            <p:cNvSpPr>
              <a:spLocks noChangeArrowheads="1"/>
            </p:cNvSpPr>
            <p:nvPr/>
          </p:nvSpPr>
          <p:spPr bwMode="auto">
            <a:xfrm>
              <a:off x="3306" y="2777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09" name="Rectangle 23"/>
            <p:cNvSpPr>
              <a:spLocks noChangeArrowheads="1"/>
            </p:cNvSpPr>
            <p:nvPr/>
          </p:nvSpPr>
          <p:spPr bwMode="auto">
            <a:xfrm>
              <a:off x="3498" y="2777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0" name="Line 24"/>
            <p:cNvSpPr>
              <a:spLocks noChangeShapeType="1"/>
            </p:cNvSpPr>
            <p:nvPr/>
          </p:nvSpPr>
          <p:spPr bwMode="auto">
            <a:xfrm flipH="1">
              <a:off x="2298" y="2681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6511" name="Line 25"/>
            <p:cNvSpPr>
              <a:spLocks noChangeShapeType="1"/>
            </p:cNvSpPr>
            <p:nvPr/>
          </p:nvSpPr>
          <p:spPr bwMode="auto">
            <a:xfrm>
              <a:off x="2250" y="296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6512" name="Line 26"/>
            <p:cNvSpPr>
              <a:spLocks noChangeShapeType="1"/>
            </p:cNvSpPr>
            <p:nvPr/>
          </p:nvSpPr>
          <p:spPr bwMode="auto">
            <a:xfrm>
              <a:off x="2250" y="3113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6513" name="Line 27"/>
            <p:cNvSpPr>
              <a:spLocks noChangeShapeType="1"/>
            </p:cNvSpPr>
            <p:nvPr/>
          </p:nvSpPr>
          <p:spPr bwMode="auto">
            <a:xfrm flipV="1">
              <a:off x="3594" y="296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68313" y="18891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Rotate through Carry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7772400" cy="48244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RRC 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mov a, #0A9h</a:t>
            </a:r>
            <a:r>
              <a:rPr lang="en-US" sz="2000" smtClean="0">
                <a:latin typeface="Courier New" pitchFamily="49" charset="0"/>
              </a:rPr>
              <a:t>	; a </a:t>
            </a:r>
            <a:r>
              <a:rPr lang="en-US" sz="2000" smtClean="0">
                <a:latin typeface="Courier New" pitchFamily="49" charset="0"/>
                <a:sym typeface="Wingdings" pitchFamily="2" charset="2"/>
              </a:rPr>
              <a:t> A9</a:t>
            </a: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add a, #14h</a:t>
            </a:r>
            <a:r>
              <a:rPr lang="en-US" sz="2000" smtClean="0">
                <a:latin typeface="Courier New" pitchFamily="49" charset="0"/>
              </a:rPr>
              <a:t>	      ; a </a:t>
            </a:r>
            <a:r>
              <a:rPr lang="en-US" sz="2000" smtClean="0">
                <a:latin typeface="Courier New" pitchFamily="49" charset="0"/>
                <a:sym typeface="Wingdings" pitchFamily="2" charset="2"/>
              </a:rPr>
              <a:t> BD (10111101), C0</a:t>
            </a: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rrc a</a:t>
            </a:r>
            <a:r>
              <a:rPr lang="en-US" sz="2000" smtClean="0">
                <a:latin typeface="Courier New" pitchFamily="49" charset="0"/>
              </a:rPr>
              <a:t>			; a </a:t>
            </a:r>
            <a:r>
              <a:rPr lang="en-US" sz="2000" smtClean="0">
                <a:latin typeface="Courier New" pitchFamily="49" charset="0"/>
                <a:sym typeface="Wingdings" pitchFamily="2" charset="2"/>
              </a:rPr>
              <a:t></a:t>
            </a:r>
            <a:r>
              <a:rPr lang="en-US" smtClean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000" smtClean="0">
                <a:latin typeface="Courier New" pitchFamily="49" charset="0"/>
                <a:sym typeface="Wingdings" pitchFamily="2" charset="2"/>
              </a:rPr>
              <a:t>01011110, C1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latin typeface="Courier New" pitchFamily="49" charset="0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RLC 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mov a, #3ch</a:t>
            </a:r>
            <a:r>
              <a:rPr lang="en-US" sz="2000" smtClean="0">
                <a:latin typeface="Courier New" pitchFamily="49" charset="0"/>
              </a:rPr>
              <a:t>	      ; a </a:t>
            </a:r>
            <a:r>
              <a:rPr lang="en-US" sz="2000" smtClean="0">
                <a:latin typeface="Courier New" pitchFamily="49" charset="0"/>
                <a:sym typeface="Wingdings" pitchFamily="2" charset="2"/>
              </a:rPr>
              <a:t> 3ch(00111100)</a:t>
            </a: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setb c</a:t>
            </a:r>
            <a:r>
              <a:rPr lang="en-US" sz="2000" smtClean="0">
                <a:latin typeface="Courier New" pitchFamily="49" charset="0"/>
              </a:rPr>
              <a:t>	      ; c</a:t>
            </a:r>
            <a:r>
              <a:rPr lang="en-US" sz="2000" smtClean="0">
                <a:latin typeface="Courier New" pitchFamily="49" charset="0"/>
                <a:sym typeface="Wingdings" pitchFamily="2" charset="2"/>
              </a:rPr>
              <a:t>  1</a:t>
            </a: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rlc a</a:t>
            </a:r>
            <a:r>
              <a:rPr lang="en-US" sz="2000" smtClean="0">
                <a:latin typeface="Courier New" pitchFamily="49" charset="0"/>
              </a:rPr>
              <a:t>			; a </a:t>
            </a:r>
            <a:r>
              <a:rPr lang="en-US" sz="2000" smtClean="0">
                <a:latin typeface="Courier New" pitchFamily="49" charset="0"/>
                <a:sym typeface="Wingdings" pitchFamily="2" charset="2"/>
              </a:rPr>
              <a:t></a:t>
            </a:r>
            <a:r>
              <a:rPr lang="en-US" smtClean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000" smtClean="0">
                <a:latin typeface="Courier New" pitchFamily="49" charset="0"/>
                <a:sym typeface="Wingdings" pitchFamily="2" charset="2"/>
              </a:rPr>
              <a:t>01111001, C1</a:t>
            </a: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252788" y="1268413"/>
            <a:ext cx="3048000" cy="930275"/>
            <a:chOff x="2640" y="1286"/>
            <a:chExt cx="1920" cy="586"/>
          </a:xfrm>
        </p:grpSpPr>
        <p:sp>
          <p:nvSpPr>
            <p:cNvPr id="107541" name="Rectangle 4"/>
            <p:cNvSpPr>
              <a:spLocks noChangeArrowheads="1"/>
            </p:cNvSpPr>
            <p:nvPr/>
          </p:nvSpPr>
          <p:spPr bwMode="auto">
            <a:xfrm>
              <a:off x="2640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7542" name="Rectangle 5"/>
            <p:cNvSpPr>
              <a:spLocks noChangeArrowheads="1"/>
            </p:cNvSpPr>
            <p:nvPr/>
          </p:nvSpPr>
          <p:spPr bwMode="auto">
            <a:xfrm>
              <a:off x="2832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7543" name="Rectangle 6"/>
            <p:cNvSpPr>
              <a:spLocks noChangeArrowheads="1"/>
            </p:cNvSpPr>
            <p:nvPr/>
          </p:nvSpPr>
          <p:spPr bwMode="auto">
            <a:xfrm>
              <a:off x="3024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7544" name="Rectangle 7"/>
            <p:cNvSpPr>
              <a:spLocks noChangeArrowheads="1"/>
            </p:cNvSpPr>
            <p:nvPr/>
          </p:nvSpPr>
          <p:spPr bwMode="auto">
            <a:xfrm>
              <a:off x="3216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7545" name="Rectangle 8"/>
            <p:cNvSpPr>
              <a:spLocks noChangeArrowheads="1"/>
            </p:cNvSpPr>
            <p:nvPr/>
          </p:nvSpPr>
          <p:spPr bwMode="auto">
            <a:xfrm>
              <a:off x="3408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7546" name="Rectangle 9"/>
            <p:cNvSpPr>
              <a:spLocks noChangeArrowheads="1"/>
            </p:cNvSpPr>
            <p:nvPr/>
          </p:nvSpPr>
          <p:spPr bwMode="auto">
            <a:xfrm>
              <a:off x="3600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7547" name="Rectangle 10"/>
            <p:cNvSpPr>
              <a:spLocks noChangeArrowheads="1"/>
            </p:cNvSpPr>
            <p:nvPr/>
          </p:nvSpPr>
          <p:spPr bwMode="auto">
            <a:xfrm>
              <a:off x="3792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7548" name="Rectangle 11"/>
            <p:cNvSpPr>
              <a:spLocks noChangeArrowheads="1"/>
            </p:cNvSpPr>
            <p:nvPr/>
          </p:nvSpPr>
          <p:spPr bwMode="auto">
            <a:xfrm>
              <a:off x="3984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7549" name="Line 12"/>
            <p:cNvSpPr>
              <a:spLocks noChangeShapeType="1"/>
            </p:cNvSpPr>
            <p:nvPr/>
          </p:nvSpPr>
          <p:spPr bwMode="auto">
            <a:xfrm flipH="1">
              <a:off x="2784" y="144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7550" name="Line 13"/>
            <p:cNvSpPr>
              <a:spLocks noChangeShapeType="1"/>
            </p:cNvSpPr>
            <p:nvPr/>
          </p:nvSpPr>
          <p:spPr bwMode="auto">
            <a:xfrm>
              <a:off x="2736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7551" name="Line 14"/>
            <p:cNvSpPr>
              <a:spLocks noChangeShapeType="1"/>
            </p:cNvSpPr>
            <p:nvPr/>
          </p:nvSpPr>
          <p:spPr bwMode="auto">
            <a:xfrm>
              <a:off x="2736" y="18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7552" name="Line 15"/>
            <p:cNvSpPr>
              <a:spLocks noChangeShapeType="1"/>
            </p:cNvSpPr>
            <p:nvPr/>
          </p:nvSpPr>
          <p:spPr bwMode="auto">
            <a:xfrm flipV="1">
              <a:off x="2736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7553" name="Rectangle 16"/>
            <p:cNvSpPr>
              <a:spLocks noChangeArrowheads="1"/>
            </p:cNvSpPr>
            <p:nvPr/>
          </p:nvSpPr>
          <p:spPr bwMode="auto">
            <a:xfrm>
              <a:off x="4368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7554" name="Line 17"/>
            <p:cNvSpPr>
              <a:spLocks noChangeShapeType="1"/>
            </p:cNvSpPr>
            <p:nvPr/>
          </p:nvSpPr>
          <p:spPr bwMode="auto">
            <a:xfrm>
              <a:off x="4464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7555" name="Line 18"/>
            <p:cNvSpPr>
              <a:spLocks noChangeShapeType="1"/>
            </p:cNvSpPr>
            <p:nvPr/>
          </p:nvSpPr>
          <p:spPr bwMode="auto">
            <a:xfrm>
              <a:off x="4176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7556" name="Text Box 19"/>
            <p:cNvSpPr txBox="1">
              <a:spLocks noChangeArrowheads="1"/>
            </p:cNvSpPr>
            <p:nvPr/>
          </p:nvSpPr>
          <p:spPr bwMode="auto">
            <a:xfrm>
              <a:off x="4337" y="128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C</a:t>
              </a:r>
            </a:p>
          </p:txBody>
        </p:sp>
      </p:grpSp>
      <p:sp>
        <p:nvSpPr>
          <p:cNvPr id="107525" name="Rectangle 22"/>
          <p:cNvSpPr>
            <a:spLocks noChangeArrowheads="1"/>
          </p:cNvSpPr>
          <p:nvPr/>
        </p:nvSpPr>
        <p:spPr bwMode="auto">
          <a:xfrm>
            <a:off x="3252788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7526" name="Rectangle 23"/>
          <p:cNvSpPr>
            <a:spLocks noChangeArrowheads="1"/>
          </p:cNvSpPr>
          <p:nvPr/>
        </p:nvSpPr>
        <p:spPr bwMode="auto">
          <a:xfrm>
            <a:off x="3557588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7527" name="Rectangle 24"/>
          <p:cNvSpPr>
            <a:spLocks noChangeArrowheads="1"/>
          </p:cNvSpPr>
          <p:nvPr/>
        </p:nvSpPr>
        <p:spPr bwMode="auto">
          <a:xfrm>
            <a:off x="3862388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7528" name="Rectangle 25"/>
          <p:cNvSpPr>
            <a:spLocks noChangeArrowheads="1"/>
          </p:cNvSpPr>
          <p:nvPr/>
        </p:nvSpPr>
        <p:spPr bwMode="auto">
          <a:xfrm>
            <a:off x="4167188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7529" name="Rectangle 26"/>
          <p:cNvSpPr>
            <a:spLocks noChangeArrowheads="1"/>
          </p:cNvSpPr>
          <p:nvPr/>
        </p:nvSpPr>
        <p:spPr bwMode="auto">
          <a:xfrm>
            <a:off x="4471988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7530" name="Rectangle 27"/>
          <p:cNvSpPr>
            <a:spLocks noChangeArrowheads="1"/>
          </p:cNvSpPr>
          <p:nvPr/>
        </p:nvSpPr>
        <p:spPr bwMode="auto">
          <a:xfrm>
            <a:off x="4776788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7531" name="Rectangle 28"/>
          <p:cNvSpPr>
            <a:spLocks noChangeArrowheads="1"/>
          </p:cNvSpPr>
          <p:nvPr/>
        </p:nvSpPr>
        <p:spPr bwMode="auto">
          <a:xfrm>
            <a:off x="5081588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7532" name="Rectangle 29"/>
          <p:cNvSpPr>
            <a:spLocks noChangeArrowheads="1"/>
          </p:cNvSpPr>
          <p:nvPr/>
        </p:nvSpPr>
        <p:spPr bwMode="auto">
          <a:xfrm>
            <a:off x="5386388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7533" name="Line 30"/>
          <p:cNvSpPr>
            <a:spLocks noChangeShapeType="1"/>
          </p:cNvSpPr>
          <p:nvPr/>
        </p:nvSpPr>
        <p:spPr bwMode="auto">
          <a:xfrm flipH="1">
            <a:off x="3481388" y="4038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7534" name="Line 31"/>
          <p:cNvSpPr>
            <a:spLocks noChangeShapeType="1"/>
          </p:cNvSpPr>
          <p:nvPr/>
        </p:nvSpPr>
        <p:spPr bwMode="auto">
          <a:xfrm>
            <a:off x="3405188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7535" name="Line 32"/>
          <p:cNvSpPr>
            <a:spLocks noChangeShapeType="1"/>
          </p:cNvSpPr>
          <p:nvPr/>
        </p:nvSpPr>
        <p:spPr bwMode="auto">
          <a:xfrm>
            <a:off x="3405188" y="4724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7536" name="Line 33"/>
          <p:cNvSpPr>
            <a:spLocks noChangeShapeType="1"/>
          </p:cNvSpPr>
          <p:nvPr/>
        </p:nvSpPr>
        <p:spPr bwMode="auto">
          <a:xfrm flipV="1">
            <a:off x="3405188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7537" name="Rectangle 34"/>
          <p:cNvSpPr>
            <a:spLocks noChangeArrowheads="1"/>
          </p:cNvSpPr>
          <p:nvPr/>
        </p:nvSpPr>
        <p:spPr bwMode="auto">
          <a:xfrm>
            <a:off x="5995988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7538" name="Line 35"/>
          <p:cNvSpPr>
            <a:spLocks noChangeShapeType="1"/>
          </p:cNvSpPr>
          <p:nvPr/>
        </p:nvSpPr>
        <p:spPr bwMode="auto">
          <a:xfrm>
            <a:off x="6148388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7539" name="Line 36"/>
          <p:cNvSpPr>
            <a:spLocks noChangeShapeType="1"/>
          </p:cNvSpPr>
          <p:nvPr/>
        </p:nvSpPr>
        <p:spPr bwMode="auto">
          <a:xfrm>
            <a:off x="5691188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7540" name="Text Box 37"/>
          <p:cNvSpPr txBox="1">
            <a:spLocks noChangeArrowheads="1"/>
          </p:cNvSpPr>
          <p:nvPr/>
        </p:nvSpPr>
        <p:spPr bwMode="auto">
          <a:xfrm>
            <a:off x="5946775" y="37941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Rotate and Multiplication/Division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 that a shift left is the same as multiplying by 2, shift right is divide by 2</a:t>
            </a:r>
          </a:p>
          <a:p>
            <a:pPr eaLnBrk="1" hangingPunct="1"/>
            <a:endParaRPr lang="en-US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mov a, #3	; A</a:t>
            </a:r>
            <a:r>
              <a:rPr lang="en-US" smtClean="0">
                <a:latin typeface="Courier New" pitchFamily="49" charset="0"/>
                <a:sym typeface="Wingdings" pitchFamily="2" charset="2"/>
              </a:rPr>
              <a:t> 00000011 (3)</a:t>
            </a:r>
            <a:endParaRPr lang="en-US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clr C		; C</a:t>
            </a:r>
            <a:r>
              <a:rPr lang="en-US" smtClean="0">
                <a:latin typeface="Courier New" pitchFamily="49" charset="0"/>
                <a:sym typeface="Wingdings" pitchFamily="2" charset="2"/>
              </a:rPr>
              <a:t> 0</a:t>
            </a:r>
            <a:endParaRPr lang="en-US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rlc a		; A</a:t>
            </a:r>
            <a:r>
              <a:rPr lang="en-US" smtClean="0">
                <a:latin typeface="Courier New" pitchFamily="49" charset="0"/>
                <a:sym typeface="Wingdings" pitchFamily="2" charset="2"/>
              </a:rPr>
              <a:t> 00000110 (6)</a:t>
            </a:r>
            <a:endParaRPr lang="en-US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rlc a		; A</a:t>
            </a:r>
            <a:r>
              <a:rPr lang="en-US" smtClean="0">
                <a:latin typeface="Courier New" pitchFamily="49" charset="0"/>
                <a:sym typeface="Wingdings" pitchFamily="2" charset="2"/>
              </a:rPr>
              <a:t> 00001100 (12)</a:t>
            </a:r>
            <a:endParaRPr lang="en-US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rrc a		; A</a:t>
            </a:r>
            <a:r>
              <a:rPr lang="en-US" smtClean="0">
                <a:latin typeface="Courier New" pitchFamily="49" charset="0"/>
                <a:sym typeface="Wingdings" pitchFamily="2" charset="2"/>
              </a:rPr>
              <a:t> 00000110 (6)</a:t>
            </a:r>
            <a:endParaRPr lang="en-US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Swap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b="1" smtClean="0">
                <a:solidFill>
                  <a:schemeClr val="accent2"/>
                </a:solidFill>
                <a:latin typeface="Courier New" pitchFamily="49" charset="0"/>
              </a:rPr>
              <a:t>SWAP a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mov a, #72h	    </a:t>
            </a:r>
            <a:r>
              <a:rPr lang="en-US" smtClean="0">
                <a:latin typeface="Courier New" pitchFamily="49" charset="0"/>
              </a:rPr>
              <a:t>; a </a:t>
            </a:r>
            <a:r>
              <a:rPr lang="en-US" smtClean="0">
                <a:latin typeface="Courier New" pitchFamily="49" charset="0"/>
                <a:sym typeface="Wingdings" pitchFamily="2" charset="2"/>
              </a:rPr>
              <a:t> 27h</a:t>
            </a:r>
            <a:endParaRPr lang="en-US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swap a	</a:t>
            </a:r>
            <a:r>
              <a:rPr lang="en-US" smtClean="0">
                <a:latin typeface="Courier New" pitchFamily="49" charset="0"/>
              </a:rPr>
              <a:t>		; a </a:t>
            </a:r>
            <a:r>
              <a:rPr lang="en-US" smtClean="0">
                <a:latin typeface="Courier New" pitchFamily="49" charset="0"/>
                <a:sym typeface="Wingdings" pitchFamily="2" charset="2"/>
              </a:rPr>
              <a:t> 27h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191000" y="2438400"/>
            <a:ext cx="2438400" cy="533400"/>
            <a:chOff x="2640" y="1536"/>
            <a:chExt cx="1536" cy="336"/>
          </a:xfrm>
        </p:grpSpPr>
        <p:sp>
          <p:nvSpPr>
            <p:cNvPr id="109573" name="Rectangle 4"/>
            <p:cNvSpPr>
              <a:spLocks noChangeArrowheads="1"/>
            </p:cNvSpPr>
            <p:nvPr/>
          </p:nvSpPr>
          <p:spPr bwMode="auto">
            <a:xfrm>
              <a:off x="2640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574" name="Rectangle 5"/>
            <p:cNvSpPr>
              <a:spLocks noChangeArrowheads="1"/>
            </p:cNvSpPr>
            <p:nvPr/>
          </p:nvSpPr>
          <p:spPr bwMode="auto">
            <a:xfrm>
              <a:off x="2832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575" name="Rectangle 6"/>
            <p:cNvSpPr>
              <a:spLocks noChangeArrowheads="1"/>
            </p:cNvSpPr>
            <p:nvPr/>
          </p:nvSpPr>
          <p:spPr bwMode="auto">
            <a:xfrm>
              <a:off x="3024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576" name="Rectangle 7"/>
            <p:cNvSpPr>
              <a:spLocks noChangeArrowheads="1"/>
            </p:cNvSpPr>
            <p:nvPr/>
          </p:nvSpPr>
          <p:spPr bwMode="auto">
            <a:xfrm>
              <a:off x="3216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577" name="Rectangle 8"/>
            <p:cNvSpPr>
              <a:spLocks noChangeArrowheads="1"/>
            </p:cNvSpPr>
            <p:nvPr/>
          </p:nvSpPr>
          <p:spPr bwMode="auto">
            <a:xfrm>
              <a:off x="3408" y="153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578" name="Rectangle 9"/>
            <p:cNvSpPr>
              <a:spLocks noChangeArrowheads="1"/>
            </p:cNvSpPr>
            <p:nvPr/>
          </p:nvSpPr>
          <p:spPr bwMode="auto">
            <a:xfrm>
              <a:off x="3600" y="153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579" name="Rectangle 10"/>
            <p:cNvSpPr>
              <a:spLocks noChangeArrowheads="1"/>
            </p:cNvSpPr>
            <p:nvPr/>
          </p:nvSpPr>
          <p:spPr bwMode="auto">
            <a:xfrm>
              <a:off x="3792" y="153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580" name="Rectangle 11"/>
            <p:cNvSpPr>
              <a:spLocks noChangeArrowheads="1"/>
            </p:cNvSpPr>
            <p:nvPr/>
          </p:nvSpPr>
          <p:spPr bwMode="auto">
            <a:xfrm>
              <a:off x="3984" y="153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581" name="Line 12"/>
            <p:cNvSpPr>
              <a:spLocks noChangeShapeType="1"/>
            </p:cNvSpPr>
            <p:nvPr/>
          </p:nvSpPr>
          <p:spPr bwMode="auto">
            <a:xfrm>
              <a:off x="3024" y="187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9582" name="Line 13"/>
            <p:cNvSpPr>
              <a:spLocks noChangeShapeType="1"/>
            </p:cNvSpPr>
            <p:nvPr/>
          </p:nvSpPr>
          <p:spPr bwMode="auto">
            <a:xfrm flipV="1">
              <a:off x="3024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9583" name="Line 14"/>
            <p:cNvSpPr>
              <a:spLocks noChangeShapeType="1"/>
            </p:cNvSpPr>
            <p:nvPr/>
          </p:nvSpPr>
          <p:spPr bwMode="auto">
            <a:xfrm flipV="1">
              <a:off x="3792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Bit Logic Operations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44625"/>
            <a:ext cx="8315325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Some logic operations can be used with single bit operands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ANL C, bit	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ORL C, bit	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CLR C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CLR bit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CPL C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CPL bit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SETB C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SETB bit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“bit” can be any of the bit-addressable RAM locations or SFRs.</a:t>
            </a:r>
            <a:endParaRPr lang="en-US" sz="24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Shift/Mutliply Example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segment to multiply by 2 and add 1.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Program Flow Control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Unconditional jumps (“go to”)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Conditional jumps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Call and return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2971800" cy="4038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  <a:cs typeface="B Rose" pitchFamily="2" charset="-78"/>
              </a:rPr>
              <a:t>8051 </a:t>
            </a:r>
            <a:br>
              <a:rPr lang="en-US" sz="4000" b="1" smtClean="0">
                <a:solidFill>
                  <a:schemeClr val="accent2"/>
                </a:solidFill>
                <a:latin typeface="Comic Sans MS" pitchFamily="66" charset="0"/>
                <a:cs typeface="B Rose" pitchFamily="2" charset="-78"/>
              </a:rPr>
            </a:br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  <a:cs typeface="B Rose" pitchFamily="2" charset="-78"/>
              </a:rPr>
              <a:t>Schematic Pin out</a:t>
            </a:r>
          </a:p>
        </p:txBody>
      </p:sp>
      <p:pic>
        <p:nvPicPr>
          <p:cNvPr id="24579" name="Picture 3" descr="019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08375" y="228600"/>
            <a:ext cx="5386388" cy="6248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Unconditional Jumps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  <a:cs typeface="Courier New" pitchFamily="49" charset="0"/>
              </a:rPr>
              <a:t>SJMP &lt;rel addr&gt;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     ;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Short jump, relative address is 8-bit 2’s complement number, so jump can be up to 127 locations forward, or 128 locations back.</a:t>
            </a:r>
          </a:p>
          <a:p>
            <a:pPr eaLnBrk="1" hangingPunct="1"/>
            <a:r>
              <a:rPr lang="en-US" b="1" smtClean="0">
                <a:latin typeface="Courier New" pitchFamily="49" charset="0"/>
                <a:cs typeface="Courier New" pitchFamily="49" charset="0"/>
              </a:rPr>
              <a:t>LJMP &lt;address 16&gt;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;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Long jump</a:t>
            </a:r>
          </a:p>
          <a:p>
            <a:pPr eaLnBrk="1" hangingPunct="1"/>
            <a:r>
              <a:rPr lang="en-US" b="1" smtClean="0">
                <a:latin typeface="Courier New" pitchFamily="49" charset="0"/>
                <a:cs typeface="Courier New" pitchFamily="49" charset="0"/>
              </a:rPr>
              <a:t>AJMP &lt;address 11&gt;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;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Absolute jump to anywhere within 2K block of program memory</a:t>
            </a:r>
          </a:p>
          <a:p>
            <a:pPr eaLnBrk="1" hangingPunct="1"/>
            <a:r>
              <a:rPr lang="en-US" b="1" smtClean="0">
                <a:latin typeface="Courier New" pitchFamily="49" charset="0"/>
                <a:cs typeface="Courier New" pitchFamily="49" charset="0"/>
              </a:rPr>
              <a:t>JMP @A + DPTR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          ;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Long indexed jump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9937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Infinite Loops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196975"/>
            <a:ext cx="6019800" cy="464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Start: mov C, p3.7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  mov p1.6, 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  sjmp Start</a:t>
            </a:r>
          </a:p>
          <a:p>
            <a:pPr eaLnBrk="1" hangingPunct="1"/>
            <a:endParaRPr lang="en-US" sz="3200" smtClean="0"/>
          </a:p>
        </p:txBody>
      </p:sp>
      <p:sp>
        <p:nvSpPr>
          <p:cNvPr id="114692" name="AutoShape 4"/>
          <p:cNvSpPr>
            <a:spLocks noChangeArrowheads="1"/>
          </p:cNvSpPr>
          <p:nvPr/>
        </p:nvSpPr>
        <p:spPr bwMode="auto">
          <a:xfrm flipV="1">
            <a:off x="914400" y="2593975"/>
            <a:ext cx="1447800" cy="1143000"/>
          </a:xfrm>
          <a:prstGeom prst="curvedRightArrow">
            <a:avLst>
              <a:gd name="adj1" fmla="val 20000"/>
              <a:gd name="adj2" fmla="val 40000"/>
              <a:gd name="adj3" fmla="val 42222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395288" y="4616450"/>
            <a:ext cx="8383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Microcontroller application programs are almost always infinite loops!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Re-locatable Code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9300" y="1412875"/>
            <a:ext cx="6918325" cy="50403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u="sng" smtClean="0">
                <a:solidFill>
                  <a:srgbClr val="663300"/>
                </a:solidFill>
              </a:rPr>
              <a:t>Memory specific NOT Re-locatable</a:t>
            </a:r>
            <a:r>
              <a:rPr lang="en-US" sz="2000" b="1" u="sng" smtClean="0"/>
              <a:t> (machine code)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900" b="1" smtClean="0"/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   </a:t>
            </a:r>
            <a:r>
              <a:rPr lang="en-US" sz="1800" b="1" smtClean="0">
                <a:latin typeface="Courier New" pitchFamily="49" charset="0"/>
              </a:rPr>
              <a:t>org 8000h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Start: </a:t>
            </a:r>
            <a:r>
              <a:rPr lang="en-US" sz="1800" b="1" smtClean="0">
                <a:latin typeface="Courier New" pitchFamily="49" charset="0"/>
              </a:rPr>
              <a:t>mov C, p1.6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	    mov p3.7, C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solidFill>
                  <a:srgbClr val="FF0066"/>
                </a:solidFill>
                <a:latin typeface="Courier New" pitchFamily="49" charset="0"/>
              </a:rPr>
              <a:t>		    </a:t>
            </a:r>
            <a:r>
              <a:rPr lang="en-US" sz="1800" b="1" u="sng" smtClean="0">
                <a:solidFill>
                  <a:srgbClr val="FF0066"/>
                </a:solidFill>
                <a:latin typeface="Courier New" pitchFamily="49" charset="0"/>
              </a:rPr>
              <a:t>ljmp</a:t>
            </a:r>
            <a:r>
              <a:rPr lang="en-US" sz="1800" b="1" smtClean="0">
                <a:latin typeface="Courier New" pitchFamily="49" charset="0"/>
              </a:rPr>
              <a:t> Start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	    end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u="sng" smtClean="0">
                <a:solidFill>
                  <a:srgbClr val="663300"/>
                </a:solidFill>
              </a:rPr>
              <a:t>Re-locatable </a:t>
            </a:r>
            <a:r>
              <a:rPr lang="en-US" sz="2000" b="1" u="sng" smtClean="0"/>
              <a:t>(machine code)</a:t>
            </a:r>
            <a:endParaRPr lang="en-US" sz="2000" b="1" u="sng" smtClean="0">
              <a:solidFill>
                <a:srgbClr val="6633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700" b="1" smtClean="0">
              <a:solidFill>
                <a:srgbClr val="6633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9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  org 8000h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Start: mov C, p1.6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		    mov p3.7, C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800" b="1" u="sng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sjmp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Start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	    end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smtClean="0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042988" y="4365625"/>
            <a:ext cx="4495800" cy="2057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	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Jump table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9300" y="1412875"/>
            <a:ext cx="6918325" cy="50403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   	  Mov dptr,#jump_table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	  Mov a,#index_number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	  Rl  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	  Jmp @a+dptr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		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Jump_table: ajmp case0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	  ajmp case1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	  ajmp case2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	  ajmp case3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b="1" smtClean="0">
              <a:latin typeface="Courier New" pitchFamily="49" charset="0"/>
            </a:endParaRP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042988" y="4365625"/>
            <a:ext cx="4495800" cy="2057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	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  <a:cs typeface="Courier New" pitchFamily="49" charset="0"/>
              </a:rPr>
              <a:t>Conditional Jump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419600"/>
          </a:xfrm>
        </p:spPr>
        <p:txBody>
          <a:bodyPr/>
          <a:lstStyle/>
          <a:p>
            <a:pPr eaLnBrk="1" hangingPunct="1"/>
            <a:r>
              <a:rPr lang="en-US" sz="2400" smtClean="0"/>
              <a:t>These instructions cause a jump to occur </a:t>
            </a:r>
            <a:r>
              <a:rPr lang="en-US" sz="2400" smtClean="0">
                <a:solidFill>
                  <a:srgbClr val="FF3300"/>
                </a:solidFill>
              </a:rPr>
              <a:t>only</a:t>
            </a:r>
            <a:r>
              <a:rPr lang="en-US" sz="2400" smtClean="0"/>
              <a:t> if a condition is </a:t>
            </a:r>
            <a:r>
              <a:rPr lang="en-US" sz="2400" smtClean="0">
                <a:solidFill>
                  <a:srgbClr val="FF3300"/>
                </a:solidFill>
              </a:rPr>
              <a:t>true</a:t>
            </a:r>
            <a:r>
              <a:rPr lang="en-US" sz="2400" smtClean="0"/>
              <a:t>. Otherwise, program execution continues with the next instruction.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loop: mov a, P1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	</a:t>
            </a:r>
            <a:r>
              <a:rPr lang="en-US" sz="1800" b="1" smtClean="0">
                <a:latin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</a:rPr>
              <a:t>   jz  loop     </a:t>
            </a:r>
            <a:r>
              <a:rPr lang="en-US" sz="1800" smtClean="0">
                <a:latin typeface="Courier New" pitchFamily="49" charset="0"/>
              </a:rPr>
              <a:t>; if a=0, goto loop,</a:t>
            </a:r>
            <a:r>
              <a:rPr lang="en-US" sz="1800" b="1" smtClean="0">
                <a:latin typeface="Courier New" pitchFamily="49" charset="0"/>
              </a:rPr>
              <a:t> 			                  </a:t>
            </a:r>
            <a:r>
              <a:rPr lang="en-US" sz="1800" smtClean="0">
                <a:latin typeface="Courier New" pitchFamily="49" charset="0"/>
              </a:rPr>
              <a:t>; else goto next</a:t>
            </a:r>
            <a:r>
              <a:rPr lang="en-US" sz="1800" b="1" smtClean="0">
                <a:latin typeface="Courier New" pitchFamily="49" charset="0"/>
              </a:rPr>
              <a:t> </a:t>
            </a:r>
            <a:r>
              <a:rPr lang="en-US" sz="1800" smtClean="0">
                <a:latin typeface="Courier New" pitchFamily="49" charset="0"/>
              </a:rPr>
              <a:t>instruction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   mov b, a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/>
            <a:r>
              <a:rPr lang="en-US" sz="2400" smtClean="0"/>
              <a:t>There is </a:t>
            </a:r>
            <a:r>
              <a:rPr lang="en-US" sz="2400" smtClean="0">
                <a:solidFill>
                  <a:srgbClr val="FF3300"/>
                </a:solidFill>
              </a:rPr>
              <a:t>no</a:t>
            </a:r>
            <a:r>
              <a:rPr lang="en-US" sz="2400" smtClean="0"/>
              <a:t> zero flag (</a:t>
            </a:r>
            <a:r>
              <a:rPr lang="en-US" sz="2400" smtClean="0">
                <a:solidFill>
                  <a:srgbClr val="FF3300"/>
                </a:solidFill>
              </a:rPr>
              <a:t>z</a:t>
            </a:r>
            <a:r>
              <a:rPr lang="en-US" sz="2400" smtClean="0"/>
              <a:t>) </a:t>
            </a:r>
          </a:p>
          <a:p>
            <a:pPr eaLnBrk="1" hangingPunct="1"/>
            <a:r>
              <a:rPr lang="en-US" sz="2400" smtClean="0"/>
              <a:t>Content of A checked for zero </a:t>
            </a:r>
            <a:r>
              <a:rPr lang="en-US" sz="2400" smtClean="0">
                <a:solidFill>
                  <a:srgbClr val="FF3300"/>
                </a:solidFill>
              </a:rPr>
              <a:t>on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Conditional jumps</a:t>
            </a:r>
          </a:p>
        </p:txBody>
      </p:sp>
      <p:graphicFrame>
        <p:nvGraphicFramePr>
          <p:cNvPr id="484392" name="Group 40"/>
          <p:cNvGraphicFramePr>
            <a:graphicFrameLocks noGrp="1"/>
          </p:cNvGraphicFramePr>
          <p:nvPr>
            <p:ph idx="1"/>
          </p:nvPr>
        </p:nvGraphicFramePr>
        <p:xfrm>
          <a:off x="685800" y="1295400"/>
          <a:ext cx="8001000" cy="4569144"/>
        </p:xfrm>
        <a:graphic>
          <a:graphicData uri="http://schemas.openxmlformats.org/drawingml/2006/table">
            <a:tbl>
              <a:tblPr/>
              <a:tblGrid>
                <a:gridCol w="4157663"/>
                <a:gridCol w="3843337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Courier New" pitchFamily="49" charset="0"/>
                        </a:rPr>
                        <a:t>Mnemonic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Courier New" pitchFamily="49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JZ 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Jump if a 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JNZ 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Jump if a !=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JC 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Jump if C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JNC 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Jump if C !=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JB &lt;bit&gt;, 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Jump if bit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JNB &lt;bit&gt;,&lt;rel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Jump if bit !=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JBC &lt;bir&gt;, 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Jump if bit =1,  &amp;clear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CJNE A, direct, 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Compare A and memory, jump if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smtClean="0">
                <a:solidFill>
                  <a:schemeClr val="accent2"/>
                </a:solidFill>
                <a:latin typeface="Comic Sans MS" pitchFamily="66" charset="0"/>
              </a:rPr>
              <a:t>Example: Conditional Jumps</a:t>
            </a:r>
          </a:p>
        </p:txBody>
      </p:sp>
      <p:sp>
        <p:nvSpPr>
          <p:cNvPr id="119811" name="Text Box 4"/>
          <p:cNvSpPr txBox="1">
            <a:spLocks noChangeArrowheads="1"/>
          </p:cNvSpPr>
          <p:nvPr/>
        </p:nvSpPr>
        <p:spPr bwMode="auto">
          <a:xfrm>
            <a:off x="2260600" y="3586163"/>
            <a:ext cx="3751263" cy="19304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3"/>
            <a:r>
              <a:rPr lang="en-US" sz="2000" b="1">
                <a:latin typeface="Courier New" pitchFamily="49" charset="0"/>
                <a:cs typeface="Courier New" pitchFamily="49" charset="0"/>
              </a:rPr>
              <a:t> jz led_off</a:t>
            </a:r>
          </a:p>
          <a:p>
            <a:pPr lvl="3"/>
            <a:r>
              <a:rPr lang="en-US" sz="2000" b="1">
                <a:latin typeface="Courier New" pitchFamily="49" charset="0"/>
                <a:cs typeface="Courier New" pitchFamily="49" charset="0"/>
              </a:rPr>
              <a:t> Setb P1.6</a:t>
            </a:r>
          </a:p>
          <a:p>
            <a:pPr lvl="3"/>
            <a:r>
              <a:rPr lang="en-US" sz="2000" b="1">
                <a:latin typeface="Courier New" pitchFamily="49" charset="0"/>
                <a:cs typeface="Courier New" pitchFamily="49" charset="0"/>
              </a:rPr>
              <a:t> sjmp </a:t>
            </a:r>
            <a:r>
              <a:rPr lang="en-US" sz="20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skipover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 led_off: clr P1.6</a:t>
            </a:r>
          </a:p>
          <a:p>
            <a:pPr lvl="3"/>
            <a:r>
              <a:rPr lang="en-US" sz="2000" b="1">
                <a:latin typeface="Courier New" pitchFamily="49" charset="0"/>
                <a:cs typeface="Courier New" pitchFamily="49" charset="0"/>
              </a:rPr>
              <a:t> mov A, P0</a:t>
            </a:r>
          </a:p>
          <a:p>
            <a:r>
              <a:rPr lang="en-US" sz="20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skipover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  <p:sp>
        <p:nvSpPr>
          <p:cNvPr id="119812" name="Rectangle 6"/>
          <p:cNvSpPr>
            <a:spLocks noChangeArrowheads="1"/>
          </p:cNvSpPr>
          <p:nvPr/>
        </p:nvSpPr>
        <p:spPr bwMode="auto">
          <a:xfrm>
            <a:off x="2339975" y="1412875"/>
            <a:ext cx="3600450" cy="180022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>
                <a:latin typeface="Courier New" pitchFamily="49" charset="0"/>
                <a:cs typeface="Courier New" pitchFamily="49" charset="0"/>
              </a:rPr>
              <a:t>if (a = 0) is true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send a 0 to LED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send a 1 to LED</a:t>
            </a:r>
          </a:p>
          <a:p>
            <a:pPr marL="742950" lvl="1" indent="-285750">
              <a:spcBef>
                <a:spcPct val="20000"/>
              </a:spcBef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More Conditional Jumps</a:t>
            </a:r>
          </a:p>
        </p:txBody>
      </p:sp>
      <p:graphicFrame>
        <p:nvGraphicFramePr>
          <p:cNvPr id="486427" name="Group 27"/>
          <p:cNvGraphicFramePr>
            <a:graphicFrameLocks noGrp="1"/>
          </p:cNvGraphicFramePr>
          <p:nvPr>
            <p:ph idx="1"/>
          </p:nvPr>
        </p:nvGraphicFramePr>
        <p:xfrm>
          <a:off x="539750" y="1676400"/>
          <a:ext cx="8153400" cy="4205923"/>
        </p:xfrm>
        <a:graphic>
          <a:graphicData uri="http://schemas.openxmlformats.org/drawingml/2006/table">
            <a:tbl>
              <a:tblPr/>
              <a:tblGrid>
                <a:gridCol w="4191000"/>
                <a:gridCol w="3962400"/>
              </a:tblGrid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Mnemonic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CJNE A, #data 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Compare A and data, jump if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CJNE Rn, #data 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Compare Rn and data, jump if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CJNE @Rn, #data 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Compare Rn and memory, jump if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DJNZ Rn, 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Decrement Rn and then jump if not 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DJNZ direct, 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Decrement memory and then jump if not 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  <a:cs typeface="Courier New" pitchFamily="49" charset="0"/>
              </a:rPr>
              <a:t>Iterative Loops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4392612" cy="4648200"/>
          </a:xfrm>
          <a:noFill/>
          <a:ln>
            <a:solidFill>
              <a:srgbClr val="FF9900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A = 0 to 4 do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{…}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	 </a:t>
            </a:r>
            <a:r>
              <a:rPr lang="en-US" sz="2400" b="1" smtClean="0">
                <a:solidFill>
                  <a:schemeClr val="tx2"/>
                </a:solidFill>
                <a:latin typeface="Courier New" pitchFamily="49" charset="0"/>
              </a:rPr>
              <a:t>clr a</a:t>
            </a:r>
            <a:r>
              <a:rPr lang="en-US" sz="2400" b="1" smtClean="0">
                <a:latin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loop: 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 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 inc 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 </a:t>
            </a:r>
            <a:r>
              <a:rPr lang="en-US" sz="2400" b="1" smtClean="0">
                <a:solidFill>
                  <a:srgbClr val="FF0066"/>
                </a:solidFill>
                <a:latin typeface="Courier New" pitchFamily="49" charset="0"/>
              </a:rPr>
              <a:t>cjne </a:t>
            </a:r>
            <a:r>
              <a:rPr lang="en-US" sz="2400" b="1" smtClean="0">
                <a:solidFill>
                  <a:schemeClr val="tx2"/>
                </a:solidFill>
                <a:latin typeface="Courier New" pitchFamily="49" charset="0"/>
              </a:rPr>
              <a:t>a</a:t>
            </a:r>
            <a:r>
              <a:rPr lang="en-US" sz="2400" b="1" smtClean="0">
                <a:latin typeface="Courier New" pitchFamily="49" charset="0"/>
              </a:rPr>
              <a:t>, #4, loop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5003800" y="1651000"/>
            <a:ext cx="3795713" cy="4560888"/>
          </a:xfrm>
          <a:prstGeom prst="rect">
            <a:avLst/>
          </a:prstGeom>
          <a:noFill/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A = 4 to 0 do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{…}</a:t>
            </a:r>
          </a:p>
          <a:p>
            <a:pPr marL="342900" indent="-342900">
              <a:spcBef>
                <a:spcPct val="20000"/>
              </a:spcBef>
            </a:pPr>
            <a:endParaRPr lang="en-US" sz="2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latin typeface="Courier New" pitchFamily="49" charset="0"/>
              </a:rPr>
              <a:t>		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mov R0, #4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Courier New" pitchFamily="49" charset="0"/>
              </a:rPr>
              <a:t>loop: ...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Courier New" pitchFamily="49" charset="0"/>
              </a:rPr>
              <a:t>		 ...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Courier New" pitchFamily="49" charset="0"/>
              </a:rPr>
              <a:t>		 </a:t>
            </a:r>
            <a:r>
              <a:rPr lang="en-US" b="1">
                <a:solidFill>
                  <a:srgbClr val="FF0066"/>
                </a:solidFill>
                <a:latin typeface="Courier New" pitchFamily="49" charset="0"/>
              </a:rPr>
              <a:t>djnz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R0,</a:t>
            </a:r>
            <a:r>
              <a:rPr lang="en-US" b="1">
                <a:latin typeface="Courier New" pitchFamily="49" charset="0"/>
              </a:rPr>
              <a:t> loop</a:t>
            </a:r>
          </a:p>
          <a:p>
            <a:pPr marL="342900" indent="-342900">
              <a:spcBef>
                <a:spcPct val="20000"/>
              </a:spcBef>
            </a:pP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  <a:cs typeface="Courier New" pitchFamily="49" charset="0"/>
              </a:rPr>
              <a:t>Iterative Loops(examples)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4392612" cy="1944687"/>
          </a:xfrm>
          <a:noFill/>
          <a:ln>
            <a:solidFill>
              <a:srgbClr val="FF9900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	mov a,#50h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	mov b,#00h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	cjne a,#50h,next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	mov  b,#01h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next: nop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	end</a:t>
            </a:r>
          </a:p>
        </p:txBody>
      </p:sp>
      <p:sp>
        <p:nvSpPr>
          <p:cNvPr id="122884" name="Rectangle 6"/>
          <p:cNvSpPr>
            <a:spLocks noChangeArrowheads="1"/>
          </p:cNvSpPr>
          <p:nvPr/>
        </p:nvSpPr>
        <p:spPr bwMode="auto">
          <a:xfrm>
            <a:off x="4932363" y="1484313"/>
            <a:ext cx="3744912" cy="22352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mov a,#25h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mov r0,#10h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mov r2,#5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Again: mov @ro,a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inc r0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djnz r2,again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end</a:t>
            </a:r>
          </a:p>
        </p:txBody>
      </p:sp>
      <p:sp>
        <p:nvSpPr>
          <p:cNvPr id="122885" name="Rectangle 7"/>
          <p:cNvSpPr>
            <a:spLocks noChangeArrowheads="1"/>
          </p:cNvSpPr>
          <p:nvPr/>
        </p:nvSpPr>
        <p:spPr bwMode="auto">
          <a:xfrm>
            <a:off x="4932363" y="3860800"/>
            <a:ext cx="3743325" cy="2189163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1000" b="1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mov a,#0h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mov r4,#12h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Back:	add a,#05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djnz r4,back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mov  r5,a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end		 </a:t>
            </a:r>
          </a:p>
        </p:txBody>
      </p:sp>
      <p:sp>
        <p:nvSpPr>
          <p:cNvPr id="122886" name="Rectangle 8"/>
          <p:cNvSpPr>
            <a:spLocks noChangeArrowheads="1"/>
          </p:cNvSpPr>
          <p:nvPr/>
        </p:nvSpPr>
        <p:spPr bwMode="auto">
          <a:xfrm>
            <a:off x="468313" y="3573463"/>
            <a:ext cx="4319587" cy="2447925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1000" b="1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mov a,#0aah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mov b,#10h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Back1:mov r6,#50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Back2:cpl 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djnz r6,back2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djnz b,back1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end	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03238"/>
            <a:ext cx="3048000" cy="2468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  <a:cs typeface="B Rose" pitchFamily="2" charset="-78"/>
              </a:rPr>
              <a:t>8051 </a:t>
            </a:r>
            <a:br>
              <a:rPr lang="en-US" sz="4000" b="1" smtClean="0">
                <a:solidFill>
                  <a:schemeClr val="accent2"/>
                </a:solidFill>
                <a:latin typeface="Comic Sans MS" pitchFamily="66" charset="0"/>
                <a:cs typeface="B Rose" pitchFamily="2" charset="-78"/>
              </a:rPr>
            </a:br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  <a:cs typeface="B Rose" pitchFamily="2" charset="-78"/>
              </a:rPr>
              <a:t>Foot Print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4559300" y="381000"/>
            <a:ext cx="0" cy="60007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7191375" y="381000"/>
            <a:ext cx="0" cy="60007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4559300" y="6381750"/>
            <a:ext cx="26320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4559300" y="381000"/>
            <a:ext cx="10318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6157913" y="381000"/>
            <a:ext cx="10318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4291013" y="817563"/>
            <a:ext cx="249237" cy="152400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4291013" y="1087438"/>
            <a:ext cx="249237" cy="15081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291013" y="1357313"/>
            <a:ext cx="249237" cy="15081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291013" y="1627188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4291013" y="1898650"/>
            <a:ext cx="249237" cy="15081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4291013" y="2166938"/>
            <a:ext cx="249237" cy="15081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4291013" y="2438400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4291013" y="2706688"/>
            <a:ext cx="249237" cy="15081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4291013" y="2976563"/>
            <a:ext cx="249237" cy="15081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4291013" y="3249613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4291013" y="3517900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4291013" y="3787775"/>
            <a:ext cx="249237" cy="15081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4291013" y="4056063"/>
            <a:ext cx="249237" cy="152400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4291013" y="4329113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4291013" y="4597400"/>
            <a:ext cx="249237" cy="152400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291013" y="4867275"/>
            <a:ext cx="249237" cy="15081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4291013" y="5138738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4291013" y="5407025"/>
            <a:ext cx="249237" cy="15081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4291013" y="5678488"/>
            <a:ext cx="249237" cy="15081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4291013" y="5946775"/>
            <a:ext cx="249237" cy="152400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4503738" y="738188"/>
            <a:ext cx="354012" cy="319087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1</a:t>
            </a: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4500563" y="1011238"/>
            <a:ext cx="355600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2</a:t>
            </a: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4500563" y="1271588"/>
            <a:ext cx="355600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3</a:t>
            </a: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4500563" y="1549400"/>
            <a:ext cx="355600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4</a:t>
            </a:r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4500563" y="1809750"/>
            <a:ext cx="355600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5</a:t>
            </a: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4500563" y="2084388"/>
            <a:ext cx="355600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6</a:t>
            </a:r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4500563" y="2359025"/>
            <a:ext cx="355600" cy="322263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7</a:t>
            </a:r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4500563" y="2625725"/>
            <a:ext cx="355600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8</a:t>
            </a:r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4500563" y="2901950"/>
            <a:ext cx="355600" cy="322263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9</a:t>
            </a:r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4500563" y="3168650"/>
            <a:ext cx="414337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10</a:t>
            </a:r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4500563" y="3438525"/>
            <a:ext cx="414337" cy="31908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11</a:t>
            </a:r>
          </a:p>
        </p:txBody>
      </p:sp>
      <p:sp>
        <p:nvSpPr>
          <p:cNvPr id="25639" name="Text Box 39"/>
          <p:cNvSpPr txBox="1">
            <a:spLocks noChangeArrowheads="1"/>
          </p:cNvSpPr>
          <p:nvPr/>
        </p:nvSpPr>
        <p:spPr bwMode="auto">
          <a:xfrm>
            <a:off x="4500563" y="3708400"/>
            <a:ext cx="414337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12</a:t>
            </a:r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4500563" y="3973513"/>
            <a:ext cx="414337" cy="319087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13</a:t>
            </a:r>
          </a:p>
        </p:txBody>
      </p: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4500563" y="4249738"/>
            <a:ext cx="414337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14</a:t>
            </a:r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4500563" y="4518025"/>
            <a:ext cx="414337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15</a:t>
            </a:r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4500563" y="4789488"/>
            <a:ext cx="414337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16</a:t>
            </a:r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4500563" y="5059363"/>
            <a:ext cx="415925" cy="32226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17</a:t>
            </a:r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4500563" y="5329238"/>
            <a:ext cx="415925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18</a:t>
            </a:r>
          </a:p>
        </p:txBody>
      </p:sp>
      <p:sp>
        <p:nvSpPr>
          <p:cNvPr id="25646" name="Text Box 46"/>
          <p:cNvSpPr txBox="1">
            <a:spLocks noChangeArrowheads="1"/>
          </p:cNvSpPr>
          <p:nvPr/>
        </p:nvSpPr>
        <p:spPr bwMode="auto">
          <a:xfrm>
            <a:off x="4500563" y="5600700"/>
            <a:ext cx="415925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19</a:t>
            </a:r>
          </a:p>
        </p:txBody>
      </p:sp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4500563" y="5864225"/>
            <a:ext cx="414337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20</a:t>
            </a:r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7212013" y="825500"/>
            <a:ext cx="249237" cy="152400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49" name="Rectangle 49"/>
          <p:cNvSpPr>
            <a:spLocks noChangeArrowheads="1"/>
          </p:cNvSpPr>
          <p:nvPr/>
        </p:nvSpPr>
        <p:spPr bwMode="auto">
          <a:xfrm>
            <a:off x="7212013" y="1095375"/>
            <a:ext cx="249237" cy="15081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50" name="Rectangle 50"/>
          <p:cNvSpPr>
            <a:spLocks noChangeArrowheads="1"/>
          </p:cNvSpPr>
          <p:nvPr/>
        </p:nvSpPr>
        <p:spPr bwMode="auto">
          <a:xfrm>
            <a:off x="7212013" y="1365250"/>
            <a:ext cx="249237" cy="15081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51" name="Rectangle 51"/>
          <p:cNvSpPr>
            <a:spLocks noChangeArrowheads="1"/>
          </p:cNvSpPr>
          <p:nvPr/>
        </p:nvSpPr>
        <p:spPr bwMode="auto">
          <a:xfrm>
            <a:off x="7212013" y="1635125"/>
            <a:ext cx="249237" cy="15081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52" name="Rectangle 52"/>
          <p:cNvSpPr>
            <a:spLocks noChangeArrowheads="1"/>
          </p:cNvSpPr>
          <p:nvPr/>
        </p:nvSpPr>
        <p:spPr bwMode="auto">
          <a:xfrm>
            <a:off x="7212013" y="1906588"/>
            <a:ext cx="249237" cy="15081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7212013" y="2174875"/>
            <a:ext cx="249237" cy="152400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54" name="Rectangle 54"/>
          <p:cNvSpPr>
            <a:spLocks noChangeArrowheads="1"/>
          </p:cNvSpPr>
          <p:nvPr/>
        </p:nvSpPr>
        <p:spPr bwMode="auto">
          <a:xfrm>
            <a:off x="7212013" y="2446338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55" name="Rectangle 55"/>
          <p:cNvSpPr>
            <a:spLocks noChangeArrowheads="1"/>
          </p:cNvSpPr>
          <p:nvPr/>
        </p:nvSpPr>
        <p:spPr bwMode="auto">
          <a:xfrm>
            <a:off x="7212013" y="2716213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7212013" y="2984500"/>
            <a:ext cx="249237" cy="152400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57" name="Rectangle 57"/>
          <p:cNvSpPr>
            <a:spLocks noChangeArrowheads="1"/>
          </p:cNvSpPr>
          <p:nvPr/>
        </p:nvSpPr>
        <p:spPr bwMode="auto">
          <a:xfrm>
            <a:off x="7212013" y="3257550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58" name="Rectangle 58"/>
          <p:cNvSpPr>
            <a:spLocks noChangeArrowheads="1"/>
          </p:cNvSpPr>
          <p:nvPr/>
        </p:nvSpPr>
        <p:spPr bwMode="auto">
          <a:xfrm>
            <a:off x="7212013" y="3525838"/>
            <a:ext cx="249237" cy="152400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59" name="Rectangle 59"/>
          <p:cNvSpPr>
            <a:spLocks noChangeArrowheads="1"/>
          </p:cNvSpPr>
          <p:nvPr/>
        </p:nvSpPr>
        <p:spPr bwMode="auto">
          <a:xfrm>
            <a:off x="7212013" y="3795713"/>
            <a:ext cx="249237" cy="15081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60" name="Rectangle 60"/>
          <p:cNvSpPr>
            <a:spLocks noChangeArrowheads="1"/>
          </p:cNvSpPr>
          <p:nvPr/>
        </p:nvSpPr>
        <p:spPr bwMode="auto">
          <a:xfrm>
            <a:off x="7212013" y="4065588"/>
            <a:ext cx="249237" cy="15081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61" name="Rectangle 61"/>
          <p:cNvSpPr>
            <a:spLocks noChangeArrowheads="1"/>
          </p:cNvSpPr>
          <p:nvPr/>
        </p:nvSpPr>
        <p:spPr bwMode="auto">
          <a:xfrm>
            <a:off x="7212013" y="4337050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62" name="Rectangle 62"/>
          <p:cNvSpPr>
            <a:spLocks noChangeArrowheads="1"/>
          </p:cNvSpPr>
          <p:nvPr/>
        </p:nvSpPr>
        <p:spPr bwMode="auto">
          <a:xfrm>
            <a:off x="7212013" y="4606925"/>
            <a:ext cx="249237" cy="15081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63" name="Rectangle 63"/>
          <p:cNvSpPr>
            <a:spLocks noChangeArrowheads="1"/>
          </p:cNvSpPr>
          <p:nvPr/>
        </p:nvSpPr>
        <p:spPr bwMode="auto">
          <a:xfrm>
            <a:off x="7212013" y="4875213"/>
            <a:ext cx="249237" cy="152400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64" name="Rectangle 64"/>
          <p:cNvSpPr>
            <a:spLocks noChangeArrowheads="1"/>
          </p:cNvSpPr>
          <p:nvPr/>
        </p:nvSpPr>
        <p:spPr bwMode="auto">
          <a:xfrm>
            <a:off x="7212013" y="5146675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65" name="Rectangle 65"/>
          <p:cNvSpPr>
            <a:spLocks noChangeArrowheads="1"/>
          </p:cNvSpPr>
          <p:nvPr/>
        </p:nvSpPr>
        <p:spPr bwMode="auto">
          <a:xfrm>
            <a:off x="7212013" y="5416550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66" name="Rectangle 66"/>
          <p:cNvSpPr>
            <a:spLocks noChangeArrowheads="1"/>
          </p:cNvSpPr>
          <p:nvPr/>
        </p:nvSpPr>
        <p:spPr bwMode="auto">
          <a:xfrm>
            <a:off x="7212013" y="5686425"/>
            <a:ext cx="249237" cy="15081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67" name="Rectangle 67"/>
          <p:cNvSpPr>
            <a:spLocks noChangeArrowheads="1"/>
          </p:cNvSpPr>
          <p:nvPr/>
        </p:nvSpPr>
        <p:spPr bwMode="auto">
          <a:xfrm>
            <a:off x="7212013" y="5957888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68" name="Text Box 68"/>
          <p:cNvSpPr txBox="1">
            <a:spLocks noChangeArrowheads="1"/>
          </p:cNvSpPr>
          <p:nvPr/>
        </p:nvSpPr>
        <p:spPr bwMode="auto">
          <a:xfrm>
            <a:off x="6777038" y="738188"/>
            <a:ext cx="414337" cy="319087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40</a:t>
            </a:r>
          </a:p>
        </p:txBody>
      </p:sp>
      <p:sp>
        <p:nvSpPr>
          <p:cNvPr id="25669" name="Text Box 69"/>
          <p:cNvSpPr txBox="1">
            <a:spLocks noChangeArrowheads="1"/>
          </p:cNvSpPr>
          <p:nvPr/>
        </p:nvSpPr>
        <p:spPr bwMode="auto">
          <a:xfrm>
            <a:off x="6775450" y="1011238"/>
            <a:ext cx="415925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39</a:t>
            </a:r>
          </a:p>
        </p:txBody>
      </p:sp>
      <p:sp>
        <p:nvSpPr>
          <p:cNvPr id="25670" name="Text Box 70"/>
          <p:cNvSpPr txBox="1">
            <a:spLocks noChangeArrowheads="1"/>
          </p:cNvSpPr>
          <p:nvPr/>
        </p:nvSpPr>
        <p:spPr bwMode="auto">
          <a:xfrm>
            <a:off x="6775450" y="1271588"/>
            <a:ext cx="415925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38</a:t>
            </a:r>
          </a:p>
        </p:txBody>
      </p:sp>
      <p:sp>
        <p:nvSpPr>
          <p:cNvPr id="25671" name="Text Box 71"/>
          <p:cNvSpPr txBox="1">
            <a:spLocks noChangeArrowheads="1"/>
          </p:cNvSpPr>
          <p:nvPr/>
        </p:nvSpPr>
        <p:spPr bwMode="auto">
          <a:xfrm>
            <a:off x="6775450" y="1549400"/>
            <a:ext cx="415925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37</a:t>
            </a:r>
          </a:p>
        </p:txBody>
      </p:sp>
      <p:sp>
        <p:nvSpPr>
          <p:cNvPr id="25672" name="Text Box 72"/>
          <p:cNvSpPr txBox="1">
            <a:spLocks noChangeArrowheads="1"/>
          </p:cNvSpPr>
          <p:nvPr/>
        </p:nvSpPr>
        <p:spPr bwMode="auto">
          <a:xfrm>
            <a:off x="6775450" y="1809750"/>
            <a:ext cx="415925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36</a:t>
            </a:r>
          </a:p>
        </p:txBody>
      </p:sp>
      <p:sp>
        <p:nvSpPr>
          <p:cNvPr id="25673" name="Text Box 73"/>
          <p:cNvSpPr txBox="1">
            <a:spLocks noChangeArrowheads="1"/>
          </p:cNvSpPr>
          <p:nvPr/>
        </p:nvSpPr>
        <p:spPr bwMode="auto">
          <a:xfrm>
            <a:off x="6775450" y="2084388"/>
            <a:ext cx="415925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35</a:t>
            </a:r>
          </a:p>
        </p:txBody>
      </p:sp>
      <p:sp>
        <p:nvSpPr>
          <p:cNvPr id="25674" name="Text Box 74"/>
          <p:cNvSpPr txBox="1">
            <a:spLocks noChangeArrowheads="1"/>
          </p:cNvSpPr>
          <p:nvPr/>
        </p:nvSpPr>
        <p:spPr bwMode="auto">
          <a:xfrm>
            <a:off x="6775450" y="2359025"/>
            <a:ext cx="415925" cy="322263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34</a:t>
            </a:r>
          </a:p>
        </p:txBody>
      </p:sp>
      <p:sp>
        <p:nvSpPr>
          <p:cNvPr id="25675" name="Text Box 75"/>
          <p:cNvSpPr txBox="1">
            <a:spLocks noChangeArrowheads="1"/>
          </p:cNvSpPr>
          <p:nvPr/>
        </p:nvSpPr>
        <p:spPr bwMode="auto">
          <a:xfrm>
            <a:off x="6775450" y="2625725"/>
            <a:ext cx="415925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33</a:t>
            </a:r>
          </a:p>
        </p:txBody>
      </p:sp>
      <p:sp>
        <p:nvSpPr>
          <p:cNvPr id="25676" name="Text Box 76"/>
          <p:cNvSpPr txBox="1">
            <a:spLocks noChangeArrowheads="1"/>
          </p:cNvSpPr>
          <p:nvPr/>
        </p:nvSpPr>
        <p:spPr bwMode="auto">
          <a:xfrm>
            <a:off x="6775450" y="2901950"/>
            <a:ext cx="415925" cy="322263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32</a:t>
            </a:r>
          </a:p>
        </p:txBody>
      </p:sp>
      <p:sp>
        <p:nvSpPr>
          <p:cNvPr id="25677" name="Text Box 77"/>
          <p:cNvSpPr txBox="1">
            <a:spLocks noChangeArrowheads="1"/>
          </p:cNvSpPr>
          <p:nvPr/>
        </p:nvSpPr>
        <p:spPr bwMode="auto">
          <a:xfrm>
            <a:off x="6775450" y="3168650"/>
            <a:ext cx="439738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31</a:t>
            </a:r>
          </a:p>
        </p:txBody>
      </p:sp>
      <p:sp>
        <p:nvSpPr>
          <p:cNvPr id="25678" name="Text Box 78"/>
          <p:cNvSpPr txBox="1">
            <a:spLocks noChangeArrowheads="1"/>
          </p:cNvSpPr>
          <p:nvPr/>
        </p:nvSpPr>
        <p:spPr bwMode="auto">
          <a:xfrm>
            <a:off x="6775450" y="3438525"/>
            <a:ext cx="414338" cy="31908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30</a:t>
            </a:r>
          </a:p>
        </p:txBody>
      </p:sp>
      <p:sp>
        <p:nvSpPr>
          <p:cNvPr id="25679" name="Text Box 79"/>
          <p:cNvSpPr txBox="1">
            <a:spLocks noChangeArrowheads="1"/>
          </p:cNvSpPr>
          <p:nvPr/>
        </p:nvSpPr>
        <p:spPr bwMode="auto">
          <a:xfrm>
            <a:off x="6775450" y="3708400"/>
            <a:ext cx="414338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29</a:t>
            </a:r>
          </a:p>
        </p:txBody>
      </p:sp>
      <p:sp>
        <p:nvSpPr>
          <p:cNvPr id="25680" name="Text Box 80"/>
          <p:cNvSpPr txBox="1">
            <a:spLocks noChangeArrowheads="1"/>
          </p:cNvSpPr>
          <p:nvPr/>
        </p:nvSpPr>
        <p:spPr bwMode="auto">
          <a:xfrm>
            <a:off x="6775450" y="3973513"/>
            <a:ext cx="414338" cy="319087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28</a:t>
            </a:r>
          </a:p>
        </p:txBody>
      </p:sp>
      <p:sp>
        <p:nvSpPr>
          <p:cNvPr id="25681" name="Text Box 81"/>
          <p:cNvSpPr txBox="1">
            <a:spLocks noChangeArrowheads="1"/>
          </p:cNvSpPr>
          <p:nvPr/>
        </p:nvSpPr>
        <p:spPr bwMode="auto">
          <a:xfrm>
            <a:off x="6775450" y="4249738"/>
            <a:ext cx="414338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27</a:t>
            </a:r>
          </a:p>
        </p:txBody>
      </p:sp>
      <p:sp>
        <p:nvSpPr>
          <p:cNvPr id="25682" name="Text Box 82"/>
          <p:cNvSpPr txBox="1">
            <a:spLocks noChangeArrowheads="1"/>
          </p:cNvSpPr>
          <p:nvPr/>
        </p:nvSpPr>
        <p:spPr bwMode="auto">
          <a:xfrm>
            <a:off x="6775450" y="4518025"/>
            <a:ext cx="414338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26</a:t>
            </a:r>
          </a:p>
        </p:txBody>
      </p:sp>
      <p:sp>
        <p:nvSpPr>
          <p:cNvPr id="25683" name="Text Box 83"/>
          <p:cNvSpPr txBox="1">
            <a:spLocks noChangeArrowheads="1"/>
          </p:cNvSpPr>
          <p:nvPr/>
        </p:nvSpPr>
        <p:spPr bwMode="auto">
          <a:xfrm>
            <a:off x="6775450" y="4789488"/>
            <a:ext cx="414338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25</a:t>
            </a:r>
          </a:p>
        </p:txBody>
      </p:sp>
      <p:sp>
        <p:nvSpPr>
          <p:cNvPr id="25684" name="Text Box 84"/>
          <p:cNvSpPr txBox="1">
            <a:spLocks noChangeArrowheads="1"/>
          </p:cNvSpPr>
          <p:nvPr/>
        </p:nvSpPr>
        <p:spPr bwMode="auto">
          <a:xfrm>
            <a:off x="6775450" y="5059363"/>
            <a:ext cx="415925" cy="32226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24</a:t>
            </a:r>
          </a:p>
        </p:txBody>
      </p:sp>
      <p:sp>
        <p:nvSpPr>
          <p:cNvPr id="25685" name="Text Box 85"/>
          <p:cNvSpPr txBox="1">
            <a:spLocks noChangeArrowheads="1"/>
          </p:cNvSpPr>
          <p:nvPr/>
        </p:nvSpPr>
        <p:spPr bwMode="auto">
          <a:xfrm>
            <a:off x="6775450" y="5329238"/>
            <a:ext cx="415925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23</a:t>
            </a:r>
          </a:p>
        </p:txBody>
      </p:sp>
      <p:sp>
        <p:nvSpPr>
          <p:cNvPr id="25686" name="Text Box 86"/>
          <p:cNvSpPr txBox="1">
            <a:spLocks noChangeArrowheads="1"/>
          </p:cNvSpPr>
          <p:nvPr/>
        </p:nvSpPr>
        <p:spPr bwMode="auto">
          <a:xfrm>
            <a:off x="6775450" y="5600700"/>
            <a:ext cx="415925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22</a:t>
            </a:r>
          </a:p>
        </p:txBody>
      </p:sp>
      <p:sp>
        <p:nvSpPr>
          <p:cNvPr id="25687" name="Text Box 87"/>
          <p:cNvSpPr txBox="1">
            <a:spLocks noChangeArrowheads="1"/>
          </p:cNvSpPr>
          <p:nvPr/>
        </p:nvSpPr>
        <p:spPr bwMode="auto">
          <a:xfrm>
            <a:off x="6775450" y="5864225"/>
            <a:ext cx="415925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21</a:t>
            </a:r>
          </a:p>
        </p:txBody>
      </p:sp>
      <p:sp>
        <p:nvSpPr>
          <p:cNvPr id="25688" name="Text Box 88"/>
          <p:cNvSpPr txBox="1">
            <a:spLocks noChangeArrowheads="1"/>
          </p:cNvSpPr>
          <p:nvPr/>
        </p:nvSpPr>
        <p:spPr bwMode="auto">
          <a:xfrm>
            <a:off x="3605213" y="738188"/>
            <a:ext cx="654050" cy="319087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P1.0</a:t>
            </a:r>
          </a:p>
        </p:txBody>
      </p:sp>
      <p:sp>
        <p:nvSpPr>
          <p:cNvPr id="25689" name="Text Box 89"/>
          <p:cNvSpPr txBox="1">
            <a:spLocks noChangeArrowheads="1"/>
          </p:cNvSpPr>
          <p:nvPr/>
        </p:nvSpPr>
        <p:spPr bwMode="auto">
          <a:xfrm>
            <a:off x="3136900" y="1008063"/>
            <a:ext cx="1120775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P1.1</a:t>
            </a:r>
          </a:p>
        </p:txBody>
      </p:sp>
      <p:sp>
        <p:nvSpPr>
          <p:cNvPr id="25690" name="Text Box 90"/>
          <p:cNvSpPr txBox="1">
            <a:spLocks noChangeArrowheads="1"/>
          </p:cNvSpPr>
          <p:nvPr/>
        </p:nvSpPr>
        <p:spPr bwMode="auto">
          <a:xfrm>
            <a:off x="3349625" y="1271588"/>
            <a:ext cx="908050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P1.2</a:t>
            </a:r>
          </a:p>
        </p:txBody>
      </p:sp>
      <p:sp>
        <p:nvSpPr>
          <p:cNvPr id="25691" name="Text Box 91"/>
          <p:cNvSpPr txBox="1">
            <a:spLocks noChangeArrowheads="1"/>
          </p:cNvSpPr>
          <p:nvPr/>
        </p:nvSpPr>
        <p:spPr bwMode="auto">
          <a:xfrm>
            <a:off x="3349625" y="1549400"/>
            <a:ext cx="908050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P1.3</a:t>
            </a:r>
          </a:p>
        </p:txBody>
      </p:sp>
      <p:sp>
        <p:nvSpPr>
          <p:cNvPr id="25692" name="Text Box 92"/>
          <p:cNvSpPr txBox="1">
            <a:spLocks noChangeArrowheads="1"/>
          </p:cNvSpPr>
          <p:nvPr/>
        </p:nvSpPr>
        <p:spPr bwMode="auto">
          <a:xfrm>
            <a:off x="3279775" y="1809750"/>
            <a:ext cx="977900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P1.4</a:t>
            </a:r>
          </a:p>
        </p:txBody>
      </p:sp>
      <p:sp>
        <p:nvSpPr>
          <p:cNvPr id="25693" name="Text Box 93"/>
          <p:cNvSpPr txBox="1">
            <a:spLocks noChangeArrowheads="1"/>
          </p:cNvSpPr>
          <p:nvPr/>
        </p:nvSpPr>
        <p:spPr bwMode="auto">
          <a:xfrm>
            <a:off x="3424238" y="2084388"/>
            <a:ext cx="833437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P1.5</a:t>
            </a:r>
          </a:p>
        </p:txBody>
      </p:sp>
      <p:sp>
        <p:nvSpPr>
          <p:cNvPr id="25694" name="Text Box 94"/>
          <p:cNvSpPr txBox="1">
            <a:spLocks noChangeArrowheads="1"/>
          </p:cNvSpPr>
          <p:nvPr/>
        </p:nvSpPr>
        <p:spPr bwMode="auto">
          <a:xfrm>
            <a:off x="3208338" y="2359025"/>
            <a:ext cx="1049337" cy="322263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P1.6</a:t>
            </a:r>
          </a:p>
        </p:txBody>
      </p:sp>
      <p:sp>
        <p:nvSpPr>
          <p:cNvPr id="25695" name="Text Box 95"/>
          <p:cNvSpPr txBox="1">
            <a:spLocks noChangeArrowheads="1"/>
          </p:cNvSpPr>
          <p:nvPr/>
        </p:nvSpPr>
        <p:spPr bwMode="auto">
          <a:xfrm>
            <a:off x="3279775" y="2625725"/>
            <a:ext cx="977900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P1.7</a:t>
            </a:r>
          </a:p>
        </p:txBody>
      </p:sp>
      <p:sp>
        <p:nvSpPr>
          <p:cNvPr id="25696" name="Text Box 96"/>
          <p:cNvSpPr txBox="1">
            <a:spLocks noChangeArrowheads="1"/>
          </p:cNvSpPr>
          <p:nvPr/>
        </p:nvSpPr>
        <p:spPr bwMode="auto">
          <a:xfrm>
            <a:off x="3279775" y="2900363"/>
            <a:ext cx="977900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solidFill>
                  <a:srgbClr val="FF5050"/>
                </a:solidFill>
                <a:latin typeface="Arial" charset="0"/>
                <a:ea typeface="PMingLiU" pitchFamily="18" charset="-120"/>
                <a:cs typeface="Arial" charset="0"/>
              </a:rPr>
              <a:t>RST</a:t>
            </a:r>
          </a:p>
        </p:txBody>
      </p:sp>
      <p:sp>
        <p:nvSpPr>
          <p:cNvPr id="25697" name="Text Box 97"/>
          <p:cNvSpPr txBox="1">
            <a:spLocks noChangeArrowheads="1"/>
          </p:cNvSpPr>
          <p:nvPr/>
        </p:nvSpPr>
        <p:spPr bwMode="auto">
          <a:xfrm>
            <a:off x="2743200" y="3154363"/>
            <a:ext cx="1498600" cy="319087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charset="0"/>
                <a:ea typeface="PMingLiU" pitchFamily="18" charset="-120"/>
                <a:cs typeface="Arial" charset="0"/>
              </a:rPr>
              <a:t>RXD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)</a:t>
            </a: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P3.0</a:t>
            </a:r>
          </a:p>
        </p:txBody>
      </p:sp>
      <p:sp>
        <p:nvSpPr>
          <p:cNvPr id="25698" name="Text Box 98"/>
          <p:cNvSpPr txBox="1">
            <a:spLocks noChangeArrowheads="1"/>
          </p:cNvSpPr>
          <p:nvPr/>
        </p:nvSpPr>
        <p:spPr bwMode="auto">
          <a:xfrm>
            <a:off x="2743200" y="3422650"/>
            <a:ext cx="1498600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charset="0"/>
                <a:ea typeface="PMingLiU" pitchFamily="18" charset="-120"/>
                <a:cs typeface="Arial" charset="0"/>
              </a:rPr>
              <a:t>TXD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)</a:t>
            </a: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P3.1</a:t>
            </a:r>
          </a:p>
        </p:txBody>
      </p:sp>
      <p:sp>
        <p:nvSpPr>
          <p:cNvPr id="25699" name="Text Box 99"/>
          <p:cNvSpPr txBox="1">
            <a:spLocks noChangeArrowheads="1"/>
          </p:cNvSpPr>
          <p:nvPr/>
        </p:nvSpPr>
        <p:spPr bwMode="auto">
          <a:xfrm>
            <a:off x="2957513" y="4232275"/>
            <a:ext cx="1279525" cy="322263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charset="0"/>
                <a:ea typeface="PMingLiU" pitchFamily="18" charset="-120"/>
                <a:cs typeface="Arial" charset="0"/>
              </a:rPr>
              <a:t>T0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)</a:t>
            </a: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P3.4</a:t>
            </a:r>
          </a:p>
        </p:txBody>
      </p:sp>
      <p:sp>
        <p:nvSpPr>
          <p:cNvPr id="25700" name="Text Box 100"/>
          <p:cNvSpPr txBox="1">
            <a:spLocks noChangeArrowheads="1"/>
          </p:cNvSpPr>
          <p:nvPr/>
        </p:nvSpPr>
        <p:spPr bwMode="auto">
          <a:xfrm>
            <a:off x="2957513" y="4502150"/>
            <a:ext cx="1279525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charset="0"/>
                <a:ea typeface="PMingLiU" pitchFamily="18" charset="-120"/>
                <a:cs typeface="Arial" charset="0"/>
              </a:rPr>
              <a:t>T1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)</a:t>
            </a: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P3.5</a:t>
            </a:r>
          </a:p>
        </p:txBody>
      </p:sp>
      <p:sp>
        <p:nvSpPr>
          <p:cNvPr id="25701" name="Text Box 101"/>
          <p:cNvSpPr txBox="1">
            <a:spLocks noChangeArrowheads="1"/>
          </p:cNvSpPr>
          <p:nvPr/>
        </p:nvSpPr>
        <p:spPr bwMode="auto">
          <a:xfrm>
            <a:off x="3098800" y="5329238"/>
            <a:ext cx="1138238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solidFill>
                  <a:srgbClr val="FF5050"/>
                </a:solidFill>
                <a:latin typeface="Arial" charset="0"/>
                <a:ea typeface="PMingLiU" pitchFamily="18" charset="-120"/>
                <a:cs typeface="Arial" charset="0"/>
              </a:rPr>
              <a:t>XTAL2</a:t>
            </a:r>
          </a:p>
        </p:txBody>
      </p:sp>
      <p:sp>
        <p:nvSpPr>
          <p:cNvPr id="25702" name="Text Box 102"/>
          <p:cNvSpPr txBox="1">
            <a:spLocks noChangeArrowheads="1"/>
          </p:cNvSpPr>
          <p:nvPr/>
        </p:nvSpPr>
        <p:spPr bwMode="auto">
          <a:xfrm>
            <a:off x="3313113" y="5600700"/>
            <a:ext cx="923925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solidFill>
                  <a:srgbClr val="FF5050"/>
                </a:solidFill>
                <a:latin typeface="Arial" charset="0"/>
                <a:ea typeface="PMingLiU" pitchFamily="18" charset="-120"/>
                <a:cs typeface="Arial" charset="0"/>
              </a:rPr>
              <a:t>XTAL1</a:t>
            </a:r>
          </a:p>
        </p:txBody>
      </p:sp>
      <p:sp>
        <p:nvSpPr>
          <p:cNvPr id="25703" name="Text Box 103"/>
          <p:cNvSpPr txBox="1">
            <a:spLocks noChangeArrowheads="1"/>
          </p:cNvSpPr>
          <p:nvPr/>
        </p:nvSpPr>
        <p:spPr bwMode="auto">
          <a:xfrm>
            <a:off x="3098800" y="5864225"/>
            <a:ext cx="1138238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GND</a:t>
            </a: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2814638" y="3690938"/>
            <a:ext cx="1422400" cy="320675"/>
            <a:chOff x="930" y="2631"/>
            <a:chExt cx="907" cy="193"/>
          </a:xfrm>
        </p:grpSpPr>
        <p:sp>
          <p:nvSpPr>
            <p:cNvPr id="25742" name="Text Box 105"/>
            <p:cNvSpPr txBox="1">
              <a:spLocks noChangeArrowheads="1"/>
            </p:cNvSpPr>
            <p:nvPr/>
          </p:nvSpPr>
          <p:spPr bwMode="auto">
            <a:xfrm>
              <a:off x="930" y="2631"/>
              <a:ext cx="907" cy="19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ea typeface="PMingLiU" pitchFamily="18" charset="-12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ea typeface="PMingLiU" pitchFamily="18" charset="-120"/>
                  <a:cs typeface="Arial" charset="0"/>
                </a:rPr>
                <a:t>INT0</a:t>
              </a:r>
              <a:r>
                <a:rPr kumimoji="1" lang="en-US" altLang="zh-TW" sz="1500" b="1">
                  <a:latin typeface="Arial" charset="0"/>
                  <a:ea typeface="PMingLiU" pitchFamily="18" charset="-120"/>
                  <a:cs typeface="Arial" charset="0"/>
                </a:rPr>
                <a:t>)</a:t>
              </a: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ea typeface="PMingLiU" pitchFamily="18" charset="-120"/>
                  <a:cs typeface="Arial" charset="0"/>
                </a:rPr>
                <a:t>P3.2</a:t>
              </a:r>
            </a:p>
          </p:txBody>
        </p:sp>
        <p:sp>
          <p:nvSpPr>
            <p:cNvPr id="25743" name="Line 106"/>
            <p:cNvSpPr>
              <a:spLocks noChangeShapeType="1"/>
            </p:cNvSpPr>
            <p:nvPr/>
          </p:nvSpPr>
          <p:spPr bwMode="auto">
            <a:xfrm>
              <a:off x="1247" y="2668"/>
              <a:ext cx="24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2743200" y="3973513"/>
            <a:ext cx="1493838" cy="319087"/>
            <a:chOff x="884" y="2792"/>
            <a:chExt cx="953" cy="192"/>
          </a:xfrm>
        </p:grpSpPr>
        <p:sp>
          <p:nvSpPr>
            <p:cNvPr id="25740" name="Text Box 108"/>
            <p:cNvSpPr txBox="1">
              <a:spLocks noChangeArrowheads="1"/>
            </p:cNvSpPr>
            <p:nvPr/>
          </p:nvSpPr>
          <p:spPr bwMode="auto">
            <a:xfrm>
              <a:off x="884" y="2792"/>
              <a:ext cx="953" cy="19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ea typeface="PMingLiU" pitchFamily="18" charset="-12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ea typeface="PMingLiU" pitchFamily="18" charset="-120"/>
                  <a:cs typeface="Arial" charset="0"/>
                </a:rPr>
                <a:t>INT1</a:t>
              </a:r>
              <a:r>
                <a:rPr kumimoji="1" lang="en-US" altLang="zh-TW" sz="1500" b="1">
                  <a:latin typeface="Arial" charset="0"/>
                  <a:ea typeface="PMingLiU" pitchFamily="18" charset="-120"/>
                  <a:cs typeface="Arial" charset="0"/>
                </a:rPr>
                <a:t>)</a:t>
              </a: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ea typeface="PMingLiU" pitchFamily="18" charset="-120"/>
                  <a:cs typeface="Arial" charset="0"/>
                </a:rPr>
                <a:t>P3.3</a:t>
              </a:r>
            </a:p>
          </p:txBody>
        </p:sp>
        <p:sp>
          <p:nvSpPr>
            <p:cNvPr id="25741" name="Line 109"/>
            <p:cNvSpPr>
              <a:spLocks noChangeShapeType="1"/>
            </p:cNvSpPr>
            <p:nvPr/>
          </p:nvSpPr>
          <p:spPr bwMode="auto">
            <a:xfrm>
              <a:off x="1241" y="2822"/>
              <a:ext cx="24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3098800" y="5059363"/>
            <a:ext cx="1138238" cy="322262"/>
            <a:chOff x="1111" y="3448"/>
            <a:chExt cx="726" cy="195"/>
          </a:xfrm>
        </p:grpSpPr>
        <p:sp>
          <p:nvSpPr>
            <p:cNvPr id="25738" name="Text Box 111"/>
            <p:cNvSpPr txBox="1">
              <a:spLocks noChangeArrowheads="1"/>
            </p:cNvSpPr>
            <p:nvPr/>
          </p:nvSpPr>
          <p:spPr bwMode="auto">
            <a:xfrm>
              <a:off x="1111" y="3448"/>
              <a:ext cx="726" cy="19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ea typeface="PMingLiU" pitchFamily="18" charset="-12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ea typeface="PMingLiU" pitchFamily="18" charset="-120"/>
                  <a:cs typeface="Arial" charset="0"/>
                </a:rPr>
                <a:t>RD</a:t>
              </a:r>
              <a:r>
                <a:rPr kumimoji="1" lang="en-US" altLang="zh-TW" sz="1500" b="1">
                  <a:latin typeface="Arial" charset="0"/>
                  <a:ea typeface="PMingLiU" pitchFamily="18" charset="-120"/>
                  <a:cs typeface="Arial" charset="0"/>
                </a:rPr>
                <a:t>)</a:t>
              </a: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ea typeface="PMingLiU" pitchFamily="18" charset="-120"/>
                  <a:cs typeface="Arial" charset="0"/>
                </a:rPr>
                <a:t>P3.7</a:t>
              </a:r>
            </a:p>
          </p:txBody>
        </p:sp>
        <p:sp>
          <p:nvSpPr>
            <p:cNvPr id="25739" name="Line 112"/>
            <p:cNvSpPr>
              <a:spLocks noChangeShapeType="1"/>
            </p:cNvSpPr>
            <p:nvPr/>
          </p:nvSpPr>
          <p:spPr bwMode="auto">
            <a:xfrm>
              <a:off x="1318" y="3487"/>
              <a:ext cx="15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113"/>
          <p:cNvGrpSpPr>
            <a:grpSpLocks/>
          </p:cNvGrpSpPr>
          <p:nvPr/>
        </p:nvGrpSpPr>
        <p:grpSpPr bwMode="auto">
          <a:xfrm>
            <a:off x="3028950" y="4789488"/>
            <a:ext cx="1208088" cy="320675"/>
            <a:chOff x="1066" y="3284"/>
            <a:chExt cx="771" cy="194"/>
          </a:xfrm>
        </p:grpSpPr>
        <p:sp>
          <p:nvSpPr>
            <p:cNvPr id="25736" name="Text Box 114"/>
            <p:cNvSpPr txBox="1">
              <a:spLocks noChangeArrowheads="1"/>
            </p:cNvSpPr>
            <p:nvPr/>
          </p:nvSpPr>
          <p:spPr bwMode="auto">
            <a:xfrm>
              <a:off x="1066" y="3284"/>
              <a:ext cx="771" cy="194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ea typeface="PMingLiU" pitchFamily="18" charset="-12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ea typeface="PMingLiU" pitchFamily="18" charset="-120"/>
                  <a:cs typeface="Arial" charset="0"/>
                </a:rPr>
                <a:t>WR</a:t>
              </a:r>
              <a:r>
                <a:rPr kumimoji="1" lang="en-US" altLang="zh-TW" sz="1500" b="1">
                  <a:latin typeface="Arial" charset="0"/>
                  <a:ea typeface="PMingLiU" pitchFamily="18" charset="-120"/>
                  <a:cs typeface="Arial" charset="0"/>
                </a:rPr>
                <a:t>)</a:t>
              </a: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ea typeface="PMingLiU" pitchFamily="18" charset="-120"/>
                  <a:cs typeface="Arial" charset="0"/>
                </a:rPr>
                <a:t>P3.6</a:t>
              </a:r>
            </a:p>
          </p:txBody>
        </p:sp>
        <p:sp>
          <p:nvSpPr>
            <p:cNvPr id="25737" name="Line 115"/>
            <p:cNvSpPr>
              <a:spLocks noChangeShapeType="1"/>
            </p:cNvSpPr>
            <p:nvPr/>
          </p:nvSpPr>
          <p:spPr bwMode="auto">
            <a:xfrm>
              <a:off x="1295" y="3318"/>
              <a:ext cx="18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708" name="Text Box 116"/>
          <p:cNvSpPr txBox="1">
            <a:spLocks noChangeArrowheads="1"/>
          </p:cNvSpPr>
          <p:nvPr/>
        </p:nvSpPr>
        <p:spPr bwMode="auto">
          <a:xfrm>
            <a:off x="7512050" y="735013"/>
            <a:ext cx="895350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Vcc</a:t>
            </a:r>
          </a:p>
        </p:txBody>
      </p:sp>
      <p:sp>
        <p:nvSpPr>
          <p:cNvPr id="25709" name="Text Box 117"/>
          <p:cNvSpPr txBox="1">
            <a:spLocks noChangeArrowheads="1"/>
          </p:cNvSpPr>
          <p:nvPr/>
        </p:nvSpPr>
        <p:spPr bwMode="auto">
          <a:xfrm>
            <a:off x="7510463" y="1003300"/>
            <a:ext cx="1038225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P0.0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charset="0"/>
                <a:ea typeface="PMingLiU" pitchFamily="18" charset="-120"/>
                <a:cs typeface="Arial" charset="0"/>
              </a:rPr>
              <a:t>AD0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)</a:t>
            </a:r>
          </a:p>
        </p:txBody>
      </p:sp>
      <p:sp>
        <p:nvSpPr>
          <p:cNvPr id="25710" name="Text Box 118"/>
          <p:cNvSpPr txBox="1">
            <a:spLocks noChangeArrowheads="1"/>
          </p:cNvSpPr>
          <p:nvPr/>
        </p:nvSpPr>
        <p:spPr bwMode="auto">
          <a:xfrm>
            <a:off x="7510463" y="1265238"/>
            <a:ext cx="1252537" cy="319087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P0.1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charset="0"/>
                <a:ea typeface="PMingLiU" pitchFamily="18" charset="-120"/>
                <a:cs typeface="Arial" charset="0"/>
              </a:rPr>
              <a:t>AD1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)</a:t>
            </a:r>
          </a:p>
        </p:txBody>
      </p:sp>
      <p:sp>
        <p:nvSpPr>
          <p:cNvPr id="25711" name="Text Box 119"/>
          <p:cNvSpPr txBox="1">
            <a:spLocks noChangeArrowheads="1"/>
          </p:cNvSpPr>
          <p:nvPr/>
        </p:nvSpPr>
        <p:spPr bwMode="auto">
          <a:xfrm>
            <a:off x="7510463" y="1543050"/>
            <a:ext cx="1038225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P0.2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charset="0"/>
                <a:ea typeface="PMingLiU" pitchFamily="18" charset="-120"/>
                <a:cs typeface="Arial" charset="0"/>
              </a:rPr>
              <a:t>AD2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)</a:t>
            </a:r>
          </a:p>
        </p:txBody>
      </p:sp>
      <p:sp>
        <p:nvSpPr>
          <p:cNvPr id="25712" name="Text Box 120"/>
          <p:cNvSpPr txBox="1">
            <a:spLocks noChangeArrowheads="1"/>
          </p:cNvSpPr>
          <p:nvPr/>
        </p:nvSpPr>
        <p:spPr bwMode="auto">
          <a:xfrm>
            <a:off x="7510463" y="1806575"/>
            <a:ext cx="1111250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P0.3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charset="0"/>
                <a:ea typeface="PMingLiU" pitchFamily="18" charset="-120"/>
                <a:cs typeface="Arial" charset="0"/>
              </a:rPr>
              <a:t>AD3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)</a:t>
            </a:r>
          </a:p>
        </p:txBody>
      </p:sp>
      <p:sp>
        <p:nvSpPr>
          <p:cNvPr id="25713" name="Text Box 121"/>
          <p:cNvSpPr txBox="1">
            <a:spLocks noChangeArrowheads="1"/>
          </p:cNvSpPr>
          <p:nvPr/>
        </p:nvSpPr>
        <p:spPr bwMode="auto">
          <a:xfrm>
            <a:off x="7510463" y="2081213"/>
            <a:ext cx="1111250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P0.4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charset="0"/>
                <a:ea typeface="PMingLiU" pitchFamily="18" charset="-120"/>
                <a:cs typeface="Arial" charset="0"/>
              </a:rPr>
              <a:t>AD4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)</a:t>
            </a:r>
          </a:p>
        </p:txBody>
      </p:sp>
      <p:sp>
        <p:nvSpPr>
          <p:cNvPr id="25714" name="Text Box 122"/>
          <p:cNvSpPr txBox="1">
            <a:spLocks noChangeArrowheads="1"/>
          </p:cNvSpPr>
          <p:nvPr/>
        </p:nvSpPr>
        <p:spPr bwMode="auto">
          <a:xfrm>
            <a:off x="7510463" y="2352675"/>
            <a:ext cx="1181100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P0.5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charset="0"/>
                <a:ea typeface="PMingLiU" pitchFamily="18" charset="-120"/>
                <a:cs typeface="Arial" charset="0"/>
              </a:rPr>
              <a:t>AD5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)</a:t>
            </a:r>
          </a:p>
        </p:txBody>
      </p:sp>
      <p:sp>
        <p:nvSpPr>
          <p:cNvPr id="25715" name="Text Box 123"/>
          <p:cNvSpPr txBox="1">
            <a:spLocks noChangeArrowheads="1"/>
          </p:cNvSpPr>
          <p:nvPr/>
        </p:nvSpPr>
        <p:spPr bwMode="auto">
          <a:xfrm>
            <a:off x="7510463" y="2620963"/>
            <a:ext cx="1252537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P0.6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charset="0"/>
                <a:ea typeface="PMingLiU" pitchFamily="18" charset="-120"/>
                <a:cs typeface="Arial" charset="0"/>
              </a:rPr>
              <a:t>AD6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)</a:t>
            </a:r>
          </a:p>
        </p:txBody>
      </p:sp>
      <p:sp>
        <p:nvSpPr>
          <p:cNvPr id="25716" name="Text Box 124"/>
          <p:cNvSpPr txBox="1">
            <a:spLocks noChangeArrowheads="1"/>
          </p:cNvSpPr>
          <p:nvPr/>
        </p:nvSpPr>
        <p:spPr bwMode="auto">
          <a:xfrm>
            <a:off x="7510463" y="2894013"/>
            <a:ext cx="1111250" cy="32226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P0.7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charset="0"/>
                <a:ea typeface="PMingLiU" pitchFamily="18" charset="-120"/>
                <a:cs typeface="Arial" charset="0"/>
              </a:rPr>
              <a:t>AD7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)</a:t>
            </a:r>
          </a:p>
        </p:txBody>
      </p:sp>
      <p:grpSp>
        <p:nvGrpSpPr>
          <p:cNvPr id="6" name="Group 125"/>
          <p:cNvGrpSpPr>
            <a:grpSpLocks/>
          </p:cNvGrpSpPr>
          <p:nvPr/>
        </p:nvGrpSpPr>
        <p:grpSpPr bwMode="auto">
          <a:xfrm>
            <a:off x="7510463" y="3179763"/>
            <a:ext cx="1181100" cy="320675"/>
            <a:chOff x="3901" y="2302"/>
            <a:chExt cx="753" cy="193"/>
          </a:xfrm>
        </p:grpSpPr>
        <p:sp>
          <p:nvSpPr>
            <p:cNvPr id="25734" name="Line 126"/>
            <p:cNvSpPr>
              <a:spLocks noChangeShapeType="1"/>
            </p:cNvSpPr>
            <p:nvPr/>
          </p:nvSpPr>
          <p:spPr bwMode="auto">
            <a:xfrm>
              <a:off x="3960" y="2335"/>
              <a:ext cx="13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35" name="Text Box 127"/>
            <p:cNvSpPr txBox="1">
              <a:spLocks noChangeArrowheads="1"/>
            </p:cNvSpPr>
            <p:nvPr/>
          </p:nvSpPr>
          <p:spPr bwMode="auto">
            <a:xfrm>
              <a:off x="3901" y="2302"/>
              <a:ext cx="753" cy="19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FF5050"/>
                  </a:solidFill>
                  <a:latin typeface="Arial" charset="0"/>
                  <a:ea typeface="PMingLiU" pitchFamily="18" charset="-120"/>
                  <a:cs typeface="Arial" charset="0"/>
                </a:rPr>
                <a:t>EA/VPP</a:t>
              </a:r>
            </a:p>
          </p:txBody>
        </p:sp>
      </p:grpSp>
      <p:grpSp>
        <p:nvGrpSpPr>
          <p:cNvPr id="7" name="Group 128"/>
          <p:cNvGrpSpPr>
            <a:grpSpLocks/>
          </p:cNvGrpSpPr>
          <p:nvPr/>
        </p:nvGrpSpPr>
        <p:grpSpPr bwMode="auto">
          <a:xfrm>
            <a:off x="7510463" y="3432175"/>
            <a:ext cx="1323975" cy="320675"/>
            <a:chOff x="3901" y="2465"/>
            <a:chExt cx="844" cy="192"/>
          </a:xfrm>
        </p:grpSpPr>
        <p:sp>
          <p:nvSpPr>
            <p:cNvPr id="25732" name="Line 129"/>
            <p:cNvSpPr>
              <a:spLocks noChangeShapeType="1"/>
            </p:cNvSpPr>
            <p:nvPr/>
          </p:nvSpPr>
          <p:spPr bwMode="auto">
            <a:xfrm>
              <a:off x="4221" y="2500"/>
              <a:ext cx="32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33" name="Text Box 130"/>
            <p:cNvSpPr txBox="1">
              <a:spLocks noChangeArrowheads="1"/>
            </p:cNvSpPr>
            <p:nvPr/>
          </p:nvSpPr>
          <p:spPr bwMode="auto">
            <a:xfrm>
              <a:off x="3901" y="2465"/>
              <a:ext cx="844" cy="19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FF5050"/>
                  </a:solidFill>
                  <a:latin typeface="Arial" charset="0"/>
                  <a:ea typeface="PMingLiU" pitchFamily="18" charset="-120"/>
                  <a:cs typeface="Arial" charset="0"/>
                </a:rPr>
                <a:t>ALE/PROG</a:t>
              </a:r>
            </a:p>
          </p:txBody>
        </p:sp>
      </p:grpSp>
      <p:grpSp>
        <p:nvGrpSpPr>
          <p:cNvPr id="8" name="Group 131"/>
          <p:cNvGrpSpPr>
            <a:grpSpLocks/>
          </p:cNvGrpSpPr>
          <p:nvPr/>
        </p:nvGrpSpPr>
        <p:grpSpPr bwMode="auto">
          <a:xfrm>
            <a:off x="7510463" y="3736975"/>
            <a:ext cx="1252537" cy="320675"/>
            <a:chOff x="3901" y="2628"/>
            <a:chExt cx="798" cy="194"/>
          </a:xfrm>
        </p:grpSpPr>
        <p:sp>
          <p:nvSpPr>
            <p:cNvPr id="25730" name="Line 132"/>
            <p:cNvSpPr>
              <a:spLocks noChangeShapeType="1"/>
            </p:cNvSpPr>
            <p:nvPr/>
          </p:nvSpPr>
          <p:spPr bwMode="auto">
            <a:xfrm>
              <a:off x="3969" y="2659"/>
              <a:ext cx="29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31" name="Text Box 133"/>
            <p:cNvSpPr txBox="1">
              <a:spLocks noChangeArrowheads="1"/>
            </p:cNvSpPr>
            <p:nvPr/>
          </p:nvSpPr>
          <p:spPr bwMode="auto">
            <a:xfrm>
              <a:off x="3901" y="2628"/>
              <a:ext cx="798" cy="194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FF5050"/>
                  </a:solidFill>
                  <a:latin typeface="Arial" charset="0"/>
                  <a:ea typeface="PMingLiU" pitchFamily="18" charset="-120"/>
                  <a:cs typeface="Arial" charset="0"/>
                </a:rPr>
                <a:t>PSEN</a:t>
              </a:r>
            </a:p>
          </p:txBody>
        </p:sp>
      </p:grpSp>
      <p:sp>
        <p:nvSpPr>
          <p:cNvPr id="25720" name="Text Box 134"/>
          <p:cNvSpPr txBox="1">
            <a:spLocks noChangeArrowheads="1"/>
          </p:cNvSpPr>
          <p:nvPr/>
        </p:nvSpPr>
        <p:spPr bwMode="auto">
          <a:xfrm>
            <a:off x="7510463" y="3970338"/>
            <a:ext cx="1252537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P2.7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charset="0"/>
                <a:ea typeface="PMingLiU" pitchFamily="18" charset="-120"/>
                <a:cs typeface="Arial" charset="0"/>
              </a:rPr>
              <a:t>A15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)</a:t>
            </a:r>
          </a:p>
        </p:txBody>
      </p:sp>
      <p:sp>
        <p:nvSpPr>
          <p:cNvPr id="25721" name="Text Box 135"/>
          <p:cNvSpPr txBox="1">
            <a:spLocks noChangeArrowheads="1"/>
          </p:cNvSpPr>
          <p:nvPr/>
        </p:nvSpPr>
        <p:spPr bwMode="auto">
          <a:xfrm>
            <a:off x="7510463" y="4243388"/>
            <a:ext cx="1038225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P2.6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charset="0"/>
                <a:ea typeface="PMingLiU" pitchFamily="18" charset="-120"/>
                <a:cs typeface="Arial" charset="0"/>
              </a:rPr>
              <a:t>A14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)</a:t>
            </a:r>
          </a:p>
        </p:txBody>
      </p:sp>
      <p:sp>
        <p:nvSpPr>
          <p:cNvPr id="25722" name="Text Box 136"/>
          <p:cNvSpPr txBox="1">
            <a:spLocks noChangeArrowheads="1"/>
          </p:cNvSpPr>
          <p:nvPr/>
        </p:nvSpPr>
        <p:spPr bwMode="auto">
          <a:xfrm>
            <a:off x="7510463" y="4514850"/>
            <a:ext cx="1038225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P2.5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charset="0"/>
                <a:ea typeface="PMingLiU" pitchFamily="18" charset="-120"/>
                <a:cs typeface="Arial" charset="0"/>
              </a:rPr>
              <a:t>A13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)</a:t>
            </a:r>
          </a:p>
        </p:txBody>
      </p:sp>
      <p:sp>
        <p:nvSpPr>
          <p:cNvPr id="25723" name="Text Box 137"/>
          <p:cNvSpPr txBox="1">
            <a:spLocks noChangeArrowheads="1"/>
          </p:cNvSpPr>
          <p:nvPr/>
        </p:nvSpPr>
        <p:spPr bwMode="auto">
          <a:xfrm>
            <a:off x="7510463" y="4783138"/>
            <a:ext cx="1038225" cy="32226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P2.4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charset="0"/>
                <a:ea typeface="PMingLiU" pitchFamily="18" charset="-120"/>
                <a:cs typeface="Arial" charset="0"/>
              </a:rPr>
              <a:t>A12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)</a:t>
            </a:r>
          </a:p>
        </p:txBody>
      </p:sp>
      <p:sp>
        <p:nvSpPr>
          <p:cNvPr id="25724" name="Text Box 138"/>
          <p:cNvSpPr txBox="1">
            <a:spLocks noChangeArrowheads="1"/>
          </p:cNvSpPr>
          <p:nvPr/>
        </p:nvSpPr>
        <p:spPr bwMode="auto">
          <a:xfrm>
            <a:off x="7510463" y="5054600"/>
            <a:ext cx="1038225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P2.3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charset="0"/>
                <a:ea typeface="PMingLiU" pitchFamily="18" charset="-120"/>
                <a:cs typeface="Arial" charset="0"/>
              </a:rPr>
              <a:t>A11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)</a:t>
            </a:r>
          </a:p>
        </p:txBody>
      </p:sp>
      <p:sp>
        <p:nvSpPr>
          <p:cNvPr id="25725" name="Text Box 139"/>
          <p:cNvSpPr txBox="1">
            <a:spLocks noChangeArrowheads="1"/>
          </p:cNvSpPr>
          <p:nvPr/>
        </p:nvSpPr>
        <p:spPr bwMode="auto">
          <a:xfrm>
            <a:off x="7510463" y="5326063"/>
            <a:ext cx="1111250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P2.2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charset="0"/>
                <a:ea typeface="PMingLiU" pitchFamily="18" charset="-120"/>
                <a:cs typeface="Arial" charset="0"/>
              </a:rPr>
              <a:t>A10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)</a:t>
            </a:r>
          </a:p>
        </p:txBody>
      </p:sp>
      <p:sp>
        <p:nvSpPr>
          <p:cNvPr id="25726" name="Text Box 140"/>
          <p:cNvSpPr txBox="1">
            <a:spLocks noChangeArrowheads="1"/>
          </p:cNvSpPr>
          <p:nvPr/>
        </p:nvSpPr>
        <p:spPr bwMode="auto">
          <a:xfrm>
            <a:off x="7510463" y="5594350"/>
            <a:ext cx="1038225" cy="322263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P2.1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charset="0"/>
                <a:ea typeface="PMingLiU" pitchFamily="18" charset="-120"/>
                <a:cs typeface="Arial" charset="0"/>
              </a:rPr>
              <a:t>A9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)</a:t>
            </a:r>
          </a:p>
        </p:txBody>
      </p:sp>
      <p:sp>
        <p:nvSpPr>
          <p:cNvPr id="25727" name="Text Box 141"/>
          <p:cNvSpPr txBox="1">
            <a:spLocks noChangeArrowheads="1"/>
          </p:cNvSpPr>
          <p:nvPr/>
        </p:nvSpPr>
        <p:spPr bwMode="auto">
          <a:xfrm>
            <a:off x="7510463" y="5861050"/>
            <a:ext cx="1038225" cy="3206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P2.0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charset="0"/>
                <a:ea typeface="PMingLiU" pitchFamily="18" charset="-120"/>
                <a:cs typeface="Arial" charset="0"/>
              </a:rPr>
              <a:t>A8</a:t>
            </a:r>
            <a:r>
              <a:rPr kumimoji="1" lang="en-US" altLang="zh-TW" sz="1500" b="1">
                <a:latin typeface="Arial" charset="0"/>
                <a:ea typeface="PMingLiU" pitchFamily="18" charset="-120"/>
                <a:cs typeface="Arial" charset="0"/>
              </a:rPr>
              <a:t>)</a:t>
            </a:r>
          </a:p>
        </p:txBody>
      </p:sp>
      <p:sp>
        <p:nvSpPr>
          <p:cNvPr id="25728" name="Text Box 142"/>
          <p:cNvSpPr txBox="1">
            <a:spLocks noChangeArrowheads="1"/>
          </p:cNvSpPr>
          <p:nvPr/>
        </p:nvSpPr>
        <p:spPr bwMode="auto">
          <a:xfrm>
            <a:off x="5270500" y="1657350"/>
            <a:ext cx="1138238" cy="3459163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endParaRPr kumimoji="1" lang="en-US" altLang="zh-TW" b="1">
              <a:solidFill>
                <a:srgbClr val="CC0066"/>
              </a:solidFill>
              <a:latin typeface="Arial" charset="0"/>
              <a:ea typeface="PMingLiU" pitchFamily="18" charset="-120"/>
              <a:cs typeface="Arial" charset="0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endParaRPr kumimoji="1" lang="en-US" altLang="zh-TW" b="1">
              <a:solidFill>
                <a:srgbClr val="CC0066"/>
              </a:solidFill>
              <a:latin typeface="Arial" charset="0"/>
              <a:ea typeface="PMingLiU" pitchFamily="18" charset="-120"/>
              <a:cs typeface="Arial" charset="0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endParaRPr kumimoji="1" lang="en-US" altLang="zh-TW" sz="1600" b="1">
              <a:solidFill>
                <a:srgbClr val="CC0066"/>
              </a:solidFill>
              <a:latin typeface="Arial" charset="0"/>
              <a:ea typeface="PMingLiU" pitchFamily="18" charset="-120"/>
              <a:cs typeface="Arial" charset="0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TW" b="1">
                <a:solidFill>
                  <a:srgbClr val="CC0066"/>
                </a:solidFill>
                <a:latin typeface="Arial" charset="0"/>
                <a:ea typeface="PMingLiU" pitchFamily="18" charset="-120"/>
                <a:cs typeface="Arial" charset="0"/>
              </a:rPr>
              <a:t> </a:t>
            </a:r>
            <a:r>
              <a:rPr kumimoji="1" lang="en-US" altLang="zh-TW" sz="2800" b="1">
                <a:solidFill>
                  <a:srgbClr val="CC0066"/>
                </a:solidFill>
                <a:latin typeface="Arial" charset="0"/>
                <a:ea typeface="PMingLiU" pitchFamily="18" charset="-120"/>
                <a:cs typeface="Arial" charset="0"/>
              </a:rPr>
              <a:t>8051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TW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(8031)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TW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(8751)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TW" b="1">
                <a:solidFill>
                  <a:srgbClr val="800000"/>
                </a:solidFill>
                <a:latin typeface="Arial" charset="0"/>
                <a:ea typeface="PMingLiU" pitchFamily="18" charset="-120"/>
                <a:cs typeface="Arial" charset="0"/>
              </a:rPr>
              <a:t>(8951)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endParaRPr kumimoji="1" lang="en-US" altLang="zh-TW" b="1">
              <a:solidFill>
                <a:srgbClr val="CC0066"/>
              </a:solidFill>
              <a:latin typeface="Arial" charset="0"/>
              <a:ea typeface="PMingLiU" pitchFamily="18" charset="-120"/>
              <a:cs typeface="Arial" charset="0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endParaRPr kumimoji="1" lang="en-US" altLang="zh-TW" b="1">
              <a:solidFill>
                <a:srgbClr val="CC0066"/>
              </a:solidFill>
              <a:latin typeface="Arial" charset="0"/>
              <a:ea typeface="PMingLiU" pitchFamily="18" charset="-120"/>
              <a:cs typeface="Arial" charset="0"/>
            </a:endParaRPr>
          </a:p>
        </p:txBody>
      </p:sp>
      <p:sp>
        <p:nvSpPr>
          <p:cNvPr id="25729" name="AutoShape 143"/>
          <p:cNvSpPr>
            <a:spLocks noChangeArrowheads="1"/>
          </p:cNvSpPr>
          <p:nvPr/>
        </p:nvSpPr>
        <p:spPr bwMode="auto">
          <a:xfrm rot="5400000">
            <a:off x="5668169" y="273844"/>
            <a:ext cx="360363" cy="574675"/>
          </a:xfrm>
          <a:prstGeom prst="flowChartDelay">
            <a:avLst/>
          </a:prstGeom>
          <a:noFill/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Call and Return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20925"/>
            <a:ext cx="8142288" cy="3484563"/>
          </a:xfrm>
        </p:spPr>
        <p:txBody>
          <a:bodyPr/>
          <a:lstStyle/>
          <a:p>
            <a:pPr eaLnBrk="1" hangingPunct="1"/>
            <a:r>
              <a:rPr lang="en-US" smtClean="0"/>
              <a:t>Call is similar to a jump, but</a:t>
            </a:r>
          </a:p>
          <a:p>
            <a:pPr lvl="1" eaLnBrk="1" hangingPunct="1"/>
            <a:r>
              <a:rPr lang="en-US" smtClean="0"/>
              <a:t>Call </a:t>
            </a:r>
            <a:r>
              <a:rPr lang="en-US" smtClean="0">
                <a:solidFill>
                  <a:srgbClr val="FF3300"/>
                </a:solidFill>
              </a:rPr>
              <a:t>pushes</a:t>
            </a:r>
            <a:r>
              <a:rPr lang="en-US" smtClean="0"/>
              <a:t> </a:t>
            </a:r>
            <a:r>
              <a:rPr lang="en-US" smtClean="0">
                <a:solidFill>
                  <a:srgbClr val="FF3300"/>
                </a:solidFill>
              </a:rPr>
              <a:t>PC</a:t>
            </a:r>
            <a:r>
              <a:rPr lang="en-US" smtClean="0"/>
              <a:t> on stack before branching</a:t>
            </a:r>
          </a:p>
          <a:p>
            <a:pPr lvl="1" eaLnBrk="1" hangingPunct="1"/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acall &lt;address ll&gt;</a:t>
            </a:r>
            <a:r>
              <a:rPr lang="en-US" sz="2000" smtClean="0">
                <a:latin typeface="Courier New" pitchFamily="49" charset="0"/>
              </a:rPr>
              <a:t>       ; stack </a:t>
            </a:r>
            <a:r>
              <a:rPr lang="en-US" sz="2000" smtClean="0">
                <a:latin typeface="Courier New" pitchFamily="49" charset="0"/>
                <a:sym typeface="Wingdings" pitchFamily="2" charset="2"/>
              </a:rPr>
              <a:t> PC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sym typeface="Wingdings" pitchFamily="2" charset="2"/>
              </a:rPr>
              <a:t>				       ; PC  address 11 bit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>
              <a:latin typeface="Courier New" pitchFamily="49" charset="0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sym typeface="Wingdings" pitchFamily="2" charset="2"/>
              </a:rPr>
              <a:t>lcall &lt;address 16&gt;</a:t>
            </a:r>
            <a:r>
              <a:rPr lang="en-US" sz="2000" smtClean="0">
                <a:latin typeface="Courier New" pitchFamily="49" charset="0"/>
                <a:sym typeface="Wingdings" pitchFamily="2" charset="2"/>
              </a:rPr>
              <a:t>    </a:t>
            </a:r>
            <a:r>
              <a:rPr lang="en-US" sz="2000" smtClean="0">
                <a:latin typeface="Courier New" pitchFamily="49" charset="0"/>
              </a:rPr>
              <a:t>; stack </a:t>
            </a:r>
            <a:r>
              <a:rPr lang="en-US" sz="2000" smtClean="0">
                <a:latin typeface="Courier New" pitchFamily="49" charset="0"/>
                <a:sym typeface="Wingdings" pitchFamily="2" charset="2"/>
              </a:rPr>
              <a:t> PC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sym typeface="Wingdings" pitchFamily="2" charset="2"/>
              </a:rPr>
              <a:t>				        ; PC  address 16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Return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 is also similar to a jump, but</a:t>
            </a:r>
          </a:p>
          <a:p>
            <a:pPr lvl="1" eaLnBrk="1" hangingPunct="1"/>
            <a:r>
              <a:rPr lang="en-US" smtClean="0"/>
              <a:t>Return instruction </a:t>
            </a:r>
            <a:r>
              <a:rPr lang="en-US" smtClean="0">
                <a:solidFill>
                  <a:srgbClr val="FF3300"/>
                </a:solidFill>
              </a:rPr>
              <a:t>pops PC</a:t>
            </a:r>
            <a:r>
              <a:rPr lang="en-US" smtClean="0"/>
              <a:t> from stack to get address to jump to</a:t>
            </a:r>
          </a:p>
          <a:p>
            <a:pPr lvl="1" eaLnBrk="1" hangingPunct="1"/>
            <a:endParaRPr lang="en-US" smtClean="0"/>
          </a:p>
          <a:p>
            <a:pPr lvl="2" eaLnBrk="1" hangingPunct="1"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ret</a:t>
            </a:r>
            <a:r>
              <a:rPr lang="en-US" sz="1800" smtClean="0">
                <a:latin typeface="Courier New" pitchFamily="49" charset="0"/>
              </a:rPr>
              <a:t> 	      		; PC </a:t>
            </a:r>
            <a:r>
              <a:rPr lang="en-US" sz="1800" smtClean="0">
                <a:latin typeface="Courier New" pitchFamily="49" charset="0"/>
                <a:sym typeface="Wingdings" pitchFamily="2" charset="2"/>
              </a:rPr>
              <a:t> stack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>
              <a:latin typeface="Courier New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Subroutines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Main: 	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	   	acall sublabel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	   	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		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sublabel:  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		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		ret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368675" y="3579813"/>
            <a:ext cx="2144713" cy="1217612"/>
            <a:chOff x="2122" y="2456"/>
            <a:chExt cx="1351" cy="767"/>
          </a:xfrm>
        </p:grpSpPr>
        <p:sp>
          <p:nvSpPr>
            <p:cNvPr id="125959" name="Freeform 4"/>
            <p:cNvSpPr>
              <a:spLocks/>
            </p:cNvSpPr>
            <p:nvPr/>
          </p:nvSpPr>
          <p:spPr bwMode="auto">
            <a:xfrm>
              <a:off x="2122" y="2456"/>
              <a:ext cx="160" cy="384"/>
            </a:xfrm>
            <a:custGeom>
              <a:avLst/>
              <a:gdLst>
                <a:gd name="T0" fmla="*/ 0 w 160"/>
                <a:gd name="T1" fmla="*/ 0 h 384"/>
                <a:gd name="T2" fmla="*/ 144 w 160"/>
                <a:gd name="T3" fmla="*/ 96 h 384"/>
                <a:gd name="T4" fmla="*/ 96 w 160"/>
                <a:gd name="T5" fmla="*/ 288 h 384"/>
                <a:gd name="T6" fmla="*/ 144 w 160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"/>
                <a:gd name="T13" fmla="*/ 0 h 384"/>
                <a:gd name="T14" fmla="*/ 160 w 16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" h="384">
                  <a:moveTo>
                    <a:pt x="0" y="0"/>
                  </a:moveTo>
                  <a:cubicBezTo>
                    <a:pt x="64" y="24"/>
                    <a:pt x="128" y="48"/>
                    <a:pt x="144" y="96"/>
                  </a:cubicBezTo>
                  <a:cubicBezTo>
                    <a:pt x="160" y="144"/>
                    <a:pt x="96" y="240"/>
                    <a:pt x="96" y="288"/>
                  </a:cubicBezTo>
                  <a:cubicBezTo>
                    <a:pt x="96" y="336"/>
                    <a:pt x="120" y="360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5960" name="Freeform 5"/>
            <p:cNvSpPr>
              <a:spLocks/>
            </p:cNvSpPr>
            <p:nvPr/>
          </p:nvSpPr>
          <p:spPr bwMode="auto">
            <a:xfrm flipV="1">
              <a:off x="2122" y="2839"/>
              <a:ext cx="160" cy="384"/>
            </a:xfrm>
            <a:custGeom>
              <a:avLst/>
              <a:gdLst>
                <a:gd name="T0" fmla="*/ 0 w 160"/>
                <a:gd name="T1" fmla="*/ 0 h 384"/>
                <a:gd name="T2" fmla="*/ 144 w 160"/>
                <a:gd name="T3" fmla="*/ 96 h 384"/>
                <a:gd name="T4" fmla="*/ 96 w 160"/>
                <a:gd name="T5" fmla="*/ 288 h 384"/>
                <a:gd name="T6" fmla="*/ 144 w 160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"/>
                <a:gd name="T13" fmla="*/ 0 h 384"/>
                <a:gd name="T14" fmla="*/ 160 w 16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" h="384">
                  <a:moveTo>
                    <a:pt x="0" y="0"/>
                  </a:moveTo>
                  <a:cubicBezTo>
                    <a:pt x="64" y="24"/>
                    <a:pt x="128" y="48"/>
                    <a:pt x="144" y="96"/>
                  </a:cubicBezTo>
                  <a:cubicBezTo>
                    <a:pt x="160" y="144"/>
                    <a:pt x="96" y="240"/>
                    <a:pt x="96" y="288"/>
                  </a:cubicBezTo>
                  <a:cubicBezTo>
                    <a:pt x="96" y="336"/>
                    <a:pt x="120" y="360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5961" name="Text Box 6"/>
            <p:cNvSpPr txBox="1">
              <a:spLocks noChangeArrowheads="1"/>
            </p:cNvSpPr>
            <p:nvPr/>
          </p:nvSpPr>
          <p:spPr bwMode="auto">
            <a:xfrm>
              <a:off x="2448" y="2688"/>
              <a:ext cx="10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the subroutine</a:t>
              </a:r>
            </a:p>
          </p:txBody>
        </p:sp>
      </p:grpSp>
      <p:sp>
        <p:nvSpPr>
          <p:cNvPr id="125957" name="Line 7"/>
          <p:cNvSpPr>
            <a:spLocks noChangeShapeType="1"/>
          </p:cNvSpPr>
          <p:nvPr/>
        </p:nvSpPr>
        <p:spPr bwMode="auto">
          <a:xfrm flipH="1">
            <a:off x="5257800" y="19812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25958" name="Text Box 8"/>
          <p:cNvSpPr txBox="1">
            <a:spLocks noChangeArrowheads="1"/>
          </p:cNvSpPr>
          <p:nvPr/>
        </p:nvSpPr>
        <p:spPr bwMode="auto">
          <a:xfrm>
            <a:off x="5334000" y="1524000"/>
            <a:ext cx="231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call to the subroutine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Initializing Stack Pointer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SP is initialized to 07 after reset.(Same address as R7)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With each push operation 1</a:t>
            </a:r>
            <a:r>
              <a:rPr lang="en-US" sz="2000" baseline="30000" smtClean="0"/>
              <a:t>st</a:t>
            </a:r>
            <a:r>
              <a:rPr lang="en-US" sz="2000" smtClean="0"/>
              <a:t> , pc is increased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When using subroutines, the stack will be used to store the PC, so it is very important to initialize the stack pointer. Location </a:t>
            </a:r>
            <a:r>
              <a:rPr lang="en-US" sz="2000" smtClean="0">
                <a:solidFill>
                  <a:srgbClr val="FF3300"/>
                </a:solidFill>
              </a:rPr>
              <a:t>2Fh</a:t>
            </a:r>
            <a:r>
              <a:rPr lang="en-US" sz="2000" smtClean="0"/>
              <a:t> is often used.</a:t>
            </a:r>
          </a:p>
          <a:p>
            <a:pPr eaLnBrk="1" hangingPunct="1"/>
            <a:endParaRPr lang="en-US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mov SP, #2Fh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188913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  <a:cs typeface="Courier New" pitchFamily="49" charset="0"/>
              </a:rPr>
              <a:t>Subroutine - Example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125538"/>
            <a:ext cx="8566150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square:  push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	  mov  b,a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			  mul  ab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	  pop 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	  ret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smtClean="0"/>
              <a:t>8 byte and 11 machine cycle</a:t>
            </a:r>
          </a:p>
          <a:p>
            <a:pPr eaLnBrk="1" hangingPunct="1">
              <a:lnSpc>
                <a:spcPct val="90000"/>
              </a:lnSpc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square: inc 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	  movc a,@a+pc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	  ret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table:  db 0,1,4,9,16,25,36,49,64,81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1" smtClean="0"/>
              <a:t>13 byte and 5 machine cycle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</a:endParaRPr>
          </a:p>
        </p:txBody>
      </p:sp>
      <p:sp>
        <p:nvSpPr>
          <p:cNvPr id="128004" name="Rectangle 10"/>
          <p:cNvSpPr>
            <a:spLocks noChangeArrowheads="1"/>
          </p:cNvSpPr>
          <p:nvPr/>
        </p:nvSpPr>
        <p:spPr bwMode="auto">
          <a:xfrm>
            <a:off x="468313" y="3789363"/>
            <a:ext cx="5975350" cy="15113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8005" name="Rectangle 11"/>
          <p:cNvSpPr>
            <a:spLocks noChangeArrowheads="1"/>
          </p:cNvSpPr>
          <p:nvPr/>
        </p:nvSpPr>
        <p:spPr bwMode="auto">
          <a:xfrm>
            <a:off x="468313" y="1125538"/>
            <a:ext cx="5975350" cy="1655762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smtClean="0">
                <a:solidFill>
                  <a:schemeClr val="accent2"/>
                </a:solidFill>
                <a:latin typeface="Comic Sans MS" pitchFamily="66" charset="0"/>
              </a:rPr>
              <a:t>Subroutine – another example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279525"/>
            <a:ext cx="7924800" cy="48133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; Program to compute square root of value on Port 3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; (bits 3-0) and output on Port 1.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	org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	ljmp Main</a:t>
            </a:r>
          </a:p>
          <a:p>
            <a:pPr eaLnBrk="1" hangingPunct="1">
              <a:buFont typeface="Wingdings" pitchFamily="2" charset="2"/>
              <a:buNone/>
            </a:pPr>
            <a:endParaRPr lang="en-US" sz="7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Main: 	mov P3, #0xFF   </a:t>
            </a:r>
            <a:r>
              <a:rPr lang="en-US" sz="1600" smtClean="0">
                <a:latin typeface="Courier New" pitchFamily="49" charset="0"/>
              </a:rPr>
              <a:t>; Port 3 is an input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loop:	mov a, P3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	anl a, #0x0F	 </a:t>
            </a:r>
            <a:r>
              <a:rPr lang="en-US" sz="1600" smtClean="0">
                <a:latin typeface="Courier New" pitchFamily="49" charset="0"/>
              </a:rPr>
              <a:t>; Clear bits 7..4 of 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	lcall sqrt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	mov P1, 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	sjmp loop</a:t>
            </a:r>
          </a:p>
          <a:p>
            <a:pPr eaLnBrk="1" hangingPunct="1">
              <a:buFont typeface="Wingdings" pitchFamily="2" charset="2"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sqrt:	inc 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	movc a, @a + PC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	ret</a:t>
            </a:r>
          </a:p>
          <a:p>
            <a:pPr eaLnBrk="1" hangingPunct="1">
              <a:buFont typeface="Wingdings" pitchFamily="2" charset="2"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Sqrs:  db  0,1,1,1,2,2,2,2,2,3,3,3,3,3,3,3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       end</a:t>
            </a:r>
          </a:p>
        </p:txBody>
      </p:sp>
      <p:sp>
        <p:nvSpPr>
          <p:cNvPr id="129028" name="AutoShape 4"/>
          <p:cNvSpPr>
            <a:spLocks/>
          </p:cNvSpPr>
          <p:nvPr/>
        </p:nvSpPr>
        <p:spPr bwMode="auto">
          <a:xfrm>
            <a:off x="6269038" y="2565400"/>
            <a:ext cx="304800" cy="1947863"/>
          </a:xfrm>
          <a:prstGeom prst="rightBrace">
            <a:avLst>
              <a:gd name="adj1" fmla="val 53255"/>
              <a:gd name="adj2" fmla="val 50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solidFill>
                <a:srgbClr val="FF0066"/>
              </a:solidFill>
            </a:endParaRPr>
          </a:p>
        </p:txBody>
      </p:sp>
      <p:sp>
        <p:nvSpPr>
          <p:cNvPr id="129029" name="AutoShape 5"/>
          <p:cNvSpPr>
            <a:spLocks/>
          </p:cNvSpPr>
          <p:nvPr/>
        </p:nvSpPr>
        <p:spPr bwMode="auto">
          <a:xfrm>
            <a:off x="6269038" y="4727575"/>
            <a:ext cx="304800" cy="788988"/>
          </a:xfrm>
          <a:prstGeom prst="rightBrace">
            <a:avLst>
              <a:gd name="adj1" fmla="val 21571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9030" name="AutoShape 6"/>
          <p:cNvSpPr>
            <a:spLocks/>
          </p:cNvSpPr>
          <p:nvPr/>
        </p:nvSpPr>
        <p:spPr bwMode="auto">
          <a:xfrm>
            <a:off x="6227763" y="206533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6761163" y="1989138"/>
            <a:ext cx="1443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reset service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6650038" y="3360738"/>
            <a:ext cx="1612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main program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6650038" y="4879975"/>
            <a:ext cx="125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subroutine</a:t>
            </a:r>
          </a:p>
        </p:txBody>
      </p:sp>
      <p:sp>
        <p:nvSpPr>
          <p:cNvPr id="129034" name="AutoShape 10"/>
          <p:cNvSpPr>
            <a:spLocks/>
          </p:cNvSpPr>
          <p:nvPr/>
        </p:nvSpPr>
        <p:spPr bwMode="auto">
          <a:xfrm>
            <a:off x="6269038" y="5810250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6650038" y="5734050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Why Subroutines?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Subroutines allow us to have "</a:t>
            </a:r>
            <a:r>
              <a:rPr lang="en-US" smtClean="0">
                <a:solidFill>
                  <a:srgbClr val="FF3300"/>
                </a:solidFill>
              </a:rPr>
              <a:t>structured</a:t>
            </a:r>
            <a:r>
              <a:rPr lang="en-US" smtClean="0"/>
              <a:t>" assembly language programs. </a:t>
            </a:r>
          </a:p>
          <a:p>
            <a:pPr eaLnBrk="1" hangingPunct="1"/>
            <a:r>
              <a:rPr lang="en-US" smtClean="0"/>
              <a:t>This is useful for breaking a large design into manageable parts. </a:t>
            </a:r>
          </a:p>
          <a:p>
            <a:pPr eaLnBrk="1" hangingPunct="1"/>
            <a:r>
              <a:rPr lang="en-US" smtClean="0"/>
              <a:t>It </a:t>
            </a:r>
            <a:r>
              <a:rPr lang="en-US" smtClean="0">
                <a:solidFill>
                  <a:srgbClr val="FF3300"/>
                </a:solidFill>
              </a:rPr>
              <a:t>saves code space</a:t>
            </a:r>
            <a:r>
              <a:rPr lang="en-US" smtClean="0"/>
              <a:t> when subroutines can be called many times in the same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  <a:cs typeface="Courier New" pitchFamily="49" charset="0"/>
              </a:rPr>
              <a:t>example of delay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250825" y="1700213"/>
            <a:ext cx="4321175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1000" b="1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mov a,#0aah	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Back1:mov p0,a	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lcall delay1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cpl a		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sjmp back1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Delay1:mov r0,#0ffh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;1cycle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Here: djnz r0,here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;2cycle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ret         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;2cycle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end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Delay=1+255*2+2=513 cycle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		 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4643438" y="1700213"/>
            <a:ext cx="4356100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1000" b="1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Delay2: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mov r6,#0ffh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back1: mov r7,#0ffh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;1cycle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Here:  djnz r7,here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;2cycle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djnz r6,back1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;2cycle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	 ret         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;2cycle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 end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Delay=1+(1+255*2+2)*255+2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=130818 machine cycle</a:t>
            </a: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4427538" y="1557338"/>
            <a:ext cx="0" cy="4608512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188913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  <a:cs typeface="Courier New" pitchFamily="49" charset="0"/>
              </a:rPr>
              <a:t>Long delay Example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09638"/>
            <a:ext cx="4318000" cy="58324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GREEN_LED: 	equ  P1.6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		org  ooh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		ljmp Main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		org  100h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Main:  	 	clr   GREEN_LED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Again:	  	acall Delay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	  	cpl   GREEN_LED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	  	sjmp  Again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Delay:   	mov   R7, #02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Loop1:   	mov   R6, #00h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Loop0:     	mov   R5, #00h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	  	djnz  R5, $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	  	djnz  R6, Loop0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	  	djnz  R7, Loop1   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	  	ret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		END</a:t>
            </a:r>
          </a:p>
        </p:txBody>
      </p:sp>
      <p:sp>
        <p:nvSpPr>
          <p:cNvPr id="132100" name="AutoShape 4"/>
          <p:cNvSpPr>
            <a:spLocks/>
          </p:cNvSpPr>
          <p:nvPr/>
        </p:nvSpPr>
        <p:spPr bwMode="auto">
          <a:xfrm>
            <a:off x="4522788" y="2376488"/>
            <a:ext cx="304800" cy="1150937"/>
          </a:xfrm>
          <a:prstGeom prst="rightBrace">
            <a:avLst>
              <a:gd name="adj1" fmla="val 31467"/>
              <a:gd name="adj2" fmla="val 50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solidFill>
                <a:srgbClr val="FF0066"/>
              </a:solidFill>
            </a:endParaRPr>
          </a:p>
        </p:txBody>
      </p:sp>
      <p:sp>
        <p:nvSpPr>
          <p:cNvPr id="132101" name="AutoShape 5"/>
          <p:cNvSpPr>
            <a:spLocks/>
          </p:cNvSpPr>
          <p:nvPr/>
        </p:nvSpPr>
        <p:spPr bwMode="auto">
          <a:xfrm>
            <a:off x="4522788" y="4205288"/>
            <a:ext cx="304800" cy="1816100"/>
          </a:xfrm>
          <a:prstGeom prst="rightBrace">
            <a:avLst>
              <a:gd name="adj1" fmla="val 49653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2102" name="AutoShape 6"/>
          <p:cNvSpPr>
            <a:spLocks/>
          </p:cNvSpPr>
          <p:nvPr/>
        </p:nvSpPr>
        <p:spPr bwMode="auto">
          <a:xfrm>
            <a:off x="4500563" y="1511300"/>
            <a:ext cx="304800" cy="381000"/>
          </a:xfrm>
          <a:prstGeom prst="rightBrace">
            <a:avLst>
              <a:gd name="adj1" fmla="val 10417"/>
              <a:gd name="adj2" fmla="val 50000"/>
            </a:avLst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4860925" y="1439863"/>
            <a:ext cx="1443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reset service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4903788" y="2735263"/>
            <a:ext cx="1612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main program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903788" y="4738688"/>
            <a:ext cx="125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subroutine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188913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  <a:cs typeface="Courier New" pitchFamily="49" charset="0"/>
              </a:rPr>
              <a:t>Example 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6262687" cy="58324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; Move string from code memory to RAM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	org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	mov dptr,#string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	mov r0,#10h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Loop1:  	clr 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	movc a,@a+dptr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	jz stop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	mov @r0,a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	inc dptr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	inc r0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	sjmp loop1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Stop:		sjmp stop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; on-chip code memory used for string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	org 18h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String:	db </a:t>
            </a:r>
            <a:r>
              <a:rPr lang="en-US" sz="2000" b="1" smtClean="0"/>
              <a:t>‘</a:t>
            </a:r>
            <a:r>
              <a:rPr lang="en-US" sz="2000" b="1" smtClean="0">
                <a:latin typeface="Courier New" pitchFamily="49" charset="0"/>
              </a:rPr>
              <a:t>this is a string</a:t>
            </a:r>
            <a:r>
              <a:rPr lang="en-US" sz="2000" b="1" smtClean="0"/>
              <a:t>’</a:t>
            </a:r>
            <a:r>
              <a:rPr lang="en-US" sz="2000" b="1" smtClean="0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IMPORTANT PINS (IO Ports)</a:t>
            </a:r>
            <a:br>
              <a:rPr lang="en-US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endParaRPr lang="en-US" sz="28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77724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CC0066"/>
              </a:buClr>
              <a:buSzPct val="150000"/>
              <a:defRPr/>
            </a:pPr>
            <a:endParaRPr lang="en-US" sz="80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b="1" smtClean="0">
                <a:solidFill>
                  <a:srgbClr val="009900"/>
                </a:solidFill>
                <a:latin typeface="Arial" pitchFamily="34" charset="0"/>
                <a:cs typeface="B Tawfig Outline" pitchFamily="2" charset="-78"/>
              </a:rPr>
              <a:t>One of the most useful features of the 8051 is that it contains four I/O ports (P0 - P3)</a:t>
            </a:r>
          </a:p>
          <a:p>
            <a:pPr eaLnBrk="1" hangingPunct="1">
              <a:lnSpc>
                <a:spcPct val="90000"/>
              </a:lnSpc>
              <a:defRPr/>
            </a:pPr>
            <a:endParaRPr lang="zh-TW" altLang="en-US" sz="1400" b="1" smtClean="0">
              <a:solidFill>
                <a:srgbClr val="009900"/>
              </a:solidFill>
              <a:latin typeface="Arial" pitchFamily="34" charset="0"/>
              <a:ea typeface="PMingLiU" pitchFamily="18" charset="-120"/>
              <a:cs typeface="B Tawfig Outline" pitchFamily="2" charset="-7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Port 0 </a:t>
            </a:r>
            <a:r>
              <a:rPr lang="zh-TW" alt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（</a:t>
            </a:r>
            <a:r>
              <a:rPr lang="en-US" altLang="zh-TW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pins 32-39</a:t>
            </a:r>
            <a:r>
              <a:rPr lang="zh-TW" alt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）：</a:t>
            </a:r>
            <a:r>
              <a:rPr lang="en-US" altLang="zh-TW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P0</a:t>
            </a:r>
            <a:r>
              <a:rPr lang="zh-TW" alt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（</a:t>
            </a:r>
            <a:r>
              <a:rPr lang="en-US" altLang="zh-TW" sz="160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P0.0</a:t>
            </a:r>
            <a:r>
              <a:rPr lang="zh-TW" altLang="en-US" sz="160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～</a:t>
            </a:r>
            <a:r>
              <a:rPr lang="en-US" altLang="zh-TW" sz="160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P0.7</a:t>
            </a:r>
            <a:r>
              <a:rPr lang="zh-TW" alt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）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defRPr/>
            </a:pPr>
            <a:r>
              <a:rPr 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8-bit R/W - General Purpose I/O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Or</a:t>
            </a:r>
            <a:r>
              <a:rPr 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 acts as a multiplexed low byte </a:t>
            </a:r>
            <a:r>
              <a:rPr lang="en-US" sz="160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address</a:t>
            </a:r>
            <a:r>
              <a:rPr 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 and </a:t>
            </a:r>
            <a:r>
              <a:rPr lang="en-US" sz="160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data</a:t>
            </a:r>
            <a:r>
              <a:rPr 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 bus for </a:t>
            </a:r>
            <a:r>
              <a:rPr lang="en-US" sz="160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external</a:t>
            </a:r>
            <a:r>
              <a:rPr 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 memory design</a:t>
            </a:r>
          </a:p>
          <a:p>
            <a:pPr eaLnBrk="1" hangingPunct="1">
              <a:lnSpc>
                <a:spcPct val="80000"/>
              </a:lnSpc>
              <a:buClr>
                <a:srgbClr val="CC0066"/>
              </a:buClr>
              <a:defRPr/>
            </a:pPr>
            <a:endParaRPr lang="en-US" sz="1600" smtClean="0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  <a:p>
            <a:pPr eaLnBrk="1" hangingPunct="1">
              <a:lnSpc>
                <a:spcPct val="80000"/>
              </a:lnSpc>
              <a:buClr>
                <a:srgbClr val="CC0066"/>
              </a:buClr>
              <a:defRPr/>
            </a:pPr>
            <a:r>
              <a:rPr 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 Port 1 </a:t>
            </a:r>
            <a:r>
              <a:rPr lang="zh-TW" alt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（</a:t>
            </a:r>
            <a:r>
              <a:rPr lang="en-US" altLang="zh-TW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pins 1-8</a:t>
            </a:r>
            <a:r>
              <a:rPr lang="zh-TW" alt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）</a:t>
            </a:r>
            <a:r>
              <a:rPr lang="ar-SA" altLang="fa-IR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    </a:t>
            </a:r>
            <a:r>
              <a:rPr lang="zh-TW" alt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：</a:t>
            </a:r>
            <a:r>
              <a:rPr lang="en-US" altLang="zh-TW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P1</a:t>
            </a:r>
            <a:r>
              <a:rPr lang="zh-TW" alt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（</a:t>
            </a:r>
            <a:r>
              <a:rPr lang="en-US" altLang="zh-TW" sz="160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P1.0</a:t>
            </a:r>
            <a:r>
              <a:rPr lang="zh-TW" altLang="en-US" sz="160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～</a:t>
            </a:r>
            <a:r>
              <a:rPr lang="en-US" altLang="zh-TW" sz="160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P1.7</a:t>
            </a:r>
            <a:r>
              <a:rPr lang="zh-TW" alt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）</a:t>
            </a:r>
            <a:endParaRPr lang="en-US" sz="1600" smtClean="0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defRPr/>
            </a:pPr>
            <a:r>
              <a:rPr lang="en-US" sz="16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Only</a:t>
            </a:r>
            <a:r>
              <a:rPr 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 8-bit R/W - General Purpose I/O</a:t>
            </a:r>
          </a:p>
          <a:p>
            <a:pPr eaLnBrk="1" hangingPunct="1">
              <a:lnSpc>
                <a:spcPct val="80000"/>
              </a:lnSpc>
              <a:buClr>
                <a:srgbClr val="CC0066"/>
              </a:buClr>
              <a:defRPr/>
            </a:pPr>
            <a:endParaRPr lang="en-US" sz="1600" smtClean="0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  <a:p>
            <a:pPr eaLnBrk="1" hangingPunct="1">
              <a:lnSpc>
                <a:spcPct val="80000"/>
              </a:lnSpc>
              <a:buClr>
                <a:srgbClr val="CC0066"/>
              </a:buClr>
              <a:defRPr/>
            </a:pPr>
            <a:r>
              <a:rPr 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 Port 2 </a:t>
            </a:r>
            <a:r>
              <a:rPr lang="zh-TW" alt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（</a:t>
            </a:r>
            <a:r>
              <a:rPr lang="en-US" altLang="zh-TW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pins 21-28</a:t>
            </a:r>
            <a:r>
              <a:rPr lang="zh-TW" alt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）：</a:t>
            </a:r>
            <a:r>
              <a:rPr lang="en-US" altLang="zh-TW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P2</a:t>
            </a:r>
            <a:r>
              <a:rPr lang="zh-TW" alt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（</a:t>
            </a:r>
            <a:r>
              <a:rPr lang="en-US" altLang="zh-TW" sz="160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P2.0</a:t>
            </a:r>
            <a:r>
              <a:rPr lang="zh-TW" altLang="en-US" sz="160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～</a:t>
            </a:r>
            <a:r>
              <a:rPr lang="en-US" altLang="zh-TW" sz="160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P2.7</a:t>
            </a:r>
            <a:r>
              <a:rPr lang="zh-TW" alt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）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defRPr/>
            </a:pPr>
            <a:r>
              <a:rPr 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8-bit R/W - General Purpose I/O</a:t>
            </a:r>
            <a:endParaRPr lang="en-US" sz="1400" smtClean="0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defRPr/>
            </a:pPr>
            <a:r>
              <a:rPr lang="en-US" sz="16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Or</a:t>
            </a:r>
            <a:r>
              <a:rPr 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 </a:t>
            </a:r>
            <a:r>
              <a:rPr lang="en-US" sz="160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high</a:t>
            </a:r>
            <a:r>
              <a:rPr 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 byte of the </a:t>
            </a:r>
            <a:r>
              <a:rPr lang="en-US" sz="160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address</a:t>
            </a:r>
            <a:r>
              <a:rPr 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 bus for external memory design</a:t>
            </a:r>
          </a:p>
          <a:p>
            <a:pPr eaLnBrk="1" hangingPunct="1">
              <a:lnSpc>
                <a:spcPct val="80000"/>
              </a:lnSpc>
              <a:buClr>
                <a:srgbClr val="CC0066"/>
              </a:buClr>
              <a:defRPr/>
            </a:pPr>
            <a:endParaRPr lang="en-US" sz="1600" smtClean="0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  <a:p>
            <a:pPr eaLnBrk="1" hangingPunct="1">
              <a:lnSpc>
                <a:spcPct val="80000"/>
              </a:lnSpc>
              <a:buClr>
                <a:srgbClr val="CC0066"/>
              </a:buClr>
              <a:defRPr/>
            </a:pPr>
            <a:r>
              <a:rPr 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 Port 3 </a:t>
            </a:r>
            <a:r>
              <a:rPr lang="zh-TW" alt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（</a:t>
            </a:r>
            <a:r>
              <a:rPr lang="en-US" altLang="zh-TW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pins 10-17</a:t>
            </a:r>
            <a:r>
              <a:rPr lang="zh-TW" alt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）：</a:t>
            </a:r>
            <a:r>
              <a:rPr lang="en-US" altLang="zh-TW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P3</a:t>
            </a:r>
            <a:r>
              <a:rPr lang="zh-TW" alt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（</a:t>
            </a:r>
            <a:r>
              <a:rPr lang="en-US" altLang="zh-TW" sz="160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P3.0</a:t>
            </a:r>
            <a:r>
              <a:rPr lang="zh-TW" altLang="en-US" sz="160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～</a:t>
            </a:r>
            <a:r>
              <a:rPr lang="en-US" altLang="zh-TW" sz="160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P3.7</a:t>
            </a:r>
            <a:r>
              <a:rPr lang="zh-TW" alt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）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defRPr/>
            </a:pPr>
            <a:r>
              <a:rPr 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 General Purpose I/O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defRPr/>
            </a:pPr>
            <a:r>
              <a:rPr 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 if not using any of the internal peripherals (timers) or external interrupts.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defRPr/>
            </a:pPr>
            <a:r>
              <a:rPr lang="en-US" altLang="zh-TW" sz="2200" b="1" smtClean="0">
                <a:solidFill>
                  <a:srgbClr val="009900"/>
                </a:solidFill>
                <a:latin typeface="Arial" pitchFamily="34" charset="0"/>
                <a:ea typeface="PMingLiU" pitchFamily="18" charset="-120"/>
              </a:rPr>
              <a:t>Each port can be used as input or output (bi-direction)</a:t>
            </a:r>
            <a:endParaRPr lang="en-US" sz="1800" b="1" smtClean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PMingLiU" pitchFamily="18" charset="-120"/>
            </a:endParaRPr>
          </a:p>
          <a:p>
            <a:pPr eaLnBrk="1" hangingPunct="1">
              <a:lnSpc>
                <a:spcPct val="80000"/>
              </a:lnSpc>
              <a:buClr>
                <a:srgbClr val="CC0066"/>
              </a:buClr>
              <a:defRPr/>
            </a:pPr>
            <a:endParaRPr lang="en-US" sz="1600" b="1" smtClean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188913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  <a:cs typeface="Courier New" pitchFamily="49" charset="0"/>
              </a:rPr>
              <a:t>Example 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424862" cy="58324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; p0:input  p1:output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	mov a,#0ffh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	mov p0,a	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back:  	mov a,p0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	mov p1,a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	sjmp back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	setb p1.2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	mov a,#45h     ;</a:t>
            </a:r>
            <a:r>
              <a:rPr lang="en-US" sz="2400" smtClean="0">
                <a:latin typeface="Courier New" pitchFamily="49" charset="0"/>
              </a:rPr>
              <a:t>data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Again:    jnb p1.2,again ;</a:t>
            </a:r>
            <a:r>
              <a:rPr lang="en-US" sz="2400" smtClean="0">
                <a:latin typeface="Courier New" pitchFamily="49" charset="0"/>
              </a:rPr>
              <a:t>wait for data</a:t>
            </a:r>
            <a:r>
              <a:rPr lang="en-US" sz="2400" b="1" smtClean="0">
                <a:latin typeface="Courier New" pitchFamily="49" charset="0"/>
              </a:rPr>
              <a:t> request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	mov p0,a       ;</a:t>
            </a:r>
            <a:r>
              <a:rPr lang="en-US" sz="2400" smtClean="0">
                <a:latin typeface="Courier New" pitchFamily="49" charset="0"/>
              </a:rPr>
              <a:t>enable strobe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	setb	p2.3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	clr p2.3</a:t>
            </a:r>
          </a:p>
        </p:txBody>
      </p:sp>
      <p:sp>
        <p:nvSpPr>
          <p:cNvPr id="134148" name="Line 4"/>
          <p:cNvSpPr>
            <a:spLocks noChangeShapeType="1"/>
          </p:cNvSpPr>
          <p:nvPr/>
        </p:nvSpPr>
        <p:spPr bwMode="auto">
          <a:xfrm>
            <a:off x="755650" y="3573463"/>
            <a:ext cx="6480175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188913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  <a:cs typeface="Courier New" pitchFamily="49" charset="0"/>
              </a:rPr>
              <a:t>Example 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424862" cy="58324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; duty cycle 50%</a:t>
            </a:r>
            <a:r>
              <a:rPr lang="en-US" b="1" smtClean="0">
                <a:latin typeface="Courier New" pitchFamily="49" charset="0"/>
              </a:rPr>
              <a:t>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back:  	cpl p1.2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		acall delay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		sjmp back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back:  	setb p1.2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		acall delay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		Clr p1.2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		acall delay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		sjmp back</a:t>
            </a:r>
          </a:p>
        </p:txBody>
      </p:sp>
      <p:sp>
        <p:nvSpPr>
          <p:cNvPr id="135172" name="Line 4"/>
          <p:cNvSpPr>
            <a:spLocks noChangeShapeType="1"/>
          </p:cNvSpPr>
          <p:nvPr/>
        </p:nvSpPr>
        <p:spPr bwMode="auto">
          <a:xfrm>
            <a:off x="755650" y="3573463"/>
            <a:ext cx="6480175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188913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  <a:cs typeface="Courier New" pitchFamily="49" charset="0"/>
              </a:rPr>
              <a:t>Example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424862" cy="58324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; duty cycle 66%</a:t>
            </a:r>
            <a:r>
              <a:rPr lang="en-US" b="1" smtClean="0">
                <a:latin typeface="Courier New" pitchFamily="49" charset="0"/>
              </a:rPr>
              <a:t>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back:  	setb p1.2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		acall delay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		acall delay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		Clr p1.2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		acall delay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		sjmp 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z="540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5400" smtClean="0"/>
              <a:t>8051 timer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Interrupts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1330325" y="1027113"/>
            <a:ext cx="170815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5F5F5F"/>
                </a:solidFill>
                <a:latin typeface="Courier New" pitchFamily="49" charset="0"/>
              </a:rPr>
              <a:t>…</a:t>
            </a:r>
          </a:p>
          <a:p>
            <a:r>
              <a:rPr lang="en-US" sz="2000" b="1">
                <a:solidFill>
                  <a:srgbClr val="5F5F5F"/>
                </a:solidFill>
                <a:latin typeface="Courier New" pitchFamily="49" charset="0"/>
              </a:rPr>
              <a:t>mov a, #2</a:t>
            </a:r>
          </a:p>
          <a:p>
            <a:r>
              <a:rPr lang="en-US" sz="2000" b="1">
                <a:solidFill>
                  <a:srgbClr val="5F5F5F"/>
                </a:solidFill>
                <a:latin typeface="Courier New" pitchFamily="49" charset="0"/>
              </a:rPr>
              <a:t>mov b, #16</a:t>
            </a:r>
          </a:p>
          <a:p>
            <a:r>
              <a:rPr lang="en-US" sz="2000" b="1">
                <a:solidFill>
                  <a:srgbClr val="5F5F5F"/>
                </a:solidFill>
                <a:latin typeface="Courier New" pitchFamily="49" charset="0"/>
              </a:rPr>
              <a:t>mul ab</a:t>
            </a:r>
          </a:p>
          <a:p>
            <a:r>
              <a:rPr lang="en-US" sz="2000" b="1">
                <a:solidFill>
                  <a:srgbClr val="5F5F5F"/>
                </a:solidFill>
                <a:latin typeface="Courier New" pitchFamily="49" charset="0"/>
              </a:rPr>
              <a:t>mov R0, a</a:t>
            </a:r>
          </a:p>
          <a:p>
            <a:r>
              <a:rPr lang="en-US" sz="2000" b="1">
                <a:solidFill>
                  <a:srgbClr val="5F5F5F"/>
                </a:solidFill>
                <a:latin typeface="Courier New" pitchFamily="49" charset="0"/>
              </a:rPr>
              <a:t>mov R1, b</a:t>
            </a:r>
          </a:p>
          <a:p>
            <a:r>
              <a:rPr lang="en-US" sz="2000" b="1">
                <a:solidFill>
                  <a:srgbClr val="5F5F5F"/>
                </a:solidFill>
                <a:latin typeface="Courier New" pitchFamily="49" charset="0"/>
              </a:rPr>
              <a:t>mov a, #12</a:t>
            </a:r>
          </a:p>
          <a:p>
            <a:r>
              <a:rPr lang="en-US" sz="2000" b="1">
                <a:solidFill>
                  <a:srgbClr val="5F5F5F"/>
                </a:solidFill>
                <a:latin typeface="Courier New" pitchFamily="49" charset="0"/>
              </a:rPr>
              <a:t>mov b, #20</a:t>
            </a:r>
          </a:p>
          <a:p>
            <a:r>
              <a:rPr lang="en-US" sz="2000" b="1">
                <a:solidFill>
                  <a:srgbClr val="5F5F5F"/>
                </a:solidFill>
                <a:latin typeface="Courier New" pitchFamily="49" charset="0"/>
              </a:rPr>
              <a:t>mul ab</a:t>
            </a:r>
          </a:p>
          <a:p>
            <a:r>
              <a:rPr lang="en-US" sz="2000" b="1">
                <a:solidFill>
                  <a:srgbClr val="5F5F5F"/>
                </a:solidFill>
                <a:latin typeface="Courier New" pitchFamily="49" charset="0"/>
              </a:rPr>
              <a:t>add a, R0</a:t>
            </a:r>
          </a:p>
          <a:p>
            <a:r>
              <a:rPr lang="en-US" sz="2000" b="1">
                <a:solidFill>
                  <a:srgbClr val="5F5F5F"/>
                </a:solidFill>
                <a:latin typeface="Courier New" pitchFamily="49" charset="0"/>
              </a:rPr>
              <a:t>mov R0, a</a:t>
            </a:r>
          </a:p>
          <a:p>
            <a:r>
              <a:rPr lang="en-US" sz="2000" b="1">
                <a:solidFill>
                  <a:srgbClr val="5F5F5F"/>
                </a:solidFill>
                <a:latin typeface="Courier New" pitchFamily="49" charset="0"/>
              </a:rPr>
              <a:t>mov a, R1</a:t>
            </a:r>
          </a:p>
          <a:p>
            <a:r>
              <a:rPr lang="en-US" sz="2000" b="1">
                <a:solidFill>
                  <a:srgbClr val="5F5F5F"/>
                </a:solidFill>
                <a:latin typeface="Courier New" pitchFamily="49" charset="0"/>
              </a:rPr>
              <a:t>addc a, b</a:t>
            </a:r>
          </a:p>
          <a:p>
            <a:r>
              <a:rPr lang="en-US" sz="2000" b="1">
                <a:solidFill>
                  <a:srgbClr val="5F5F5F"/>
                </a:solidFill>
                <a:latin typeface="Courier New" pitchFamily="49" charset="0"/>
              </a:rPr>
              <a:t>mov R1, a</a:t>
            </a:r>
          </a:p>
          <a:p>
            <a:r>
              <a:rPr lang="en-US" sz="2000" b="1">
                <a:solidFill>
                  <a:srgbClr val="5F5F5F"/>
                </a:solidFill>
                <a:latin typeface="Courier New" pitchFamily="49" charset="0"/>
              </a:rPr>
              <a:t>end</a:t>
            </a:r>
          </a:p>
        </p:txBody>
      </p:sp>
      <p:sp>
        <p:nvSpPr>
          <p:cNvPr id="138244" name="Line 4"/>
          <p:cNvSpPr>
            <a:spLocks noChangeShapeType="1"/>
          </p:cNvSpPr>
          <p:nvPr/>
        </p:nvSpPr>
        <p:spPr bwMode="auto">
          <a:xfrm flipH="1">
            <a:off x="1081088" y="1309688"/>
            <a:ext cx="1587" cy="4297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 rot="5400000">
            <a:off x="-409575" y="3303588"/>
            <a:ext cx="254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Program Execution</a:t>
            </a:r>
          </a:p>
        </p:txBody>
      </p:sp>
      <p:sp>
        <p:nvSpPr>
          <p:cNvPr id="138246" name="Line 6"/>
          <p:cNvSpPr>
            <a:spLocks noChangeShapeType="1"/>
          </p:cNvSpPr>
          <p:nvPr/>
        </p:nvSpPr>
        <p:spPr bwMode="auto">
          <a:xfrm>
            <a:off x="3275013" y="3063875"/>
            <a:ext cx="1690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3397250" y="2479675"/>
            <a:ext cx="123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interrupt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5133975" y="3036888"/>
            <a:ext cx="39020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5F5F5F"/>
                </a:solidFill>
                <a:latin typeface="Courier New" pitchFamily="49" charset="0"/>
              </a:rPr>
              <a:t> ISR:	inc r7</a:t>
            </a:r>
          </a:p>
          <a:p>
            <a:r>
              <a:rPr lang="en-US" sz="2000" b="1">
                <a:solidFill>
                  <a:srgbClr val="5F5F5F"/>
                </a:solidFill>
                <a:latin typeface="Courier New" pitchFamily="49" charset="0"/>
              </a:rPr>
              <a:t>      mov a,r7</a:t>
            </a:r>
          </a:p>
          <a:p>
            <a:r>
              <a:rPr lang="en-US" sz="2000" b="1">
                <a:solidFill>
                  <a:srgbClr val="5F5F5F"/>
                </a:solidFill>
                <a:latin typeface="Courier New" pitchFamily="49" charset="0"/>
              </a:rPr>
              <a:t>      jnz NEXT</a:t>
            </a:r>
          </a:p>
          <a:p>
            <a:r>
              <a:rPr lang="en-US" sz="2000" b="1">
                <a:solidFill>
                  <a:srgbClr val="5F5F5F"/>
                </a:solidFill>
                <a:latin typeface="Courier New" pitchFamily="49" charset="0"/>
              </a:rPr>
              <a:t>	cpl P1.6 </a:t>
            </a:r>
          </a:p>
          <a:p>
            <a:r>
              <a:rPr lang="en-US" sz="2000" b="1">
                <a:solidFill>
                  <a:srgbClr val="5F5F5F"/>
                </a:solidFill>
                <a:latin typeface="Courier New" pitchFamily="49" charset="0"/>
              </a:rPr>
              <a:t>NEXT:	</a:t>
            </a:r>
            <a:r>
              <a:rPr lang="en-US" sz="2000" b="1">
                <a:solidFill>
                  <a:srgbClr val="FF0066"/>
                </a:solidFill>
                <a:latin typeface="Courier New" pitchFamily="49" charset="0"/>
              </a:rPr>
              <a:t>reti</a:t>
            </a:r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 flipH="1">
            <a:off x="4175125" y="4922838"/>
            <a:ext cx="1738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38250" name="Line 10"/>
          <p:cNvSpPr>
            <a:spLocks noChangeShapeType="1"/>
          </p:cNvSpPr>
          <p:nvPr/>
        </p:nvSpPr>
        <p:spPr bwMode="auto">
          <a:xfrm flipV="1">
            <a:off x="4175125" y="3368675"/>
            <a:ext cx="0" cy="1554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 flipH="1">
            <a:off x="3292475" y="3368675"/>
            <a:ext cx="882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>
            <a:off x="4449763" y="4918075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Interrupt Sources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844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Original 8051 has 5 sources of interrupts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Timer 0 overflow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Timer 1 overflow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External Interrupt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External Interrupt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Serial Port events (buffer full, buffer empty, etc)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Enhanced version has 22 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More timers, programmable counter array, ADC, more external interrupts, another serial port (UART)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Interrupt Process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z="2400" smtClean="0"/>
              <a:t>If interrupt event occurs AND interrupt flag for that event is enabled, AND interrupts are enabled, then: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smtClean="0"/>
              <a:t>Current PC is pushed on stack.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smtClean="0"/>
              <a:t>Program execution continues </a:t>
            </a:r>
            <a:r>
              <a:rPr lang="en-US" sz="2400" u="sng" smtClean="0"/>
              <a:t>at the interrupt vector address</a:t>
            </a:r>
            <a:r>
              <a:rPr lang="en-US" sz="2400" smtClean="0"/>
              <a:t> for that interrupt.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smtClean="0"/>
              <a:t>When a RETI instruction is encountered, the PC is popped from the stack and program execution resumes where it left off.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Interrupt Priorities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if </a:t>
            </a:r>
            <a:r>
              <a:rPr lang="en-US" smtClean="0">
                <a:solidFill>
                  <a:srgbClr val="FF3300"/>
                </a:solidFill>
              </a:rPr>
              <a:t>two</a:t>
            </a:r>
            <a:r>
              <a:rPr lang="en-US" smtClean="0"/>
              <a:t> interrupt sources interrupt at the </a:t>
            </a:r>
            <a:r>
              <a:rPr lang="en-US" smtClean="0">
                <a:solidFill>
                  <a:srgbClr val="FF3300"/>
                </a:solidFill>
              </a:rPr>
              <a:t>same time</a:t>
            </a:r>
            <a:r>
              <a:rPr lang="en-US" smtClean="0"/>
              <a:t>?</a:t>
            </a:r>
          </a:p>
          <a:p>
            <a:pPr eaLnBrk="1" hangingPunct="1"/>
            <a:r>
              <a:rPr lang="en-US" smtClean="0"/>
              <a:t>The interrupt with the highest PRIORITY gets serviced first.</a:t>
            </a:r>
          </a:p>
          <a:p>
            <a:pPr eaLnBrk="1" hangingPunct="1"/>
            <a:r>
              <a:rPr lang="en-US" smtClean="0"/>
              <a:t>All interrupts have a default priority order. </a:t>
            </a:r>
          </a:p>
          <a:p>
            <a:pPr eaLnBrk="1" hangingPunct="1"/>
            <a:r>
              <a:rPr lang="en-US" smtClean="0"/>
              <a:t>Priority can also be set to “high” or “low”.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Interrupt SFRs</a:t>
            </a:r>
          </a:p>
        </p:txBody>
      </p:sp>
      <p:pic>
        <p:nvPicPr>
          <p:cNvPr id="142339" name="Picture 3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1371600"/>
            <a:ext cx="8534400" cy="1724025"/>
          </a:xfrm>
          <a:noFill/>
        </p:spPr>
      </p:pic>
      <p:sp>
        <p:nvSpPr>
          <p:cNvPr id="142340" name="Line 4"/>
          <p:cNvSpPr>
            <a:spLocks noChangeShapeType="1"/>
          </p:cNvSpPr>
          <p:nvPr/>
        </p:nvSpPr>
        <p:spPr bwMode="auto">
          <a:xfrm flipV="1">
            <a:off x="685800" y="2819400"/>
            <a:ext cx="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381000" y="4724400"/>
            <a:ext cx="2895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Global Interrupt Enable – must be set to 1 for any interrupt to be enabled</a:t>
            </a:r>
          </a:p>
        </p:txBody>
      </p:sp>
      <p:sp>
        <p:nvSpPr>
          <p:cNvPr id="142342" name="AutoShape 6"/>
          <p:cNvSpPr>
            <a:spLocks/>
          </p:cNvSpPr>
          <p:nvPr/>
        </p:nvSpPr>
        <p:spPr bwMode="auto">
          <a:xfrm rot="5400000">
            <a:off x="4762500" y="495300"/>
            <a:ext cx="609600" cy="5562600"/>
          </a:xfrm>
          <a:prstGeom prst="rightBrace">
            <a:avLst>
              <a:gd name="adj1" fmla="val 760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2590800" y="3581400"/>
            <a:ext cx="5805488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Interrupt enables for the 5 original 8051 interrupts:</a:t>
            </a:r>
          </a:p>
          <a:p>
            <a:r>
              <a:rPr lang="en-US" sz="2000"/>
              <a:t>Timer 2</a:t>
            </a:r>
          </a:p>
          <a:p>
            <a:r>
              <a:rPr lang="en-US" sz="2000"/>
              <a:t>	Serial (UART0)</a:t>
            </a:r>
          </a:p>
          <a:p>
            <a:r>
              <a:rPr lang="en-US" sz="2000"/>
              <a:t>		Timer 1</a:t>
            </a:r>
          </a:p>
          <a:p>
            <a:r>
              <a:rPr lang="en-US" sz="2000"/>
              <a:t>			External 1</a:t>
            </a:r>
          </a:p>
          <a:p>
            <a:r>
              <a:rPr lang="en-US" sz="2000"/>
              <a:t>				Timer 0</a:t>
            </a:r>
          </a:p>
          <a:p>
            <a:r>
              <a:rPr lang="en-US" sz="2000"/>
              <a:t>					External 0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3565525" y="5272088"/>
            <a:ext cx="13858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1 = Enable</a:t>
            </a:r>
          </a:p>
          <a:p>
            <a:r>
              <a:rPr lang="en-US" sz="2000" b="1"/>
              <a:t>0 = Disable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Interrupt Vectors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820150" cy="464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Each interrupt has a </a:t>
            </a:r>
            <a:r>
              <a:rPr lang="en-US" sz="2400" smtClean="0">
                <a:solidFill>
                  <a:srgbClr val="FF3300"/>
                </a:solidFill>
              </a:rPr>
              <a:t>specific</a:t>
            </a:r>
            <a:r>
              <a:rPr lang="en-US" sz="2400" smtClean="0"/>
              <a:t> place in </a:t>
            </a:r>
            <a:r>
              <a:rPr lang="en-US" sz="2400" smtClean="0">
                <a:solidFill>
                  <a:srgbClr val="FF3300"/>
                </a:solidFill>
              </a:rPr>
              <a:t>code</a:t>
            </a:r>
            <a:r>
              <a:rPr lang="en-US" sz="2400" smtClean="0"/>
              <a:t> memory where program execution (interrupt service routine) begins.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External Interrupt 0: 	0003h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Timer 0 overflow:    	000Bh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External Interrupt 1:	0013h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Timer 1 overflow:    	001Bh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Serial :                0023h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Timer 2 overflow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(8052+)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002bh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5795963" y="4076700"/>
            <a:ext cx="2514600" cy="13208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3300"/>
                </a:solidFill>
              </a:rPr>
              <a:t>Note:</a:t>
            </a:r>
            <a:r>
              <a:rPr lang="en-US" sz="2000" b="1"/>
              <a:t> that there are only 8 memory locations between vectors.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4000" b="1" smtClean="0">
                <a:solidFill>
                  <a:schemeClr val="accent2"/>
                </a:solidFill>
                <a:latin typeface="Comic Sans MS" pitchFamily="66" charset="0"/>
              </a:rPr>
              <a:t>Port 3 Alternate Functions</a:t>
            </a:r>
            <a:endParaRPr lang="en-US" sz="4000" b="1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1600200"/>
            <a:ext cx="7696200" cy="4648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Interrupt Vectors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To avoid </a:t>
            </a:r>
            <a:r>
              <a:rPr lang="en-US" sz="2400" smtClean="0">
                <a:solidFill>
                  <a:srgbClr val="FF3300"/>
                </a:solidFill>
              </a:rPr>
              <a:t>overlapping</a:t>
            </a:r>
            <a:r>
              <a:rPr lang="en-US" sz="2400" smtClean="0"/>
              <a:t> Interrupt Service routines, it is common to put </a:t>
            </a:r>
            <a:r>
              <a:rPr lang="en-US" sz="2400" smtClean="0">
                <a:solidFill>
                  <a:srgbClr val="FF3300"/>
                </a:solidFill>
              </a:rPr>
              <a:t>JUMP</a:t>
            </a:r>
            <a:r>
              <a:rPr lang="en-US" sz="2400" smtClean="0"/>
              <a:t> instructions at the vector address. This is similar to the reset vector.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    org  009B		; at EX7 vector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     ljmp EX7ISR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	 cseg at 0x100	; at Main program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Main:  ... 			; Main program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     ...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EX7ISR:... 			; Interrupt service routine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	 ...			; Can go after main program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	 reti			; and subroutines.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smtClean="0">
                <a:solidFill>
                  <a:schemeClr val="accent2"/>
                </a:solidFill>
                <a:latin typeface="Comic Sans MS" pitchFamily="66" charset="0"/>
              </a:rPr>
              <a:t>Example Interrupt Service Routine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058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;</a:t>
            </a:r>
            <a:r>
              <a:rPr lang="en-US" sz="1600" smtClean="0">
                <a:latin typeface="Courier New" pitchFamily="49" charset="0"/>
              </a:rPr>
              <a:t>EX7 ISR to blink the LED 5 times.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;Modifies R0, R5-R7, bank 3.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;----------------------------------------------------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ISRBLK: 	push PSW	    	</a:t>
            </a:r>
            <a:r>
              <a:rPr lang="en-US" sz="1800" smtClean="0">
                <a:latin typeface="Courier New" pitchFamily="49" charset="0"/>
              </a:rPr>
              <a:t>;save state of status word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		mov PSW,#18h  	</a:t>
            </a:r>
            <a:r>
              <a:rPr lang="en-US" sz="1800" smtClean="0">
                <a:latin typeface="Courier New" pitchFamily="49" charset="0"/>
              </a:rPr>
              <a:t>;select register bank 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	  	mov R0, #10	    	</a:t>
            </a:r>
            <a:r>
              <a:rPr lang="en-US" sz="1800" smtClean="0">
                <a:latin typeface="Courier New" pitchFamily="49" charset="0"/>
              </a:rPr>
              <a:t>;initialize counter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Loop2:  	mov R7, #02h    	</a:t>
            </a:r>
            <a:r>
              <a:rPr lang="en-US" sz="1800" smtClean="0">
                <a:latin typeface="Courier New" pitchFamily="49" charset="0"/>
              </a:rPr>
              <a:t>;delay a while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Loop1:  	mov R6, #00h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Loop0:  	mov R5, #00h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    	djnz R5, $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    	djnz R6, Loop0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    	djnz R7, Loop1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    	cpl P1.6	  	</a:t>
            </a:r>
            <a:r>
              <a:rPr lang="en-US" sz="1800" smtClean="0">
                <a:latin typeface="Courier New" pitchFamily="49" charset="0"/>
              </a:rPr>
              <a:t>;complement LED value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    	djnz R0, Loop2     	</a:t>
            </a:r>
            <a:r>
              <a:rPr lang="en-US" sz="1800" smtClean="0">
                <a:latin typeface="Courier New" pitchFamily="49" charset="0"/>
              </a:rPr>
              <a:t>;go on then off 10 times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	  	pop PSW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	  	reti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b="1" smtClean="0">
                <a:solidFill>
                  <a:schemeClr val="accent2"/>
                </a:solidFill>
                <a:latin typeface="Comic Sans MS" pitchFamily="66" charset="0"/>
              </a:rPr>
              <a:t>8051 Port 3 Bit Latches and I/O Buffers</a:t>
            </a:r>
          </a:p>
        </p:txBody>
      </p:sp>
      <p:pic>
        <p:nvPicPr>
          <p:cNvPr id="28675" name="Picture 3" descr="port3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03313" y="1600200"/>
            <a:ext cx="6630987" cy="4648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4000" b="1" smtClean="0">
                <a:solidFill>
                  <a:schemeClr val="accent2"/>
                </a:solidFill>
                <a:latin typeface="Comic Sans MS" pitchFamily="66" charset="0"/>
                <a:ea typeface="PMingLiU" pitchFamily="18" charset="-120"/>
              </a:rPr>
              <a:t>Hardware Structure of I/O Pin</a:t>
            </a:r>
            <a:endParaRPr lang="en-US" sz="4000" b="1" smtClean="0">
              <a:solidFill>
                <a:schemeClr val="accent2"/>
              </a:solidFill>
              <a:latin typeface="Comic Sans MS" pitchFamily="66" charset="0"/>
              <a:ea typeface="PMingLiU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981200"/>
            <a:ext cx="7924800" cy="3795713"/>
            <a:chOff x="528" y="1248"/>
            <a:chExt cx="4992" cy="2391"/>
          </a:xfrm>
        </p:grpSpPr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600">
                  <a:ea typeface="PMingLiU" pitchFamily="18" charset="-120"/>
                  <a:cs typeface="Arial" charset="0"/>
                </a:rPr>
                <a:t>D</a:t>
              </a:r>
              <a:r>
                <a:rPr kumimoji="1" lang="en-US" altLang="zh-TW" sz="1600" b="1">
                  <a:ea typeface="PMingLiU" pitchFamily="18" charset="-120"/>
                  <a:cs typeface="Arial" charset="0"/>
                </a:rPr>
                <a:t>       </a:t>
              </a:r>
              <a:r>
                <a:rPr kumimoji="1" lang="en-US" altLang="zh-TW" sz="1600">
                  <a:ea typeface="PMingLiU" pitchFamily="18" charset="-120"/>
                  <a:cs typeface="Arial" charset="0"/>
                </a:rPr>
                <a:t>Q</a:t>
              </a:r>
            </a:p>
            <a:p>
              <a:pPr>
                <a:spcBef>
                  <a:spcPct val="50000"/>
                </a:spcBef>
              </a:pPr>
              <a:endParaRPr kumimoji="1" lang="en-US" altLang="zh-TW" sz="1600">
                <a:ea typeface="PMingLiU" pitchFamily="18" charset="-12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TW" sz="1600">
                  <a:ea typeface="PMingLiU" pitchFamily="18" charset="-120"/>
                  <a:cs typeface="Arial" charset="0"/>
                </a:rPr>
                <a:t>Clk</a:t>
              </a:r>
              <a:r>
                <a:rPr kumimoji="1" lang="en-US" altLang="zh-TW" sz="1600" b="1">
                  <a:ea typeface="PMingLiU" pitchFamily="18" charset="-120"/>
                  <a:cs typeface="Arial" charset="0"/>
                </a:rPr>
                <a:t>     </a:t>
              </a:r>
              <a:r>
                <a:rPr kumimoji="1" lang="en-US" altLang="zh-TW" sz="1600">
                  <a:ea typeface="PMingLiU" pitchFamily="18" charset="-120"/>
                  <a:cs typeface="Arial" charset="0"/>
                </a:rPr>
                <a:t>Q</a:t>
              </a:r>
            </a:p>
          </p:txBody>
        </p:sp>
        <p:sp>
          <p:nvSpPr>
            <p:cNvPr id="29702" name="Line 6"/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04" name="AutoShape 8"/>
            <p:cNvSpPr>
              <a:spLocks noChangeArrowheads="1"/>
            </p:cNvSpPr>
            <p:nvPr/>
          </p:nvSpPr>
          <p:spPr bwMode="auto">
            <a:xfrm rot="-54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09" name="Line 13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12" name="Line 16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17" name="Oval 21"/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Vcc</a:t>
              </a:r>
            </a:p>
          </p:txBody>
        </p:sp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 Load(L1)</a:t>
              </a:r>
            </a:p>
          </p:txBody>
        </p:sp>
        <p:sp>
          <p:nvSpPr>
            <p:cNvPr id="29722" name="Line 26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23" name="AutoShape 27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24" name="Oval 28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26" name="AutoShape 30"/>
            <p:cNvSpPr>
              <a:spLocks noChangeArrowheads="1"/>
            </p:cNvSpPr>
            <p:nvPr/>
          </p:nvSpPr>
          <p:spPr bwMode="auto">
            <a:xfrm rot="-54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27" name="Line 31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28" name="Oval 32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29" name="Line 33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30" name="Line 34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31" name="Line 35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32" name="Freeform 36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33" name="Line 37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34" name="Line 38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35" name="Line 39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36" name="Line 40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37" name="Line 41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38" name="Text Box 42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Read latch</a:t>
              </a:r>
            </a:p>
          </p:txBody>
        </p:sp>
        <p:sp>
          <p:nvSpPr>
            <p:cNvPr id="29739" name="Text Box 43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Read pin</a:t>
              </a:r>
            </a:p>
          </p:txBody>
        </p:sp>
        <p:sp>
          <p:nvSpPr>
            <p:cNvPr id="29740" name="Text Box 44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Write to latch</a:t>
              </a:r>
            </a:p>
          </p:txBody>
        </p:sp>
        <p:sp>
          <p:nvSpPr>
            <p:cNvPr id="29741" name="Text Box 45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Internal CPU bus</a:t>
              </a:r>
            </a:p>
          </p:txBody>
        </p:sp>
        <p:sp>
          <p:nvSpPr>
            <p:cNvPr id="29742" name="Text Box 46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M1</a:t>
              </a:r>
            </a:p>
          </p:txBody>
        </p:sp>
        <p:sp>
          <p:nvSpPr>
            <p:cNvPr id="29743" name="Text Box 47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P1.X pin</a:t>
              </a:r>
            </a:p>
          </p:txBody>
        </p:sp>
        <p:sp>
          <p:nvSpPr>
            <p:cNvPr id="29744" name="Text Box 48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P1.X </a:t>
              </a:r>
            </a:p>
          </p:txBody>
        </p:sp>
        <p:sp>
          <p:nvSpPr>
            <p:cNvPr id="29745" name="Text Box 49"/>
            <p:cNvSpPr txBox="1">
              <a:spLocks noChangeArrowheads="1"/>
            </p:cNvSpPr>
            <p:nvPr/>
          </p:nvSpPr>
          <p:spPr bwMode="auto">
            <a:xfrm>
              <a:off x="2544" y="321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TB1</a:t>
              </a:r>
            </a:p>
          </p:txBody>
        </p:sp>
        <p:sp>
          <p:nvSpPr>
            <p:cNvPr id="29746" name="Text Box 50"/>
            <p:cNvSpPr txBox="1">
              <a:spLocks noChangeArrowheads="1"/>
            </p:cNvSpPr>
            <p:nvPr/>
          </p:nvSpPr>
          <p:spPr bwMode="auto">
            <a:xfrm>
              <a:off x="2496" y="1392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TB2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83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600" b="1" smtClean="0">
                <a:solidFill>
                  <a:schemeClr val="accent2"/>
                </a:solidFill>
                <a:latin typeface="Comic Sans MS" pitchFamily="66" charset="0"/>
                <a:ea typeface="PMingLiU" pitchFamily="18" charset="-120"/>
              </a:rPr>
              <a:t>Hardware Structure of I/O Pin</a:t>
            </a:r>
            <a:endParaRPr lang="en-US" sz="3600" b="1" smtClean="0">
              <a:solidFill>
                <a:schemeClr val="accent2"/>
              </a:solidFill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PMingLiU" pitchFamily="18" charset="-120"/>
              </a:rPr>
              <a:t>Each pin of I/O ports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Internally  connected to CPU bus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A </a:t>
            </a:r>
            <a:r>
              <a:rPr lang="en-US" altLang="zh-TW" smtClean="0">
                <a:solidFill>
                  <a:srgbClr val="FF3300"/>
                </a:solidFill>
                <a:ea typeface="PMingLiU" pitchFamily="18" charset="-120"/>
              </a:rPr>
              <a:t>D latch</a:t>
            </a:r>
            <a:r>
              <a:rPr lang="en-US" altLang="zh-TW" smtClean="0">
                <a:ea typeface="PMingLiU" pitchFamily="18" charset="-120"/>
              </a:rPr>
              <a:t> store the value of this pin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Write to latch</a:t>
            </a:r>
            <a:r>
              <a:rPr lang="zh-TW" altLang="en-US" smtClean="0">
                <a:ea typeface="PMingLiU" pitchFamily="18" charset="-120"/>
              </a:rPr>
              <a:t>＝</a:t>
            </a:r>
            <a:r>
              <a:rPr lang="en-US" altLang="zh-TW" smtClean="0">
                <a:ea typeface="PMingLiU" pitchFamily="18" charset="-120"/>
              </a:rPr>
              <a:t>1</a:t>
            </a:r>
            <a:r>
              <a:rPr lang="zh-TW" altLang="en-US" smtClean="0">
                <a:ea typeface="PMingLiU" pitchFamily="18" charset="-120"/>
              </a:rPr>
              <a:t>：</a:t>
            </a:r>
            <a:r>
              <a:rPr lang="en-US" altLang="zh-TW" smtClean="0">
                <a:ea typeface="PMingLiU" pitchFamily="18" charset="-120"/>
              </a:rPr>
              <a:t>write data into the D latch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2 </a:t>
            </a:r>
            <a:r>
              <a:rPr lang="en-US" altLang="zh-TW" smtClean="0">
                <a:solidFill>
                  <a:srgbClr val="FF3300"/>
                </a:solidFill>
                <a:ea typeface="PMingLiU" pitchFamily="18" charset="-120"/>
              </a:rPr>
              <a:t>Tri-state</a:t>
            </a:r>
            <a:r>
              <a:rPr lang="en-US" altLang="zh-TW" smtClean="0">
                <a:ea typeface="PMingLiU" pitchFamily="18" charset="-120"/>
              </a:rPr>
              <a:t> buffer</a:t>
            </a:r>
            <a:r>
              <a:rPr lang="zh-TW" altLang="en-US" smtClean="0">
                <a:ea typeface="PMingLiU" pitchFamily="18" charset="-120"/>
              </a:rPr>
              <a:t>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TB1: controlled by “Read pin”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2400" smtClean="0">
                <a:ea typeface="PMingLiU" pitchFamily="18" charset="-120"/>
              </a:rPr>
              <a:t>Read pin</a:t>
            </a:r>
            <a:r>
              <a:rPr lang="zh-TW" altLang="en-US" sz="2400" smtClean="0">
                <a:ea typeface="PMingLiU" pitchFamily="18" charset="-120"/>
              </a:rPr>
              <a:t>＝</a:t>
            </a:r>
            <a:r>
              <a:rPr lang="en-US" altLang="zh-TW" sz="2400" smtClean="0">
                <a:ea typeface="PMingLiU" pitchFamily="18" charset="-120"/>
              </a:rPr>
              <a:t>1</a:t>
            </a:r>
            <a:r>
              <a:rPr lang="zh-TW" altLang="en-US" sz="2400" smtClean="0">
                <a:ea typeface="PMingLiU" pitchFamily="18" charset="-120"/>
              </a:rPr>
              <a:t>：</a:t>
            </a:r>
            <a:r>
              <a:rPr lang="en-US" altLang="zh-TW" sz="2400" smtClean="0">
                <a:ea typeface="PMingLiU" pitchFamily="18" charset="-120"/>
              </a:rPr>
              <a:t>really read the data present at the pin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TB2: controlled by “Read latch”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2400" smtClean="0">
                <a:ea typeface="PMingLiU" pitchFamily="18" charset="-120"/>
              </a:rPr>
              <a:t>Read latch</a:t>
            </a:r>
            <a:r>
              <a:rPr lang="zh-TW" altLang="en-US" sz="2400" smtClean="0">
                <a:ea typeface="PMingLiU" pitchFamily="18" charset="-120"/>
              </a:rPr>
              <a:t>＝</a:t>
            </a:r>
            <a:r>
              <a:rPr lang="en-US" altLang="zh-TW" sz="2400" smtClean="0">
                <a:ea typeface="PMingLiU" pitchFamily="18" charset="-120"/>
              </a:rPr>
              <a:t>1</a:t>
            </a:r>
            <a:r>
              <a:rPr lang="zh-TW" altLang="en-US" sz="2400" smtClean="0">
                <a:ea typeface="PMingLiU" pitchFamily="18" charset="-120"/>
              </a:rPr>
              <a:t>：</a:t>
            </a:r>
            <a:r>
              <a:rPr lang="en-US" altLang="zh-TW" sz="2400" smtClean="0">
                <a:ea typeface="PMingLiU" pitchFamily="18" charset="-120"/>
              </a:rPr>
              <a:t>read value from internal latch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A </a:t>
            </a:r>
            <a:r>
              <a:rPr lang="en-US" altLang="zh-TW" smtClean="0">
                <a:solidFill>
                  <a:srgbClr val="FF3300"/>
                </a:solidFill>
                <a:ea typeface="PMingLiU" pitchFamily="18" charset="-120"/>
              </a:rPr>
              <a:t>transistor</a:t>
            </a:r>
            <a:r>
              <a:rPr lang="en-US" altLang="zh-TW" smtClean="0">
                <a:ea typeface="PMingLiU" pitchFamily="18" charset="-120"/>
              </a:rPr>
              <a:t> M1 gate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Gate=0: open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Gate=1: close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  <a:latin typeface="Comic Sans MS" pitchFamily="66" charset="0"/>
                <a:ea typeface="PMingLiU" pitchFamily="18" charset="-120"/>
              </a:rPr>
              <a:t>Writing “1” to Output Pin P1.X</a:t>
            </a:r>
            <a:endParaRPr lang="en-US" smtClean="0">
              <a:solidFill>
                <a:schemeClr val="accent2"/>
              </a:solidFill>
              <a:latin typeface="Comic Sans MS" pitchFamily="66" charset="0"/>
              <a:ea typeface="PMingLiU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44525" y="2197100"/>
            <a:ext cx="7924800" cy="3795713"/>
            <a:chOff x="528" y="1248"/>
            <a:chExt cx="4992" cy="2391"/>
          </a:xfrm>
        </p:grpSpPr>
        <p:sp>
          <p:nvSpPr>
            <p:cNvPr id="31759" name="Rectangle 4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60" name="Text Box 5"/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600">
                  <a:ea typeface="PMingLiU" pitchFamily="18" charset="-120"/>
                  <a:cs typeface="Arial" charset="0"/>
                </a:rPr>
                <a:t>D</a:t>
              </a:r>
              <a:r>
                <a:rPr kumimoji="1" lang="en-US" altLang="zh-TW" sz="1600" b="1">
                  <a:ea typeface="PMingLiU" pitchFamily="18" charset="-120"/>
                  <a:cs typeface="Arial" charset="0"/>
                </a:rPr>
                <a:t>       </a:t>
              </a:r>
              <a:r>
                <a:rPr kumimoji="1" lang="en-US" altLang="zh-TW" sz="1600">
                  <a:ea typeface="PMingLiU" pitchFamily="18" charset="-120"/>
                  <a:cs typeface="Arial" charset="0"/>
                </a:rPr>
                <a:t>Q</a:t>
              </a:r>
            </a:p>
            <a:p>
              <a:pPr>
                <a:spcBef>
                  <a:spcPct val="50000"/>
                </a:spcBef>
              </a:pPr>
              <a:endParaRPr kumimoji="1" lang="en-US" altLang="zh-TW" sz="1600">
                <a:ea typeface="PMingLiU" pitchFamily="18" charset="-12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TW" sz="1600">
                  <a:ea typeface="PMingLiU" pitchFamily="18" charset="-120"/>
                  <a:cs typeface="Arial" charset="0"/>
                </a:rPr>
                <a:t>Clk</a:t>
              </a:r>
              <a:r>
                <a:rPr kumimoji="1" lang="en-US" altLang="zh-TW" sz="1600" b="1">
                  <a:ea typeface="PMingLiU" pitchFamily="18" charset="-120"/>
                  <a:cs typeface="Arial" charset="0"/>
                </a:rPr>
                <a:t>     </a:t>
              </a:r>
              <a:r>
                <a:rPr kumimoji="1" lang="en-US" altLang="zh-TW" sz="1600">
                  <a:ea typeface="PMingLiU" pitchFamily="18" charset="-120"/>
                  <a:cs typeface="Arial" charset="0"/>
                </a:rPr>
                <a:t>Q</a:t>
              </a:r>
            </a:p>
          </p:txBody>
        </p:sp>
        <p:sp>
          <p:nvSpPr>
            <p:cNvPr id="31761" name="Line 6"/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62" name="Line 7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63" name="AutoShape 8"/>
            <p:cNvSpPr>
              <a:spLocks noChangeArrowheads="1"/>
            </p:cNvSpPr>
            <p:nvPr/>
          </p:nvSpPr>
          <p:spPr bwMode="auto">
            <a:xfrm rot="-54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64" name="Line 9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65" name="Line 10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66" name="Line 11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67" name="Line 12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68" name="Line 13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69" name="Line 14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70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71" name="Line 16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72" name="Line 17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73" name="Rectangle 18"/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74" name="Line 19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75" name="Line 20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76" name="Oval 21"/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77" name="Line 22"/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78" name="Line 23"/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79" name="Text Box 24"/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Vcc</a:t>
              </a:r>
            </a:p>
          </p:txBody>
        </p:sp>
        <p:sp>
          <p:nvSpPr>
            <p:cNvPr id="31780" name="Text Box 25"/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 Load(L1)</a:t>
              </a:r>
            </a:p>
          </p:txBody>
        </p:sp>
        <p:sp>
          <p:nvSpPr>
            <p:cNvPr id="31781" name="Line 26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82" name="AutoShape 27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83" name="Oval 28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84" name="Line 29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85" name="AutoShape 30"/>
            <p:cNvSpPr>
              <a:spLocks noChangeArrowheads="1"/>
            </p:cNvSpPr>
            <p:nvPr/>
          </p:nvSpPr>
          <p:spPr bwMode="auto">
            <a:xfrm rot="-54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86" name="Line 31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87" name="Oval 32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88" name="Line 33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89" name="Line 34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90" name="Line 35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91" name="Freeform 36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92" name="Line 37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93" name="Line 38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94" name="Line 39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95" name="Line 40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96" name="Line 41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797" name="Text Box 42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Read latch</a:t>
              </a:r>
            </a:p>
          </p:txBody>
        </p:sp>
        <p:sp>
          <p:nvSpPr>
            <p:cNvPr id="31798" name="Text Box 43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Read pin</a:t>
              </a:r>
            </a:p>
          </p:txBody>
        </p:sp>
        <p:sp>
          <p:nvSpPr>
            <p:cNvPr id="31799" name="Text Box 44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Write to latch</a:t>
              </a:r>
            </a:p>
          </p:txBody>
        </p:sp>
        <p:sp>
          <p:nvSpPr>
            <p:cNvPr id="31800" name="Text Box 45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Internal CPU bus</a:t>
              </a:r>
            </a:p>
          </p:txBody>
        </p:sp>
        <p:sp>
          <p:nvSpPr>
            <p:cNvPr id="31801" name="Text Box 46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M1</a:t>
              </a:r>
            </a:p>
          </p:txBody>
        </p:sp>
        <p:sp>
          <p:nvSpPr>
            <p:cNvPr id="31802" name="Text Box 47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P1.X pin</a:t>
              </a:r>
            </a:p>
          </p:txBody>
        </p:sp>
        <p:sp>
          <p:nvSpPr>
            <p:cNvPr id="31803" name="Text Box 48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P1.X </a:t>
              </a:r>
            </a:p>
          </p:txBody>
        </p:sp>
      </p:grpSp>
      <p:sp>
        <p:nvSpPr>
          <p:cNvPr id="607281" name="Text Box 49"/>
          <p:cNvSpPr txBox="1">
            <a:spLocks noChangeArrowheads="1"/>
          </p:cNvSpPr>
          <p:nvPr/>
        </p:nvSpPr>
        <p:spPr bwMode="auto">
          <a:xfrm>
            <a:off x="7197725" y="2654300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FF0000"/>
                </a:solidFill>
                <a:ea typeface="PMingLiU" pitchFamily="18" charset="-120"/>
              </a:rPr>
              <a:t>2. output pin is Vcc</a:t>
            </a:r>
          </a:p>
        </p:txBody>
      </p:sp>
      <p:sp>
        <p:nvSpPr>
          <p:cNvPr id="607282" name="Text Box 50"/>
          <p:cNvSpPr txBox="1">
            <a:spLocks noChangeArrowheads="1"/>
          </p:cNvSpPr>
          <p:nvPr/>
        </p:nvSpPr>
        <p:spPr bwMode="auto">
          <a:xfrm>
            <a:off x="34925" y="30353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FF0000"/>
                </a:solidFill>
                <a:ea typeface="PMingLiU" pitchFamily="18" charset="-120"/>
              </a:rPr>
              <a:t>1. write a 1 to the pin</a:t>
            </a:r>
          </a:p>
        </p:txBody>
      </p:sp>
      <p:sp>
        <p:nvSpPr>
          <p:cNvPr id="607283" name="Line 51"/>
          <p:cNvSpPr>
            <a:spLocks noChangeShapeType="1"/>
          </p:cNvSpPr>
          <p:nvPr/>
        </p:nvSpPr>
        <p:spPr bwMode="auto">
          <a:xfrm>
            <a:off x="2168525" y="34925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07284" name="Text Box 52"/>
          <p:cNvSpPr txBox="1">
            <a:spLocks noChangeArrowheads="1"/>
          </p:cNvSpPr>
          <p:nvPr/>
        </p:nvSpPr>
        <p:spPr bwMode="auto">
          <a:xfrm>
            <a:off x="4302125" y="32639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chemeClr val="accent2"/>
                </a:solidFill>
                <a:ea typeface="PMingLiU" pitchFamily="18" charset="-120"/>
                <a:cs typeface="Arial" charset="0"/>
              </a:rPr>
              <a:t>1</a:t>
            </a:r>
          </a:p>
        </p:txBody>
      </p:sp>
      <p:sp>
        <p:nvSpPr>
          <p:cNvPr id="607285" name="Text Box 53"/>
          <p:cNvSpPr txBox="1">
            <a:spLocks noChangeArrowheads="1"/>
          </p:cNvSpPr>
          <p:nvPr/>
        </p:nvSpPr>
        <p:spPr bwMode="auto">
          <a:xfrm>
            <a:off x="4378325" y="40259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chemeClr val="accent2"/>
                </a:solidFill>
                <a:ea typeface="PMingLiU" pitchFamily="18" charset="-120"/>
                <a:cs typeface="Arial" charset="0"/>
              </a:rPr>
              <a:t>0</a:t>
            </a:r>
          </a:p>
        </p:txBody>
      </p:sp>
      <p:sp>
        <p:nvSpPr>
          <p:cNvPr id="607286" name="Text Box 54"/>
          <p:cNvSpPr txBox="1">
            <a:spLocks noChangeArrowheads="1"/>
          </p:cNvSpPr>
          <p:nvPr/>
        </p:nvSpPr>
        <p:spPr bwMode="auto">
          <a:xfrm>
            <a:off x="7197725" y="39497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000066"/>
                </a:solidFill>
                <a:ea typeface="PMingLiU" pitchFamily="18" charset="-120"/>
                <a:cs typeface="Arial" charset="0"/>
              </a:rPr>
              <a:t>output 1</a:t>
            </a:r>
          </a:p>
        </p:txBody>
      </p:sp>
      <p:sp>
        <p:nvSpPr>
          <p:cNvPr id="31754" name="Text Box 55"/>
          <p:cNvSpPr txBox="1">
            <a:spLocks noChangeArrowheads="1"/>
          </p:cNvSpPr>
          <p:nvPr/>
        </p:nvSpPr>
        <p:spPr bwMode="auto">
          <a:xfrm>
            <a:off x="3844925" y="53213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800">
                <a:ea typeface="PMingLiU" pitchFamily="18" charset="-120"/>
                <a:cs typeface="Arial" charset="0"/>
              </a:rPr>
              <a:t>TB1</a:t>
            </a:r>
          </a:p>
        </p:txBody>
      </p:sp>
      <p:sp>
        <p:nvSpPr>
          <p:cNvPr id="31755" name="Text Box 56"/>
          <p:cNvSpPr txBox="1">
            <a:spLocks noChangeArrowheads="1"/>
          </p:cNvSpPr>
          <p:nvPr/>
        </p:nvSpPr>
        <p:spPr bwMode="auto">
          <a:xfrm>
            <a:off x="3768725" y="25019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800">
                <a:ea typeface="PMingLiU" pitchFamily="18" charset="-120"/>
                <a:cs typeface="Arial" charset="0"/>
              </a:rPr>
              <a:t>TB2</a:t>
            </a:r>
          </a:p>
        </p:txBody>
      </p:sp>
      <p:sp>
        <p:nvSpPr>
          <p:cNvPr id="607289" name="Line 57"/>
          <p:cNvSpPr>
            <a:spLocks noChangeShapeType="1"/>
          </p:cNvSpPr>
          <p:nvPr/>
        </p:nvSpPr>
        <p:spPr bwMode="auto">
          <a:xfrm>
            <a:off x="5749925" y="4102100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7290" name="Line 58"/>
          <p:cNvSpPr>
            <a:spLocks noChangeShapeType="1"/>
          </p:cNvSpPr>
          <p:nvPr/>
        </p:nvSpPr>
        <p:spPr bwMode="auto">
          <a:xfrm flipH="1">
            <a:off x="5749925" y="4102100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7291" name="Freeform 59"/>
          <p:cNvSpPr>
            <a:spLocks/>
          </p:cNvSpPr>
          <p:nvPr/>
        </p:nvSpPr>
        <p:spPr bwMode="auto">
          <a:xfrm rot="10800000">
            <a:off x="6130925" y="3263900"/>
            <a:ext cx="1295400" cy="304800"/>
          </a:xfrm>
          <a:custGeom>
            <a:avLst/>
            <a:gdLst>
              <a:gd name="T0" fmla="*/ 240 w 248"/>
              <a:gd name="T1" fmla="*/ 688 h 688"/>
              <a:gd name="T2" fmla="*/ 240 w 248"/>
              <a:gd name="T3" fmla="*/ 112 h 688"/>
              <a:gd name="T4" fmla="*/ 192 w 248"/>
              <a:gd name="T5" fmla="*/ 16 h 688"/>
              <a:gd name="T6" fmla="*/ 0 w 248"/>
              <a:gd name="T7" fmla="*/ 16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688"/>
              <a:gd name="T14" fmla="*/ 248 w 248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7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7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7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81" grpId="0" autoUpdateAnimBg="0"/>
      <p:bldP spid="607282" grpId="0" autoUpdateAnimBg="0"/>
      <p:bldP spid="607283" grpId="0" animBg="1"/>
      <p:bldP spid="607284" grpId="0" autoUpdateAnimBg="0"/>
      <p:bldP spid="607285" grpId="0" autoUpdateAnimBg="0"/>
      <p:bldP spid="607286" grpId="0" autoUpdateAnimBg="0"/>
      <p:bldP spid="607289" grpId="0" animBg="1"/>
      <p:bldP spid="607290" grpId="0" animBg="1"/>
      <p:bldP spid="60729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  <a:latin typeface="Comic Sans MS" pitchFamily="66" charset="0"/>
                <a:ea typeface="PMingLiU" pitchFamily="18" charset="-120"/>
              </a:rPr>
              <a:t>Writing “0” to Output Pin P1.X</a:t>
            </a:r>
            <a:endParaRPr lang="en-US" smtClean="0">
              <a:solidFill>
                <a:schemeClr val="accent2"/>
              </a:solidFill>
              <a:latin typeface="Comic Sans MS" pitchFamily="66" charset="0"/>
              <a:ea typeface="PMingLiU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1650" y="2197100"/>
            <a:ext cx="7924800" cy="3795713"/>
            <a:chOff x="528" y="1248"/>
            <a:chExt cx="4992" cy="2391"/>
          </a:xfrm>
        </p:grpSpPr>
        <p:sp>
          <p:nvSpPr>
            <p:cNvPr id="32781" name="Rectangle 4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82" name="Text Box 5"/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600">
                  <a:ea typeface="PMingLiU" pitchFamily="18" charset="-120"/>
                  <a:cs typeface="Arial" charset="0"/>
                </a:rPr>
                <a:t>D</a:t>
              </a:r>
              <a:r>
                <a:rPr kumimoji="1" lang="en-US" altLang="zh-TW" sz="1600" b="1">
                  <a:ea typeface="PMingLiU" pitchFamily="18" charset="-120"/>
                  <a:cs typeface="Arial" charset="0"/>
                </a:rPr>
                <a:t>       </a:t>
              </a:r>
              <a:r>
                <a:rPr kumimoji="1" lang="en-US" altLang="zh-TW" sz="1600">
                  <a:ea typeface="PMingLiU" pitchFamily="18" charset="-120"/>
                  <a:cs typeface="Arial" charset="0"/>
                </a:rPr>
                <a:t>Q</a:t>
              </a:r>
            </a:p>
            <a:p>
              <a:pPr>
                <a:spcBef>
                  <a:spcPct val="50000"/>
                </a:spcBef>
              </a:pPr>
              <a:endParaRPr kumimoji="1" lang="en-US" altLang="zh-TW" sz="1600">
                <a:ea typeface="PMingLiU" pitchFamily="18" charset="-12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TW" sz="1600">
                  <a:ea typeface="PMingLiU" pitchFamily="18" charset="-120"/>
                  <a:cs typeface="Arial" charset="0"/>
                </a:rPr>
                <a:t>Clk</a:t>
              </a:r>
              <a:r>
                <a:rPr kumimoji="1" lang="en-US" altLang="zh-TW" sz="1600" b="1">
                  <a:ea typeface="PMingLiU" pitchFamily="18" charset="-120"/>
                  <a:cs typeface="Arial" charset="0"/>
                </a:rPr>
                <a:t>     </a:t>
              </a:r>
              <a:r>
                <a:rPr kumimoji="1" lang="en-US" altLang="zh-TW" sz="1600">
                  <a:ea typeface="PMingLiU" pitchFamily="18" charset="-120"/>
                  <a:cs typeface="Arial" charset="0"/>
                </a:rPr>
                <a:t>Q</a:t>
              </a:r>
            </a:p>
          </p:txBody>
        </p:sp>
        <p:sp>
          <p:nvSpPr>
            <p:cNvPr id="32783" name="Line 6"/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84" name="Line 7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85" name="AutoShape 8"/>
            <p:cNvSpPr>
              <a:spLocks noChangeArrowheads="1"/>
            </p:cNvSpPr>
            <p:nvPr/>
          </p:nvSpPr>
          <p:spPr bwMode="auto">
            <a:xfrm rot="-54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86" name="Line 9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87" name="Line 10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88" name="Line 11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89" name="Line 12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90" name="Line 13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91" name="Line 14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92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93" name="Line 16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94" name="Line 17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95" name="Rectangle 18"/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96" name="Line 19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97" name="Line 20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98" name="Oval 21"/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99" name="Line 22"/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00" name="Line 23"/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01" name="Text Box 24"/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Vcc</a:t>
              </a:r>
            </a:p>
          </p:txBody>
        </p:sp>
        <p:sp>
          <p:nvSpPr>
            <p:cNvPr id="32802" name="Text Box 25"/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 Load(L1)</a:t>
              </a:r>
            </a:p>
          </p:txBody>
        </p:sp>
        <p:sp>
          <p:nvSpPr>
            <p:cNvPr id="32803" name="Line 26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04" name="AutoShape 27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805" name="Oval 28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806" name="Line 29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07" name="AutoShape 30"/>
            <p:cNvSpPr>
              <a:spLocks noChangeArrowheads="1"/>
            </p:cNvSpPr>
            <p:nvPr/>
          </p:nvSpPr>
          <p:spPr bwMode="auto">
            <a:xfrm rot="-54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808" name="Line 31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09" name="Oval 32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810" name="Line 33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11" name="Line 34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12" name="Line 35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13" name="Freeform 36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14" name="Line 37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15" name="Line 38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16" name="Line 39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17" name="Line 40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18" name="Line 41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19" name="Text Box 42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Read latch</a:t>
              </a:r>
            </a:p>
          </p:txBody>
        </p:sp>
        <p:sp>
          <p:nvSpPr>
            <p:cNvPr id="32820" name="Text Box 43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Read pin</a:t>
              </a:r>
            </a:p>
          </p:txBody>
        </p:sp>
        <p:sp>
          <p:nvSpPr>
            <p:cNvPr id="32821" name="Text Box 44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Write to latch</a:t>
              </a:r>
            </a:p>
          </p:txBody>
        </p:sp>
        <p:sp>
          <p:nvSpPr>
            <p:cNvPr id="32822" name="Text Box 45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Internal CPU bus</a:t>
              </a:r>
            </a:p>
          </p:txBody>
        </p:sp>
        <p:sp>
          <p:nvSpPr>
            <p:cNvPr id="32823" name="Text Box 46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M1</a:t>
              </a:r>
            </a:p>
          </p:txBody>
        </p:sp>
        <p:sp>
          <p:nvSpPr>
            <p:cNvPr id="32824" name="Text Box 47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P1.X pin</a:t>
              </a:r>
            </a:p>
          </p:txBody>
        </p:sp>
        <p:sp>
          <p:nvSpPr>
            <p:cNvPr id="32825" name="Text Box 48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itchFamily="18" charset="-120"/>
                  <a:cs typeface="Arial" charset="0"/>
                </a:rPr>
                <a:t>P1.X </a:t>
              </a:r>
            </a:p>
          </p:txBody>
        </p:sp>
      </p:grpSp>
      <p:sp>
        <p:nvSpPr>
          <p:cNvPr id="608305" name="Text Box 49"/>
          <p:cNvSpPr txBox="1">
            <a:spLocks noChangeArrowheads="1"/>
          </p:cNvSpPr>
          <p:nvPr/>
        </p:nvSpPr>
        <p:spPr bwMode="auto">
          <a:xfrm>
            <a:off x="7054850" y="2654300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FF0000"/>
                </a:solidFill>
                <a:ea typeface="PMingLiU" pitchFamily="18" charset="-120"/>
              </a:rPr>
              <a:t>2. output pin is ground</a:t>
            </a:r>
          </a:p>
        </p:txBody>
      </p:sp>
      <p:sp>
        <p:nvSpPr>
          <p:cNvPr id="608306" name="Text Box 50"/>
          <p:cNvSpPr txBox="1">
            <a:spLocks noChangeArrowheads="1"/>
          </p:cNvSpPr>
          <p:nvPr/>
        </p:nvSpPr>
        <p:spPr bwMode="auto">
          <a:xfrm>
            <a:off x="-107950" y="30353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FF0000"/>
                </a:solidFill>
                <a:ea typeface="PMingLiU" pitchFamily="18" charset="-120"/>
              </a:rPr>
              <a:t>1. write a 0 to the pin</a:t>
            </a:r>
          </a:p>
        </p:txBody>
      </p:sp>
      <p:sp>
        <p:nvSpPr>
          <p:cNvPr id="608307" name="Line 51"/>
          <p:cNvSpPr>
            <a:spLocks noChangeShapeType="1"/>
          </p:cNvSpPr>
          <p:nvPr/>
        </p:nvSpPr>
        <p:spPr bwMode="auto">
          <a:xfrm>
            <a:off x="2025650" y="34925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08308" name="Text Box 52"/>
          <p:cNvSpPr txBox="1">
            <a:spLocks noChangeArrowheads="1"/>
          </p:cNvSpPr>
          <p:nvPr/>
        </p:nvSpPr>
        <p:spPr bwMode="auto">
          <a:xfrm>
            <a:off x="4159250" y="32639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chemeClr val="accent2"/>
                </a:solidFill>
                <a:ea typeface="PMingLiU" pitchFamily="18" charset="-120"/>
                <a:cs typeface="Arial" charset="0"/>
              </a:rPr>
              <a:t>0</a:t>
            </a:r>
          </a:p>
        </p:txBody>
      </p:sp>
      <p:sp>
        <p:nvSpPr>
          <p:cNvPr id="608309" name="Text Box 53"/>
          <p:cNvSpPr txBox="1">
            <a:spLocks noChangeArrowheads="1"/>
          </p:cNvSpPr>
          <p:nvPr/>
        </p:nvSpPr>
        <p:spPr bwMode="auto">
          <a:xfrm>
            <a:off x="4235450" y="40259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chemeClr val="accent2"/>
                </a:solidFill>
                <a:ea typeface="PMingLiU" pitchFamily="18" charset="-120"/>
                <a:cs typeface="Arial" charset="0"/>
              </a:rPr>
              <a:t>1</a:t>
            </a:r>
          </a:p>
        </p:txBody>
      </p:sp>
      <p:sp>
        <p:nvSpPr>
          <p:cNvPr id="608310" name="Line 54"/>
          <p:cNvSpPr>
            <a:spLocks noChangeShapeType="1"/>
          </p:cNvSpPr>
          <p:nvPr/>
        </p:nvSpPr>
        <p:spPr bwMode="auto">
          <a:xfrm flipH="1">
            <a:off x="5988050" y="3492500"/>
            <a:ext cx="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08311" name="Text Box 55"/>
          <p:cNvSpPr txBox="1">
            <a:spLocks noChangeArrowheads="1"/>
          </p:cNvSpPr>
          <p:nvPr/>
        </p:nvSpPr>
        <p:spPr bwMode="auto">
          <a:xfrm>
            <a:off x="7054850" y="39497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000066"/>
                </a:solidFill>
                <a:ea typeface="PMingLiU" pitchFamily="18" charset="-120"/>
                <a:cs typeface="Arial" charset="0"/>
              </a:rPr>
              <a:t>output 0</a:t>
            </a:r>
          </a:p>
        </p:txBody>
      </p:sp>
      <p:sp>
        <p:nvSpPr>
          <p:cNvPr id="32779" name="Text Box 56"/>
          <p:cNvSpPr txBox="1">
            <a:spLocks noChangeArrowheads="1"/>
          </p:cNvSpPr>
          <p:nvPr/>
        </p:nvSpPr>
        <p:spPr bwMode="auto">
          <a:xfrm>
            <a:off x="3702050" y="53213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800">
                <a:ea typeface="PMingLiU" pitchFamily="18" charset="-120"/>
                <a:cs typeface="Arial" charset="0"/>
              </a:rPr>
              <a:t>TB1</a:t>
            </a:r>
          </a:p>
        </p:txBody>
      </p:sp>
      <p:sp>
        <p:nvSpPr>
          <p:cNvPr id="32780" name="Text Box 57"/>
          <p:cNvSpPr txBox="1">
            <a:spLocks noChangeArrowheads="1"/>
          </p:cNvSpPr>
          <p:nvPr/>
        </p:nvSpPr>
        <p:spPr bwMode="auto">
          <a:xfrm>
            <a:off x="3625850" y="25019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800">
                <a:ea typeface="PMingLiU" pitchFamily="18" charset="-120"/>
                <a:cs typeface="Arial" charset="0"/>
              </a:rPr>
              <a:t>TB2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8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8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305" grpId="0" autoUpdateAnimBg="0"/>
      <p:bldP spid="608306" grpId="0" autoUpdateAnimBg="0"/>
      <p:bldP spid="608307" grpId="0" animBg="1"/>
      <p:bldP spid="608308" grpId="0" autoUpdateAnimBg="0"/>
      <p:bldP spid="608309" grpId="0" autoUpdateAnimBg="0"/>
      <p:bldP spid="608310" grpId="0" animBg="1"/>
      <p:bldP spid="60831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397000" y="4241800"/>
            <a:ext cx="2514600" cy="190500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mtClean="0">
                <a:solidFill>
                  <a:schemeClr val="accent2"/>
                </a:solidFill>
                <a:latin typeface="Comic Sans MS" pitchFamily="66" charset="0"/>
              </a:rPr>
              <a:t>8051 Basic Component</a:t>
            </a:r>
            <a:endParaRPr lang="en-US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270000"/>
            <a:ext cx="7772400" cy="2743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4K bytes internal </a:t>
            </a:r>
            <a:r>
              <a:rPr lang="en-US" smtClean="0">
                <a:solidFill>
                  <a:srgbClr val="FF5050"/>
                </a:solidFill>
              </a:rPr>
              <a:t>ROM</a:t>
            </a:r>
          </a:p>
          <a:p>
            <a:pPr eaLnBrk="1" hangingPunct="1"/>
            <a:r>
              <a:rPr lang="en-US" smtClean="0"/>
              <a:t>128 bytes internal </a:t>
            </a:r>
            <a:r>
              <a:rPr lang="en-US" smtClean="0">
                <a:solidFill>
                  <a:srgbClr val="FF5050"/>
                </a:solidFill>
              </a:rPr>
              <a:t>RAM</a:t>
            </a:r>
          </a:p>
          <a:p>
            <a:pPr eaLnBrk="1" hangingPunct="1"/>
            <a:r>
              <a:rPr lang="en-US" smtClean="0"/>
              <a:t>Four 8-bit </a:t>
            </a:r>
            <a:r>
              <a:rPr lang="en-US" smtClean="0">
                <a:solidFill>
                  <a:srgbClr val="FF5050"/>
                </a:solidFill>
              </a:rPr>
              <a:t>I/O</a:t>
            </a:r>
            <a:r>
              <a:rPr lang="en-US" smtClean="0"/>
              <a:t> </a:t>
            </a:r>
            <a:r>
              <a:rPr lang="en-US" smtClean="0">
                <a:solidFill>
                  <a:srgbClr val="FF5050"/>
                </a:solidFill>
              </a:rPr>
              <a:t>ports</a:t>
            </a:r>
            <a:r>
              <a:rPr lang="en-US" smtClean="0"/>
              <a:t> (P0 - P3).</a:t>
            </a:r>
          </a:p>
          <a:p>
            <a:pPr eaLnBrk="1" hangingPunct="1"/>
            <a:r>
              <a:rPr lang="en-US" smtClean="0"/>
              <a:t>Two 16-bit </a:t>
            </a:r>
            <a:r>
              <a:rPr lang="en-US" smtClean="0">
                <a:solidFill>
                  <a:srgbClr val="FF5050"/>
                </a:solidFill>
              </a:rPr>
              <a:t>timers</a:t>
            </a:r>
            <a:r>
              <a:rPr lang="en-US" smtClean="0"/>
              <a:t>/counters</a:t>
            </a:r>
          </a:p>
          <a:p>
            <a:pPr eaLnBrk="1" hangingPunct="1"/>
            <a:r>
              <a:rPr lang="en-US" smtClean="0"/>
              <a:t>One </a:t>
            </a:r>
            <a:r>
              <a:rPr lang="en-US" smtClean="0">
                <a:solidFill>
                  <a:srgbClr val="FF5050"/>
                </a:solidFill>
              </a:rPr>
              <a:t>serial</a:t>
            </a:r>
            <a:r>
              <a:rPr lang="en-US" smtClean="0"/>
              <a:t> interface</a:t>
            </a:r>
          </a:p>
          <a:p>
            <a:pPr eaLnBrk="1" hangingPunct="1"/>
            <a:endParaRPr lang="en-US" smtClean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209800" y="4343400"/>
            <a:ext cx="762000" cy="83820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209800" y="4572000"/>
            <a:ext cx="9144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sz="1800" b="1">
                <a:ea typeface="PMingLiU" pitchFamily="18" charset="-120"/>
              </a:rPr>
              <a:t> RAM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971800" y="4343400"/>
            <a:ext cx="838200" cy="83820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524000" y="5181600"/>
            <a:ext cx="685800" cy="83820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524000" y="5257800"/>
            <a:ext cx="8382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sz="1800" b="1">
                <a:ea typeface="PMingLiU" pitchFamily="18" charset="-120"/>
              </a:rPr>
              <a:t>I/O Port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209800" y="5181600"/>
            <a:ext cx="762000" cy="83820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2209800" y="5410200"/>
            <a:ext cx="838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sz="1800" b="1">
                <a:ea typeface="PMingLiU" pitchFamily="18" charset="-120"/>
              </a:rPr>
              <a:t>Timer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2971800" y="5181600"/>
            <a:ext cx="838200" cy="83820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2971800" y="5181600"/>
            <a:ext cx="838200" cy="835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sz="1800" b="1">
                <a:ea typeface="PMingLiU" pitchFamily="18" charset="-120"/>
              </a:rPr>
              <a:t>Serial COM Port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4678363" y="5257800"/>
            <a:ext cx="2255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>
                <a:latin typeface="Arial" charset="0"/>
                <a:ea typeface="PMingLiU" pitchFamily="18" charset="-120"/>
                <a:cs typeface="Arial" charset="0"/>
              </a:rPr>
              <a:t>Microcontroller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1524000" y="4343400"/>
            <a:ext cx="685800" cy="83820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1524000" y="4572000"/>
            <a:ext cx="685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sz="1800" b="1">
                <a:ea typeface="PMingLiU" pitchFamily="18" charset="-120"/>
              </a:rPr>
              <a:t>CPU</a:t>
            </a: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H="1">
            <a:off x="3962400" y="5105400"/>
            <a:ext cx="730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4724400" y="4876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>
                <a:latin typeface="Arial" charset="0"/>
                <a:ea typeface="PMingLiU" pitchFamily="18" charset="-120"/>
                <a:cs typeface="Arial" charset="0"/>
              </a:rPr>
              <a:t>A single chip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2971800" y="4572000"/>
            <a:ext cx="838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sz="1800" b="1">
                <a:ea typeface="PMingLiU" pitchFamily="18" charset="-120"/>
              </a:rPr>
              <a:t> ROM</a:t>
            </a:r>
          </a:p>
        </p:txBody>
      </p:sp>
      <p:pic>
        <p:nvPicPr>
          <p:cNvPr id="16404" name="Picture 20" descr="8051-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7075" y="1981200"/>
            <a:ext cx="12287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  <a:latin typeface="Comic Sans MS" pitchFamily="66" charset="0"/>
                <a:ea typeface="PMingLiU" pitchFamily="18" charset="-120"/>
              </a:rPr>
              <a:t>Reading “High” at Input Pin</a:t>
            </a:r>
            <a:endParaRPr lang="en-US" smtClean="0">
              <a:solidFill>
                <a:schemeClr val="accent2"/>
              </a:solidFill>
              <a:latin typeface="Comic Sans MS" pitchFamily="66" charset="0"/>
              <a:ea typeface="PMingLiU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12788" y="2060575"/>
            <a:ext cx="7924800" cy="3733800"/>
            <a:chOff x="528" y="1248"/>
            <a:chExt cx="4992" cy="2352"/>
          </a:xfrm>
        </p:grpSpPr>
        <p:sp>
          <p:nvSpPr>
            <p:cNvPr id="33811" name="Rectangle 4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2" name="Text Box 5"/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600">
                  <a:ea typeface="PMingLiU" pitchFamily="18" charset="-120"/>
                  <a:cs typeface="Arial" charset="0"/>
                </a:rPr>
                <a:t>D</a:t>
              </a:r>
              <a:r>
                <a:rPr kumimoji="1" lang="en-US" altLang="zh-TW" sz="1600" b="1">
                  <a:ea typeface="PMingLiU" pitchFamily="18" charset="-120"/>
                  <a:cs typeface="Arial" charset="0"/>
                </a:rPr>
                <a:t>       </a:t>
              </a:r>
              <a:r>
                <a:rPr kumimoji="1" lang="en-US" altLang="zh-TW" sz="1600">
                  <a:ea typeface="PMingLiU" pitchFamily="18" charset="-120"/>
                  <a:cs typeface="Arial" charset="0"/>
                </a:rPr>
                <a:t>Q</a:t>
              </a:r>
            </a:p>
            <a:p>
              <a:pPr>
                <a:spcBef>
                  <a:spcPct val="50000"/>
                </a:spcBef>
              </a:pPr>
              <a:endParaRPr kumimoji="1" lang="en-US" altLang="zh-TW" sz="1600">
                <a:ea typeface="PMingLiU" pitchFamily="18" charset="-12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TW" sz="1600">
                  <a:ea typeface="PMingLiU" pitchFamily="18" charset="-120"/>
                  <a:cs typeface="Arial" charset="0"/>
                </a:rPr>
                <a:t>Clk</a:t>
              </a:r>
              <a:r>
                <a:rPr kumimoji="1" lang="en-US" altLang="zh-TW" sz="1600" b="1">
                  <a:ea typeface="PMingLiU" pitchFamily="18" charset="-120"/>
                  <a:cs typeface="Arial" charset="0"/>
                </a:rPr>
                <a:t>     </a:t>
              </a:r>
              <a:r>
                <a:rPr kumimoji="1" lang="en-US" altLang="zh-TW" sz="1600">
                  <a:ea typeface="PMingLiU" pitchFamily="18" charset="-120"/>
                  <a:cs typeface="Arial" charset="0"/>
                </a:rPr>
                <a:t>Q</a:t>
              </a:r>
            </a:p>
          </p:txBody>
        </p:sp>
        <p:sp>
          <p:nvSpPr>
            <p:cNvPr id="33813" name="Line 6"/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14" name="Line 7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15" name="AutoShape 8"/>
            <p:cNvSpPr>
              <a:spLocks noChangeArrowheads="1"/>
            </p:cNvSpPr>
            <p:nvPr/>
          </p:nvSpPr>
          <p:spPr bwMode="auto">
            <a:xfrm rot="-54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6" name="Line 9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17" name="Line 10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18" name="Line 11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19" name="Line 12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20" name="Line 13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21" name="Line 14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22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23" name="Line 16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24" name="Line 17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25" name="Rectangle 18"/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26" name="Line 19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27" name="Line 20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28" name="Oval 21"/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29" name="Line 22"/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30" name="Line 23"/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31" name="Text Box 24"/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itchFamily="18" charset="-120"/>
                  <a:cs typeface="Arial" charset="0"/>
                </a:rPr>
                <a:t>Vcc</a:t>
              </a:r>
            </a:p>
          </p:txBody>
        </p:sp>
        <p:sp>
          <p:nvSpPr>
            <p:cNvPr id="33832" name="Text Box 25"/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itchFamily="18" charset="-120"/>
                  <a:cs typeface="Arial" charset="0"/>
                </a:rPr>
                <a:t> Load(L1)</a:t>
              </a:r>
            </a:p>
          </p:txBody>
        </p:sp>
        <p:sp>
          <p:nvSpPr>
            <p:cNvPr id="33833" name="Line 26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34" name="AutoShape 27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35" name="Oval 28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36" name="Line 29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37" name="AutoShape 30"/>
            <p:cNvSpPr>
              <a:spLocks noChangeArrowheads="1"/>
            </p:cNvSpPr>
            <p:nvPr/>
          </p:nvSpPr>
          <p:spPr bwMode="auto">
            <a:xfrm rot="-54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38" name="Line 31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39" name="Oval 32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40" name="Line 33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41" name="Line 34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42" name="Line 35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43" name="Freeform 36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44" name="Line 37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45" name="Line 38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46" name="Line 39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47" name="Line 40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48" name="Line 41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849" name="Text Box 42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itchFamily="18" charset="-120"/>
                  <a:cs typeface="Arial" charset="0"/>
                </a:rPr>
                <a:t>Read latch</a:t>
              </a:r>
            </a:p>
          </p:txBody>
        </p:sp>
        <p:sp>
          <p:nvSpPr>
            <p:cNvPr id="33850" name="Text Box 43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itchFamily="18" charset="-120"/>
                  <a:cs typeface="Arial" charset="0"/>
                </a:rPr>
                <a:t>Read pin</a:t>
              </a:r>
            </a:p>
          </p:txBody>
        </p:sp>
        <p:sp>
          <p:nvSpPr>
            <p:cNvPr id="33851" name="Text Box 44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itchFamily="18" charset="-120"/>
                  <a:cs typeface="Arial" charset="0"/>
                </a:rPr>
                <a:t>Write to latch</a:t>
              </a:r>
            </a:p>
          </p:txBody>
        </p:sp>
        <p:sp>
          <p:nvSpPr>
            <p:cNvPr id="33852" name="Text Box 45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itchFamily="18" charset="-120"/>
                  <a:cs typeface="Arial" charset="0"/>
                </a:rPr>
                <a:t>Internal CPU bus</a:t>
              </a:r>
            </a:p>
          </p:txBody>
        </p:sp>
        <p:sp>
          <p:nvSpPr>
            <p:cNvPr id="33853" name="Text Box 46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itchFamily="18" charset="-120"/>
                  <a:cs typeface="Arial" charset="0"/>
                </a:rPr>
                <a:t>M1</a:t>
              </a:r>
            </a:p>
          </p:txBody>
        </p:sp>
        <p:sp>
          <p:nvSpPr>
            <p:cNvPr id="33854" name="Text Box 47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itchFamily="18" charset="-120"/>
                  <a:cs typeface="Arial" charset="0"/>
                </a:rPr>
                <a:t>P1.X pin</a:t>
              </a:r>
            </a:p>
          </p:txBody>
        </p:sp>
        <p:sp>
          <p:nvSpPr>
            <p:cNvPr id="33855" name="Text Box 48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itchFamily="18" charset="-120"/>
                  <a:cs typeface="Arial" charset="0"/>
                </a:rPr>
                <a:t>P1.X </a:t>
              </a:r>
            </a:p>
          </p:txBody>
        </p:sp>
      </p:grpSp>
      <p:sp>
        <p:nvSpPr>
          <p:cNvPr id="609329" name="Freeform 49"/>
          <p:cNvSpPr>
            <a:spLocks/>
          </p:cNvSpPr>
          <p:nvPr/>
        </p:nvSpPr>
        <p:spPr bwMode="auto">
          <a:xfrm>
            <a:off x="5970588" y="4117975"/>
            <a:ext cx="838200" cy="1219200"/>
          </a:xfrm>
          <a:custGeom>
            <a:avLst/>
            <a:gdLst>
              <a:gd name="T0" fmla="*/ 528 w 536"/>
              <a:gd name="T1" fmla="*/ 56 h 792"/>
              <a:gd name="T2" fmla="*/ 528 w 536"/>
              <a:gd name="T3" fmla="*/ 104 h 792"/>
              <a:gd name="T4" fmla="*/ 528 w 536"/>
              <a:gd name="T5" fmla="*/ 680 h 792"/>
              <a:gd name="T6" fmla="*/ 480 w 536"/>
              <a:gd name="T7" fmla="*/ 776 h 792"/>
              <a:gd name="T8" fmla="*/ 432 w 536"/>
              <a:gd name="T9" fmla="*/ 776 h 792"/>
              <a:gd name="T10" fmla="*/ 0 w 536"/>
              <a:gd name="T11" fmla="*/ 776 h 7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6"/>
              <a:gd name="T19" fmla="*/ 0 h 792"/>
              <a:gd name="T20" fmla="*/ 536 w 536"/>
              <a:gd name="T21" fmla="*/ 792 h 7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6" h="792">
                <a:moveTo>
                  <a:pt x="528" y="56"/>
                </a:moveTo>
                <a:cubicBezTo>
                  <a:pt x="528" y="28"/>
                  <a:pt x="528" y="0"/>
                  <a:pt x="528" y="104"/>
                </a:cubicBezTo>
                <a:cubicBezTo>
                  <a:pt x="528" y="208"/>
                  <a:pt x="536" y="568"/>
                  <a:pt x="528" y="680"/>
                </a:cubicBezTo>
                <a:cubicBezTo>
                  <a:pt x="520" y="792"/>
                  <a:pt x="496" y="760"/>
                  <a:pt x="480" y="776"/>
                </a:cubicBezTo>
                <a:cubicBezTo>
                  <a:pt x="464" y="792"/>
                  <a:pt x="512" y="776"/>
                  <a:pt x="432" y="776"/>
                </a:cubicBezTo>
                <a:cubicBezTo>
                  <a:pt x="352" y="776"/>
                  <a:pt x="176" y="776"/>
                  <a:pt x="0" y="77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09330" name="Line 50"/>
          <p:cNvSpPr>
            <a:spLocks noChangeShapeType="1"/>
          </p:cNvSpPr>
          <p:nvPr/>
        </p:nvSpPr>
        <p:spPr bwMode="auto">
          <a:xfrm flipH="1">
            <a:off x="3151188" y="5184775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09331" name="Text Box 51"/>
          <p:cNvSpPr txBox="1">
            <a:spLocks noChangeArrowheads="1"/>
          </p:cNvSpPr>
          <p:nvPr/>
        </p:nvSpPr>
        <p:spPr bwMode="auto">
          <a:xfrm>
            <a:off x="7342188" y="2060575"/>
            <a:ext cx="16764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  <a:ea typeface="PMingLiU" pitchFamily="18" charset="-120"/>
              </a:rPr>
              <a:t>2. MOV A,P1 </a:t>
            </a:r>
          </a:p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  <a:ea typeface="PMingLiU" pitchFamily="18" charset="-120"/>
              </a:rPr>
              <a:t>external pin=High</a:t>
            </a:r>
          </a:p>
        </p:txBody>
      </p:sp>
      <p:sp>
        <p:nvSpPr>
          <p:cNvPr id="609332" name="Text Box 52"/>
          <p:cNvSpPr txBox="1">
            <a:spLocks noChangeArrowheads="1"/>
          </p:cNvSpPr>
          <p:nvPr/>
        </p:nvSpPr>
        <p:spPr bwMode="auto">
          <a:xfrm>
            <a:off x="179388" y="2517775"/>
            <a:ext cx="2743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FontTx/>
              <a:buAutoNum type="arabicPeriod"/>
            </a:pPr>
            <a:r>
              <a:rPr kumimoji="1" lang="en-US" altLang="zh-TW" sz="1400">
                <a:solidFill>
                  <a:srgbClr val="FF0000"/>
                </a:solidFill>
                <a:ea typeface="PMingLiU" pitchFamily="18" charset="-120"/>
              </a:rPr>
              <a:t>write a 1 to the pin MOV P1,#0FFH</a:t>
            </a:r>
          </a:p>
        </p:txBody>
      </p:sp>
      <p:sp>
        <p:nvSpPr>
          <p:cNvPr id="609333" name="Line 53"/>
          <p:cNvSpPr>
            <a:spLocks noChangeShapeType="1"/>
          </p:cNvSpPr>
          <p:nvPr/>
        </p:nvSpPr>
        <p:spPr bwMode="auto">
          <a:xfrm>
            <a:off x="2236788" y="3355975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09334" name="Text Box 54"/>
          <p:cNvSpPr txBox="1">
            <a:spLocks noChangeArrowheads="1"/>
          </p:cNvSpPr>
          <p:nvPr/>
        </p:nvSpPr>
        <p:spPr bwMode="auto">
          <a:xfrm>
            <a:off x="4370388" y="312737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chemeClr val="accent2"/>
                </a:solidFill>
                <a:ea typeface="PMingLiU" pitchFamily="18" charset="-120"/>
                <a:cs typeface="Arial" charset="0"/>
              </a:rPr>
              <a:t>1</a:t>
            </a:r>
          </a:p>
        </p:txBody>
      </p:sp>
      <p:sp>
        <p:nvSpPr>
          <p:cNvPr id="609335" name="Text Box 55"/>
          <p:cNvSpPr txBox="1">
            <a:spLocks noChangeArrowheads="1"/>
          </p:cNvSpPr>
          <p:nvPr/>
        </p:nvSpPr>
        <p:spPr bwMode="auto">
          <a:xfrm>
            <a:off x="4446588" y="388937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chemeClr val="accent2"/>
                </a:solidFill>
                <a:ea typeface="PMingLiU" pitchFamily="18" charset="-120"/>
                <a:cs typeface="Arial" charset="0"/>
              </a:rPr>
              <a:t>0</a:t>
            </a:r>
          </a:p>
        </p:txBody>
      </p:sp>
      <p:sp>
        <p:nvSpPr>
          <p:cNvPr id="609336" name="Line 56"/>
          <p:cNvSpPr>
            <a:spLocks noChangeShapeType="1"/>
          </p:cNvSpPr>
          <p:nvPr/>
        </p:nvSpPr>
        <p:spPr bwMode="auto">
          <a:xfrm>
            <a:off x="5818188" y="3965575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9337" name="Line 57"/>
          <p:cNvSpPr>
            <a:spLocks noChangeShapeType="1"/>
          </p:cNvSpPr>
          <p:nvPr/>
        </p:nvSpPr>
        <p:spPr bwMode="auto">
          <a:xfrm flipH="1">
            <a:off x="5818188" y="3965575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9338" name="Text Box 58"/>
          <p:cNvSpPr txBox="1">
            <a:spLocks noChangeArrowheads="1"/>
          </p:cNvSpPr>
          <p:nvPr/>
        </p:nvSpPr>
        <p:spPr bwMode="auto">
          <a:xfrm>
            <a:off x="331788" y="5718175"/>
            <a:ext cx="2209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  <a:ea typeface="PMingLiU" pitchFamily="18" charset="-120"/>
              </a:rPr>
              <a:t>3. Read pin=1 Read latch=0 Write to latch=1</a:t>
            </a:r>
          </a:p>
        </p:txBody>
      </p:sp>
      <p:sp>
        <p:nvSpPr>
          <p:cNvPr id="609339" name="Freeform 59"/>
          <p:cNvSpPr>
            <a:spLocks/>
          </p:cNvSpPr>
          <p:nvPr/>
        </p:nvSpPr>
        <p:spPr bwMode="auto">
          <a:xfrm>
            <a:off x="2236788" y="3635375"/>
            <a:ext cx="393700" cy="1092200"/>
          </a:xfrm>
          <a:custGeom>
            <a:avLst/>
            <a:gdLst>
              <a:gd name="T0" fmla="*/ 240 w 248"/>
              <a:gd name="T1" fmla="*/ 688 h 688"/>
              <a:gd name="T2" fmla="*/ 240 w 248"/>
              <a:gd name="T3" fmla="*/ 112 h 688"/>
              <a:gd name="T4" fmla="*/ 192 w 248"/>
              <a:gd name="T5" fmla="*/ 16 h 688"/>
              <a:gd name="T6" fmla="*/ 0 w 248"/>
              <a:gd name="T7" fmla="*/ 16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688"/>
              <a:gd name="T14" fmla="*/ 248 w 248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09340" name="Text Box 60"/>
          <p:cNvSpPr txBox="1">
            <a:spLocks noChangeArrowheads="1"/>
          </p:cNvSpPr>
          <p:nvPr/>
        </p:nvSpPr>
        <p:spPr bwMode="auto">
          <a:xfrm>
            <a:off x="6808788" y="312737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000066"/>
                </a:solidFill>
                <a:ea typeface="PMingLiU" pitchFamily="18" charset="-120"/>
                <a:cs typeface="Arial" charset="0"/>
              </a:rPr>
              <a:t>1</a:t>
            </a:r>
          </a:p>
        </p:txBody>
      </p:sp>
      <p:sp>
        <p:nvSpPr>
          <p:cNvPr id="33808" name="Text Box 61"/>
          <p:cNvSpPr txBox="1">
            <a:spLocks noChangeArrowheads="1"/>
          </p:cNvSpPr>
          <p:nvPr/>
        </p:nvSpPr>
        <p:spPr bwMode="auto">
          <a:xfrm>
            <a:off x="3913188" y="5184775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ea typeface="PMingLiU" pitchFamily="18" charset="-120"/>
                <a:cs typeface="Arial" charset="0"/>
              </a:rPr>
              <a:t>TB1</a:t>
            </a:r>
          </a:p>
        </p:txBody>
      </p:sp>
      <p:sp>
        <p:nvSpPr>
          <p:cNvPr id="33809" name="Text Box 62"/>
          <p:cNvSpPr txBox="1">
            <a:spLocks noChangeArrowheads="1"/>
          </p:cNvSpPr>
          <p:nvPr/>
        </p:nvSpPr>
        <p:spPr bwMode="auto">
          <a:xfrm>
            <a:off x="3836988" y="2365375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ea typeface="PMingLiU" pitchFamily="18" charset="-120"/>
                <a:cs typeface="Arial" charset="0"/>
              </a:rPr>
              <a:t>TB2</a:t>
            </a:r>
          </a:p>
        </p:txBody>
      </p:sp>
      <p:sp>
        <p:nvSpPr>
          <p:cNvPr id="609343" name="Freeform 63"/>
          <p:cNvSpPr>
            <a:spLocks/>
          </p:cNvSpPr>
          <p:nvPr/>
        </p:nvSpPr>
        <p:spPr bwMode="auto">
          <a:xfrm rot="10800000" flipV="1">
            <a:off x="2617788" y="3660775"/>
            <a:ext cx="609600" cy="228600"/>
          </a:xfrm>
          <a:custGeom>
            <a:avLst/>
            <a:gdLst>
              <a:gd name="T0" fmla="*/ 240 w 248"/>
              <a:gd name="T1" fmla="*/ 688 h 688"/>
              <a:gd name="T2" fmla="*/ 240 w 248"/>
              <a:gd name="T3" fmla="*/ 112 h 688"/>
              <a:gd name="T4" fmla="*/ 192 w 248"/>
              <a:gd name="T5" fmla="*/ 16 h 688"/>
              <a:gd name="T6" fmla="*/ 0 w 248"/>
              <a:gd name="T7" fmla="*/ 16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688"/>
              <a:gd name="T14" fmla="*/ 248 w 248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9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9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9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9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9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9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9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29" grpId="0" animBg="1"/>
      <p:bldP spid="609330" grpId="0" animBg="1"/>
      <p:bldP spid="609331" grpId="0" autoUpdateAnimBg="0"/>
      <p:bldP spid="609332" grpId="0" autoUpdateAnimBg="0"/>
      <p:bldP spid="609333" grpId="0" animBg="1"/>
      <p:bldP spid="609334" grpId="0" autoUpdateAnimBg="0"/>
      <p:bldP spid="609335" grpId="0" autoUpdateAnimBg="0"/>
      <p:bldP spid="609336" grpId="0" animBg="1"/>
      <p:bldP spid="609337" grpId="0" animBg="1"/>
      <p:bldP spid="609338" grpId="0" autoUpdateAnimBg="0"/>
      <p:bldP spid="609339" grpId="0" animBg="1"/>
      <p:bldP spid="609340" grpId="0" autoUpdateAnimBg="0"/>
      <p:bldP spid="6093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  <a:latin typeface="Comic Sans MS" pitchFamily="66" charset="0"/>
                <a:ea typeface="PMingLiU" pitchFamily="18" charset="-120"/>
              </a:rPr>
              <a:t>Reading “Low” at Input Pin</a:t>
            </a:r>
            <a:endParaRPr lang="en-US" smtClean="0">
              <a:solidFill>
                <a:schemeClr val="accent2"/>
              </a:solidFill>
              <a:latin typeface="Comic Sans MS" pitchFamily="66" charset="0"/>
              <a:ea typeface="PMingLiU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58813" y="1916113"/>
            <a:ext cx="7924800" cy="3733800"/>
            <a:chOff x="528" y="1248"/>
            <a:chExt cx="4992" cy="2352"/>
          </a:xfrm>
        </p:grpSpPr>
        <p:sp>
          <p:nvSpPr>
            <p:cNvPr id="34836" name="Rectangle 4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7" name="Text Box 5"/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600">
                  <a:ea typeface="PMingLiU" pitchFamily="18" charset="-120"/>
                  <a:cs typeface="Arial" charset="0"/>
                </a:rPr>
                <a:t>D</a:t>
              </a:r>
              <a:r>
                <a:rPr kumimoji="1" lang="en-US" altLang="zh-TW" sz="1600" b="1">
                  <a:ea typeface="PMingLiU" pitchFamily="18" charset="-120"/>
                  <a:cs typeface="Arial" charset="0"/>
                </a:rPr>
                <a:t>       </a:t>
              </a:r>
              <a:r>
                <a:rPr kumimoji="1" lang="en-US" altLang="zh-TW" sz="1600">
                  <a:ea typeface="PMingLiU" pitchFamily="18" charset="-120"/>
                  <a:cs typeface="Arial" charset="0"/>
                </a:rPr>
                <a:t>Q</a:t>
              </a:r>
            </a:p>
            <a:p>
              <a:pPr>
                <a:spcBef>
                  <a:spcPct val="50000"/>
                </a:spcBef>
              </a:pPr>
              <a:endParaRPr kumimoji="1" lang="en-US" altLang="zh-TW" sz="1600">
                <a:ea typeface="PMingLiU" pitchFamily="18" charset="-12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TW" sz="1600">
                  <a:ea typeface="PMingLiU" pitchFamily="18" charset="-120"/>
                  <a:cs typeface="Arial" charset="0"/>
                </a:rPr>
                <a:t>Clk</a:t>
              </a:r>
              <a:r>
                <a:rPr kumimoji="1" lang="en-US" altLang="zh-TW" sz="1600" b="1">
                  <a:ea typeface="PMingLiU" pitchFamily="18" charset="-120"/>
                  <a:cs typeface="Arial" charset="0"/>
                </a:rPr>
                <a:t>     </a:t>
              </a:r>
              <a:r>
                <a:rPr kumimoji="1" lang="en-US" altLang="zh-TW" sz="1600">
                  <a:ea typeface="PMingLiU" pitchFamily="18" charset="-120"/>
                  <a:cs typeface="Arial" charset="0"/>
                </a:rPr>
                <a:t>Q</a:t>
              </a:r>
            </a:p>
          </p:txBody>
        </p:sp>
        <p:sp>
          <p:nvSpPr>
            <p:cNvPr id="34838" name="Line 6"/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39" name="Line 7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40" name="AutoShape 8"/>
            <p:cNvSpPr>
              <a:spLocks noChangeArrowheads="1"/>
            </p:cNvSpPr>
            <p:nvPr/>
          </p:nvSpPr>
          <p:spPr bwMode="auto">
            <a:xfrm rot="-54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41" name="Line 9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42" name="Line 10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43" name="Line 11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44" name="Line 12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45" name="Line 13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46" name="Line 14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47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48" name="Line 16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49" name="Line 17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50" name="Rectangle 18"/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51" name="Line 19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52" name="Line 20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53" name="Oval 21"/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54" name="Line 22"/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55" name="Line 23"/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56" name="Text Box 24"/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itchFamily="18" charset="-120"/>
                  <a:cs typeface="Arial" charset="0"/>
                </a:rPr>
                <a:t>Vcc</a:t>
              </a:r>
            </a:p>
          </p:txBody>
        </p:sp>
        <p:sp>
          <p:nvSpPr>
            <p:cNvPr id="34857" name="Text Box 25"/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itchFamily="18" charset="-120"/>
                  <a:cs typeface="Arial" charset="0"/>
                </a:rPr>
                <a:t> Load(L1)</a:t>
              </a:r>
            </a:p>
          </p:txBody>
        </p:sp>
        <p:sp>
          <p:nvSpPr>
            <p:cNvPr id="34858" name="Line 26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59" name="AutoShape 27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60" name="Oval 28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61" name="Line 29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62" name="AutoShape 30"/>
            <p:cNvSpPr>
              <a:spLocks noChangeArrowheads="1"/>
            </p:cNvSpPr>
            <p:nvPr/>
          </p:nvSpPr>
          <p:spPr bwMode="auto">
            <a:xfrm rot="-54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63" name="Line 31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64" name="Oval 32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65" name="Line 33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66" name="Line 34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67" name="Line 35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68" name="Freeform 36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69" name="Line 37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70" name="Line 38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71" name="Line 39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72" name="Line 40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73" name="Line 41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74" name="Text Box 42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itchFamily="18" charset="-120"/>
                  <a:cs typeface="Arial" charset="0"/>
                </a:rPr>
                <a:t>Read latch</a:t>
              </a:r>
            </a:p>
          </p:txBody>
        </p:sp>
        <p:sp>
          <p:nvSpPr>
            <p:cNvPr id="34875" name="Text Box 43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itchFamily="18" charset="-120"/>
                  <a:cs typeface="Arial" charset="0"/>
                </a:rPr>
                <a:t>Read pin</a:t>
              </a:r>
            </a:p>
          </p:txBody>
        </p:sp>
        <p:sp>
          <p:nvSpPr>
            <p:cNvPr id="34876" name="Text Box 44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itchFamily="18" charset="-120"/>
                  <a:cs typeface="Arial" charset="0"/>
                </a:rPr>
                <a:t>Write to latch</a:t>
              </a:r>
            </a:p>
          </p:txBody>
        </p:sp>
        <p:sp>
          <p:nvSpPr>
            <p:cNvPr id="34877" name="Text Box 45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itchFamily="18" charset="-120"/>
                  <a:cs typeface="Arial" charset="0"/>
                </a:rPr>
                <a:t>Internal CPU bus</a:t>
              </a:r>
            </a:p>
          </p:txBody>
        </p:sp>
        <p:sp>
          <p:nvSpPr>
            <p:cNvPr id="34878" name="Text Box 46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itchFamily="18" charset="-120"/>
                  <a:cs typeface="Arial" charset="0"/>
                </a:rPr>
                <a:t>M1</a:t>
              </a:r>
            </a:p>
          </p:txBody>
        </p:sp>
        <p:sp>
          <p:nvSpPr>
            <p:cNvPr id="34879" name="Text Box 47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itchFamily="18" charset="-120"/>
                  <a:cs typeface="Arial" charset="0"/>
                </a:rPr>
                <a:t>P1.X pin</a:t>
              </a:r>
            </a:p>
          </p:txBody>
        </p:sp>
        <p:sp>
          <p:nvSpPr>
            <p:cNvPr id="34880" name="Text Box 48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itchFamily="18" charset="-120"/>
                  <a:cs typeface="Arial" charset="0"/>
                </a:rPr>
                <a:t>P1.X </a:t>
              </a:r>
            </a:p>
          </p:txBody>
        </p:sp>
      </p:grpSp>
      <p:sp>
        <p:nvSpPr>
          <p:cNvPr id="34820" name="Text Box 49"/>
          <p:cNvSpPr txBox="1">
            <a:spLocks noChangeArrowheads="1"/>
          </p:cNvSpPr>
          <p:nvPr/>
        </p:nvSpPr>
        <p:spPr bwMode="auto">
          <a:xfrm>
            <a:off x="5078413" y="5954713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ea typeface="PMingLiU" pitchFamily="18" charset="-120"/>
                <a:cs typeface="Arial" charset="0"/>
              </a:rPr>
              <a:t>8051 IC</a:t>
            </a:r>
          </a:p>
        </p:txBody>
      </p:sp>
      <p:sp>
        <p:nvSpPr>
          <p:cNvPr id="610354" name="Freeform 50"/>
          <p:cNvSpPr>
            <a:spLocks/>
          </p:cNvSpPr>
          <p:nvPr/>
        </p:nvSpPr>
        <p:spPr bwMode="auto">
          <a:xfrm>
            <a:off x="5916613" y="3973513"/>
            <a:ext cx="838200" cy="1219200"/>
          </a:xfrm>
          <a:custGeom>
            <a:avLst/>
            <a:gdLst>
              <a:gd name="T0" fmla="*/ 528 w 536"/>
              <a:gd name="T1" fmla="*/ 56 h 792"/>
              <a:gd name="T2" fmla="*/ 528 w 536"/>
              <a:gd name="T3" fmla="*/ 104 h 792"/>
              <a:gd name="T4" fmla="*/ 528 w 536"/>
              <a:gd name="T5" fmla="*/ 680 h 792"/>
              <a:gd name="T6" fmla="*/ 480 w 536"/>
              <a:gd name="T7" fmla="*/ 776 h 792"/>
              <a:gd name="T8" fmla="*/ 432 w 536"/>
              <a:gd name="T9" fmla="*/ 776 h 792"/>
              <a:gd name="T10" fmla="*/ 0 w 536"/>
              <a:gd name="T11" fmla="*/ 776 h 7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6"/>
              <a:gd name="T19" fmla="*/ 0 h 792"/>
              <a:gd name="T20" fmla="*/ 536 w 536"/>
              <a:gd name="T21" fmla="*/ 792 h 7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6" h="792">
                <a:moveTo>
                  <a:pt x="528" y="56"/>
                </a:moveTo>
                <a:cubicBezTo>
                  <a:pt x="528" y="28"/>
                  <a:pt x="528" y="0"/>
                  <a:pt x="528" y="104"/>
                </a:cubicBezTo>
                <a:cubicBezTo>
                  <a:pt x="528" y="208"/>
                  <a:pt x="536" y="568"/>
                  <a:pt x="528" y="680"/>
                </a:cubicBezTo>
                <a:cubicBezTo>
                  <a:pt x="520" y="792"/>
                  <a:pt x="496" y="760"/>
                  <a:pt x="480" y="776"/>
                </a:cubicBezTo>
                <a:cubicBezTo>
                  <a:pt x="464" y="792"/>
                  <a:pt x="512" y="776"/>
                  <a:pt x="432" y="776"/>
                </a:cubicBezTo>
                <a:cubicBezTo>
                  <a:pt x="352" y="776"/>
                  <a:pt x="176" y="776"/>
                  <a:pt x="0" y="77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10355" name="Line 51"/>
          <p:cNvSpPr>
            <a:spLocks noChangeShapeType="1"/>
          </p:cNvSpPr>
          <p:nvPr/>
        </p:nvSpPr>
        <p:spPr bwMode="auto">
          <a:xfrm flipH="1">
            <a:off x="3097213" y="5040313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10356" name="Text Box 52"/>
          <p:cNvSpPr txBox="1">
            <a:spLocks noChangeArrowheads="1"/>
          </p:cNvSpPr>
          <p:nvPr/>
        </p:nvSpPr>
        <p:spPr bwMode="auto">
          <a:xfrm>
            <a:off x="7135813" y="2068513"/>
            <a:ext cx="18288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  <a:ea typeface="PMingLiU" pitchFamily="18" charset="-120"/>
              </a:rPr>
              <a:t>2. MOV A,P1</a:t>
            </a:r>
          </a:p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  <a:ea typeface="PMingLiU" pitchFamily="18" charset="-120"/>
              </a:rPr>
              <a:t>external pin=Low</a:t>
            </a:r>
          </a:p>
        </p:txBody>
      </p:sp>
      <p:sp>
        <p:nvSpPr>
          <p:cNvPr id="610357" name="Text Box 53"/>
          <p:cNvSpPr txBox="1">
            <a:spLocks noChangeArrowheads="1"/>
          </p:cNvSpPr>
          <p:nvPr/>
        </p:nvSpPr>
        <p:spPr bwMode="auto">
          <a:xfrm>
            <a:off x="125413" y="2373313"/>
            <a:ext cx="27432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FontTx/>
              <a:buAutoNum type="arabicPeriod"/>
            </a:pPr>
            <a:r>
              <a:rPr kumimoji="1" lang="en-US" altLang="zh-TW" sz="1400">
                <a:solidFill>
                  <a:srgbClr val="FF0000"/>
                </a:solidFill>
                <a:ea typeface="PMingLiU" pitchFamily="18" charset="-120"/>
              </a:rPr>
              <a:t>write a 1 to the pin</a:t>
            </a:r>
          </a:p>
          <a:p>
            <a:pPr marL="342900" indent="-342900"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  <a:ea typeface="PMingLiU" pitchFamily="18" charset="-120"/>
              </a:rPr>
              <a:t>MOV P1,#0FFH</a:t>
            </a:r>
          </a:p>
        </p:txBody>
      </p:sp>
      <p:sp>
        <p:nvSpPr>
          <p:cNvPr id="610358" name="Line 54"/>
          <p:cNvSpPr>
            <a:spLocks noChangeShapeType="1"/>
          </p:cNvSpPr>
          <p:nvPr/>
        </p:nvSpPr>
        <p:spPr bwMode="auto">
          <a:xfrm>
            <a:off x="2182813" y="3211513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10359" name="Text Box 55"/>
          <p:cNvSpPr txBox="1">
            <a:spLocks noChangeArrowheads="1"/>
          </p:cNvSpPr>
          <p:nvPr/>
        </p:nvSpPr>
        <p:spPr bwMode="auto">
          <a:xfrm>
            <a:off x="4316413" y="298291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chemeClr val="accent2"/>
                </a:solidFill>
                <a:ea typeface="PMingLiU" pitchFamily="18" charset="-120"/>
                <a:cs typeface="Arial" charset="0"/>
              </a:rPr>
              <a:t>1</a:t>
            </a:r>
          </a:p>
        </p:txBody>
      </p:sp>
      <p:sp>
        <p:nvSpPr>
          <p:cNvPr id="610360" name="Text Box 56"/>
          <p:cNvSpPr txBox="1">
            <a:spLocks noChangeArrowheads="1"/>
          </p:cNvSpPr>
          <p:nvPr/>
        </p:nvSpPr>
        <p:spPr bwMode="auto">
          <a:xfrm>
            <a:off x="4392613" y="374491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chemeClr val="accent2"/>
                </a:solidFill>
                <a:ea typeface="PMingLiU" pitchFamily="18" charset="-120"/>
                <a:cs typeface="Arial" charset="0"/>
              </a:rPr>
              <a:t>0</a:t>
            </a:r>
          </a:p>
        </p:txBody>
      </p:sp>
      <p:sp>
        <p:nvSpPr>
          <p:cNvPr id="610361" name="Line 57"/>
          <p:cNvSpPr>
            <a:spLocks noChangeShapeType="1"/>
          </p:cNvSpPr>
          <p:nvPr/>
        </p:nvSpPr>
        <p:spPr bwMode="auto">
          <a:xfrm>
            <a:off x="5764213" y="3821113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10362" name="Line 58"/>
          <p:cNvSpPr>
            <a:spLocks noChangeShapeType="1"/>
          </p:cNvSpPr>
          <p:nvPr/>
        </p:nvSpPr>
        <p:spPr bwMode="auto">
          <a:xfrm flipH="1">
            <a:off x="5764213" y="3821113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10363" name="Text Box 59"/>
          <p:cNvSpPr txBox="1">
            <a:spLocks noChangeArrowheads="1"/>
          </p:cNvSpPr>
          <p:nvPr/>
        </p:nvSpPr>
        <p:spPr bwMode="auto">
          <a:xfrm>
            <a:off x="277813" y="5573713"/>
            <a:ext cx="2209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  <a:ea typeface="PMingLiU" pitchFamily="18" charset="-120"/>
              </a:rPr>
              <a:t>3. Read pin=1 Read latch=0 Write to latch=1</a:t>
            </a:r>
          </a:p>
        </p:txBody>
      </p:sp>
      <p:sp>
        <p:nvSpPr>
          <p:cNvPr id="610364" name="Freeform 60"/>
          <p:cNvSpPr>
            <a:spLocks/>
          </p:cNvSpPr>
          <p:nvPr/>
        </p:nvSpPr>
        <p:spPr bwMode="auto">
          <a:xfrm>
            <a:off x="2182813" y="3490913"/>
            <a:ext cx="393700" cy="1092200"/>
          </a:xfrm>
          <a:custGeom>
            <a:avLst/>
            <a:gdLst>
              <a:gd name="T0" fmla="*/ 240 w 248"/>
              <a:gd name="T1" fmla="*/ 688 h 688"/>
              <a:gd name="T2" fmla="*/ 240 w 248"/>
              <a:gd name="T3" fmla="*/ 112 h 688"/>
              <a:gd name="T4" fmla="*/ 192 w 248"/>
              <a:gd name="T5" fmla="*/ 16 h 688"/>
              <a:gd name="T6" fmla="*/ 0 w 248"/>
              <a:gd name="T7" fmla="*/ 16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688"/>
              <a:gd name="T14" fmla="*/ 248 w 248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10365" name="Text Box 61"/>
          <p:cNvSpPr txBox="1">
            <a:spLocks noChangeArrowheads="1"/>
          </p:cNvSpPr>
          <p:nvPr/>
        </p:nvSpPr>
        <p:spPr bwMode="auto">
          <a:xfrm>
            <a:off x="6754813" y="298291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000066"/>
                </a:solidFill>
                <a:ea typeface="PMingLiU" pitchFamily="18" charset="-120"/>
                <a:cs typeface="Arial" charset="0"/>
              </a:rPr>
              <a:t>0</a:t>
            </a:r>
          </a:p>
        </p:txBody>
      </p:sp>
      <p:sp>
        <p:nvSpPr>
          <p:cNvPr id="34833" name="Text Box 62"/>
          <p:cNvSpPr txBox="1">
            <a:spLocks noChangeArrowheads="1"/>
          </p:cNvSpPr>
          <p:nvPr/>
        </p:nvSpPr>
        <p:spPr bwMode="auto">
          <a:xfrm>
            <a:off x="3706813" y="5040313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ea typeface="PMingLiU" pitchFamily="18" charset="-120"/>
                <a:cs typeface="Arial" charset="0"/>
              </a:rPr>
              <a:t>TB1</a:t>
            </a:r>
          </a:p>
        </p:txBody>
      </p:sp>
      <p:sp>
        <p:nvSpPr>
          <p:cNvPr id="34834" name="Text Box 63"/>
          <p:cNvSpPr txBox="1">
            <a:spLocks noChangeArrowheads="1"/>
          </p:cNvSpPr>
          <p:nvPr/>
        </p:nvSpPr>
        <p:spPr bwMode="auto">
          <a:xfrm>
            <a:off x="3783013" y="2220913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ea typeface="PMingLiU" pitchFamily="18" charset="-120"/>
                <a:cs typeface="Arial" charset="0"/>
              </a:rPr>
              <a:t>TB2</a:t>
            </a:r>
          </a:p>
        </p:txBody>
      </p:sp>
      <p:sp>
        <p:nvSpPr>
          <p:cNvPr id="610368" name="Freeform 64"/>
          <p:cNvSpPr>
            <a:spLocks/>
          </p:cNvSpPr>
          <p:nvPr/>
        </p:nvSpPr>
        <p:spPr bwMode="auto">
          <a:xfrm rot="10800000" flipV="1">
            <a:off x="2563813" y="3516313"/>
            <a:ext cx="609600" cy="228600"/>
          </a:xfrm>
          <a:custGeom>
            <a:avLst/>
            <a:gdLst>
              <a:gd name="T0" fmla="*/ 240 w 248"/>
              <a:gd name="T1" fmla="*/ 688 h 688"/>
              <a:gd name="T2" fmla="*/ 240 w 248"/>
              <a:gd name="T3" fmla="*/ 112 h 688"/>
              <a:gd name="T4" fmla="*/ 192 w 248"/>
              <a:gd name="T5" fmla="*/ 16 h 688"/>
              <a:gd name="T6" fmla="*/ 0 w 248"/>
              <a:gd name="T7" fmla="*/ 16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688"/>
              <a:gd name="T14" fmla="*/ 248 w 248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0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0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0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0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0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10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0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54" grpId="0" animBg="1"/>
      <p:bldP spid="610355" grpId="0" animBg="1"/>
      <p:bldP spid="610356" grpId="0" autoUpdateAnimBg="0"/>
      <p:bldP spid="610357" grpId="0" autoUpdateAnimBg="0"/>
      <p:bldP spid="610358" grpId="0" animBg="1"/>
      <p:bldP spid="610359" grpId="0" autoUpdateAnimBg="0"/>
      <p:bldP spid="610360" grpId="0" autoUpdateAnimBg="0"/>
      <p:bldP spid="610361" grpId="0" animBg="1"/>
      <p:bldP spid="610362" grpId="0" animBg="1"/>
      <p:bldP spid="610363" grpId="0" autoUpdateAnimBg="0"/>
      <p:bldP spid="610364" grpId="0" animBg="1"/>
      <p:bldP spid="610365" grpId="0" autoUpdateAnimBg="0"/>
      <p:bldP spid="61036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Port 0 with Pull-Up Resistors</a:t>
            </a:r>
            <a:endParaRPr lang="en-US" smtClean="0">
              <a:ea typeface="PMingLiU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113" y="1700213"/>
            <a:ext cx="7467600" cy="4222750"/>
            <a:chOff x="611" y="938"/>
            <a:chExt cx="4718" cy="290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018" y="1078"/>
              <a:ext cx="273" cy="797"/>
              <a:chOff x="1201" y="1616"/>
              <a:chExt cx="273" cy="797"/>
            </a:xfrm>
          </p:grpSpPr>
          <p:sp>
            <p:nvSpPr>
              <p:cNvPr id="35953" name="Line 5"/>
              <p:cNvSpPr>
                <a:spLocks noChangeShapeType="1"/>
              </p:cNvSpPr>
              <p:nvPr/>
            </p:nvSpPr>
            <p:spPr bwMode="auto">
              <a:xfrm>
                <a:off x="1338" y="1827"/>
                <a:ext cx="136" cy="27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954" name="Line 6"/>
              <p:cNvSpPr>
                <a:spLocks noChangeShapeType="1"/>
              </p:cNvSpPr>
              <p:nvPr/>
            </p:nvSpPr>
            <p:spPr bwMode="auto">
              <a:xfrm>
                <a:off x="1338" y="1616"/>
                <a:ext cx="0" cy="204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955" name="Line 7"/>
              <p:cNvSpPr>
                <a:spLocks noChangeShapeType="1"/>
              </p:cNvSpPr>
              <p:nvPr/>
            </p:nvSpPr>
            <p:spPr bwMode="auto">
              <a:xfrm flipH="1">
                <a:off x="1202" y="1854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956" name="Line 8"/>
              <p:cNvSpPr>
                <a:spLocks noChangeShapeType="1"/>
              </p:cNvSpPr>
              <p:nvPr/>
            </p:nvSpPr>
            <p:spPr bwMode="auto">
              <a:xfrm>
                <a:off x="1202" y="1905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957" name="Line 9"/>
              <p:cNvSpPr>
                <a:spLocks noChangeShapeType="1"/>
              </p:cNvSpPr>
              <p:nvPr/>
            </p:nvSpPr>
            <p:spPr bwMode="auto">
              <a:xfrm flipH="1">
                <a:off x="1201" y="1950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958" name="Line 10"/>
              <p:cNvSpPr>
                <a:spLocks noChangeShapeType="1"/>
              </p:cNvSpPr>
              <p:nvPr/>
            </p:nvSpPr>
            <p:spPr bwMode="auto">
              <a:xfrm flipH="1">
                <a:off x="1202" y="2045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959" name="Line 11"/>
              <p:cNvSpPr>
                <a:spLocks noChangeShapeType="1"/>
              </p:cNvSpPr>
              <p:nvPr/>
            </p:nvSpPr>
            <p:spPr bwMode="auto">
              <a:xfrm flipH="1">
                <a:off x="1201" y="2136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960" name="Line 12"/>
              <p:cNvSpPr>
                <a:spLocks noChangeShapeType="1"/>
              </p:cNvSpPr>
              <p:nvPr/>
            </p:nvSpPr>
            <p:spPr bwMode="auto">
              <a:xfrm>
                <a:off x="1202" y="1996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961" name="Line 13"/>
              <p:cNvSpPr>
                <a:spLocks noChangeShapeType="1"/>
              </p:cNvSpPr>
              <p:nvPr/>
            </p:nvSpPr>
            <p:spPr bwMode="auto">
              <a:xfrm>
                <a:off x="1202" y="2091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962" name="Line 14"/>
              <p:cNvSpPr>
                <a:spLocks noChangeShapeType="1"/>
              </p:cNvSpPr>
              <p:nvPr/>
            </p:nvSpPr>
            <p:spPr bwMode="auto">
              <a:xfrm>
                <a:off x="1202" y="2186"/>
                <a:ext cx="136" cy="27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963" name="Line 15"/>
              <p:cNvSpPr>
                <a:spLocks noChangeShapeType="1"/>
              </p:cNvSpPr>
              <p:nvPr/>
            </p:nvSpPr>
            <p:spPr bwMode="auto">
              <a:xfrm>
                <a:off x="1338" y="2209"/>
                <a:ext cx="0" cy="204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5845" name="Line 16"/>
            <p:cNvSpPr>
              <a:spLocks noChangeShapeType="1"/>
            </p:cNvSpPr>
            <p:nvPr/>
          </p:nvSpPr>
          <p:spPr bwMode="auto">
            <a:xfrm>
              <a:off x="2517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46" name="Line 17"/>
            <p:cNvSpPr>
              <a:spLocks noChangeShapeType="1"/>
            </p:cNvSpPr>
            <p:nvPr/>
          </p:nvSpPr>
          <p:spPr bwMode="auto">
            <a:xfrm>
              <a:off x="2517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47" name="Line 18"/>
            <p:cNvSpPr>
              <a:spLocks noChangeShapeType="1"/>
            </p:cNvSpPr>
            <p:nvPr/>
          </p:nvSpPr>
          <p:spPr bwMode="auto">
            <a:xfrm flipH="1">
              <a:off x="2381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48" name="Line 19"/>
            <p:cNvSpPr>
              <a:spLocks noChangeShapeType="1"/>
            </p:cNvSpPr>
            <p:nvPr/>
          </p:nvSpPr>
          <p:spPr bwMode="auto">
            <a:xfrm>
              <a:off x="2381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49" name="Line 20"/>
            <p:cNvSpPr>
              <a:spLocks noChangeShapeType="1"/>
            </p:cNvSpPr>
            <p:nvPr/>
          </p:nvSpPr>
          <p:spPr bwMode="auto">
            <a:xfrm flipH="1">
              <a:off x="2380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50" name="Line 21"/>
            <p:cNvSpPr>
              <a:spLocks noChangeShapeType="1"/>
            </p:cNvSpPr>
            <p:nvPr/>
          </p:nvSpPr>
          <p:spPr bwMode="auto">
            <a:xfrm flipH="1">
              <a:off x="2381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51" name="Line 22"/>
            <p:cNvSpPr>
              <a:spLocks noChangeShapeType="1"/>
            </p:cNvSpPr>
            <p:nvPr/>
          </p:nvSpPr>
          <p:spPr bwMode="auto">
            <a:xfrm flipH="1">
              <a:off x="2380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52" name="Line 23"/>
            <p:cNvSpPr>
              <a:spLocks noChangeShapeType="1"/>
            </p:cNvSpPr>
            <p:nvPr/>
          </p:nvSpPr>
          <p:spPr bwMode="auto">
            <a:xfrm>
              <a:off x="2381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53" name="Line 24"/>
            <p:cNvSpPr>
              <a:spLocks noChangeShapeType="1"/>
            </p:cNvSpPr>
            <p:nvPr/>
          </p:nvSpPr>
          <p:spPr bwMode="auto">
            <a:xfrm>
              <a:off x="2381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54" name="Line 25"/>
            <p:cNvSpPr>
              <a:spLocks noChangeShapeType="1"/>
            </p:cNvSpPr>
            <p:nvPr/>
          </p:nvSpPr>
          <p:spPr bwMode="auto">
            <a:xfrm>
              <a:off x="2381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55" name="Line 26"/>
            <p:cNvSpPr>
              <a:spLocks noChangeShapeType="1"/>
            </p:cNvSpPr>
            <p:nvPr/>
          </p:nvSpPr>
          <p:spPr bwMode="auto">
            <a:xfrm>
              <a:off x="2517" y="1671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56" name="Line 27"/>
            <p:cNvSpPr>
              <a:spLocks noChangeShapeType="1"/>
            </p:cNvSpPr>
            <p:nvPr/>
          </p:nvSpPr>
          <p:spPr bwMode="auto">
            <a:xfrm>
              <a:off x="2880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57" name="Line 28"/>
            <p:cNvSpPr>
              <a:spLocks noChangeShapeType="1"/>
            </p:cNvSpPr>
            <p:nvPr/>
          </p:nvSpPr>
          <p:spPr bwMode="auto">
            <a:xfrm>
              <a:off x="2880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58" name="Line 29"/>
            <p:cNvSpPr>
              <a:spLocks noChangeShapeType="1"/>
            </p:cNvSpPr>
            <p:nvPr/>
          </p:nvSpPr>
          <p:spPr bwMode="auto">
            <a:xfrm flipH="1">
              <a:off x="2744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59" name="Line 30"/>
            <p:cNvSpPr>
              <a:spLocks noChangeShapeType="1"/>
            </p:cNvSpPr>
            <p:nvPr/>
          </p:nvSpPr>
          <p:spPr bwMode="auto">
            <a:xfrm>
              <a:off x="2744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60" name="Line 31"/>
            <p:cNvSpPr>
              <a:spLocks noChangeShapeType="1"/>
            </p:cNvSpPr>
            <p:nvPr/>
          </p:nvSpPr>
          <p:spPr bwMode="auto">
            <a:xfrm flipH="1">
              <a:off x="2743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61" name="Line 32"/>
            <p:cNvSpPr>
              <a:spLocks noChangeShapeType="1"/>
            </p:cNvSpPr>
            <p:nvPr/>
          </p:nvSpPr>
          <p:spPr bwMode="auto">
            <a:xfrm flipH="1">
              <a:off x="2744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62" name="Line 33"/>
            <p:cNvSpPr>
              <a:spLocks noChangeShapeType="1"/>
            </p:cNvSpPr>
            <p:nvPr/>
          </p:nvSpPr>
          <p:spPr bwMode="auto">
            <a:xfrm flipH="1">
              <a:off x="2743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63" name="Line 34"/>
            <p:cNvSpPr>
              <a:spLocks noChangeShapeType="1"/>
            </p:cNvSpPr>
            <p:nvPr/>
          </p:nvSpPr>
          <p:spPr bwMode="auto">
            <a:xfrm>
              <a:off x="2744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64" name="Line 35"/>
            <p:cNvSpPr>
              <a:spLocks noChangeShapeType="1"/>
            </p:cNvSpPr>
            <p:nvPr/>
          </p:nvSpPr>
          <p:spPr bwMode="auto">
            <a:xfrm>
              <a:off x="2744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65" name="Line 36"/>
            <p:cNvSpPr>
              <a:spLocks noChangeShapeType="1"/>
            </p:cNvSpPr>
            <p:nvPr/>
          </p:nvSpPr>
          <p:spPr bwMode="auto">
            <a:xfrm>
              <a:off x="2744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66" name="Line 37"/>
            <p:cNvSpPr>
              <a:spLocks noChangeShapeType="1"/>
            </p:cNvSpPr>
            <p:nvPr/>
          </p:nvSpPr>
          <p:spPr bwMode="auto">
            <a:xfrm>
              <a:off x="2880" y="1671"/>
              <a:ext cx="0" cy="56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67" name="Line 38"/>
            <p:cNvSpPr>
              <a:spLocks noChangeShapeType="1"/>
            </p:cNvSpPr>
            <p:nvPr/>
          </p:nvSpPr>
          <p:spPr bwMode="auto">
            <a:xfrm>
              <a:off x="3243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68" name="Line 39"/>
            <p:cNvSpPr>
              <a:spLocks noChangeShapeType="1"/>
            </p:cNvSpPr>
            <p:nvPr/>
          </p:nvSpPr>
          <p:spPr bwMode="auto">
            <a:xfrm>
              <a:off x="3243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69" name="Line 40"/>
            <p:cNvSpPr>
              <a:spLocks noChangeShapeType="1"/>
            </p:cNvSpPr>
            <p:nvPr/>
          </p:nvSpPr>
          <p:spPr bwMode="auto">
            <a:xfrm flipH="1">
              <a:off x="3107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70" name="Line 41"/>
            <p:cNvSpPr>
              <a:spLocks noChangeShapeType="1"/>
            </p:cNvSpPr>
            <p:nvPr/>
          </p:nvSpPr>
          <p:spPr bwMode="auto">
            <a:xfrm>
              <a:off x="3107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71" name="Line 42"/>
            <p:cNvSpPr>
              <a:spLocks noChangeShapeType="1"/>
            </p:cNvSpPr>
            <p:nvPr/>
          </p:nvSpPr>
          <p:spPr bwMode="auto">
            <a:xfrm flipH="1">
              <a:off x="3106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72" name="Line 43"/>
            <p:cNvSpPr>
              <a:spLocks noChangeShapeType="1"/>
            </p:cNvSpPr>
            <p:nvPr/>
          </p:nvSpPr>
          <p:spPr bwMode="auto">
            <a:xfrm flipH="1">
              <a:off x="3107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73" name="Line 44"/>
            <p:cNvSpPr>
              <a:spLocks noChangeShapeType="1"/>
            </p:cNvSpPr>
            <p:nvPr/>
          </p:nvSpPr>
          <p:spPr bwMode="auto">
            <a:xfrm flipH="1">
              <a:off x="3106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74" name="Line 45"/>
            <p:cNvSpPr>
              <a:spLocks noChangeShapeType="1"/>
            </p:cNvSpPr>
            <p:nvPr/>
          </p:nvSpPr>
          <p:spPr bwMode="auto">
            <a:xfrm>
              <a:off x="3107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75" name="Line 46"/>
            <p:cNvSpPr>
              <a:spLocks noChangeShapeType="1"/>
            </p:cNvSpPr>
            <p:nvPr/>
          </p:nvSpPr>
          <p:spPr bwMode="auto">
            <a:xfrm>
              <a:off x="3107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76" name="Line 47"/>
            <p:cNvSpPr>
              <a:spLocks noChangeShapeType="1"/>
            </p:cNvSpPr>
            <p:nvPr/>
          </p:nvSpPr>
          <p:spPr bwMode="auto">
            <a:xfrm>
              <a:off x="3107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77" name="Line 48"/>
            <p:cNvSpPr>
              <a:spLocks noChangeShapeType="1"/>
            </p:cNvSpPr>
            <p:nvPr/>
          </p:nvSpPr>
          <p:spPr bwMode="auto">
            <a:xfrm>
              <a:off x="3243" y="1671"/>
              <a:ext cx="0" cy="748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78" name="Line 49"/>
            <p:cNvSpPr>
              <a:spLocks noChangeShapeType="1"/>
            </p:cNvSpPr>
            <p:nvPr/>
          </p:nvSpPr>
          <p:spPr bwMode="auto">
            <a:xfrm>
              <a:off x="3606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79" name="Line 50"/>
            <p:cNvSpPr>
              <a:spLocks noChangeShapeType="1"/>
            </p:cNvSpPr>
            <p:nvPr/>
          </p:nvSpPr>
          <p:spPr bwMode="auto">
            <a:xfrm>
              <a:off x="3606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80" name="Line 51"/>
            <p:cNvSpPr>
              <a:spLocks noChangeShapeType="1"/>
            </p:cNvSpPr>
            <p:nvPr/>
          </p:nvSpPr>
          <p:spPr bwMode="auto">
            <a:xfrm flipH="1">
              <a:off x="3470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81" name="Line 52"/>
            <p:cNvSpPr>
              <a:spLocks noChangeShapeType="1"/>
            </p:cNvSpPr>
            <p:nvPr/>
          </p:nvSpPr>
          <p:spPr bwMode="auto">
            <a:xfrm>
              <a:off x="3470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82" name="Line 53"/>
            <p:cNvSpPr>
              <a:spLocks noChangeShapeType="1"/>
            </p:cNvSpPr>
            <p:nvPr/>
          </p:nvSpPr>
          <p:spPr bwMode="auto">
            <a:xfrm flipH="1">
              <a:off x="3469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83" name="Line 54"/>
            <p:cNvSpPr>
              <a:spLocks noChangeShapeType="1"/>
            </p:cNvSpPr>
            <p:nvPr/>
          </p:nvSpPr>
          <p:spPr bwMode="auto">
            <a:xfrm flipH="1">
              <a:off x="3470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84" name="Line 55"/>
            <p:cNvSpPr>
              <a:spLocks noChangeShapeType="1"/>
            </p:cNvSpPr>
            <p:nvPr/>
          </p:nvSpPr>
          <p:spPr bwMode="auto">
            <a:xfrm flipH="1">
              <a:off x="3469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85" name="Line 56"/>
            <p:cNvSpPr>
              <a:spLocks noChangeShapeType="1"/>
            </p:cNvSpPr>
            <p:nvPr/>
          </p:nvSpPr>
          <p:spPr bwMode="auto">
            <a:xfrm>
              <a:off x="3470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86" name="Line 57"/>
            <p:cNvSpPr>
              <a:spLocks noChangeShapeType="1"/>
            </p:cNvSpPr>
            <p:nvPr/>
          </p:nvSpPr>
          <p:spPr bwMode="auto">
            <a:xfrm>
              <a:off x="3470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87" name="Line 58"/>
            <p:cNvSpPr>
              <a:spLocks noChangeShapeType="1"/>
            </p:cNvSpPr>
            <p:nvPr/>
          </p:nvSpPr>
          <p:spPr bwMode="auto">
            <a:xfrm>
              <a:off x="3470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88" name="Line 59"/>
            <p:cNvSpPr>
              <a:spLocks noChangeShapeType="1"/>
            </p:cNvSpPr>
            <p:nvPr/>
          </p:nvSpPr>
          <p:spPr bwMode="auto">
            <a:xfrm>
              <a:off x="3606" y="1671"/>
              <a:ext cx="0" cy="929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89" name="Line 60"/>
            <p:cNvSpPr>
              <a:spLocks noChangeShapeType="1"/>
            </p:cNvSpPr>
            <p:nvPr/>
          </p:nvSpPr>
          <p:spPr bwMode="auto">
            <a:xfrm>
              <a:off x="3969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90" name="Line 61"/>
            <p:cNvSpPr>
              <a:spLocks noChangeShapeType="1"/>
            </p:cNvSpPr>
            <p:nvPr/>
          </p:nvSpPr>
          <p:spPr bwMode="auto">
            <a:xfrm>
              <a:off x="3969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91" name="Line 62"/>
            <p:cNvSpPr>
              <a:spLocks noChangeShapeType="1"/>
            </p:cNvSpPr>
            <p:nvPr/>
          </p:nvSpPr>
          <p:spPr bwMode="auto">
            <a:xfrm flipH="1">
              <a:off x="3833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92" name="Line 63"/>
            <p:cNvSpPr>
              <a:spLocks noChangeShapeType="1"/>
            </p:cNvSpPr>
            <p:nvPr/>
          </p:nvSpPr>
          <p:spPr bwMode="auto">
            <a:xfrm>
              <a:off x="3833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93" name="Line 64"/>
            <p:cNvSpPr>
              <a:spLocks noChangeShapeType="1"/>
            </p:cNvSpPr>
            <p:nvPr/>
          </p:nvSpPr>
          <p:spPr bwMode="auto">
            <a:xfrm flipH="1">
              <a:off x="3832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94" name="Line 65"/>
            <p:cNvSpPr>
              <a:spLocks noChangeShapeType="1"/>
            </p:cNvSpPr>
            <p:nvPr/>
          </p:nvSpPr>
          <p:spPr bwMode="auto">
            <a:xfrm flipH="1">
              <a:off x="3833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95" name="Line 66"/>
            <p:cNvSpPr>
              <a:spLocks noChangeShapeType="1"/>
            </p:cNvSpPr>
            <p:nvPr/>
          </p:nvSpPr>
          <p:spPr bwMode="auto">
            <a:xfrm flipH="1">
              <a:off x="3832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96" name="Line 67"/>
            <p:cNvSpPr>
              <a:spLocks noChangeShapeType="1"/>
            </p:cNvSpPr>
            <p:nvPr/>
          </p:nvSpPr>
          <p:spPr bwMode="auto">
            <a:xfrm>
              <a:off x="3833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97" name="Line 68"/>
            <p:cNvSpPr>
              <a:spLocks noChangeShapeType="1"/>
            </p:cNvSpPr>
            <p:nvPr/>
          </p:nvSpPr>
          <p:spPr bwMode="auto">
            <a:xfrm>
              <a:off x="3833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98" name="Line 69"/>
            <p:cNvSpPr>
              <a:spLocks noChangeShapeType="1"/>
            </p:cNvSpPr>
            <p:nvPr/>
          </p:nvSpPr>
          <p:spPr bwMode="auto">
            <a:xfrm>
              <a:off x="3833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99" name="Line 70"/>
            <p:cNvSpPr>
              <a:spLocks noChangeShapeType="1"/>
            </p:cNvSpPr>
            <p:nvPr/>
          </p:nvSpPr>
          <p:spPr bwMode="auto">
            <a:xfrm>
              <a:off x="3969" y="1671"/>
              <a:ext cx="0" cy="1111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00" name="Line 71"/>
            <p:cNvSpPr>
              <a:spLocks noChangeShapeType="1"/>
            </p:cNvSpPr>
            <p:nvPr/>
          </p:nvSpPr>
          <p:spPr bwMode="auto">
            <a:xfrm>
              <a:off x="4332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01" name="Line 72"/>
            <p:cNvSpPr>
              <a:spLocks noChangeShapeType="1"/>
            </p:cNvSpPr>
            <p:nvPr/>
          </p:nvSpPr>
          <p:spPr bwMode="auto">
            <a:xfrm>
              <a:off x="4332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02" name="Line 73"/>
            <p:cNvSpPr>
              <a:spLocks noChangeShapeType="1"/>
            </p:cNvSpPr>
            <p:nvPr/>
          </p:nvSpPr>
          <p:spPr bwMode="auto">
            <a:xfrm flipH="1">
              <a:off x="4196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03" name="Line 74"/>
            <p:cNvSpPr>
              <a:spLocks noChangeShapeType="1"/>
            </p:cNvSpPr>
            <p:nvPr/>
          </p:nvSpPr>
          <p:spPr bwMode="auto">
            <a:xfrm>
              <a:off x="4196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04" name="Line 75"/>
            <p:cNvSpPr>
              <a:spLocks noChangeShapeType="1"/>
            </p:cNvSpPr>
            <p:nvPr/>
          </p:nvSpPr>
          <p:spPr bwMode="auto">
            <a:xfrm flipH="1">
              <a:off x="4195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05" name="Line 76"/>
            <p:cNvSpPr>
              <a:spLocks noChangeShapeType="1"/>
            </p:cNvSpPr>
            <p:nvPr/>
          </p:nvSpPr>
          <p:spPr bwMode="auto">
            <a:xfrm flipH="1">
              <a:off x="4196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06" name="Line 77"/>
            <p:cNvSpPr>
              <a:spLocks noChangeShapeType="1"/>
            </p:cNvSpPr>
            <p:nvPr/>
          </p:nvSpPr>
          <p:spPr bwMode="auto">
            <a:xfrm flipH="1">
              <a:off x="4195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07" name="Line 78"/>
            <p:cNvSpPr>
              <a:spLocks noChangeShapeType="1"/>
            </p:cNvSpPr>
            <p:nvPr/>
          </p:nvSpPr>
          <p:spPr bwMode="auto">
            <a:xfrm>
              <a:off x="4196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08" name="Line 79"/>
            <p:cNvSpPr>
              <a:spLocks noChangeShapeType="1"/>
            </p:cNvSpPr>
            <p:nvPr/>
          </p:nvSpPr>
          <p:spPr bwMode="auto">
            <a:xfrm>
              <a:off x="4196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09" name="Line 80"/>
            <p:cNvSpPr>
              <a:spLocks noChangeShapeType="1"/>
            </p:cNvSpPr>
            <p:nvPr/>
          </p:nvSpPr>
          <p:spPr bwMode="auto">
            <a:xfrm>
              <a:off x="4196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10" name="Line 81"/>
            <p:cNvSpPr>
              <a:spLocks noChangeShapeType="1"/>
            </p:cNvSpPr>
            <p:nvPr/>
          </p:nvSpPr>
          <p:spPr bwMode="auto">
            <a:xfrm>
              <a:off x="4332" y="1671"/>
              <a:ext cx="0" cy="1292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11" name="Line 82"/>
            <p:cNvSpPr>
              <a:spLocks noChangeShapeType="1"/>
            </p:cNvSpPr>
            <p:nvPr/>
          </p:nvSpPr>
          <p:spPr bwMode="auto">
            <a:xfrm>
              <a:off x="4694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12" name="Line 83"/>
            <p:cNvSpPr>
              <a:spLocks noChangeShapeType="1"/>
            </p:cNvSpPr>
            <p:nvPr/>
          </p:nvSpPr>
          <p:spPr bwMode="auto">
            <a:xfrm>
              <a:off x="4694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13" name="Line 84"/>
            <p:cNvSpPr>
              <a:spLocks noChangeShapeType="1"/>
            </p:cNvSpPr>
            <p:nvPr/>
          </p:nvSpPr>
          <p:spPr bwMode="auto">
            <a:xfrm flipH="1">
              <a:off x="4558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14" name="Line 85"/>
            <p:cNvSpPr>
              <a:spLocks noChangeShapeType="1"/>
            </p:cNvSpPr>
            <p:nvPr/>
          </p:nvSpPr>
          <p:spPr bwMode="auto">
            <a:xfrm>
              <a:off x="4558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15" name="Line 86"/>
            <p:cNvSpPr>
              <a:spLocks noChangeShapeType="1"/>
            </p:cNvSpPr>
            <p:nvPr/>
          </p:nvSpPr>
          <p:spPr bwMode="auto">
            <a:xfrm flipH="1">
              <a:off x="4557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16" name="Line 87"/>
            <p:cNvSpPr>
              <a:spLocks noChangeShapeType="1"/>
            </p:cNvSpPr>
            <p:nvPr/>
          </p:nvSpPr>
          <p:spPr bwMode="auto">
            <a:xfrm flipH="1">
              <a:off x="4558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17" name="Line 88"/>
            <p:cNvSpPr>
              <a:spLocks noChangeShapeType="1"/>
            </p:cNvSpPr>
            <p:nvPr/>
          </p:nvSpPr>
          <p:spPr bwMode="auto">
            <a:xfrm flipH="1">
              <a:off x="4557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18" name="Line 89"/>
            <p:cNvSpPr>
              <a:spLocks noChangeShapeType="1"/>
            </p:cNvSpPr>
            <p:nvPr/>
          </p:nvSpPr>
          <p:spPr bwMode="auto">
            <a:xfrm>
              <a:off x="4558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19" name="Line 90"/>
            <p:cNvSpPr>
              <a:spLocks noChangeShapeType="1"/>
            </p:cNvSpPr>
            <p:nvPr/>
          </p:nvSpPr>
          <p:spPr bwMode="auto">
            <a:xfrm>
              <a:off x="4558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20" name="Line 91"/>
            <p:cNvSpPr>
              <a:spLocks noChangeShapeType="1"/>
            </p:cNvSpPr>
            <p:nvPr/>
          </p:nvSpPr>
          <p:spPr bwMode="auto">
            <a:xfrm>
              <a:off x="4558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21" name="Line 92"/>
            <p:cNvSpPr>
              <a:spLocks noChangeShapeType="1"/>
            </p:cNvSpPr>
            <p:nvPr/>
          </p:nvSpPr>
          <p:spPr bwMode="auto">
            <a:xfrm>
              <a:off x="4694" y="1671"/>
              <a:ext cx="0" cy="147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22" name="Line 93"/>
            <p:cNvSpPr>
              <a:spLocks noChangeShapeType="1"/>
            </p:cNvSpPr>
            <p:nvPr/>
          </p:nvSpPr>
          <p:spPr bwMode="auto">
            <a:xfrm>
              <a:off x="1881" y="1078"/>
              <a:ext cx="3130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23" name="Rectangle 94"/>
            <p:cNvSpPr>
              <a:spLocks noChangeArrowheads="1"/>
            </p:cNvSpPr>
            <p:nvPr/>
          </p:nvSpPr>
          <p:spPr bwMode="auto">
            <a:xfrm>
              <a:off x="611" y="1752"/>
              <a:ext cx="1316" cy="2086"/>
            </a:xfrm>
            <a:prstGeom prst="rect">
              <a:avLst/>
            </a:prstGeom>
            <a:noFill/>
            <a:ln w="2921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924" name="Text Box 95"/>
            <p:cNvSpPr txBox="1">
              <a:spLocks noChangeArrowheads="1"/>
            </p:cNvSpPr>
            <p:nvPr/>
          </p:nvSpPr>
          <p:spPr bwMode="auto">
            <a:xfrm>
              <a:off x="1383" y="1745"/>
              <a:ext cx="544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ea typeface="PMingLiU" pitchFamily="18" charset="-120"/>
                  <a:cs typeface="Arial" charset="0"/>
                </a:rPr>
                <a:t>P0.0</a:t>
              </a:r>
            </a:p>
          </p:txBody>
        </p:sp>
        <p:sp>
          <p:nvSpPr>
            <p:cNvPr id="35925" name="Text Box 96"/>
            <p:cNvSpPr txBox="1">
              <a:spLocks noChangeArrowheads="1"/>
            </p:cNvSpPr>
            <p:nvPr/>
          </p:nvSpPr>
          <p:spPr bwMode="auto">
            <a:xfrm>
              <a:off x="1383" y="1927"/>
              <a:ext cx="544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ea typeface="PMingLiU" pitchFamily="18" charset="-120"/>
                  <a:cs typeface="Arial" charset="0"/>
                </a:rPr>
                <a:t>P0.1</a:t>
              </a:r>
            </a:p>
          </p:txBody>
        </p:sp>
        <p:sp>
          <p:nvSpPr>
            <p:cNvPr id="35926" name="Text Box 97"/>
            <p:cNvSpPr txBox="1">
              <a:spLocks noChangeArrowheads="1"/>
            </p:cNvSpPr>
            <p:nvPr/>
          </p:nvSpPr>
          <p:spPr bwMode="auto">
            <a:xfrm>
              <a:off x="1383" y="2108"/>
              <a:ext cx="544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ea typeface="PMingLiU" pitchFamily="18" charset="-120"/>
                  <a:cs typeface="Arial" charset="0"/>
                </a:rPr>
                <a:t>P0.2</a:t>
              </a:r>
            </a:p>
          </p:txBody>
        </p:sp>
        <p:sp>
          <p:nvSpPr>
            <p:cNvPr id="35927" name="Text Box 98"/>
            <p:cNvSpPr txBox="1">
              <a:spLocks noChangeArrowheads="1"/>
            </p:cNvSpPr>
            <p:nvPr/>
          </p:nvSpPr>
          <p:spPr bwMode="auto">
            <a:xfrm>
              <a:off x="1383" y="2290"/>
              <a:ext cx="544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ea typeface="PMingLiU" pitchFamily="18" charset="-120"/>
                  <a:cs typeface="Arial" charset="0"/>
                </a:rPr>
                <a:t>P0.3</a:t>
              </a:r>
            </a:p>
          </p:txBody>
        </p:sp>
        <p:sp>
          <p:nvSpPr>
            <p:cNvPr id="35928" name="Text Box 99"/>
            <p:cNvSpPr txBox="1">
              <a:spLocks noChangeArrowheads="1"/>
            </p:cNvSpPr>
            <p:nvPr/>
          </p:nvSpPr>
          <p:spPr bwMode="auto">
            <a:xfrm>
              <a:off x="1383" y="2471"/>
              <a:ext cx="544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ea typeface="PMingLiU" pitchFamily="18" charset="-120"/>
                  <a:cs typeface="Arial" charset="0"/>
                </a:rPr>
                <a:t>P0.4</a:t>
              </a:r>
            </a:p>
          </p:txBody>
        </p:sp>
        <p:sp>
          <p:nvSpPr>
            <p:cNvPr id="35929" name="Text Box 100"/>
            <p:cNvSpPr txBox="1">
              <a:spLocks noChangeArrowheads="1"/>
            </p:cNvSpPr>
            <p:nvPr/>
          </p:nvSpPr>
          <p:spPr bwMode="auto">
            <a:xfrm>
              <a:off x="1383" y="2652"/>
              <a:ext cx="544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ea typeface="PMingLiU" pitchFamily="18" charset="-120"/>
                  <a:cs typeface="Arial" charset="0"/>
                </a:rPr>
                <a:t>P0.5</a:t>
              </a:r>
            </a:p>
          </p:txBody>
        </p:sp>
        <p:sp>
          <p:nvSpPr>
            <p:cNvPr id="35930" name="Text Box 101"/>
            <p:cNvSpPr txBox="1">
              <a:spLocks noChangeArrowheads="1"/>
            </p:cNvSpPr>
            <p:nvPr/>
          </p:nvSpPr>
          <p:spPr bwMode="auto">
            <a:xfrm>
              <a:off x="1383" y="2834"/>
              <a:ext cx="544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ea typeface="PMingLiU" pitchFamily="18" charset="-120"/>
                  <a:cs typeface="Arial" charset="0"/>
                </a:rPr>
                <a:t>P0.6</a:t>
              </a:r>
            </a:p>
          </p:txBody>
        </p:sp>
        <p:sp>
          <p:nvSpPr>
            <p:cNvPr id="35931" name="Text Box 102"/>
            <p:cNvSpPr txBox="1">
              <a:spLocks noChangeArrowheads="1"/>
            </p:cNvSpPr>
            <p:nvPr/>
          </p:nvSpPr>
          <p:spPr bwMode="auto">
            <a:xfrm>
              <a:off x="1383" y="3015"/>
              <a:ext cx="544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ea typeface="PMingLiU" pitchFamily="18" charset="-120"/>
                  <a:cs typeface="Arial" charset="0"/>
                </a:rPr>
                <a:t>P0.7</a:t>
              </a:r>
            </a:p>
          </p:txBody>
        </p:sp>
        <p:sp>
          <p:nvSpPr>
            <p:cNvPr id="35932" name="Text Box 103"/>
            <p:cNvSpPr txBox="1">
              <a:spLocks noChangeArrowheads="1"/>
            </p:cNvSpPr>
            <p:nvPr/>
          </p:nvSpPr>
          <p:spPr bwMode="auto">
            <a:xfrm>
              <a:off x="656" y="1934"/>
              <a:ext cx="817" cy="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DS5000</a:t>
              </a:r>
            </a:p>
            <a:p>
              <a:pPr algn="ctr">
                <a:spcBef>
                  <a:spcPct val="2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8751</a:t>
              </a:r>
            </a:p>
            <a:p>
              <a:pPr algn="ctr">
                <a:spcBef>
                  <a:spcPct val="2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8951</a:t>
              </a:r>
            </a:p>
          </p:txBody>
        </p:sp>
        <p:sp>
          <p:nvSpPr>
            <p:cNvPr id="35933" name="Line 104"/>
            <p:cNvSpPr>
              <a:spLocks noChangeShapeType="1"/>
            </p:cNvSpPr>
            <p:nvPr/>
          </p:nvSpPr>
          <p:spPr bwMode="auto">
            <a:xfrm>
              <a:off x="1915" y="1876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34" name="Line 105"/>
            <p:cNvSpPr>
              <a:spLocks noChangeShapeType="1"/>
            </p:cNvSpPr>
            <p:nvPr/>
          </p:nvSpPr>
          <p:spPr bwMode="auto">
            <a:xfrm>
              <a:off x="1927" y="3146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35" name="Line 106"/>
            <p:cNvSpPr>
              <a:spLocks noChangeShapeType="1"/>
            </p:cNvSpPr>
            <p:nvPr/>
          </p:nvSpPr>
          <p:spPr bwMode="auto">
            <a:xfrm>
              <a:off x="1927" y="2977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36" name="Line 107"/>
            <p:cNvSpPr>
              <a:spLocks noChangeShapeType="1"/>
            </p:cNvSpPr>
            <p:nvPr/>
          </p:nvSpPr>
          <p:spPr bwMode="auto">
            <a:xfrm>
              <a:off x="1927" y="2795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37" name="Line 108"/>
            <p:cNvSpPr>
              <a:spLocks noChangeShapeType="1"/>
            </p:cNvSpPr>
            <p:nvPr/>
          </p:nvSpPr>
          <p:spPr bwMode="auto">
            <a:xfrm>
              <a:off x="1927" y="2602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38" name="Line 109"/>
            <p:cNvSpPr>
              <a:spLocks noChangeShapeType="1"/>
            </p:cNvSpPr>
            <p:nvPr/>
          </p:nvSpPr>
          <p:spPr bwMode="auto">
            <a:xfrm>
              <a:off x="1927" y="2433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39" name="Line 110"/>
            <p:cNvSpPr>
              <a:spLocks noChangeShapeType="1"/>
            </p:cNvSpPr>
            <p:nvPr/>
          </p:nvSpPr>
          <p:spPr bwMode="auto">
            <a:xfrm>
              <a:off x="1927" y="2230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40" name="Line 111"/>
            <p:cNvSpPr>
              <a:spLocks noChangeShapeType="1"/>
            </p:cNvSpPr>
            <p:nvPr/>
          </p:nvSpPr>
          <p:spPr bwMode="auto">
            <a:xfrm>
              <a:off x="1927" y="2048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41" name="Oval 112"/>
            <p:cNvSpPr>
              <a:spLocks noChangeArrowheads="1"/>
            </p:cNvSpPr>
            <p:nvPr/>
          </p:nvSpPr>
          <p:spPr bwMode="auto">
            <a:xfrm>
              <a:off x="2130" y="1854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942" name="Oval 113"/>
            <p:cNvSpPr>
              <a:spLocks noChangeArrowheads="1"/>
            </p:cNvSpPr>
            <p:nvPr/>
          </p:nvSpPr>
          <p:spPr bwMode="auto">
            <a:xfrm>
              <a:off x="2493" y="2023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943" name="Oval 114"/>
            <p:cNvSpPr>
              <a:spLocks noChangeArrowheads="1"/>
            </p:cNvSpPr>
            <p:nvPr/>
          </p:nvSpPr>
          <p:spPr bwMode="auto">
            <a:xfrm>
              <a:off x="2858" y="2205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944" name="Oval 115"/>
            <p:cNvSpPr>
              <a:spLocks noChangeArrowheads="1"/>
            </p:cNvSpPr>
            <p:nvPr/>
          </p:nvSpPr>
          <p:spPr bwMode="auto">
            <a:xfrm>
              <a:off x="3219" y="2411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945" name="Oval 116"/>
            <p:cNvSpPr>
              <a:spLocks noChangeArrowheads="1"/>
            </p:cNvSpPr>
            <p:nvPr/>
          </p:nvSpPr>
          <p:spPr bwMode="auto">
            <a:xfrm>
              <a:off x="3578" y="2580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946" name="Oval 117"/>
            <p:cNvSpPr>
              <a:spLocks noChangeArrowheads="1"/>
            </p:cNvSpPr>
            <p:nvPr/>
          </p:nvSpPr>
          <p:spPr bwMode="auto">
            <a:xfrm>
              <a:off x="3947" y="2771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947" name="Oval 118"/>
            <p:cNvSpPr>
              <a:spLocks noChangeArrowheads="1"/>
            </p:cNvSpPr>
            <p:nvPr/>
          </p:nvSpPr>
          <p:spPr bwMode="auto">
            <a:xfrm>
              <a:off x="4307" y="2952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948" name="Oval 119"/>
            <p:cNvSpPr>
              <a:spLocks noChangeArrowheads="1"/>
            </p:cNvSpPr>
            <p:nvPr/>
          </p:nvSpPr>
          <p:spPr bwMode="auto">
            <a:xfrm>
              <a:off x="4670" y="3121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949" name="Line 120"/>
            <p:cNvSpPr>
              <a:spLocks noChangeShapeType="1"/>
            </p:cNvSpPr>
            <p:nvPr/>
          </p:nvSpPr>
          <p:spPr bwMode="auto">
            <a:xfrm>
              <a:off x="2517" y="1887"/>
              <a:ext cx="0" cy="136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950" name="Text Box 121"/>
            <p:cNvSpPr txBox="1">
              <a:spLocks noChangeArrowheads="1"/>
            </p:cNvSpPr>
            <p:nvPr/>
          </p:nvSpPr>
          <p:spPr bwMode="auto">
            <a:xfrm>
              <a:off x="1337" y="938"/>
              <a:ext cx="544" cy="3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Vcc</a:t>
              </a:r>
            </a:p>
          </p:txBody>
        </p:sp>
        <p:sp>
          <p:nvSpPr>
            <p:cNvPr id="35951" name="Text Box 122"/>
            <p:cNvSpPr txBox="1">
              <a:spLocks noChangeArrowheads="1"/>
            </p:cNvSpPr>
            <p:nvPr/>
          </p:nvSpPr>
          <p:spPr bwMode="auto">
            <a:xfrm>
              <a:off x="4785" y="1116"/>
              <a:ext cx="544" cy="3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10 K</a:t>
              </a:r>
            </a:p>
          </p:txBody>
        </p:sp>
        <p:sp>
          <p:nvSpPr>
            <p:cNvPr id="35952" name="Text Box 123"/>
            <p:cNvSpPr txBox="1">
              <a:spLocks noChangeArrowheads="1"/>
            </p:cNvSpPr>
            <p:nvPr/>
          </p:nvSpPr>
          <p:spPr bwMode="auto">
            <a:xfrm>
              <a:off x="4874" y="1615"/>
              <a:ext cx="367" cy="14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600" b="1">
                  <a:ea typeface="PMingLiU" pitchFamily="18" charset="-120"/>
                  <a:cs typeface="Arial" charset="0"/>
                </a:rPr>
                <a:t>Port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IMPORTANT PINS </a:t>
            </a:r>
            <a:br>
              <a:rPr lang="en-US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endParaRPr lang="en-US" sz="28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CC0066"/>
              </a:buClr>
              <a:buSzPct val="150000"/>
              <a:defRPr/>
            </a:pPr>
            <a:endParaRPr lang="en-US" sz="1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Clr>
                <a:srgbClr val="CC0066"/>
              </a:buClr>
              <a:buSzPct val="130000"/>
              <a:defRPr/>
            </a:pPr>
            <a:r>
              <a:rPr lang="en-US" sz="2400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PSEN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(out):  </a:t>
            </a:r>
            <a:r>
              <a:rPr lang="en-US" sz="240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rogram </a:t>
            </a:r>
            <a:r>
              <a:rPr lang="en-US" sz="240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tore </a:t>
            </a:r>
            <a:r>
              <a:rPr lang="en-US" sz="240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able, the read signal for external program memory (active low).</a:t>
            </a:r>
          </a:p>
          <a:p>
            <a:pPr eaLnBrk="1" hangingPunct="1">
              <a:lnSpc>
                <a:spcPct val="80000"/>
              </a:lnSpc>
              <a:buClr>
                <a:srgbClr val="CC0066"/>
              </a:buClr>
              <a:buSzPct val="130000"/>
              <a:defRPr/>
            </a:pPr>
            <a:endParaRPr lang="en-US" sz="1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Clr>
                <a:srgbClr val="CC0066"/>
              </a:buClr>
              <a:buSzPct val="130000"/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ALE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(out):  </a:t>
            </a:r>
            <a:r>
              <a:rPr lang="en-US" sz="240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ddress </a:t>
            </a:r>
            <a:r>
              <a:rPr lang="en-US" sz="240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atch </a:t>
            </a:r>
            <a:r>
              <a:rPr lang="en-US" sz="240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nable, to latch address outputs at Port0 and Port2</a:t>
            </a:r>
          </a:p>
          <a:p>
            <a:pPr eaLnBrk="1" hangingPunct="1">
              <a:lnSpc>
                <a:spcPct val="80000"/>
              </a:lnSpc>
              <a:buClr>
                <a:srgbClr val="CC0066"/>
              </a:buClr>
              <a:buSzPct val="130000"/>
              <a:defRPr/>
            </a:pPr>
            <a:endParaRPr lang="en-US" sz="1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Clr>
                <a:srgbClr val="CC0066"/>
              </a:buClr>
              <a:buSzPct val="130000"/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EA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(in):  </a:t>
            </a:r>
            <a:r>
              <a:rPr lang="en-US" sz="240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xternal </a:t>
            </a:r>
            <a:r>
              <a:rPr lang="en-US" sz="240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ccess Enable, active low to access external program memory locations 0 to 4K </a:t>
            </a:r>
          </a:p>
          <a:p>
            <a:pPr eaLnBrk="1" hangingPunct="1">
              <a:lnSpc>
                <a:spcPct val="80000"/>
              </a:lnSpc>
              <a:buClr>
                <a:srgbClr val="CC0066"/>
              </a:buClr>
              <a:buSzPct val="130000"/>
              <a:defRPr/>
            </a:pPr>
            <a:endParaRPr lang="en-US" sz="1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Clr>
                <a:srgbClr val="CC0066"/>
              </a:buClr>
              <a:buSzPct val="130000"/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RXD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sz="2400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TXD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UART pins for serial I/O on Port 3</a:t>
            </a:r>
          </a:p>
          <a:p>
            <a:pPr eaLnBrk="1" hangingPunct="1">
              <a:lnSpc>
                <a:spcPct val="80000"/>
              </a:lnSpc>
              <a:buClr>
                <a:srgbClr val="CC0066"/>
              </a:buClr>
              <a:buSzPct val="130000"/>
              <a:defRPr/>
            </a:pPr>
            <a:endParaRPr lang="en-US" sz="1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Clr>
                <a:srgbClr val="CC0066"/>
              </a:buClr>
              <a:buSzPct val="130000"/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XTAL1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&amp; </a:t>
            </a:r>
            <a:r>
              <a:rPr lang="en-US" sz="2400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XTAL2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  Crystal inputs for internal oscillator.</a:t>
            </a:r>
            <a:endParaRPr lang="en-US" sz="2400" smtClean="0"/>
          </a:p>
          <a:p>
            <a:pPr eaLnBrk="1" hangingPunct="1">
              <a:buClr>
                <a:srgbClr val="CC0066"/>
              </a:buClr>
              <a:buSzPct val="130000"/>
              <a:defRPr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zh-TW" sz="4100" b="1" smtClean="0">
                <a:solidFill>
                  <a:schemeClr val="accent2"/>
                </a:solidFill>
                <a:latin typeface="Comic Sans MS" pitchFamily="66" charset="0"/>
                <a:ea typeface="PMingLiU" pitchFamily="18" charset="-120"/>
              </a:rPr>
              <a:t>Pins of 8051</a:t>
            </a:r>
            <a:endParaRPr lang="en-US" sz="4100" b="1" smtClean="0">
              <a:solidFill>
                <a:schemeClr val="accent2"/>
              </a:solidFill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700" smtClean="0">
                <a:ea typeface="PMingLiU" pitchFamily="18" charset="-120"/>
              </a:rPr>
              <a:t>Vcc</a:t>
            </a:r>
            <a:r>
              <a:rPr lang="zh-TW" altLang="en-US" sz="2700" smtClean="0">
                <a:ea typeface="PMingLiU" pitchFamily="18" charset="-120"/>
              </a:rPr>
              <a:t>（</a:t>
            </a:r>
            <a:r>
              <a:rPr lang="en-US" altLang="zh-TW" sz="2700" smtClean="0">
                <a:ea typeface="PMingLiU" pitchFamily="18" charset="-120"/>
              </a:rPr>
              <a:t>pin 40</a:t>
            </a:r>
            <a:r>
              <a:rPr lang="zh-TW" altLang="en-US" sz="2700" smtClean="0">
                <a:ea typeface="PMingLiU" pitchFamily="18" charset="-120"/>
              </a:rPr>
              <a:t>）：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700" smtClean="0">
                <a:ea typeface="PMingLiU" pitchFamily="18" charset="-120"/>
              </a:rPr>
              <a:t>Vcc provides supply voltage to the chip.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700" smtClean="0">
                <a:ea typeface="PMingLiU" pitchFamily="18" charset="-120"/>
              </a:rPr>
              <a:t>The voltage source is +5V.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700" smtClean="0">
                <a:ea typeface="PMingLiU" pitchFamily="18" charset="-120"/>
              </a:rPr>
              <a:t>GND</a:t>
            </a:r>
            <a:r>
              <a:rPr lang="zh-TW" altLang="en-US" sz="2700" smtClean="0">
                <a:ea typeface="PMingLiU" pitchFamily="18" charset="-120"/>
              </a:rPr>
              <a:t>（</a:t>
            </a:r>
            <a:r>
              <a:rPr lang="en-US" altLang="zh-TW" sz="2700" smtClean="0">
                <a:ea typeface="PMingLiU" pitchFamily="18" charset="-120"/>
              </a:rPr>
              <a:t>pin 20</a:t>
            </a:r>
            <a:r>
              <a:rPr lang="zh-TW" altLang="en-US" sz="2700" smtClean="0">
                <a:ea typeface="PMingLiU" pitchFamily="18" charset="-120"/>
              </a:rPr>
              <a:t>）：</a:t>
            </a:r>
            <a:r>
              <a:rPr lang="en-US" altLang="zh-TW" sz="2700" smtClean="0">
                <a:ea typeface="PMingLiU" pitchFamily="18" charset="-120"/>
              </a:rPr>
              <a:t>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700" smtClean="0">
                <a:ea typeface="PMingLiU" pitchFamily="18" charset="-120"/>
              </a:rPr>
              <a:t>XTAL1 and XTAL2</a:t>
            </a:r>
            <a:r>
              <a:rPr lang="zh-TW" altLang="en-US" sz="2700" smtClean="0">
                <a:ea typeface="PMingLiU" pitchFamily="18" charset="-120"/>
              </a:rPr>
              <a:t>（</a:t>
            </a:r>
            <a:r>
              <a:rPr lang="en-US" altLang="zh-TW" sz="2700" smtClean="0">
                <a:ea typeface="PMingLiU" pitchFamily="18" charset="-120"/>
              </a:rPr>
              <a:t>pins 19,18</a:t>
            </a:r>
            <a:r>
              <a:rPr lang="zh-TW" altLang="en-US" sz="2700" smtClean="0">
                <a:ea typeface="PMingLiU" pitchFamily="18" charset="-120"/>
              </a:rPr>
              <a:t>）：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700" smtClean="0">
                <a:ea typeface="PMingLiU" pitchFamily="18" charset="-120"/>
              </a:rPr>
              <a:t>These 2 pins provide external clock.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700" smtClean="0">
                <a:ea typeface="PMingLiU" pitchFamily="18" charset="-120"/>
              </a:rPr>
              <a:t>Way 1</a:t>
            </a:r>
            <a:r>
              <a:rPr lang="zh-TW" altLang="en-US" sz="2700" smtClean="0">
                <a:ea typeface="PMingLiU" pitchFamily="18" charset="-120"/>
              </a:rPr>
              <a:t>：</a:t>
            </a:r>
            <a:r>
              <a:rPr lang="en-US" altLang="zh-TW" sz="2700" smtClean="0">
                <a:ea typeface="PMingLiU" pitchFamily="18" charset="-120"/>
              </a:rPr>
              <a:t>using a quartz crystal oscillator </a:t>
            </a:r>
            <a:r>
              <a:rPr lang="en-US" altLang="zh-TW" sz="2700" smtClean="0">
                <a:ea typeface="PMingLiU" pitchFamily="18" charset="-120"/>
                <a:sym typeface="Wingdings" pitchFamily="2" charset="2"/>
                <a:hlinkClick r:id="rId2" action="ppaction://hlinksldjump"/>
              </a:rPr>
              <a:t> </a:t>
            </a:r>
            <a:endParaRPr lang="en-US" altLang="zh-TW" sz="2700" smtClean="0">
              <a:ea typeface="PMingLiU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700" smtClean="0">
                <a:ea typeface="PMingLiU" pitchFamily="18" charset="-120"/>
              </a:rPr>
              <a:t>Way 2</a:t>
            </a:r>
            <a:r>
              <a:rPr lang="zh-TW" altLang="en-US" sz="2700" smtClean="0">
                <a:ea typeface="PMingLiU" pitchFamily="18" charset="-120"/>
              </a:rPr>
              <a:t>：</a:t>
            </a:r>
            <a:r>
              <a:rPr lang="en-US" altLang="zh-TW" sz="2700" smtClean="0">
                <a:ea typeface="PMingLiU" pitchFamily="18" charset="-120"/>
              </a:rPr>
              <a:t>using a TTL oscillator </a:t>
            </a:r>
            <a:endParaRPr lang="en-US" altLang="zh-TW" sz="2700" smtClean="0">
              <a:ea typeface="PMingLiU" pitchFamily="18" charset="-120"/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700" smtClean="0">
                <a:ea typeface="PMingLiU" pitchFamily="18" charset="-120"/>
                <a:sym typeface="Wingdings" pitchFamily="2" charset="2"/>
              </a:rPr>
              <a:t>Example 4-1 shows the relationship between XTAL and the machine cycle. 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900" smtClean="0">
                <a:ea typeface="PMingLiU" pitchFamily="18" charset="-120"/>
              </a:rPr>
              <a:t>XTAL Connection to 8051</a:t>
            </a:r>
            <a:endParaRPr lang="en-US" sz="2900" smtClean="0">
              <a:ea typeface="PMingLiU" pitchFamily="18" charset="-120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  <a:ea typeface="PMingLiU" pitchFamily="18" charset="-120"/>
              </a:rPr>
              <a:t>Using a quartz crystal oscillator</a:t>
            </a:r>
          </a:p>
          <a:p>
            <a:pPr eaLnBrk="1" hangingPunct="1"/>
            <a:r>
              <a:rPr lang="en-US" altLang="zh-TW" smtClean="0">
                <a:latin typeface="Times New Roman" pitchFamily="18" charset="0"/>
                <a:ea typeface="PMingLiU" pitchFamily="18" charset="-120"/>
              </a:rPr>
              <a:t>We can observe the frequency on the XTAL2 pin.</a:t>
            </a:r>
          </a:p>
          <a:p>
            <a:pPr eaLnBrk="1" hangingPunct="1"/>
            <a:endParaRPr lang="en-US" sz="1700" smtClean="0">
              <a:latin typeface="Times New Roman" pitchFamily="18" charset="0"/>
              <a:ea typeface="PMingLiU" pitchFamily="18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92275" y="2492375"/>
            <a:ext cx="4191000" cy="3559175"/>
            <a:chOff x="1008" y="709"/>
            <a:chExt cx="4095" cy="335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70" y="1072"/>
              <a:ext cx="170" cy="360"/>
              <a:chOff x="2784" y="1406"/>
              <a:chExt cx="170" cy="360"/>
            </a:xfrm>
          </p:grpSpPr>
          <p:sp>
            <p:nvSpPr>
              <p:cNvPr id="2088" name="Line 6"/>
              <p:cNvSpPr>
                <a:spLocks noChangeShapeType="1"/>
              </p:cNvSpPr>
              <p:nvPr/>
            </p:nvSpPr>
            <p:spPr bwMode="auto">
              <a:xfrm>
                <a:off x="2954" y="1491"/>
                <a:ext cx="0" cy="181"/>
              </a:xfrm>
              <a:prstGeom prst="line">
                <a:avLst/>
              </a:prstGeom>
              <a:noFill/>
              <a:ln w="406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aphicFrame>
            <p:nvGraphicFramePr>
              <p:cNvPr id="2051" name="Object 7"/>
              <p:cNvGraphicFramePr>
                <a:graphicFrameLocks noChangeAspect="1"/>
              </p:cNvGraphicFramePr>
              <p:nvPr/>
            </p:nvGraphicFramePr>
            <p:xfrm>
              <a:off x="2784" y="1406"/>
              <a:ext cx="96" cy="360"/>
            </p:xfrm>
            <a:graphic>
              <a:graphicData uri="http://schemas.openxmlformats.org/presentationml/2006/ole">
                <p:oleObj spid="_x0000_s2051" name="Bitmap Image" r:id="rId3" imgW="152260" imgH="571731" progId="Paint.Picture">
                  <p:embed/>
                </p:oleObj>
              </a:graphicData>
            </a:graphic>
          </p:graphicFrame>
        </p:grpSp>
        <p:sp>
          <p:nvSpPr>
            <p:cNvPr id="2056" name="Oval 8"/>
            <p:cNvSpPr>
              <a:spLocks noChangeArrowheads="1"/>
            </p:cNvSpPr>
            <p:nvPr/>
          </p:nvSpPr>
          <p:spPr bwMode="auto">
            <a:xfrm>
              <a:off x="1158" y="1163"/>
              <a:ext cx="181" cy="181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2836" y="1163"/>
              <a:ext cx="181" cy="181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157" y="3431"/>
              <a:ext cx="181" cy="181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>
              <a:off x="1249" y="1254"/>
              <a:ext cx="589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1929" y="1254"/>
              <a:ext cx="953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61" name="Line 13"/>
            <p:cNvSpPr>
              <a:spLocks noChangeShapeType="1"/>
            </p:cNvSpPr>
            <p:nvPr/>
          </p:nvSpPr>
          <p:spPr bwMode="auto">
            <a:xfrm>
              <a:off x="2927" y="1254"/>
              <a:ext cx="953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1770" y="2345"/>
              <a:ext cx="170" cy="360"/>
              <a:chOff x="1770" y="2345"/>
              <a:chExt cx="170" cy="360"/>
            </a:xfrm>
          </p:grpSpPr>
          <p:sp>
            <p:nvSpPr>
              <p:cNvPr id="2087" name="Line 15"/>
              <p:cNvSpPr>
                <a:spLocks noChangeShapeType="1"/>
              </p:cNvSpPr>
              <p:nvPr/>
            </p:nvSpPr>
            <p:spPr bwMode="auto">
              <a:xfrm>
                <a:off x="1940" y="2430"/>
                <a:ext cx="0" cy="181"/>
              </a:xfrm>
              <a:prstGeom prst="line">
                <a:avLst/>
              </a:prstGeom>
              <a:noFill/>
              <a:ln w="4064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aphicFrame>
            <p:nvGraphicFramePr>
              <p:cNvPr id="2050" name="Object 16"/>
              <p:cNvGraphicFramePr>
                <a:graphicFrameLocks noChangeAspect="1"/>
              </p:cNvGraphicFramePr>
              <p:nvPr/>
            </p:nvGraphicFramePr>
            <p:xfrm>
              <a:off x="1770" y="2345"/>
              <a:ext cx="96" cy="360"/>
            </p:xfrm>
            <a:graphic>
              <a:graphicData uri="http://schemas.openxmlformats.org/presentationml/2006/ole">
                <p:oleObj spid="_x0000_s2050" name="點陣圖影像" r:id="rId4" imgW="152260" imgH="571731" progId="Paint.Picture">
                  <p:embed/>
                </p:oleObj>
              </a:graphicData>
            </a:graphic>
          </p:graphicFrame>
        </p:grpSp>
        <p:sp>
          <p:nvSpPr>
            <p:cNvPr id="2063" name="Oval 17"/>
            <p:cNvSpPr>
              <a:spLocks noChangeArrowheads="1"/>
            </p:cNvSpPr>
            <p:nvPr/>
          </p:nvSpPr>
          <p:spPr bwMode="auto">
            <a:xfrm>
              <a:off x="2836" y="2436"/>
              <a:ext cx="181" cy="181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4" name="Line 18"/>
            <p:cNvSpPr>
              <a:spLocks noChangeShapeType="1"/>
            </p:cNvSpPr>
            <p:nvPr/>
          </p:nvSpPr>
          <p:spPr bwMode="auto">
            <a:xfrm>
              <a:off x="1249" y="2527"/>
              <a:ext cx="589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65" name="Line 19"/>
            <p:cNvSpPr>
              <a:spLocks noChangeShapeType="1"/>
            </p:cNvSpPr>
            <p:nvPr/>
          </p:nvSpPr>
          <p:spPr bwMode="auto">
            <a:xfrm>
              <a:off x="1929" y="2527"/>
              <a:ext cx="953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66" name="Line 20"/>
            <p:cNvSpPr>
              <a:spLocks noChangeShapeType="1"/>
            </p:cNvSpPr>
            <p:nvPr/>
          </p:nvSpPr>
          <p:spPr bwMode="auto">
            <a:xfrm>
              <a:off x="2927" y="2527"/>
              <a:ext cx="953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67" name="Line 21"/>
            <p:cNvSpPr>
              <a:spLocks noChangeShapeType="1"/>
            </p:cNvSpPr>
            <p:nvPr/>
          </p:nvSpPr>
          <p:spPr bwMode="auto">
            <a:xfrm>
              <a:off x="1249" y="1254"/>
              <a:ext cx="0" cy="226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68" name="Line 22"/>
            <p:cNvSpPr>
              <a:spLocks noChangeShapeType="1"/>
            </p:cNvSpPr>
            <p:nvPr/>
          </p:nvSpPr>
          <p:spPr bwMode="auto">
            <a:xfrm>
              <a:off x="1249" y="3522"/>
              <a:ext cx="2631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69" name="Line 23"/>
            <p:cNvSpPr>
              <a:spLocks noChangeShapeType="1"/>
            </p:cNvSpPr>
            <p:nvPr/>
          </p:nvSpPr>
          <p:spPr bwMode="auto">
            <a:xfrm>
              <a:off x="3880" y="890"/>
              <a:ext cx="0" cy="3176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70" name="Line 24"/>
            <p:cNvSpPr>
              <a:spLocks noChangeShapeType="1"/>
            </p:cNvSpPr>
            <p:nvPr/>
          </p:nvSpPr>
          <p:spPr bwMode="auto">
            <a:xfrm>
              <a:off x="1249" y="3521"/>
              <a:ext cx="0" cy="318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835" y="1565"/>
              <a:ext cx="182" cy="590"/>
              <a:chOff x="2835" y="1565"/>
              <a:chExt cx="182" cy="590"/>
            </a:xfrm>
          </p:grpSpPr>
          <p:sp>
            <p:nvSpPr>
              <p:cNvPr id="2084" name="Line 26"/>
              <p:cNvSpPr>
                <a:spLocks noChangeShapeType="1"/>
              </p:cNvSpPr>
              <p:nvPr/>
            </p:nvSpPr>
            <p:spPr bwMode="auto">
              <a:xfrm>
                <a:off x="2835" y="1565"/>
                <a:ext cx="181" cy="0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85" name="Line 27"/>
              <p:cNvSpPr>
                <a:spLocks noChangeShapeType="1"/>
              </p:cNvSpPr>
              <p:nvPr/>
            </p:nvSpPr>
            <p:spPr bwMode="auto">
              <a:xfrm>
                <a:off x="2836" y="2155"/>
                <a:ext cx="181" cy="0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86" name="Rectangle 28"/>
              <p:cNvSpPr>
                <a:spLocks noChangeArrowheads="1"/>
              </p:cNvSpPr>
              <p:nvPr/>
            </p:nvSpPr>
            <p:spPr bwMode="auto">
              <a:xfrm>
                <a:off x="2853" y="1701"/>
                <a:ext cx="159" cy="327"/>
              </a:xfrm>
              <a:prstGeom prst="rect">
                <a:avLst/>
              </a:prstGeom>
              <a:noFill/>
              <a:ln w="2921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072" name="Line 29"/>
            <p:cNvSpPr>
              <a:spLocks noChangeShapeType="1"/>
            </p:cNvSpPr>
            <p:nvPr/>
          </p:nvSpPr>
          <p:spPr bwMode="auto">
            <a:xfrm>
              <a:off x="2927" y="1253"/>
              <a:ext cx="0" cy="318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73" name="Line 30"/>
            <p:cNvSpPr>
              <a:spLocks noChangeShapeType="1"/>
            </p:cNvSpPr>
            <p:nvPr/>
          </p:nvSpPr>
          <p:spPr bwMode="auto">
            <a:xfrm>
              <a:off x="2927" y="2160"/>
              <a:ext cx="0" cy="318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74" name="Text Box 31"/>
            <p:cNvSpPr txBox="1">
              <a:spLocks noChangeArrowheads="1"/>
            </p:cNvSpPr>
            <p:nvPr/>
          </p:nvSpPr>
          <p:spPr bwMode="auto">
            <a:xfrm>
              <a:off x="1351" y="709"/>
              <a:ext cx="1042" cy="3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  <a:cs typeface="Arial" charset="0"/>
                </a:rPr>
                <a:t>C2</a:t>
              </a:r>
            </a:p>
          </p:txBody>
        </p:sp>
        <p:sp>
          <p:nvSpPr>
            <p:cNvPr id="2075" name="Text Box 32"/>
            <p:cNvSpPr txBox="1">
              <a:spLocks noChangeArrowheads="1"/>
            </p:cNvSpPr>
            <p:nvPr/>
          </p:nvSpPr>
          <p:spPr bwMode="auto">
            <a:xfrm>
              <a:off x="1476" y="1387"/>
              <a:ext cx="816" cy="3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 b="1">
                  <a:ea typeface="PMingLiU" pitchFamily="18" charset="-120"/>
                  <a:cs typeface="Arial" charset="0"/>
                </a:rPr>
                <a:t>30pF</a:t>
              </a:r>
            </a:p>
          </p:txBody>
        </p:sp>
        <p:sp>
          <p:nvSpPr>
            <p:cNvPr id="2076" name="Text Box 33"/>
            <p:cNvSpPr txBox="1">
              <a:spLocks noChangeArrowheads="1"/>
            </p:cNvSpPr>
            <p:nvPr/>
          </p:nvSpPr>
          <p:spPr bwMode="auto">
            <a:xfrm>
              <a:off x="1520" y="1935"/>
              <a:ext cx="681" cy="3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  <a:cs typeface="Arial" charset="0"/>
                </a:rPr>
                <a:t>C1</a:t>
              </a:r>
            </a:p>
          </p:txBody>
        </p:sp>
        <p:sp>
          <p:nvSpPr>
            <p:cNvPr id="2077" name="Text Box 34"/>
            <p:cNvSpPr txBox="1">
              <a:spLocks noChangeArrowheads="1"/>
            </p:cNvSpPr>
            <p:nvPr/>
          </p:nvSpPr>
          <p:spPr bwMode="auto">
            <a:xfrm>
              <a:off x="1476" y="2657"/>
              <a:ext cx="816" cy="3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 b="1">
                  <a:ea typeface="PMingLiU" pitchFamily="18" charset="-120"/>
                  <a:cs typeface="Arial" charset="0"/>
                </a:rPr>
                <a:t>30pF</a:t>
              </a:r>
            </a:p>
          </p:txBody>
        </p:sp>
        <p:sp>
          <p:nvSpPr>
            <p:cNvPr id="2078" name="Text Box 35"/>
            <p:cNvSpPr txBox="1">
              <a:spLocks noChangeArrowheads="1"/>
            </p:cNvSpPr>
            <p:nvPr/>
          </p:nvSpPr>
          <p:spPr bwMode="auto">
            <a:xfrm>
              <a:off x="4014" y="1055"/>
              <a:ext cx="1042" cy="3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  <a:cs typeface="Arial" charset="0"/>
                </a:rPr>
                <a:t>XTAL2</a:t>
              </a:r>
            </a:p>
          </p:txBody>
        </p:sp>
        <p:sp>
          <p:nvSpPr>
            <p:cNvPr id="2079" name="Text Box 36"/>
            <p:cNvSpPr txBox="1">
              <a:spLocks noChangeArrowheads="1"/>
            </p:cNvSpPr>
            <p:nvPr/>
          </p:nvSpPr>
          <p:spPr bwMode="auto">
            <a:xfrm>
              <a:off x="4014" y="2343"/>
              <a:ext cx="1089" cy="3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  <a:cs typeface="Arial" charset="0"/>
                </a:rPr>
                <a:t>XTAL1</a:t>
              </a:r>
            </a:p>
          </p:txBody>
        </p:sp>
        <p:sp>
          <p:nvSpPr>
            <p:cNvPr id="2080" name="Text Box 37"/>
            <p:cNvSpPr txBox="1">
              <a:spLocks noChangeArrowheads="1"/>
            </p:cNvSpPr>
            <p:nvPr/>
          </p:nvSpPr>
          <p:spPr bwMode="auto">
            <a:xfrm>
              <a:off x="4016" y="3338"/>
              <a:ext cx="862" cy="3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  <a:cs typeface="Arial" charset="0"/>
                </a:rPr>
                <a:t>GND</a:t>
              </a:r>
            </a:p>
          </p:txBody>
        </p:sp>
        <p:sp>
          <p:nvSpPr>
            <p:cNvPr id="2081" name="Line 38"/>
            <p:cNvSpPr>
              <a:spLocks noChangeShapeType="1"/>
            </p:cNvSpPr>
            <p:nvPr/>
          </p:nvSpPr>
          <p:spPr bwMode="auto">
            <a:xfrm>
              <a:off x="1008" y="384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82" name="Line 39"/>
            <p:cNvSpPr>
              <a:spLocks noChangeShapeType="1"/>
            </p:cNvSpPr>
            <p:nvPr/>
          </p:nvSpPr>
          <p:spPr bwMode="auto">
            <a:xfrm>
              <a:off x="1104" y="39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83" name="Line 40"/>
            <p:cNvSpPr>
              <a:spLocks noChangeShapeType="1"/>
            </p:cNvSpPr>
            <p:nvPr/>
          </p:nvSpPr>
          <p:spPr bwMode="auto">
            <a:xfrm>
              <a:off x="1152" y="40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900" smtClean="0">
                <a:latin typeface="Comic Sans MS" pitchFamily="66" charset="0"/>
                <a:ea typeface="PMingLiU" pitchFamily="18" charset="-120"/>
              </a:rPr>
              <a:t>XTAL Connection to an External Clock Source</a:t>
            </a:r>
            <a:endParaRPr lang="en-US" sz="2900" smtClean="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68413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  <a:ea typeface="PMingLiU" pitchFamily="18" charset="-120"/>
              </a:rPr>
              <a:t>Using a TTL oscillator</a:t>
            </a:r>
          </a:p>
          <a:p>
            <a:pPr eaLnBrk="1" hangingPunct="1"/>
            <a:r>
              <a:rPr lang="en-US" altLang="zh-TW" smtClean="0">
                <a:latin typeface="Times New Roman" pitchFamily="18" charset="0"/>
                <a:ea typeface="PMingLiU" pitchFamily="18" charset="-120"/>
              </a:rPr>
              <a:t>XTAL2 is unconnected.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ea typeface="PMingLiU" pitchFamily="18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11413" y="2925763"/>
            <a:ext cx="4175125" cy="3455987"/>
            <a:chOff x="748" y="890"/>
            <a:chExt cx="4355" cy="3176"/>
          </a:xfrm>
        </p:grpSpPr>
        <p:sp>
          <p:nvSpPr>
            <p:cNvPr id="38917" name="Line 5"/>
            <p:cNvSpPr>
              <a:spLocks noChangeShapeType="1"/>
            </p:cNvSpPr>
            <p:nvPr/>
          </p:nvSpPr>
          <p:spPr bwMode="auto">
            <a:xfrm>
              <a:off x="1684" y="1254"/>
              <a:ext cx="226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>
              <a:off x="2699" y="2432"/>
              <a:ext cx="12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>
              <a:off x="2693" y="3418"/>
              <a:ext cx="12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920" name="Line 8"/>
            <p:cNvSpPr>
              <a:spLocks noChangeShapeType="1"/>
            </p:cNvSpPr>
            <p:nvPr/>
          </p:nvSpPr>
          <p:spPr bwMode="auto">
            <a:xfrm>
              <a:off x="3952" y="890"/>
              <a:ext cx="0" cy="3176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921" name="Line 9"/>
            <p:cNvSpPr>
              <a:spLocks noChangeShapeType="1"/>
            </p:cNvSpPr>
            <p:nvPr/>
          </p:nvSpPr>
          <p:spPr bwMode="auto">
            <a:xfrm>
              <a:off x="2699" y="3413"/>
              <a:ext cx="0" cy="363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992" y="1050"/>
              <a:ext cx="544" cy="6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  <a:cs typeface="Arial" charset="0"/>
                </a:rPr>
                <a:t>NC</a:t>
              </a:r>
            </a:p>
          </p:txBody>
        </p:sp>
        <p:sp>
          <p:nvSpPr>
            <p:cNvPr id="38923" name="Text Box 11"/>
            <p:cNvSpPr txBox="1">
              <a:spLocks noChangeArrowheads="1"/>
            </p:cNvSpPr>
            <p:nvPr/>
          </p:nvSpPr>
          <p:spPr bwMode="auto">
            <a:xfrm>
              <a:off x="748" y="1889"/>
              <a:ext cx="1860" cy="8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TW" sz="1800">
                  <a:latin typeface="Arial" charset="0"/>
                  <a:ea typeface="PMingLiU" pitchFamily="18" charset="-120"/>
                  <a:cs typeface="Arial" charset="0"/>
                </a:rPr>
                <a:t>EXTERNAL</a:t>
              </a:r>
            </a:p>
            <a:p>
              <a:r>
                <a:rPr kumimoji="1" lang="en-US" altLang="zh-TW" sz="1800">
                  <a:latin typeface="Arial" charset="0"/>
                  <a:ea typeface="PMingLiU" pitchFamily="18" charset="-120"/>
                  <a:cs typeface="Arial" charset="0"/>
                </a:rPr>
                <a:t>OSCILLATOR</a:t>
              </a:r>
            </a:p>
            <a:p>
              <a:r>
                <a:rPr kumimoji="1" lang="en-US" altLang="zh-TW" sz="1800">
                  <a:latin typeface="Arial" charset="0"/>
                  <a:ea typeface="PMingLiU" pitchFamily="18" charset="-120"/>
                  <a:cs typeface="Arial" charset="0"/>
                </a:rPr>
                <a:t>SIGNAL</a:t>
              </a:r>
            </a:p>
          </p:txBody>
        </p: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4014" y="1043"/>
              <a:ext cx="1043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  <a:cs typeface="Arial" charset="0"/>
                </a:rPr>
                <a:t>XTAL2</a:t>
              </a: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4014" y="2266"/>
              <a:ext cx="1089" cy="3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  <a:cs typeface="Arial" charset="0"/>
                </a:rPr>
                <a:t>XTAL1</a:t>
              </a:r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4016" y="3267"/>
              <a:ext cx="861" cy="3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  <a:cs typeface="Arial" charset="0"/>
                </a:rPr>
                <a:t>GND</a:t>
              </a:r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2448" y="379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2544" y="38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2592" y="39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Machine cycle</a:t>
            </a:r>
            <a:endParaRPr lang="en-US" smtClean="0">
              <a:ea typeface="PMingLiU" pitchFamily="18" charset="-120"/>
            </a:endParaRPr>
          </a:p>
        </p:txBody>
      </p:sp>
      <p:sp>
        <p:nvSpPr>
          <p:cNvPr id="39939" name="Rectangle 1027"/>
          <p:cNvSpPr>
            <a:spLocks noChangeArrowheads="1"/>
          </p:cNvSpPr>
          <p:nvPr>
            <p:ph type="body" idx="1"/>
          </p:nvPr>
        </p:nvSpPr>
        <p:spPr>
          <a:noFill/>
          <a:ln w="28575">
            <a:solidFill>
              <a:schemeClr val="tx1"/>
            </a:solidFill>
          </a:ln>
        </p:spPr>
        <p:txBody>
          <a:bodyPr/>
          <a:lstStyle/>
          <a:p>
            <a:pPr marL="609600" indent="-609600" eaLnBrk="1" hangingPunct="1"/>
            <a:r>
              <a:rPr lang="en-US" altLang="zh-TW" sz="2400" smtClean="0">
                <a:ea typeface="PMingLiU" pitchFamily="18" charset="-120"/>
              </a:rPr>
              <a:t>Find the machine cycle for</a:t>
            </a:r>
          </a:p>
          <a:p>
            <a:pPr marL="609600" indent="-609600" eaLnBrk="1" hangingPunct="1"/>
            <a:r>
              <a:rPr lang="en-US" altLang="zh-TW" sz="2400" smtClean="0">
                <a:ea typeface="PMingLiU" pitchFamily="18" charset="-120"/>
              </a:rPr>
              <a:t>(a) XTAL = 11.0592 MHz </a:t>
            </a:r>
          </a:p>
          <a:p>
            <a:pPr marL="609600" indent="-609600" eaLnBrk="1" hangingPunct="1"/>
            <a:r>
              <a:rPr lang="en-US" altLang="zh-TW" sz="2400" smtClean="0">
                <a:ea typeface="PMingLiU" pitchFamily="18" charset="-120"/>
              </a:rPr>
              <a:t>(b) XTAL = 16 MHz.</a:t>
            </a:r>
          </a:p>
          <a:p>
            <a:pPr marL="609600" indent="-609600" eaLnBrk="1" hangingPunct="1"/>
            <a:endParaRPr lang="en-US" altLang="zh-TW" sz="2400" smtClean="0">
              <a:ea typeface="PMingLiU" pitchFamily="18" charset="-120"/>
            </a:endParaRPr>
          </a:p>
          <a:p>
            <a:pPr marL="609600" indent="-609600" eaLnBrk="1" hangingPunct="1"/>
            <a:r>
              <a:rPr lang="en-US" altLang="zh-TW" sz="2400" b="1" smtClean="0">
                <a:ea typeface="PMingLiU" pitchFamily="18" charset="-120"/>
              </a:rPr>
              <a:t>Solution:</a:t>
            </a:r>
          </a:p>
          <a:p>
            <a:pPr marL="609600" indent="-609600" eaLnBrk="1" hangingPunct="1"/>
            <a:endParaRPr lang="en-US" altLang="zh-TW" sz="2400" b="1" smtClean="0">
              <a:ea typeface="PMingLiU" pitchFamily="18" charset="-120"/>
            </a:endParaRPr>
          </a:p>
          <a:p>
            <a:pPr marL="609600" indent="-609600" eaLnBrk="1" hangingPunct="1"/>
            <a:r>
              <a:rPr lang="en-US" altLang="zh-TW" sz="2400" smtClean="0">
                <a:ea typeface="PMingLiU" pitchFamily="18" charset="-120"/>
              </a:rPr>
              <a:t>(a) 11.0592 MHz / 12 = 921.6 kHz;</a:t>
            </a:r>
          </a:p>
          <a:p>
            <a:pPr marL="609600" indent="-609600" eaLnBrk="1" hangingPunct="1"/>
            <a:r>
              <a:rPr lang="en-US" altLang="zh-TW" sz="2400" smtClean="0">
                <a:ea typeface="PMingLiU" pitchFamily="18" charset="-120"/>
              </a:rPr>
              <a:t>      machine cycle = 1 / 921.6 kHz = 1.085 </a:t>
            </a:r>
            <a:r>
              <a:rPr lang="el-GR" altLang="zh-TW" sz="2400" smtClean="0">
                <a:sym typeface="Symbol" pitchFamily="18" charset="2"/>
              </a:rPr>
              <a:t></a:t>
            </a:r>
            <a:r>
              <a:rPr lang="en-US" altLang="zh-TW" sz="2400" smtClean="0">
                <a:ea typeface="PMingLiU" pitchFamily="18" charset="-120"/>
              </a:rPr>
              <a:t>s</a:t>
            </a:r>
          </a:p>
          <a:p>
            <a:pPr marL="609600" indent="-609600" eaLnBrk="1" hangingPunct="1"/>
            <a:r>
              <a:rPr lang="en-US" altLang="zh-TW" sz="2400" smtClean="0">
                <a:ea typeface="PMingLiU" pitchFamily="18" charset="-120"/>
              </a:rPr>
              <a:t>(b) 16 MHz / 12 = 1.333 MHz;</a:t>
            </a:r>
          </a:p>
          <a:p>
            <a:pPr marL="609600" indent="-609600" eaLnBrk="1" hangingPunct="1"/>
            <a:r>
              <a:rPr lang="en-US" altLang="zh-TW" sz="2400" smtClean="0">
                <a:ea typeface="PMingLiU" pitchFamily="18" charset="-120"/>
              </a:rPr>
              <a:t>      machine cycle = 1 / 1.333 MHz = 0.75 </a:t>
            </a:r>
            <a:r>
              <a:rPr lang="el-GR" altLang="zh-TW" sz="2400" smtClean="0">
                <a:sym typeface="Symbol" pitchFamily="18" charset="2"/>
              </a:rPr>
              <a:t></a:t>
            </a:r>
            <a:r>
              <a:rPr lang="en-US" altLang="zh-TW" sz="2400" smtClean="0">
                <a:ea typeface="PMingLiU" pitchFamily="18" charset="-120"/>
                <a:sym typeface="Symbol" pitchFamily="18" charset="2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900" b="1" smtClean="0">
                <a:latin typeface="Comic Sans MS" pitchFamily="66" charset="0"/>
                <a:ea typeface="PMingLiU" pitchFamily="18" charset="-120"/>
              </a:rPr>
              <a:t>Pins of 8051</a:t>
            </a:r>
            <a:endParaRPr lang="en-US" sz="2900" b="1" smtClean="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200" smtClean="0">
                <a:ea typeface="PMingLiU" pitchFamily="18" charset="-120"/>
              </a:rPr>
              <a:t>RST</a:t>
            </a:r>
            <a:r>
              <a:rPr lang="zh-TW" altLang="en-US" sz="2200" smtClean="0">
                <a:ea typeface="PMingLiU" pitchFamily="18" charset="-120"/>
              </a:rPr>
              <a:t>（</a:t>
            </a:r>
            <a:r>
              <a:rPr lang="en-US" altLang="zh-TW" sz="2200" smtClean="0">
                <a:ea typeface="PMingLiU" pitchFamily="18" charset="-120"/>
              </a:rPr>
              <a:t>pin 9</a:t>
            </a:r>
            <a:r>
              <a:rPr lang="zh-TW" altLang="en-US" sz="2200" smtClean="0">
                <a:ea typeface="PMingLiU" pitchFamily="18" charset="-120"/>
              </a:rPr>
              <a:t>）：</a:t>
            </a:r>
            <a:r>
              <a:rPr lang="en-US" altLang="zh-TW" sz="2200" smtClean="0">
                <a:ea typeface="PMingLiU" pitchFamily="18" charset="-120"/>
              </a:rPr>
              <a:t>reset</a:t>
            </a:r>
          </a:p>
          <a:p>
            <a:pPr lvl="1" eaLnBrk="1" hangingPunct="1"/>
            <a:r>
              <a:rPr lang="en-US" altLang="zh-TW" sz="2200" smtClean="0">
                <a:ea typeface="PMingLiU" pitchFamily="18" charset="-120"/>
              </a:rPr>
              <a:t>input pin and active high</a:t>
            </a:r>
            <a:r>
              <a:rPr lang="zh-TW" altLang="en-US" sz="2200" smtClean="0">
                <a:ea typeface="PMingLiU" pitchFamily="18" charset="-120"/>
              </a:rPr>
              <a:t>（</a:t>
            </a:r>
            <a:r>
              <a:rPr lang="en-US" altLang="zh-TW" sz="2200" smtClean="0">
                <a:ea typeface="PMingLiU" pitchFamily="18" charset="-120"/>
              </a:rPr>
              <a:t>normally low</a:t>
            </a:r>
            <a:r>
              <a:rPr lang="zh-TW" altLang="en-US" sz="2200" smtClean="0">
                <a:ea typeface="PMingLiU" pitchFamily="18" charset="-120"/>
              </a:rPr>
              <a:t>）</a:t>
            </a:r>
            <a:r>
              <a:rPr lang="en-US" altLang="zh-TW" sz="2200" smtClean="0">
                <a:ea typeface="PMingLiU" pitchFamily="18" charset="-120"/>
              </a:rPr>
              <a:t>.</a:t>
            </a:r>
          </a:p>
          <a:p>
            <a:pPr lvl="2" eaLnBrk="1" hangingPunct="1"/>
            <a:r>
              <a:rPr lang="en-US" altLang="zh-TW" sz="2600" smtClean="0">
                <a:ea typeface="PMingLiU" pitchFamily="18" charset="-120"/>
              </a:rPr>
              <a:t>The high pulse must be high at least 2 machine cycles.</a:t>
            </a:r>
          </a:p>
          <a:p>
            <a:pPr lvl="1" eaLnBrk="1" hangingPunct="1"/>
            <a:r>
              <a:rPr lang="en-US" altLang="zh-TW" sz="2200" smtClean="0">
                <a:ea typeface="PMingLiU" pitchFamily="18" charset="-120"/>
              </a:rPr>
              <a:t>power-on reset.</a:t>
            </a:r>
          </a:p>
          <a:p>
            <a:pPr lvl="2" eaLnBrk="1" hangingPunct="1"/>
            <a:r>
              <a:rPr lang="en-US" altLang="zh-TW" sz="2600" smtClean="0">
                <a:ea typeface="PMingLiU" pitchFamily="18" charset="-120"/>
              </a:rPr>
              <a:t>Upon applying a high pulse to RST, the microcontroller will reset and all values in registers will be lost.</a:t>
            </a:r>
          </a:p>
          <a:p>
            <a:pPr lvl="2" eaLnBrk="1" hangingPunct="1"/>
            <a:r>
              <a:rPr lang="en-US" altLang="zh-TW" sz="2600" smtClean="0">
                <a:ea typeface="PMingLiU" pitchFamily="18" charset="-120"/>
              </a:rPr>
              <a:t>Reset values of some 8051 registers  </a:t>
            </a:r>
          </a:p>
          <a:p>
            <a:pPr lvl="1" eaLnBrk="1" hangingPunct="1"/>
            <a:r>
              <a:rPr lang="en-US" altLang="zh-TW" sz="2200" smtClean="0">
                <a:ea typeface="PMingLiU" pitchFamily="18" charset="-120"/>
              </a:rPr>
              <a:t>power-on reset circuit</a:t>
            </a:r>
            <a:r>
              <a:rPr lang="en-US" altLang="zh-TW" sz="2200" smtClean="0">
                <a:latin typeface="Times New Roman" pitchFamily="18" charset="0"/>
                <a:ea typeface="PMingLiU" pitchFamily="18" charset="-120"/>
              </a:rPr>
              <a:t>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900" smtClean="0">
                <a:ea typeface="PMingLiU" pitchFamily="18" charset="-120"/>
              </a:rPr>
              <a:t>Power-On RESET</a:t>
            </a:r>
            <a:endParaRPr lang="en-US" sz="2900" smtClean="0">
              <a:ea typeface="PMingLiU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11213" y="1268413"/>
            <a:ext cx="6337300" cy="5111750"/>
            <a:chOff x="511" y="887"/>
            <a:chExt cx="3992" cy="3220"/>
          </a:xfrm>
        </p:grpSpPr>
        <p:graphicFrame>
          <p:nvGraphicFramePr>
            <p:cNvPr id="3074" name="Object 4"/>
            <p:cNvGraphicFramePr>
              <a:graphicFrameLocks noChangeAspect="1"/>
            </p:cNvGraphicFramePr>
            <p:nvPr/>
          </p:nvGraphicFramePr>
          <p:xfrm>
            <a:off x="1383" y="2069"/>
            <a:ext cx="276" cy="168"/>
          </p:xfrm>
          <a:graphic>
            <a:graphicData uri="http://schemas.openxmlformats.org/presentationml/2006/ole">
              <p:oleObj spid="_x0000_s3074" name="Bitmap Image" r:id="rId3" imgW="438095" imgH="266737" progId="Paint.Picture">
                <p:embed/>
              </p:oleObj>
            </a:graphicData>
          </a:graphic>
        </p:graphicFrame>
        <p:sp>
          <p:nvSpPr>
            <p:cNvPr id="3079" name="Line 5"/>
            <p:cNvSpPr>
              <a:spLocks noChangeShapeType="1"/>
            </p:cNvSpPr>
            <p:nvPr/>
          </p:nvSpPr>
          <p:spPr bwMode="auto">
            <a:xfrm>
              <a:off x="2541" y="1978"/>
              <a:ext cx="0" cy="68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0" name="Line 6"/>
            <p:cNvSpPr>
              <a:spLocks noChangeShapeType="1"/>
            </p:cNvSpPr>
            <p:nvPr/>
          </p:nvSpPr>
          <p:spPr bwMode="auto">
            <a:xfrm>
              <a:off x="2882" y="2655"/>
              <a:ext cx="589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1" name="Line 7"/>
            <p:cNvSpPr>
              <a:spLocks noChangeShapeType="1"/>
            </p:cNvSpPr>
            <p:nvPr/>
          </p:nvSpPr>
          <p:spPr bwMode="auto">
            <a:xfrm>
              <a:off x="2871" y="1987"/>
              <a:ext cx="589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2" name="Rectangle 8"/>
            <p:cNvSpPr>
              <a:spLocks noChangeArrowheads="1"/>
            </p:cNvSpPr>
            <p:nvPr/>
          </p:nvSpPr>
          <p:spPr bwMode="auto">
            <a:xfrm>
              <a:off x="3143" y="2259"/>
              <a:ext cx="227" cy="182"/>
            </a:xfrm>
            <a:prstGeom prst="rect">
              <a:avLst/>
            </a:prstGeom>
            <a:noFill/>
            <a:ln w="2921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3" name="Line 9"/>
            <p:cNvSpPr>
              <a:spLocks noChangeShapeType="1"/>
            </p:cNvSpPr>
            <p:nvPr/>
          </p:nvSpPr>
          <p:spPr bwMode="auto">
            <a:xfrm>
              <a:off x="3165" y="2214"/>
              <a:ext cx="181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4" name="Line 10"/>
            <p:cNvSpPr>
              <a:spLocks noChangeShapeType="1"/>
            </p:cNvSpPr>
            <p:nvPr/>
          </p:nvSpPr>
          <p:spPr bwMode="auto">
            <a:xfrm>
              <a:off x="3167" y="2486"/>
              <a:ext cx="181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5" name="Line 11"/>
            <p:cNvSpPr>
              <a:spLocks noChangeShapeType="1"/>
            </p:cNvSpPr>
            <p:nvPr/>
          </p:nvSpPr>
          <p:spPr bwMode="auto">
            <a:xfrm>
              <a:off x="3245" y="1987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6" name="Line 12"/>
            <p:cNvSpPr>
              <a:spLocks noChangeShapeType="1"/>
            </p:cNvSpPr>
            <p:nvPr/>
          </p:nvSpPr>
          <p:spPr bwMode="auto">
            <a:xfrm>
              <a:off x="3245" y="2486"/>
              <a:ext cx="0" cy="159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7" name="Oval 13"/>
            <p:cNvSpPr>
              <a:spLocks noChangeArrowheads="1"/>
            </p:cNvSpPr>
            <p:nvPr/>
          </p:nvSpPr>
          <p:spPr bwMode="auto">
            <a:xfrm>
              <a:off x="3220" y="2633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8" name="Oval 14"/>
            <p:cNvSpPr>
              <a:spLocks noChangeArrowheads="1"/>
            </p:cNvSpPr>
            <p:nvPr/>
          </p:nvSpPr>
          <p:spPr bwMode="auto">
            <a:xfrm>
              <a:off x="3220" y="1964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9" name="Line 15"/>
            <p:cNvSpPr>
              <a:spLocks noChangeShapeType="1"/>
            </p:cNvSpPr>
            <p:nvPr/>
          </p:nvSpPr>
          <p:spPr bwMode="auto">
            <a:xfrm>
              <a:off x="2538" y="2656"/>
              <a:ext cx="249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90" name="Line 16"/>
            <p:cNvSpPr>
              <a:spLocks noChangeShapeType="1"/>
            </p:cNvSpPr>
            <p:nvPr/>
          </p:nvSpPr>
          <p:spPr bwMode="auto">
            <a:xfrm>
              <a:off x="2544" y="1988"/>
              <a:ext cx="22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91" name="Rectangle 17"/>
            <p:cNvSpPr>
              <a:spLocks noChangeArrowheads="1"/>
            </p:cNvSpPr>
            <p:nvPr/>
          </p:nvSpPr>
          <p:spPr bwMode="auto">
            <a:xfrm>
              <a:off x="3483" y="1681"/>
              <a:ext cx="1020" cy="2426"/>
            </a:xfrm>
            <a:prstGeom prst="rect">
              <a:avLst/>
            </a:prstGeom>
            <a:noFill/>
            <a:ln w="2921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92" name="Text Box 18"/>
            <p:cNvSpPr txBox="1">
              <a:spLocks noChangeArrowheads="1"/>
            </p:cNvSpPr>
            <p:nvPr/>
          </p:nvSpPr>
          <p:spPr bwMode="auto">
            <a:xfrm>
              <a:off x="3503" y="1703"/>
              <a:ext cx="72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  <a:cs typeface="Arial" charset="0"/>
                </a:rPr>
                <a:t>EA/VPP</a:t>
              </a:r>
            </a:p>
          </p:txBody>
        </p:sp>
        <p:sp>
          <p:nvSpPr>
            <p:cNvPr id="3093" name="Text Box 19"/>
            <p:cNvSpPr txBox="1">
              <a:spLocks noChangeArrowheads="1"/>
            </p:cNvSpPr>
            <p:nvPr/>
          </p:nvSpPr>
          <p:spPr bwMode="auto">
            <a:xfrm>
              <a:off x="3504" y="1913"/>
              <a:ext cx="72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  <a:cs typeface="Arial" charset="0"/>
                </a:rPr>
                <a:t>X1</a:t>
              </a:r>
            </a:p>
          </p:txBody>
        </p:sp>
        <p:sp>
          <p:nvSpPr>
            <p:cNvPr id="3094" name="Text Box 20"/>
            <p:cNvSpPr txBox="1">
              <a:spLocks noChangeArrowheads="1"/>
            </p:cNvSpPr>
            <p:nvPr/>
          </p:nvSpPr>
          <p:spPr bwMode="auto">
            <a:xfrm>
              <a:off x="3504" y="2520"/>
              <a:ext cx="72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  <a:cs typeface="Arial" charset="0"/>
                </a:rPr>
                <a:t>X2</a:t>
              </a:r>
            </a:p>
          </p:txBody>
        </p:sp>
        <p:sp>
          <p:nvSpPr>
            <p:cNvPr id="3095" name="Text Box 21"/>
            <p:cNvSpPr txBox="1">
              <a:spLocks noChangeArrowheads="1"/>
            </p:cNvSpPr>
            <p:nvPr/>
          </p:nvSpPr>
          <p:spPr bwMode="auto">
            <a:xfrm>
              <a:off x="3504" y="2688"/>
              <a:ext cx="72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  <a:cs typeface="Arial" charset="0"/>
                </a:rPr>
                <a:t>RST</a:t>
              </a:r>
            </a:p>
          </p:txBody>
        </p:sp>
        <p:sp>
          <p:nvSpPr>
            <p:cNvPr id="3096" name="Line 22"/>
            <p:cNvSpPr>
              <a:spLocks noChangeShapeType="1"/>
            </p:cNvSpPr>
            <p:nvPr/>
          </p:nvSpPr>
          <p:spPr bwMode="auto">
            <a:xfrm>
              <a:off x="2609" y="1818"/>
              <a:ext cx="862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2189" y="2486"/>
              <a:ext cx="272" cy="129"/>
              <a:chOff x="994" y="3839"/>
              <a:chExt cx="499" cy="198"/>
            </a:xfrm>
          </p:grpSpPr>
          <p:sp>
            <p:nvSpPr>
              <p:cNvPr id="3138" name="Line 24"/>
              <p:cNvSpPr>
                <a:spLocks noChangeShapeType="1"/>
              </p:cNvSpPr>
              <p:nvPr/>
            </p:nvSpPr>
            <p:spPr bwMode="auto">
              <a:xfrm>
                <a:off x="994" y="3839"/>
                <a:ext cx="499" cy="0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39" name="Line 25"/>
              <p:cNvSpPr>
                <a:spLocks noChangeShapeType="1"/>
              </p:cNvSpPr>
              <p:nvPr/>
            </p:nvSpPr>
            <p:spPr bwMode="auto">
              <a:xfrm>
                <a:off x="1073" y="3907"/>
                <a:ext cx="340" cy="0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40" name="Line 26"/>
              <p:cNvSpPr>
                <a:spLocks noChangeShapeType="1"/>
              </p:cNvSpPr>
              <p:nvPr/>
            </p:nvSpPr>
            <p:spPr bwMode="auto">
              <a:xfrm>
                <a:off x="1130" y="3975"/>
                <a:ext cx="227" cy="0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41" name="Line 27"/>
              <p:cNvSpPr>
                <a:spLocks noChangeShapeType="1"/>
              </p:cNvSpPr>
              <p:nvPr/>
            </p:nvSpPr>
            <p:spPr bwMode="auto">
              <a:xfrm>
                <a:off x="1181" y="4037"/>
                <a:ext cx="113" cy="0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098" name="Line 28"/>
            <p:cNvSpPr>
              <a:spLocks noChangeShapeType="1"/>
            </p:cNvSpPr>
            <p:nvPr/>
          </p:nvSpPr>
          <p:spPr bwMode="auto">
            <a:xfrm flipV="1">
              <a:off x="2325" y="2350"/>
              <a:ext cx="0" cy="113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99" name="Line 29"/>
            <p:cNvSpPr>
              <a:spLocks noChangeShapeType="1"/>
            </p:cNvSpPr>
            <p:nvPr/>
          </p:nvSpPr>
          <p:spPr bwMode="auto">
            <a:xfrm>
              <a:off x="2325" y="2350"/>
              <a:ext cx="204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00" name="Line 30"/>
            <p:cNvSpPr>
              <a:spLocks noChangeShapeType="1"/>
            </p:cNvSpPr>
            <p:nvPr/>
          </p:nvSpPr>
          <p:spPr bwMode="auto">
            <a:xfrm>
              <a:off x="1510" y="1204"/>
              <a:ext cx="0" cy="90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1374" y="2814"/>
              <a:ext cx="273" cy="797"/>
              <a:chOff x="1201" y="1616"/>
              <a:chExt cx="273" cy="797"/>
            </a:xfrm>
          </p:grpSpPr>
          <p:sp>
            <p:nvSpPr>
              <p:cNvPr id="3127" name="Line 32"/>
              <p:cNvSpPr>
                <a:spLocks noChangeShapeType="1"/>
              </p:cNvSpPr>
              <p:nvPr/>
            </p:nvSpPr>
            <p:spPr bwMode="auto">
              <a:xfrm>
                <a:off x="1338" y="1827"/>
                <a:ext cx="136" cy="27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28" name="Line 33"/>
              <p:cNvSpPr>
                <a:spLocks noChangeShapeType="1"/>
              </p:cNvSpPr>
              <p:nvPr/>
            </p:nvSpPr>
            <p:spPr bwMode="auto">
              <a:xfrm>
                <a:off x="1338" y="1616"/>
                <a:ext cx="0" cy="204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29" name="Line 34"/>
              <p:cNvSpPr>
                <a:spLocks noChangeShapeType="1"/>
              </p:cNvSpPr>
              <p:nvPr/>
            </p:nvSpPr>
            <p:spPr bwMode="auto">
              <a:xfrm flipH="1">
                <a:off x="1202" y="1854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30" name="Line 35"/>
              <p:cNvSpPr>
                <a:spLocks noChangeShapeType="1"/>
              </p:cNvSpPr>
              <p:nvPr/>
            </p:nvSpPr>
            <p:spPr bwMode="auto">
              <a:xfrm>
                <a:off x="1202" y="1905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31" name="Line 36"/>
              <p:cNvSpPr>
                <a:spLocks noChangeShapeType="1"/>
              </p:cNvSpPr>
              <p:nvPr/>
            </p:nvSpPr>
            <p:spPr bwMode="auto">
              <a:xfrm flipH="1">
                <a:off x="1201" y="1950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32" name="Line 37"/>
              <p:cNvSpPr>
                <a:spLocks noChangeShapeType="1"/>
              </p:cNvSpPr>
              <p:nvPr/>
            </p:nvSpPr>
            <p:spPr bwMode="auto">
              <a:xfrm flipH="1">
                <a:off x="1202" y="2045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33" name="Line 38"/>
              <p:cNvSpPr>
                <a:spLocks noChangeShapeType="1"/>
              </p:cNvSpPr>
              <p:nvPr/>
            </p:nvSpPr>
            <p:spPr bwMode="auto">
              <a:xfrm flipH="1">
                <a:off x="1201" y="2136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34" name="Line 39"/>
              <p:cNvSpPr>
                <a:spLocks noChangeShapeType="1"/>
              </p:cNvSpPr>
              <p:nvPr/>
            </p:nvSpPr>
            <p:spPr bwMode="auto">
              <a:xfrm>
                <a:off x="1202" y="1996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35" name="Line 40"/>
              <p:cNvSpPr>
                <a:spLocks noChangeShapeType="1"/>
              </p:cNvSpPr>
              <p:nvPr/>
            </p:nvSpPr>
            <p:spPr bwMode="auto">
              <a:xfrm>
                <a:off x="1202" y="2091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36" name="Line 41"/>
              <p:cNvSpPr>
                <a:spLocks noChangeShapeType="1"/>
              </p:cNvSpPr>
              <p:nvPr/>
            </p:nvSpPr>
            <p:spPr bwMode="auto">
              <a:xfrm>
                <a:off x="1202" y="2186"/>
                <a:ext cx="136" cy="27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37" name="Line 42"/>
              <p:cNvSpPr>
                <a:spLocks noChangeShapeType="1"/>
              </p:cNvSpPr>
              <p:nvPr/>
            </p:nvSpPr>
            <p:spPr bwMode="auto">
              <a:xfrm>
                <a:off x="1338" y="2209"/>
                <a:ext cx="0" cy="204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102" name="Line 43"/>
            <p:cNvSpPr>
              <a:spLocks noChangeShapeType="1"/>
            </p:cNvSpPr>
            <p:nvPr/>
          </p:nvSpPr>
          <p:spPr bwMode="auto">
            <a:xfrm>
              <a:off x="1519" y="2160"/>
              <a:ext cx="0" cy="646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03" name="Oval 44"/>
            <p:cNvSpPr>
              <a:spLocks noChangeArrowheads="1"/>
            </p:cNvSpPr>
            <p:nvPr/>
          </p:nvSpPr>
          <p:spPr bwMode="auto">
            <a:xfrm>
              <a:off x="1478" y="1132"/>
              <a:ext cx="68" cy="68"/>
            </a:xfrm>
            <a:prstGeom prst="ellipse">
              <a:avLst/>
            </a:prstGeom>
            <a:noFill/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4" name="Oval 45"/>
            <p:cNvSpPr>
              <a:spLocks noChangeArrowheads="1"/>
            </p:cNvSpPr>
            <p:nvPr/>
          </p:nvSpPr>
          <p:spPr bwMode="auto">
            <a:xfrm>
              <a:off x="1485" y="2796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5" name="Oval 46"/>
            <p:cNvSpPr>
              <a:spLocks noChangeArrowheads="1"/>
            </p:cNvSpPr>
            <p:nvPr/>
          </p:nvSpPr>
          <p:spPr bwMode="auto">
            <a:xfrm>
              <a:off x="1485" y="1477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6" name="Oval 47"/>
            <p:cNvSpPr>
              <a:spLocks noChangeArrowheads="1"/>
            </p:cNvSpPr>
            <p:nvPr/>
          </p:nvSpPr>
          <p:spPr bwMode="auto">
            <a:xfrm>
              <a:off x="1485" y="1749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7" name="Line 48"/>
            <p:cNvSpPr>
              <a:spLocks noChangeShapeType="1"/>
            </p:cNvSpPr>
            <p:nvPr/>
          </p:nvSpPr>
          <p:spPr bwMode="auto">
            <a:xfrm>
              <a:off x="783" y="2509"/>
              <a:ext cx="0" cy="306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08" name="Text Box 49"/>
            <p:cNvSpPr txBox="1">
              <a:spLocks noChangeArrowheads="1"/>
            </p:cNvSpPr>
            <p:nvPr/>
          </p:nvSpPr>
          <p:spPr bwMode="auto">
            <a:xfrm>
              <a:off x="1282" y="887"/>
              <a:ext cx="50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  <a:cs typeface="Arial" charset="0"/>
                </a:rPr>
                <a:t>Vcc</a:t>
              </a:r>
            </a:p>
          </p:txBody>
        </p:sp>
        <p:sp>
          <p:nvSpPr>
            <p:cNvPr id="3109" name="Line 50"/>
            <p:cNvSpPr>
              <a:spLocks noChangeShapeType="1"/>
            </p:cNvSpPr>
            <p:nvPr/>
          </p:nvSpPr>
          <p:spPr bwMode="auto">
            <a:xfrm>
              <a:off x="1509" y="1500"/>
              <a:ext cx="1111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10" name="Line 51"/>
            <p:cNvSpPr>
              <a:spLocks noChangeShapeType="1"/>
            </p:cNvSpPr>
            <p:nvPr/>
          </p:nvSpPr>
          <p:spPr bwMode="auto">
            <a:xfrm>
              <a:off x="2609" y="1509"/>
              <a:ext cx="0" cy="318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11" name="Line 52"/>
            <p:cNvSpPr>
              <a:spLocks noChangeShapeType="1"/>
            </p:cNvSpPr>
            <p:nvPr/>
          </p:nvSpPr>
          <p:spPr bwMode="auto">
            <a:xfrm flipH="1">
              <a:off x="783" y="1772"/>
              <a:ext cx="726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12" name="Line 53"/>
            <p:cNvSpPr>
              <a:spLocks noChangeShapeType="1"/>
            </p:cNvSpPr>
            <p:nvPr/>
          </p:nvSpPr>
          <p:spPr bwMode="auto">
            <a:xfrm>
              <a:off x="783" y="1772"/>
              <a:ext cx="0" cy="408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13" name="Oval 54"/>
            <p:cNvSpPr>
              <a:spLocks noChangeArrowheads="1"/>
            </p:cNvSpPr>
            <p:nvPr/>
          </p:nvSpPr>
          <p:spPr bwMode="auto">
            <a:xfrm>
              <a:off x="748" y="2179"/>
              <a:ext cx="68" cy="68"/>
            </a:xfrm>
            <a:prstGeom prst="ellipse">
              <a:avLst/>
            </a:prstGeom>
            <a:noFill/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14" name="Oval 55"/>
            <p:cNvSpPr>
              <a:spLocks noChangeArrowheads="1"/>
            </p:cNvSpPr>
            <p:nvPr/>
          </p:nvSpPr>
          <p:spPr bwMode="auto">
            <a:xfrm>
              <a:off x="748" y="2430"/>
              <a:ext cx="68" cy="68"/>
            </a:xfrm>
            <a:prstGeom prst="ellipse">
              <a:avLst/>
            </a:prstGeom>
            <a:noFill/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15" name="Line 56"/>
            <p:cNvSpPr>
              <a:spLocks noChangeShapeType="1"/>
            </p:cNvSpPr>
            <p:nvPr/>
          </p:nvSpPr>
          <p:spPr bwMode="auto">
            <a:xfrm>
              <a:off x="771" y="2815"/>
              <a:ext cx="2709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16" name="Line 57"/>
            <p:cNvSpPr>
              <a:spLocks noChangeShapeType="1"/>
            </p:cNvSpPr>
            <p:nvPr/>
          </p:nvSpPr>
          <p:spPr bwMode="auto">
            <a:xfrm>
              <a:off x="659" y="2135"/>
              <a:ext cx="0" cy="408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17" name="Rectangle 58"/>
            <p:cNvSpPr>
              <a:spLocks noChangeArrowheads="1"/>
            </p:cNvSpPr>
            <p:nvPr/>
          </p:nvSpPr>
          <p:spPr bwMode="auto">
            <a:xfrm>
              <a:off x="511" y="2226"/>
              <a:ext cx="111" cy="236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18" name="Line 59"/>
            <p:cNvSpPr>
              <a:spLocks noChangeShapeType="1"/>
            </p:cNvSpPr>
            <p:nvPr/>
          </p:nvSpPr>
          <p:spPr bwMode="auto">
            <a:xfrm>
              <a:off x="3571" y="173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19" name="Text Box 60"/>
            <p:cNvSpPr txBox="1">
              <a:spLocks noChangeArrowheads="1"/>
            </p:cNvSpPr>
            <p:nvPr/>
          </p:nvSpPr>
          <p:spPr bwMode="auto">
            <a:xfrm>
              <a:off x="1644" y="2021"/>
              <a:ext cx="72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  <a:cs typeface="Arial" charset="0"/>
                </a:rPr>
                <a:t>10 uF</a:t>
              </a:r>
            </a:p>
          </p:txBody>
        </p:sp>
        <p:sp>
          <p:nvSpPr>
            <p:cNvPr id="3120" name="Text Box 61"/>
            <p:cNvSpPr txBox="1">
              <a:spLocks noChangeArrowheads="1"/>
            </p:cNvSpPr>
            <p:nvPr/>
          </p:nvSpPr>
          <p:spPr bwMode="auto">
            <a:xfrm>
              <a:off x="1645" y="3109"/>
              <a:ext cx="72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  <a:cs typeface="Arial" charset="0"/>
                </a:rPr>
                <a:t>8.2 K</a:t>
              </a:r>
            </a:p>
          </p:txBody>
        </p:sp>
        <p:sp>
          <p:nvSpPr>
            <p:cNvPr id="3121" name="Text Box 62"/>
            <p:cNvSpPr txBox="1">
              <a:spLocks noChangeArrowheads="1"/>
            </p:cNvSpPr>
            <p:nvPr/>
          </p:nvSpPr>
          <p:spPr bwMode="auto">
            <a:xfrm>
              <a:off x="2618" y="2088"/>
              <a:ext cx="72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  <a:cs typeface="Arial" charset="0"/>
                </a:rPr>
                <a:t>30 pF</a:t>
              </a:r>
            </a:p>
          </p:txBody>
        </p:sp>
        <p:sp>
          <p:nvSpPr>
            <p:cNvPr id="3122" name="Text Box 63"/>
            <p:cNvSpPr txBox="1">
              <a:spLocks noChangeArrowheads="1"/>
            </p:cNvSpPr>
            <p:nvPr/>
          </p:nvSpPr>
          <p:spPr bwMode="auto">
            <a:xfrm>
              <a:off x="3277" y="2859"/>
              <a:ext cx="72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  <a:cs typeface="Arial" charset="0"/>
                </a:rPr>
                <a:t>9</a:t>
              </a:r>
            </a:p>
          </p:txBody>
        </p:sp>
        <p:sp>
          <p:nvSpPr>
            <p:cNvPr id="3123" name="Text Box 64"/>
            <p:cNvSpPr txBox="1">
              <a:spLocks noChangeArrowheads="1"/>
            </p:cNvSpPr>
            <p:nvPr/>
          </p:nvSpPr>
          <p:spPr bwMode="auto">
            <a:xfrm>
              <a:off x="3232" y="1567"/>
              <a:ext cx="72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  <a:cs typeface="Arial" charset="0"/>
                </a:rPr>
                <a:t>31</a:t>
              </a:r>
            </a:p>
          </p:txBody>
        </p:sp>
        <p:sp>
          <p:nvSpPr>
            <p:cNvPr id="3124" name="Line 65"/>
            <p:cNvSpPr>
              <a:spLocks noChangeShapeType="1"/>
            </p:cNvSpPr>
            <p:nvPr/>
          </p:nvSpPr>
          <p:spPr bwMode="auto">
            <a:xfrm>
              <a:off x="1355" y="359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25" name="Line 66"/>
            <p:cNvSpPr>
              <a:spLocks noChangeShapeType="1"/>
            </p:cNvSpPr>
            <p:nvPr/>
          </p:nvSpPr>
          <p:spPr bwMode="auto">
            <a:xfrm>
              <a:off x="1403" y="364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26" name="Line 67"/>
            <p:cNvSpPr>
              <a:spLocks noChangeShapeType="1"/>
            </p:cNvSpPr>
            <p:nvPr/>
          </p:nvSpPr>
          <p:spPr bwMode="auto">
            <a:xfrm>
              <a:off x="1451" y="369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3075" name="Object 68"/>
            <p:cNvGraphicFramePr>
              <a:graphicFrameLocks noChangeAspect="1"/>
            </p:cNvGraphicFramePr>
            <p:nvPr/>
          </p:nvGraphicFramePr>
          <p:xfrm>
            <a:off x="2744" y="1888"/>
            <a:ext cx="192" cy="246"/>
          </p:xfrm>
          <a:graphic>
            <a:graphicData uri="http://schemas.openxmlformats.org/presentationml/2006/ole">
              <p:oleObj spid="_x0000_s3075" name="Bitmap Image" r:id="rId4" imgW="304923" imgH="390580" progId="Paint.Picture">
                <p:embed/>
              </p:oleObj>
            </a:graphicData>
          </a:graphic>
        </p:graphicFrame>
        <p:graphicFrame>
          <p:nvGraphicFramePr>
            <p:cNvPr id="3076" name="Object 69"/>
            <p:cNvGraphicFramePr>
              <a:graphicFrameLocks noChangeAspect="1"/>
            </p:cNvGraphicFramePr>
            <p:nvPr/>
          </p:nvGraphicFramePr>
          <p:xfrm>
            <a:off x="2744" y="2523"/>
            <a:ext cx="192" cy="246"/>
          </p:xfrm>
          <a:graphic>
            <a:graphicData uri="http://schemas.openxmlformats.org/presentationml/2006/ole">
              <p:oleObj spid="_x0000_s3076" name="Bitmap Image" r:id="rId5" imgW="304923" imgH="390580" progId="Paint.Picture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b="1" smtClean="0">
                <a:solidFill>
                  <a:schemeClr val="accent2"/>
                </a:solidFill>
                <a:latin typeface="Comic Sans MS" pitchFamily="66" charset="0"/>
                <a:ea typeface="굴림" pitchFamily="34" charset="-127"/>
              </a:rPr>
              <a:t>Block Diagram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36600" y="3276600"/>
            <a:ext cx="1143000" cy="685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CPU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36600" y="1828800"/>
            <a:ext cx="1143000" cy="7620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Interrupt</a:t>
            </a:r>
          </a:p>
          <a:p>
            <a:pPr algn="ctr"/>
            <a:r>
              <a:rPr lang="en-US"/>
              <a:t>Control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36600" y="4572000"/>
            <a:ext cx="1143000" cy="685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OSC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565400" y="4572000"/>
            <a:ext cx="1295400" cy="7620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Bus</a:t>
            </a:r>
          </a:p>
          <a:p>
            <a:pPr algn="ctr"/>
            <a:r>
              <a:rPr lang="en-US"/>
              <a:t>Control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565400" y="1828800"/>
            <a:ext cx="11430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4k</a:t>
            </a:r>
          </a:p>
          <a:p>
            <a:pPr algn="ctr"/>
            <a:r>
              <a:rPr lang="en-US"/>
              <a:t>ROM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7137400" y="1828800"/>
            <a:ext cx="1219200" cy="6858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Timer 1</a:t>
            </a:r>
          </a:p>
          <a:p>
            <a:pPr algn="ctr"/>
            <a:r>
              <a:rPr lang="en-US"/>
              <a:t>Timer 2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7061200" y="4572000"/>
            <a:ext cx="1371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Serial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4699000" y="1828800"/>
            <a:ext cx="1371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128 bytes </a:t>
            </a:r>
          </a:p>
          <a:p>
            <a:pPr algn="ctr"/>
            <a:r>
              <a:rPr lang="en-US"/>
              <a:t>RAM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4241800" y="4572000"/>
            <a:ext cx="24384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4 I/O Ports</a:t>
            </a: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V="1">
            <a:off x="7137400" y="2209800"/>
            <a:ext cx="1219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 flipV="1">
            <a:off x="8356600" y="2362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8356600" y="1981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1117600" y="1447800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1574800" y="1447800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2870200" y="53340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3403600" y="53340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7442200" y="53340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V="1">
            <a:off x="7975600" y="53340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965200" y="5257800"/>
            <a:ext cx="0" cy="1066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1651000" y="5257800"/>
            <a:ext cx="0" cy="1066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H="1">
            <a:off x="965200" y="5867400"/>
            <a:ext cx="228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1498600" y="5867400"/>
            <a:ext cx="228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1193800" y="57150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1498600" y="57150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1270000" y="5689600"/>
            <a:ext cx="152400" cy="381000"/>
          </a:xfrm>
          <a:prstGeom prst="rect">
            <a:avLst/>
          </a:prstGeom>
          <a:solidFill>
            <a:srgbClr val="C0C0C0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736600" y="63246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>
            <a:off x="1498600" y="63246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38" name="AutoShape 30"/>
          <p:cNvSpPr>
            <a:spLocks noChangeArrowheads="1"/>
          </p:cNvSpPr>
          <p:nvPr/>
        </p:nvSpPr>
        <p:spPr bwMode="auto">
          <a:xfrm>
            <a:off x="1930400" y="3289300"/>
            <a:ext cx="863600" cy="561975"/>
          </a:xfrm>
          <a:prstGeom prst="leftArrow">
            <a:avLst>
              <a:gd name="adj1" fmla="val 50000"/>
              <a:gd name="adj2" fmla="val 38418"/>
            </a:avLst>
          </a:prstGeom>
          <a:solidFill>
            <a:srgbClr val="DDDDDD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39" name="AutoShape 31"/>
          <p:cNvSpPr>
            <a:spLocks noChangeArrowheads="1"/>
          </p:cNvSpPr>
          <p:nvPr/>
        </p:nvSpPr>
        <p:spPr bwMode="auto">
          <a:xfrm>
            <a:off x="2870200" y="35814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DDDDDD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40" name="AutoShape 32"/>
          <p:cNvSpPr>
            <a:spLocks noChangeArrowheads="1"/>
          </p:cNvSpPr>
          <p:nvPr/>
        </p:nvSpPr>
        <p:spPr bwMode="auto">
          <a:xfrm>
            <a:off x="5156200" y="2590800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rgbClr val="DDDDDD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41" name="AutoShape 33"/>
          <p:cNvSpPr>
            <a:spLocks noChangeArrowheads="1"/>
          </p:cNvSpPr>
          <p:nvPr/>
        </p:nvSpPr>
        <p:spPr bwMode="auto">
          <a:xfrm>
            <a:off x="7518400" y="2514600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rgbClr val="DDDDDD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42" name="AutoShape 34"/>
          <p:cNvSpPr>
            <a:spLocks noChangeArrowheads="1"/>
          </p:cNvSpPr>
          <p:nvPr/>
        </p:nvSpPr>
        <p:spPr bwMode="auto">
          <a:xfrm>
            <a:off x="7518400" y="35814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DDDDDD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43" name="AutoShape 35"/>
          <p:cNvSpPr>
            <a:spLocks noChangeArrowheads="1"/>
          </p:cNvSpPr>
          <p:nvPr/>
        </p:nvSpPr>
        <p:spPr bwMode="auto">
          <a:xfrm>
            <a:off x="5156200" y="35814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DDDDDD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 flipV="1">
            <a:off x="1117600" y="3962400"/>
            <a:ext cx="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 flipV="1">
            <a:off x="1574800" y="3962400"/>
            <a:ext cx="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46" name="Line 38"/>
          <p:cNvSpPr>
            <a:spLocks noChangeShapeType="1"/>
          </p:cNvSpPr>
          <p:nvPr/>
        </p:nvSpPr>
        <p:spPr bwMode="auto">
          <a:xfrm>
            <a:off x="1270000" y="2590800"/>
            <a:ext cx="0" cy="685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47" name="AutoShape 39"/>
          <p:cNvSpPr>
            <a:spLocks noChangeArrowheads="1"/>
          </p:cNvSpPr>
          <p:nvPr/>
        </p:nvSpPr>
        <p:spPr bwMode="auto">
          <a:xfrm>
            <a:off x="4470400" y="5334000"/>
            <a:ext cx="304800" cy="533400"/>
          </a:xfrm>
          <a:prstGeom prst="upDownArrow">
            <a:avLst>
              <a:gd name="adj1" fmla="val 50000"/>
              <a:gd name="adj2" fmla="val 35000"/>
            </a:avLst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48" name="AutoShape 40"/>
          <p:cNvSpPr>
            <a:spLocks noChangeArrowheads="1"/>
          </p:cNvSpPr>
          <p:nvPr/>
        </p:nvSpPr>
        <p:spPr bwMode="auto">
          <a:xfrm>
            <a:off x="5003800" y="5334000"/>
            <a:ext cx="304800" cy="533400"/>
          </a:xfrm>
          <a:prstGeom prst="upDownArrow">
            <a:avLst>
              <a:gd name="adj1" fmla="val 50000"/>
              <a:gd name="adj2" fmla="val 35000"/>
            </a:avLst>
          </a:prstGeom>
          <a:solidFill>
            <a:srgbClr val="DDDDDD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49" name="AutoShape 41"/>
          <p:cNvSpPr>
            <a:spLocks noChangeArrowheads="1"/>
          </p:cNvSpPr>
          <p:nvPr/>
        </p:nvSpPr>
        <p:spPr bwMode="auto">
          <a:xfrm>
            <a:off x="5461000" y="5334000"/>
            <a:ext cx="304800" cy="533400"/>
          </a:xfrm>
          <a:prstGeom prst="upDownArrow">
            <a:avLst>
              <a:gd name="adj1" fmla="val 50000"/>
              <a:gd name="adj2" fmla="val 35000"/>
            </a:avLst>
          </a:prstGeom>
          <a:solidFill>
            <a:srgbClr val="DDDDDD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50" name="AutoShape 42"/>
          <p:cNvSpPr>
            <a:spLocks noChangeArrowheads="1"/>
          </p:cNvSpPr>
          <p:nvPr/>
        </p:nvSpPr>
        <p:spPr bwMode="auto">
          <a:xfrm>
            <a:off x="5994400" y="5334000"/>
            <a:ext cx="304800" cy="533400"/>
          </a:xfrm>
          <a:prstGeom prst="upDownArrow">
            <a:avLst>
              <a:gd name="adj1" fmla="val 50000"/>
              <a:gd name="adj2" fmla="val 35000"/>
            </a:avLst>
          </a:prstGeom>
          <a:solidFill>
            <a:srgbClr val="DDDDDD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51" name="Text Box 43"/>
          <p:cNvSpPr txBox="1">
            <a:spLocks noChangeArrowheads="1"/>
          </p:cNvSpPr>
          <p:nvPr/>
        </p:nvSpPr>
        <p:spPr bwMode="auto">
          <a:xfrm>
            <a:off x="6985000" y="5867400"/>
            <a:ext cx="66675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b="1"/>
              <a:t>TXD</a:t>
            </a:r>
            <a:endParaRPr lang="en-US" b="1"/>
          </a:p>
        </p:txBody>
      </p:sp>
      <p:sp>
        <p:nvSpPr>
          <p:cNvPr id="17452" name="Text Box 44"/>
          <p:cNvSpPr txBox="1">
            <a:spLocks noChangeArrowheads="1"/>
          </p:cNvSpPr>
          <p:nvPr/>
        </p:nvSpPr>
        <p:spPr bwMode="auto">
          <a:xfrm>
            <a:off x="7670800" y="5864225"/>
            <a:ext cx="67945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b="1"/>
              <a:t>RXD</a:t>
            </a:r>
            <a:endParaRPr lang="en-US" b="1"/>
          </a:p>
        </p:txBody>
      </p:sp>
      <p:sp>
        <p:nvSpPr>
          <p:cNvPr id="17453" name="AutoShape 45"/>
          <p:cNvSpPr>
            <a:spLocks noChangeArrowheads="1"/>
          </p:cNvSpPr>
          <p:nvPr/>
        </p:nvSpPr>
        <p:spPr bwMode="auto">
          <a:xfrm>
            <a:off x="2870200" y="2590800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rgbClr val="DDDDDD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2717800" y="3429000"/>
            <a:ext cx="5181600" cy="304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55" name="Text Box 47"/>
          <p:cNvSpPr txBox="1">
            <a:spLocks noChangeArrowheads="1"/>
          </p:cNvSpPr>
          <p:nvPr/>
        </p:nvSpPr>
        <p:spPr bwMode="auto">
          <a:xfrm>
            <a:off x="355600" y="1143000"/>
            <a:ext cx="2057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>
                <a:solidFill>
                  <a:schemeClr val="tx2"/>
                </a:solidFill>
                <a:latin typeface="Arial" charset="0"/>
              </a:rPr>
              <a:t>External Interrupts</a:t>
            </a:r>
            <a:endParaRPr lang="en-US" sz="16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7456" name="Text Box 48"/>
          <p:cNvSpPr txBox="1">
            <a:spLocks noChangeArrowheads="1"/>
          </p:cNvSpPr>
          <p:nvPr/>
        </p:nvSpPr>
        <p:spPr bwMode="auto">
          <a:xfrm>
            <a:off x="4318000" y="5867400"/>
            <a:ext cx="2209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>
                <a:solidFill>
                  <a:schemeClr val="tx2"/>
                </a:solidFill>
                <a:latin typeface="Arial" charset="0"/>
              </a:rPr>
              <a:t>  P0    P2    P1      P3</a:t>
            </a:r>
            <a:endParaRPr lang="en-US" sz="16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4318000" y="6140450"/>
            <a:ext cx="1295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>
                <a:solidFill>
                  <a:schemeClr val="tx2"/>
                </a:solidFill>
                <a:latin typeface="Arial" charset="0"/>
              </a:rPr>
              <a:t>Addr/Data</a:t>
            </a:r>
            <a:endParaRPr lang="en-US" sz="1600" b="1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333375"/>
            <a:ext cx="8229600" cy="635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900" b="1" smtClean="0">
                <a:solidFill>
                  <a:schemeClr val="accent2"/>
                </a:solidFill>
                <a:latin typeface="Comic Sans MS" pitchFamily="66" charset="0"/>
                <a:ea typeface="PMingLiU" pitchFamily="18" charset="-120"/>
              </a:rPr>
              <a:t>RESET Value of Some 8051 Registers:</a:t>
            </a: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1385888" y="1711325"/>
            <a:ext cx="37623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1385888" y="1711325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7804150" y="1711325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5148263" y="1711325"/>
            <a:ext cx="26558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1385888" y="2228850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7804150" y="2228850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1385888" y="2746375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7804150" y="2746375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1385888" y="3263900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7804150" y="3263900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1385888" y="3781425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7804150" y="3781425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1385888" y="4298950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7804150" y="4298950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1385888" y="4816475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7804150" y="4816475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095875" y="5021263"/>
            <a:ext cx="2655888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CC3300"/>
              </a:buClr>
              <a:buFont typeface="Wingdings" pitchFamily="2" charset="2"/>
              <a:buNone/>
            </a:pPr>
            <a:r>
              <a:rPr lang="en-US" altLang="zh-TW" b="1">
                <a:latin typeface="Comic Sans MS" pitchFamily="66" charset="0"/>
                <a:ea typeface="PMingLiU" pitchFamily="18" charset="-120"/>
              </a:rPr>
              <a:t>0000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1333500" y="5021263"/>
            <a:ext cx="376237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CC3300"/>
              </a:buClr>
              <a:buFont typeface="Wingdings" pitchFamily="2" charset="2"/>
              <a:buNone/>
            </a:pPr>
            <a:r>
              <a:rPr lang="en-US" altLang="zh-TW" b="1">
                <a:latin typeface="Comic Sans MS" pitchFamily="66" charset="0"/>
                <a:ea typeface="PMingLiU" pitchFamily="18" charset="-120"/>
              </a:rPr>
              <a:t>DPTR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5095875" y="4503738"/>
            <a:ext cx="2655888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CC3300"/>
              </a:buClr>
              <a:buFont typeface="Wingdings" pitchFamily="2" charset="2"/>
              <a:buNone/>
            </a:pPr>
            <a:r>
              <a:rPr lang="en-US" altLang="zh-TW" b="1">
                <a:latin typeface="Comic Sans MS" pitchFamily="66" charset="0"/>
                <a:ea typeface="PMingLiU" pitchFamily="18" charset="-120"/>
              </a:rPr>
              <a:t>0007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1333500" y="4503738"/>
            <a:ext cx="376237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CC3300"/>
              </a:buClr>
              <a:buFont typeface="Wingdings" pitchFamily="2" charset="2"/>
              <a:buNone/>
            </a:pPr>
            <a:r>
              <a:rPr lang="en-US" altLang="zh-TW" b="1">
                <a:latin typeface="Comic Sans MS" pitchFamily="66" charset="0"/>
                <a:ea typeface="PMingLiU" pitchFamily="18" charset="-120"/>
              </a:rPr>
              <a:t>SP</a:t>
            </a:r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5095875" y="3986213"/>
            <a:ext cx="2655888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CC3300"/>
              </a:buClr>
              <a:buFont typeface="Wingdings" pitchFamily="2" charset="2"/>
              <a:buNone/>
            </a:pPr>
            <a:r>
              <a:rPr lang="en-US" altLang="zh-TW" b="1">
                <a:latin typeface="Comic Sans MS" pitchFamily="66" charset="0"/>
                <a:ea typeface="PMingLiU" pitchFamily="18" charset="-120"/>
              </a:rPr>
              <a:t>0000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1333500" y="3986213"/>
            <a:ext cx="376237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CC3300"/>
              </a:buClr>
              <a:buFont typeface="Wingdings" pitchFamily="2" charset="2"/>
              <a:buNone/>
            </a:pPr>
            <a:r>
              <a:rPr lang="en-US" altLang="zh-TW" b="1">
                <a:latin typeface="Comic Sans MS" pitchFamily="66" charset="0"/>
                <a:ea typeface="PMingLiU" pitchFamily="18" charset="-120"/>
              </a:rPr>
              <a:t>PSW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5095875" y="3468688"/>
            <a:ext cx="2655888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CC3300"/>
              </a:buClr>
              <a:buFont typeface="Wingdings" pitchFamily="2" charset="2"/>
              <a:buNone/>
            </a:pPr>
            <a:r>
              <a:rPr lang="en-US" altLang="zh-TW" b="1">
                <a:latin typeface="Comic Sans MS" pitchFamily="66" charset="0"/>
                <a:ea typeface="PMingLiU" pitchFamily="18" charset="-120"/>
              </a:rPr>
              <a:t>0000</a:t>
            </a:r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1333500" y="3468688"/>
            <a:ext cx="376237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CC3300"/>
              </a:buClr>
              <a:buFont typeface="Wingdings" pitchFamily="2" charset="2"/>
              <a:buNone/>
            </a:pPr>
            <a:r>
              <a:rPr lang="en-US" altLang="zh-TW" b="1">
                <a:latin typeface="Comic Sans MS" pitchFamily="66" charset="0"/>
                <a:ea typeface="PMingLiU" pitchFamily="18" charset="-120"/>
              </a:rPr>
              <a:t>B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095875" y="2951163"/>
            <a:ext cx="2655888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CC3300"/>
              </a:buClr>
              <a:buFont typeface="Wingdings" pitchFamily="2" charset="2"/>
              <a:buNone/>
            </a:pPr>
            <a:r>
              <a:rPr lang="en-US" altLang="zh-TW" b="1">
                <a:latin typeface="Comic Sans MS" pitchFamily="66" charset="0"/>
                <a:ea typeface="PMingLiU" pitchFamily="18" charset="-120"/>
              </a:rPr>
              <a:t>0000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1333500" y="2951163"/>
            <a:ext cx="376237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CC3300"/>
              </a:buClr>
              <a:buFont typeface="Wingdings" pitchFamily="2" charset="2"/>
              <a:buNone/>
            </a:pPr>
            <a:r>
              <a:rPr lang="en-US" altLang="zh-TW" b="1">
                <a:latin typeface="Comic Sans MS" pitchFamily="66" charset="0"/>
                <a:ea typeface="PMingLiU" pitchFamily="18" charset="-120"/>
              </a:rPr>
              <a:t>ACC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5095875" y="2433638"/>
            <a:ext cx="2655888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CC3300"/>
              </a:buClr>
              <a:buFont typeface="Wingdings" pitchFamily="2" charset="2"/>
              <a:buNone/>
            </a:pPr>
            <a:r>
              <a:rPr lang="en-US" altLang="zh-TW" b="1">
                <a:latin typeface="Comic Sans MS" pitchFamily="66" charset="0"/>
                <a:ea typeface="PMingLiU" pitchFamily="18" charset="-120"/>
              </a:rPr>
              <a:t>0000</a:t>
            </a:r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1333500" y="2433638"/>
            <a:ext cx="376237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CC3300"/>
              </a:buClr>
              <a:buFont typeface="Wingdings" pitchFamily="2" charset="2"/>
              <a:buNone/>
            </a:pPr>
            <a:r>
              <a:rPr lang="en-US" altLang="zh-TW" b="1">
                <a:latin typeface="Comic Sans MS" pitchFamily="66" charset="0"/>
                <a:ea typeface="PMingLiU" pitchFamily="18" charset="-120"/>
              </a:rPr>
              <a:t>PC</a:t>
            </a:r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5095875" y="1916113"/>
            <a:ext cx="2655888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CC3300"/>
              </a:buClr>
              <a:buFont typeface="Wingdings" pitchFamily="2" charset="2"/>
              <a:buNone/>
            </a:pPr>
            <a:r>
              <a:rPr lang="en-US" altLang="zh-TW" b="1">
                <a:latin typeface="Comic Sans MS" pitchFamily="66" charset="0"/>
                <a:ea typeface="PMingLiU" pitchFamily="18" charset="-120"/>
              </a:rPr>
              <a:t>Reset Value</a:t>
            </a:r>
          </a:p>
        </p:txBody>
      </p:sp>
      <p:sp>
        <p:nvSpPr>
          <p:cNvPr id="42016" name="Rectangle 32"/>
          <p:cNvSpPr>
            <a:spLocks noChangeArrowheads="1"/>
          </p:cNvSpPr>
          <p:nvPr/>
        </p:nvSpPr>
        <p:spPr bwMode="auto">
          <a:xfrm>
            <a:off x="1333500" y="1916113"/>
            <a:ext cx="376237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CC3300"/>
              </a:buClr>
              <a:buFont typeface="Wingdings" pitchFamily="2" charset="2"/>
              <a:buNone/>
            </a:pPr>
            <a:r>
              <a:rPr lang="en-US" altLang="zh-TW" b="1">
                <a:latin typeface="Comic Sans MS" pitchFamily="66" charset="0"/>
                <a:ea typeface="PMingLiU" pitchFamily="18" charset="-120"/>
              </a:rPr>
              <a:t>Register</a:t>
            </a:r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>
            <a:off x="1333500" y="2951163"/>
            <a:ext cx="641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1333500" y="3468688"/>
            <a:ext cx="641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>
            <a:off x="1333500" y="3986213"/>
            <a:ext cx="641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1333500" y="4503738"/>
            <a:ext cx="641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1333500" y="5021263"/>
            <a:ext cx="641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2022" name="Line 38"/>
          <p:cNvSpPr>
            <a:spLocks noChangeShapeType="1"/>
          </p:cNvSpPr>
          <p:nvPr/>
        </p:nvSpPr>
        <p:spPr bwMode="auto">
          <a:xfrm>
            <a:off x="1333500" y="5538788"/>
            <a:ext cx="641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>
            <a:off x="1331913" y="2443163"/>
            <a:ext cx="6408737" cy="0"/>
          </a:xfrm>
          <a:prstGeom prst="line">
            <a:avLst/>
          </a:prstGeom>
          <a:noFill/>
          <a:ln w="6985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1371600" y="5638800"/>
            <a:ext cx="376237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CC3300"/>
              </a:buClr>
              <a:buFont typeface="Wingdings" pitchFamily="2" charset="2"/>
              <a:buNone/>
            </a:pPr>
            <a:r>
              <a:rPr lang="en-US" altLang="zh-TW" b="1">
                <a:latin typeface="Comic Sans MS" pitchFamily="66" charset="0"/>
                <a:ea typeface="PMingLiU" pitchFamily="18" charset="-120"/>
              </a:rPr>
              <a:t>RAM are </a:t>
            </a:r>
            <a:r>
              <a:rPr lang="en-US" altLang="zh-TW" b="1">
                <a:solidFill>
                  <a:srgbClr val="FF3300"/>
                </a:solidFill>
                <a:latin typeface="Comic Sans MS" pitchFamily="66" charset="0"/>
                <a:ea typeface="PMingLiU" pitchFamily="18" charset="-120"/>
              </a:rPr>
              <a:t>all zero</a:t>
            </a:r>
            <a:endParaRPr lang="en-US" altLang="zh-TW" b="1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42025" name="Rectangle 4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924800" y="5943600"/>
            <a:ext cx="693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200">
                <a:ea typeface="PMingLiU" pitchFamily="18" charset="-120"/>
                <a:sym typeface="Wingdings" pitchFamily="2" charset="2"/>
                <a:hlinkClick r:id="rId3" action="ppaction://hlinksldjump"/>
              </a:rPr>
              <a:t></a:t>
            </a:r>
            <a:endParaRPr lang="en-US" altLang="zh-TW" sz="3200">
              <a:ea typeface="PMingLiU" pitchFamily="18" charset="-12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900" b="1" smtClean="0">
                <a:latin typeface="Comic Sans MS" pitchFamily="66" charset="0"/>
                <a:ea typeface="PMingLiU" pitchFamily="18" charset="-120"/>
              </a:rPr>
              <a:t>Pins of 8051</a:t>
            </a:r>
            <a:endParaRPr lang="en-US" sz="2900" b="1" smtClean="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200" smtClean="0">
                <a:latin typeface="Times New Roman" pitchFamily="18" charset="0"/>
                <a:ea typeface="PMingLiU" pitchFamily="18" charset="-120"/>
              </a:rPr>
              <a:t>/EA</a:t>
            </a:r>
            <a:r>
              <a:rPr lang="zh-TW" altLang="en-US" sz="2200" smtClean="0">
                <a:latin typeface="Times New Roman" pitchFamily="18" charset="0"/>
                <a:ea typeface="PMingLiU" pitchFamily="18" charset="-120"/>
              </a:rPr>
              <a:t>（</a:t>
            </a:r>
            <a:r>
              <a:rPr lang="en-US" altLang="zh-TW" sz="2200" smtClean="0">
                <a:latin typeface="Times New Roman" pitchFamily="18" charset="0"/>
                <a:ea typeface="PMingLiU" pitchFamily="18" charset="-120"/>
              </a:rPr>
              <a:t>pin 31</a:t>
            </a:r>
            <a:r>
              <a:rPr lang="zh-TW" altLang="en-US" sz="2200" smtClean="0">
                <a:latin typeface="Times New Roman" pitchFamily="18" charset="0"/>
                <a:ea typeface="PMingLiU" pitchFamily="18" charset="-120"/>
              </a:rPr>
              <a:t>）：</a:t>
            </a:r>
            <a:r>
              <a:rPr lang="en-US" altLang="zh-TW" sz="2200" smtClean="0">
                <a:latin typeface="Times New Roman" pitchFamily="18" charset="0"/>
                <a:ea typeface="PMingLiU" pitchFamily="18" charset="-120"/>
              </a:rPr>
              <a:t>external access</a:t>
            </a:r>
          </a:p>
          <a:p>
            <a:pPr lvl="1" eaLnBrk="1" hangingPunct="1"/>
            <a:r>
              <a:rPr lang="en-US" altLang="zh-TW" sz="2200" smtClean="0">
                <a:latin typeface="Times New Roman" pitchFamily="18" charset="0"/>
                <a:ea typeface="PMingLiU" pitchFamily="18" charset="-120"/>
              </a:rPr>
              <a:t>There is no on-chip ROM in 8031 and 8032 .</a:t>
            </a:r>
          </a:p>
          <a:p>
            <a:pPr lvl="1" eaLnBrk="1" hangingPunct="1"/>
            <a:r>
              <a:rPr lang="en-US" altLang="zh-TW" sz="2200" smtClean="0">
                <a:latin typeface="Times New Roman" pitchFamily="18" charset="0"/>
                <a:ea typeface="PMingLiU" pitchFamily="18" charset="-120"/>
              </a:rPr>
              <a:t>The /EA pin is connected to GND to indicate the code is stored externally.</a:t>
            </a:r>
          </a:p>
          <a:p>
            <a:pPr lvl="1" eaLnBrk="1" hangingPunct="1"/>
            <a:r>
              <a:rPr lang="en-US" altLang="zh-TW" sz="2200" smtClean="0">
                <a:latin typeface="Times New Roman" pitchFamily="18" charset="0"/>
                <a:ea typeface="PMingLiU" pitchFamily="18" charset="-120"/>
              </a:rPr>
              <a:t>/PSEN </a:t>
            </a:r>
            <a:r>
              <a:rPr lang="zh-TW" altLang="en-US" sz="2200" smtClean="0">
                <a:latin typeface="Times New Roman" pitchFamily="18" charset="0"/>
                <a:ea typeface="PMingLiU" pitchFamily="18" charset="-120"/>
              </a:rPr>
              <a:t>＆ </a:t>
            </a:r>
            <a:r>
              <a:rPr lang="en-US" altLang="zh-TW" sz="2200" smtClean="0">
                <a:latin typeface="Times New Roman" pitchFamily="18" charset="0"/>
                <a:ea typeface="PMingLiU" pitchFamily="18" charset="-120"/>
              </a:rPr>
              <a:t>ALE are used for external ROM.</a:t>
            </a:r>
          </a:p>
          <a:p>
            <a:pPr lvl="1" eaLnBrk="1" hangingPunct="1"/>
            <a:r>
              <a:rPr lang="en-US" altLang="zh-TW" sz="2200" smtClean="0">
                <a:latin typeface="Times New Roman" pitchFamily="18" charset="0"/>
                <a:ea typeface="PMingLiU" pitchFamily="18" charset="-120"/>
              </a:rPr>
              <a:t>For 8051, /EA pin is connected to Vcc.</a:t>
            </a:r>
          </a:p>
          <a:p>
            <a:pPr lvl="1" eaLnBrk="1" hangingPunct="1"/>
            <a:r>
              <a:rPr lang="en-US" altLang="zh-TW" sz="2200" smtClean="0">
                <a:latin typeface="Times New Roman" pitchFamily="18" charset="0"/>
                <a:ea typeface="PMingLiU" pitchFamily="18" charset="-120"/>
              </a:rPr>
              <a:t>“/” means active low.</a:t>
            </a:r>
          </a:p>
          <a:p>
            <a:pPr eaLnBrk="1" hangingPunct="1"/>
            <a:r>
              <a:rPr lang="en-US" altLang="zh-TW" sz="2200" smtClean="0">
                <a:latin typeface="Times New Roman" pitchFamily="18" charset="0"/>
                <a:ea typeface="PMingLiU" pitchFamily="18" charset="-120"/>
              </a:rPr>
              <a:t>/PSEN</a:t>
            </a:r>
            <a:r>
              <a:rPr lang="zh-TW" altLang="en-US" sz="2200" smtClean="0">
                <a:latin typeface="Times New Roman" pitchFamily="18" charset="0"/>
                <a:ea typeface="PMingLiU" pitchFamily="18" charset="-120"/>
              </a:rPr>
              <a:t>（</a:t>
            </a:r>
            <a:r>
              <a:rPr lang="en-US" altLang="zh-TW" sz="2200" smtClean="0">
                <a:latin typeface="Times New Roman" pitchFamily="18" charset="0"/>
                <a:ea typeface="PMingLiU" pitchFamily="18" charset="-120"/>
              </a:rPr>
              <a:t>pin 29</a:t>
            </a:r>
            <a:r>
              <a:rPr lang="zh-TW" altLang="en-US" sz="2200" smtClean="0">
                <a:latin typeface="Times New Roman" pitchFamily="18" charset="0"/>
                <a:ea typeface="PMingLiU" pitchFamily="18" charset="-120"/>
              </a:rPr>
              <a:t>）：</a:t>
            </a:r>
            <a:r>
              <a:rPr lang="en-US" altLang="zh-TW" sz="2200" smtClean="0">
                <a:latin typeface="Times New Roman" pitchFamily="18" charset="0"/>
                <a:ea typeface="PMingLiU" pitchFamily="18" charset="-120"/>
              </a:rPr>
              <a:t>program store enable</a:t>
            </a:r>
          </a:p>
          <a:p>
            <a:pPr lvl="1" eaLnBrk="1" hangingPunct="1"/>
            <a:r>
              <a:rPr lang="en-US" altLang="zh-TW" sz="2200" smtClean="0">
                <a:latin typeface="Times New Roman" pitchFamily="18" charset="0"/>
                <a:ea typeface="PMingLiU" pitchFamily="18" charset="-120"/>
              </a:rPr>
              <a:t>This is an output pin and is connected to the OE pin of the ROM.</a:t>
            </a:r>
          </a:p>
          <a:p>
            <a:pPr lvl="1" eaLnBrk="1" hangingPunct="1"/>
            <a:r>
              <a:rPr lang="en-US" altLang="zh-TW" sz="2200" smtClean="0">
                <a:latin typeface="Times New Roman" pitchFamily="18" charset="0"/>
                <a:ea typeface="PMingLiU" pitchFamily="18" charset="-120"/>
              </a:rPr>
              <a:t>See Chapter 14.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900" b="1" smtClean="0">
                <a:latin typeface="Comic Sans MS" pitchFamily="66" charset="0"/>
                <a:ea typeface="PMingLiU" pitchFamily="18" charset="-120"/>
              </a:rPr>
              <a:t>Pins of 8051</a:t>
            </a:r>
            <a:endParaRPr lang="en-US" sz="2900" b="1" smtClean="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700" smtClean="0">
                <a:latin typeface="Times New Roman" pitchFamily="18" charset="0"/>
                <a:ea typeface="PMingLiU" pitchFamily="18" charset="-120"/>
              </a:rPr>
              <a:t>ALE</a:t>
            </a:r>
            <a:r>
              <a:rPr lang="zh-TW" altLang="en-US" sz="2700" smtClean="0">
                <a:latin typeface="Times New Roman" pitchFamily="18" charset="0"/>
                <a:ea typeface="PMingLiU" pitchFamily="18" charset="-120"/>
              </a:rPr>
              <a:t>（</a:t>
            </a:r>
            <a:r>
              <a:rPr lang="en-US" altLang="zh-TW" sz="2700" smtClean="0">
                <a:latin typeface="Times New Roman" pitchFamily="18" charset="0"/>
                <a:ea typeface="PMingLiU" pitchFamily="18" charset="-120"/>
              </a:rPr>
              <a:t>pin 30</a:t>
            </a:r>
            <a:r>
              <a:rPr lang="zh-TW" altLang="en-US" sz="2700" smtClean="0">
                <a:latin typeface="Times New Roman" pitchFamily="18" charset="0"/>
                <a:ea typeface="PMingLiU" pitchFamily="18" charset="-120"/>
              </a:rPr>
              <a:t>）：</a:t>
            </a:r>
            <a:r>
              <a:rPr lang="en-US" altLang="zh-TW" sz="2700" smtClean="0">
                <a:latin typeface="Times New Roman" pitchFamily="18" charset="0"/>
                <a:ea typeface="PMingLiU" pitchFamily="18" charset="-120"/>
              </a:rPr>
              <a:t>address latch enable</a:t>
            </a:r>
          </a:p>
          <a:p>
            <a:pPr lvl="1" eaLnBrk="1" hangingPunct="1"/>
            <a:r>
              <a:rPr lang="en-US" altLang="zh-TW" sz="2700" smtClean="0">
                <a:latin typeface="Times New Roman" pitchFamily="18" charset="0"/>
                <a:ea typeface="PMingLiU" pitchFamily="18" charset="-120"/>
              </a:rPr>
              <a:t>It is an output pin and is active high.</a:t>
            </a:r>
          </a:p>
          <a:p>
            <a:pPr lvl="1" eaLnBrk="1" hangingPunct="1"/>
            <a:r>
              <a:rPr lang="en-US" altLang="zh-TW" sz="2700" smtClean="0">
                <a:latin typeface="Times New Roman" pitchFamily="18" charset="0"/>
                <a:ea typeface="PMingLiU" pitchFamily="18" charset="-120"/>
              </a:rPr>
              <a:t>8051 port 0 provides both address and data.</a:t>
            </a:r>
          </a:p>
          <a:p>
            <a:pPr lvl="1" eaLnBrk="1" hangingPunct="1"/>
            <a:r>
              <a:rPr lang="en-US" altLang="zh-TW" sz="2700" smtClean="0">
                <a:latin typeface="Times New Roman" pitchFamily="18" charset="0"/>
                <a:ea typeface="PMingLiU" pitchFamily="18" charset="-120"/>
              </a:rPr>
              <a:t>The ALE pin is used for de-multiplexing the address and data by connecting to the G pin of the 74LS373 latch.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84213" y="180975"/>
            <a:ext cx="7793037" cy="1447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600" smtClean="0">
                <a:solidFill>
                  <a:schemeClr val="accent2"/>
                </a:solidFill>
                <a:latin typeface="Comic Sans MS" pitchFamily="66" charset="0"/>
              </a:rPr>
              <a:t>Address Multiplexing </a:t>
            </a:r>
            <a:br>
              <a:rPr lang="en-GB" sz="360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GB" sz="3600" smtClean="0">
                <a:solidFill>
                  <a:schemeClr val="accent2"/>
                </a:solidFill>
                <a:latin typeface="Comic Sans MS" pitchFamily="66" charset="0"/>
              </a:rPr>
              <a:t>for External Memory</a:t>
            </a:r>
            <a:endParaRPr lang="en-US" sz="360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979613" y="1916113"/>
          <a:ext cx="6781800" cy="4419600"/>
        </p:xfrm>
        <a:graphic>
          <a:graphicData uri="http://schemas.openxmlformats.org/presentationml/2006/ole">
            <p:oleObj spid="_x0000_s4098" name="Photo Editor Photo" r:id="rId3" imgW="4753639" imgH="2542857" progId="MSPhotoEd.3">
              <p:embed/>
            </p:oleObj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28600" y="3032125"/>
            <a:ext cx="15240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Tahoma" pitchFamily="34" charset="0"/>
              </a:rPr>
              <a:t>Figure 2-7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Multiplexing the address (low-byte) and data 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116013" y="188913"/>
            <a:ext cx="7239000" cy="1447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600" smtClean="0">
                <a:solidFill>
                  <a:schemeClr val="accent2"/>
                </a:solidFill>
                <a:latin typeface="Comic Sans MS" pitchFamily="66" charset="0"/>
              </a:rPr>
              <a:t>Address Multiplexing </a:t>
            </a:r>
            <a:br>
              <a:rPr lang="en-GB" sz="360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GB" sz="3600" smtClean="0">
                <a:solidFill>
                  <a:schemeClr val="accent2"/>
                </a:solidFill>
                <a:latin typeface="Comic Sans MS" pitchFamily="66" charset="0"/>
              </a:rPr>
              <a:t>for External Memory</a:t>
            </a:r>
            <a:endParaRPr lang="en-US" sz="360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52400" y="3108325"/>
            <a:ext cx="15240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Tahoma" pitchFamily="34" charset="0"/>
              </a:rPr>
              <a:t>Figure 2-8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Accessing external code memory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814513" y="2057400"/>
          <a:ext cx="7253287" cy="4267200"/>
        </p:xfrm>
        <a:graphic>
          <a:graphicData uri="http://schemas.openxmlformats.org/presentationml/2006/ole">
            <p:oleObj spid="_x0000_s5122" name="Photo Editor Photo" r:id="rId3" imgW="5361905" imgH="2238687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z="2000" smtClean="0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250825" y="227013"/>
          <a:ext cx="8675688" cy="6010275"/>
        </p:xfrm>
        <a:graphic>
          <a:graphicData uri="http://schemas.openxmlformats.org/presentationml/2006/ole">
            <p:oleObj spid="_x0000_s6146" name="Photo Editor Photo" r:id="rId3" imgW="6496957" imgH="4409524" progId="MSPhotoEd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3400" y="185738"/>
            <a:ext cx="7793038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600" smtClean="0">
                <a:solidFill>
                  <a:schemeClr val="accent2"/>
                </a:solidFill>
                <a:latin typeface="Comic Sans MS" pitchFamily="66" charset="0"/>
              </a:rPr>
              <a:t>Accessing External </a:t>
            </a:r>
            <a:br>
              <a:rPr lang="en-GB" sz="360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GB" sz="3600" smtClean="0">
                <a:solidFill>
                  <a:schemeClr val="accent2"/>
                </a:solidFill>
                <a:latin typeface="Comic Sans MS" pitchFamily="66" charset="0"/>
              </a:rPr>
              <a:t>Data Memory</a:t>
            </a:r>
            <a:r>
              <a:rPr lang="en-US" sz="360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1619250" y="1773238"/>
          <a:ext cx="7200900" cy="4627562"/>
        </p:xfrm>
        <a:graphic>
          <a:graphicData uri="http://schemas.openxmlformats.org/presentationml/2006/ole">
            <p:oleObj spid="_x0000_s7170" name="Photo Editor Photo" r:id="rId3" imgW="6295238" imgH="3657143" progId="MSPhotoEd.3">
              <p:embed/>
            </p:oleObj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400" y="3108325"/>
            <a:ext cx="12954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Tahoma" pitchFamily="34" charset="0"/>
              </a:rPr>
              <a:t>Figure 2-11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Interface to 1K 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9250" y="-531813"/>
            <a:ext cx="6265863" cy="131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3200" b="1">
              <a:solidFill>
                <a:schemeClr val="accent2"/>
              </a:solidFill>
              <a:latin typeface="Comic Sans MS" pitchFamily="66" charset="0"/>
            </a:endParaRPr>
          </a:p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Timing for MOVX instruction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539750" y="908050"/>
          <a:ext cx="8091488" cy="5616575"/>
        </p:xfrm>
        <a:graphic>
          <a:graphicData uri="http://schemas.openxmlformats.org/presentationml/2006/ole">
            <p:oleObj spid="_x0000_s8194" name="Photo Editor Photo" r:id="rId3" imgW="6485714" imgH="5409524" progId="MSPhotoEd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987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External code memory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588125" y="6067425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solidFill>
                  <a:srgbClr val="000066"/>
                </a:solidFill>
                <a:ea typeface="PMingLiU" pitchFamily="18" charset="-120"/>
                <a:cs typeface="Arial" charset="0"/>
              </a:rPr>
              <a:t>ROM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1649413"/>
            <a:ext cx="7010400" cy="4900612"/>
            <a:chOff x="528" y="1039"/>
            <a:chExt cx="4416" cy="3087"/>
          </a:xfrm>
        </p:grpSpPr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816" y="1039"/>
              <a:ext cx="720" cy="28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2784" y="1884"/>
              <a:ext cx="768" cy="4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4224" y="1039"/>
              <a:ext cx="720" cy="28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552" y="1980"/>
              <a:ext cx="672" cy="336"/>
              <a:chOff x="3552" y="1680"/>
              <a:chExt cx="672" cy="336"/>
            </a:xfrm>
          </p:grpSpPr>
          <p:sp>
            <p:nvSpPr>
              <p:cNvPr id="45155" name="Line 9"/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56" name="Line 10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57" name="Line 11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58" name="Line 12"/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59" name="Line 13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60" name="Line 14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61" name="Line 15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62" name="Line 16"/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5065" name="Rectangle 17"/>
            <p:cNvSpPr>
              <a:spLocks noChangeArrowheads="1"/>
            </p:cNvSpPr>
            <p:nvPr/>
          </p:nvSpPr>
          <p:spPr bwMode="auto">
            <a:xfrm>
              <a:off x="2928" y="1980"/>
              <a:ext cx="192" cy="192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66" name="Text Box 18"/>
            <p:cNvSpPr txBox="1">
              <a:spLocks noChangeArrowheads="1"/>
            </p:cNvSpPr>
            <p:nvPr/>
          </p:nvSpPr>
          <p:spPr bwMode="auto">
            <a:xfrm>
              <a:off x="2928" y="1980"/>
              <a:ext cx="19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600" b="1">
                  <a:ea typeface="PMingLiU" pitchFamily="18" charset="-120"/>
                  <a:cs typeface="Arial" charset="0"/>
                </a:rPr>
                <a:t>D</a:t>
              </a:r>
            </a:p>
          </p:txBody>
        </p:sp>
        <p:sp>
          <p:nvSpPr>
            <p:cNvPr id="45067" name="Line 19"/>
            <p:cNvSpPr>
              <a:spLocks noChangeShapeType="1"/>
            </p:cNvSpPr>
            <p:nvPr/>
          </p:nvSpPr>
          <p:spPr bwMode="auto">
            <a:xfrm>
              <a:off x="3120" y="207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068" name="AutoShape 20"/>
            <p:cNvSpPr>
              <a:spLocks noChangeArrowheads="1"/>
            </p:cNvSpPr>
            <p:nvPr/>
          </p:nvSpPr>
          <p:spPr bwMode="auto">
            <a:xfrm rot="5400000">
              <a:off x="3240" y="2004"/>
              <a:ext cx="168" cy="12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69" name="Oval 21"/>
            <p:cNvSpPr>
              <a:spLocks noChangeArrowheads="1"/>
            </p:cNvSpPr>
            <p:nvPr/>
          </p:nvSpPr>
          <p:spPr bwMode="auto">
            <a:xfrm>
              <a:off x="3312" y="2124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0" name="Oval 22"/>
            <p:cNvSpPr>
              <a:spLocks noChangeArrowheads="1"/>
            </p:cNvSpPr>
            <p:nvPr/>
          </p:nvSpPr>
          <p:spPr bwMode="auto">
            <a:xfrm flipH="1">
              <a:off x="3216" y="2052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1" name="Line 23"/>
            <p:cNvSpPr>
              <a:spLocks noChangeShapeType="1"/>
            </p:cNvSpPr>
            <p:nvPr/>
          </p:nvSpPr>
          <p:spPr bwMode="auto">
            <a:xfrm flipH="1">
              <a:off x="3312" y="217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072" name="Line 24"/>
            <p:cNvSpPr>
              <a:spLocks noChangeShapeType="1"/>
            </p:cNvSpPr>
            <p:nvPr/>
          </p:nvSpPr>
          <p:spPr bwMode="auto">
            <a:xfrm>
              <a:off x="3216" y="24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073" name="Line 25"/>
            <p:cNvSpPr>
              <a:spLocks noChangeShapeType="1"/>
            </p:cNvSpPr>
            <p:nvPr/>
          </p:nvSpPr>
          <p:spPr bwMode="auto">
            <a:xfrm>
              <a:off x="3264" y="250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074" name="Line 26"/>
            <p:cNvSpPr>
              <a:spLocks noChangeShapeType="1"/>
            </p:cNvSpPr>
            <p:nvPr/>
          </p:nvSpPr>
          <p:spPr bwMode="auto">
            <a:xfrm>
              <a:off x="3288" y="255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075" name="Line 27"/>
            <p:cNvSpPr>
              <a:spLocks noChangeShapeType="1"/>
            </p:cNvSpPr>
            <p:nvPr/>
          </p:nvSpPr>
          <p:spPr bwMode="auto">
            <a:xfrm>
              <a:off x="1536" y="169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076" name="Line 28"/>
            <p:cNvSpPr>
              <a:spLocks noChangeShapeType="1"/>
            </p:cNvSpPr>
            <p:nvPr/>
          </p:nvSpPr>
          <p:spPr bwMode="auto">
            <a:xfrm>
              <a:off x="2976" y="16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4" name="Group 29"/>
            <p:cNvGrpSpPr>
              <a:grpSpLocks/>
            </p:cNvGrpSpPr>
            <p:nvPr/>
          </p:nvGrpSpPr>
          <p:grpSpPr bwMode="auto">
            <a:xfrm>
              <a:off x="1536" y="1980"/>
              <a:ext cx="1248" cy="336"/>
              <a:chOff x="3552" y="1680"/>
              <a:chExt cx="672" cy="336"/>
            </a:xfrm>
          </p:grpSpPr>
          <p:sp>
            <p:nvSpPr>
              <p:cNvPr id="45147" name="Line 30"/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48" name="Line 31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49" name="Line 32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50" name="Line 33"/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51" name="Line 34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52" name="Line 35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53" name="Line 36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54" name="Line 37"/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5078" name="Line 38"/>
            <p:cNvSpPr>
              <a:spLocks noChangeShapeType="1"/>
            </p:cNvSpPr>
            <p:nvPr/>
          </p:nvSpPr>
          <p:spPr bwMode="auto">
            <a:xfrm>
              <a:off x="2784" y="20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079" name="Text Box 39"/>
            <p:cNvSpPr txBox="1">
              <a:spLocks noChangeArrowheads="1"/>
            </p:cNvSpPr>
            <p:nvPr/>
          </p:nvSpPr>
          <p:spPr bwMode="auto">
            <a:xfrm>
              <a:off x="3024" y="1644"/>
              <a:ext cx="7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 b="1">
                  <a:solidFill>
                    <a:srgbClr val="000066"/>
                  </a:solidFill>
                  <a:ea typeface="PMingLiU" pitchFamily="18" charset="-120"/>
                  <a:cs typeface="Arial" charset="0"/>
                </a:rPr>
                <a:t>74LS373</a:t>
              </a:r>
            </a:p>
          </p:txBody>
        </p:sp>
        <p:sp>
          <p:nvSpPr>
            <p:cNvPr id="45080" name="Text Box 40"/>
            <p:cNvSpPr txBox="1">
              <a:spLocks noChangeArrowheads="1"/>
            </p:cNvSpPr>
            <p:nvPr/>
          </p:nvSpPr>
          <p:spPr bwMode="auto">
            <a:xfrm>
              <a:off x="1008" y="1596"/>
              <a:ext cx="5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ALE</a:t>
              </a:r>
            </a:p>
          </p:txBody>
        </p:sp>
        <p:sp>
          <p:nvSpPr>
            <p:cNvPr id="45081" name="Line 41"/>
            <p:cNvSpPr>
              <a:spLocks noChangeShapeType="1"/>
            </p:cNvSpPr>
            <p:nvPr/>
          </p:nvSpPr>
          <p:spPr bwMode="auto">
            <a:xfrm flipV="1">
              <a:off x="1111" y="1447"/>
              <a:ext cx="363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082" name="Text Box 42"/>
            <p:cNvSpPr txBox="1">
              <a:spLocks noChangeArrowheads="1"/>
            </p:cNvSpPr>
            <p:nvPr/>
          </p:nvSpPr>
          <p:spPr bwMode="auto">
            <a:xfrm>
              <a:off x="1008" y="1884"/>
              <a:ext cx="576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P0.0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P0.7</a:t>
              </a:r>
            </a:p>
          </p:txBody>
        </p:sp>
        <p:sp>
          <p:nvSpPr>
            <p:cNvPr id="45083" name="Text Box 43"/>
            <p:cNvSpPr txBox="1">
              <a:spLocks noChangeArrowheads="1"/>
            </p:cNvSpPr>
            <p:nvPr/>
          </p:nvSpPr>
          <p:spPr bwMode="auto">
            <a:xfrm>
              <a:off x="1008" y="1404"/>
              <a:ext cx="5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PSEN</a:t>
              </a:r>
            </a:p>
          </p:txBody>
        </p:sp>
        <p:sp>
          <p:nvSpPr>
            <p:cNvPr id="45084" name="Line 44"/>
            <p:cNvSpPr>
              <a:spLocks noChangeShapeType="1"/>
            </p:cNvSpPr>
            <p:nvPr/>
          </p:nvSpPr>
          <p:spPr bwMode="auto">
            <a:xfrm>
              <a:off x="1536" y="1548"/>
              <a:ext cx="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085" name="Text Box 45"/>
            <p:cNvSpPr txBox="1">
              <a:spLocks noChangeArrowheads="1"/>
            </p:cNvSpPr>
            <p:nvPr/>
          </p:nvSpPr>
          <p:spPr bwMode="auto">
            <a:xfrm>
              <a:off x="4176" y="1884"/>
              <a:ext cx="480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A0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A7</a:t>
              </a:r>
            </a:p>
          </p:txBody>
        </p:sp>
        <p:sp>
          <p:nvSpPr>
            <p:cNvPr id="45086" name="Text Box 46"/>
            <p:cNvSpPr txBox="1">
              <a:spLocks noChangeArrowheads="1"/>
            </p:cNvSpPr>
            <p:nvPr/>
          </p:nvSpPr>
          <p:spPr bwMode="auto">
            <a:xfrm>
              <a:off x="4176" y="2652"/>
              <a:ext cx="480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D0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D7</a:t>
              </a:r>
            </a:p>
          </p:txBody>
        </p:sp>
        <p:grpSp>
          <p:nvGrpSpPr>
            <p:cNvPr id="5" name="Group 47"/>
            <p:cNvGrpSpPr>
              <a:grpSpLocks/>
            </p:cNvGrpSpPr>
            <p:nvPr/>
          </p:nvGrpSpPr>
          <p:grpSpPr bwMode="auto">
            <a:xfrm>
              <a:off x="2016" y="2748"/>
              <a:ext cx="2208" cy="336"/>
              <a:chOff x="2016" y="2448"/>
              <a:chExt cx="2208" cy="336"/>
            </a:xfrm>
          </p:grpSpPr>
          <p:sp>
            <p:nvSpPr>
              <p:cNvPr id="45139" name="Line 48"/>
              <p:cNvSpPr>
                <a:spLocks noChangeShapeType="1"/>
              </p:cNvSpPr>
              <p:nvPr/>
            </p:nvSpPr>
            <p:spPr bwMode="auto">
              <a:xfrm>
                <a:off x="2352" y="2448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40" name="Line 49"/>
              <p:cNvSpPr>
                <a:spLocks noChangeShapeType="1"/>
              </p:cNvSpPr>
              <p:nvPr/>
            </p:nvSpPr>
            <p:spPr bwMode="auto">
              <a:xfrm>
                <a:off x="2304" y="2496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41" name="Line 50"/>
              <p:cNvSpPr>
                <a:spLocks noChangeShapeType="1"/>
              </p:cNvSpPr>
              <p:nvPr/>
            </p:nvSpPr>
            <p:spPr bwMode="auto">
              <a:xfrm>
                <a:off x="2256" y="2544"/>
                <a:ext cx="19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42" name="Line 51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43" name="Line 52"/>
              <p:cNvSpPr>
                <a:spLocks noChangeShapeType="1"/>
              </p:cNvSpPr>
              <p:nvPr/>
            </p:nvSpPr>
            <p:spPr bwMode="auto">
              <a:xfrm>
                <a:off x="2160" y="2640"/>
                <a:ext cx="20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44" name="Line 53"/>
              <p:cNvSpPr>
                <a:spLocks noChangeShapeType="1"/>
              </p:cNvSpPr>
              <p:nvPr/>
            </p:nvSpPr>
            <p:spPr bwMode="auto">
              <a:xfrm>
                <a:off x="2112" y="2688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45" name="Line 54"/>
              <p:cNvSpPr>
                <a:spLocks noChangeShapeType="1"/>
              </p:cNvSpPr>
              <p:nvPr/>
            </p:nvSpPr>
            <p:spPr bwMode="auto">
              <a:xfrm>
                <a:off x="2064" y="2736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46" name="Line 55"/>
              <p:cNvSpPr>
                <a:spLocks noChangeShapeType="1"/>
              </p:cNvSpPr>
              <p:nvPr/>
            </p:nvSpPr>
            <p:spPr bwMode="auto">
              <a:xfrm>
                <a:off x="2016" y="2784"/>
                <a:ext cx="22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" name="Group 56"/>
            <p:cNvGrpSpPr>
              <a:grpSpLocks/>
            </p:cNvGrpSpPr>
            <p:nvPr/>
          </p:nvGrpSpPr>
          <p:grpSpPr bwMode="auto">
            <a:xfrm>
              <a:off x="1536" y="3345"/>
              <a:ext cx="2688" cy="336"/>
              <a:chOff x="3552" y="1680"/>
              <a:chExt cx="672" cy="336"/>
            </a:xfrm>
          </p:grpSpPr>
          <p:sp>
            <p:nvSpPr>
              <p:cNvPr id="45131" name="Line 57"/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32" name="Line 58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33" name="Line 59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34" name="Line 60"/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35" name="Line 61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36" name="Line 62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37" name="Line 63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38" name="Line 64"/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5089" name="Text Box 65"/>
            <p:cNvSpPr txBox="1">
              <a:spLocks noChangeArrowheads="1"/>
            </p:cNvSpPr>
            <p:nvPr/>
          </p:nvSpPr>
          <p:spPr bwMode="auto">
            <a:xfrm>
              <a:off x="1056" y="3249"/>
              <a:ext cx="576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P2.0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 P2.7</a:t>
              </a:r>
            </a:p>
          </p:txBody>
        </p:sp>
        <p:sp>
          <p:nvSpPr>
            <p:cNvPr id="45090" name="Text Box 66"/>
            <p:cNvSpPr txBox="1">
              <a:spLocks noChangeArrowheads="1"/>
            </p:cNvSpPr>
            <p:nvPr/>
          </p:nvSpPr>
          <p:spPr bwMode="auto">
            <a:xfrm>
              <a:off x="4176" y="3249"/>
              <a:ext cx="480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A8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A15</a:t>
              </a:r>
            </a:p>
          </p:txBody>
        </p:sp>
        <p:grpSp>
          <p:nvGrpSpPr>
            <p:cNvPr id="7" name="Group 67"/>
            <p:cNvGrpSpPr>
              <a:grpSpLocks/>
            </p:cNvGrpSpPr>
            <p:nvPr/>
          </p:nvGrpSpPr>
          <p:grpSpPr bwMode="auto">
            <a:xfrm>
              <a:off x="1992" y="1956"/>
              <a:ext cx="384" cy="1127"/>
              <a:chOff x="1992" y="1656"/>
              <a:chExt cx="384" cy="1127"/>
            </a:xfrm>
          </p:grpSpPr>
          <p:sp>
            <p:nvSpPr>
              <p:cNvPr id="45115" name="Line 68"/>
              <p:cNvSpPr>
                <a:spLocks noChangeShapeType="1"/>
              </p:cNvSpPr>
              <p:nvPr/>
            </p:nvSpPr>
            <p:spPr bwMode="auto">
              <a:xfrm rot="16200000" flipH="1">
                <a:off x="1967" y="2063"/>
                <a:ext cx="769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16" name="Line 69"/>
              <p:cNvSpPr>
                <a:spLocks noChangeShapeType="1"/>
              </p:cNvSpPr>
              <p:nvPr/>
            </p:nvSpPr>
            <p:spPr bwMode="auto">
              <a:xfrm rot="16200000" flipH="1">
                <a:off x="1920" y="2112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17" name="Line 70"/>
              <p:cNvSpPr>
                <a:spLocks noChangeShapeType="1"/>
              </p:cNvSpPr>
              <p:nvPr/>
            </p:nvSpPr>
            <p:spPr bwMode="auto">
              <a:xfrm rot="16200000" flipH="1">
                <a:off x="1872" y="2160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18" name="Line 71"/>
              <p:cNvSpPr>
                <a:spLocks noChangeShapeType="1"/>
              </p:cNvSpPr>
              <p:nvPr/>
            </p:nvSpPr>
            <p:spPr bwMode="auto">
              <a:xfrm rot="16200000" flipH="1">
                <a:off x="1824" y="2208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19" name="Line 72"/>
              <p:cNvSpPr>
                <a:spLocks noChangeShapeType="1"/>
              </p:cNvSpPr>
              <p:nvPr/>
            </p:nvSpPr>
            <p:spPr bwMode="auto">
              <a:xfrm rot="16200000" flipH="1">
                <a:off x="1776" y="2256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20" name="Line 73"/>
              <p:cNvSpPr>
                <a:spLocks noChangeShapeType="1"/>
              </p:cNvSpPr>
              <p:nvPr/>
            </p:nvSpPr>
            <p:spPr bwMode="auto">
              <a:xfrm rot="16200000" flipH="1">
                <a:off x="1728" y="2304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21" name="Line 74"/>
              <p:cNvSpPr>
                <a:spLocks noChangeShapeType="1"/>
              </p:cNvSpPr>
              <p:nvPr/>
            </p:nvSpPr>
            <p:spPr bwMode="auto">
              <a:xfrm rot="16200000" flipH="1">
                <a:off x="1680" y="2352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22" name="Line 75"/>
              <p:cNvSpPr>
                <a:spLocks noChangeShapeType="1"/>
              </p:cNvSpPr>
              <p:nvPr/>
            </p:nvSpPr>
            <p:spPr bwMode="auto">
              <a:xfrm rot="5400000">
                <a:off x="1632" y="2399"/>
                <a:ext cx="76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23" name="Oval 76"/>
              <p:cNvSpPr>
                <a:spLocks noChangeArrowheads="1"/>
              </p:cNvSpPr>
              <p:nvPr/>
            </p:nvSpPr>
            <p:spPr bwMode="auto">
              <a:xfrm>
                <a:off x="2328" y="165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124" name="Oval 77"/>
              <p:cNvSpPr>
                <a:spLocks noChangeArrowheads="1"/>
              </p:cNvSpPr>
              <p:nvPr/>
            </p:nvSpPr>
            <p:spPr bwMode="auto">
              <a:xfrm>
                <a:off x="2280" y="17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125" name="Oval 78"/>
              <p:cNvSpPr>
                <a:spLocks noChangeArrowheads="1"/>
              </p:cNvSpPr>
              <p:nvPr/>
            </p:nvSpPr>
            <p:spPr bwMode="auto">
              <a:xfrm>
                <a:off x="2232" y="175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126" name="Oval 79"/>
              <p:cNvSpPr>
                <a:spLocks noChangeArrowheads="1"/>
              </p:cNvSpPr>
              <p:nvPr/>
            </p:nvSpPr>
            <p:spPr bwMode="auto">
              <a:xfrm>
                <a:off x="2184" y="18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127" name="Oval 80"/>
              <p:cNvSpPr>
                <a:spLocks noChangeArrowheads="1"/>
              </p:cNvSpPr>
              <p:nvPr/>
            </p:nvSpPr>
            <p:spPr bwMode="auto">
              <a:xfrm>
                <a:off x="2136" y="184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128" name="Oval 81"/>
              <p:cNvSpPr>
                <a:spLocks noChangeArrowheads="1"/>
              </p:cNvSpPr>
              <p:nvPr/>
            </p:nvSpPr>
            <p:spPr bwMode="auto">
              <a:xfrm>
                <a:off x="2088" y="18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129" name="Oval 82"/>
              <p:cNvSpPr>
                <a:spLocks noChangeArrowheads="1"/>
              </p:cNvSpPr>
              <p:nvPr/>
            </p:nvSpPr>
            <p:spPr bwMode="auto">
              <a:xfrm>
                <a:off x="1992" y="199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130" name="Oval 83"/>
              <p:cNvSpPr>
                <a:spLocks noChangeArrowheads="1"/>
              </p:cNvSpPr>
              <p:nvPr/>
            </p:nvSpPr>
            <p:spPr bwMode="auto">
              <a:xfrm>
                <a:off x="2040" y="194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5092" name="Line 84"/>
            <p:cNvSpPr>
              <a:spLocks noChangeShapeType="1"/>
            </p:cNvSpPr>
            <p:nvPr/>
          </p:nvSpPr>
          <p:spPr bwMode="auto">
            <a:xfrm>
              <a:off x="3936" y="174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093" name="Text Box 85"/>
            <p:cNvSpPr txBox="1">
              <a:spLocks noChangeArrowheads="1"/>
            </p:cNvSpPr>
            <p:nvPr/>
          </p:nvSpPr>
          <p:spPr bwMode="auto">
            <a:xfrm>
              <a:off x="4224" y="143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OE</a:t>
              </a:r>
            </a:p>
          </p:txBody>
        </p:sp>
        <p:sp>
          <p:nvSpPr>
            <p:cNvPr id="45094" name="Text Box 86"/>
            <p:cNvSpPr txBox="1">
              <a:spLocks noChangeArrowheads="1"/>
            </p:cNvSpPr>
            <p:nvPr/>
          </p:nvSpPr>
          <p:spPr bwMode="auto">
            <a:xfrm>
              <a:off x="4224" y="164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CS</a:t>
              </a:r>
            </a:p>
          </p:txBody>
        </p:sp>
        <p:sp>
          <p:nvSpPr>
            <p:cNvPr id="45095" name="Line 87"/>
            <p:cNvSpPr>
              <a:spLocks noChangeShapeType="1"/>
            </p:cNvSpPr>
            <p:nvPr/>
          </p:nvSpPr>
          <p:spPr bwMode="auto">
            <a:xfrm>
              <a:off x="4296" y="1475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096" name="Line 88"/>
            <p:cNvSpPr>
              <a:spLocks noChangeShapeType="1"/>
            </p:cNvSpPr>
            <p:nvPr/>
          </p:nvSpPr>
          <p:spPr bwMode="auto">
            <a:xfrm>
              <a:off x="4284" y="1687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8" name="Group 89"/>
            <p:cNvGrpSpPr>
              <a:grpSpLocks/>
            </p:cNvGrpSpPr>
            <p:nvPr/>
          </p:nvGrpSpPr>
          <p:grpSpPr bwMode="auto">
            <a:xfrm>
              <a:off x="528" y="3132"/>
              <a:ext cx="192" cy="288"/>
              <a:chOff x="528" y="2711"/>
              <a:chExt cx="192" cy="288"/>
            </a:xfrm>
          </p:grpSpPr>
          <p:sp>
            <p:nvSpPr>
              <p:cNvPr id="45111" name="Line 90"/>
              <p:cNvSpPr>
                <a:spLocks noChangeShapeType="1"/>
              </p:cNvSpPr>
              <p:nvPr/>
            </p:nvSpPr>
            <p:spPr bwMode="auto">
              <a:xfrm>
                <a:off x="528" y="290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12" name="Line 91"/>
              <p:cNvSpPr>
                <a:spLocks noChangeShapeType="1"/>
              </p:cNvSpPr>
              <p:nvPr/>
            </p:nvSpPr>
            <p:spPr bwMode="auto">
              <a:xfrm>
                <a:off x="576" y="2951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13" name="Line 92"/>
              <p:cNvSpPr>
                <a:spLocks noChangeShapeType="1"/>
              </p:cNvSpPr>
              <p:nvPr/>
            </p:nvSpPr>
            <p:spPr bwMode="auto">
              <a:xfrm>
                <a:off x="600" y="29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14" name="Line 93"/>
              <p:cNvSpPr>
                <a:spLocks noChangeShapeType="1"/>
              </p:cNvSpPr>
              <p:nvPr/>
            </p:nvSpPr>
            <p:spPr bwMode="auto">
              <a:xfrm>
                <a:off x="624" y="2711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5098" name="Line 94"/>
            <p:cNvSpPr>
              <a:spLocks noChangeShapeType="1"/>
            </p:cNvSpPr>
            <p:nvPr/>
          </p:nvSpPr>
          <p:spPr bwMode="auto">
            <a:xfrm>
              <a:off x="624" y="31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099" name="Text Box 95"/>
            <p:cNvSpPr txBox="1">
              <a:spLocks noChangeArrowheads="1"/>
            </p:cNvSpPr>
            <p:nvPr/>
          </p:nvSpPr>
          <p:spPr bwMode="auto">
            <a:xfrm>
              <a:off x="768" y="3036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EA</a:t>
              </a:r>
            </a:p>
          </p:txBody>
        </p:sp>
        <p:sp>
          <p:nvSpPr>
            <p:cNvPr id="45100" name="Text Box 96"/>
            <p:cNvSpPr txBox="1">
              <a:spLocks noChangeArrowheads="1"/>
            </p:cNvSpPr>
            <p:nvPr/>
          </p:nvSpPr>
          <p:spPr bwMode="auto">
            <a:xfrm>
              <a:off x="2736" y="1692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600" b="1">
                  <a:ea typeface="PMingLiU" pitchFamily="18" charset="-120"/>
                  <a:cs typeface="Arial" charset="0"/>
                </a:rPr>
                <a:t>G</a:t>
              </a:r>
            </a:p>
          </p:txBody>
        </p:sp>
        <p:sp>
          <p:nvSpPr>
            <p:cNvPr id="45101" name="Text Box 97"/>
            <p:cNvSpPr txBox="1">
              <a:spLocks noChangeArrowheads="1"/>
            </p:cNvSpPr>
            <p:nvPr/>
          </p:nvSpPr>
          <p:spPr bwMode="auto">
            <a:xfrm>
              <a:off x="884" y="3838"/>
              <a:ext cx="62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solidFill>
                    <a:srgbClr val="000066"/>
                  </a:solidFill>
                  <a:ea typeface="PMingLiU" pitchFamily="18" charset="-120"/>
                  <a:cs typeface="Arial" charset="0"/>
                </a:rPr>
                <a:t>8051</a:t>
              </a:r>
            </a:p>
          </p:txBody>
        </p:sp>
        <p:grpSp>
          <p:nvGrpSpPr>
            <p:cNvPr id="9" name="Group 98"/>
            <p:cNvGrpSpPr>
              <a:grpSpLocks/>
            </p:cNvGrpSpPr>
            <p:nvPr/>
          </p:nvGrpSpPr>
          <p:grpSpPr bwMode="auto">
            <a:xfrm>
              <a:off x="3838" y="1739"/>
              <a:ext cx="192" cy="185"/>
              <a:chOff x="3822" y="1310"/>
              <a:chExt cx="192" cy="185"/>
            </a:xfrm>
          </p:grpSpPr>
          <p:sp>
            <p:nvSpPr>
              <p:cNvPr id="45107" name="Line 99"/>
              <p:cNvSpPr>
                <a:spLocks noChangeShapeType="1"/>
              </p:cNvSpPr>
              <p:nvPr/>
            </p:nvSpPr>
            <p:spPr bwMode="auto">
              <a:xfrm>
                <a:off x="3822" y="1399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08" name="Line 100"/>
              <p:cNvSpPr>
                <a:spLocks noChangeShapeType="1"/>
              </p:cNvSpPr>
              <p:nvPr/>
            </p:nvSpPr>
            <p:spPr bwMode="auto">
              <a:xfrm>
                <a:off x="3870" y="1447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09" name="Line 101"/>
              <p:cNvSpPr>
                <a:spLocks noChangeShapeType="1"/>
              </p:cNvSpPr>
              <p:nvPr/>
            </p:nvSpPr>
            <p:spPr bwMode="auto">
              <a:xfrm>
                <a:off x="3894" y="14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10" name="Line 102"/>
              <p:cNvSpPr>
                <a:spLocks noChangeShapeType="1"/>
              </p:cNvSpPr>
              <p:nvPr/>
            </p:nvSpPr>
            <p:spPr bwMode="auto">
              <a:xfrm>
                <a:off x="3918" y="1310"/>
                <a:ext cx="0" cy="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5103" name="Rectangle 103"/>
            <p:cNvSpPr>
              <a:spLocks noChangeArrowheads="1"/>
            </p:cNvSpPr>
            <p:nvPr/>
          </p:nvSpPr>
          <p:spPr bwMode="auto">
            <a:xfrm>
              <a:off x="1183" y="1220"/>
              <a:ext cx="3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1800" b="1">
                  <a:ea typeface="PMingLiU" pitchFamily="18" charset="-120"/>
                </a:rPr>
                <a:t>RD</a:t>
              </a:r>
              <a:endParaRPr kumimoji="1" lang="en-US" sz="1800" b="1"/>
            </a:p>
          </p:txBody>
        </p:sp>
        <p:sp>
          <p:nvSpPr>
            <p:cNvPr id="45104" name="Rectangle 104"/>
            <p:cNvSpPr>
              <a:spLocks noChangeArrowheads="1"/>
            </p:cNvSpPr>
            <p:nvPr/>
          </p:nvSpPr>
          <p:spPr bwMode="auto">
            <a:xfrm>
              <a:off x="1175" y="1055"/>
              <a:ext cx="3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1800" b="1">
                  <a:ea typeface="PMingLiU" pitchFamily="18" charset="-120"/>
                </a:rPr>
                <a:t>WR</a:t>
              </a:r>
              <a:endParaRPr kumimoji="1" lang="en-US" sz="1800" b="1"/>
            </a:p>
          </p:txBody>
        </p:sp>
        <p:sp>
          <p:nvSpPr>
            <p:cNvPr id="45105" name="Line 105"/>
            <p:cNvSpPr>
              <a:spLocks noChangeShapeType="1"/>
            </p:cNvSpPr>
            <p:nvPr/>
          </p:nvSpPr>
          <p:spPr bwMode="auto">
            <a:xfrm flipV="1">
              <a:off x="1248" y="1274"/>
              <a:ext cx="159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106" name="Line 106"/>
            <p:cNvSpPr>
              <a:spLocks noChangeShapeType="1"/>
            </p:cNvSpPr>
            <p:nvPr/>
          </p:nvSpPr>
          <p:spPr bwMode="auto">
            <a:xfrm flipV="1">
              <a:off x="1247" y="1106"/>
              <a:ext cx="1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External data memory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403350" y="6092825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solidFill>
                  <a:srgbClr val="000066"/>
                </a:solidFill>
                <a:ea typeface="PMingLiU" pitchFamily="18" charset="-120"/>
                <a:cs typeface="Arial" charset="0"/>
              </a:rPr>
              <a:t>8051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1649413"/>
            <a:ext cx="7010400" cy="4875212"/>
            <a:chOff x="528" y="1039"/>
            <a:chExt cx="4416" cy="3071"/>
          </a:xfrm>
        </p:grpSpPr>
        <p:sp>
          <p:nvSpPr>
            <p:cNvPr id="46085" name="Text Box 5"/>
            <p:cNvSpPr txBox="1">
              <a:spLocks noChangeArrowheads="1"/>
            </p:cNvSpPr>
            <p:nvPr/>
          </p:nvSpPr>
          <p:spPr bwMode="auto">
            <a:xfrm>
              <a:off x="4150" y="3822"/>
              <a:ext cx="67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solidFill>
                    <a:srgbClr val="000066"/>
                  </a:solidFill>
                  <a:ea typeface="PMingLiU" pitchFamily="18" charset="-120"/>
                  <a:cs typeface="Arial" charset="0"/>
                </a:rPr>
                <a:t>RAM</a:t>
              </a:r>
            </a:p>
          </p:txBody>
        </p:sp>
        <p:sp>
          <p:nvSpPr>
            <p:cNvPr id="46086" name="Rectangle 6"/>
            <p:cNvSpPr>
              <a:spLocks noChangeArrowheads="1"/>
            </p:cNvSpPr>
            <p:nvPr/>
          </p:nvSpPr>
          <p:spPr bwMode="auto">
            <a:xfrm>
              <a:off x="816" y="1039"/>
              <a:ext cx="720" cy="28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2784" y="1884"/>
              <a:ext cx="768" cy="4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4224" y="1039"/>
              <a:ext cx="720" cy="28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552" y="1980"/>
              <a:ext cx="672" cy="336"/>
              <a:chOff x="3552" y="1980"/>
              <a:chExt cx="672" cy="336"/>
            </a:xfrm>
          </p:grpSpPr>
          <p:sp>
            <p:nvSpPr>
              <p:cNvPr id="46182" name="Line 10"/>
              <p:cNvSpPr>
                <a:spLocks noChangeShapeType="1"/>
              </p:cNvSpPr>
              <p:nvPr/>
            </p:nvSpPr>
            <p:spPr bwMode="auto">
              <a:xfrm>
                <a:off x="3552" y="198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83" name="Line 11"/>
              <p:cNvSpPr>
                <a:spLocks noChangeShapeType="1"/>
              </p:cNvSpPr>
              <p:nvPr/>
            </p:nvSpPr>
            <p:spPr bwMode="auto">
              <a:xfrm>
                <a:off x="3552" y="20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84" name="Line 12"/>
              <p:cNvSpPr>
                <a:spLocks noChangeShapeType="1"/>
              </p:cNvSpPr>
              <p:nvPr/>
            </p:nvSpPr>
            <p:spPr bwMode="auto">
              <a:xfrm>
                <a:off x="3552" y="207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85" name="Line 13"/>
              <p:cNvSpPr>
                <a:spLocks noChangeShapeType="1"/>
              </p:cNvSpPr>
              <p:nvPr/>
            </p:nvSpPr>
            <p:spPr bwMode="auto">
              <a:xfrm>
                <a:off x="3552" y="212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86" name="Line 14"/>
              <p:cNvSpPr>
                <a:spLocks noChangeShapeType="1"/>
              </p:cNvSpPr>
              <p:nvPr/>
            </p:nvSpPr>
            <p:spPr bwMode="auto">
              <a:xfrm>
                <a:off x="3552" y="21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87" name="Line 15"/>
              <p:cNvSpPr>
                <a:spLocks noChangeShapeType="1"/>
              </p:cNvSpPr>
              <p:nvPr/>
            </p:nvSpPr>
            <p:spPr bwMode="auto">
              <a:xfrm>
                <a:off x="3552" y="222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88" name="Line 16"/>
              <p:cNvSpPr>
                <a:spLocks noChangeShapeType="1"/>
              </p:cNvSpPr>
              <p:nvPr/>
            </p:nvSpPr>
            <p:spPr bwMode="auto">
              <a:xfrm>
                <a:off x="3552" y="226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89" name="Line 17"/>
              <p:cNvSpPr>
                <a:spLocks noChangeShapeType="1"/>
              </p:cNvSpPr>
              <p:nvPr/>
            </p:nvSpPr>
            <p:spPr bwMode="auto">
              <a:xfrm>
                <a:off x="3552" y="231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6090" name="Rectangle 18"/>
            <p:cNvSpPr>
              <a:spLocks noChangeArrowheads="1"/>
            </p:cNvSpPr>
            <p:nvPr/>
          </p:nvSpPr>
          <p:spPr bwMode="auto">
            <a:xfrm>
              <a:off x="2928" y="1980"/>
              <a:ext cx="192" cy="192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091" name="Text Box 19"/>
            <p:cNvSpPr txBox="1">
              <a:spLocks noChangeArrowheads="1"/>
            </p:cNvSpPr>
            <p:nvPr/>
          </p:nvSpPr>
          <p:spPr bwMode="auto">
            <a:xfrm>
              <a:off x="2928" y="1980"/>
              <a:ext cx="19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600" b="1">
                  <a:ea typeface="PMingLiU" pitchFamily="18" charset="-120"/>
                  <a:cs typeface="Arial" charset="0"/>
                </a:rPr>
                <a:t>D</a:t>
              </a:r>
            </a:p>
          </p:txBody>
        </p:sp>
        <p:sp>
          <p:nvSpPr>
            <p:cNvPr id="46092" name="Line 20"/>
            <p:cNvSpPr>
              <a:spLocks noChangeShapeType="1"/>
            </p:cNvSpPr>
            <p:nvPr/>
          </p:nvSpPr>
          <p:spPr bwMode="auto">
            <a:xfrm>
              <a:off x="3120" y="207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093" name="AutoShape 21"/>
            <p:cNvSpPr>
              <a:spLocks noChangeArrowheads="1"/>
            </p:cNvSpPr>
            <p:nvPr/>
          </p:nvSpPr>
          <p:spPr bwMode="auto">
            <a:xfrm rot="5400000">
              <a:off x="3240" y="2004"/>
              <a:ext cx="168" cy="12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094" name="Oval 22"/>
            <p:cNvSpPr>
              <a:spLocks noChangeArrowheads="1"/>
            </p:cNvSpPr>
            <p:nvPr/>
          </p:nvSpPr>
          <p:spPr bwMode="auto">
            <a:xfrm>
              <a:off x="3312" y="2124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095" name="Oval 23"/>
            <p:cNvSpPr>
              <a:spLocks noChangeArrowheads="1"/>
            </p:cNvSpPr>
            <p:nvPr/>
          </p:nvSpPr>
          <p:spPr bwMode="auto">
            <a:xfrm flipH="1">
              <a:off x="3216" y="2052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096" name="Line 24"/>
            <p:cNvSpPr>
              <a:spLocks noChangeShapeType="1"/>
            </p:cNvSpPr>
            <p:nvPr/>
          </p:nvSpPr>
          <p:spPr bwMode="auto">
            <a:xfrm flipH="1">
              <a:off x="3312" y="217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097" name="Line 25"/>
            <p:cNvSpPr>
              <a:spLocks noChangeShapeType="1"/>
            </p:cNvSpPr>
            <p:nvPr/>
          </p:nvSpPr>
          <p:spPr bwMode="auto">
            <a:xfrm>
              <a:off x="3216" y="24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098" name="Line 26"/>
            <p:cNvSpPr>
              <a:spLocks noChangeShapeType="1"/>
            </p:cNvSpPr>
            <p:nvPr/>
          </p:nvSpPr>
          <p:spPr bwMode="auto">
            <a:xfrm>
              <a:off x="3264" y="250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099" name="Line 27"/>
            <p:cNvSpPr>
              <a:spLocks noChangeShapeType="1"/>
            </p:cNvSpPr>
            <p:nvPr/>
          </p:nvSpPr>
          <p:spPr bwMode="auto">
            <a:xfrm>
              <a:off x="3288" y="255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00" name="Line 28"/>
            <p:cNvSpPr>
              <a:spLocks noChangeShapeType="1"/>
            </p:cNvSpPr>
            <p:nvPr/>
          </p:nvSpPr>
          <p:spPr bwMode="auto">
            <a:xfrm>
              <a:off x="1536" y="169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01" name="Line 29"/>
            <p:cNvSpPr>
              <a:spLocks noChangeShapeType="1"/>
            </p:cNvSpPr>
            <p:nvPr/>
          </p:nvSpPr>
          <p:spPr bwMode="auto">
            <a:xfrm>
              <a:off x="2976" y="16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1536" y="1980"/>
              <a:ext cx="1248" cy="336"/>
              <a:chOff x="1536" y="1980"/>
              <a:chExt cx="1248" cy="336"/>
            </a:xfrm>
          </p:grpSpPr>
          <p:sp>
            <p:nvSpPr>
              <p:cNvPr id="46174" name="Line 31"/>
              <p:cNvSpPr>
                <a:spLocks noChangeShapeType="1"/>
              </p:cNvSpPr>
              <p:nvPr/>
            </p:nvSpPr>
            <p:spPr bwMode="auto">
              <a:xfrm>
                <a:off x="1536" y="1980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75" name="Line 32"/>
              <p:cNvSpPr>
                <a:spLocks noChangeShapeType="1"/>
              </p:cNvSpPr>
              <p:nvPr/>
            </p:nvSpPr>
            <p:spPr bwMode="auto">
              <a:xfrm>
                <a:off x="1536" y="2028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76" name="Line 33"/>
              <p:cNvSpPr>
                <a:spLocks noChangeShapeType="1"/>
              </p:cNvSpPr>
              <p:nvPr/>
            </p:nvSpPr>
            <p:spPr bwMode="auto">
              <a:xfrm>
                <a:off x="1536" y="2076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77" name="Line 34"/>
              <p:cNvSpPr>
                <a:spLocks noChangeShapeType="1"/>
              </p:cNvSpPr>
              <p:nvPr/>
            </p:nvSpPr>
            <p:spPr bwMode="auto">
              <a:xfrm>
                <a:off x="1536" y="2124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78" name="Line 35"/>
              <p:cNvSpPr>
                <a:spLocks noChangeShapeType="1"/>
              </p:cNvSpPr>
              <p:nvPr/>
            </p:nvSpPr>
            <p:spPr bwMode="auto">
              <a:xfrm>
                <a:off x="1536" y="2172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79" name="Line 36"/>
              <p:cNvSpPr>
                <a:spLocks noChangeShapeType="1"/>
              </p:cNvSpPr>
              <p:nvPr/>
            </p:nvSpPr>
            <p:spPr bwMode="auto">
              <a:xfrm>
                <a:off x="1536" y="2220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80" name="Line 37"/>
              <p:cNvSpPr>
                <a:spLocks noChangeShapeType="1"/>
              </p:cNvSpPr>
              <p:nvPr/>
            </p:nvSpPr>
            <p:spPr bwMode="auto">
              <a:xfrm>
                <a:off x="1536" y="2268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81" name="Line 38"/>
              <p:cNvSpPr>
                <a:spLocks noChangeShapeType="1"/>
              </p:cNvSpPr>
              <p:nvPr/>
            </p:nvSpPr>
            <p:spPr bwMode="auto">
              <a:xfrm>
                <a:off x="1536" y="2316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6103" name="Line 39"/>
            <p:cNvSpPr>
              <a:spLocks noChangeShapeType="1"/>
            </p:cNvSpPr>
            <p:nvPr/>
          </p:nvSpPr>
          <p:spPr bwMode="auto">
            <a:xfrm>
              <a:off x="2784" y="20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04" name="Text Box 40"/>
            <p:cNvSpPr txBox="1">
              <a:spLocks noChangeArrowheads="1"/>
            </p:cNvSpPr>
            <p:nvPr/>
          </p:nvSpPr>
          <p:spPr bwMode="auto">
            <a:xfrm>
              <a:off x="3024" y="1644"/>
              <a:ext cx="7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 b="1">
                  <a:solidFill>
                    <a:srgbClr val="000066"/>
                  </a:solidFill>
                  <a:ea typeface="PMingLiU" pitchFamily="18" charset="-120"/>
                  <a:cs typeface="Arial" charset="0"/>
                </a:rPr>
                <a:t>74LS373</a:t>
              </a:r>
            </a:p>
          </p:txBody>
        </p:sp>
        <p:sp>
          <p:nvSpPr>
            <p:cNvPr id="46105" name="Text Box 41"/>
            <p:cNvSpPr txBox="1">
              <a:spLocks noChangeArrowheads="1"/>
            </p:cNvSpPr>
            <p:nvPr/>
          </p:nvSpPr>
          <p:spPr bwMode="auto">
            <a:xfrm>
              <a:off x="1008" y="1596"/>
              <a:ext cx="5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ALE</a:t>
              </a:r>
            </a:p>
          </p:txBody>
        </p:sp>
        <p:sp>
          <p:nvSpPr>
            <p:cNvPr id="46106" name="Line 42"/>
            <p:cNvSpPr>
              <a:spLocks noChangeShapeType="1"/>
            </p:cNvSpPr>
            <p:nvPr/>
          </p:nvSpPr>
          <p:spPr bwMode="auto">
            <a:xfrm flipV="1">
              <a:off x="1111" y="1447"/>
              <a:ext cx="363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07" name="Text Box 43"/>
            <p:cNvSpPr txBox="1">
              <a:spLocks noChangeArrowheads="1"/>
            </p:cNvSpPr>
            <p:nvPr/>
          </p:nvSpPr>
          <p:spPr bwMode="auto">
            <a:xfrm>
              <a:off x="1008" y="1884"/>
              <a:ext cx="576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P0.0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P0.7</a:t>
              </a:r>
            </a:p>
          </p:txBody>
        </p:sp>
        <p:sp>
          <p:nvSpPr>
            <p:cNvPr id="46108" name="Text Box 44"/>
            <p:cNvSpPr txBox="1">
              <a:spLocks noChangeArrowheads="1"/>
            </p:cNvSpPr>
            <p:nvPr/>
          </p:nvSpPr>
          <p:spPr bwMode="auto">
            <a:xfrm>
              <a:off x="1008" y="1404"/>
              <a:ext cx="5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PSEN</a:t>
              </a:r>
            </a:p>
          </p:txBody>
        </p:sp>
        <p:sp>
          <p:nvSpPr>
            <p:cNvPr id="46109" name="Line 45"/>
            <p:cNvSpPr>
              <a:spLocks noChangeShapeType="1"/>
            </p:cNvSpPr>
            <p:nvPr/>
          </p:nvSpPr>
          <p:spPr bwMode="auto">
            <a:xfrm>
              <a:off x="1536" y="1365"/>
              <a:ext cx="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10" name="Text Box 46"/>
            <p:cNvSpPr txBox="1">
              <a:spLocks noChangeArrowheads="1"/>
            </p:cNvSpPr>
            <p:nvPr/>
          </p:nvSpPr>
          <p:spPr bwMode="auto">
            <a:xfrm>
              <a:off x="4176" y="1884"/>
              <a:ext cx="480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A0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A7</a:t>
              </a:r>
            </a:p>
          </p:txBody>
        </p:sp>
        <p:sp>
          <p:nvSpPr>
            <p:cNvPr id="46111" name="Text Box 47"/>
            <p:cNvSpPr txBox="1">
              <a:spLocks noChangeArrowheads="1"/>
            </p:cNvSpPr>
            <p:nvPr/>
          </p:nvSpPr>
          <p:spPr bwMode="auto">
            <a:xfrm>
              <a:off x="4176" y="2652"/>
              <a:ext cx="480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D0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D7</a:t>
              </a:r>
            </a:p>
          </p:txBody>
        </p:sp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2016" y="2748"/>
              <a:ext cx="2208" cy="336"/>
              <a:chOff x="2016" y="2748"/>
              <a:chExt cx="2208" cy="336"/>
            </a:xfrm>
          </p:grpSpPr>
          <p:sp>
            <p:nvSpPr>
              <p:cNvPr id="46166" name="Line 49"/>
              <p:cNvSpPr>
                <a:spLocks noChangeShapeType="1"/>
              </p:cNvSpPr>
              <p:nvPr/>
            </p:nvSpPr>
            <p:spPr bwMode="auto">
              <a:xfrm>
                <a:off x="2352" y="2748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67" name="Line 50"/>
              <p:cNvSpPr>
                <a:spLocks noChangeShapeType="1"/>
              </p:cNvSpPr>
              <p:nvPr/>
            </p:nvSpPr>
            <p:spPr bwMode="auto">
              <a:xfrm>
                <a:off x="2304" y="2796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68" name="Line 51"/>
              <p:cNvSpPr>
                <a:spLocks noChangeShapeType="1"/>
              </p:cNvSpPr>
              <p:nvPr/>
            </p:nvSpPr>
            <p:spPr bwMode="auto">
              <a:xfrm>
                <a:off x="2256" y="2844"/>
                <a:ext cx="19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69" name="Line 52"/>
              <p:cNvSpPr>
                <a:spLocks noChangeShapeType="1"/>
              </p:cNvSpPr>
              <p:nvPr/>
            </p:nvSpPr>
            <p:spPr bwMode="auto">
              <a:xfrm>
                <a:off x="2208" y="2892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70" name="Line 53"/>
              <p:cNvSpPr>
                <a:spLocks noChangeShapeType="1"/>
              </p:cNvSpPr>
              <p:nvPr/>
            </p:nvSpPr>
            <p:spPr bwMode="auto">
              <a:xfrm>
                <a:off x="2160" y="2940"/>
                <a:ext cx="20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71" name="Line 54"/>
              <p:cNvSpPr>
                <a:spLocks noChangeShapeType="1"/>
              </p:cNvSpPr>
              <p:nvPr/>
            </p:nvSpPr>
            <p:spPr bwMode="auto">
              <a:xfrm>
                <a:off x="2112" y="2988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72" name="Line 55"/>
              <p:cNvSpPr>
                <a:spLocks noChangeShapeType="1"/>
              </p:cNvSpPr>
              <p:nvPr/>
            </p:nvSpPr>
            <p:spPr bwMode="auto">
              <a:xfrm>
                <a:off x="2064" y="3036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73" name="Line 56"/>
              <p:cNvSpPr>
                <a:spLocks noChangeShapeType="1"/>
              </p:cNvSpPr>
              <p:nvPr/>
            </p:nvSpPr>
            <p:spPr bwMode="auto">
              <a:xfrm>
                <a:off x="2016" y="3084"/>
                <a:ext cx="22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" name="Group 57"/>
            <p:cNvGrpSpPr>
              <a:grpSpLocks/>
            </p:cNvGrpSpPr>
            <p:nvPr/>
          </p:nvGrpSpPr>
          <p:grpSpPr bwMode="auto">
            <a:xfrm>
              <a:off x="1536" y="3345"/>
              <a:ext cx="2688" cy="336"/>
              <a:chOff x="1536" y="3345"/>
              <a:chExt cx="2688" cy="336"/>
            </a:xfrm>
          </p:grpSpPr>
          <p:sp>
            <p:nvSpPr>
              <p:cNvPr id="46158" name="Line 58"/>
              <p:cNvSpPr>
                <a:spLocks noChangeShapeType="1"/>
              </p:cNvSpPr>
              <p:nvPr/>
            </p:nvSpPr>
            <p:spPr bwMode="auto">
              <a:xfrm>
                <a:off x="1536" y="3345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59" name="Line 59"/>
              <p:cNvSpPr>
                <a:spLocks noChangeShapeType="1"/>
              </p:cNvSpPr>
              <p:nvPr/>
            </p:nvSpPr>
            <p:spPr bwMode="auto">
              <a:xfrm>
                <a:off x="1536" y="3393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60" name="Line 60"/>
              <p:cNvSpPr>
                <a:spLocks noChangeShapeType="1"/>
              </p:cNvSpPr>
              <p:nvPr/>
            </p:nvSpPr>
            <p:spPr bwMode="auto">
              <a:xfrm>
                <a:off x="1536" y="3441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61" name="Line 61"/>
              <p:cNvSpPr>
                <a:spLocks noChangeShapeType="1"/>
              </p:cNvSpPr>
              <p:nvPr/>
            </p:nvSpPr>
            <p:spPr bwMode="auto">
              <a:xfrm>
                <a:off x="1536" y="3489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62" name="Line 62"/>
              <p:cNvSpPr>
                <a:spLocks noChangeShapeType="1"/>
              </p:cNvSpPr>
              <p:nvPr/>
            </p:nvSpPr>
            <p:spPr bwMode="auto">
              <a:xfrm>
                <a:off x="1536" y="3537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63" name="Line 63"/>
              <p:cNvSpPr>
                <a:spLocks noChangeShapeType="1"/>
              </p:cNvSpPr>
              <p:nvPr/>
            </p:nvSpPr>
            <p:spPr bwMode="auto">
              <a:xfrm>
                <a:off x="1536" y="3585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64" name="Line 64"/>
              <p:cNvSpPr>
                <a:spLocks noChangeShapeType="1"/>
              </p:cNvSpPr>
              <p:nvPr/>
            </p:nvSpPr>
            <p:spPr bwMode="auto">
              <a:xfrm>
                <a:off x="1536" y="3633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65" name="Line 65"/>
              <p:cNvSpPr>
                <a:spLocks noChangeShapeType="1"/>
              </p:cNvSpPr>
              <p:nvPr/>
            </p:nvSpPr>
            <p:spPr bwMode="auto">
              <a:xfrm>
                <a:off x="1536" y="3681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6114" name="Text Box 66"/>
            <p:cNvSpPr txBox="1">
              <a:spLocks noChangeArrowheads="1"/>
            </p:cNvSpPr>
            <p:nvPr/>
          </p:nvSpPr>
          <p:spPr bwMode="auto">
            <a:xfrm>
              <a:off x="1056" y="3249"/>
              <a:ext cx="576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P2.0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 P2.7</a:t>
              </a:r>
            </a:p>
          </p:txBody>
        </p:sp>
        <p:sp>
          <p:nvSpPr>
            <p:cNvPr id="46115" name="Text Box 67"/>
            <p:cNvSpPr txBox="1">
              <a:spLocks noChangeArrowheads="1"/>
            </p:cNvSpPr>
            <p:nvPr/>
          </p:nvSpPr>
          <p:spPr bwMode="auto">
            <a:xfrm>
              <a:off x="4176" y="3249"/>
              <a:ext cx="480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A8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A15</a:t>
              </a:r>
            </a:p>
          </p:txBody>
        </p:sp>
        <p:grpSp>
          <p:nvGrpSpPr>
            <p:cNvPr id="7" name="Group 68"/>
            <p:cNvGrpSpPr>
              <a:grpSpLocks/>
            </p:cNvGrpSpPr>
            <p:nvPr/>
          </p:nvGrpSpPr>
          <p:grpSpPr bwMode="auto">
            <a:xfrm>
              <a:off x="1992" y="1956"/>
              <a:ext cx="384" cy="1127"/>
              <a:chOff x="1992" y="1956"/>
              <a:chExt cx="384" cy="1127"/>
            </a:xfrm>
          </p:grpSpPr>
          <p:sp>
            <p:nvSpPr>
              <p:cNvPr id="46142" name="Line 69"/>
              <p:cNvSpPr>
                <a:spLocks noChangeShapeType="1"/>
              </p:cNvSpPr>
              <p:nvPr/>
            </p:nvSpPr>
            <p:spPr bwMode="auto">
              <a:xfrm rot="16200000" flipH="1">
                <a:off x="1967" y="2363"/>
                <a:ext cx="769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43" name="Line 70"/>
              <p:cNvSpPr>
                <a:spLocks noChangeShapeType="1"/>
              </p:cNvSpPr>
              <p:nvPr/>
            </p:nvSpPr>
            <p:spPr bwMode="auto">
              <a:xfrm rot="16200000" flipH="1">
                <a:off x="1920" y="2412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44" name="Line 71"/>
              <p:cNvSpPr>
                <a:spLocks noChangeShapeType="1"/>
              </p:cNvSpPr>
              <p:nvPr/>
            </p:nvSpPr>
            <p:spPr bwMode="auto">
              <a:xfrm rot="16200000" flipH="1">
                <a:off x="1872" y="2460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45" name="Line 72"/>
              <p:cNvSpPr>
                <a:spLocks noChangeShapeType="1"/>
              </p:cNvSpPr>
              <p:nvPr/>
            </p:nvSpPr>
            <p:spPr bwMode="auto">
              <a:xfrm rot="16200000" flipH="1">
                <a:off x="1824" y="2508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46" name="Line 73"/>
              <p:cNvSpPr>
                <a:spLocks noChangeShapeType="1"/>
              </p:cNvSpPr>
              <p:nvPr/>
            </p:nvSpPr>
            <p:spPr bwMode="auto">
              <a:xfrm rot="16200000" flipH="1">
                <a:off x="1776" y="2556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47" name="Line 74"/>
              <p:cNvSpPr>
                <a:spLocks noChangeShapeType="1"/>
              </p:cNvSpPr>
              <p:nvPr/>
            </p:nvSpPr>
            <p:spPr bwMode="auto">
              <a:xfrm rot="16200000" flipH="1">
                <a:off x="1728" y="2604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48" name="Line 75"/>
              <p:cNvSpPr>
                <a:spLocks noChangeShapeType="1"/>
              </p:cNvSpPr>
              <p:nvPr/>
            </p:nvSpPr>
            <p:spPr bwMode="auto">
              <a:xfrm rot="16200000" flipH="1">
                <a:off x="1680" y="2652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49" name="Line 76"/>
              <p:cNvSpPr>
                <a:spLocks noChangeShapeType="1"/>
              </p:cNvSpPr>
              <p:nvPr/>
            </p:nvSpPr>
            <p:spPr bwMode="auto">
              <a:xfrm rot="5400000">
                <a:off x="1632" y="2699"/>
                <a:ext cx="76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50" name="Oval 77"/>
              <p:cNvSpPr>
                <a:spLocks noChangeArrowheads="1"/>
              </p:cNvSpPr>
              <p:nvPr/>
            </p:nvSpPr>
            <p:spPr bwMode="auto">
              <a:xfrm>
                <a:off x="2328" y="195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151" name="Oval 78"/>
              <p:cNvSpPr>
                <a:spLocks noChangeArrowheads="1"/>
              </p:cNvSpPr>
              <p:nvPr/>
            </p:nvSpPr>
            <p:spPr bwMode="auto">
              <a:xfrm>
                <a:off x="2280" y="20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152" name="Oval 79"/>
              <p:cNvSpPr>
                <a:spLocks noChangeArrowheads="1"/>
              </p:cNvSpPr>
              <p:nvPr/>
            </p:nvSpPr>
            <p:spPr bwMode="auto">
              <a:xfrm>
                <a:off x="2232" y="205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153" name="Oval 80"/>
              <p:cNvSpPr>
                <a:spLocks noChangeArrowheads="1"/>
              </p:cNvSpPr>
              <p:nvPr/>
            </p:nvSpPr>
            <p:spPr bwMode="auto">
              <a:xfrm>
                <a:off x="2184" y="21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154" name="Oval 81"/>
              <p:cNvSpPr>
                <a:spLocks noChangeArrowheads="1"/>
              </p:cNvSpPr>
              <p:nvPr/>
            </p:nvSpPr>
            <p:spPr bwMode="auto">
              <a:xfrm>
                <a:off x="2136" y="214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155" name="Oval 82"/>
              <p:cNvSpPr>
                <a:spLocks noChangeArrowheads="1"/>
              </p:cNvSpPr>
              <p:nvPr/>
            </p:nvSpPr>
            <p:spPr bwMode="auto">
              <a:xfrm>
                <a:off x="2088" y="21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156" name="Oval 83"/>
              <p:cNvSpPr>
                <a:spLocks noChangeArrowheads="1"/>
              </p:cNvSpPr>
              <p:nvPr/>
            </p:nvSpPr>
            <p:spPr bwMode="auto">
              <a:xfrm>
                <a:off x="1992" y="229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157" name="Oval 84"/>
              <p:cNvSpPr>
                <a:spLocks noChangeArrowheads="1"/>
              </p:cNvSpPr>
              <p:nvPr/>
            </p:nvSpPr>
            <p:spPr bwMode="auto">
              <a:xfrm>
                <a:off x="2040" y="224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6117" name="Line 85"/>
            <p:cNvSpPr>
              <a:spLocks noChangeShapeType="1"/>
            </p:cNvSpPr>
            <p:nvPr/>
          </p:nvSpPr>
          <p:spPr bwMode="auto">
            <a:xfrm>
              <a:off x="3936" y="174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18" name="Text Box 86"/>
            <p:cNvSpPr txBox="1">
              <a:spLocks noChangeArrowheads="1"/>
            </p:cNvSpPr>
            <p:nvPr/>
          </p:nvSpPr>
          <p:spPr bwMode="auto">
            <a:xfrm>
              <a:off x="4224" y="1249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RD</a:t>
              </a:r>
            </a:p>
          </p:txBody>
        </p:sp>
        <p:sp>
          <p:nvSpPr>
            <p:cNvPr id="46119" name="Text Box 87"/>
            <p:cNvSpPr txBox="1">
              <a:spLocks noChangeArrowheads="1"/>
            </p:cNvSpPr>
            <p:nvPr/>
          </p:nvSpPr>
          <p:spPr bwMode="auto">
            <a:xfrm>
              <a:off x="4224" y="164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CS</a:t>
              </a:r>
            </a:p>
          </p:txBody>
        </p:sp>
        <p:sp>
          <p:nvSpPr>
            <p:cNvPr id="46120" name="Line 88"/>
            <p:cNvSpPr>
              <a:spLocks noChangeShapeType="1"/>
            </p:cNvSpPr>
            <p:nvPr/>
          </p:nvSpPr>
          <p:spPr bwMode="auto">
            <a:xfrm>
              <a:off x="4296" y="12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21" name="Line 89"/>
            <p:cNvSpPr>
              <a:spLocks noChangeShapeType="1"/>
            </p:cNvSpPr>
            <p:nvPr/>
          </p:nvSpPr>
          <p:spPr bwMode="auto">
            <a:xfrm>
              <a:off x="4284" y="1687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528" y="3132"/>
              <a:ext cx="192" cy="288"/>
              <a:chOff x="528" y="3132"/>
              <a:chExt cx="192" cy="288"/>
            </a:xfrm>
          </p:grpSpPr>
          <p:sp>
            <p:nvSpPr>
              <p:cNvPr id="46138" name="Line 91"/>
              <p:cNvSpPr>
                <a:spLocks noChangeShapeType="1"/>
              </p:cNvSpPr>
              <p:nvPr/>
            </p:nvSpPr>
            <p:spPr bwMode="auto">
              <a:xfrm>
                <a:off x="528" y="332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39" name="Line 92"/>
              <p:cNvSpPr>
                <a:spLocks noChangeShapeType="1"/>
              </p:cNvSpPr>
              <p:nvPr/>
            </p:nvSpPr>
            <p:spPr bwMode="auto">
              <a:xfrm>
                <a:off x="576" y="337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40" name="Line 93"/>
              <p:cNvSpPr>
                <a:spLocks noChangeShapeType="1"/>
              </p:cNvSpPr>
              <p:nvPr/>
            </p:nvSpPr>
            <p:spPr bwMode="auto">
              <a:xfrm>
                <a:off x="600" y="342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41" name="Line 94"/>
              <p:cNvSpPr>
                <a:spLocks noChangeShapeType="1"/>
              </p:cNvSpPr>
              <p:nvPr/>
            </p:nvSpPr>
            <p:spPr bwMode="auto">
              <a:xfrm>
                <a:off x="624" y="313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6123" name="Line 95"/>
            <p:cNvSpPr>
              <a:spLocks noChangeShapeType="1"/>
            </p:cNvSpPr>
            <p:nvPr/>
          </p:nvSpPr>
          <p:spPr bwMode="auto">
            <a:xfrm>
              <a:off x="624" y="31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24" name="Text Box 96"/>
            <p:cNvSpPr txBox="1">
              <a:spLocks noChangeArrowheads="1"/>
            </p:cNvSpPr>
            <p:nvPr/>
          </p:nvSpPr>
          <p:spPr bwMode="auto">
            <a:xfrm>
              <a:off x="768" y="3036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EA</a:t>
              </a:r>
            </a:p>
          </p:txBody>
        </p:sp>
        <p:sp>
          <p:nvSpPr>
            <p:cNvPr id="46125" name="Text Box 97"/>
            <p:cNvSpPr txBox="1">
              <a:spLocks noChangeArrowheads="1"/>
            </p:cNvSpPr>
            <p:nvPr/>
          </p:nvSpPr>
          <p:spPr bwMode="auto">
            <a:xfrm>
              <a:off x="2736" y="1692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600" b="1">
                  <a:ea typeface="PMingLiU" pitchFamily="18" charset="-120"/>
                  <a:cs typeface="Arial" charset="0"/>
                </a:rPr>
                <a:t>G</a:t>
              </a:r>
            </a:p>
          </p:txBody>
        </p:sp>
        <p:grpSp>
          <p:nvGrpSpPr>
            <p:cNvPr id="9" name="Group 98"/>
            <p:cNvGrpSpPr>
              <a:grpSpLocks/>
            </p:cNvGrpSpPr>
            <p:nvPr/>
          </p:nvGrpSpPr>
          <p:grpSpPr bwMode="auto">
            <a:xfrm>
              <a:off x="3838" y="1739"/>
              <a:ext cx="192" cy="185"/>
              <a:chOff x="3838" y="1739"/>
              <a:chExt cx="192" cy="185"/>
            </a:xfrm>
          </p:grpSpPr>
          <p:sp>
            <p:nvSpPr>
              <p:cNvPr id="46134" name="Line 99"/>
              <p:cNvSpPr>
                <a:spLocks noChangeShapeType="1"/>
              </p:cNvSpPr>
              <p:nvPr/>
            </p:nvSpPr>
            <p:spPr bwMode="auto">
              <a:xfrm>
                <a:off x="3838" y="182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35" name="Line 100"/>
              <p:cNvSpPr>
                <a:spLocks noChangeShapeType="1"/>
              </p:cNvSpPr>
              <p:nvPr/>
            </p:nvSpPr>
            <p:spPr bwMode="auto">
              <a:xfrm>
                <a:off x="3886" y="1876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36" name="Line 101"/>
              <p:cNvSpPr>
                <a:spLocks noChangeShapeType="1"/>
              </p:cNvSpPr>
              <p:nvPr/>
            </p:nvSpPr>
            <p:spPr bwMode="auto">
              <a:xfrm>
                <a:off x="3910" y="1924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37" name="Line 102"/>
              <p:cNvSpPr>
                <a:spLocks noChangeShapeType="1"/>
              </p:cNvSpPr>
              <p:nvPr/>
            </p:nvSpPr>
            <p:spPr bwMode="auto">
              <a:xfrm>
                <a:off x="3934" y="1739"/>
                <a:ext cx="0" cy="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6127" name="Rectangle 103"/>
            <p:cNvSpPr>
              <a:spLocks noChangeArrowheads="1"/>
            </p:cNvSpPr>
            <p:nvPr/>
          </p:nvSpPr>
          <p:spPr bwMode="auto">
            <a:xfrm>
              <a:off x="1202" y="1220"/>
              <a:ext cx="3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1800" b="1">
                  <a:ea typeface="PMingLiU" pitchFamily="18" charset="-120"/>
                </a:rPr>
                <a:t>RD</a:t>
              </a:r>
              <a:endParaRPr kumimoji="1" lang="en-US" sz="1800" b="1"/>
            </a:p>
          </p:txBody>
        </p:sp>
        <p:sp>
          <p:nvSpPr>
            <p:cNvPr id="46128" name="Rectangle 104"/>
            <p:cNvSpPr>
              <a:spLocks noChangeArrowheads="1"/>
            </p:cNvSpPr>
            <p:nvPr/>
          </p:nvSpPr>
          <p:spPr bwMode="auto">
            <a:xfrm>
              <a:off x="1175" y="1055"/>
              <a:ext cx="3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1800" b="1">
                  <a:ea typeface="PMingLiU" pitchFamily="18" charset="-120"/>
                </a:rPr>
                <a:t>WR</a:t>
              </a:r>
              <a:endParaRPr kumimoji="1" lang="en-US" sz="1800" b="1"/>
            </a:p>
          </p:txBody>
        </p:sp>
        <p:sp>
          <p:nvSpPr>
            <p:cNvPr id="46129" name="Line 105"/>
            <p:cNvSpPr>
              <a:spLocks noChangeShapeType="1"/>
            </p:cNvSpPr>
            <p:nvPr/>
          </p:nvSpPr>
          <p:spPr bwMode="auto">
            <a:xfrm flipV="1">
              <a:off x="1270" y="1274"/>
              <a:ext cx="159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30" name="Line 106"/>
            <p:cNvSpPr>
              <a:spLocks noChangeShapeType="1"/>
            </p:cNvSpPr>
            <p:nvPr/>
          </p:nvSpPr>
          <p:spPr bwMode="auto">
            <a:xfrm flipV="1">
              <a:off x="1247" y="1106"/>
              <a:ext cx="1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31" name="Rectangle 107"/>
            <p:cNvSpPr>
              <a:spLocks noChangeArrowheads="1"/>
            </p:cNvSpPr>
            <p:nvPr/>
          </p:nvSpPr>
          <p:spPr bwMode="auto">
            <a:xfrm>
              <a:off x="4194" y="1071"/>
              <a:ext cx="3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1800" b="1">
                  <a:ea typeface="PMingLiU" pitchFamily="18" charset="-120"/>
                </a:rPr>
                <a:t>WR</a:t>
              </a:r>
              <a:endParaRPr kumimoji="1" lang="en-US" sz="1800" b="1"/>
            </a:p>
          </p:txBody>
        </p:sp>
        <p:sp>
          <p:nvSpPr>
            <p:cNvPr id="46132" name="Line 108"/>
            <p:cNvSpPr>
              <a:spLocks noChangeShapeType="1"/>
            </p:cNvSpPr>
            <p:nvPr/>
          </p:nvSpPr>
          <p:spPr bwMode="auto">
            <a:xfrm flipV="1">
              <a:off x="4278" y="1111"/>
              <a:ext cx="1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33" name="Line 109"/>
            <p:cNvSpPr>
              <a:spLocks noChangeShapeType="1"/>
            </p:cNvSpPr>
            <p:nvPr/>
          </p:nvSpPr>
          <p:spPr bwMode="auto">
            <a:xfrm>
              <a:off x="1535" y="1183"/>
              <a:ext cx="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mtClean="0">
                <a:solidFill>
                  <a:schemeClr val="accent2"/>
                </a:solidFill>
                <a:latin typeface="Comic Sans MS" pitchFamily="66" charset="0"/>
              </a:rPr>
              <a:t>Other 8051 featurs</a:t>
            </a:r>
            <a:endParaRPr lang="en-US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0292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z="2400" smtClean="0"/>
              <a:t>only </a:t>
            </a:r>
            <a:r>
              <a:rPr lang="en-US" sz="2400" smtClean="0">
                <a:solidFill>
                  <a:srgbClr val="FF3300"/>
                </a:solidFill>
              </a:rPr>
              <a:t>1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On chip </a:t>
            </a:r>
            <a:r>
              <a:rPr lang="en-US" sz="2400" smtClean="0">
                <a:solidFill>
                  <a:srgbClr val="FF3300"/>
                </a:solidFill>
                <a:sym typeface="Symbol" pitchFamily="18" charset="2"/>
              </a:rPr>
              <a:t>oscillator</a:t>
            </a:r>
            <a:r>
              <a:rPr lang="en-US" sz="2400" smtClean="0">
                <a:sym typeface="Symbol" pitchFamily="18" charset="2"/>
              </a:rPr>
              <a:t> (external crystal)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smtClean="0">
                <a:sym typeface="Symbol" pitchFamily="18" charset="2"/>
              </a:rPr>
              <a:t>6 interrupt sources (2 external , 3 internal,  Reset)</a:t>
            </a:r>
            <a:endParaRPr lang="en-US" sz="2400" smtClean="0"/>
          </a:p>
          <a:p>
            <a:pPr eaLnBrk="1" hangingPunct="1">
              <a:lnSpc>
                <a:spcPct val="140000"/>
              </a:lnSpc>
            </a:pPr>
            <a:r>
              <a:rPr lang="en-US" sz="2400" smtClean="0"/>
              <a:t>64K external </a:t>
            </a:r>
            <a:r>
              <a:rPr lang="en-US" sz="2400" smtClean="0">
                <a:solidFill>
                  <a:srgbClr val="FF3300"/>
                </a:solidFill>
              </a:rPr>
              <a:t>code</a:t>
            </a:r>
            <a:r>
              <a:rPr lang="en-US" sz="2400" smtClean="0"/>
              <a:t> (program) memory(</a:t>
            </a:r>
            <a:r>
              <a:rPr lang="en-US" sz="2400" smtClean="0">
                <a:solidFill>
                  <a:srgbClr val="FF9900"/>
                </a:solidFill>
              </a:rPr>
              <a:t>only read</a:t>
            </a:r>
            <a:r>
              <a:rPr lang="en-US" sz="2400" smtClean="0"/>
              <a:t>)</a:t>
            </a:r>
            <a:r>
              <a:rPr lang="en-US" sz="2400" smtClean="0">
                <a:solidFill>
                  <a:srgbClr val="FF3300"/>
                </a:solidFill>
              </a:rPr>
              <a:t>PSEN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smtClean="0"/>
              <a:t>64K external </a:t>
            </a:r>
            <a:r>
              <a:rPr lang="en-US" sz="2400" smtClean="0">
                <a:solidFill>
                  <a:srgbClr val="FF3300"/>
                </a:solidFill>
              </a:rPr>
              <a:t>data</a:t>
            </a:r>
            <a:r>
              <a:rPr lang="en-US" sz="2400" smtClean="0"/>
              <a:t> memory(</a:t>
            </a:r>
            <a:r>
              <a:rPr lang="en-US" sz="2400" smtClean="0">
                <a:solidFill>
                  <a:srgbClr val="FF9900"/>
                </a:solidFill>
              </a:rPr>
              <a:t>can be read and write</a:t>
            </a:r>
            <a:r>
              <a:rPr lang="en-US" sz="2400" smtClean="0"/>
              <a:t>) by </a:t>
            </a:r>
            <a:r>
              <a:rPr lang="en-US" sz="2400" smtClean="0">
                <a:solidFill>
                  <a:srgbClr val="FF3300"/>
                </a:solidFill>
              </a:rPr>
              <a:t>RD</a:t>
            </a:r>
            <a:r>
              <a:rPr lang="en-US" sz="2400" smtClean="0"/>
              <a:t>,</a:t>
            </a:r>
            <a:r>
              <a:rPr lang="en-US" sz="2400" smtClean="0">
                <a:solidFill>
                  <a:srgbClr val="FF3300"/>
                </a:solidFill>
              </a:rPr>
              <a:t>WR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smtClean="0"/>
              <a:t>Code memory is selectable by </a:t>
            </a:r>
            <a:r>
              <a:rPr lang="en-US" sz="2400" smtClean="0">
                <a:solidFill>
                  <a:srgbClr val="FF3300"/>
                </a:solidFill>
              </a:rPr>
              <a:t>EA</a:t>
            </a:r>
            <a:r>
              <a:rPr lang="en-US" sz="2400" smtClean="0"/>
              <a:t> (internal or external)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smtClean="0"/>
              <a:t>We may have External </a:t>
            </a:r>
            <a:r>
              <a:rPr lang="en-US" sz="2400" smtClean="0">
                <a:solidFill>
                  <a:srgbClr val="FF3300"/>
                </a:solidFill>
              </a:rPr>
              <a:t>memory</a:t>
            </a:r>
            <a:r>
              <a:rPr lang="en-US" sz="2400" smtClean="0"/>
              <a:t> as </a:t>
            </a:r>
            <a:r>
              <a:rPr lang="en-US" sz="2400" smtClean="0">
                <a:solidFill>
                  <a:srgbClr val="FF3300"/>
                </a:solidFill>
              </a:rPr>
              <a:t>data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FF3300"/>
                </a:solidFill>
              </a:rPr>
              <a:t>code</a:t>
            </a:r>
            <a:r>
              <a:rPr lang="en-US" sz="24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36538" y="2133600"/>
          <a:ext cx="8602662" cy="4008438"/>
        </p:xfrm>
        <a:graphic>
          <a:graphicData uri="http://schemas.openxmlformats.org/presentationml/2006/ole">
            <p:oleObj spid="_x0000_s9218" name="Photo Editor Photo" r:id="rId3" imgW="6620799" imgH="3086531" progId="MSPhotoEd.3">
              <p:embed/>
            </p:oleObj>
          </a:graphicData>
        </a:graphic>
      </p:graphicFrame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93038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200" smtClean="0">
                <a:solidFill>
                  <a:schemeClr val="accent2"/>
                </a:solidFill>
                <a:latin typeface="Comic Sans MS" pitchFamily="66" charset="0"/>
              </a:rPr>
              <a:t>Overlapping External Code </a:t>
            </a:r>
            <a:br>
              <a:rPr lang="en-GB" sz="320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GB" sz="3200" smtClean="0">
                <a:solidFill>
                  <a:schemeClr val="accent2"/>
                </a:solidFill>
                <a:latin typeface="Comic Sans MS" pitchFamily="66" charset="0"/>
              </a:rPr>
              <a:t>and Data Spaces</a:t>
            </a:r>
            <a:r>
              <a:rPr lang="en-US" sz="320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200" smtClean="0">
                <a:solidFill>
                  <a:schemeClr val="accent2"/>
                </a:solidFill>
                <a:latin typeface="Comic Sans MS" pitchFamily="66" charset="0"/>
              </a:rPr>
              <a:t>Overlapping External Code </a:t>
            </a:r>
            <a:br>
              <a:rPr lang="en-GB" sz="320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GB" sz="3200" smtClean="0">
                <a:solidFill>
                  <a:schemeClr val="accent2"/>
                </a:solidFill>
                <a:latin typeface="Comic Sans MS" pitchFamily="66" charset="0"/>
              </a:rPr>
              <a:t>and Data Spaces</a:t>
            </a:r>
            <a:endParaRPr lang="en-US" sz="320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588125" y="6067425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solidFill>
                  <a:srgbClr val="000066"/>
                </a:solidFill>
                <a:ea typeface="PMingLiU" pitchFamily="18" charset="-120"/>
                <a:cs typeface="Arial" charset="0"/>
              </a:rPr>
              <a:t>RAM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403350" y="6092825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solidFill>
                  <a:srgbClr val="000066"/>
                </a:solidFill>
                <a:ea typeface="PMingLiU" pitchFamily="18" charset="-120"/>
                <a:cs typeface="Arial" charset="0"/>
              </a:rPr>
              <a:t>8051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8200" y="1649413"/>
            <a:ext cx="7010400" cy="4445000"/>
            <a:chOff x="528" y="1039"/>
            <a:chExt cx="4416" cy="2800"/>
          </a:xfrm>
        </p:grpSpPr>
        <p:sp>
          <p:nvSpPr>
            <p:cNvPr id="47114" name="Rectangle 6"/>
            <p:cNvSpPr>
              <a:spLocks noChangeArrowheads="1"/>
            </p:cNvSpPr>
            <p:nvPr/>
          </p:nvSpPr>
          <p:spPr bwMode="auto">
            <a:xfrm>
              <a:off x="816" y="1039"/>
              <a:ext cx="720" cy="28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15" name="Rectangle 7"/>
            <p:cNvSpPr>
              <a:spLocks noChangeArrowheads="1"/>
            </p:cNvSpPr>
            <p:nvPr/>
          </p:nvSpPr>
          <p:spPr bwMode="auto">
            <a:xfrm>
              <a:off x="2784" y="1884"/>
              <a:ext cx="768" cy="4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16" name="Rectangle 8"/>
            <p:cNvSpPr>
              <a:spLocks noChangeArrowheads="1"/>
            </p:cNvSpPr>
            <p:nvPr/>
          </p:nvSpPr>
          <p:spPr bwMode="auto">
            <a:xfrm>
              <a:off x="4224" y="1039"/>
              <a:ext cx="720" cy="28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552" y="1980"/>
              <a:ext cx="672" cy="336"/>
              <a:chOff x="3552" y="1680"/>
              <a:chExt cx="672" cy="336"/>
            </a:xfrm>
          </p:grpSpPr>
          <p:sp>
            <p:nvSpPr>
              <p:cNvPr id="47209" name="Line 10"/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210" name="Line 11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211" name="Line 12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212" name="Line 13"/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213" name="Line 14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214" name="Line 15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215" name="Line 16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216" name="Line 17"/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7118" name="Rectangle 18"/>
            <p:cNvSpPr>
              <a:spLocks noChangeArrowheads="1"/>
            </p:cNvSpPr>
            <p:nvPr/>
          </p:nvSpPr>
          <p:spPr bwMode="auto">
            <a:xfrm>
              <a:off x="2928" y="1980"/>
              <a:ext cx="192" cy="192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19" name="Text Box 19"/>
            <p:cNvSpPr txBox="1">
              <a:spLocks noChangeArrowheads="1"/>
            </p:cNvSpPr>
            <p:nvPr/>
          </p:nvSpPr>
          <p:spPr bwMode="auto">
            <a:xfrm>
              <a:off x="2928" y="1980"/>
              <a:ext cx="19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600" b="1">
                  <a:ea typeface="PMingLiU" pitchFamily="18" charset="-120"/>
                  <a:cs typeface="Arial" charset="0"/>
                </a:rPr>
                <a:t>D</a:t>
              </a:r>
            </a:p>
          </p:txBody>
        </p:sp>
        <p:sp>
          <p:nvSpPr>
            <p:cNvPr id="47120" name="Line 20"/>
            <p:cNvSpPr>
              <a:spLocks noChangeShapeType="1"/>
            </p:cNvSpPr>
            <p:nvPr/>
          </p:nvSpPr>
          <p:spPr bwMode="auto">
            <a:xfrm>
              <a:off x="3120" y="207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21" name="AutoShape 21"/>
            <p:cNvSpPr>
              <a:spLocks noChangeArrowheads="1"/>
            </p:cNvSpPr>
            <p:nvPr/>
          </p:nvSpPr>
          <p:spPr bwMode="auto">
            <a:xfrm rot="5400000">
              <a:off x="3240" y="2004"/>
              <a:ext cx="168" cy="12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22" name="Oval 22"/>
            <p:cNvSpPr>
              <a:spLocks noChangeArrowheads="1"/>
            </p:cNvSpPr>
            <p:nvPr/>
          </p:nvSpPr>
          <p:spPr bwMode="auto">
            <a:xfrm>
              <a:off x="3312" y="2124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23" name="Oval 23"/>
            <p:cNvSpPr>
              <a:spLocks noChangeArrowheads="1"/>
            </p:cNvSpPr>
            <p:nvPr/>
          </p:nvSpPr>
          <p:spPr bwMode="auto">
            <a:xfrm flipH="1">
              <a:off x="3216" y="2052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24" name="Line 24"/>
            <p:cNvSpPr>
              <a:spLocks noChangeShapeType="1"/>
            </p:cNvSpPr>
            <p:nvPr/>
          </p:nvSpPr>
          <p:spPr bwMode="auto">
            <a:xfrm flipH="1">
              <a:off x="3312" y="217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25" name="Line 25"/>
            <p:cNvSpPr>
              <a:spLocks noChangeShapeType="1"/>
            </p:cNvSpPr>
            <p:nvPr/>
          </p:nvSpPr>
          <p:spPr bwMode="auto">
            <a:xfrm>
              <a:off x="3216" y="24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26" name="Line 26"/>
            <p:cNvSpPr>
              <a:spLocks noChangeShapeType="1"/>
            </p:cNvSpPr>
            <p:nvPr/>
          </p:nvSpPr>
          <p:spPr bwMode="auto">
            <a:xfrm>
              <a:off x="3264" y="250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27" name="Line 27"/>
            <p:cNvSpPr>
              <a:spLocks noChangeShapeType="1"/>
            </p:cNvSpPr>
            <p:nvPr/>
          </p:nvSpPr>
          <p:spPr bwMode="auto">
            <a:xfrm>
              <a:off x="3288" y="255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28" name="Line 28"/>
            <p:cNvSpPr>
              <a:spLocks noChangeShapeType="1"/>
            </p:cNvSpPr>
            <p:nvPr/>
          </p:nvSpPr>
          <p:spPr bwMode="auto">
            <a:xfrm>
              <a:off x="1536" y="169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29" name="Line 29"/>
            <p:cNvSpPr>
              <a:spLocks noChangeShapeType="1"/>
            </p:cNvSpPr>
            <p:nvPr/>
          </p:nvSpPr>
          <p:spPr bwMode="auto">
            <a:xfrm>
              <a:off x="2976" y="16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1536" y="1980"/>
              <a:ext cx="1248" cy="336"/>
              <a:chOff x="3552" y="1680"/>
              <a:chExt cx="672" cy="336"/>
            </a:xfrm>
          </p:grpSpPr>
          <p:sp>
            <p:nvSpPr>
              <p:cNvPr id="47201" name="Line 31"/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202" name="Line 32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203" name="Line 33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204" name="Line 34"/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205" name="Line 35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206" name="Line 36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207" name="Line 37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208" name="Line 38"/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7131" name="Line 39"/>
            <p:cNvSpPr>
              <a:spLocks noChangeShapeType="1"/>
            </p:cNvSpPr>
            <p:nvPr/>
          </p:nvSpPr>
          <p:spPr bwMode="auto">
            <a:xfrm>
              <a:off x="2784" y="20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32" name="Text Box 40"/>
            <p:cNvSpPr txBox="1">
              <a:spLocks noChangeArrowheads="1"/>
            </p:cNvSpPr>
            <p:nvPr/>
          </p:nvSpPr>
          <p:spPr bwMode="auto">
            <a:xfrm>
              <a:off x="3024" y="1644"/>
              <a:ext cx="7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 b="1">
                  <a:solidFill>
                    <a:srgbClr val="000066"/>
                  </a:solidFill>
                  <a:ea typeface="PMingLiU" pitchFamily="18" charset="-120"/>
                  <a:cs typeface="Arial" charset="0"/>
                </a:rPr>
                <a:t>74LS373</a:t>
              </a:r>
            </a:p>
          </p:txBody>
        </p:sp>
        <p:sp>
          <p:nvSpPr>
            <p:cNvPr id="47133" name="Text Box 41"/>
            <p:cNvSpPr txBox="1">
              <a:spLocks noChangeArrowheads="1"/>
            </p:cNvSpPr>
            <p:nvPr/>
          </p:nvSpPr>
          <p:spPr bwMode="auto">
            <a:xfrm>
              <a:off x="1008" y="1596"/>
              <a:ext cx="5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ALE</a:t>
              </a:r>
            </a:p>
          </p:txBody>
        </p:sp>
        <p:sp>
          <p:nvSpPr>
            <p:cNvPr id="47134" name="Line 42"/>
            <p:cNvSpPr>
              <a:spLocks noChangeShapeType="1"/>
            </p:cNvSpPr>
            <p:nvPr/>
          </p:nvSpPr>
          <p:spPr bwMode="auto">
            <a:xfrm flipV="1">
              <a:off x="1111" y="1447"/>
              <a:ext cx="363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35" name="Text Box 43"/>
            <p:cNvSpPr txBox="1">
              <a:spLocks noChangeArrowheads="1"/>
            </p:cNvSpPr>
            <p:nvPr/>
          </p:nvSpPr>
          <p:spPr bwMode="auto">
            <a:xfrm>
              <a:off x="1008" y="1884"/>
              <a:ext cx="576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P0.0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P0.7</a:t>
              </a:r>
            </a:p>
          </p:txBody>
        </p:sp>
        <p:sp>
          <p:nvSpPr>
            <p:cNvPr id="47136" name="Text Box 44"/>
            <p:cNvSpPr txBox="1">
              <a:spLocks noChangeArrowheads="1"/>
            </p:cNvSpPr>
            <p:nvPr/>
          </p:nvSpPr>
          <p:spPr bwMode="auto">
            <a:xfrm>
              <a:off x="1008" y="1404"/>
              <a:ext cx="5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PSEN</a:t>
              </a:r>
            </a:p>
          </p:txBody>
        </p:sp>
        <p:sp>
          <p:nvSpPr>
            <p:cNvPr id="47137" name="Line 45"/>
            <p:cNvSpPr>
              <a:spLocks noChangeShapeType="1"/>
            </p:cNvSpPr>
            <p:nvPr/>
          </p:nvSpPr>
          <p:spPr bwMode="auto">
            <a:xfrm>
              <a:off x="1543" y="1514"/>
              <a:ext cx="10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38" name="Text Box 46"/>
            <p:cNvSpPr txBox="1">
              <a:spLocks noChangeArrowheads="1"/>
            </p:cNvSpPr>
            <p:nvPr/>
          </p:nvSpPr>
          <p:spPr bwMode="auto">
            <a:xfrm>
              <a:off x="4176" y="1884"/>
              <a:ext cx="480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A0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A7</a:t>
              </a:r>
            </a:p>
          </p:txBody>
        </p:sp>
        <p:sp>
          <p:nvSpPr>
            <p:cNvPr id="47139" name="Text Box 47"/>
            <p:cNvSpPr txBox="1">
              <a:spLocks noChangeArrowheads="1"/>
            </p:cNvSpPr>
            <p:nvPr/>
          </p:nvSpPr>
          <p:spPr bwMode="auto">
            <a:xfrm>
              <a:off x="4176" y="2652"/>
              <a:ext cx="480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D0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D7</a:t>
              </a:r>
            </a:p>
          </p:txBody>
        </p:sp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2016" y="2748"/>
              <a:ext cx="2208" cy="336"/>
              <a:chOff x="2016" y="2448"/>
              <a:chExt cx="2208" cy="336"/>
            </a:xfrm>
          </p:grpSpPr>
          <p:sp>
            <p:nvSpPr>
              <p:cNvPr id="47193" name="Line 49"/>
              <p:cNvSpPr>
                <a:spLocks noChangeShapeType="1"/>
              </p:cNvSpPr>
              <p:nvPr/>
            </p:nvSpPr>
            <p:spPr bwMode="auto">
              <a:xfrm>
                <a:off x="2352" y="2448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94" name="Line 50"/>
              <p:cNvSpPr>
                <a:spLocks noChangeShapeType="1"/>
              </p:cNvSpPr>
              <p:nvPr/>
            </p:nvSpPr>
            <p:spPr bwMode="auto">
              <a:xfrm>
                <a:off x="2304" y="2496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95" name="Line 51"/>
              <p:cNvSpPr>
                <a:spLocks noChangeShapeType="1"/>
              </p:cNvSpPr>
              <p:nvPr/>
            </p:nvSpPr>
            <p:spPr bwMode="auto">
              <a:xfrm>
                <a:off x="2256" y="2544"/>
                <a:ext cx="19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96" name="Line 52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97" name="Line 53"/>
              <p:cNvSpPr>
                <a:spLocks noChangeShapeType="1"/>
              </p:cNvSpPr>
              <p:nvPr/>
            </p:nvSpPr>
            <p:spPr bwMode="auto">
              <a:xfrm>
                <a:off x="2160" y="2640"/>
                <a:ext cx="20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98" name="Line 54"/>
              <p:cNvSpPr>
                <a:spLocks noChangeShapeType="1"/>
              </p:cNvSpPr>
              <p:nvPr/>
            </p:nvSpPr>
            <p:spPr bwMode="auto">
              <a:xfrm>
                <a:off x="2112" y="2688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99" name="Line 55"/>
              <p:cNvSpPr>
                <a:spLocks noChangeShapeType="1"/>
              </p:cNvSpPr>
              <p:nvPr/>
            </p:nvSpPr>
            <p:spPr bwMode="auto">
              <a:xfrm>
                <a:off x="2064" y="2736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200" name="Line 56"/>
              <p:cNvSpPr>
                <a:spLocks noChangeShapeType="1"/>
              </p:cNvSpPr>
              <p:nvPr/>
            </p:nvSpPr>
            <p:spPr bwMode="auto">
              <a:xfrm>
                <a:off x="2016" y="2784"/>
                <a:ext cx="22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" name="Group 57"/>
            <p:cNvGrpSpPr>
              <a:grpSpLocks/>
            </p:cNvGrpSpPr>
            <p:nvPr/>
          </p:nvGrpSpPr>
          <p:grpSpPr bwMode="auto">
            <a:xfrm>
              <a:off x="1536" y="3345"/>
              <a:ext cx="2688" cy="336"/>
              <a:chOff x="3552" y="1680"/>
              <a:chExt cx="672" cy="336"/>
            </a:xfrm>
          </p:grpSpPr>
          <p:sp>
            <p:nvSpPr>
              <p:cNvPr id="47185" name="Line 58"/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86" name="Line 59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87" name="Line 60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88" name="Line 61"/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89" name="Line 62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90" name="Line 63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91" name="Line 64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92" name="Line 65"/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7142" name="Text Box 66"/>
            <p:cNvSpPr txBox="1">
              <a:spLocks noChangeArrowheads="1"/>
            </p:cNvSpPr>
            <p:nvPr/>
          </p:nvSpPr>
          <p:spPr bwMode="auto">
            <a:xfrm>
              <a:off x="1056" y="3249"/>
              <a:ext cx="576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P2.0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 P2.7</a:t>
              </a:r>
            </a:p>
          </p:txBody>
        </p:sp>
        <p:sp>
          <p:nvSpPr>
            <p:cNvPr id="47143" name="Text Box 67"/>
            <p:cNvSpPr txBox="1">
              <a:spLocks noChangeArrowheads="1"/>
            </p:cNvSpPr>
            <p:nvPr/>
          </p:nvSpPr>
          <p:spPr bwMode="auto">
            <a:xfrm>
              <a:off x="4176" y="3249"/>
              <a:ext cx="480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A8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A15</a:t>
              </a:r>
            </a:p>
          </p:txBody>
        </p:sp>
        <p:grpSp>
          <p:nvGrpSpPr>
            <p:cNvPr id="7" name="Group 68"/>
            <p:cNvGrpSpPr>
              <a:grpSpLocks/>
            </p:cNvGrpSpPr>
            <p:nvPr/>
          </p:nvGrpSpPr>
          <p:grpSpPr bwMode="auto">
            <a:xfrm>
              <a:off x="1992" y="1956"/>
              <a:ext cx="384" cy="1127"/>
              <a:chOff x="1992" y="1656"/>
              <a:chExt cx="384" cy="1127"/>
            </a:xfrm>
          </p:grpSpPr>
          <p:sp>
            <p:nvSpPr>
              <p:cNvPr id="47169" name="Line 69"/>
              <p:cNvSpPr>
                <a:spLocks noChangeShapeType="1"/>
              </p:cNvSpPr>
              <p:nvPr/>
            </p:nvSpPr>
            <p:spPr bwMode="auto">
              <a:xfrm rot="16200000" flipH="1">
                <a:off x="1967" y="2063"/>
                <a:ext cx="769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70" name="Line 70"/>
              <p:cNvSpPr>
                <a:spLocks noChangeShapeType="1"/>
              </p:cNvSpPr>
              <p:nvPr/>
            </p:nvSpPr>
            <p:spPr bwMode="auto">
              <a:xfrm rot="16200000" flipH="1">
                <a:off x="1920" y="2112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71" name="Line 71"/>
              <p:cNvSpPr>
                <a:spLocks noChangeShapeType="1"/>
              </p:cNvSpPr>
              <p:nvPr/>
            </p:nvSpPr>
            <p:spPr bwMode="auto">
              <a:xfrm rot="16200000" flipH="1">
                <a:off x="1872" y="2160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72" name="Line 72"/>
              <p:cNvSpPr>
                <a:spLocks noChangeShapeType="1"/>
              </p:cNvSpPr>
              <p:nvPr/>
            </p:nvSpPr>
            <p:spPr bwMode="auto">
              <a:xfrm rot="16200000" flipH="1">
                <a:off x="1824" y="2208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73" name="Line 73"/>
              <p:cNvSpPr>
                <a:spLocks noChangeShapeType="1"/>
              </p:cNvSpPr>
              <p:nvPr/>
            </p:nvSpPr>
            <p:spPr bwMode="auto">
              <a:xfrm rot="16200000" flipH="1">
                <a:off x="1776" y="2256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74" name="Line 74"/>
              <p:cNvSpPr>
                <a:spLocks noChangeShapeType="1"/>
              </p:cNvSpPr>
              <p:nvPr/>
            </p:nvSpPr>
            <p:spPr bwMode="auto">
              <a:xfrm rot="16200000" flipH="1">
                <a:off x="1728" y="2304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75" name="Line 75"/>
              <p:cNvSpPr>
                <a:spLocks noChangeShapeType="1"/>
              </p:cNvSpPr>
              <p:nvPr/>
            </p:nvSpPr>
            <p:spPr bwMode="auto">
              <a:xfrm rot="16200000" flipH="1">
                <a:off x="1680" y="2352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76" name="Line 76"/>
              <p:cNvSpPr>
                <a:spLocks noChangeShapeType="1"/>
              </p:cNvSpPr>
              <p:nvPr/>
            </p:nvSpPr>
            <p:spPr bwMode="auto">
              <a:xfrm rot="5400000">
                <a:off x="1632" y="2399"/>
                <a:ext cx="76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77" name="Oval 77"/>
              <p:cNvSpPr>
                <a:spLocks noChangeArrowheads="1"/>
              </p:cNvSpPr>
              <p:nvPr/>
            </p:nvSpPr>
            <p:spPr bwMode="auto">
              <a:xfrm>
                <a:off x="2328" y="165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78" name="Oval 78"/>
              <p:cNvSpPr>
                <a:spLocks noChangeArrowheads="1"/>
              </p:cNvSpPr>
              <p:nvPr/>
            </p:nvSpPr>
            <p:spPr bwMode="auto">
              <a:xfrm>
                <a:off x="2280" y="17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79" name="Oval 79"/>
              <p:cNvSpPr>
                <a:spLocks noChangeArrowheads="1"/>
              </p:cNvSpPr>
              <p:nvPr/>
            </p:nvSpPr>
            <p:spPr bwMode="auto">
              <a:xfrm>
                <a:off x="2232" y="175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80" name="Oval 80"/>
              <p:cNvSpPr>
                <a:spLocks noChangeArrowheads="1"/>
              </p:cNvSpPr>
              <p:nvPr/>
            </p:nvSpPr>
            <p:spPr bwMode="auto">
              <a:xfrm>
                <a:off x="2184" y="18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81" name="Oval 81"/>
              <p:cNvSpPr>
                <a:spLocks noChangeArrowheads="1"/>
              </p:cNvSpPr>
              <p:nvPr/>
            </p:nvSpPr>
            <p:spPr bwMode="auto">
              <a:xfrm>
                <a:off x="2136" y="184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82" name="Oval 82"/>
              <p:cNvSpPr>
                <a:spLocks noChangeArrowheads="1"/>
              </p:cNvSpPr>
              <p:nvPr/>
            </p:nvSpPr>
            <p:spPr bwMode="auto">
              <a:xfrm>
                <a:off x="2088" y="18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83" name="Oval 83"/>
              <p:cNvSpPr>
                <a:spLocks noChangeArrowheads="1"/>
              </p:cNvSpPr>
              <p:nvPr/>
            </p:nvSpPr>
            <p:spPr bwMode="auto">
              <a:xfrm>
                <a:off x="1992" y="199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84" name="Oval 84"/>
              <p:cNvSpPr>
                <a:spLocks noChangeArrowheads="1"/>
              </p:cNvSpPr>
              <p:nvPr/>
            </p:nvSpPr>
            <p:spPr bwMode="auto">
              <a:xfrm>
                <a:off x="2040" y="194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7145" name="Line 85"/>
            <p:cNvSpPr>
              <a:spLocks noChangeShapeType="1"/>
            </p:cNvSpPr>
            <p:nvPr/>
          </p:nvSpPr>
          <p:spPr bwMode="auto">
            <a:xfrm>
              <a:off x="3936" y="174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46" name="Text Box 86"/>
            <p:cNvSpPr txBox="1">
              <a:spLocks noChangeArrowheads="1"/>
            </p:cNvSpPr>
            <p:nvPr/>
          </p:nvSpPr>
          <p:spPr bwMode="auto">
            <a:xfrm>
              <a:off x="4222" y="134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RD</a:t>
              </a:r>
            </a:p>
          </p:txBody>
        </p:sp>
        <p:sp>
          <p:nvSpPr>
            <p:cNvPr id="47147" name="Text Box 87"/>
            <p:cNvSpPr txBox="1">
              <a:spLocks noChangeArrowheads="1"/>
            </p:cNvSpPr>
            <p:nvPr/>
          </p:nvSpPr>
          <p:spPr bwMode="auto">
            <a:xfrm>
              <a:off x="4224" y="164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CS</a:t>
              </a:r>
            </a:p>
          </p:txBody>
        </p:sp>
        <p:sp>
          <p:nvSpPr>
            <p:cNvPr id="47148" name="Line 88"/>
            <p:cNvSpPr>
              <a:spLocks noChangeShapeType="1"/>
            </p:cNvSpPr>
            <p:nvPr/>
          </p:nvSpPr>
          <p:spPr bwMode="auto">
            <a:xfrm>
              <a:off x="4294" y="1387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49" name="Line 89"/>
            <p:cNvSpPr>
              <a:spLocks noChangeShapeType="1"/>
            </p:cNvSpPr>
            <p:nvPr/>
          </p:nvSpPr>
          <p:spPr bwMode="auto">
            <a:xfrm>
              <a:off x="4284" y="1687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528" y="3132"/>
              <a:ext cx="192" cy="288"/>
              <a:chOff x="528" y="2711"/>
              <a:chExt cx="192" cy="288"/>
            </a:xfrm>
          </p:grpSpPr>
          <p:sp>
            <p:nvSpPr>
              <p:cNvPr id="47165" name="Line 91"/>
              <p:cNvSpPr>
                <a:spLocks noChangeShapeType="1"/>
              </p:cNvSpPr>
              <p:nvPr/>
            </p:nvSpPr>
            <p:spPr bwMode="auto">
              <a:xfrm>
                <a:off x="528" y="290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66" name="Line 92"/>
              <p:cNvSpPr>
                <a:spLocks noChangeShapeType="1"/>
              </p:cNvSpPr>
              <p:nvPr/>
            </p:nvSpPr>
            <p:spPr bwMode="auto">
              <a:xfrm>
                <a:off x="576" y="2951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67" name="Line 93"/>
              <p:cNvSpPr>
                <a:spLocks noChangeShapeType="1"/>
              </p:cNvSpPr>
              <p:nvPr/>
            </p:nvSpPr>
            <p:spPr bwMode="auto">
              <a:xfrm>
                <a:off x="600" y="29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68" name="Line 94"/>
              <p:cNvSpPr>
                <a:spLocks noChangeShapeType="1"/>
              </p:cNvSpPr>
              <p:nvPr/>
            </p:nvSpPr>
            <p:spPr bwMode="auto">
              <a:xfrm>
                <a:off x="624" y="2711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7151" name="Line 95"/>
            <p:cNvSpPr>
              <a:spLocks noChangeShapeType="1"/>
            </p:cNvSpPr>
            <p:nvPr/>
          </p:nvSpPr>
          <p:spPr bwMode="auto">
            <a:xfrm>
              <a:off x="624" y="31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52" name="Text Box 96"/>
            <p:cNvSpPr txBox="1">
              <a:spLocks noChangeArrowheads="1"/>
            </p:cNvSpPr>
            <p:nvPr/>
          </p:nvSpPr>
          <p:spPr bwMode="auto">
            <a:xfrm>
              <a:off x="768" y="3036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itchFamily="18" charset="-120"/>
                  <a:cs typeface="Arial" charset="0"/>
                </a:rPr>
                <a:t>EA</a:t>
              </a:r>
            </a:p>
          </p:txBody>
        </p:sp>
        <p:sp>
          <p:nvSpPr>
            <p:cNvPr id="47153" name="Text Box 97"/>
            <p:cNvSpPr txBox="1">
              <a:spLocks noChangeArrowheads="1"/>
            </p:cNvSpPr>
            <p:nvPr/>
          </p:nvSpPr>
          <p:spPr bwMode="auto">
            <a:xfrm>
              <a:off x="2736" y="1692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600" b="1">
                  <a:ea typeface="PMingLiU" pitchFamily="18" charset="-120"/>
                  <a:cs typeface="Arial" charset="0"/>
                </a:rPr>
                <a:t>G</a:t>
              </a:r>
            </a:p>
          </p:txBody>
        </p:sp>
        <p:grpSp>
          <p:nvGrpSpPr>
            <p:cNvPr id="9" name="Group 98"/>
            <p:cNvGrpSpPr>
              <a:grpSpLocks/>
            </p:cNvGrpSpPr>
            <p:nvPr/>
          </p:nvGrpSpPr>
          <p:grpSpPr bwMode="auto">
            <a:xfrm>
              <a:off x="3838" y="1739"/>
              <a:ext cx="192" cy="185"/>
              <a:chOff x="3822" y="1310"/>
              <a:chExt cx="192" cy="185"/>
            </a:xfrm>
          </p:grpSpPr>
          <p:sp>
            <p:nvSpPr>
              <p:cNvPr id="47161" name="Line 99"/>
              <p:cNvSpPr>
                <a:spLocks noChangeShapeType="1"/>
              </p:cNvSpPr>
              <p:nvPr/>
            </p:nvSpPr>
            <p:spPr bwMode="auto">
              <a:xfrm>
                <a:off x="3822" y="1399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62" name="Line 100"/>
              <p:cNvSpPr>
                <a:spLocks noChangeShapeType="1"/>
              </p:cNvSpPr>
              <p:nvPr/>
            </p:nvSpPr>
            <p:spPr bwMode="auto">
              <a:xfrm>
                <a:off x="3870" y="1447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63" name="Line 101"/>
              <p:cNvSpPr>
                <a:spLocks noChangeShapeType="1"/>
              </p:cNvSpPr>
              <p:nvPr/>
            </p:nvSpPr>
            <p:spPr bwMode="auto">
              <a:xfrm>
                <a:off x="3894" y="14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64" name="Line 102"/>
              <p:cNvSpPr>
                <a:spLocks noChangeShapeType="1"/>
              </p:cNvSpPr>
              <p:nvPr/>
            </p:nvSpPr>
            <p:spPr bwMode="auto">
              <a:xfrm>
                <a:off x="3918" y="1310"/>
                <a:ext cx="0" cy="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7155" name="Rectangle 103"/>
            <p:cNvSpPr>
              <a:spLocks noChangeArrowheads="1"/>
            </p:cNvSpPr>
            <p:nvPr/>
          </p:nvSpPr>
          <p:spPr bwMode="auto">
            <a:xfrm>
              <a:off x="1183" y="1220"/>
              <a:ext cx="3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1800" b="1">
                  <a:ea typeface="PMingLiU" pitchFamily="18" charset="-120"/>
                </a:rPr>
                <a:t>RD</a:t>
              </a:r>
              <a:endParaRPr kumimoji="1" lang="en-US" sz="1800" b="1"/>
            </a:p>
          </p:txBody>
        </p:sp>
        <p:sp>
          <p:nvSpPr>
            <p:cNvPr id="47156" name="Rectangle 104"/>
            <p:cNvSpPr>
              <a:spLocks noChangeArrowheads="1"/>
            </p:cNvSpPr>
            <p:nvPr/>
          </p:nvSpPr>
          <p:spPr bwMode="auto">
            <a:xfrm>
              <a:off x="1175" y="1055"/>
              <a:ext cx="3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1800" b="1">
                  <a:ea typeface="PMingLiU" pitchFamily="18" charset="-120"/>
                </a:rPr>
                <a:t>WR</a:t>
              </a:r>
              <a:endParaRPr kumimoji="1" lang="en-US" sz="1800" b="1"/>
            </a:p>
          </p:txBody>
        </p:sp>
        <p:sp>
          <p:nvSpPr>
            <p:cNvPr id="47157" name="Line 105"/>
            <p:cNvSpPr>
              <a:spLocks noChangeShapeType="1"/>
            </p:cNvSpPr>
            <p:nvPr/>
          </p:nvSpPr>
          <p:spPr bwMode="auto">
            <a:xfrm flipV="1">
              <a:off x="1248" y="1274"/>
              <a:ext cx="159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58" name="Line 106"/>
            <p:cNvSpPr>
              <a:spLocks noChangeShapeType="1"/>
            </p:cNvSpPr>
            <p:nvPr/>
          </p:nvSpPr>
          <p:spPr bwMode="auto">
            <a:xfrm flipV="1">
              <a:off x="1247" y="1106"/>
              <a:ext cx="1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59" name="Rectangle 107"/>
            <p:cNvSpPr>
              <a:spLocks noChangeArrowheads="1"/>
            </p:cNvSpPr>
            <p:nvPr/>
          </p:nvSpPr>
          <p:spPr bwMode="auto">
            <a:xfrm>
              <a:off x="4194" y="1071"/>
              <a:ext cx="3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1800" b="1">
                  <a:ea typeface="PMingLiU" pitchFamily="18" charset="-120"/>
                </a:rPr>
                <a:t>WR</a:t>
              </a:r>
              <a:endParaRPr kumimoji="1" lang="en-US" sz="1800" b="1"/>
            </a:p>
          </p:txBody>
        </p:sp>
        <p:sp>
          <p:nvSpPr>
            <p:cNvPr id="47160" name="Line 108"/>
            <p:cNvSpPr>
              <a:spLocks noChangeShapeType="1"/>
            </p:cNvSpPr>
            <p:nvPr/>
          </p:nvSpPr>
          <p:spPr bwMode="auto">
            <a:xfrm flipV="1">
              <a:off x="4278" y="1111"/>
              <a:ext cx="1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7110" name="Line 109"/>
          <p:cNvSpPr>
            <a:spLocks noChangeShapeType="1"/>
          </p:cNvSpPr>
          <p:nvPr/>
        </p:nvSpPr>
        <p:spPr bwMode="auto">
          <a:xfrm>
            <a:off x="2438400" y="1882775"/>
            <a:ext cx="426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111" name="Line 110"/>
          <p:cNvSpPr>
            <a:spLocks noChangeShapeType="1"/>
          </p:cNvSpPr>
          <p:nvPr/>
        </p:nvSpPr>
        <p:spPr bwMode="auto">
          <a:xfrm>
            <a:off x="2449513" y="2133600"/>
            <a:ext cx="161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pic>
        <p:nvPicPr>
          <p:cNvPr id="47112" name="Picture 111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5738" y="1976438"/>
            <a:ext cx="792162" cy="568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7113" name="Line 112"/>
          <p:cNvSpPr>
            <a:spLocks noChangeShapeType="1"/>
          </p:cNvSpPr>
          <p:nvPr/>
        </p:nvSpPr>
        <p:spPr bwMode="auto">
          <a:xfrm>
            <a:off x="4716463" y="2263775"/>
            <a:ext cx="1979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88963" y="325438"/>
            <a:ext cx="7793037" cy="1447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600" smtClean="0">
                <a:solidFill>
                  <a:schemeClr val="accent2"/>
                </a:solidFill>
                <a:latin typeface="Comic Sans MS" pitchFamily="66" charset="0"/>
              </a:rPr>
              <a:t>Overlapping External Code </a:t>
            </a:r>
            <a:br>
              <a:rPr lang="en-GB" sz="360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GB" sz="3600" smtClean="0">
                <a:solidFill>
                  <a:schemeClr val="accent2"/>
                </a:solidFill>
                <a:latin typeface="Comic Sans MS" pitchFamily="66" charset="0"/>
              </a:rPr>
              <a:t>and Data Spaces</a:t>
            </a:r>
            <a:r>
              <a:rPr lang="en-US" sz="360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79388" y="1854200"/>
            <a:ext cx="889317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CC0066"/>
              </a:buClr>
              <a:buFont typeface="Wingdings" pitchFamily="2" charset="2"/>
              <a:buChar char="q"/>
            </a:pPr>
            <a:r>
              <a:rPr lang="en-GB" sz="2900">
                <a:latin typeface="Comic Sans MS" pitchFamily="66" charset="0"/>
              </a:rPr>
              <a:t>Allows the RAM to be 	</a:t>
            </a:r>
          </a:p>
          <a:p>
            <a:pPr lvl="1" algn="just">
              <a:spcBef>
                <a:spcPct val="50000"/>
              </a:spcBef>
              <a:buClr>
                <a:srgbClr val="009900"/>
              </a:buClr>
              <a:buFont typeface="Wingdings" pitchFamily="2" charset="2"/>
              <a:buChar char="v"/>
            </a:pPr>
            <a:r>
              <a:rPr lang="en-GB" sz="2900">
                <a:latin typeface="Comic Sans MS" pitchFamily="66" charset="0"/>
              </a:rPr>
              <a:t>  </a:t>
            </a:r>
            <a:r>
              <a:rPr lang="en-GB" sz="2500">
                <a:latin typeface="Comic Sans MS" pitchFamily="66" charset="0"/>
              </a:rPr>
              <a:t>written as data memory, and</a:t>
            </a:r>
          </a:p>
          <a:p>
            <a:pPr lvl="1" algn="just">
              <a:spcBef>
                <a:spcPct val="50000"/>
              </a:spcBef>
              <a:buClr>
                <a:srgbClr val="009900"/>
              </a:buClr>
              <a:buFont typeface="Wingdings" pitchFamily="2" charset="2"/>
              <a:buChar char="v"/>
            </a:pPr>
            <a:r>
              <a:rPr lang="en-GB" sz="2500">
                <a:latin typeface="Comic Sans MS" pitchFamily="66" charset="0"/>
              </a:rPr>
              <a:t>  read as data memory as well as </a:t>
            </a:r>
            <a:r>
              <a:rPr lang="en-GB" sz="2500" b="1">
                <a:latin typeface="Comic Sans MS" pitchFamily="66" charset="0"/>
              </a:rPr>
              <a:t>code memory</a:t>
            </a:r>
            <a:r>
              <a:rPr lang="en-GB" sz="2500">
                <a:latin typeface="Comic Sans MS" pitchFamily="66" charset="0"/>
              </a:rPr>
              <a:t>.</a:t>
            </a:r>
          </a:p>
          <a:p>
            <a:pPr algn="just">
              <a:spcBef>
                <a:spcPct val="50000"/>
              </a:spcBef>
              <a:buClr>
                <a:srgbClr val="CC0066"/>
              </a:buClr>
              <a:buFont typeface="Wingdings" pitchFamily="2" charset="2"/>
              <a:buChar char="q"/>
            </a:pPr>
            <a:r>
              <a:rPr lang="en-GB" sz="2900">
                <a:latin typeface="Comic Sans MS" pitchFamily="66" charset="0"/>
              </a:rPr>
              <a:t>This allows a program to be 	</a:t>
            </a:r>
          </a:p>
          <a:p>
            <a:pPr lvl="1">
              <a:spcBef>
                <a:spcPct val="50000"/>
              </a:spcBef>
              <a:buClr>
                <a:srgbClr val="009900"/>
              </a:buClr>
              <a:buFont typeface="Wingdings" pitchFamily="2" charset="2"/>
              <a:buChar char="v"/>
            </a:pPr>
            <a:r>
              <a:rPr lang="en-GB" sz="2500">
                <a:latin typeface="Comic Sans MS" pitchFamily="66" charset="0"/>
              </a:rPr>
              <a:t>downloaded from outside into the RAM as data, and </a:t>
            </a:r>
          </a:p>
          <a:p>
            <a:pPr lvl="1" algn="just">
              <a:spcBef>
                <a:spcPct val="50000"/>
              </a:spcBef>
              <a:buClr>
                <a:srgbClr val="009900"/>
              </a:buClr>
              <a:buFont typeface="Wingdings" pitchFamily="2" charset="2"/>
              <a:buChar char="v"/>
            </a:pPr>
            <a:r>
              <a:rPr lang="en-GB" sz="2500">
                <a:latin typeface="Comic Sans MS" pitchFamily="66" charset="0"/>
              </a:rPr>
              <a:t> executed</a:t>
            </a:r>
            <a:r>
              <a:rPr lang="en-GB" sz="2900">
                <a:latin typeface="Comic Sans MS" pitchFamily="66" charset="0"/>
              </a:rPr>
              <a:t> from RAM as code.</a:t>
            </a:r>
            <a:endParaRPr lang="en-US" sz="29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219075"/>
            <a:ext cx="7486650" cy="623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4255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On-Chip Memory</a:t>
            </a:r>
            <a:b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Internal RAM</a:t>
            </a:r>
          </a:p>
        </p:txBody>
      </p:sp>
      <p:pic>
        <p:nvPicPr>
          <p:cNvPr id="5017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04938" y="2098675"/>
            <a:ext cx="6696075" cy="38512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Registers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512888" y="1212850"/>
            <a:ext cx="1524000" cy="487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1512888" y="59372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1512888" y="57848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1512888" y="56324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1512888" y="54800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>
            <a:off x="1512888" y="53276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1512888" y="51752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1512888" y="50228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1512888" y="487045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1512888" y="47180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1512888" y="45656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1512888" y="44132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1512888" y="42608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1512888" y="41084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1512888" y="39560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1512888" y="38036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1512888" y="365125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1512888" y="34988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1512888" y="33464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>
            <a:off x="1512888" y="31940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1512888" y="30416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>
            <a:off x="1512888" y="28892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1512888" y="27368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>
            <a:off x="1512888" y="25844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1512888" y="243205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>
            <a:off x="1512888" y="22796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>
            <a:off x="1512888" y="21272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30" name="Line 30"/>
          <p:cNvSpPr>
            <a:spLocks noChangeShapeType="1"/>
          </p:cNvSpPr>
          <p:nvPr/>
        </p:nvSpPr>
        <p:spPr bwMode="auto">
          <a:xfrm>
            <a:off x="1512888" y="19748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>
            <a:off x="1512888" y="18224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32" name="Line 32"/>
          <p:cNvSpPr>
            <a:spLocks noChangeShapeType="1"/>
          </p:cNvSpPr>
          <p:nvPr/>
        </p:nvSpPr>
        <p:spPr bwMode="auto">
          <a:xfrm>
            <a:off x="1512888" y="16700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33" name="Line 33"/>
          <p:cNvSpPr>
            <a:spLocks noChangeShapeType="1"/>
          </p:cNvSpPr>
          <p:nvPr/>
        </p:nvSpPr>
        <p:spPr bwMode="auto">
          <a:xfrm>
            <a:off x="1512888" y="15176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34" name="Line 34"/>
          <p:cNvSpPr>
            <a:spLocks noChangeShapeType="1"/>
          </p:cNvSpPr>
          <p:nvPr/>
        </p:nvSpPr>
        <p:spPr bwMode="auto">
          <a:xfrm>
            <a:off x="1512888" y="13652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>
            <a:off x="1512888" y="121285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36" name="Text Box 36"/>
          <p:cNvSpPr txBox="1">
            <a:spLocks noChangeArrowheads="1"/>
          </p:cNvSpPr>
          <p:nvPr/>
        </p:nvSpPr>
        <p:spPr bwMode="auto">
          <a:xfrm>
            <a:off x="1208088" y="4829175"/>
            <a:ext cx="336550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/>
              <a:t>07</a:t>
            </a:r>
          </a:p>
          <a:p>
            <a:pPr>
              <a:lnSpc>
                <a:spcPct val="85000"/>
              </a:lnSpc>
            </a:pPr>
            <a:r>
              <a:rPr lang="en-US" sz="1200"/>
              <a:t>06</a:t>
            </a:r>
          </a:p>
          <a:p>
            <a:pPr>
              <a:lnSpc>
                <a:spcPct val="85000"/>
              </a:lnSpc>
            </a:pPr>
            <a:r>
              <a:rPr lang="en-US" sz="1200"/>
              <a:t>05</a:t>
            </a:r>
          </a:p>
          <a:p>
            <a:pPr>
              <a:lnSpc>
                <a:spcPct val="85000"/>
              </a:lnSpc>
            </a:pPr>
            <a:r>
              <a:rPr lang="en-US" sz="1200"/>
              <a:t>04</a:t>
            </a:r>
          </a:p>
          <a:p>
            <a:pPr>
              <a:lnSpc>
                <a:spcPct val="85000"/>
              </a:lnSpc>
            </a:pPr>
            <a:r>
              <a:rPr lang="en-US" sz="1200"/>
              <a:t>03</a:t>
            </a:r>
          </a:p>
          <a:p>
            <a:pPr>
              <a:lnSpc>
                <a:spcPct val="85000"/>
              </a:lnSpc>
            </a:pPr>
            <a:r>
              <a:rPr lang="en-US" sz="1200"/>
              <a:t>02</a:t>
            </a:r>
          </a:p>
          <a:p>
            <a:pPr>
              <a:lnSpc>
                <a:spcPct val="85000"/>
              </a:lnSpc>
            </a:pPr>
            <a:r>
              <a:rPr lang="en-US" sz="1200"/>
              <a:t>01</a:t>
            </a:r>
          </a:p>
          <a:p>
            <a:pPr>
              <a:lnSpc>
                <a:spcPct val="85000"/>
              </a:lnSpc>
            </a:pPr>
            <a:r>
              <a:rPr lang="en-US" sz="1200"/>
              <a:t>00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3036888" y="4829175"/>
            <a:ext cx="361950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/>
              <a:t>R7</a:t>
            </a:r>
          </a:p>
          <a:p>
            <a:pPr>
              <a:lnSpc>
                <a:spcPct val="85000"/>
              </a:lnSpc>
            </a:pPr>
            <a:r>
              <a:rPr lang="en-US" sz="1200"/>
              <a:t>R6</a:t>
            </a:r>
          </a:p>
          <a:p>
            <a:pPr>
              <a:lnSpc>
                <a:spcPct val="85000"/>
              </a:lnSpc>
            </a:pPr>
            <a:r>
              <a:rPr lang="en-US" sz="1200"/>
              <a:t>R5</a:t>
            </a:r>
          </a:p>
          <a:p>
            <a:pPr>
              <a:lnSpc>
                <a:spcPct val="85000"/>
              </a:lnSpc>
            </a:pPr>
            <a:r>
              <a:rPr lang="en-US" sz="1200"/>
              <a:t>R4</a:t>
            </a:r>
          </a:p>
          <a:p>
            <a:pPr>
              <a:lnSpc>
                <a:spcPct val="85000"/>
              </a:lnSpc>
            </a:pPr>
            <a:r>
              <a:rPr lang="en-US" sz="1200"/>
              <a:t>R3</a:t>
            </a:r>
          </a:p>
          <a:p>
            <a:pPr>
              <a:lnSpc>
                <a:spcPct val="85000"/>
              </a:lnSpc>
            </a:pPr>
            <a:r>
              <a:rPr lang="en-US" sz="1200"/>
              <a:t>R2</a:t>
            </a:r>
          </a:p>
          <a:p>
            <a:pPr>
              <a:lnSpc>
                <a:spcPct val="85000"/>
              </a:lnSpc>
            </a:pPr>
            <a:r>
              <a:rPr lang="en-US" sz="1200"/>
              <a:t>R1</a:t>
            </a:r>
          </a:p>
          <a:p>
            <a:pPr>
              <a:lnSpc>
                <a:spcPct val="85000"/>
              </a:lnSpc>
            </a:pPr>
            <a:r>
              <a:rPr lang="en-US" sz="1200"/>
              <a:t>R0</a:t>
            </a:r>
          </a:p>
        </p:txBody>
      </p: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1208088" y="3609975"/>
            <a:ext cx="344487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/>
              <a:t>0F</a:t>
            </a:r>
          </a:p>
          <a:p>
            <a:pPr>
              <a:lnSpc>
                <a:spcPct val="85000"/>
              </a:lnSpc>
            </a:pPr>
            <a:endParaRPr lang="en-US" sz="1200"/>
          </a:p>
          <a:p>
            <a:pPr>
              <a:lnSpc>
                <a:spcPct val="85000"/>
              </a:lnSpc>
            </a:pPr>
            <a:endParaRPr lang="en-US" sz="1200"/>
          </a:p>
          <a:p>
            <a:pPr>
              <a:lnSpc>
                <a:spcPct val="85000"/>
              </a:lnSpc>
            </a:pPr>
            <a:endParaRPr lang="en-US" sz="1200"/>
          </a:p>
          <a:p>
            <a:pPr>
              <a:lnSpc>
                <a:spcPct val="85000"/>
              </a:lnSpc>
            </a:pPr>
            <a:endParaRPr lang="en-US" sz="1200"/>
          </a:p>
          <a:p>
            <a:pPr>
              <a:lnSpc>
                <a:spcPct val="85000"/>
              </a:lnSpc>
            </a:pPr>
            <a:endParaRPr lang="en-US" sz="1200"/>
          </a:p>
          <a:p>
            <a:pPr>
              <a:lnSpc>
                <a:spcPct val="85000"/>
              </a:lnSpc>
            </a:pPr>
            <a:endParaRPr lang="en-US" sz="1200"/>
          </a:p>
          <a:p>
            <a:pPr>
              <a:lnSpc>
                <a:spcPct val="85000"/>
              </a:lnSpc>
            </a:pPr>
            <a:r>
              <a:rPr lang="en-US" sz="1200"/>
              <a:t>08</a:t>
            </a:r>
          </a:p>
        </p:txBody>
      </p:sp>
      <p:sp>
        <p:nvSpPr>
          <p:cNvPr id="51239" name="Text Box 39"/>
          <p:cNvSpPr txBox="1">
            <a:spLocks noChangeArrowheads="1"/>
          </p:cNvSpPr>
          <p:nvPr/>
        </p:nvSpPr>
        <p:spPr bwMode="auto">
          <a:xfrm>
            <a:off x="1208088" y="2390775"/>
            <a:ext cx="336550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/>
              <a:t>17</a:t>
            </a:r>
          </a:p>
          <a:p>
            <a:pPr>
              <a:lnSpc>
                <a:spcPct val="85000"/>
              </a:lnSpc>
            </a:pPr>
            <a:endParaRPr lang="en-US" sz="1200"/>
          </a:p>
          <a:p>
            <a:pPr>
              <a:lnSpc>
                <a:spcPct val="85000"/>
              </a:lnSpc>
            </a:pPr>
            <a:endParaRPr lang="en-US" sz="1200"/>
          </a:p>
          <a:p>
            <a:pPr>
              <a:lnSpc>
                <a:spcPct val="85000"/>
              </a:lnSpc>
            </a:pPr>
            <a:endParaRPr lang="en-US" sz="1200"/>
          </a:p>
          <a:p>
            <a:pPr>
              <a:lnSpc>
                <a:spcPct val="85000"/>
              </a:lnSpc>
            </a:pPr>
            <a:endParaRPr lang="en-US" sz="1200"/>
          </a:p>
          <a:p>
            <a:pPr>
              <a:lnSpc>
                <a:spcPct val="85000"/>
              </a:lnSpc>
            </a:pPr>
            <a:endParaRPr lang="en-US" sz="1200"/>
          </a:p>
          <a:p>
            <a:pPr>
              <a:lnSpc>
                <a:spcPct val="85000"/>
              </a:lnSpc>
            </a:pPr>
            <a:endParaRPr lang="en-US" sz="1200"/>
          </a:p>
          <a:p>
            <a:pPr>
              <a:lnSpc>
                <a:spcPct val="85000"/>
              </a:lnSpc>
            </a:pPr>
            <a:r>
              <a:rPr lang="en-US" sz="1200"/>
              <a:t>10</a:t>
            </a: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1208088" y="1136650"/>
            <a:ext cx="344487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/>
              <a:t>1F</a:t>
            </a:r>
          </a:p>
          <a:p>
            <a:pPr>
              <a:lnSpc>
                <a:spcPct val="85000"/>
              </a:lnSpc>
            </a:pPr>
            <a:endParaRPr lang="en-US" sz="1200"/>
          </a:p>
          <a:p>
            <a:pPr>
              <a:lnSpc>
                <a:spcPct val="85000"/>
              </a:lnSpc>
            </a:pPr>
            <a:endParaRPr lang="en-US" sz="1200"/>
          </a:p>
          <a:p>
            <a:pPr>
              <a:lnSpc>
                <a:spcPct val="85000"/>
              </a:lnSpc>
            </a:pPr>
            <a:endParaRPr lang="en-US" sz="1200"/>
          </a:p>
          <a:p>
            <a:pPr>
              <a:lnSpc>
                <a:spcPct val="85000"/>
              </a:lnSpc>
            </a:pPr>
            <a:endParaRPr lang="en-US" sz="1200"/>
          </a:p>
          <a:p>
            <a:pPr>
              <a:lnSpc>
                <a:spcPct val="85000"/>
              </a:lnSpc>
            </a:pPr>
            <a:endParaRPr lang="en-US" sz="1200"/>
          </a:p>
          <a:p>
            <a:pPr>
              <a:lnSpc>
                <a:spcPct val="85000"/>
              </a:lnSpc>
            </a:pPr>
            <a:endParaRPr lang="en-US" sz="1200"/>
          </a:p>
          <a:p>
            <a:pPr>
              <a:lnSpc>
                <a:spcPct val="85000"/>
              </a:lnSpc>
            </a:pPr>
            <a:r>
              <a:rPr lang="en-US" sz="1200"/>
              <a:t>18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3494088" y="1212850"/>
            <a:ext cx="228600" cy="1219200"/>
            <a:chOff x="2112" y="624"/>
            <a:chExt cx="144" cy="768"/>
          </a:xfrm>
        </p:grpSpPr>
        <p:sp>
          <p:nvSpPr>
            <p:cNvPr id="51258" name="Freeform 42"/>
            <p:cNvSpPr>
              <a:spLocks/>
            </p:cNvSpPr>
            <p:nvPr/>
          </p:nvSpPr>
          <p:spPr bwMode="auto">
            <a:xfrm>
              <a:off x="2112" y="624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96 w 144"/>
                <a:gd name="T3" fmla="*/ 48 h 384"/>
                <a:gd name="T4" fmla="*/ 96 w 144"/>
                <a:gd name="T5" fmla="*/ 288 h 384"/>
                <a:gd name="T6" fmla="*/ 144 w 144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384"/>
                <a:gd name="T14" fmla="*/ 144 w 144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384">
                  <a:moveTo>
                    <a:pt x="0" y="0"/>
                  </a:moveTo>
                  <a:cubicBezTo>
                    <a:pt x="40" y="0"/>
                    <a:pt x="80" y="0"/>
                    <a:pt x="96" y="48"/>
                  </a:cubicBezTo>
                  <a:cubicBezTo>
                    <a:pt x="112" y="96"/>
                    <a:pt x="88" y="232"/>
                    <a:pt x="96" y="288"/>
                  </a:cubicBezTo>
                  <a:cubicBezTo>
                    <a:pt x="104" y="344"/>
                    <a:pt x="128" y="368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259" name="Freeform 43"/>
            <p:cNvSpPr>
              <a:spLocks/>
            </p:cNvSpPr>
            <p:nvPr/>
          </p:nvSpPr>
          <p:spPr bwMode="auto">
            <a:xfrm flipV="1">
              <a:off x="2112" y="1008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96 w 144"/>
                <a:gd name="T3" fmla="*/ 48 h 384"/>
                <a:gd name="T4" fmla="*/ 96 w 144"/>
                <a:gd name="T5" fmla="*/ 288 h 384"/>
                <a:gd name="T6" fmla="*/ 144 w 144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384"/>
                <a:gd name="T14" fmla="*/ 144 w 144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384">
                  <a:moveTo>
                    <a:pt x="0" y="0"/>
                  </a:moveTo>
                  <a:cubicBezTo>
                    <a:pt x="40" y="0"/>
                    <a:pt x="80" y="0"/>
                    <a:pt x="96" y="48"/>
                  </a:cubicBezTo>
                  <a:cubicBezTo>
                    <a:pt x="112" y="96"/>
                    <a:pt x="88" y="232"/>
                    <a:pt x="96" y="288"/>
                  </a:cubicBezTo>
                  <a:cubicBezTo>
                    <a:pt x="104" y="344"/>
                    <a:pt x="128" y="368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3494088" y="2432050"/>
            <a:ext cx="228600" cy="1219200"/>
            <a:chOff x="2112" y="624"/>
            <a:chExt cx="144" cy="768"/>
          </a:xfrm>
        </p:grpSpPr>
        <p:sp>
          <p:nvSpPr>
            <p:cNvPr id="51256" name="Freeform 45"/>
            <p:cNvSpPr>
              <a:spLocks/>
            </p:cNvSpPr>
            <p:nvPr/>
          </p:nvSpPr>
          <p:spPr bwMode="auto">
            <a:xfrm>
              <a:off x="2112" y="624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96 w 144"/>
                <a:gd name="T3" fmla="*/ 48 h 384"/>
                <a:gd name="T4" fmla="*/ 96 w 144"/>
                <a:gd name="T5" fmla="*/ 288 h 384"/>
                <a:gd name="T6" fmla="*/ 144 w 144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384"/>
                <a:gd name="T14" fmla="*/ 144 w 144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384">
                  <a:moveTo>
                    <a:pt x="0" y="0"/>
                  </a:moveTo>
                  <a:cubicBezTo>
                    <a:pt x="40" y="0"/>
                    <a:pt x="80" y="0"/>
                    <a:pt x="96" y="48"/>
                  </a:cubicBezTo>
                  <a:cubicBezTo>
                    <a:pt x="112" y="96"/>
                    <a:pt x="88" y="232"/>
                    <a:pt x="96" y="288"/>
                  </a:cubicBezTo>
                  <a:cubicBezTo>
                    <a:pt x="104" y="344"/>
                    <a:pt x="128" y="368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257" name="Freeform 46"/>
            <p:cNvSpPr>
              <a:spLocks/>
            </p:cNvSpPr>
            <p:nvPr/>
          </p:nvSpPr>
          <p:spPr bwMode="auto">
            <a:xfrm flipV="1">
              <a:off x="2112" y="1008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96 w 144"/>
                <a:gd name="T3" fmla="*/ 48 h 384"/>
                <a:gd name="T4" fmla="*/ 96 w 144"/>
                <a:gd name="T5" fmla="*/ 288 h 384"/>
                <a:gd name="T6" fmla="*/ 144 w 144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384"/>
                <a:gd name="T14" fmla="*/ 144 w 144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384">
                  <a:moveTo>
                    <a:pt x="0" y="0"/>
                  </a:moveTo>
                  <a:cubicBezTo>
                    <a:pt x="40" y="0"/>
                    <a:pt x="80" y="0"/>
                    <a:pt x="96" y="48"/>
                  </a:cubicBezTo>
                  <a:cubicBezTo>
                    <a:pt x="112" y="96"/>
                    <a:pt x="88" y="232"/>
                    <a:pt x="96" y="288"/>
                  </a:cubicBezTo>
                  <a:cubicBezTo>
                    <a:pt x="104" y="344"/>
                    <a:pt x="128" y="368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3494088" y="3651250"/>
            <a:ext cx="228600" cy="1219200"/>
            <a:chOff x="2112" y="624"/>
            <a:chExt cx="144" cy="768"/>
          </a:xfrm>
        </p:grpSpPr>
        <p:sp>
          <p:nvSpPr>
            <p:cNvPr id="51254" name="Freeform 48"/>
            <p:cNvSpPr>
              <a:spLocks/>
            </p:cNvSpPr>
            <p:nvPr/>
          </p:nvSpPr>
          <p:spPr bwMode="auto">
            <a:xfrm>
              <a:off x="2112" y="624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96 w 144"/>
                <a:gd name="T3" fmla="*/ 48 h 384"/>
                <a:gd name="T4" fmla="*/ 96 w 144"/>
                <a:gd name="T5" fmla="*/ 288 h 384"/>
                <a:gd name="T6" fmla="*/ 144 w 144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384"/>
                <a:gd name="T14" fmla="*/ 144 w 144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384">
                  <a:moveTo>
                    <a:pt x="0" y="0"/>
                  </a:moveTo>
                  <a:cubicBezTo>
                    <a:pt x="40" y="0"/>
                    <a:pt x="80" y="0"/>
                    <a:pt x="96" y="48"/>
                  </a:cubicBezTo>
                  <a:cubicBezTo>
                    <a:pt x="112" y="96"/>
                    <a:pt x="88" y="232"/>
                    <a:pt x="96" y="288"/>
                  </a:cubicBezTo>
                  <a:cubicBezTo>
                    <a:pt x="104" y="344"/>
                    <a:pt x="128" y="368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255" name="Freeform 49"/>
            <p:cNvSpPr>
              <a:spLocks/>
            </p:cNvSpPr>
            <p:nvPr/>
          </p:nvSpPr>
          <p:spPr bwMode="auto">
            <a:xfrm flipV="1">
              <a:off x="2112" y="1008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96 w 144"/>
                <a:gd name="T3" fmla="*/ 48 h 384"/>
                <a:gd name="T4" fmla="*/ 96 w 144"/>
                <a:gd name="T5" fmla="*/ 288 h 384"/>
                <a:gd name="T6" fmla="*/ 144 w 144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384"/>
                <a:gd name="T14" fmla="*/ 144 w 144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384">
                  <a:moveTo>
                    <a:pt x="0" y="0"/>
                  </a:moveTo>
                  <a:cubicBezTo>
                    <a:pt x="40" y="0"/>
                    <a:pt x="80" y="0"/>
                    <a:pt x="96" y="48"/>
                  </a:cubicBezTo>
                  <a:cubicBezTo>
                    <a:pt x="112" y="96"/>
                    <a:pt x="88" y="232"/>
                    <a:pt x="96" y="288"/>
                  </a:cubicBezTo>
                  <a:cubicBezTo>
                    <a:pt x="104" y="344"/>
                    <a:pt x="128" y="368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494088" y="4870450"/>
            <a:ext cx="228600" cy="1219200"/>
            <a:chOff x="2112" y="624"/>
            <a:chExt cx="144" cy="768"/>
          </a:xfrm>
        </p:grpSpPr>
        <p:sp>
          <p:nvSpPr>
            <p:cNvPr id="51252" name="Freeform 51"/>
            <p:cNvSpPr>
              <a:spLocks/>
            </p:cNvSpPr>
            <p:nvPr/>
          </p:nvSpPr>
          <p:spPr bwMode="auto">
            <a:xfrm>
              <a:off x="2112" y="624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96 w 144"/>
                <a:gd name="T3" fmla="*/ 48 h 384"/>
                <a:gd name="T4" fmla="*/ 96 w 144"/>
                <a:gd name="T5" fmla="*/ 288 h 384"/>
                <a:gd name="T6" fmla="*/ 144 w 144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384"/>
                <a:gd name="T14" fmla="*/ 144 w 144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384">
                  <a:moveTo>
                    <a:pt x="0" y="0"/>
                  </a:moveTo>
                  <a:cubicBezTo>
                    <a:pt x="40" y="0"/>
                    <a:pt x="80" y="0"/>
                    <a:pt x="96" y="48"/>
                  </a:cubicBezTo>
                  <a:cubicBezTo>
                    <a:pt x="112" y="96"/>
                    <a:pt x="88" y="232"/>
                    <a:pt x="96" y="288"/>
                  </a:cubicBezTo>
                  <a:cubicBezTo>
                    <a:pt x="104" y="344"/>
                    <a:pt x="128" y="368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253" name="Freeform 52"/>
            <p:cNvSpPr>
              <a:spLocks/>
            </p:cNvSpPr>
            <p:nvPr/>
          </p:nvSpPr>
          <p:spPr bwMode="auto">
            <a:xfrm flipV="1">
              <a:off x="2112" y="1008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96 w 144"/>
                <a:gd name="T3" fmla="*/ 48 h 384"/>
                <a:gd name="T4" fmla="*/ 96 w 144"/>
                <a:gd name="T5" fmla="*/ 288 h 384"/>
                <a:gd name="T6" fmla="*/ 144 w 144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384"/>
                <a:gd name="T14" fmla="*/ 144 w 144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384">
                  <a:moveTo>
                    <a:pt x="0" y="0"/>
                  </a:moveTo>
                  <a:cubicBezTo>
                    <a:pt x="40" y="0"/>
                    <a:pt x="80" y="0"/>
                    <a:pt x="96" y="48"/>
                  </a:cubicBezTo>
                  <a:cubicBezTo>
                    <a:pt x="112" y="96"/>
                    <a:pt x="88" y="232"/>
                    <a:pt x="96" y="288"/>
                  </a:cubicBezTo>
                  <a:cubicBezTo>
                    <a:pt x="104" y="344"/>
                    <a:pt x="128" y="368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1245" name="Text Box 53"/>
          <p:cNvSpPr txBox="1">
            <a:spLocks noChangeArrowheads="1"/>
          </p:cNvSpPr>
          <p:nvPr/>
        </p:nvSpPr>
        <p:spPr bwMode="auto">
          <a:xfrm>
            <a:off x="3935413" y="1593850"/>
            <a:ext cx="105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Bank 3</a:t>
            </a:r>
          </a:p>
        </p:txBody>
      </p:sp>
      <p:sp>
        <p:nvSpPr>
          <p:cNvPr id="51246" name="Text Box 54"/>
          <p:cNvSpPr txBox="1">
            <a:spLocks noChangeArrowheads="1"/>
          </p:cNvSpPr>
          <p:nvPr/>
        </p:nvSpPr>
        <p:spPr bwMode="auto">
          <a:xfrm>
            <a:off x="3951288" y="2813050"/>
            <a:ext cx="105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Bank 2</a:t>
            </a:r>
          </a:p>
        </p:txBody>
      </p:sp>
      <p:sp>
        <p:nvSpPr>
          <p:cNvPr id="51247" name="Text Box 55"/>
          <p:cNvSpPr txBox="1">
            <a:spLocks noChangeArrowheads="1"/>
          </p:cNvSpPr>
          <p:nvPr/>
        </p:nvSpPr>
        <p:spPr bwMode="auto">
          <a:xfrm>
            <a:off x="3951288" y="4032250"/>
            <a:ext cx="105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Bank 1</a:t>
            </a:r>
          </a:p>
        </p:txBody>
      </p:sp>
      <p:sp>
        <p:nvSpPr>
          <p:cNvPr id="51248" name="Text Box 56"/>
          <p:cNvSpPr txBox="1">
            <a:spLocks noChangeArrowheads="1"/>
          </p:cNvSpPr>
          <p:nvPr/>
        </p:nvSpPr>
        <p:spPr bwMode="auto">
          <a:xfrm>
            <a:off x="3951288" y="5251450"/>
            <a:ext cx="105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Bank 0</a:t>
            </a:r>
          </a:p>
        </p:txBody>
      </p:sp>
      <p:sp>
        <p:nvSpPr>
          <p:cNvPr id="51249" name="Text Box 57"/>
          <p:cNvSpPr txBox="1">
            <a:spLocks noChangeArrowheads="1"/>
          </p:cNvSpPr>
          <p:nvPr/>
        </p:nvSpPr>
        <p:spPr bwMode="auto">
          <a:xfrm>
            <a:off x="5551488" y="1743075"/>
            <a:ext cx="327183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Four Register Banks</a:t>
            </a:r>
          </a:p>
          <a:p>
            <a:r>
              <a:rPr lang="en-US">
                <a:latin typeface="Comic Sans MS" pitchFamily="66" charset="0"/>
              </a:rPr>
              <a:t>Each bank has R0-R7</a:t>
            </a:r>
          </a:p>
          <a:p>
            <a:r>
              <a:rPr lang="en-US">
                <a:latin typeface="Comic Sans MS" pitchFamily="66" charset="0"/>
              </a:rPr>
              <a:t>Selectable by psw.2,3</a:t>
            </a:r>
          </a:p>
        </p:txBody>
      </p:sp>
      <p:pic>
        <p:nvPicPr>
          <p:cNvPr id="51250" name="Picture 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9088" y="3727450"/>
            <a:ext cx="327660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1" name="AutoShape 59"/>
          <p:cNvSpPr>
            <a:spLocks noChangeArrowheads="1"/>
          </p:cNvSpPr>
          <p:nvPr/>
        </p:nvSpPr>
        <p:spPr bwMode="auto">
          <a:xfrm rot="-2078835">
            <a:off x="4637088" y="5708650"/>
            <a:ext cx="1524000" cy="381000"/>
          </a:xfrm>
          <a:prstGeom prst="rightArrow">
            <a:avLst>
              <a:gd name="adj1" fmla="val 57500"/>
              <a:gd name="adj2" fmla="val 1158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Bit Addressable Memory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4648200" y="1143000"/>
            <a:ext cx="350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20h – 2Fh (16 locations X 8-bits = 128 bits)</a:t>
            </a:r>
          </a:p>
        </p:txBody>
      </p:sp>
      <p:graphicFrame>
        <p:nvGraphicFramePr>
          <p:cNvPr id="560132" name="Group 4"/>
          <p:cNvGraphicFramePr>
            <a:graphicFrameLocks noGrp="1"/>
          </p:cNvGraphicFramePr>
          <p:nvPr/>
        </p:nvGraphicFramePr>
        <p:xfrm>
          <a:off x="1143000" y="1219200"/>
          <a:ext cx="3276600" cy="4389438"/>
        </p:xfrm>
        <a:graphic>
          <a:graphicData uri="http://schemas.openxmlformats.org/drawingml/2006/table">
            <a:tbl>
              <a:tblPr/>
              <a:tblGrid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</a:tblGrid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83" name="Text Box 159"/>
          <p:cNvSpPr txBox="1">
            <a:spLocks noChangeArrowheads="1"/>
          </p:cNvSpPr>
          <p:nvPr/>
        </p:nvSpPr>
        <p:spPr bwMode="auto">
          <a:xfrm>
            <a:off x="762000" y="3657600"/>
            <a:ext cx="3619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en-US" sz="1400"/>
              <a:t>27</a:t>
            </a:r>
          </a:p>
          <a:p>
            <a:pPr>
              <a:lnSpc>
                <a:spcPct val="135000"/>
              </a:lnSpc>
            </a:pPr>
            <a:r>
              <a:rPr lang="en-US" sz="1400"/>
              <a:t>26</a:t>
            </a:r>
          </a:p>
          <a:p>
            <a:pPr>
              <a:lnSpc>
                <a:spcPct val="135000"/>
              </a:lnSpc>
            </a:pPr>
            <a:r>
              <a:rPr lang="en-US" sz="1400"/>
              <a:t>25</a:t>
            </a:r>
          </a:p>
          <a:p>
            <a:pPr>
              <a:lnSpc>
                <a:spcPct val="135000"/>
              </a:lnSpc>
            </a:pPr>
            <a:r>
              <a:rPr lang="en-US" sz="1400"/>
              <a:t>24</a:t>
            </a:r>
          </a:p>
          <a:p>
            <a:pPr>
              <a:lnSpc>
                <a:spcPct val="135000"/>
              </a:lnSpc>
            </a:pPr>
            <a:r>
              <a:rPr lang="en-US" sz="1400"/>
              <a:t>23</a:t>
            </a:r>
          </a:p>
          <a:p>
            <a:pPr>
              <a:lnSpc>
                <a:spcPct val="135000"/>
              </a:lnSpc>
            </a:pPr>
            <a:r>
              <a:rPr lang="en-US" sz="1400"/>
              <a:t>22</a:t>
            </a:r>
          </a:p>
          <a:p>
            <a:pPr>
              <a:lnSpc>
                <a:spcPct val="135000"/>
              </a:lnSpc>
            </a:pPr>
            <a:r>
              <a:rPr lang="en-US" sz="1400"/>
              <a:t>21</a:t>
            </a:r>
          </a:p>
          <a:p>
            <a:pPr>
              <a:lnSpc>
                <a:spcPct val="135000"/>
              </a:lnSpc>
            </a:pPr>
            <a:r>
              <a:rPr lang="en-US" sz="1400"/>
              <a:t>20</a:t>
            </a:r>
          </a:p>
        </p:txBody>
      </p:sp>
      <p:sp>
        <p:nvSpPr>
          <p:cNvPr id="52384" name="Text Box 160"/>
          <p:cNvSpPr txBox="1">
            <a:spLocks noChangeArrowheads="1"/>
          </p:cNvSpPr>
          <p:nvPr/>
        </p:nvSpPr>
        <p:spPr bwMode="auto">
          <a:xfrm>
            <a:off x="762000" y="1143000"/>
            <a:ext cx="401638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5000"/>
              </a:lnSpc>
            </a:pPr>
            <a:r>
              <a:rPr lang="en-US" sz="1400"/>
              <a:t>2F</a:t>
            </a:r>
          </a:p>
          <a:p>
            <a:pPr>
              <a:lnSpc>
                <a:spcPct val="145000"/>
              </a:lnSpc>
            </a:pPr>
            <a:r>
              <a:rPr lang="en-US" sz="1400"/>
              <a:t>2E</a:t>
            </a:r>
          </a:p>
          <a:p>
            <a:pPr>
              <a:lnSpc>
                <a:spcPct val="145000"/>
              </a:lnSpc>
            </a:pPr>
            <a:r>
              <a:rPr lang="en-US" sz="1400"/>
              <a:t>2D</a:t>
            </a:r>
          </a:p>
          <a:p>
            <a:pPr>
              <a:lnSpc>
                <a:spcPct val="145000"/>
              </a:lnSpc>
            </a:pPr>
            <a:r>
              <a:rPr lang="en-US" sz="1400"/>
              <a:t>2C</a:t>
            </a:r>
          </a:p>
          <a:p>
            <a:pPr>
              <a:lnSpc>
                <a:spcPct val="145000"/>
              </a:lnSpc>
            </a:pPr>
            <a:r>
              <a:rPr lang="en-US" sz="1400"/>
              <a:t>2B</a:t>
            </a:r>
          </a:p>
          <a:p>
            <a:pPr>
              <a:lnSpc>
                <a:spcPct val="145000"/>
              </a:lnSpc>
            </a:pPr>
            <a:r>
              <a:rPr lang="en-US" sz="1400"/>
              <a:t>2A</a:t>
            </a:r>
          </a:p>
          <a:p>
            <a:pPr>
              <a:lnSpc>
                <a:spcPct val="145000"/>
              </a:lnSpc>
            </a:pPr>
            <a:r>
              <a:rPr lang="en-US" sz="1400"/>
              <a:t>29</a:t>
            </a:r>
          </a:p>
          <a:p>
            <a:pPr>
              <a:lnSpc>
                <a:spcPct val="145000"/>
              </a:lnSpc>
            </a:pPr>
            <a:r>
              <a:rPr lang="en-US" sz="1400"/>
              <a:t>28</a:t>
            </a:r>
          </a:p>
        </p:txBody>
      </p:sp>
      <p:sp>
        <p:nvSpPr>
          <p:cNvPr id="52385" name="Text Box 161"/>
          <p:cNvSpPr txBox="1">
            <a:spLocks noChangeArrowheads="1"/>
          </p:cNvSpPr>
          <p:nvPr/>
        </p:nvSpPr>
        <p:spPr bwMode="auto">
          <a:xfrm>
            <a:off x="4724400" y="2133600"/>
            <a:ext cx="34480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Bit addressing:</a:t>
            </a:r>
          </a:p>
          <a:p>
            <a:r>
              <a:rPr lang="en-US"/>
              <a:t>	mov C, 1Ah</a:t>
            </a:r>
          </a:p>
          <a:p>
            <a:r>
              <a:rPr lang="en-US"/>
              <a:t>	or</a:t>
            </a:r>
          </a:p>
          <a:p>
            <a:r>
              <a:rPr lang="en-US"/>
              <a:t>	mov C, 23h.2</a:t>
            </a:r>
          </a:p>
        </p:txBody>
      </p:sp>
      <p:pic>
        <p:nvPicPr>
          <p:cNvPr id="52386" name="Picture 16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114800"/>
            <a:ext cx="327660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387" name="AutoShape 163"/>
          <p:cNvSpPr>
            <a:spLocks noChangeArrowheads="1"/>
          </p:cNvSpPr>
          <p:nvPr/>
        </p:nvSpPr>
        <p:spPr bwMode="auto">
          <a:xfrm rot="-2078835">
            <a:off x="4648200" y="5638800"/>
            <a:ext cx="1524000" cy="381000"/>
          </a:xfrm>
          <a:prstGeom prst="rightArrow">
            <a:avLst>
              <a:gd name="adj1" fmla="val 57500"/>
              <a:gd name="adj2" fmla="val 1158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Special Function Registers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3863" y="1571625"/>
            <a:ext cx="327660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2" name="AutoShape 4"/>
          <p:cNvSpPr>
            <a:spLocks noChangeArrowheads="1"/>
          </p:cNvSpPr>
          <p:nvPr/>
        </p:nvSpPr>
        <p:spPr bwMode="auto">
          <a:xfrm rot="-7069341">
            <a:off x="7446963" y="2600325"/>
            <a:ext cx="1524000" cy="381000"/>
          </a:xfrm>
          <a:prstGeom prst="rightArrow">
            <a:avLst>
              <a:gd name="adj1" fmla="val 57500"/>
              <a:gd name="adj2" fmla="val 1158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79388" y="1922463"/>
            <a:ext cx="47625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CC0066"/>
              </a:buClr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DATA registers</a:t>
            </a:r>
          </a:p>
          <a:p>
            <a:pPr>
              <a:buClr>
                <a:srgbClr val="CC0066"/>
              </a:buClr>
              <a:buFont typeface="Wingdings" pitchFamily="2" charset="2"/>
              <a:buChar char="q"/>
            </a:pPr>
            <a:endParaRPr lang="en-US">
              <a:latin typeface="Comic Sans MS" pitchFamily="66" charset="0"/>
            </a:endParaRPr>
          </a:p>
          <a:p>
            <a:pPr>
              <a:buClr>
                <a:srgbClr val="CC0066"/>
              </a:buClr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CONTROL registers</a:t>
            </a:r>
          </a:p>
          <a:p>
            <a:pPr lvl="1">
              <a:buClr>
                <a:srgbClr val="009900"/>
              </a:buClr>
              <a:buFont typeface="Wingdings" pitchFamily="2" charset="2"/>
              <a:buChar char="v"/>
            </a:pPr>
            <a:r>
              <a:rPr lang="en-US">
                <a:latin typeface="Comic Sans MS" pitchFamily="66" charset="0"/>
              </a:rPr>
              <a:t>Timers</a:t>
            </a:r>
          </a:p>
          <a:p>
            <a:pPr lvl="1">
              <a:buClr>
                <a:srgbClr val="009900"/>
              </a:buClr>
              <a:buFont typeface="Wingdings" pitchFamily="2" charset="2"/>
              <a:buChar char="v"/>
            </a:pPr>
            <a:r>
              <a:rPr lang="en-US">
                <a:latin typeface="Comic Sans MS" pitchFamily="66" charset="0"/>
              </a:rPr>
              <a:t>Serial ports</a:t>
            </a:r>
          </a:p>
          <a:p>
            <a:pPr lvl="1">
              <a:buClr>
                <a:srgbClr val="009900"/>
              </a:buClr>
              <a:buFont typeface="Wingdings" pitchFamily="2" charset="2"/>
              <a:buChar char="v"/>
            </a:pPr>
            <a:r>
              <a:rPr lang="en-US">
                <a:latin typeface="Comic Sans MS" pitchFamily="66" charset="0"/>
              </a:rPr>
              <a:t>Interrupt system</a:t>
            </a:r>
          </a:p>
          <a:p>
            <a:pPr lvl="1">
              <a:buClr>
                <a:srgbClr val="009900"/>
              </a:buClr>
              <a:buFont typeface="Wingdings" pitchFamily="2" charset="2"/>
              <a:buChar char="v"/>
            </a:pPr>
            <a:r>
              <a:rPr lang="en-US">
                <a:latin typeface="Comic Sans MS" pitchFamily="66" charset="0"/>
              </a:rPr>
              <a:t>Analog to Digital converter</a:t>
            </a:r>
          </a:p>
          <a:p>
            <a:pPr lvl="1">
              <a:buClr>
                <a:srgbClr val="009900"/>
              </a:buClr>
              <a:buFont typeface="Wingdings" pitchFamily="2" charset="2"/>
              <a:buChar char="v"/>
            </a:pPr>
            <a:r>
              <a:rPr lang="en-US">
                <a:latin typeface="Comic Sans MS" pitchFamily="66" charset="0"/>
              </a:rPr>
              <a:t>Digital to Analog converter</a:t>
            </a:r>
          </a:p>
          <a:p>
            <a:pPr lvl="1">
              <a:buClr>
                <a:srgbClr val="009900"/>
              </a:buClr>
              <a:buFont typeface="Wingdings" pitchFamily="2" charset="2"/>
              <a:buChar char="v"/>
            </a:pPr>
            <a:r>
              <a:rPr lang="en-US">
                <a:latin typeface="Comic Sans MS" pitchFamily="66" charset="0"/>
              </a:rPr>
              <a:t>Etc.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5114925" y="3784600"/>
            <a:ext cx="3673475" cy="1558925"/>
          </a:xfrm>
          <a:prstGeom prst="rect">
            <a:avLst/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Addresses 80h – FFh</a:t>
            </a:r>
          </a:p>
          <a:p>
            <a:endParaRPr lang="en-US"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Direct Addressing used to access SPRs</a:t>
            </a: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 flipV="1">
            <a:off x="5122863" y="1876425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5122863" y="187642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7256463" y="1647825"/>
            <a:ext cx="1371600" cy="5334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88963" y="404813"/>
            <a:ext cx="7793037" cy="83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4000" smtClean="0">
                <a:solidFill>
                  <a:schemeClr val="accent2"/>
                </a:solidFill>
                <a:latin typeface="Comic Sans MS" pitchFamily="66" charset="0"/>
              </a:rPr>
              <a:t>Bit Addressable RAM</a:t>
            </a:r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2124075" y="1484313"/>
          <a:ext cx="6334125" cy="4916487"/>
        </p:xfrm>
        <a:graphic>
          <a:graphicData uri="http://schemas.openxmlformats.org/presentationml/2006/ole">
            <p:oleObj spid="_x0000_s10242" name="Photo Editor Photo" r:id="rId3" imgW="4809524" imgH="3552381" progId="MSPhotoEd.3">
              <p:embed/>
            </p:oleObj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33400" y="2955925"/>
            <a:ext cx="15240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Tahoma" pitchFamily="34" charset="0"/>
              </a:rPr>
              <a:t>Figure 2-6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Summary of the 8051 on-chip data memory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(RAM)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228600" y="2574925"/>
            <a:ext cx="1524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Tahoma" pitchFamily="34" charset="0"/>
              </a:rPr>
              <a:t>Figure 2-6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Summary of the 8051 on-chip data memory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(Special Function Registers)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1828800" y="1557338"/>
          <a:ext cx="7010400" cy="4919662"/>
        </p:xfrm>
        <a:graphic>
          <a:graphicData uri="http://schemas.openxmlformats.org/presentationml/2006/ole">
            <p:oleObj spid="_x0000_s11266" name="Photo Editor Photo" r:id="rId3" imgW="5068007" imgH="3315163" progId="MSPhotoEd.3">
              <p:embed/>
            </p:oleObj>
          </a:graphicData>
        </a:graphic>
      </p:graphicFrame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33375"/>
            <a:ext cx="7793038" cy="762000"/>
          </a:xfrm>
          <a:noFill/>
          <a:ln w="12700"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4000" smtClean="0">
                <a:solidFill>
                  <a:schemeClr val="accent2"/>
                </a:solidFill>
                <a:latin typeface="Comic Sans MS" pitchFamily="66" charset="0"/>
              </a:rPr>
              <a:t>Bit Addressable RAM</a:t>
            </a:r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219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zh-TW" sz="3900" smtClean="0">
                <a:solidFill>
                  <a:schemeClr val="accent2"/>
                </a:solidFill>
                <a:latin typeface="Comic Sans MS" pitchFamily="66" charset="0"/>
                <a:ea typeface="PMingLiU" pitchFamily="18" charset="-120"/>
              </a:rPr>
              <a:t>Embedded System</a:t>
            </a:r>
            <a:r>
              <a:rPr lang="en-US" altLang="zh-TW" sz="3500" smtClean="0">
                <a:solidFill>
                  <a:schemeClr val="accent2"/>
                </a:solidFill>
                <a:latin typeface="Comic Sans MS" pitchFamily="66" charset="0"/>
                <a:ea typeface="PMingLiU" pitchFamily="18" charset="-120"/>
              </a:rPr>
              <a:t/>
            </a:r>
            <a:br>
              <a:rPr lang="en-US" altLang="zh-TW" sz="3500" smtClean="0">
                <a:solidFill>
                  <a:schemeClr val="accent2"/>
                </a:solidFill>
                <a:latin typeface="Comic Sans MS" pitchFamily="66" charset="0"/>
                <a:ea typeface="PMingLiU" pitchFamily="18" charset="-120"/>
              </a:rPr>
            </a:br>
            <a:r>
              <a:rPr lang="pt-BR" sz="2800" smtClean="0">
                <a:solidFill>
                  <a:schemeClr val="accent2"/>
                </a:solidFill>
                <a:latin typeface="Comic Sans MS" pitchFamily="66" charset="0"/>
              </a:rPr>
              <a:t>(8051 Application)</a:t>
            </a:r>
            <a:r>
              <a:rPr lang="pt-BR" smtClean="0">
                <a:solidFill>
                  <a:schemeClr val="accent2"/>
                </a:solidFill>
                <a:latin typeface="Comic Sans MS" pitchFamily="66" charset="0"/>
              </a:rPr>
              <a:t/>
            </a:r>
            <a:br>
              <a:rPr lang="pt-BR" smtClean="0">
                <a:solidFill>
                  <a:schemeClr val="accent2"/>
                </a:solidFill>
                <a:latin typeface="Comic Sans MS" pitchFamily="66" charset="0"/>
              </a:rPr>
            </a:br>
            <a:endParaRPr lang="en-US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5638800" cy="2971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sz="3000" smtClean="0">
                <a:solidFill>
                  <a:schemeClr val="tx2"/>
                </a:solidFill>
                <a:latin typeface="Times New Roman" pitchFamily="18" charset="0"/>
                <a:ea typeface="PMingLiU" pitchFamily="18" charset="-120"/>
              </a:rPr>
              <a:t> What is Embedded System?</a:t>
            </a:r>
          </a:p>
          <a:p>
            <a:pPr lvl="1" eaLnBrk="1" hangingPunct="1"/>
            <a:r>
              <a:rPr lang="en-US" smtClean="0"/>
              <a:t>An embedded system is closely integrated with the main system</a:t>
            </a:r>
          </a:p>
          <a:p>
            <a:pPr lvl="1" eaLnBrk="1" hangingPunct="1"/>
            <a:r>
              <a:rPr lang="en-US" smtClean="0"/>
              <a:t>It may not interact directly with the environment</a:t>
            </a:r>
          </a:p>
          <a:p>
            <a:pPr lvl="1" eaLnBrk="1" hangingPunct="1"/>
            <a:r>
              <a:rPr lang="en-US" smtClean="0"/>
              <a:t>For example – A microcomputer in a car ignition control</a:t>
            </a:r>
            <a:endParaRPr lang="en-US" altLang="zh-TW" sz="2600" smtClean="0">
              <a:solidFill>
                <a:schemeClr val="tx2"/>
              </a:solidFill>
              <a:latin typeface="Times New Roman" pitchFamily="18" charset="0"/>
              <a:ea typeface="PMingLiU" pitchFamily="18" charset="-120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5892800" y="1600200"/>
          <a:ext cx="2992438" cy="3068638"/>
        </p:xfrm>
        <a:graphic>
          <a:graphicData uri="http://schemas.openxmlformats.org/presentationml/2006/ole">
            <p:oleObj spid="_x0000_s1026" name="Bitmap Image" r:id="rId3" imgW="2333333" imgH="2486372" progId="Paint.Picture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2400" y="4935538"/>
            <a:ext cx="86106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Clr>
                <a:srgbClr val="6600FF"/>
              </a:buClr>
              <a:buFont typeface="Wingdings" pitchFamily="2" charset="2"/>
              <a:buChar char="v"/>
            </a:pPr>
            <a:r>
              <a:rPr lang="en-US" altLang="zh-TW" sz="1800">
                <a:ea typeface="PMingLiU" pitchFamily="18" charset="-120"/>
              </a:rPr>
              <a:t> An embedded product uses a microprocessor or microcontroller to </a:t>
            </a:r>
            <a:r>
              <a:rPr lang="en-US" altLang="zh-TW" sz="1800">
                <a:solidFill>
                  <a:srgbClr val="FF3300"/>
                </a:solidFill>
                <a:ea typeface="PMingLiU" pitchFamily="18" charset="-120"/>
              </a:rPr>
              <a:t>do one task</a:t>
            </a:r>
            <a:r>
              <a:rPr lang="en-US" altLang="zh-TW" sz="1800">
                <a:ea typeface="PMingLiU" pitchFamily="18" charset="-120"/>
              </a:rPr>
              <a:t> only</a:t>
            </a:r>
          </a:p>
          <a:p>
            <a:pPr lvl="1">
              <a:spcBef>
                <a:spcPct val="50000"/>
              </a:spcBef>
              <a:buClr>
                <a:srgbClr val="6600FF"/>
              </a:buClr>
              <a:buFont typeface="Wingdings" pitchFamily="2" charset="2"/>
              <a:buChar char="v"/>
            </a:pPr>
            <a:r>
              <a:rPr lang="en-US" altLang="zh-TW" sz="1800">
                <a:ea typeface="PMingLiU" pitchFamily="18" charset="-120"/>
              </a:rPr>
              <a:t> There is only one application software that is typically </a:t>
            </a:r>
            <a:r>
              <a:rPr lang="en-US" altLang="zh-TW" sz="1800">
                <a:solidFill>
                  <a:srgbClr val="FF3300"/>
                </a:solidFill>
                <a:ea typeface="PMingLiU" pitchFamily="18" charset="-120"/>
              </a:rPr>
              <a:t>burned into ROM</a:t>
            </a:r>
            <a:endParaRPr lang="en-US" sz="1800">
              <a:solidFill>
                <a:srgbClr val="FF3300"/>
              </a:solidFill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333375"/>
            <a:ext cx="8553450" cy="608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23850" y="1700213"/>
            <a:ext cx="8496300" cy="163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CC0066"/>
              </a:buClr>
              <a:buFont typeface="Wingdings" pitchFamily="2" charset="2"/>
              <a:buChar char="q"/>
            </a:pPr>
            <a:r>
              <a:rPr lang="en-GB" sz="2900">
                <a:solidFill>
                  <a:schemeClr val="tx2"/>
                </a:solidFill>
                <a:latin typeface="Comic Sans MS" pitchFamily="66" charset="0"/>
              </a:rPr>
              <a:t> Active bank selected by PSW [</a:t>
            </a:r>
            <a:r>
              <a:rPr lang="en-GB" sz="2900" b="1">
                <a:solidFill>
                  <a:schemeClr val="tx2"/>
                </a:solidFill>
                <a:latin typeface="Comic Sans MS" pitchFamily="66" charset="0"/>
              </a:rPr>
              <a:t>RS1,RS0</a:t>
            </a:r>
            <a:r>
              <a:rPr lang="en-GB" sz="2900">
                <a:solidFill>
                  <a:schemeClr val="tx2"/>
                </a:solidFill>
                <a:latin typeface="Comic Sans MS" pitchFamily="66" charset="0"/>
              </a:rPr>
              <a:t>] bit</a:t>
            </a:r>
          </a:p>
          <a:p>
            <a:pPr algn="just">
              <a:spcBef>
                <a:spcPct val="50000"/>
              </a:spcBef>
              <a:buClr>
                <a:srgbClr val="CC0066"/>
              </a:buClr>
              <a:buFont typeface="Wingdings" pitchFamily="2" charset="2"/>
              <a:buChar char="q"/>
            </a:pPr>
            <a:r>
              <a:rPr lang="en-GB" sz="2900">
                <a:solidFill>
                  <a:schemeClr val="tx2"/>
                </a:solidFill>
                <a:latin typeface="Comic Sans MS" pitchFamily="66" charset="0"/>
              </a:rPr>
              <a:t> Permits fast “context switching” in interrupt service routines (ISR).</a:t>
            </a:r>
            <a:endParaRPr lang="en-US" sz="29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33375"/>
            <a:ext cx="7772400" cy="763588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  <a:latin typeface="Comic Sans MS" pitchFamily="66" charset="0"/>
              </a:rPr>
              <a:t>Register Banks</a:t>
            </a:r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342900"/>
            <a:ext cx="8640763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825" y="3954463"/>
            <a:ext cx="76295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8051 CPU Registers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066800"/>
            <a:ext cx="4333875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932363" y="1312863"/>
            <a:ext cx="391477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CC0066"/>
              </a:buClr>
              <a:buFont typeface="Wingdings" pitchFamily="2" charset="2"/>
              <a:buChar char="q"/>
            </a:pPr>
            <a:r>
              <a:rPr lang="en-US" sz="2000">
                <a:solidFill>
                  <a:srgbClr val="663300"/>
                </a:solidFill>
                <a:latin typeface="Comic Sans MS" pitchFamily="66" charset="0"/>
              </a:rPr>
              <a:t>A</a:t>
            </a:r>
            <a:r>
              <a:rPr lang="en-US" sz="2000">
                <a:latin typeface="Comic Sans MS" pitchFamily="66" charset="0"/>
              </a:rPr>
              <a:t>       (Accumulator)</a:t>
            </a:r>
          </a:p>
          <a:p>
            <a:pPr>
              <a:buClr>
                <a:srgbClr val="CC0066"/>
              </a:buClr>
              <a:buFont typeface="Wingdings" pitchFamily="2" charset="2"/>
              <a:buChar char="q"/>
            </a:pPr>
            <a:r>
              <a:rPr lang="en-US" sz="2000">
                <a:solidFill>
                  <a:srgbClr val="663300"/>
                </a:solidFill>
                <a:latin typeface="Comic Sans MS" pitchFamily="66" charset="0"/>
              </a:rPr>
              <a:t>B</a:t>
            </a:r>
          </a:p>
          <a:p>
            <a:pPr>
              <a:buClr>
                <a:srgbClr val="CC0066"/>
              </a:buClr>
              <a:buFont typeface="Wingdings" pitchFamily="2" charset="2"/>
              <a:buChar char="q"/>
            </a:pPr>
            <a:r>
              <a:rPr lang="en-US" sz="2000">
                <a:solidFill>
                  <a:srgbClr val="663300"/>
                </a:solidFill>
                <a:latin typeface="Comic Sans MS" pitchFamily="66" charset="0"/>
              </a:rPr>
              <a:t>PSW</a:t>
            </a:r>
            <a:r>
              <a:rPr lang="en-US" sz="2000">
                <a:latin typeface="Comic Sans MS" pitchFamily="66" charset="0"/>
              </a:rPr>
              <a:t>  (Program Status Word)</a:t>
            </a:r>
          </a:p>
          <a:p>
            <a:pPr>
              <a:buClr>
                <a:srgbClr val="CC0066"/>
              </a:buClr>
              <a:buFont typeface="Wingdings" pitchFamily="2" charset="2"/>
              <a:buChar char="q"/>
            </a:pPr>
            <a:r>
              <a:rPr lang="en-US" sz="2000">
                <a:solidFill>
                  <a:srgbClr val="663300"/>
                </a:solidFill>
                <a:latin typeface="Comic Sans MS" pitchFamily="66" charset="0"/>
              </a:rPr>
              <a:t>SP</a:t>
            </a:r>
            <a:r>
              <a:rPr lang="en-US" sz="2000">
                <a:latin typeface="Comic Sans MS" pitchFamily="66" charset="0"/>
              </a:rPr>
              <a:t>      (Stack Pointer)</a:t>
            </a:r>
          </a:p>
          <a:p>
            <a:pPr>
              <a:buClr>
                <a:srgbClr val="CC0066"/>
              </a:buClr>
              <a:buFont typeface="Wingdings" pitchFamily="2" charset="2"/>
              <a:buChar char="q"/>
            </a:pPr>
            <a:r>
              <a:rPr lang="en-US" sz="2000">
                <a:solidFill>
                  <a:srgbClr val="663300"/>
                </a:solidFill>
                <a:latin typeface="Comic Sans MS" pitchFamily="66" charset="0"/>
              </a:rPr>
              <a:t>PC</a:t>
            </a:r>
            <a:r>
              <a:rPr lang="en-US" sz="2000">
                <a:latin typeface="Comic Sans MS" pitchFamily="66" charset="0"/>
              </a:rPr>
              <a:t>      (Program Counter)</a:t>
            </a:r>
          </a:p>
          <a:p>
            <a:pPr>
              <a:buClr>
                <a:srgbClr val="CC0066"/>
              </a:buClr>
              <a:buFont typeface="Wingdings" pitchFamily="2" charset="2"/>
              <a:buChar char="q"/>
            </a:pPr>
            <a:r>
              <a:rPr lang="en-US" sz="2000">
                <a:solidFill>
                  <a:srgbClr val="663300"/>
                </a:solidFill>
                <a:latin typeface="Comic Sans MS" pitchFamily="66" charset="0"/>
              </a:rPr>
              <a:t>DPTR</a:t>
            </a:r>
            <a:r>
              <a:rPr lang="en-US" sz="2000">
                <a:latin typeface="Comic Sans MS" pitchFamily="66" charset="0"/>
              </a:rPr>
              <a:t> (Data Pointer)</a:t>
            </a:r>
          </a:p>
          <a:p>
            <a:pPr>
              <a:buClr>
                <a:srgbClr val="CC0066"/>
              </a:buClr>
              <a:buFont typeface="Wingdings" pitchFamily="2" charset="2"/>
              <a:buChar char="q"/>
            </a:pPr>
            <a:endParaRPr lang="en-US" sz="2000">
              <a:latin typeface="Comic Sans MS" pitchFamily="66" charset="0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773363" y="1676400"/>
            <a:ext cx="762000" cy="152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944563" y="1676400"/>
            <a:ext cx="762000" cy="152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020763" y="2438400"/>
            <a:ext cx="457200" cy="152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020763" y="3657600"/>
            <a:ext cx="1143000" cy="152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020763" y="4267200"/>
            <a:ext cx="1143000" cy="152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3687763" y="1676400"/>
            <a:ext cx="838200" cy="152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5076825" y="3933825"/>
            <a:ext cx="32178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Used in assembler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Registers</a:t>
            </a:r>
          </a:p>
        </p:txBody>
      </p:sp>
      <p:pic>
        <p:nvPicPr>
          <p:cNvPr id="58371" name="Picture 3" descr="min8031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71650" y="1443038"/>
            <a:ext cx="7372350" cy="38719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4000" b="1" smtClean="0">
                <a:solidFill>
                  <a:schemeClr val="accent2"/>
                </a:solidFill>
                <a:latin typeface="Comic Sans MS" pitchFamily="66" charset="0"/>
                <a:ea typeface="Batang" pitchFamily="18" charset="-127"/>
              </a:rPr>
              <a:t>Registers</a:t>
            </a:r>
            <a:endParaRPr lang="en-US" sz="4000" b="1" smtClean="0">
              <a:solidFill>
                <a:schemeClr val="accent2"/>
              </a:solidFill>
              <a:latin typeface="Comic Sans MS" pitchFamily="66" charset="0"/>
              <a:ea typeface="Batang" pitchFamily="18" charset="-127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6400" y="1609725"/>
            <a:ext cx="6172200" cy="4638675"/>
            <a:chOff x="1056" y="1239"/>
            <a:chExt cx="3120" cy="2547"/>
          </a:xfrm>
        </p:grpSpPr>
        <p:sp>
          <p:nvSpPr>
            <p:cNvPr id="59396" name="Text Box 4"/>
            <p:cNvSpPr txBox="1">
              <a:spLocks noChangeArrowheads="1"/>
            </p:cNvSpPr>
            <p:nvPr/>
          </p:nvSpPr>
          <p:spPr bwMode="auto">
            <a:xfrm>
              <a:off x="1219" y="1239"/>
              <a:ext cx="774" cy="19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400" b="1">
                  <a:ea typeface="Batang" pitchFamily="18" charset="-127"/>
                </a:rPr>
                <a:t>A</a:t>
              </a:r>
              <a:endParaRPr lang="en-US" altLang="ko-KR" sz="2000" b="1">
                <a:latin typeface="Arial" charset="0"/>
                <a:ea typeface="Batang" pitchFamily="18" charset="-127"/>
              </a:endParaRPr>
            </a:p>
          </p:txBody>
        </p:sp>
        <p:sp>
          <p:nvSpPr>
            <p:cNvPr id="59397" name="Text Box 5"/>
            <p:cNvSpPr txBox="1">
              <a:spLocks noChangeArrowheads="1"/>
            </p:cNvSpPr>
            <p:nvPr/>
          </p:nvSpPr>
          <p:spPr bwMode="auto">
            <a:xfrm>
              <a:off x="1219" y="1436"/>
              <a:ext cx="774" cy="19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400" b="1">
                  <a:ea typeface="Batang" pitchFamily="18" charset="-127"/>
                </a:rPr>
                <a:t>B</a:t>
              </a:r>
              <a:endParaRPr lang="en-US" altLang="ko-KR" sz="2000" b="1">
                <a:latin typeface="Arial" charset="0"/>
                <a:ea typeface="Batang" pitchFamily="18" charset="-127"/>
              </a:endParaRPr>
            </a:p>
          </p:txBody>
        </p:sp>
        <p:sp>
          <p:nvSpPr>
            <p:cNvPr id="59398" name="Text Box 6"/>
            <p:cNvSpPr txBox="1">
              <a:spLocks noChangeArrowheads="1"/>
            </p:cNvSpPr>
            <p:nvPr/>
          </p:nvSpPr>
          <p:spPr bwMode="auto">
            <a:xfrm>
              <a:off x="1219" y="1631"/>
              <a:ext cx="774" cy="19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400" b="1">
                  <a:ea typeface="Batang" pitchFamily="18" charset="-127"/>
                </a:rPr>
                <a:t>R0</a:t>
              </a:r>
              <a:endParaRPr lang="en-US" altLang="ko-KR" sz="2000" b="1">
                <a:latin typeface="Arial" charset="0"/>
                <a:ea typeface="Batang" pitchFamily="18" charset="-127"/>
              </a:endParaRPr>
            </a:p>
          </p:txBody>
        </p:sp>
        <p:sp>
          <p:nvSpPr>
            <p:cNvPr id="59399" name="Text Box 7"/>
            <p:cNvSpPr txBox="1">
              <a:spLocks noChangeArrowheads="1"/>
            </p:cNvSpPr>
            <p:nvPr/>
          </p:nvSpPr>
          <p:spPr bwMode="auto">
            <a:xfrm>
              <a:off x="1219" y="1825"/>
              <a:ext cx="774" cy="19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400" b="1">
                  <a:ea typeface="Batang" pitchFamily="18" charset="-127"/>
                </a:rPr>
                <a:t>R1</a:t>
              </a:r>
              <a:endParaRPr lang="en-US" altLang="ko-KR" sz="2000" b="1">
                <a:latin typeface="Arial" charset="0"/>
                <a:ea typeface="Batang" pitchFamily="18" charset="-127"/>
              </a:endParaRPr>
            </a:p>
          </p:txBody>
        </p:sp>
        <p:sp>
          <p:nvSpPr>
            <p:cNvPr id="59400" name="Text Box 8"/>
            <p:cNvSpPr txBox="1">
              <a:spLocks noChangeArrowheads="1"/>
            </p:cNvSpPr>
            <p:nvPr/>
          </p:nvSpPr>
          <p:spPr bwMode="auto">
            <a:xfrm>
              <a:off x="1219" y="2226"/>
              <a:ext cx="774" cy="19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400" b="1">
                  <a:ea typeface="Batang" pitchFamily="18" charset="-127"/>
                </a:rPr>
                <a:t>R3</a:t>
              </a:r>
              <a:endParaRPr lang="en-US" altLang="ko-KR" sz="2000" b="1">
                <a:latin typeface="Arial" charset="0"/>
                <a:ea typeface="Batang" pitchFamily="18" charset="-127"/>
              </a:endParaRPr>
            </a:p>
          </p:txBody>
        </p:sp>
        <p:sp>
          <p:nvSpPr>
            <p:cNvPr id="59401" name="Text Box 9"/>
            <p:cNvSpPr txBox="1">
              <a:spLocks noChangeArrowheads="1"/>
            </p:cNvSpPr>
            <p:nvPr/>
          </p:nvSpPr>
          <p:spPr bwMode="auto">
            <a:xfrm>
              <a:off x="1219" y="2427"/>
              <a:ext cx="774" cy="19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400" b="1">
                  <a:ea typeface="Batang" pitchFamily="18" charset="-127"/>
                </a:rPr>
                <a:t>R4</a:t>
              </a:r>
              <a:endParaRPr lang="en-US" altLang="ko-KR" sz="2000" b="1">
                <a:latin typeface="Arial" charset="0"/>
                <a:ea typeface="Batang" pitchFamily="18" charset="-127"/>
              </a:endParaRPr>
            </a:p>
          </p:txBody>
        </p:sp>
        <p:sp>
          <p:nvSpPr>
            <p:cNvPr id="59402" name="Text Box 10"/>
            <p:cNvSpPr txBox="1">
              <a:spLocks noChangeArrowheads="1"/>
            </p:cNvSpPr>
            <p:nvPr/>
          </p:nvSpPr>
          <p:spPr bwMode="auto">
            <a:xfrm>
              <a:off x="1219" y="2026"/>
              <a:ext cx="774" cy="19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400" b="1">
                  <a:ea typeface="Batang" pitchFamily="18" charset="-127"/>
                </a:rPr>
                <a:t>R2</a:t>
              </a:r>
              <a:endParaRPr lang="en-US" altLang="ko-KR" sz="2000" b="1">
                <a:latin typeface="Arial" charset="0"/>
                <a:ea typeface="Batang" pitchFamily="18" charset="-127"/>
              </a:endParaRPr>
            </a:p>
          </p:txBody>
        </p:sp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1219" y="2628"/>
              <a:ext cx="774" cy="19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400" b="1">
                  <a:ea typeface="Batang" pitchFamily="18" charset="-127"/>
                </a:rPr>
                <a:t>R5</a:t>
              </a:r>
              <a:endParaRPr lang="en-US" altLang="ko-KR" sz="2000" b="1">
                <a:latin typeface="Arial" charset="0"/>
                <a:ea typeface="Batang" pitchFamily="18" charset="-127"/>
              </a:endParaRPr>
            </a:p>
          </p:txBody>
        </p:sp>
        <p:sp>
          <p:nvSpPr>
            <p:cNvPr id="59404" name="Text Box 12"/>
            <p:cNvSpPr txBox="1">
              <a:spLocks noChangeArrowheads="1"/>
            </p:cNvSpPr>
            <p:nvPr/>
          </p:nvSpPr>
          <p:spPr bwMode="auto">
            <a:xfrm>
              <a:off x="1219" y="3030"/>
              <a:ext cx="774" cy="19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400" b="1">
                  <a:ea typeface="Batang" pitchFamily="18" charset="-127"/>
                </a:rPr>
                <a:t>R7</a:t>
              </a:r>
              <a:endParaRPr lang="en-US" altLang="ko-KR" sz="2000" b="1">
                <a:latin typeface="Arial" charset="0"/>
                <a:ea typeface="Batang" pitchFamily="18" charset="-127"/>
              </a:endParaRPr>
            </a:p>
          </p:txBody>
        </p:sp>
        <p:sp>
          <p:nvSpPr>
            <p:cNvPr id="59405" name="Text Box 13"/>
            <p:cNvSpPr txBox="1">
              <a:spLocks noChangeArrowheads="1"/>
            </p:cNvSpPr>
            <p:nvPr/>
          </p:nvSpPr>
          <p:spPr bwMode="auto">
            <a:xfrm>
              <a:off x="1219" y="2829"/>
              <a:ext cx="774" cy="19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400" b="1">
                  <a:ea typeface="Batang" pitchFamily="18" charset="-127"/>
                </a:rPr>
                <a:t>R6</a:t>
              </a:r>
              <a:endParaRPr lang="en-US" altLang="ko-KR" sz="2000" b="1">
                <a:latin typeface="Arial" charset="0"/>
                <a:ea typeface="Batang" pitchFamily="18" charset="-127"/>
              </a:endParaRPr>
            </a:p>
          </p:txBody>
        </p:sp>
        <p:sp>
          <p:nvSpPr>
            <p:cNvPr id="59406" name="Text Box 14"/>
            <p:cNvSpPr txBox="1">
              <a:spLocks noChangeArrowheads="1"/>
            </p:cNvSpPr>
            <p:nvPr/>
          </p:nvSpPr>
          <p:spPr bwMode="auto">
            <a:xfrm>
              <a:off x="2450" y="1704"/>
              <a:ext cx="775" cy="19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400" b="1">
                  <a:ea typeface="Batang" pitchFamily="18" charset="-127"/>
                </a:rPr>
                <a:t>DPH</a:t>
              </a:r>
              <a:endParaRPr lang="en-US" altLang="ko-KR" sz="2000" b="1">
                <a:latin typeface="Arial" charset="0"/>
                <a:ea typeface="Batang" pitchFamily="18" charset="-127"/>
              </a:endParaRPr>
            </a:p>
          </p:txBody>
        </p:sp>
        <p:sp>
          <p:nvSpPr>
            <p:cNvPr id="59407" name="Text Box 15"/>
            <p:cNvSpPr txBox="1">
              <a:spLocks noChangeArrowheads="1"/>
            </p:cNvSpPr>
            <p:nvPr/>
          </p:nvSpPr>
          <p:spPr bwMode="auto">
            <a:xfrm>
              <a:off x="3227" y="1704"/>
              <a:ext cx="775" cy="19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400" b="1">
                  <a:ea typeface="Batang" pitchFamily="18" charset="-127"/>
                </a:rPr>
                <a:t>DPL</a:t>
              </a:r>
              <a:endParaRPr lang="en-US" altLang="ko-KR" sz="2000" b="1">
                <a:latin typeface="Arial" charset="0"/>
                <a:ea typeface="Batang" pitchFamily="18" charset="-127"/>
              </a:endParaRPr>
            </a:p>
          </p:txBody>
        </p:sp>
        <p:sp>
          <p:nvSpPr>
            <p:cNvPr id="59408" name="Text Box 16"/>
            <p:cNvSpPr txBox="1">
              <a:spLocks noChangeArrowheads="1"/>
            </p:cNvSpPr>
            <p:nvPr/>
          </p:nvSpPr>
          <p:spPr bwMode="auto">
            <a:xfrm>
              <a:off x="2437" y="2072"/>
              <a:ext cx="1574" cy="19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400" b="1">
                  <a:ea typeface="Batang" pitchFamily="18" charset="-127"/>
                </a:rPr>
                <a:t>PC</a:t>
              </a:r>
              <a:endParaRPr lang="en-US" altLang="ko-KR" sz="2000" b="1">
                <a:latin typeface="Arial" charset="0"/>
                <a:ea typeface="Batang" pitchFamily="18" charset="-127"/>
              </a:endParaRPr>
            </a:p>
          </p:txBody>
        </p:sp>
        <p:sp>
          <p:nvSpPr>
            <p:cNvPr id="59409" name="Text Box 17"/>
            <p:cNvSpPr txBox="1">
              <a:spLocks noChangeArrowheads="1"/>
            </p:cNvSpPr>
            <p:nvPr/>
          </p:nvSpPr>
          <p:spPr bwMode="auto">
            <a:xfrm>
              <a:off x="1995" y="1704"/>
              <a:ext cx="435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400" b="1">
                  <a:ea typeface="Batang" pitchFamily="18" charset="-127"/>
                </a:rPr>
                <a:t>DPTR</a:t>
              </a:r>
              <a:endParaRPr lang="en-US" altLang="ko-KR" sz="2000" b="1">
                <a:latin typeface="Arial" charset="0"/>
                <a:ea typeface="Batang" pitchFamily="18" charset="-127"/>
              </a:endParaRPr>
            </a:p>
          </p:txBody>
        </p:sp>
        <p:sp>
          <p:nvSpPr>
            <p:cNvPr id="59410" name="Text Box 18"/>
            <p:cNvSpPr txBox="1">
              <a:spLocks noChangeArrowheads="1"/>
            </p:cNvSpPr>
            <p:nvPr/>
          </p:nvSpPr>
          <p:spPr bwMode="auto">
            <a:xfrm>
              <a:off x="2089" y="2059"/>
              <a:ext cx="435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400" b="1">
                  <a:ea typeface="Batang" pitchFamily="18" charset="-127"/>
                </a:rPr>
                <a:t>PC</a:t>
              </a:r>
              <a:endParaRPr lang="en-US" altLang="ko-KR" sz="2000" b="1">
                <a:latin typeface="Arial" charset="0"/>
                <a:ea typeface="Batang" pitchFamily="18" charset="-127"/>
              </a:endParaRPr>
            </a:p>
          </p:txBody>
        </p:sp>
        <p:sp>
          <p:nvSpPr>
            <p:cNvPr id="59411" name="Text Box 19"/>
            <p:cNvSpPr txBox="1">
              <a:spLocks noChangeArrowheads="1"/>
            </p:cNvSpPr>
            <p:nvPr/>
          </p:nvSpPr>
          <p:spPr bwMode="auto">
            <a:xfrm>
              <a:off x="2390" y="2414"/>
              <a:ext cx="17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800" b="1">
                  <a:ea typeface="Batang" pitchFamily="18" charset="-127"/>
                </a:rPr>
                <a:t>Some 8051 16-bit Register</a:t>
              </a:r>
              <a:endParaRPr lang="en-US" altLang="ko-KR" sz="2800" b="1">
                <a:latin typeface="Arial" charset="0"/>
                <a:ea typeface="Batang" pitchFamily="18" charset="-127"/>
              </a:endParaRPr>
            </a:p>
          </p:txBody>
        </p:sp>
        <p:sp>
          <p:nvSpPr>
            <p:cNvPr id="59412" name="Text Box 20"/>
            <p:cNvSpPr txBox="1">
              <a:spLocks noChangeArrowheads="1"/>
            </p:cNvSpPr>
            <p:nvPr/>
          </p:nvSpPr>
          <p:spPr bwMode="auto">
            <a:xfrm>
              <a:off x="1056" y="3291"/>
              <a:ext cx="1158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800" b="1">
                  <a:ea typeface="Batang" pitchFamily="18" charset="-127"/>
                </a:rPr>
                <a:t>Some 8-bit Registers of the 8051</a:t>
              </a:r>
              <a:endParaRPr lang="en-US" altLang="ko-KR" sz="2800" b="1">
                <a:latin typeface="Arial" charset="0"/>
                <a:ea typeface="Batang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The 8051</a:t>
            </a:r>
            <a:br>
              <a:rPr lang="en-US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 Assembly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Overview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transfer instructions</a:t>
            </a:r>
          </a:p>
          <a:p>
            <a:pPr eaLnBrk="1" hangingPunct="1"/>
            <a:r>
              <a:rPr lang="en-US" smtClean="0"/>
              <a:t>Addressing modes</a:t>
            </a:r>
          </a:p>
          <a:p>
            <a:pPr eaLnBrk="1" hangingPunct="1"/>
            <a:r>
              <a:rPr lang="en-US" smtClean="0"/>
              <a:t>Data processing (arithmetic and logic)</a:t>
            </a:r>
          </a:p>
          <a:p>
            <a:pPr eaLnBrk="1" hangingPunct="1"/>
            <a:r>
              <a:rPr lang="en-US" smtClean="0"/>
              <a:t>Program flow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Data Transfer Instructions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71600"/>
            <a:ext cx="8353425" cy="4724400"/>
          </a:xfrm>
        </p:spPr>
        <p:txBody>
          <a:bodyPr/>
          <a:lstStyle/>
          <a:p>
            <a:pPr eaLnBrk="1" hangingPunct="1"/>
            <a:r>
              <a:rPr lang="en-US" smtClean="0"/>
              <a:t>MOV dest, source		dest </a:t>
            </a:r>
            <a:r>
              <a:rPr lang="en-US" smtClean="0">
                <a:sym typeface="Wingdings" pitchFamily="2" charset="2"/>
              </a:rPr>
              <a:t> source</a:t>
            </a:r>
          </a:p>
          <a:p>
            <a:pPr eaLnBrk="1" hangingPunct="1"/>
            <a:r>
              <a:rPr lang="en-US" smtClean="0"/>
              <a:t>Stack instructions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PUSH byte</a:t>
            </a:r>
            <a:r>
              <a:rPr lang="en-US" sz="2000" smtClean="0">
                <a:latin typeface="Courier New" pitchFamily="49" charset="0"/>
              </a:rPr>
              <a:t>	;increment stack pointer, 			            ;move byte on stack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POP byte</a:t>
            </a:r>
            <a:r>
              <a:rPr lang="en-US" sz="2000" smtClean="0">
                <a:latin typeface="Courier New" pitchFamily="49" charset="0"/>
              </a:rPr>
              <a:t>	      ;move from stack to byte, 		    	            ;decrement stack pointer</a:t>
            </a:r>
          </a:p>
          <a:p>
            <a:pPr eaLnBrk="1" hangingPunct="1"/>
            <a:r>
              <a:rPr lang="en-US" smtClean="0"/>
              <a:t>Exchange instructions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XCH a, byte</a:t>
            </a:r>
            <a:r>
              <a:rPr lang="en-US" sz="2000" smtClean="0">
                <a:latin typeface="Courier New" pitchFamily="49" charset="0"/>
              </a:rPr>
              <a:t>	;exchange accumulator and byte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XCHD a, byte</a:t>
            </a:r>
            <a:r>
              <a:rPr lang="en-US" sz="2000" smtClean="0">
                <a:latin typeface="Courier New" pitchFamily="49" charset="0"/>
              </a:rPr>
              <a:t>	;exchange low nibbles of 				      ;accumulator and byte</a:t>
            </a:r>
          </a:p>
          <a:p>
            <a:pPr eaLnBrk="1" hangingPunct="1">
              <a:buFont typeface="Wingdings" pitchFamily="2" charset="2"/>
              <a:buNone/>
            </a:pPr>
            <a:endParaRPr lang="en-US" sz="320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347663"/>
            <a:ext cx="8229600" cy="922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Addressing Modes 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225" y="1524000"/>
            <a:ext cx="8359775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u="sng" smtClean="0">
                <a:solidFill>
                  <a:srgbClr val="009900"/>
                </a:solidFill>
              </a:rPr>
              <a:t>Immediate Mode</a:t>
            </a:r>
            <a:r>
              <a:rPr lang="en-US" u="sng" smtClean="0"/>
              <a:t> </a:t>
            </a:r>
            <a:r>
              <a:rPr lang="en-US" smtClean="0"/>
              <a:t>– specify data by its </a:t>
            </a:r>
            <a:r>
              <a:rPr lang="en-US" smtClean="0">
                <a:solidFill>
                  <a:srgbClr val="FF3300"/>
                </a:solidFill>
              </a:rPr>
              <a:t>value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mov A, #0</a:t>
            </a:r>
            <a:r>
              <a:rPr lang="en-US" sz="2000" smtClean="0">
                <a:latin typeface="Courier New" pitchFamily="49" charset="0"/>
              </a:rPr>
              <a:t>	     ;put 0 in the accumulator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	                 ;A = 00000000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6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mov R4, #11h </a:t>
            </a:r>
            <a:r>
              <a:rPr lang="en-US" sz="2000" smtClean="0">
                <a:latin typeface="Courier New" pitchFamily="49" charset="0"/>
              </a:rPr>
              <a:t>     ;put 11hex in the R4 register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</a:t>
            </a:r>
            <a:r>
              <a:rPr lang="en-US" sz="2000" smtClean="0">
                <a:latin typeface="Courier New" pitchFamily="49" charset="0"/>
              </a:rPr>
              <a:t>                  </a:t>
            </a:r>
            <a:r>
              <a:rPr lang="en-US" sz="1400" smtClean="0">
                <a:latin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</a:rPr>
              <a:t>;R4 = 00010001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6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mov B, #11</a:t>
            </a:r>
            <a:r>
              <a:rPr lang="en-US" sz="2000" smtClean="0">
                <a:latin typeface="Courier New" pitchFamily="49" charset="0"/>
              </a:rPr>
              <a:t>	      ;put 11 decimal in b register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                   ;B = 00001011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mov DPTR,#7521h  </a:t>
            </a:r>
            <a:r>
              <a:rPr lang="en-US" sz="2000" smtClean="0">
                <a:latin typeface="Courier New" pitchFamily="49" charset="0"/>
              </a:rPr>
              <a:t>;put 7521 hex in DPTR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             </a:t>
            </a:r>
            <a:r>
              <a:rPr lang="en-US" smtClean="0">
                <a:latin typeface="Courier New" pitchFamily="49" charset="0"/>
              </a:rPr>
              <a:t>  </a:t>
            </a:r>
            <a:r>
              <a:rPr lang="en-US" sz="2000" smtClean="0">
                <a:latin typeface="Courier New" pitchFamily="49" charset="0"/>
              </a:rPr>
              <a:t> ;DPTR = 0111010100100001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smtClean="0">
                <a:solidFill>
                  <a:schemeClr val="accent2"/>
                </a:solidFill>
                <a:latin typeface="Comic Sans MS" pitchFamily="66" charset="0"/>
              </a:rPr>
              <a:t>Examples of Embedded Systems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648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Keyboard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Printer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video game player</a:t>
            </a:r>
            <a:endParaRPr lang="en-US" smtClean="0">
              <a:ea typeface="PMingLiU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MP3 music players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Embedded memories to keep configuration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Mobile phone units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Domestic (home) appliances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Data switches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Automotive controls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34131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Addressing Modes 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59775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u="sng" smtClean="0">
                <a:solidFill>
                  <a:srgbClr val="009900"/>
                </a:solidFill>
              </a:rPr>
              <a:t>Immediate Mode</a:t>
            </a:r>
            <a:r>
              <a:rPr lang="en-US" sz="2400" u="sng" smtClean="0"/>
              <a:t> </a:t>
            </a:r>
            <a:r>
              <a:rPr lang="en-US" sz="2400" smtClean="0"/>
              <a:t>– continue</a:t>
            </a:r>
            <a:endParaRPr lang="en-US" sz="240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MOV DPTR,#7521h 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MOV DPL,#21H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MOV DPH, #75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300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COUNT EGU 30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~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~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mov R4, #COUNT </a:t>
            </a:r>
            <a:r>
              <a:rPr lang="en-US" sz="1800" smtClean="0">
                <a:latin typeface="Courier New" pitchFamily="49" charset="0"/>
              </a:rPr>
              <a:t>  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MOV DPTR,#MYDATA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~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~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0RG 200H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MYDATA:DB </a:t>
            </a:r>
            <a:r>
              <a:rPr lang="en-US" sz="2000" b="1" smtClean="0"/>
              <a:t>“</a:t>
            </a:r>
            <a:r>
              <a:rPr lang="en-US" sz="2000" b="1" smtClean="0">
                <a:latin typeface="Courier New" pitchFamily="49" charset="0"/>
              </a:rPr>
              <a:t>IRAN</a:t>
            </a:r>
            <a:r>
              <a:rPr lang="en-US" sz="2000" b="1" smtClean="0"/>
              <a:t>”</a:t>
            </a:r>
            <a:endParaRPr lang="en-US" sz="2000" b="1" smtClean="0">
              <a:latin typeface="Courier New" pitchFamily="49" charset="0"/>
            </a:endParaRPr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609600" y="3276600"/>
            <a:ext cx="5545138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609600" y="4572000"/>
            <a:ext cx="5545138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charRg st="44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03">
                                            <p:txEl>
                                              <p:charRg st="44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03">
                                            <p:txEl>
                                              <p:charRg st="44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charRg st="6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03">
                                            <p:txEl>
                                              <p:charRg st="6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03">
                                            <p:txEl>
                                              <p:charRg st="6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charRg st="7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03">
                                            <p:txEl>
                                              <p:charRg st="7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03">
                                            <p:txEl>
                                              <p:charRg st="7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charRg st="9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03">
                                            <p:txEl>
                                              <p:charRg st="9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03">
                                            <p:txEl>
                                              <p:charRg st="9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charRg st="10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03">
                                            <p:txEl>
                                              <p:charRg st="10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03">
                                            <p:txEl>
                                              <p:charRg st="10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charRg st="105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03">
                                            <p:txEl>
                                              <p:charRg st="105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03">
                                            <p:txEl>
                                              <p:charRg st="105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Addressing Modes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57300"/>
            <a:ext cx="8351838" cy="50514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u="sng" smtClean="0">
                <a:solidFill>
                  <a:srgbClr val="009900"/>
                </a:solidFill>
              </a:rPr>
              <a:t>Register Addressing</a:t>
            </a:r>
            <a:r>
              <a:rPr lang="en-US" smtClean="0"/>
              <a:t> – either source or destination is one of </a:t>
            </a:r>
            <a:r>
              <a:rPr lang="en-US" smtClean="0">
                <a:solidFill>
                  <a:srgbClr val="FF3300"/>
                </a:solidFill>
              </a:rPr>
              <a:t>CPU register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</a:t>
            </a:r>
            <a:r>
              <a:rPr lang="en-US" sz="2400" b="1" smtClean="0">
                <a:latin typeface="Courier New" pitchFamily="49" charset="0"/>
              </a:rPr>
              <a:t>MOV R0,A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MOV A,R7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ADD A,R4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ADD A,R7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MOV DPTR,#25F5H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MOV R5,DPL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MOV R,DPH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2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rgbClr val="CC0066"/>
                </a:solidFill>
                <a:latin typeface="Courier New" pitchFamily="49" charset="0"/>
              </a:rPr>
              <a:t>Note</a:t>
            </a:r>
            <a:r>
              <a:rPr lang="en-US" b="1" smtClean="0">
                <a:latin typeface="Courier New" pitchFamily="49" charset="0"/>
              </a:rPr>
              <a:t> that 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MOV R4,R7</a:t>
            </a:r>
            <a:r>
              <a:rPr lang="en-US" b="1" smtClean="0">
                <a:latin typeface="Courier New" pitchFamily="49" charset="0"/>
              </a:rPr>
              <a:t> is incorrect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Addressing Modes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2438" y="1052513"/>
            <a:ext cx="8367712" cy="22320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u="sng" smtClean="0">
                <a:solidFill>
                  <a:srgbClr val="009900"/>
                </a:solidFill>
              </a:rPr>
              <a:t>Direct Mode</a:t>
            </a:r>
            <a:r>
              <a:rPr lang="en-US" smtClean="0"/>
              <a:t> – specify data by its 8-bit address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                        </a:t>
            </a:r>
            <a:r>
              <a:rPr lang="en-US" smtClean="0"/>
              <a:t>   </a:t>
            </a:r>
            <a:r>
              <a:rPr lang="en-US" sz="2400" smtClean="0"/>
              <a:t>Usually for 30h-7Fh of RAM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Mov a, 70h      	; copy contents of RAM at 70h to 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Mov R0,40h       ; copy contents of RAM at 70h to 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Mov 56h,a        ; put contents of a at 56h to 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Mov 0D0h,a	       ; put contents of a into PSW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0" y="3429000"/>
            <a:ext cx="4114800" cy="29432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Addressing Modes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2438" y="1268413"/>
            <a:ext cx="8367712" cy="49688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u="sng" smtClean="0">
                <a:solidFill>
                  <a:srgbClr val="009900"/>
                </a:solidFill>
              </a:rPr>
              <a:t>Direct Mode</a:t>
            </a:r>
            <a:r>
              <a:rPr lang="en-US" smtClean="0"/>
              <a:t> – play with R0-R7 by direct address</a:t>
            </a:r>
            <a:endParaRPr lang="en-US" sz="1800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MOV A,4  </a:t>
            </a:r>
            <a:r>
              <a:rPr lang="en-US" b="1" smtClean="0">
                <a:solidFill>
                  <a:srgbClr val="CC0066"/>
                </a:solidFill>
                <a:latin typeface="Courier New" pitchFamily="49" charset="0"/>
                <a:sym typeface="Symbol" pitchFamily="18" charset="2"/>
              </a:rPr>
              <a:t>  </a:t>
            </a:r>
            <a:r>
              <a:rPr lang="en-US" sz="2000" b="1" smtClean="0">
                <a:latin typeface="Courier New" pitchFamily="49" charset="0"/>
              </a:rPr>
              <a:t>MOV A,R4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MOV A,7  </a:t>
            </a:r>
            <a:r>
              <a:rPr lang="en-US" b="1" smtClean="0">
                <a:solidFill>
                  <a:srgbClr val="CC0066"/>
                </a:solidFill>
                <a:latin typeface="Courier New" pitchFamily="49" charset="0"/>
                <a:sym typeface="Symbol" pitchFamily="18" charset="2"/>
              </a:rPr>
              <a:t>  </a:t>
            </a:r>
            <a:r>
              <a:rPr lang="en-US" sz="2000" b="1" smtClean="0">
                <a:latin typeface="Courier New" pitchFamily="49" charset="0"/>
              </a:rPr>
              <a:t>MOV A,R7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MOV 7,2  </a:t>
            </a:r>
            <a:r>
              <a:rPr lang="en-US" b="1" smtClean="0">
                <a:solidFill>
                  <a:srgbClr val="CC0066"/>
                </a:solidFill>
                <a:latin typeface="Courier New" pitchFamily="49" charset="0"/>
                <a:sym typeface="Symbol" pitchFamily="18" charset="2"/>
              </a:rPr>
              <a:t>  </a:t>
            </a:r>
            <a:r>
              <a:rPr lang="en-US" sz="2000" b="1" smtClean="0">
                <a:latin typeface="Courier New" pitchFamily="49" charset="0"/>
              </a:rPr>
              <a:t>MOV R7,R6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MOV R2,#5   ;Put 5 in R2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MOV R2,5    ;Put content of RAM at 5 in R2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60700" y="3433763"/>
            <a:ext cx="1130300" cy="355600"/>
            <a:chOff x="657" y="1796"/>
            <a:chExt cx="499" cy="137"/>
          </a:xfrm>
        </p:grpSpPr>
        <p:sp>
          <p:nvSpPr>
            <p:cNvPr id="67589" name="Line 7"/>
            <p:cNvSpPr>
              <a:spLocks noChangeShapeType="1"/>
            </p:cNvSpPr>
            <p:nvPr/>
          </p:nvSpPr>
          <p:spPr bwMode="auto">
            <a:xfrm>
              <a:off x="657" y="1796"/>
              <a:ext cx="499" cy="137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7590" name="Line 8"/>
            <p:cNvSpPr>
              <a:spLocks noChangeShapeType="1"/>
            </p:cNvSpPr>
            <p:nvPr/>
          </p:nvSpPr>
          <p:spPr bwMode="auto">
            <a:xfrm flipH="1">
              <a:off x="703" y="1796"/>
              <a:ext cx="408" cy="136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Addressing Modes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47800"/>
            <a:ext cx="8424862" cy="493395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u="sng" smtClean="0">
                <a:solidFill>
                  <a:srgbClr val="009900"/>
                </a:solidFill>
              </a:rPr>
              <a:t>Register Indirect</a:t>
            </a:r>
            <a:r>
              <a:rPr lang="en-US" sz="2400" smtClean="0"/>
              <a:t> – the address of the source or destination is specified in registers</a:t>
            </a:r>
          </a:p>
          <a:p>
            <a:pPr eaLnBrk="1" hangingPunct="1">
              <a:buFont typeface="Wingdings" pitchFamily="2" charset="2"/>
              <a:buNone/>
            </a:pPr>
            <a:endParaRPr lang="en-US" sz="6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Uses registers R0 or R1 for </a:t>
            </a:r>
            <a:r>
              <a:rPr lang="en-US" sz="2400" smtClean="0">
                <a:solidFill>
                  <a:srgbClr val="FF3300"/>
                </a:solidFill>
              </a:rPr>
              <a:t>8-bit</a:t>
            </a:r>
            <a:r>
              <a:rPr lang="en-US" sz="2400" smtClean="0"/>
              <a:t> address: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rgbClr val="996633"/>
                </a:solidFill>
                <a:latin typeface="Courier New" pitchFamily="49" charset="0"/>
              </a:rPr>
              <a:t>mov psw, #0		; use register bank 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rgbClr val="996633"/>
                </a:solidFill>
                <a:latin typeface="Courier New" pitchFamily="49" charset="0"/>
              </a:rPr>
              <a:t>mov r0, #0x3C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rgbClr val="996633"/>
                </a:solidFill>
                <a:latin typeface="Courier New" pitchFamily="49" charset="0"/>
              </a:rPr>
              <a:t>mov @r0, #3		; memory at 3C gets #3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rgbClr val="996633"/>
                </a:solidFill>
                <a:latin typeface="Courier New" pitchFamily="49" charset="0"/>
              </a:rPr>
              <a:t>					; M[3C] </a:t>
            </a:r>
            <a:r>
              <a:rPr lang="en-US" sz="2000" b="1" smtClean="0">
                <a:solidFill>
                  <a:srgbClr val="996633"/>
                </a:solidFill>
                <a:latin typeface="Courier New" pitchFamily="49" charset="0"/>
                <a:sym typeface="Wingdings" pitchFamily="2" charset="2"/>
              </a:rPr>
              <a:t> 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ym typeface="Wingdings" pitchFamily="2" charset="2"/>
              </a:rPr>
              <a:t>Uses DPTR register for </a:t>
            </a:r>
            <a:r>
              <a:rPr lang="en-US" sz="2400" smtClean="0">
                <a:solidFill>
                  <a:srgbClr val="FF3300"/>
                </a:solidFill>
                <a:sym typeface="Wingdings" pitchFamily="2" charset="2"/>
              </a:rPr>
              <a:t>16-bit </a:t>
            </a:r>
            <a:r>
              <a:rPr lang="en-US" sz="2400" smtClean="0">
                <a:sym typeface="Wingdings" pitchFamily="2" charset="2"/>
              </a:rPr>
              <a:t>addresses: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rgbClr val="996633"/>
                </a:solidFill>
                <a:latin typeface="Courier New" pitchFamily="49" charset="0"/>
                <a:sym typeface="Wingdings" pitchFamily="2" charset="2"/>
              </a:rPr>
              <a:t>mov dptr, #0x9000	; dptr  9000h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rgbClr val="996633"/>
                </a:solidFill>
                <a:latin typeface="Courier New" pitchFamily="49" charset="0"/>
                <a:sym typeface="Wingdings" pitchFamily="2" charset="2"/>
              </a:rPr>
              <a:t>movx a, @dptr		; a  M[9000]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600" smtClean="0">
              <a:latin typeface="Courier New" pitchFamily="49" charset="0"/>
              <a:sym typeface="Wingdings" pitchFamily="2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>
                <a:sym typeface="Wingdings" pitchFamily="2" charset="2"/>
              </a:rPr>
              <a:t>Note that 9000 is an address in external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>
            <p:ph type="ctrTitle"/>
          </p:nvPr>
        </p:nvSpPr>
        <p:spPr bwMode="auto">
          <a:xfrm>
            <a:off x="685800" y="47625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smtClean="0">
                <a:solidFill>
                  <a:schemeClr val="accent2"/>
                </a:solidFill>
                <a:latin typeface="Comic Sans MS" pitchFamily="66" charset="0"/>
              </a:rPr>
              <a:t>Use Register Indirect to access upper RAM block (+8052)</a:t>
            </a: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2205038"/>
            <a:ext cx="5589588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6" name="AutoShape 4"/>
          <p:cNvSpPr>
            <a:spLocks noChangeArrowheads="1"/>
          </p:cNvSpPr>
          <p:nvPr/>
        </p:nvSpPr>
        <p:spPr bwMode="auto">
          <a:xfrm rot="1717618">
            <a:off x="1219200" y="2667000"/>
            <a:ext cx="2133600" cy="381000"/>
          </a:xfrm>
          <a:prstGeom prst="rightArrow">
            <a:avLst>
              <a:gd name="adj1" fmla="val 50000"/>
              <a:gd name="adj2" fmla="val 14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Addressing Modes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u="sng" smtClean="0">
                <a:solidFill>
                  <a:srgbClr val="009900"/>
                </a:solidFill>
              </a:rPr>
              <a:t>Register Indexed Mode</a:t>
            </a:r>
            <a:r>
              <a:rPr lang="en-US" smtClean="0"/>
              <a:t> – source or destination address is the sum of the </a:t>
            </a:r>
            <a:r>
              <a:rPr lang="en-US" u="sng" smtClean="0"/>
              <a:t>base address</a:t>
            </a:r>
            <a:r>
              <a:rPr lang="en-US" smtClean="0"/>
              <a:t> and the accumulator(Index)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Base address can be </a:t>
            </a:r>
            <a:r>
              <a:rPr lang="en-US" u="sng" smtClean="0"/>
              <a:t>DPTR</a:t>
            </a:r>
            <a:r>
              <a:rPr lang="en-US" smtClean="0"/>
              <a:t> or PC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mov dptr, #4000h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mov a, #5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movc a, @a + dptr  </a:t>
            </a:r>
            <a:r>
              <a:rPr lang="en-US" smtClean="0">
                <a:latin typeface="Courier New" pitchFamily="49" charset="0"/>
              </a:rPr>
              <a:t>;a </a:t>
            </a:r>
            <a:r>
              <a:rPr lang="en-US" smtClean="0">
                <a:latin typeface="Courier New" pitchFamily="49" charset="0"/>
                <a:sym typeface="Wingdings" pitchFamily="2" charset="2"/>
              </a:rPr>
              <a:t> M[4005]</a:t>
            </a:r>
            <a:endParaRPr lang="en-US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Addressing Modes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610600" cy="46482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ClrTx/>
              <a:buFontTx/>
              <a:buNone/>
            </a:pPr>
            <a:r>
              <a:rPr lang="en-US" u="sng" smtClean="0">
                <a:solidFill>
                  <a:srgbClr val="009900"/>
                </a:solidFill>
              </a:rPr>
              <a:t>Register Indexed Mode</a:t>
            </a:r>
            <a:r>
              <a:rPr lang="en-US" smtClean="0"/>
              <a:t> </a:t>
            </a:r>
            <a:r>
              <a:rPr lang="en-US" sz="2400" smtClean="0"/>
              <a:t>continue</a:t>
            </a:r>
          </a:p>
          <a:p>
            <a:pPr marL="609600" indent="-609600">
              <a:spcBef>
                <a:spcPct val="0"/>
              </a:spcBef>
              <a:buClrTx/>
              <a:buFontTx/>
              <a:buNone/>
            </a:pPr>
            <a:endParaRPr lang="en-US" smtClean="0"/>
          </a:p>
          <a:p>
            <a:pPr marL="609600" indent="-609600">
              <a:spcBef>
                <a:spcPct val="0"/>
              </a:spcBef>
              <a:buClr>
                <a:srgbClr val="CC0066"/>
              </a:buClr>
            </a:pPr>
            <a:r>
              <a:rPr lang="en-US" smtClean="0"/>
              <a:t>Base address can be DPTR or </a:t>
            </a:r>
            <a:r>
              <a:rPr lang="en-US" u="sng" smtClean="0"/>
              <a:t>PC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 	ORG 1000h</a:t>
            </a:r>
          </a:p>
          <a:p>
            <a:pPr marL="1371600" lvl="2" indent="-457200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1000  mov a, #5</a:t>
            </a:r>
          </a:p>
          <a:p>
            <a:pPr marL="1371600" lvl="2" indent="-457200" eaLnBrk="1" hangingPunct="1">
              <a:buFontTx/>
              <a:buAutoNum type="arabicPlain" startAt="1002"/>
            </a:pPr>
            <a:r>
              <a:rPr lang="en-US" sz="2000" b="1" smtClean="0">
                <a:latin typeface="Courier New" pitchFamily="49" charset="0"/>
              </a:rPr>
              <a:t>  movc a, @a + PC   ;a </a:t>
            </a:r>
            <a:r>
              <a:rPr lang="en-US" sz="2000" b="1" smtClean="0">
                <a:latin typeface="Courier New" pitchFamily="49" charset="0"/>
                <a:sym typeface="Wingdings" pitchFamily="2" charset="2"/>
              </a:rPr>
              <a:t> M[1008]</a:t>
            </a:r>
          </a:p>
          <a:p>
            <a:pPr marL="1371600" lvl="2" indent="-457200" eaLnBrk="1" hangingPunct="1">
              <a:buFontTx/>
              <a:buAutoNum type="arabicPlain" startAt="1003"/>
            </a:pPr>
            <a:r>
              <a:rPr lang="en-US" sz="2000" b="1" smtClean="0">
                <a:latin typeface="Courier New" pitchFamily="49" charset="0"/>
                <a:sym typeface="Wingdings" pitchFamily="2" charset="2"/>
              </a:rPr>
              <a:t>  Nop</a:t>
            </a:r>
          </a:p>
          <a:p>
            <a:pPr marL="1371600" lvl="2" indent="-457200" eaLnBrk="1" hangingPunct="1">
              <a:buFontTx/>
              <a:buAutoNum type="arabicPlain" startAt="1003"/>
            </a:pPr>
            <a:endParaRPr lang="en-US" sz="2000" b="1" smtClean="0">
              <a:latin typeface="Courier New" pitchFamily="49" charset="0"/>
              <a:sym typeface="Wingdings" pitchFamily="2" charset="2"/>
            </a:endParaRPr>
          </a:p>
          <a:p>
            <a:pPr marL="609600" indent="-609600">
              <a:spcBef>
                <a:spcPct val="0"/>
              </a:spcBef>
              <a:buClr>
                <a:srgbClr val="CC0066"/>
              </a:buClr>
            </a:pPr>
            <a:r>
              <a:rPr lang="en-US" smtClean="0">
                <a:solidFill>
                  <a:schemeClr val="tx2"/>
                </a:solidFill>
              </a:rPr>
              <a:t>Table Lookup</a:t>
            </a:r>
          </a:p>
          <a:p>
            <a:pPr marL="609600" indent="-609600">
              <a:spcBef>
                <a:spcPct val="0"/>
              </a:spcBef>
              <a:buClr>
                <a:srgbClr val="CC0066"/>
              </a:buClr>
            </a:pPr>
            <a:r>
              <a:rPr lang="en-US" smtClean="0">
                <a:solidFill>
                  <a:schemeClr val="tx2"/>
                </a:solidFill>
              </a:rPr>
              <a:t>MOVC </a:t>
            </a:r>
            <a:r>
              <a:rPr lang="en-US" smtClean="0">
                <a:solidFill>
                  <a:srgbClr val="FF3300"/>
                </a:solidFill>
              </a:rPr>
              <a:t>only</a:t>
            </a:r>
            <a:r>
              <a:rPr lang="en-US" smtClean="0">
                <a:solidFill>
                  <a:schemeClr val="tx2"/>
                </a:solidFill>
              </a:rPr>
              <a:t> can </a:t>
            </a:r>
            <a:r>
              <a:rPr lang="en-US" u="sng" smtClean="0">
                <a:solidFill>
                  <a:schemeClr val="tx2"/>
                </a:solidFill>
              </a:rPr>
              <a:t>read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u="sng" smtClean="0">
                <a:solidFill>
                  <a:schemeClr val="tx2"/>
                </a:solidFill>
              </a:rPr>
              <a:t>internal</a:t>
            </a:r>
            <a:r>
              <a:rPr lang="en-US" smtClean="0">
                <a:solidFill>
                  <a:schemeClr val="tx2"/>
                </a:solidFill>
              </a:rPr>
              <a:t> code memory</a:t>
            </a:r>
          </a:p>
          <a:p>
            <a:pPr marL="609600" indent="-609600">
              <a:spcBef>
                <a:spcPct val="0"/>
              </a:spcBef>
              <a:buClr>
                <a:srgbClr val="CC0066"/>
              </a:buClr>
              <a:buFont typeface="Wingdings" pitchFamily="2" charset="2"/>
              <a:buNone/>
            </a:pPr>
            <a:endParaRPr lang="en-US" sz="2400" b="1" smtClean="0">
              <a:solidFill>
                <a:schemeClr val="tx2"/>
              </a:solidFill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412750" y="4114800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PC</a:t>
            </a:r>
          </a:p>
        </p:txBody>
      </p:sp>
      <p:sp>
        <p:nvSpPr>
          <p:cNvPr id="71685" name="Line 6"/>
          <p:cNvSpPr>
            <a:spLocks noChangeShapeType="1"/>
          </p:cNvSpPr>
          <p:nvPr/>
        </p:nvSpPr>
        <p:spPr bwMode="auto">
          <a:xfrm>
            <a:off x="1022350" y="42735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Acc Register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7244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FF3300"/>
                </a:solidFill>
              </a:rPr>
              <a:t>A</a:t>
            </a:r>
            <a:r>
              <a:rPr lang="en-US" sz="2400" smtClean="0"/>
              <a:t> register can be accessed by </a:t>
            </a:r>
            <a:r>
              <a:rPr lang="en-US" sz="2400" smtClean="0">
                <a:solidFill>
                  <a:srgbClr val="FF3300"/>
                </a:solidFill>
              </a:rPr>
              <a:t>direct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FF3300"/>
                </a:solidFill>
              </a:rPr>
              <a:t>register</a:t>
            </a:r>
            <a:r>
              <a:rPr lang="en-US" sz="2400" smtClean="0"/>
              <a:t> mode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This 3 instruction has </a:t>
            </a:r>
            <a:r>
              <a:rPr lang="en-US" sz="2400" smtClean="0">
                <a:solidFill>
                  <a:srgbClr val="FF3300"/>
                </a:solidFill>
              </a:rPr>
              <a:t>same</a:t>
            </a:r>
            <a:r>
              <a:rPr lang="en-US" sz="2400" smtClean="0"/>
              <a:t> function with </a:t>
            </a:r>
            <a:r>
              <a:rPr lang="en-US" sz="2400" smtClean="0">
                <a:solidFill>
                  <a:srgbClr val="FF3300"/>
                </a:solidFill>
              </a:rPr>
              <a:t>different</a:t>
            </a:r>
            <a:r>
              <a:rPr lang="en-US" sz="2400" smtClean="0"/>
              <a:t> code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0703 E500             mov a,00h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0705 8500E0           mov acc,00h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0708 8500E0           mov 0e0h,00h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smtClean="0"/>
              <a:t>Also this 3 instruction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070B E9               mov a,r1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070C 89E0             mov acc,r1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070E 89E0             mov 0e0h,r1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SFRs Address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48768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996633"/>
                </a:solidFill>
              </a:rPr>
              <a:t>B</a:t>
            </a:r>
            <a:r>
              <a:rPr lang="en-US" sz="2400" smtClean="0"/>
              <a:t> – always direct mode - except  in MUL &amp; DIV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  <a:cs typeface="Courier New" pitchFamily="49" charset="0"/>
              </a:rPr>
              <a:t>0703 8500</a:t>
            </a:r>
            <a:r>
              <a:rPr lang="en-US" sz="19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F0</a:t>
            </a:r>
            <a:r>
              <a:rPr lang="en-US" sz="1900" b="1" smtClean="0">
                <a:latin typeface="Courier New" pitchFamily="49" charset="0"/>
                <a:cs typeface="Courier New" pitchFamily="49" charset="0"/>
              </a:rPr>
              <a:t>        mov </a:t>
            </a:r>
            <a:r>
              <a:rPr lang="en-US" sz="19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900" b="1" smtClean="0">
                <a:latin typeface="Courier New" pitchFamily="49" charset="0"/>
                <a:cs typeface="Courier New" pitchFamily="49" charset="0"/>
              </a:rPr>
              <a:t>,00h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  <a:cs typeface="Courier New" pitchFamily="49" charset="0"/>
              </a:rPr>
              <a:t>0706 8500F0        mov 0</a:t>
            </a:r>
            <a:r>
              <a:rPr lang="en-US" sz="19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f0</a:t>
            </a:r>
            <a:r>
              <a:rPr lang="en-US" sz="1900" b="1" smtClean="0">
                <a:latin typeface="Courier New" pitchFamily="49" charset="0"/>
                <a:cs typeface="Courier New" pitchFamily="49" charset="0"/>
              </a:rPr>
              <a:t>h,00h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500" b="1" smtClean="0">
                <a:latin typeface="Courier New" pitchFamily="49" charset="0"/>
                <a:cs typeface="Courier New" pitchFamily="49" charset="0"/>
              </a:rPr>
              <a:t>                       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  <a:cs typeface="Courier New" pitchFamily="49" charset="0"/>
              </a:rPr>
              <a:t>0709 8CF0          mov b,r4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  <a:cs typeface="Courier New" pitchFamily="49" charset="0"/>
              </a:rPr>
              <a:t>070B 8CF0          mov 0f0h,r4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9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smtClean="0">
                <a:solidFill>
                  <a:srgbClr val="996633"/>
                </a:solidFill>
              </a:rPr>
              <a:t>P0~P3</a:t>
            </a:r>
            <a:r>
              <a:rPr lang="en-US" sz="2400" smtClean="0"/>
              <a:t> – are direct address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0704 F580        mov p0,a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0706 F580        mov 80h,a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0708 859080      mov p0,p1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smtClean="0"/>
              <a:t>Also other SFRs (pcon, tmod, psw,….)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304800"/>
            <a:ext cx="83058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400" smtClean="0">
                <a:solidFill>
                  <a:schemeClr val="accent2"/>
                </a:solidFill>
                <a:latin typeface="Comic Sans MS" pitchFamily="66" charset="0"/>
                <a:ea typeface="PMingLiU" pitchFamily="18" charset="-120"/>
              </a:rPr>
              <a:t>Three criteria in Choosing a Microcontroller</a:t>
            </a:r>
            <a:endParaRPr lang="en-US" sz="3400" smtClean="0">
              <a:solidFill>
                <a:schemeClr val="accent2"/>
              </a:solidFill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6482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ea typeface="PMingLiU" pitchFamily="18" charset="-120"/>
              </a:rPr>
              <a:t>meeting the computing needs of the task efficiently and cost effectively</a:t>
            </a:r>
          </a:p>
          <a:p>
            <a:pPr lvl="1" eaLnBrk="1" hangingPunct="1"/>
            <a:r>
              <a:rPr lang="en-US" altLang="zh-TW" sz="2200" smtClean="0">
                <a:ea typeface="PMingLiU" pitchFamily="18" charset="-120"/>
              </a:rPr>
              <a:t>speed, the amount of ROM and RAM, the number of I/O ports and timers, size, packaging, power consumption</a:t>
            </a:r>
          </a:p>
          <a:p>
            <a:pPr lvl="1" eaLnBrk="1" hangingPunct="1"/>
            <a:r>
              <a:rPr lang="en-US" altLang="zh-TW" sz="2200" smtClean="0">
                <a:ea typeface="PMingLiU" pitchFamily="18" charset="-120"/>
              </a:rPr>
              <a:t>easy to upgrade</a:t>
            </a:r>
          </a:p>
          <a:p>
            <a:pPr lvl="1" eaLnBrk="1" hangingPunct="1"/>
            <a:r>
              <a:rPr lang="en-US" altLang="zh-TW" sz="2200" smtClean="0">
                <a:ea typeface="PMingLiU" pitchFamily="18" charset="-120"/>
              </a:rPr>
              <a:t>cost per unit</a:t>
            </a:r>
          </a:p>
          <a:p>
            <a:pPr eaLnBrk="1" hangingPunct="1"/>
            <a:r>
              <a:rPr lang="en-US" altLang="zh-TW" sz="2600" smtClean="0">
                <a:ea typeface="PMingLiU" pitchFamily="18" charset="-120"/>
              </a:rPr>
              <a:t>availability of software development tools</a:t>
            </a:r>
          </a:p>
          <a:p>
            <a:pPr lvl="1" eaLnBrk="1" hangingPunct="1"/>
            <a:r>
              <a:rPr lang="en-US" altLang="zh-TW" sz="2200" smtClean="0">
                <a:ea typeface="PMingLiU" pitchFamily="18" charset="-120"/>
              </a:rPr>
              <a:t>assemblers, debuggers, C compilers, emulator, simulator, technical support</a:t>
            </a:r>
          </a:p>
          <a:p>
            <a:pPr eaLnBrk="1" hangingPunct="1"/>
            <a:r>
              <a:rPr lang="en-US" altLang="zh-TW" sz="2600" smtClean="0">
                <a:ea typeface="PMingLiU" pitchFamily="18" charset="-120"/>
              </a:rPr>
              <a:t>wide availability and reliable sources of the microcontrollers</a:t>
            </a:r>
            <a:endParaRPr lang="en-US" sz="2600" smtClean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SFRs Address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4572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3600" smtClean="0"/>
              <a:t>All  SFRs such as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3200" smtClean="0"/>
              <a:t>(</a:t>
            </a:r>
            <a:r>
              <a:rPr lang="en-US" sz="3200" smtClean="0">
                <a:solidFill>
                  <a:srgbClr val="663300"/>
                </a:solidFill>
              </a:rPr>
              <a:t>ACC</a:t>
            </a:r>
            <a:r>
              <a:rPr lang="en-US" sz="3200" smtClean="0"/>
              <a:t>, </a:t>
            </a:r>
            <a:r>
              <a:rPr lang="en-US" sz="3200" smtClean="0">
                <a:solidFill>
                  <a:srgbClr val="663300"/>
                </a:solidFill>
              </a:rPr>
              <a:t>B</a:t>
            </a:r>
            <a:r>
              <a:rPr lang="en-US" sz="3200" smtClean="0"/>
              <a:t>, </a:t>
            </a:r>
            <a:r>
              <a:rPr lang="en-US" sz="3200" smtClean="0">
                <a:solidFill>
                  <a:srgbClr val="663300"/>
                </a:solidFill>
              </a:rPr>
              <a:t>PCON</a:t>
            </a:r>
            <a:r>
              <a:rPr lang="en-US" sz="3200" smtClean="0"/>
              <a:t>, </a:t>
            </a:r>
            <a:r>
              <a:rPr lang="en-US" sz="3200" smtClean="0">
                <a:solidFill>
                  <a:srgbClr val="663300"/>
                </a:solidFill>
              </a:rPr>
              <a:t>TMOD</a:t>
            </a:r>
            <a:r>
              <a:rPr lang="en-US" sz="3200" smtClean="0"/>
              <a:t>, </a:t>
            </a:r>
            <a:r>
              <a:rPr lang="en-US" sz="3200" smtClean="0">
                <a:solidFill>
                  <a:srgbClr val="663300"/>
                </a:solidFill>
              </a:rPr>
              <a:t>PSW</a:t>
            </a:r>
            <a:r>
              <a:rPr lang="en-US" sz="3200" smtClean="0"/>
              <a:t>, </a:t>
            </a:r>
            <a:r>
              <a:rPr lang="en-US" sz="3200" smtClean="0">
                <a:solidFill>
                  <a:srgbClr val="663300"/>
                </a:solidFill>
              </a:rPr>
              <a:t>P0</a:t>
            </a:r>
            <a:r>
              <a:rPr lang="en-US" sz="3200" smtClean="0"/>
              <a:t>~</a:t>
            </a:r>
            <a:r>
              <a:rPr lang="en-US" sz="3200" smtClean="0">
                <a:solidFill>
                  <a:srgbClr val="663300"/>
                </a:solidFill>
              </a:rPr>
              <a:t>P3</a:t>
            </a:r>
            <a:r>
              <a:rPr lang="en-US" sz="3200" smtClean="0"/>
              <a:t>, …)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3600" smtClean="0"/>
              <a:t>are accessible by name and direct address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3600" smtClean="0"/>
              <a:t>But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3600" smtClean="0"/>
              <a:t> both of them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3600" smtClean="0"/>
              <a:t>Must be coded as direct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8051 Instruction Format</a:t>
            </a:r>
          </a:p>
        </p:txBody>
      </p:sp>
      <p:graphicFrame>
        <p:nvGraphicFramePr>
          <p:cNvPr id="572498" name="Group 82"/>
          <p:cNvGraphicFramePr>
            <a:graphicFrameLocks noGrp="1"/>
          </p:cNvGraphicFramePr>
          <p:nvPr/>
        </p:nvGraphicFramePr>
        <p:xfrm>
          <a:off x="1371600" y="4802188"/>
          <a:ext cx="2590800" cy="457200"/>
        </p:xfrm>
        <a:graphic>
          <a:graphicData uri="http://schemas.openxmlformats.org/drawingml/2006/table">
            <a:tbl>
              <a:tblPr/>
              <a:tblGrid>
                <a:gridCol w="25908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Op 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2519" name="Group 103"/>
          <p:cNvGraphicFramePr>
            <a:graphicFrameLocks noGrp="1"/>
          </p:cNvGraphicFramePr>
          <p:nvPr/>
        </p:nvGraphicFramePr>
        <p:xfrm>
          <a:off x="4191000" y="4800600"/>
          <a:ext cx="2590800" cy="457200"/>
        </p:xfrm>
        <a:graphic>
          <a:graphicData uri="http://schemas.openxmlformats.org/drawingml/2006/table">
            <a:tbl>
              <a:tblPr/>
              <a:tblGrid>
                <a:gridCol w="25908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Direct address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2525" name="Group 109"/>
          <p:cNvGraphicFramePr>
            <a:graphicFrameLocks noGrp="1"/>
          </p:cNvGraphicFramePr>
          <p:nvPr/>
        </p:nvGraphicFramePr>
        <p:xfrm>
          <a:off x="1371600" y="2363788"/>
          <a:ext cx="2590800" cy="457200"/>
        </p:xfrm>
        <a:graphic>
          <a:graphicData uri="http://schemas.openxmlformats.org/drawingml/2006/table">
            <a:tbl>
              <a:tblPr/>
              <a:tblGrid>
                <a:gridCol w="25908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Op 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2531" name="Group 115"/>
          <p:cNvGraphicFramePr>
            <a:graphicFrameLocks noGrp="1"/>
          </p:cNvGraphicFramePr>
          <p:nvPr/>
        </p:nvGraphicFramePr>
        <p:xfrm>
          <a:off x="4191000" y="2362200"/>
          <a:ext cx="2590800" cy="457200"/>
        </p:xfrm>
        <a:graphic>
          <a:graphicData uri="http://schemas.openxmlformats.org/drawingml/2006/table">
            <a:tbl>
              <a:tblPr/>
              <a:tblGrid>
                <a:gridCol w="25908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Immediate data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803" name="Rectangle 12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immediate addressing </a:t>
            </a:r>
          </a:p>
          <a:p>
            <a:pPr eaLnBrk="1" hangingPunct="1"/>
            <a:endParaRPr lang="en-US" smtClean="0"/>
          </a:p>
          <a:p>
            <a:pPr lvl="2" eaLnBrk="1" hangingPunct="1">
              <a:buFont typeface="Wingdings" pitchFamily="2" charset="2"/>
              <a:buNone/>
            </a:pPr>
            <a:endParaRPr lang="en-US" smtClean="0"/>
          </a:p>
          <a:p>
            <a:pPr lvl="2" eaLnBrk="1" hangingPunct="1">
              <a:buFont typeface="Wingdings" pitchFamily="2" charset="2"/>
              <a:buNone/>
            </a:pPr>
            <a:r>
              <a:rPr lang="en-US" smtClean="0"/>
              <a:t>add a,#3dh          ;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machine code=</a:t>
            </a:r>
            <a:r>
              <a:rPr lang="en-US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243d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Direct addressing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2" eaLnBrk="1" hangingPunct="1">
              <a:buFont typeface="Wingdings" pitchFamily="2" charset="2"/>
              <a:buNone/>
            </a:pPr>
            <a:r>
              <a:rPr lang="en-US" smtClean="0"/>
              <a:t>mov r3,0E8h        ;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machine code=</a:t>
            </a:r>
            <a:r>
              <a:rPr lang="en-US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ABE8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8051 Instruction Format</a:t>
            </a:r>
          </a:p>
        </p:txBody>
      </p:sp>
      <p:graphicFrame>
        <p:nvGraphicFramePr>
          <p:cNvPr id="574467" name="Group 3"/>
          <p:cNvGraphicFramePr>
            <a:graphicFrameLocks noGrp="1"/>
          </p:cNvGraphicFramePr>
          <p:nvPr/>
        </p:nvGraphicFramePr>
        <p:xfrm>
          <a:off x="1066800" y="2133600"/>
          <a:ext cx="2590800" cy="457200"/>
        </p:xfrm>
        <a:graphic>
          <a:graphicData uri="http://schemas.openxmlformats.org/drawingml/2006/table">
            <a:tbl>
              <a:tblPr/>
              <a:tblGrid>
                <a:gridCol w="1619250"/>
                <a:gridCol w="323850"/>
                <a:gridCol w="323850"/>
                <a:gridCol w="32385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Op 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15" name="Rectangle 4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Register addressing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smtClean="0">
                <a:latin typeface="Courier New" pitchFamily="49" charset="0"/>
                <a:cs typeface="Courier New" pitchFamily="49" charset="0"/>
              </a:rPr>
              <a:t>070D E8     mov a,r0       ;E8 = 1110 1</a:t>
            </a:r>
            <a:r>
              <a:rPr lang="pt-BR" sz="18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000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smtClean="0">
                <a:latin typeface="Courier New" pitchFamily="49" charset="0"/>
                <a:cs typeface="Courier New" pitchFamily="49" charset="0"/>
              </a:rPr>
              <a:t>070E E9     mov a,r1       ;E9 = 1110 1</a:t>
            </a:r>
            <a:r>
              <a:rPr lang="pt-BR" sz="18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001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smtClean="0">
                <a:latin typeface="Courier New" pitchFamily="49" charset="0"/>
                <a:cs typeface="Courier New" pitchFamily="49" charset="0"/>
              </a:rPr>
              <a:t>070F EA     mov a,r2       ;EA = 1110 1</a:t>
            </a:r>
            <a:r>
              <a:rPr lang="pt-BR" sz="18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010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smtClean="0">
                <a:latin typeface="Courier New" pitchFamily="49" charset="0"/>
                <a:cs typeface="Courier New" pitchFamily="49" charset="0"/>
              </a:rPr>
              <a:t>0710 ED     mov a,r5       ;ED = 1110 1</a:t>
            </a:r>
            <a:r>
              <a:rPr lang="pt-BR" sz="18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101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smtClean="0">
                <a:latin typeface="Courier New" pitchFamily="49" charset="0"/>
                <a:cs typeface="Courier New" pitchFamily="49" charset="0"/>
              </a:rPr>
              <a:t>0711 EF     mov a,r7       ;Ef = 1110 1</a:t>
            </a:r>
            <a:r>
              <a:rPr lang="pt-BR" sz="18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111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smtClean="0">
                <a:latin typeface="Courier New" pitchFamily="49" charset="0"/>
                <a:cs typeface="Courier New" pitchFamily="49" charset="0"/>
              </a:rPr>
              <a:t>0712 2F     add a,r7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smtClean="0">
                <a:latin typeface="Courier New" pitchFamily="49" charset="0"/>
                <a:cs typeface="Courier New" pitchFamily="49" charset="0"/>
              </a:rPr>
              <a:t>0713 F8     mov r0,a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smtClean="0">
                <a:latin typeface="Courier New" pitchFamily="49" charset="0"/>
                <a:cs typeface="Courier New" pitchFamily="49" charset="0"/>
              </a:rPr>
              <a:t>0714 F9     mov r1,a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smtClean="0">
                <a:latin typeface="Courier New" pitchFamily="49" charset="0"/>
                <a:cs typeface="Courier New" pitchFamily="49" charset="0"/>
              </a:rPr>
              <a:t>0715 FA     mov r2,a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smtClean="0">
                <a:latin typeface="Courier New" pitchFamily="49" charset="0"/>
                <a:cs typeface="Courier New" pitchFamily="49" charset="0"/>
              </a:rPr>
              <a:t>0716 FD     mov r5,a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smtClean="0">
                <a:latin typeface="Courier New" pitchFamily="49" charset="0"/>
                <a:cs typeface="Courier New" pitchFamily="49" charset="0"/>
              </a:rPr>
              <a:t>0717 FD     mov r5,a </a:t>
            </a:r>
            <a:endParaRPr lang="en-US" sz="18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8051 Instruction Format</a:t>
            </a:r>
          </a:p>
        </p:txBody>
      </p:sp>
      <p:graphicFrame>
        <p:nvGraphicFramePr>
          <p:cNvPr id="586767" name="Group 15"/>
          <p:cNvGraphicFramePr>
            <a:graphicFrameLocks noGrp="1"/>
          </p:cNvGraphicFramePr>
          <p:nvPr/>
        </p:nvGraphicFramePr>
        <p:xfrm>
          <a:off x="1143000" y="2205038"/>
          <a:ext cx="2590800" cy="457200"/>
        </p:xfrm>
        <a:graphic>
          <a:graphicData uri="http://schemas.openxmlformats.org/drawingml/2006/table">
            <a:tbl>
              <a:tblPr/>
              <a:tblGrid>
                <a:gridCol w="2266950"/>
                <a:gridCol w="32385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Op 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3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59775" cy="4648200"/>
          </a:xfrm>
          <a:noFill/>
        </p:spPr>
        <p:txBody>
          <a:bodyPr/>
          <a:lstStyle/>
          <a:p>
            <a:pPr eaLnBrk="1" hangingPunct="1"/>
            <a:r>
              <a:rPr lang="en-US" sz="2400" smtClean="0"/>
              <a:t>Register indirect addressing</a:t>
            </a:r>
          </a:p>
          <a:p>
            <a:pPr eaLnBrk="1" hangingPunct="1"/>
            <a:endParaRPr lang="en-US" sz="2400" smtClean="0"/>
          </a:p>
          <a:p>
            <a:pPr lvl="1" eaLnBrk="1" hangingPunct="1">
              <a:buFont typeface="Wingdings" pitchFamily="2" charset="2"/>
              <a:buNone/>
            </a:pPr>
            <a:endParaRPr lang="en-US" sz="18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/>
              <a:t>mov a, @Ri             ; i = 0 or 1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600" b="1" smtClean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070D E7     mov  a,@r1</a:t>
            </a:r>
            <a:endParaRPr lang="en-US" sz="18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070D 93     movc a,@a+dptr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070E 83     movc a,@a+pc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070F E0     movx a,@dptr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0710 F0     movx @dptr,a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0711 F2     movx @r0,a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0712 E3     movx a,@r1</a:t>
            </a:r>
            <a:r>
              <a:rPr lang="en-US" sz="2000" smtClean="0"/>
              <a:t> 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8051 Instruction Format</a:t>
            </a:r>
          </a:p>
        </p:txBody>
      </p:sp>
      <p:graphicFrame>
        <p:nvGraphicFramePr>
          <p:cNvPr id="575530" name="Group 42"/>
          <p:cNvGraphicFramePr>
            <a:graphicFrameLocks noGrp="1"/>
          </p:cNvGraphicFramePr>
          <p:nvPr/>
        </p:nvGraphicFramePr>
        <p:xfrm>
          <a:off x="914400" y="3773488"/>
          <a:ext cx="2590800" cy="457200"/>
        </p:xfrm>
        <a:graphic>
          <a:graphicData uri="http://schemas.openxmlformats.org/drawingml/2006/table">
            <a:tbl>
              <a:tblPr/>
              <a:tblGrid>
                <a:gridCol w="838200"/>
                <a:gridCol w="17526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A10-A8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Op 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859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54864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relative addressing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14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here:   sjmp  here      ;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machine code=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80FE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(FE=-2)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Range = (-128 ~ 127)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Absolute addressing </a:t>
            </a:r>
            <a:r>
              <a:rPr lang="en-US" sz="2400" smtClean="0">
                <a:solidFill>
                  <a:srgbClr val="FF9900"/>
                </a:solidFill>
              </a:rPr>
              <a:t>(limited in 2k current mem block)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0700                   1           org 0700h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0700 </a:t>
            </a:r>
            <a:r>
              <a:rPr lang="en-US" sz="16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E106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        2           ajmp next   ;next=</a:t>
            </a:r>
            <a:r>
              <a:rPr lang="en-US" sz="16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706h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0702 00                3           nop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0703 00                4           nop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0704 00                5           nop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0705 00                6           nop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                 7     next: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                 8           end</a:t>
            </a:r>
          </a:p>
        </p:txBody>
      </p:sp>
      <p:graphicFrame>
        <p:nvGraphicFramePr>
          <p:cNvPr id="575512" name="Group 24"/>
          <p:cNvGraphicFramePr>
            <a:graphicFrameLocks noGrp="1"/>
          </p:cNvGraphicFramePr>
          <p:nvPr/>
        </p:nvGraphicFramePr>
        <p:xfrm>
          <a:off x="914400" y="1525588"/>
          <a:ext cx="2590800" cy="457200"/>
        </p:xfrm>
        <a:graphic>
          <a:graphicData uri="http://schemas.openxmlformats.org/drawingml/2006/table">
            <a:tbl>
              <a:tblPr/>
              <a:tblGrid>
                <a:gridCol w="25908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Op 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5518" name="Group 30"/>
          <p:cNvGraphicFramePr>
            <a:graphicFrameLocks noGrp="1"/>
          </p:cNvGraphicFramePr>
          <p:nvPr/>
        </p:nvGraphicFramePr>
        <p:xfrm>
          <a:off x="3733800" y="1524000"/>
          <a:ext cx="2590800" cy="457200"/>
        </p:xfrm>
        <a:graphic>
          <a:graphicData uri="http://schemas.openxmlformats.org/drawingml/2006/table">
            <a:tbl>
              <a:tblPr/>
              <a:tblGrid>
                <a:gridCol w="25908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Relative address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5531" name="Group 43"/>
          <p:cNvGraphicFramePr>
            <a:graphicFrameLocks noGrp="1"/>
          </p:cNvGraphicFramePr>
          <p:nvPr/>
        </p:nvGraphicFramePr>
        <p:xfrm>
          <a:off x="3733800" y="3773488"/>
          <a:ext cx="2590800" cy="457200"/>
        </p:xfrm>
        <a:graphic>
          <a:graphicData uri="http://schemas.openxmlformats.org/drawingml/2006/table">
            <a:tbl>
              <a:tblPr/>
              <a:tblGrid>
                <a:gridCol w="25908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A7-A0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5638800" y="3810000"/>
            <a:ext cx="2819400" cy="812800"/>
            <a:chOff x="3552" y="2400"/>
            <a:chExt cx="1776" cy="512"/>
          </a:xfrm>
        </p:grpSpPr>
        <p:sp>
          <p:nvSpPr>
            <p:cNvPr id="78879" name="Oval 49"/>
            <p:cNvSpPr>
              <a:spLocks noChangeArrowheads="1"/>
            </p:cNvSpPr>
            <p:nvPr/>
          </p:nvSpPr>
          <p:spPr bwMode="auto">
            <a:xfrm>
              <a:off x="3552" y="2720"/>
              <a:ext cx="480" cy="192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80" name="Line 50"/>
            <p:cNvSpPr>
              <a:spLocks noChangeShapeType="1"/>
            </p:cNvSpPr>
            <p:nvPr/>
          </p:nvSpPr>
          <p:spPr bwMode="auto">
            <a:xfrm flipV="1">
              <a:off x="4032" y="2592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8881" name="Rectangle 51"/>
            <p:cNvSpPr>
              <a:spLocks noChangeArrowheads="1"/>
            </p:cNvSpPr>
            <p:nvPr/>
          </p:nvSpPr>
          <p:spPr bwMode="auto">
            <a:xfrm>
              <a:off x="4766" y="2422"/>
              <a:ext cx="5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  <a:cs typeface="Courier New" pitchFamily="49" charset="0"/>
                </a:rPr>
                <a:t>07FEh</a:t>
              </a:r>
            </a:p>
          </p:txBody>
        </p:sp>
        <p:sp>
          <p:nvSpPr>
            <p:cNvPr id="78882" name="Line 52"/>
            <p:cNvSpPr>
              <a:spLocks noChangeShapeType="1"/>
            </p:cNvSpPr>
            <p:nvPr/>
          </p:nvSpPr>
          <p:spPr bwMode="auto">
            <a:xfrm>
              <a:off x="4752" y="2400"/>
              <a:ext cx="576" cy="244"/>
            </a:xfrm>
            <a:prstGeom prst="line">
              <a:avLst/>
            </a:prstGeom>
            <a:noFill/>
            <a:ln w="9525">
              <a:solidFill>
                <a:srgbClr val="CC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8883" name="Line 53"/>
            <p:cNvSpPr>
              <a:spLocks noChangeShapeType="1"/>
            </p:cNvSpPr>
            <p:nvPr/>
          </p:nvSpPr>
          <p:spPr bwMode="auto">
            <a:xfrm flipH="1">
              <a:off x="4790" y="2400"/>
              <a:ext cx="538" cy="244"/>
            </a:xfrm>
            <a:prstGeom prst="line">
              <a:avLst/>
            </a:prstGeom>
            <a:noFill/>
            <a:ln w="9525">
              <a:solidFill>
                <a:srgbClr val="CC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8051 Instruction Format</a:t>
            </a:r>
          </a:p>
        </p:txBody>
      </p:sp>
      <p:sp>
        <p:nvSpPr>
          <p:cNvPr id="7987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864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Long distance address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z="16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Range = (0000h ~ FFFFh)</a:t>
            </a:r>
            <a:endParaRPr lang="en-US" smtClean="0"/>
          </a:p>
          <a:p>
            <a:pPr eaLnBrk="1" hangingPunct="1"/>
            <a:endParaRPr lang="en-US" sz="32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0700                   1           org 0700h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0700 </a:t>
            </a:r>
            <a:r>
              <a:rPr lang="en-US" sz="18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020707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          2           ajmp next   ;next=</a:t>
            </a:r>
            <a:r>
              <a:rPr lang="en-US" sz="18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0707h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0703 00                3           nop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0704 00                4           nop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0705 00                5           nop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0706 00                6           nop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                     7     next: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                     8           end</a:t>
            </a:r>
          </a:p>
        </p:txBody>
      </p:sp>
      <p:graphicFrame>
        <p:nvGraphicFramePr>
          <p:cNvPr id="576524" name="Group 12"/>
          <p:cNvGraphicFramePr>
            <a:graphicFrameLocks noGrp="1"/>
          </p:cNvGraphicFramePr>
          <p:nvPr/>
        </p:nvGraphicFramePr>
        <p:xfrm>
          <a:off x="609600" y="1601788"/>
          <a:ext cx="2590800" cy="457200"/>
        </p:xfrm>
        <a:graphic>
          <a:graphicData uri="http://schemas.openxmlformats.org/drawingml/2006/table">
            <a:tbl>
              <a:tblPr/>
              <a:tblGrid>
                <a:gridCol w="25908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Op 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6530" name="Group 18"/>
          <p:cNvGraphicFramePr>
            <a:graphicFrameLocks noGrp="1"/>
          </p:cNvGraphicFramePr>
          <p:nvPr/>
        </p:nvGraphicFramePr>
        <p:xfrm>
          <a:off x="3429000" y="1600200"/>
          <a:ext cx="2590800" cy="457200"/>
        </p:xfrm>
        <a:graphic>
          <a:graphicData uri="http://schemas.openxmlformats.org/drawingml/2006/table">
            <a:tbl>
              <a:tblPr/>
              <a:tblGrid>
                <a:gridCol w="25908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A15-A8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6548" name="Group 36"/>
          <p:cNvGraphicFramePr>
            <a:graphicFrameLocks noGrp="1"/>
          </p:cNvGraphicFramePr>
          <p:nvPr/>
        </p:nvGraphicFramePr>
        <p:xfrm>
          <a:off x="6248400" y="1600200"/>
          <a:ext cx="2590800" cy="457200"/>
        </p:xfrm>
        <a:graphic>
          <a:graphicData uri="http://schemas.openxmlformats.org/drawingml/2006/table">
            <a:tbl>
              <a:tblPr/>
              <a:tblGrid>
                <a:gridCol w="25908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A7-A0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>
            <p:ph type="ctrTitle"/>
          </p:nvPr>
        </p:nvSpPr>
        <p:spPr bwMode="auto">
          <a:xfrm>
            <a:off x="685800" y="533400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  <a:cs typeface="Courier New" pitchFamily="49" charset="0"/>
              </a:rPr>
              <a:t>Stacks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371600" y="1905000"/>
            <a:ext cx="5867400" cy="3124200"/>
            <a:chOff x="1392" y="1248"/>
            <a:chExt cx="2928" cy="1488"/>
          </a:xfrm>
        </p:grpSpPr>
        <p:sp>
          <p:nvSpPr>
            <p:cNvPr id="80901" name="Rectangle 3"/>
            <p:cNvSpPr>
              <a:spLocks noChangeArrowheads="1"/>
            </p:cNvSpPr>
            <p:nvPr/>
          </p:nvSpPr>
          <p:spPr bwMode="auto">
            <a:xfrm>
              <a:off x="2592" y="2112"/>
              <a:ext cx="624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902" name="Rectangle 4"/>
            <p:cNvSpPr>
              <a:spLocks noChangeArrowheads="1"/>
            </p:cNvSpPr>
            <p:nvPr/>
          </p:nvSpPr>
          <p:spPr bwMode="auto">
            <a:xfrm>
              <a:off x="2592" y="2160"/>
              <a:ext cx="62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903" name="Rectangle 5"/>
            <p:cNvSpPr>
              <a:spLocks noChangeArrowheads="1"/>
            </p:cNvSpPr>
            <p:nvPr/>
          </p:nvSpPr>
          <p:spPr bwMode="auto">
            <a:xfrm>
              <a:off x="2592" y="2208"/>
              <a:ext cx="62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904" name="Rectangle 6"/>
            <p:cNvSpPr>
              <a:spLocks noChangeArrowheads="1"/>
            </p:cNvSpPr>
            <p:nvPr/>
          </p:nvSpPr>
          <p:spPr bwMode="auto">
            <a:xfrm>
              <a:off x="2592" y="2256"/>
              <a:ext cx="62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905" name="Rectangle 7"/>
            <p:cNvSpPr>
              <a:spLocks noChangeArrowheads="1"/>
            </p:cNvSpPr>
            <p:nvPr/>
          </p:nvSpPr>
          <p:spPr bwMode="auto">
            <a:xfrm>
              <a:off x="2592" y="2304"/>
              <a:ext cx="62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906" name="Rectangle 8"/>
            <p:cNvSpPr>
              <a:spLocks noChangeArrowheads="1"/>
            </p:cNvSpPr>
            <p:nvPr/>
          </p:nvSpPr>
          <p:spPr bwMode="auto">
            <a:xfrm>
              <a:off x="2592" y="2352"/>
              <a:ext cx="62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907" name="Rectangle 9"/>
            <p:cNvSpPr>
              <a:spLocks noChangeArrowheads="1"/>
            </p:cNvSpPr>
            <p:nvPr/>
          </p:nvSpPr>
          <p:spPr bwMode="auto">
            <a:xfrm>
              <a:off x="2592" y="2400"/>
              <a:ext cx="62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908" name="Rectangle 10"/>
            <p:cNvSpPr>
              <a:spLocks noChangeArrowheads="1"/>
            </p:cNvSpPr>
            <p:nvPr/>
          </p:nvSpPr>
          <p:spPr bwMode="auto">
            <a:xfrm>
              <a:off x="2592" y="2448"/>
              <a:ext cx="62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909" name="Rectangle 11"/>
            <p:cNvSpPr>
              <a:spLocks noChangeArrowheads="1"/>
            </p:cNvSpPr>
            <p:nvPr/>
          </p:nvSpPr>
          <p:spPr bwMode="auto">
            <a:xfrm>
              <a:off x="2592" y="2496"/>
              <a:ext cx="62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910" name="Rectangle 12"/>
            <p:cNvSpPr>
              <a:spLocks noChangeArrowheads="1"/>
            </p:cNvSpPr>
            <p:nvPr/>
          </p:nvSpPr>
          <p:spPr bwMode="auto">
            <a:xfrm>
              <a:off x="2592" y="2544"/>
              <a:ext cx="62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911" name="Rectangle 13"/>
            <p:cNvSpPr>
              <a:spLocks noChangeArrowheads="1"/>
            </p:cNvSpPr>
            <p:nvPr/>
          </p:nvSpPr>
          <p:spPr bwMode="auto">
            <a:xfrm>
              <a:off x="2592" y="2592"/>
              <a:ext cx="62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912" name="Rectangle 14"/>
            <p:cNvSpPr>
              <a:spLocks noChangeArrowheads="1"/>
            </p:cNvSpPr>
            <p:nvPr/>
          </p:nvSpPr>
          <p:spPr bwMode="auto">
            <a:xfrm>
              <a:off x="2592" y="2640"/>
              <a:ext cx="62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913" name="Rectangle 15"/>
            <p:cNvSpPr>
              <a:spLocks noChangeArrowheads="1"/>
            </p:cNvSpPr>
            <p:nvPr/>
          </p:nvSpPr>
          <p:spPr bwMode="auto">
            <a:xfrm>
              <a:off x="2592" y="2688"/>
              <a:ext cx="62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914" name="Rectangle 16"/>
            <p:cNvSpPr>
              <a:spLocks noChangeArrowheads="1"/>
            </p:cNvSpPr>
            <p:nvPr/>
          </p:nvSpPr>
          <p:spPr bwMode="auto">
            <a:xfrm>
              <a:off x="1392" y="1776"/>
              <a:ext cx="624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915" name="Rectangle 17"/>
            <p:cNvSpPr>
              <a:spLocks noChangeArrowheads="1"/>
            </p:cNvSpPr>
            <p:nvPr/>
          </p:nvSpPr>
          <p:spPr bwMode="auto">
            <a:xfrm>
              <a:off x="3696" y="1776"/>
              <a:ext cx="624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916" name="Freeform 18"/>
            <p:cNvSpPr>
              <a:spLocks/>
            </p:cNvSpPr>
            <p:nvPr/>
          </p:nvSpPr>
          <p:spPr bwMode="auto">
            <a:xfrm>
              <a:off x="1728" y="1568"/>
              <a:ext cx="1080" cy="544"/>
            </a:xfrm>
            <a:custGeom>
              <a:avLst/>
              <a:gdLst>
                <a:gd name="T0" fmla="*/ 0 w 1080"/>
                <a:gd name="T1" fmla="*/ 208 h 544"/>
                <a:gd name="T2" fmla="*/ 336 w 1080"/>
                <a:gd name="T3" fmla="*/ 16 h 544"/>
                <a:gd name="T4" fmla="*/ 960 w 1080"/>
                <a:gd name="T5" fmla="*/ 112 h 544"/>
                <a:gd name="T6" fmla="*/ 1056 w 1080"/>
                <a:gd name="T7" fmla="*/ 544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0"/>
                <a:gd name="T13" fmla="*/ 0 h 544"/>
                <a:gd name="T14" fmla="*/ 1080 w 1080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0" h="544">
                  <a:moveTo>
                    <a:pt x="0" y="208"/>
                  </a:moveTo>
                  <a:cubicBezTo>
                    <a:pt x="88" y="120"/>
                    <a:pt x="176" y="32"/>
                    <a:pt x="336" y="16"/>
                  </a:cubicBezTo>
                  <a:cubicBezTo>
                    <a:pt x="496" y="0"/>
                    <a:pt x="840" y="24"/>
                    <a:pt x="960" y="112"/>
                  </a:cubicBezTo>
                  <a:cubicBezTo>
                    <a:pt x="1080" y="200"/>
                    <a:pt x="1068" y="372"/>
                    <a:pt x="1056" y="5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0917" name="Freeform 19"/>
            <p:cNvSpPr>
              <a:spLocks/>
            </p:cNvSpPr>
            <p:nvPr/>
          </p:nvSpPr>
          <p:spPr bwMode="auto">
            <a:xfrm>
              <a:off x="3032" y="1448"/>
              <a:ext cx="1048" cy="664"/>
            </a:xfrm>
            <a:custGeom>
              <a:avLst/>
              <a:gdLst>
                <a:gd name="T0" fmla="*/ 40 w 1048"/>
                <a:gd name="T1" fmla="*/ 664 h 664"/>
                <a:gd name="T2" fmla="*/ 40 w 1048"/>
                <a:gd name="T3" fmla="*/ 328 h 664"/>
                <a:gd name="T4" fmla="*/ 280 w 1048"/>
                <a:gd name="T5" fmla="*/ 40 h 664"/>
                <a:gd name="T6" fmla="*/ 904 w 1048"/>
                <a:gd name="T7" fmla="*/ 88 h 664"/>
                <a:gd name="T8" fmla="*/ 1048 w 1048"/>
                <a:gd name="T9" fmla="*/ 328 h 6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8"/>
                <a:gd name="T16" fmla="*/ 0 h 664"/>
                <a:gd name="T17" fmla="*/ 1048 w 1048"/>
                <a:gd name="T18" fmla="*/ 664 h 6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8" h="664">
                  <a:moveTo>
                    <a:pt x="40" y="664"/>
                  </a:moveTo>
                  <a:cubicBezTo>
                    <a:pt x="20" y="548"/>
                    <a:pt x="0" y="432"/>
                    <a:pt x="40" y="328"/>
                  </a:cubicBezTo>
                  <a:cubicBezTo>
                    <a:pt x="80" y="224"/>
                    <a:pt x="136" y="80"/>
                    <a:pt x="280" y="40"/>
                  </a:cubicBezTo>
                  <a:cubicBezTo>
                    <a:pt x="424" y="0"/>
                    <a:pt x="776" y="40"/>
                    <a:pt x="904" y="88"/>
                  </a:cubicBezTo>
                  <a:cubicBezTo>
                    <a:pt x="1032" y="136"/>
                    <a:pt x="1040" y="232"/>
                    <a:pt x="1048" y="3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0918" name="Text Box 20"/>
            <p:cNvSpPr txBox="1">
              <a:spLocks noChangeArrowheads="1"/>
            </p:cNvSpPr>
            <p:nvPr/>
          </p:nvSpPr>
          <p:spPr bwMode="auto">
            <a:xfrm>
              <a:off x="2116" y="1353"/>
              <a:ext cx="339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</a:rPr>
                <a:t>push</a:t>
              </a:r>
            </a:p>
          </p:txBody>
        </p:sp>
        <p:sp>
          <p:nvSpPr>
            <p:cNvPr id="80919" name="Text Box 21"/>
            <p:cNvSpPr txBox="1">
              <a:spLocks noChangeArrowheads="1"/>
            </p:cNvSpPr>
            <p:nvPr/>
          </p:nvSpPr>
          <p:spPr bwMode="auto">
            <a:xfrm>
              <a:off x="3436" y="1248"/>
              <a:ext cx="282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</a:rPr>
                <a:t>pop</a:t>
              </a:r>
            </a:p>
          </p:txBody>
        </p:sp>
        <p:sp>
          <p:nvSpPr>
            <p:cNvPr id="80920" name="Text Box 22"/>
            <p:cNvSpPr txBox="1">
              <a:spLocks noChangeArrowheads="1"/>
            </p:cNvSpPr>
            <p:nvPr/>
          </p:nvSpPr>
          <p:spPr bwMode="auto">
            <a:xfrm>
              <a:off x="3254" y="2222"/>
              <a:ext cx="358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</a:rPr>
                <a:t>stack</a:t>
              </a:r>
            </a:p>
          </p:txBody>
        </p:sp>
        <p:sp>
          <p:nvSpPr>
            <p:cNvPr id="80921" name="Text Box 23"/>
            <p:cNvSpPr txBox="1">
              <a:spLocks noChangeArrowheads="1"/>
            </p:cNvSpPr>
            <p:nvPr/>
          </p:nvSpPr>
          <p:spPr bwMode="auto">
            <a:xfrm>
              <a:off x="1642" y="1909"/>
              <a:ext cx="73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</a:rPr>
                <a:t>stack pointer</a:t>
              </a:r>
            </a:p>
          </p:txBody>
        </p:sp>
        <p:sp>
          <p:nvSpPr>
            <p:cNvPr id="80922" name="Line 24"/>
            <p:cNvSpPr>
              <a:spLocks noChangeShapeType="1"/>
            </p:cNvSpPr>
            <p:nvPr/>
          </p:nvSpPr>
          <p:spPr bwMode="auto">
            <a:xfrm>
              <a:off x="2064" y="2132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0900" name="Text Box 25"/>
          <p:cNvSpPr txBox="1">
            <a:spLocks noChangeArrowheads="1"/>
          </p:cNvSpPr>
          <p:nvPr/>
        </p:nvSpPr>
        <p:spPr bwMode="auto">
          <a:xfrm>
            <a:off x="2438400" y="5507038"/>
            <a:ext cx="4741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Go do the stack exercise…..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Stack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58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Stack-oriented data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Only one operand (</a:t>
            </a:r>
            <a:r>
              <a:rPr lang="en-US" sz="2000" smtClean="0">
                <a:solidFill>
                  <a:srgbClr val="FF3300"/>
                </a:solidFill>
              </a:rPr>
              <a:t>direct</a:t>
            </a:r>
            <a:r>
              <a:rPr lang="en-US" sz="2000" smtClean="0"/>
              <a:t> addressing)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SP is other operand – register indirect - implied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Direct addressing mode must be used in Push and Pop</a:t>
            </a:r>
          </a:p>
          <a:p>
            <a:pPr eaLnBrk="1" hangingPunct="1">
              <a:lnSpc>
                <a:spcPct val="90000"/>
              </a:lnSpc>
            </a:pPr>
            <a:endParaRPr lang="en-US" sz="2400" b="1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mov sp, #0x40	; Initialize SP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push 0x55	; </a:t>
            </a:r>
            <a:r>
              <a:rPr lang="en-US" sz="2000" b="1" smtClean="0">
                <a:latin typeface="Courier New" pitchFamily="49" charset="0"/>
                <a:sym typeface="Wingdings" pitchFamily="2" charset="2"/>
              </a:rPr>
              <a:t>SP  SP+1,</a:t>
            </a:r>
            <a:r>
              <a:rPr lang="en-US" sz="2000" b="1" smtClean="0">
                <a:latin typeface="Courier New" pitchFamily="49" charset="0"/>
              </a:rPr>
              <a:t> M[SP] </a:t>
            </a:r>
            <a:r>
              <a:rPr lang="en-US" sz="2000" b="1" smtClean="0">
                <a:latin typeface="Courier New" pitchFamily="49" charset="0"/>
                <a:sym typeface="Wingdings" pitchFamily="2" charset="2"/>
              </a:rPr>
              <a:t> M[55]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sym typeface="Wingdings" pitchFamily="2" charset="2"/>
              </a:rPr>
              <a:t>				; M[41]  M[55]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sym typeface="Wingdings" pitchFamily="2" charset="2"/>
              </a:rPr>
              <a:t>pop b		; b  M[55]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ym typeface="Wingdings" pitchFamily="2" charset="2"/>
              </a:rPr>
              <a:t>Note: can only specify RAM or SFRs (direct mode) to push or pop. Therefore, to push/pop the accumulator, must use </a:t>
            </a:r>
            <a:r>
              <a:rPr lang="en-US" sz="2000" b="1" smtClean="0">
                <a:solidFill>
                  <a:srgbClr val="FF3300"/>
                </a:solidFill>
                <a:sym typeface="Wingdings" pitchFamily="2" charset="2"/>
              </a:rPr>
              <a:t>acc</a:t>
            </a:r>
            <a:r>
              <a:rPr lang="en-US" sz="2000" b="1" smtClean="0">
                <a:sym typeface="Wingdings" pitchFamily="2" charset="2"/>
              </a:rPr>
              <a:t>, not </a:t>
            </a:r>
            <a:r>
              <a:rPr lang="en-US" sz="2000" b="1" smtClean="0">
                <a:solidFill>
                  <a:srgbClr val="FF3300"/>
                </a:solidFill>
                <a:sym typeface="Wingdings" pitchFamily="2" charset="2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Stack (push,pop)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71600"/>
            <a:ext cx="8458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Therefore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Push a    ;is invalid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Push r0   ;is invalid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Push r1   ;is invalid</a:t>
            </a:r>
            <a:endParaRPr lang="en-US" sz="1600" b="1" smtClean="0">
              <a:sym typeface="Wingdings" pitchFamily="2" charset="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sym typeface="Wingdings" pitchFamily="2" charset="2"/>
              </a:rPr>
              <a:t>push acc  ;is correct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sym typeface="Wingdings" pitchFamily="2" charset="2"/>
              </a:rPr>
              <a:t>Push psw  ;is correct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sym typeface="Wingdings" pitchFamily="2" charset="2"/>
              </a:rPr>
              <a:t>Push b    ;is correct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sym typeface="Wingdings" pitchFamily="2" charset="2"/>
              </a:rPr>
              <a:t>Push 13h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sym typeface="Wingdings" pitchFamily="2" charset="2"/>
              </a:rPr>
              <a:t>Push 0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sym typeface="Wingdings" pitchFamily="2" charset="2"/>
              </a:rPr>
              <a:t>Push 1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sym typeface="Wingdings" pitchFamily="2" charset="2"/>
              </a:rPr>
              <a:t>Pop  7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sym typeface="Wingdings" pitchFamily="2" charset="2"/>
              </a:rPr>
              <a:t>Pop  8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sym typeface="Wingdings" pitchFamily="2" charset="2"/>
              </a:rPr>
              <a:t>Push 0e0h  ;acc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sym typeface="Wingdings" pitchFamily="2" charset="2"/>
              </a:rPr>
              <a:t>Pop  0f0h  ;b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b="1" smtClean="0"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611188" y="2781300"/>
            <a:ext cx="5113337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Exchange Instructions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 two way data transfer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XCH a, 30h	     ; a </a:t>
            </a:r>
            <a:r>
              <a:rPr lang="en-US" b="1" smtClean="0">
                <a:latin typeface="Courier New" pitchFamily="49" charset="0"/>
                <a:sym typeface="Wingdings" pitchFamily="2" charset="2"/>
              </a:rPr>
              <a:t> M[30]</a:t>
            </a:r>
            <a:endParaRPr lang="en-US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XCH a, R0		; a </a:t>
            </a:r>
            <a:r>
              <a:rPr lang="en-US" b="1" smtClean="0">
                <a:latin typeface="Courier New" pitchFamily="49" charset="0"/>
                <a:sym typeface="Wingdings" pitchFamily="2" charset="2"/>
              </a:rPr>
              <a:t> R0</a:t>
            </a:r>
            <a:endParaRPr lang="en-US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XCH a, @R0		; a </a:t>
            </a:r>
            <a:r>
              <a:rPr lang="en-US" b="1" smtClean="0">
                <a:latin typeface="Courier New" pitchFamily="49" charset="0"/>
                <a:sym typeface="Wingdings" pitchFamily="2" charset="2"/>
              </a:rPr>
              <a:t> M[R0]</a:t>
            </a:r>
            <a:endParaRPr lang="en-US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XCHD a, R0		; exchange </a:t>
            </a:r>
            <a:r>
              <a:rPr lang="en-US" b="1" smtClean="0"/>
              <a:t>“</a:t>
            </a:r>
            <a:r>
              <a:rPr lang="en-US" b="1" smtClean="0">
                <a:latin typeface="Courier New" pitchFamily="49" charset="0"/>
              </a:rPr>
              <a:t>digit</a:t>
            </a:r>
            <a:r>
              <a:rPr lang="en-US" b="1" smtClean="0"/>
              <a:t>”</a:t>
            </a:r>
            <a:endParaRPr lang="en-US" b="1" smtClean="0">
              <a:latin typeface="Courier New" pitchFamily="49" charset="0"/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4495800" y="4800600"/>
            <a:ext cx="32972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R0[7..4] R0[3..0]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066800" y="4800600"/>
            <a:ext cx="29321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a[7..4] a[3..0]</a:t>
            </a:r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 flipV="1">
            <a:off x="3276600" y="53340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 flipV="1">
            <a:off x="7010400" y="53340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3276600" y="5867400"/>
            <a:ext cx="3733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25146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60960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2514600" y="48006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3980" name="Rectangle 12"/>
          <p:cNvSpPr>
            <a:spLocks noChangeArrowheads="1"/>
          </p:cNvSpPr>
          <p:nvPr/>
        </p:nvSpPr>
        <p:spPr bwMode="auto">
          <a:xfrm>
            <a:off x="6096000" y="4800600"/>
            <a:ext cx="16764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3870325" y="5500688"/>
            <a:ext cx="2460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Only 4 bits exchanged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000" smtClean="0">
                <a:solidFill>
                  <a:schemeClr val="accent2"/>
                </a:solidFill>
                <a:latin typeface="Comic Sans MS" pitchFamily="66" charset="0"/>
                <a:ea typeface="PMingLiU" pitchFamily="18" charset="-120"/>
              </a:rPr>
              <a:t>Comparison of the 8051 Family Members</a:t>
            </a:r>
            <a:endParaRPr lang="en-US" sz="3000" smtClean="0">
              <a:solidFill>
                <a:schemeClr val="accent2"/>
              </a:solidFill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7772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ROM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8031  no ROM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80xx  mask ROM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87xx  EPROM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89xx  Flash EEPROM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89xx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8951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8952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8953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8955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898252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891051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892051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Example (AT89C51,AT89LV51,AT89S51)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AT= ATMEL(Manufacture)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 = CMOS technology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LV= Low Power(3.0v)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Bit-Oriented Data Transfer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pPr eaLnBrk="1" hangingPunct="1"/>
            <a:r>
              <a:rPr lang="en-US" sz="2400" smtClean="0"/>
              <a:t>transfers between individual bits.</a:t>
            </a:r>
          </a:p>
          <a:p>
            <a:pPr eaLnBrk="1" hangingPunct="1"/>
            <a:r>
              <a:rPr lang="en-US" sz="2400" smtClean="0"/>
              <a:t>Carry flag (C) (bit 7 in the PSW) is used as a single-bit accumulator</a:t>
            </a:r>
          </a:p>
          <a:p>
            <a:pPr eaLnBrk="1" hangingPunct="1"/>
            <a:r>
              <a:rPr lang="en-US" sz="2400" smtClean="0"/>
              <a:t>RAM bits in addresses 20-2F are bit addressable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z="2000" b="1" smtClean="0">
                <a:latin typeface="Courier New" pitchFamily="49" charset="0"/>
              </a:rPr>
              <a:t>mov C, P0.0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smtClean="0">
                <a:latin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mov C, 67h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mov C, 2ch.7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2290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3851275" y="3022600"/>
          <a:ext cx="5041900" cy="3455988"/>
        </p:xfrm>
        <a:graphic>
          <a:graphicData uri="http://schemas.openxmlformats.org/presentationml/2006/ole">
            <p:oleObj spid="_x0000_s12290" name="Photo Editor Photo" r:id="rId3" imgW="4809524" imgH="3552381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5105400" y="4343400"/>
            <a:ext cx="457200" cy="228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16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smtClean="0">
                <a:solidFill>
                  <a:schemeClr val="accent2"/>
                </a:solidFill>
                <a:latin typeface="Comic Sans MS" pitchFamily="66" charset="0"/>
              </a:rPr>
              <a:t>SFRs that are Bit Addressable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658938"/>
            <a:ext cx="3455987" cy="48656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SFRs with addresses ending in 0 or 8 are bit-addressable.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/>
              <a:t>(80, 88, 90, 98, etc)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Notice that all 4 parallel I/O ports are bit addressable.</a:t>
            </a:r>
          </a:p>
        </p:txBody>
      </p:sp>
      <p:graphicFrame>
        <p:nvGraphicFramePr>
          <p:cNvPr id="13314" name="Object 64"/>
          <p:cNvGraphicFramePr>
            <a:graphicFrameLocks noChangeAspect="1"/>
          </p:cNvGraphicFramePr>
          <p:nvPr>
            <p:ph sz="half" idx="2"/>
          </p:nvPr>
        </p:nvGraphicFramePr>
        <p:xfrm>
          <a:off x="3419475" y="1379538"/>
          <a:ext cx="5473700" cy="5073650"/>
        </p:xfrm>
        <a:graphic>
          <a:graphicData uri="http://schemas.openxmlformats.org/presentationml/2006/ole">
            <p:oleObj spid="_x0000_s13314" name="Photo Editor Photo" r:id="rId3" imgW="5068007" imgH="3315163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Data Processing Instructions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Arithmetic Instructions</a:t>
            </a:r>
          </a:p>
          <a:p>
            <a:pPr eaLnBrk="1" hangingPunct="1"/>
            <a:r>
              <a:rPr lang="en-US" smtClean="0"/>
              <a:t>Logic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Arithmetic Instructions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</a:t>
            </a:r>
          </a:p>
          <a:p>
            <a:pPr eaLnBrk="1" hangingPunct="1"/>
            <a:r>
              <a:rPr lang="en-US" smtClean="0"/>
              <a:t>Subtract</a:t>
            </a:r>
          </a:p>
          <a:p>
            <a:pPr eaLnBrk="1" hangingPunct="1"/>
            <a:r>
              <a:rPr lang="en-US" smtClean="0"/>
              <a:t>Increment</a:t>
            </a:r>
          </a:p>
          <a:p>
            <a:pPr eaLnBrk="1" hangingPunct="1"/>
            <a:r>
              <a:rPr lang="en-US" smtClean="0"/>
              <a:t>Decrement</a:t>
            </a:r>
          </a:p>
          <a:p>
            <a:pPr eaLnBrk="1" hangingPunct="1"/>
            <a:r>
              <a:rPr lang="en-US" smtClean="0"/>
              <a:t>Multiply</a:t>
            </a:r>
          </a:p>
          <a:p>
            <a:pPr eaLnBrk="1" hangingPunct="1"/>
            <a:r>
              <a:rPr lang="en-US" smtClean="0"/>
              <a:t>Divide </a:t>
            </a:r>
          </a:p>
          <a:p>
            <a:pPr eaLnBrk="1" hangingPunct="1"/>
            <a:r>
              <a:rPr lang="en-US" smtClean="0"/>
              <a:t>Decimal adjust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Arithmetic Instructions</a:t>
            </a:r>
          </a:p>
        </p:txBody>
      </p:sp>
      <p:graphicFrame>
        <p:nvGraphicFramePr>
          <p:cNvPr id="450563" name="Group 3"/>
          <p:cNvGraphicFramePr>
            <a:graphicFrameLocks noGrp="1"/>
          </p:cNvGraphicFramePr>
          <p:nvPr>
            <p:ph idx="1"/>
          </p:nvPr>
        </p:nvGraphicFramePr>
        <p:xfrm>
          <a:off x="1295400" y="1752600"/>
          <a:ext cx="6781800" cy="4433892"/>
        </p:xfrm>
        <a:graphic>
          <a:graphicData uri="http://schemas.openxmlformats.org/drawingml/2006/table">
            <a:tbl>
              <a:tblPr/>
              <a:tblGrid>
                <a:gridCol w="2127250"/>
                <a:gridCol w="465455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Mnemonic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 A, 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add A to byte, put result in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ADDC A, 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add with carry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SUBB A, 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subtract with borrow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INC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increment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INC 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increment byte in 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INC DPTR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increment data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DEC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decrement accumulator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DEC 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decrement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MUL 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multiply accumulator by b 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DIV 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divide accumulator by b 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DA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decimal adjust the accumulator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ADD Instructions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add a, byte		; a </a:t>
            </a:r>
            <a:r>
              <a:rPr lang="en-US" sz="2000" smtClean="0">
                <a:latin typeface="Courier New" pitchFamily="49" charset="0"/>
                <a:sym typeface="Wingdings" pitchFamily="2" charset="2"/>
              </a:rPr>
              <a:t> a + byte</a:t>
            </a:r>
            <a:endParaRPr lang="en-US" sz="20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addc a, byte		; a </a:t>
            </a:r>
            <a:r>
              <a:rPr lang="en-US" sz="2000" smtClean="0">
                <a:latin typeface="Courier New" pitchFamily="49" charset="0"/>
                <a:sym typeface="Wingdings" pitchFamily="2" charset="2"/>
              </a:rPr>
              <a:t> a + byte + C</a:t>
            </a:r>
            <a:endParaRPr lang="en-US" sz="20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These instructions affect 3 bits in PSW: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C = 1 if result of add is greater than FF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AC = 1 if there is a carry out of bit 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OV = 1 if there is a carry out of bit 7, but not from bit 6, or visa versa.</a:t>
            </a: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572000"/>
            <a:ext cx="5867400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2133600" y="5029200"/>
            <a:ext cx="533400" cy="1143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2743200" y="5029200"/>
            <a:ext cx="533400" cy="1143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5257800" y="5029200"/>
            <a:ext cx="533400" cy="1143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Instructions that Affect PSW bits</a:t>
            </a: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2017713"/>
            <a:ext cx="7304088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2" name="AutoShape 4"/>
          <p:cNvSpPr>
            <a:spLocks noChangeArrowheads="1"/>
          </p:cNvSpPr>
          <p:nvPr/>
        </p:nvSpPr>
        <p:spPr bwMode="auto">
          <a:xfrm>
            <a:off x="468313" y="3276600"/>
            <a:ext cx="685800" cy="990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>
            <a:off x="1371600" y="4419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ADD Examples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10000" cy="13620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mov a, #3Fh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add a, #D3h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What is the value of the C, AC, OV flags after the second instruction is executed?</a:t>
            </a:r>
          </a:p>
        </p:txBody>
      </p:sp>
      <p:sp>
        <p:nvSpPr>
          <p:cNvPr id="453637" name="Text Box 5"/>
          <p:cNvSpPr txBox="1">
            <a:spLocks noChangeArrowheads="1"/>
          </p:cNvSpPr>
          <p:nvPr/>
        </p:nvSpPr>
        <p:spPr bwMode="auto">
          <a:xfrm>
            <a:off x="838200" y="3048000"/>
            <a:ext cx="20097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 0011 1111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 </a:t>
            </a:r>
            <a:r>
              <a:rPr lang="en-US" u="sng">
                <a:latin typeface="Courier New" pitchFamily="49" charset="0"/>
              </a:rPr>
              <a:t>1101 0011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 0001 0010</a:t>
            </a:r>
          </a:p>
          <a:p>
            <a:endParaRPr lang="en-US" sz="2000"/>
          </a:p>
        </p:txBody>
      </p:sp>
      <p:sp>
        <p:nvSpPr>
          <p:cNvPr id="453638" name="Text Box 6"/>
          <p:cNvSpPr txBox="1">
            <a:spLocks noChangeArrowheads="1"/>
          </p:cNvSpPr>
          <p:nvPr/>
        </p:nvSpPr>
        <p:spPr bwMode="auto">
          <a:xfrm>
            <a:off x="3048000" y="4267200"/>
            <a:ext cx="1460500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>
                <a:latin typeface="Courier New" pitchFamily="49" charset="0"/>
              </a:rPr>
              <a:t>C = 1</a:t>
            </a:r>
          </a:p>
          <a:p>
            <a:pPr>
              <a:spcBef>
                <a:spcPct val="20000"/>
              </a:spcBef>
            </a:pPr>
            <a:r>
              <a:rPr lang="en-US" sz="2800">
                <a:latin typeface="Courier New" pitchFamily="49" charset="0"/>
              </a:rPr>
              <a:t>AC = 1</a:t>
            </a:r>
          </a:p>
          <a:p>
            <a:pPr>
              <a:spcBef>
                <a:spcPct val="20000"/>
              </a:spcBef>
            </a:pPr>
            <a:r>
              <a:rPr lang="en-US" sz="2800">
                <a:latin typeface="Courier New" pitchFamily="49" charset="0"/>
              </a:rPr>
              <a:t>OV = 0</a:t>
            </a:r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7" grpId="0" autoUpdateAnimBg="0"/>
      <p:bldP spid="453638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Signed Addition and Overflow</a:t>
            </a:r>
          </a:p>
        </p:txBody>
      </p:sp>
      <p:sp>
        <p:nvSpPr>
          <p:cNvPr id="454659" name="Text Box 3"/>
          <p:cNvSpPr txBox="1">
            <a:spLocks noChangeArrowheads="1"/>
          </p:cNvSpPr>
          <p:nvPr/>
        </p:nvSpPr>
        <p:spPr bwMode="auto">
          <a:xfrm>
            <a:off x="5181600" y="1438275"/>
            <a:ext cx="3810000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0111 1111  (positive 127)</a:t>
            </a:r>
          </a:p>
          <a:p>
            <a:pPr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</a:t>
            </a:r>
            <a:r>
              <a:rPr lang="en-US" sz="1800" u="sng">
                <a:latin typeface="Courier New" pitchFamily="49" charset="0"/>
              </a:rPr>
              <a:t>0111 0011  (positive 115)</a:t>
            </a:r>
          </a:p>
          <a:p>
            <a:pPr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1111 0010  (overflow cannot represent 242 in 8 bits 2’s complement)</a:t>
            </a:r>
          </a:p>
          <a:p>
            <a:endParaRPr lang="en-US" sz="1600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762000" y="1600200"/>
            <a:ext cx="35814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2’s complement: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0000 0000  00  0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…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0111 1111  7F	127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1000 0000	 80 -128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…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1111 1111	 FF -1</a:t>
            </a:r>
          </a:p>
          <a:p>
            <a:endParaRPr lang="en-US" sz="2000"/>
          </a:p>
        </p:txBody>
      </p:sp>
      <p:sp>
        <p:nvSpPr>
          <p:cNvPr id="454661" name="Text Box 5"/>
          <p:cNvSpPr txBox="1">
            <a:spLocks noChangeArrowheads="1"/>
          </p:cNvSpPr>
          <p:nvPr/>
        </p:nvSpPr>
        <p:spPr bwMode="auto">
          <a:xfrm>
            <a:off x="5181600" y="3300413"/>
            <a:ext cx="3962400" cy="127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1000 1111  (negative 113)</a:t>
            </a:r>
          </a:p>
          <a:p>
            <a:pPr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</a:t>
            </a:r>
            <a:r>
              <a:rPr lang="en-US" sz="1800" u="sng">
                <a:latin typeface="Courier New" pitchFamily="49" charset="0"/>
              </a:rPr>
              <a:t>1101 0011  (negative  45)</a:t>
            </a:r>
          </a:p>
          <a:p>
            <a:pPr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0110 0010  (overflow)</a:t>
            </a:r>
          </a:p>
          <a:p>
            <a:endParaRPr lang="en-US" sz="1600"/>
          </a:p>
        </p:txBody>
      </p:sp>
      <p:sp>
        <p:nvSpPr>
          <p:cNvPr id="454662" name="Text Box 6"/>
          <p:cNvSpPr txBox="1">
            <a:spLocks noChangeArrowheads="1"/>
          </p:cNvSpPr>
          <p:nvPr/>
        </p:nvSpPr>
        <p:spPr bwMode="auto">
          <a:xfrm>
            <a:off x="5029200" y="4900613"/>
            <a:ext cx="4114800" cy="127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0011 1111  (positive)</a:t>
            </a:r>
          </a:p>
          <a:p>
            <a:pPr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</a:t>
            </a:r>
            <a:r>
              <a:rPr lang="en-US" sz="1800" u="sng">
                <a:latin typeface="Courier New" pitchFamily="49" charset="0"/>
              </a:rPr>
              <a:t>1101 0011  (negative)</a:t>
            </a:r>
          </a:p>
          <a:p>
            <a:pPr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0001 0010 (never overflows)</a:t>
            </a:r>
          </a:p>
          <a:p>
            <a:endParaRPr lang="en-US" sz="1600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2667000" y="20574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3276600" y="20574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autoUpdateAnimBg="0"/>
      <p:bldP spid="454661" grpId="0" autoUpdateAnimBg="0"/>
      <p:bldP spid="454662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68313" y="260350"/>
            <a:ext cx="82296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Addition Example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32812" cy="43926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; Computes Z = X + 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; Adds values at locations 78h and 79h and puts them in 7Ah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;------------------------------------------------------------------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X		equ 	78h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Y		equ 	79h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Z		equ 	7Ah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;-----------------------------------------------------------------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 	org 00h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ljmp 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;-----------------------------------------------------------------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org 100h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Main:     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mov a, 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add a, 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mov Z, a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zh-TW" sz="3000" b="1" smtClean="0">
                <a:solidFill>
                  <a:schemeClr val="accent2"/>
                </a:solidFill>
                <a:latin typeface="Comic Sans MS" pitchFamily="66" charset="0"/>
                <a:ea typeface="PMingLiU" pitchFamily="18" charset="-120"/>
              </a:rPr>
              <a:t>Comparison of the 8051 Family Members</a:t>
            </a:r>
            <a:endParaRPr lang="en-US" sz="3000" b="1" smtClean="0">
              <a:solidFill>
                <a:schemeClr val="accent2"/>
              </a:solidFill>
              <a:latin typeface="Comic Sans MS" pitchFamily="66" charset="0"/>
              <a:ea typeface="PMingLiU" pitchFamily="18" charset="-120"/>
            </a:endParaRPr>
          </a:p>
        </p:txBody>
      </p:sp>
      <p:graphicFrame>
        <p:nvGraphicFramePr>
          <p:cNvPr id="522243" name="Group 3"/>
          <p:cNvGraphicFramePr>
            <a:graphicFrameLocks noGrp="1"/>
          </p:cNvGraphicFramePr>
          <p:nvPr/>
        </p:nvGraphicFramePr>
        <p:xfrm>
          <a:off x="533400" y="1524000"/>
          <a:ext cx="8001000" cy="3407666"/>
        </p:xfrm>
        <a:graphic>
          <a:graphicData uri="http://schemas.openxmlformats.org/drawingml/2006/table">
            <a:tbl>
              <a:tblPr/>
              <a:tblGrid>
                <a:gridCol w="1312863"/>
                <a:gridCol w="1112837"/>
                <a:gridCol w="1117600"/>
                <a:gridCol w="1112838"/>
                <a:gridCol w="1114425"/>
                <a:gridCol w="1116012"/>
                <a:gridCol w="1114425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89XX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ROM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Timer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Int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Source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IO pin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Other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8951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8952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8953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WD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8955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WD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898252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ISP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891051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892051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3022600" y="5232400"/>
            <a:ext cx="3073400" cy="1016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66"/>
                </a:solidFill>
              </a:rPr>
              <a:t>WD</a:t>
            </a:r>
            <a:r>
              <a:rPr lang="en-US" sz="2000"/>
              <a:t>: </a:t>
            </a:r>
            <a:r>
              <a:rPr lang="en-US" sz="2000">
                <a:solidFill>
                  <a:srgbClr val="FF3300"/>
                </a:solidFill>
              </a:rPr>
              <a:t>W</a:t>
            </a:r>
            <a:r>
              <a:rPr lang="en-US" sz="2000"/>
              <a:t>atch </a:t>
            </a:r>
            <a:r>
              <a:rPr lang="en-US" sz="2000">
                <a:solidFill>
                  <a:srgbClr val="FF3300"/>
                </a:solidFill>
              </a:rPr>
              <a:t>D</a:t>
            </a:r>
            <a:r>
              <a:rPr lang="en-US" sz="2000"/>
              <a:t>og Timer</a:t>
            </a:r>
          </a:p>
          <a:p>
            <a:r>
              <a:rPr lang="en-US" sz="2000">
                <a:solidFill>
                  <a:srgbClr val="CC0066"/>
                </a:solidFill>
              </a:rPr>
              <a:t>AC</a:t>
            </a:r>
            <a:r>
              <a:rPr lang="en-US" sz="2000"/>
              <a:t>: </a:t>
            </a:r>
            <a:r>
              <a:rPr lang="en-US" sz="2000">
                <a:solidFill>
                  <a:srgbClr val="FF3300"/>
                </a:solidFill>
              </a:rPr>
              <a:t>A</a:t>
            </a:r>
            <a:r>
              <a:rPr lang="en-US" sz="2000"/>
              <a:t>nalog </a:t>
            </a:r>
            <a:r>
              <a:rPr lang="en-US" sz="2000">
                <a:solidFill>
                  <a:srgbClr val="FF3300"/>
                </a:solidFill>
              </a:rPr>
              <a:t>C</a:t>
            </a:r>
            <a:r>
              <a:rPr lang="en-US" sz="2000"/>
              <a:t>omparator</a:t>
            </a:r>
          </a:p>
          <a:p>
            <a:r>
              <a:rPr lang="en-US" sz="2000">
                <a:solidFill>
                  <a:srgbClr val="CC0066"/>
                </a:solidFill>
              </a:rPr>
              <a:t>ISP</a:t>
            </a:r>
            <a:r>
              <a:rPr lang="en-US" sz="2000"/>
              <a:t>: </a:t>
            </a:r>
            <a:r>
              <a:rPr lang="en-US" sz="2000">
                <a:solidFill>
                  <a:srgbClr val="FF3300"/>
                </a:solidFill>
              </a:rPr>
              <a:t>I</a:t>
            </a:r>
            <a:r>
              <a:rPr lang="en-US" sz="2000"/>
              <a:t>n 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ystem </a:t>
            </a:r>
            <a:r>
              <a:rPr lang="en-US" sz="2000">
                <a:solidFill>
                  <a:srgbClr val="FF3300"/>
                </a:solidFill>
              </a:rPr>
              <a:t>P</a:t>
            </a:r>
            <a:r>
              <a:rPr lang="en-US" sz="2000"/>
              <a:t>rogramable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6400800" y="5029200"/>
            <a:ext cx="1524000" cy="685800"/>
            <a:chOff x="4032" y="3168"/>
            <a:chExt cx="816" cy="384"/>
          </a:xfrm>
        </p:grpSpPr>
        <p:sp>
          <p:nvSpPr>
            <p:cNvPr id="22607" name="Line 79"/>
            <p:cNvSpPr>
              <a:spLocks noChangeShapeType="1"/>
            </p:cNvSpPr>
            <p:nvPr/>
          </p:nvSpPr>
          <p:spPr bwMode="auto">
            <a:xfrm flipH="1">
              <a:off x="4032" y="3360"/>
              <a:ext cx="81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608" name="Line 80"/>
            <p:cNvSpPr>
              <a:spLocks noChangeShapeType="1"/>
            </p:cNvSpPr>
            <p:nvPr/>
          </p:nvSpPr>
          <p:spPr bwMode="auto">
            <a:xfrm flipV="1">
              <a:off x="4848" y="31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68313" y="260350"/>
            <a:ext cx="82296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The 16-bit ADD example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7416800" cy="5111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; Computes Z = X + Y     (X,Y,Z are 16 bit)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;------------------------------------------------------------------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X		equ 	78h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Y		equ 	7Ah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Z		equ 	7Ch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;-----------------------------------------------------------------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 	org 00h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ljmp 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;-----------------------------------------------------------------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org 100h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Main:     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mov a, 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add a, 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mov Z, a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        mov a, X+1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</a:t>
            </a:r>
            <a:r>
              <a:rPr lang="en-US" sz="1800" smtClean="0">
                <a:solidFill>
                  <a:srgbClr val="FF3300"/>
                </a:solidFill>
              </a:rPr>
              <a:t>adc</a:t>
            </a:r>
            <a:r>
              <a:rPr lang="en-US" sz="1800" smtClean="0"/>
              <a:t> a, Y+1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mov Z+1,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Subtract </a:t>
            </a:r>
          </a:p>
        </p:txBody>
      </p:sp>
      <p:graphicFrame>
        <p:nvGraphicFramePr>
          <p:cNvPr id="457731" name="Group 3"/>
          <p:cNvGraphicFramePr>
            <a:graphicFrameLocks noGrp="1"/>
          </p:cNvGraphicFramePr>
          <p:nvPr/>
        </p:nvGraphicFramePr>
        <p:xfrm>
          <a:off x="1066800" y="1828800"/>
          <a:ext cx="6781800" cy="369888"/>
        </p:xfrm>
        <a:graphic>
          <a:graphicData uri="http://schemas.openxmlformats.org/drawingml/2006/table">
            <a:tbl>
              <a:tblPr/>
              <a:tblGrid>
                <a:gridCol w="2127250"/>
                <a:gridCol w="465455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SUBB A, 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subtract with borrow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974725" y="2420938"/>
            <a:ext cx="5110163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u="sng"/>
              <a:t>Example</a:t>
            </a:r>
            <a:r>
              <a:rPr lang="en-US" sz="2000"/>
              <a:t>:</a:t>
            </a:r>
          </a:p>
          <a:p>
            <a:endParaRPr lang="en-US" sz="900"/>
          </a:p>
          <a:p>
            <a:r>
              <a:rPr lang="en-US" sz="1800" b="1">
                <a:latin typeface="Courier New" pitchFamily="49" charset="0"/>
              </a:rPr>
              <a:t>SUBB A, #0x4F	   </a:t>
            </a:r>
            <a:r>
              <a:rPr lang="en-US" sz="1800">
                <a:latin typeface="Courier New" pitchFamily="49" charset="0"/>
              </a:rPr>
              <a:t>;A </a:t>
            </a:r>
            <a:r>
              <a:rPr lang="en-US" sz="1800">
                <a:latin typeface="Courier New" pitchFamily="49" charset="0"/>
                <a:sym typeface="Wingdings" pitchFamily="2" charset="2"/>
              </a:rPr>
              <a:t> A – 4F – C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971550" y="3644900"/>
            <a:ext cx="7727950" cy="132080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Notice that</a:t>
            </a:r>
            <a:r>
              <a:rPr lang="en-US" sz="2000">
                <a:latin typeface="Comic Sans MS" pitchFamily="66" charset="0"/>
              </a:rPr>
              <a:t> </a:t>
            </a:r>
          </a:p>
          <a:p>
            <a:r>
              <a:rPr lang="en-US" sz="2000">
                <a:latin typeface="Comic Sans MS" pitchFamily="66" charset="0"/>
              </a:rPr>
              <a:t>There is 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</a:rPr>
              <a:t>no</a:t>
            </a:r>
            <a:r>
              <a:rPr lang="en-US" sz="2000">
                <a:latin typeface="Comic Sans MS" pitchFamily="66" charset="0"/>
              </a:rPr>
              <a:t> subtraction WITHOUT borrow. </a:t>
            </a:r>
          </a:p>
          <a:p>
            <a:r>
              <a:rPr lang="en-US" sz="2000">
                <a:latin typeface="Comic Sans MS" pitchFamily="66" charset="0"/>
              </a:rPr>
              <a:t>Therefore, if a subtraction without borrow is desired, </a:t>
            </a:r>
          </a:p>
          <a:p>
            <a:r>
              <a:rPr lang="en-US" sz="2000">
                <a:latin typeface="Comic Sans MS" pitchFamily="66" charset="0"/>
              </a:rPr>
              <a:t>it is necessary to 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</a:rPr>
              <a:t>clear the C </a:t>
            </a:r>
            <a:r>
              <a:rPr lang="en-US" sz="2000">
                <a:latin typeface="Comic Sans MS" pitchFamily="66" charset="0"/>
              </a:rPr>
              <a:t>flag.</a:t>
            </a:r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971550" y="5229225"/>
            <a:ext cx="443547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u="sng"/>
              <a:t>Example</a:t>
            </a:r>
            <a:r>
              <a:rPr lang="en-US" sz="2000"/>
              <a:t>:</a:t>
            </a:r>
          </a:p>
          <a:p>
            <a:endParaRPr lang="en-US" sz="700"/>
          </a:p>
          <a:p>
            <a:r>
              <a:rPr lang="en-US" sz="1800" b="1">
                <a:latin typeface="Courier New" pitchFamily="49" charset="0"/>
              </a:rPr>
              <a:t>Clr  c</a:t>
            </a:r>
          </a:p>
          <a:p>
            <a:r>
              <a:rPr lang="en-US" sz="1800" b="1">
                <a:latin typeface="Courier New" pitchFamily="49" charset="0"/>
              </a:rPr>
              <a:t>SUBB A, #0x4F</a:t>
            </a:r>
            <a:r>
              <a:rPr lang="en-US" sz="1800">
                <a:latin typeface="Courier New" pitchFamily="49" charset="0"/>
              </a:rPr>
              <a:t>	    ;A </a:t>
            </a:r>
            <a:r>
              <a:rPr lang="en-US" sz="1800">
                <a:latin typeface="Courier New" pitchFamily="49" charset="0"/>
                <a:sym typeface="Wingdings" pitchFamily="2" charset="2"/>
              </a:rPr>
              <a:t> A – 4F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Increment and Decrement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4221163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The increment and decrement instructions do </a:t>
            </a:r>
            <a:r>
              <a:rPr lang="en-US" sz="2000" smtClean="0">
                <a:solidFill>
                  <a:srgbClr val="FF3300"/>
                </a:solidFill>
              </a:rPr>
              <a:t>NOT</a:t>
            </a:r>
            <a:r>
              <a:rPr lang="en-US" sz="2000" smtClean="0"/>
              <a:t> affect the C flag.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Notice we can </a:t>
            </a:r>
            <a:r>
              <a:rPr lang="en-US" sz="2000" smtClean="0">
                <a:solidFill>
                  <a:srgbClr val="FF3300"/>
                </a:solidFill>
              </a:rPr>
              <a:t>only</a:t>
            </a:r>
            <a:r>
              <a:rPr lang="en-US" sz="2000" smtClean="0"/>
              <a:t> INCREMENT the </a:t>
            </a:r>
            <a:r>
              <a:rPr lang="en-US" sz="2000" u="sng" smtClean="0"/>
              <a:t>data pointer</a:t>
            </a:r>
            <a:r>
              <a:rPr lang="en-US" sz="2000" smtClean="0"/>
              <a:t>, not decrement.</a:t>
            </a:r>
            <a:endParaRPr lang="en-US" sz="2400" smtClean="0"/>
          </a:p>
        </p:txBody>
      </p:sp>
      <p:graphicFrame>
        <p:nvGraphicFramePr>
          <p:cNvPr id="458813" name="Group 61"/>
          <p:cNvGraphicFramePr>
            <a:graphicFrameLocks noGrp="1"/>
          </p:cNvGraphicFramePr>
          <p:nvPr/>
        </p:nvGraphicFramePr>
        <p:xfrm>
          <a:off x="1066800" y="1371600"/>
          <a:ext cx="6781800" cy="1847852"/>
        </p:xfrm>
        <a:graphic>
          <a:graphicData uri="http://schemas.openxmlformats.org/drawingml/2006/table">
            <a:tbl>
              <a:tblPr/>
              <a:tblGrid>
                <a:gridCol w="2127250"/>
                <a:gridCol w="465455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INC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increment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INC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increment byte in 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INC DPTR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increment data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DEC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decrement accumulator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DEC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decrement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Example: Increment 16-bit Word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197225"/>
          </a:xfrm>
        </p:spPr>
        <p:txBody>
          <a:bodyPr/>
          <a:lstStyle/>
          <a:p>
            <a:pPr eaLnBrk="1" hangingPunct="1"/>
            <a:r>
              <a:rPr lang="en-US" smtClean="0"/>
              <a:t>Assume 16-bit word in R3:R2</a:t>
            </a:r>
          </a:p>
          <a:p>
            <a:pPr eaLnBrk="1" hangingPunct="1"/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>
                <a:cs typeface="Courier New" pitchFamily="49" charset="0"/>
              </a:rPr>
              <a:t>mov a, r2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>
                <a:cs typeface="Courier New" pitchFamily="49" charset="0"/>
              </a:rPr>
              <a:t>add a, #1 	; use add rather than increment to affect C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>
                <a:cs typeface="Courier New" pitchFamily="49" charset="0"/>
              </a:rPr>
              <a:t>mov r2, a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>
                <a:cs typeface="Courier New" pitchFamily="49" charset="0"/>
              </a:rPr>
              <a:t>mov a, r3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>
                <a:cs typeface="Courier New" pitchFamily="49" charset="0"/>
              </a:rPr>
              <a:t>addc a, #0 	; add C to most significant byte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>
                <a:cs typeface="Courier New" pitchFamily="49" charset="0"/>
              </a:rPr>
              <a:t>mov r3, 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Multiply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2400" smtClean="0"/>
              <a:t>When multiplying two 8-bit numbers, the size of the maximum product is 16-bits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z="240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2400" smtClean="0"/>
              <a:t>FF x FF = FE01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400" smtClean="0"/>
              <a:t>(255 x 255 = 65025)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755650" y="4281488"/>
            <a:ext cx="5373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MUL AB</a:t>
            </a:r>
            <a:r>
              <a:rPr lang="en-US" sz="3200">
                <a:latin typeface="Courier New" pitchFamily="49" charset="0"/>
              </a:rPr>
              <a:t>	   </a:t>
            </a:r>
            <a:r>
              <a:rPr lang="en-US" sz="3200" b="1">
                <a:latin typeface="Courier New" pitchFamily="49" charset="0"/>
              </a:rPr>
              <a:t>;</a:t>
            </a:r>
            <a:r>
              <a:rPr lang="en-US" sz="3200">
                <a:latin typeface="Courier New" pitchFamily="49" charset="0"/>
              </a:rPr>
              <a:t> </a:t>
            </a:r>
            <a:r>
              <a:rPr lang="en-US" sz="2800">
                <a:latin typeface="Courier New" pitchFamily="49" charset="0"/>
              </a:rPr>
              <a:t>BA </a:t>
            </a:r>
            <a:r>
              <a:rPr lang="en-US" sz="1800">
                <a:latin typeface="Courier New" pitchFamily="49" charset="0"/>
                <a:sym typeface="Wingdings" pitchFamily="2" charset="2"/>
              </a:rPr>
              <a:t></a:t>
            </a:r>
            <a:r>
              <a:rPr lang="en-US" sz="2800">
                <a:latin typeface="Courier New" pitchFamily="49" charset="0"/>
                <a:sym typeface="Wingdings" pitchFamily="2" charset="2"/>
              </a:rPr>
              <a:t> A * B</a:t>
            </a:r>
            <a:endParaRPr lang="en-US" sz="2800">
              <a:latin typeface="Courier New" pitchFamily="49" charset="0"/>
            </a:endParaRP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746125" y="5272088"/>
            <a:ext cx="37544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Note : </a:t>
            </a:r>
            <a:r>
              <a:rPr lang="en-US">
                <a:solidFill>
                  <a:srgbClr val="FF3300"/>
                </a:solidFill>
              </a:rPr>
              <a:t>B</a:t>
            </a:r>
            <a:r>
              <a:rPr lang="en-US"/>
              <a:t> gets the </a:t>
            </a:r>
            <a:r>
              <a:rPr lang="en-US">
                <a:solidFill>
                  <a:srgbClr val="FF3300"/>
                </a:solidFill>
              </a:rPr>
              <a:t>High</a:t>
            </a:r>
            <a:r>
              <a:rPr lang="en-US"/>
              <a:t> byte</a:t>
            </a:r>
          </a:p>
          <a:p>
            <a:r>
              <a:rPr lang="en-US"/>
              <a:t>           </a:t>
            </a:r>
            <a:r>
              <a:rPr lang="en-US">
                <a:solidFill>
                  <a:srgbClr val="FF3300"/>
                </a:solidFill>
              </a:rPr>
              <a:t>A</a:t>
            </a:r>
            <a:r>
              <a:rPr lang="en-US"/>
              <a:t> gets the </a:t>
            </a:r>
            <a:r>
              <a:rPr lang="en-US">
                <a:solidFill>
                  <a:srgbClr val="FF3300"/>
                </a:solidFill>
              </a:rPr>
              <a:t>Low</a:t>
            </a:r>
            <a:r>
              <a:rPr lang="en-US"/>
              <a:t> byte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Division</a:t>
            </a:r>
          </a:p>
        </p:txBody>
      </p:sp>
      <p:sp>
        <p:nvSpPr>
          <p:cNvPr id="98307" name="Rectangle 3"/>
          <p:cNvSpPr>
            <a:spLocks noChangeArrowheads="1"/>
          </p:cNvSpPr>
          <p:nvPr>
            <p:ph type="body" idx="1"/>
          </p:nvPr>
        </p:nvSpPr>
        <p:spPr>
          <a:xfrm>
            <a:off x="533400" y="1676400"/>
            <a:ext cx="8153400" cy="44196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Integer Division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DIV AB</a:t>
            </a:r>
            <a:r>
              <a:rPr lang="en-US" sz="2000" smtClean="0">
                <a:latin typeface="Courier New" pitchFamily="49" charset="0"/>
              </a:rPr>
              <a:t>	  ; divide A by B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A</a:t>
            </a:r>
            <a:r>
              <a:rPr lang="en-US" sz="2000" smtClean="0">
                <a:latin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sym typeface="Wingdings" pitchFamily="2" charset="2"/>
              </a:rPr>
              <a:t> Quotient(A/B)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sym typeface="Wingdings" pitchFamily="2" charset="2"/>
              </a:rPr>
              <a:t>   </a:t>
            </a:r>
            <a:r>
              <a:rPr lang="en-US" sz="2000" b="1" smtClean="0">
                <a:latin typeface="Courier New" pitchFamily="49" charset="0"/>
                <a:sym typeface="Wingdings" pitchFamily="2" charset="2"/>
              </a:rPr>
              <a:t>B</a:t>
            </a:r>
            <a:r>
              <a:rPr lang="en-US" sz="2000" smtClean="0">
                <a:latin typeface="Courier New" pitchFamily="49" charset="0"/>
                <a:sym typeface="Wingdings" pitchFamily="2" charset="2"/>
              </a:rPr>
              <a:t>  Remainder(A/B)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latin typeface="Courier New" pitchFamily="49" charset="0"/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sym typeface="Wingdings" pitchFamily="2" charset="2"/>
              </a:rPr>
              <a:t>OV  -  used to indicate a divide by zero condition.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sym typeface="Wingdings" pitchFamily="2" charset="2"/>
              </a:rPr>
              <a:t>C – set to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Decimal Adjust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458200" cy="4419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DA a</a:t>
            </a:r>
            <a:r>
              <a:rPr lang="en-US" sz="2000" smtClean="0">
                <a:latin typeface="Courier New" pitchFamily="49" charset="0"/>
              </a:rPr>
              <a:t>	   </a:t>
            </a:r>
            <a:r>
              <a:rPr lang="en-US" sz="2400" smtClean="0">
                <a:latin typeface="Courier New" pitchFamily="49" charset="0"/>
              </a:rPr>
              <a:t>; decimal adjust a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Used to facilitate BCD addition.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Adds “6” to either high or low nibble after an addition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to create a valid BCD number.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u="sng" smtClean="0">
                <a:solidFill>
                  <a:schemeClr val="accent2"/>
                </a:solidFill>
              </a:rPr>
              <a:t>Example</a:t>
            </a:r>
            <a:r>
              <a:rPr lang="en-US" sz="2000" smtClean="0"/>
              <a:t>: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	</a:t>
            </a:r>
            <a:r>
              <a:rPr lang="en-US" sz="1800" b="1" smtClean="0">
                <a:latin typeface="Courier New" pitchFamily="49" charset="0"/>
              </a:rPr>
              <a:t>mov a, #23h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	mov b, #29h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	add a, b	    </a:t>
            </a:r>
            <a:r>
              <a:rPr lang="en-US" sz="1800" smtClean="0">
                <a:latin typeface="Courier New" pitchFamily="49" charset="0"/>
              </a:rPr>
              <a:t>; a </a:t>
            </a:r>
            <a:r>
              <a:rPr lang="en-US" sz="1800" smtClean="0">
                <a:latin typeface="Courier New" pitchFamily="49" charset="0"/>
                <a:sym typeface="Wingdings" pitchFamily="2" charset="2"/>
              </a:rPr>
              <a:t> 23h + 29h = 4Ch (wanted 52)</a:t>
            </a:r>
            <a:endParaRPr lang="en-US" sz="18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	DA a</a:t>
            </a:r>
            <a:r>
              <a:rPr lang="en-US" sz="1800" smtClean="0">
                <a:latin typeface="Courier New" pitchFamily="49" charset="0"/>
              </a:rPr>
              <a:t>		    ; a </a:t>
            </a:r>
            <a:r>
              <a:rPr lang="en-US" sz="1800" smtClean="0">
                <a:latin typeface="Courier New" pitchFamily="49" charset="0"/>
                <a:sym typeface="Wingdings" pitchFamily="2" charset="2"/>
              </a:rPr>
              <a:t> a + 6 = 52</a:t>
            </a:r>
            <a:endParaRPr lang="en-US" sz="18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>
            <p:ph type="ctrTitle"/>
          </p:nvPr>
        </p:nvSpPr>
        <p:spPr bwMode="auto">
          <a:xfrm>
            <a:off x="685800" y="620713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Logic Instructions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133600"/>
            <a:ext cx="8153400" cy="3311525"/>
          </a:xfrm>
        </p:spPr>
        <p:txBody>
          <a:bodyPr/>
          <a:lstStyle/>
          <a:p>
            <a:pPr marL="533400" indent="-533400" algn="l" eaLnBrk="1" hangingPunct="1">
              <a:buFont typeface="Wingdings" pitchFamily="2" charset="2"/>
              <a:buChar char="q"/>
            </a:pPr>
            <a:r>
              <a:rPr lang="en-US" sz="2400" smtClean="0"/>
              <a:t>Bitwise logic operations</a:t>
            </a:r>
          </a:p>
          <a:p>
            <a:pPr marL="914400" lvl="1" indent="-457200" algn="l" eaLnBrk="1" hangingPunct="1">
              <a:buFont typeface="Wingdings" pitchFamily="2" charset="2"/>
              <a:buChar char="v"/>
            </a:pPr>
            <a:r>
              <a:rPr lang="en-US" sz="2000" smtClean="0"/>
              <a:t> (AND, OR, XOR, NOT)</a:t>
            </a:r>
          </a:p>
          <a:p>
            <a:pPr marL="533400" indent="-533400" algn="l" eaLnBrk="1" hangingPunct="1">
              <a:buFont typeface="Wingdings" pitchFamily="2" charset="2"/>
              <a:buChar char="q"/>
            </a:pPr>
            <a:r>
              <a:rPr lang="en-US" sz="2400" smtClean="0"/>
              <a:t>Clear</a:t>
            </a:r>
          </a:p>
          <a:p>
            <a:pPr marL="533400" indent="-533400" algn="l" eaLnBrk="1" hangingPunct="1">
              <a:buFont typeface="Wingdings" pitchFamily="2" charset="2"/>
              <a:buChar char="q"/>
            </a:pPr>
            <a:r>
              <a:rPr lang="en-US" sz="2400" smtClean="0"/>
              <a:t>Rotate</a:t>
            </a:r>
          </a:p>
          <a:p>
            <a:pPr marL="533400" indent="-533400" algn="l" eaLnBrk="1" hangingPunct="1">
              <a:buFont typeface="Wingdings" pitchFamily="2" charset="2"/>
              <a:buChar char="q"/>
            </a:pPr>
            <a:r>
              <a:rPr lang="en-US" sz="2400" smtClean="0"/>
              <a:t>Swap</a:t>
            </a:r>
          </a:p>
          <a:p>
            <a:pPr marL="533400" indent="-533400" algn="l" eaLnBrk="1" hangingPunct="1">
              <a:buFont typeface="Wingdings" pitchFamily="2" charset="2"/>
              <a:buChar char="q"/>
            </a:pPr>
            <a:endParaRPr lang="en-US" sz="2400" smtClean="0"/>
          </a:p>
          <a:p>
            <a:pPr marL="533400" indent="-533400" algn="l" eaLnBrk="1" hangingPunct="1"/>
            <a:r>
              <a:rPr lang="en-US" sz="2400" smtClean="0"/>
              <a:t>Logic instructions do </a:t>
            </a:r>
            <a:r>
              <a:rPr lang="en-US" sz="2400" smtClean="0">
                <a:solidFill>
                  <a:srgbClr val="FF3300"/>
                </a:solidFill>
              </a:rPr>
              <a:t>NOT</a:t>
            </a:r>
            <a:r>
              <a:rPr lang="en-US" sz="2400" smtClean="0"/>
              <a:t> affect the flags in PSW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Bitwise Logic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3822700" cy="2476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ANL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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AND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ORL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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OR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XRL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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XOR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CPL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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Complement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4745038" y="1412875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chemeClr val="accent2"/>
                </a:solidFill>
              </a:rPr>
              <a:t>Examples:</a:t>
            </a:r>
          </a:p>
        </p:txBody>
      </p:sp>
      <p:sp>
        <p:nvSpPr>
          <p:cNvPr id="465925" name="Text Box 5"/>
          <p:cNvSpPr txBox="1">
            <a:spLocks noChangeArrowheads="1"/>
          </p:cNvSpPr>
          <p:nvPr/>
        </p:nvSpPr>
        <p:spPr bwMode="auto">
          <a:xfrm>
            <a:off x="6400800" y="1676400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00001111</a:t>
            </a:r>
          </a:p>
          <a:p>
            <a:r>
              <a:rPr lang="en-US" sz="2000" u="sng"/>
              <a:t>10101100</a:t>
            </a:r>
          </a:p>
        </p:txBody>
      </p:sp>
      <p:sp>
        <p:nvSpPr>
          <p:cNvPr id="465926" name="Text Box 6"/>
          <p:cNvSpPr txBox="1">
            <a:spLocks noChangeArrowheads="1"/>
          </p:cNvSpPr>
          <p:nvPr/>
        </p:nvSpPr>
        <p:spPr bwMode="auto">
          <a:xfrm>
            <a:off x="5638800" y="1981200"/>
            <a:ext cx="708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ANL</a:t>
            </a:r>
          </a:p>
        </p:txBody>
      </p:sp>
      <p:sp>
        <p:nvSpPr>
          <p:cNvPr id="465927" name="Text Box 7"/>
          <p:cNvSpPr txBox="1">
            <a:spLocks noChangeArrowheads="1"/>
          </p:cNvSpPr>
          <p:nvPr/>
        </p:nvSpPr>
        <p:spPr bwMode="auto">
          <a:xfrm>
            <a:off x="6400800" y="30321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00001111</a:t>
            </a:r>
          </a:p>
          <a:p>
            <a:r>
              <a:rPr lang="en-US" sz="2000" u="sng"/>
              <a:t>10101100</a:t>
            </a:r>
          </a:p>
        </p:txBody>
      </p:sp>
      <p:sp>
        <p:nvSpPr>
          <p:cNvPr id="465928" name="Text Box 8"/>
          <p:cNvSpPr txBox="1">
            <a:spLocks noChangeArrowheads="1"/>
          </p:cNvSpPr>
          <p:nvPr/>
        </p:nvSpPr>
        <p:spPr bwMode="auto">
          <a:xfrm>
            <a:off x="5638800" y="3336925"/>
            <a:ext cx="693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ORL</a:t>
            </a:r>
          </a:p>
        </p:txBody>
      </p:sp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6400800" y="4311650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00001111</a:t>
            </a:r>
          </a:p>
          <a:p>
            <a:r>
              <a:rPr lang="en-US" sz="2000" u="sng"/>
              <a:t>10101100</a:t>
            </a:r>
          </a:p>
        </p:txBody>
      </p:sp>
      <p:sp>
        <p:nvSpPr>
          <p:cNvPr id="465930" name="Text Box 10"/>
          <p:cNvSpPr txBox="1">
            <a:spLocks noChangeArrowheads="1"/>
          </p:cNvSpPr>
          <p:nvPr/>
        </p:nvSpPr>
        <p:spPr bwMode="auto">
          <a:xfrm>
            <a:off x="5638800" y="4616450"/>
            <a:ext cx="693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XRL</a:t>
            </a:r>
          </a:p>
        </p:txBody>
      </p:sp>
      <p:sp>
        <p:nvSpPr>
          <p:cNvPr id="465931" name="Text Box 11"/>
          <p:cNvSpPr txBox="1">
            <a:spLocks noChangeArrowheads="1"/>
          </p:cNvSpPr>
          <p:nvPr/>
        </p:nvSpPr>
        <p:spPr bwMode="auto">
          <a:xfrm>
            <a:off x="6400800" y="5530850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/>
              <a:t>10101100</a:t>
            </a:r>
          </a:p>
        </p:txBody>
      </p:sp>
      <p:sp>
        <p:nvSpPr>
          <p:cNvPr id="465932" name="Text Box 12"/>
          <p:cNvSpPr txBox="1">
            <a:spLocks noChangeArrowheads="1"/>
          </p:cNvSpPr>
          <p:nvPr/>
        </p:nvSpPr>
        <p:spPr bwMode="auto">
          <a:xfrm>
            <a:off x="5638800" y="5607050"/>
            <a:ext cx="65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CPL</a:t>
            </a:r>
          </a:p>
        </p:txBody>
      </p:sp>
      <p:sp>
        <p:nvSpPr>
          <p:cNvPr id="465933" name="Text Box 13"/>
          <p:cNvSpPr txBox="1">
            <a:spLocks noChangeArrowheads="1"/>
          </p:cNvSpPr>
          <p:nvPr/>
        </p:nvSpPr>
        <p:spPr bwMode="auto">
          <a:xfrm>
            <a:off x="6419850" y="2286000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00001100</a:t>
            </a:r>
          </a:p>
        </p:txBody>
      </p:sp>
      <p:sp>
        <p:nvSpPr>
          <p:cNvPr id="465934" name="Text Box 14"/>
          <p:cNvSpPr txBox="1">
            <a:spLocks noChangeArrowheads="1"/>
          </p:cNvSpPr>
          <p:nvPr/>
        </p:nvSpPr>
        <p:spPr bwMode="auto">
          <a:xfrm>
            <a:off x="6400800" y="364172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10101111</a:t>
            </a:r>
          </a:p>
        </p:txBody>
      </p:sp>
      <p:sp>
        <p:nvSpPr>
          <p:cNvPr id="465935" name="Text Box 15"/>
          <p:cNvSpPr txBox="1">
            <a:spLocks noChangeArrowheads="1"/>
          </p:cNvSpPr>
          <p:nvPr/>
        </p:nvSpPr>
        <p:spPr bwMode="auto">
          <a:xfrm>
            <a:off x="6400800" y="486092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10100011</a:t>
            </a:r>
          </a:p>
        </p:txBody>
      </p:sp>
      <p:sp>
        <p:nvSpPr>
          <p:cNvPr id="465936" name="Text Box 16"/>
          <p:cNvSpPr txBox="1">
            <a:spLocks noChangeArrowheads="1"/>
          </p:cNvSpPr>
          <p:nvPr/>
        </p:nvSpPr>
        <p:spPr bwMode="auto">
          <a:xfrm>
            <a:off x="6400800" y="577532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01010011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5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5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5" grpId="0" autoUpdateAnimBg="0"/>
      <p:bldP spid="465926" grpId="0" autoUpdateAnimBg="0"/>
      <p:bldP spid="465927" grpId="0" autoUpdateAnimBg="0"/>
      <p:bldP spid="465928" grpId="0" autoUpdateAnimBg="0"/>
      <p:bldP spid="465929" grpId="0" autoUpdateAnimBg="0"/>
      <p:bldP spid="465930" grpId="0" autoUpdateAnimBg="0"/>
      <p:bldP spid="465931" grpId="0" autoUpdateAnimBg="0"/>
      <p:bldP spid="465932" grpId="0" autoUpdateAnimBg="0"/>
      <p:bldP spid="465933" grpId="0" autoUpdateAnimBg="0"/>
      <p:bldP spid="465934" grpId="0" autoUpdateAnimBg="0"/>
      <p:bldP spid="465935" grpId="0" autoUpdateAnimBg="0"/>
      <p:bldP spid="465936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  <a:latin typeface="Comic Sans MS" pitchFamily="66" charset="0"/>
              </a:rPr>
              <a:t>Address Modes with Logic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1676400"/>
            <a:ext cx="4495800" cy="441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a, byte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direct, reg. indirect, reg, immediate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byte, 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direct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byte, #constant</a:t>
            </a:r>
          </a:p>
          <a:p>
            <a:pPr eaLnBrk="1" hangingPunct="1">
              <a:buFont typeface="Wingdings" pitchFamily="2" charset="2"/>
              <a:buNone/>
            </a:pPr>
            <a:endParaRPr lang="en-US" sz="32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  ex:   cpl a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685800" y="1676400"/>
            <a:ext cx="2971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/>
              <a:t>ANL – AND </a:t>
            </a:r>
          </a:p>
          <a:p>
            <a:pPr marL="342900" indent="-342900">
              <a:spcBef>
                <a:spcPct val="20000"/>
              </a:spcBef>
            </a:pPr>
            <a:r>
              <a:rPr lang="en-US"/>
              <a:t>ORL – OR </a:t>
            </a:r>
          </a:p>
          <a:p>
            <a:pPr marL="342900" indent="-342900">
              <a:spcBef>
                <a:spcPct val="20000"/>
              </a:spcBef>
            </a:pPr>
            <a:r>
              <a:rPr lang="en-US"/>
              <a:t>XRL – eXclusive oR</a:t>
            </a:r>
          </a:p>
          <a:p>
            <a:pPr marL="342900" indent="-342900">
              <a:spcBef>
                <a:spcPct val="20000"/>
              </a:spcBef>
            </a:pPr>
            <a:endParaRPr lang="en-US"/>
          </a:p>
          <a:p>
            <a:pPr marL="342900" indent="-342900">
              <a:spcBef>
                <a:spcPct val="20000"/>
              </a:spcBef>
            </a:pPr>
            <a:endParaRPr lang="en-US"/>
          </a:p>
          <a:p>
            <a:pPr marL="342900" indent="-342900">
              <a:spcBef>
                <a:spcPct val="20000"/>
              </a:spcBef>
            </a:pPr>
            <a:endParaRPr lang="en-US"/>
          </a:p>
          <a:p>
            <a:pPr marL="342900" indent="-342900">
              <a:spcBef>
                <a:spcPct val="20000"/>
              </a:spcBef>
            </a:pPr>
            <a:endParaRPr lang="en-US"/>
          </a:p>
          <a:p>
            <a:pPr marL="342900" indent="-342900">
              <a:spcBef>
                <a:spcPct val="20000"/>
              </a:spcBef>
            </a:pPr>
            <a:endParaRPr lang="en-US"/>
          </a:p>
          <a:p>
            <a:pPr marL="342900" indent="-342900">
              <a:spcBef>
                <a:spcPct val="20000"/>
              </a:spcBef>
            </a:pPr>
            <a:r>
              <a:rPr lang="en-US"/>
              <a:t>CPL – Complement</a:t>
            </a:r>
            <a:r>
              <a:rPr lang="en-US" sz="2800"/>
              <a:t> </a:t>
            </a:r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 flipV="1">
            <a:off x="49530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 flipV="1">
            <a:off x="4572000" y="3276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762000" y="4724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533400" y="1600200"/>
            <a:ext cx="3048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533400" y="5105400"/>
            <a:ext cx="3048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4569</Words>
  <Application>Microsoft Office PowerPoint</Application>
  <PresentationFormat>On-screen Show (4:3)</PresentationFormat>
  <Paragraphs>1711</Paragraphs>
  <Slides>141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141</vt:i4>
      </vt:variant>
    </vt:vector>
  </HeadingPairs>
  <TitlesOfParts>
    <vt:vector size="145" baseType="lpstr">
      <vt:lpstr>Office Theme</vt:lpstr>
      <vt:lpstr>Bitmap Image</vt:lpstr>
      <vt:lpstr>點陣圖影像</vt:lpstr>
      <vt:lpstr>Microsoft Photo Editor 3.0 Photo</vt:lpstr>
      <vt:lpstr>The 8051 Microcontroller</vt:lpstr>
      <vt:lpstr>8051 Basic Component</vt:lpstr>
      <vt:lpstr>Block Diagram</vt:lpstr>
      <vt:lpstr>Other 8051 featurs</vt:lpstr>
      <vt:lpstr>Embedded System (8051 Application) </vt:lpstr>
      <vt:lpstr>Examples of Embedded Systems</vt:lpstr>
      <vt:lpstr>Three criteria in Choosing a Microcontroller</vt:lpstr>
      <vt:lpstr>Comparison of the 8051 Family Members</vt:lpstr>
      <vt:lpstr>Comparison of the 8051 Family Members</vt:lpstr>
      <vt:lpstr>Slide 10</vt:lpstr>
      <vt:lpstr>8051  Schematic Pin out</vt:lpstr>
      <vt:lpstr>8051  Foot Print</vt:lpstr>
      <vt:lpstr>IMPORTANT PINS (IO Ports) </vt:lpstr>
      <vt:lpstr>Port 3 Alternate Functions</vt:lpstr>
      <vt:lpstr>8051 Port 3 Bit Latches and I/O Buffers</vt:lpstr>
      <vt:lpstr>Hardware Structure of I/O Pin</vt:lpstr>
      <vt:lpstr>Hardware Structure of I/O Pin</vt:lpstr>
      <vt:lpstr>Writing “1” to Output Pin P1.X</vt:lpstr>
      <vt:lpstr>Writing “0” to Output Pin P1.X</vt:lpstr>
      <vt:lpstr>Reading “High” at Input Pin</vt:lpstr>
      <vt:lpstr>Reading “Low” at Input Pin</vt:lpstr>
      <vt:lpstr>Port 0 with Pull-Up Resistors</vt:lpstr>
      <vt:lpstr>IMPORTANT PINS  </vt:lpstr>
      <vt:lpstr>Pins of 8051</vt:lpstr>
      <vt:lpstr>XTAL Connection to 8051</vt:lpstr>
      <vt:lpstr>XTAL Connection to an External Clock Source</vt:lpstr>
      <vt:lpstr>Machine cycle</vt:lpstr>
      <vt:lpstr>Pins of 8051</vt:lpstr>
      <vt:lpstr>Power-On RESET</vt:lpstr>
      <vt:lpstr>RESET Value of Some 8051 Registers:</vt:lpstr>
      <vt:lpstr>Pins of 8051</vt:lpstr>
      <vt:lpstr>Pins of 8051</vt:lpstr>
      <vt:lpstr>Address Multiplexing  for External Memory</vt:lpstr>
      <vt:lpstr>Address Multiplexing  for External Memory</vt:lpstr>
      <vt:lpstr>Slide 35</vt:lpstr>
      <vt:lpstr>Accessing External  Data Memory </vt:lpstr>
      <vt:lpstr>Slide 37</vt:lpstr>
      <vt:lpstr>External code memory</vt:lpstr>
      <vt:lpstr>External data memory</vt:lpstr>
      <vt:lpstr>Overlapping External Code  and Data Spaces </vt:lpstr>
      <vt:lpstr>Overlapping External Code  and Data Spaces</vt:lpstr>
      <vt:lpstr>Overlapping External Code  and Data Spaces </vt:lpstr>
      <vt:lpstr>Slide 43</vt:lpstr>
      <vt:lpstr>On-Chip Memory Internal RAM</vt:lpstr>
      <vt:lpstr>Registers</vt:lpstr>
      <vt:lpstr>Bit Addressable Memory</vt:lpstr>
      <vt:lpstr>Special Function Registers</vt:lpstr>
      <vt:lpstr>Bit Addressable RAM </vt:lpstr>
      <vt:lpstr>Bit Addressable RAM </vt:lpstr>
      <vt:lpstr>Slide 50</vt:lpstr>
      <vt:lpstr>Register Banks </vt:lpstr>
      <vt:lpstr>Slide 52</vt:lpstr>
      <vt:lpstr>8051 CPU Registers</vt:lpstr>
      <vt:lpstr>Registers</vt:lpstr>
      <vt:lpstr>Registers</vt:lpstr>
      <vt:lpstr>The 8051  Assembly Language</vt:lpstr>
      <vt:lpstr>Overview</vt:lpstr>
      <vt:lpstr>Data Transfer Instructions</vt:lpstr>
      <vt:lpstr>Addressing Modes </vt:lpstr>
      <vt:lpstr>Addressing Modes </vt:lpstr>
      <vt:lpstr>Addressing Modes</vt:lpstr>
      <vt:lpstr>Addressing Modes</vt:lpstr>
      <vt:lpstr>Addressing Modes</vt:lpstr>
      <vt:lpstr>Addressing Modes</vt:lpstr>
      <vt:lpstr>Use Register Indirect to access upper RAM block (+8052)</vt:lpstr>
      <vt:lpstr>Addressing Modes</vt:lpstr>
      <vt:lpstr>Addressing Modes</vt:lpstr>
      <vt:lpstr>Acc Register</vt:lpstr>
      <vt:lpstr>SFRs Address</vt:lpstr>
      <vt:lpstr>SFRs Address</vt:lpstr>
      <vt:lpstr>8051 Instruction Format</vt:lpstr>
      <vt:lpstr>8051 Instruction Format</vt:lpstr>
      <vt:lpstr>8051 Instruction Format</vt:lpstr>
      <vt:lpstr>8051 Instruction Format</vt:lpstr>
      <vt:lpstr>8051 Instruction Format</vt:lpstr>
      <vt:lpstr>Stacks</vt:lpstr>
      <vt:lpstr>Stack </vt:lpstr>
      <vt:lpstr>Stack (push,pop)</vt:lpstr>
      <vt:lpstr>Exchange Instructions</vt:lpstr>
      <vt:lpstr>Bit-Oriented Data Transfer</vt:lpstr>
      <vt:lpstr>SFRs that are Bit Addressable</vt:lpstr>
      <vt:lpstr>Data Processing Instructions</vt:lpstr>
      <vt:lpstr>Arithmetic Instructions</vt:lpstr>
      <vt:lpstr>Arithmetic Instructions</vt:lpstr>
      <vt:lpstr>ADD Instructions</vt:lpstr>
      <vt:lpstr>Instructions that Affect PSW bits</vt:lpstr>
      <vt:lpstr>ADD Examples</vt:lpstr>
      <vt:lpstr>Signed Addition and Overflow</vt:lpstr>
      <vt:lpstr>Addition Example</vt:lpstr>
      <vt:lpstr>The 16-bit ADD example</vt:lpstr>
      <vt:lpstr>Subtract </vt:lpstr>
      <vt:lpstr>Increment and Decrement</vt:lpstr>
      <vt:lpstr>Example: Increment 16-bit Word</vt:lpstr>
      <vt:lpstr>Multiply</vt:lpstr>
      <vt:lpstr>Division</vt:lpstr>
      <vt:lpstr>Decimal Adjust</vt:lpstr>
      <vt:lpstr>Logic Instructions</vt:lpstr>
      <vt:lpstr>Bitwise Logic</vt:lpstr>
      <vt:lpstr>Address Modes with Logic</vt:lpstr>
      <vt:lpstr>Uses of Logic Instructions</vt:lpstr>
      <vt:lpstr>Other Logic Instructions</vt:lpstr>
      <vt:lpstr>CLR ( Set all bits to 0)</vt:lpstr>
      <vt:lpstr>Rotate</vt:lpstr>
      <vt:lpstr>Rotate through Carry</vt:lpstr>
      <vt:lpstr>Rotate and Multiplication/Division</vt:lpstr>
      <vt:lpstr>Swap</vt:lpstr>
      <vt:lpstr>Bit Logic Operations</vt:lpstr>
      <vt:lpstr>Shift/Mutliply Example</vt:lpstr>
      <vt:lpstr>Program Flow Control</vt:lpstr>
      <vt:lpstr>Unconditional Jumps</vt:lpstr>
      <vt:lpstr>Infinite Loops</vt:lpstr>
      <vt:lpstr>Re-locatable Code</vt:lpstr>
      <vt:lpstr>Jump table</vt:lpstr>
      <vt:lpstr>Conditional Jump</vt:lpstr>
      <vt:lpstr>Conditional jumps</vt:lpstr>
      <vt:lpstr>Example: Conditional Jumps</vt:lpstr>
      <vt:lpstr>More Conditional Jumps</vt:lpstr>
      <vt:lpstr>Iterative Loops</vt:lpstr>
      <vt:lpstr>Iterative Loops(examples)</vt:lpstr>
      <vt:lpstr>Call and Return</vt:lpstr>
      <vt:lpstr>Return</vt:lpstr>
      <vt:lpstr>Subroutines</vt:lpstr>
      <vt:lpstr>Initializing Stack Pointer</vt:lpstr>
      <vt:lpstr>Subroutine - Example</vt:lpstr>
      <vt:lpstr>Subroutine – another example</vt:lpstr>
      <vt:lpstr>Why Subroutines?</vt:lpstr>
      <vt:lpstr>example of delay</vt:lpstr>
      <vt:lpstr>Long delay Example</vt:lpstr>
      <vt:lpstr>Example </vt:lpstr>
      <vt:lpstr>Example </vt:lpstr>
      <vt:lpstr>Example </vt:lpstr>
      <vt:lpstr>Example </vt:lpstr>
      <vt:lpstr>Slide 133</vt:lpstr>
      <vt:lpstr>Interrupts</vt:lpstr>
      <vt:lpstr>Interrupt Sources</vt:lpstr>
      <vt:lpstr>Interrupt Process</vt:lpstr>
      <vt:lpstr>Interrupt Priorities</vt:lpstr>
      <vt:lpstr>Interrupt SFRs</vt:lpstr>
      <vt:lpstr>Interrupt Vectors</vt:lpstr>
      <vt:lpstr>Interrupt Vectors</vt:lpstr>
      <vt:lpstr>Example Interrupt Service Routine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8051 Microcontroller</dc:title>
  <dc:creator>Laxman</dc:creator>
  <cp:lastModifiedBy>Laxman</cp:lastModifiedBy>
  <cp:revision>1</cp:revision>
  <dcterms:created xsi:type="dcterms:W3CDTF">2017-03-24T14:13:16Z</dcterms:created>
  <dcterms:modified xsi:type="dcterms:W3CDTF">2017-03-24T14:15:41Z</dcterms:modified>
</cp:coreProperties>
</file>