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260" r:id="rId3"/>
    <p:sldId id="259" r:id="rId4"/>
    <p:sldId id="262" r:id="rId5"/>
    <p:sldId id="261" r:id="rId6"/>
    <p:sldId id="263" r:id="rId7"/>
    <p:sldId id="265" r:id="rId8"/>
    <p:sldId id="266" r:id="rId9"/>
    <p:sldId id="268" r:id="rId10"/>
    <p:sldId id="269" r:id="rId11"/>
    <p:sldId id="267" r:id="rId12"/>
    <p:sldId id="264" r:id="rId13"/>
    <p:sldId id="270" r:id="rId14"/>
    <p:sldId id="271" r:id="rId15"/>
    <p:sldId id="272" r:id="rId16"/>
    <p:sldId id="273" r:id="rId17"/>
    <p:sldId id="274" r:id="rId18"/>
    <p:sldId id="281" r:id="rId19"/>
    <p:sldId id="275" r:id="rId20"/>
    <p:sldId id="276" r:id="rId21"/>
    <p:sldId id="277" r:id="rId22"/>
    <p:sldId id="278" r:id="rId23"/>
    <p:sldId id="279" r:id="rId24"/>
    <p:sldId id="280" r:id="rId25"/>
    <p:sldId id="282" r:id="rId26"/>
    <p:sldId id="288" r:id="rId27"/>
    <p:sldId id="289" r:id="rId28"/>
    <p:sldId id="283" r:id="rId29"/>
    <p:sldId id="284" r:id="rId30"/>
    <p:sldId id="285" r:id="rId31"/>
    <p:sldId id="286" r:id="rId32"/>
    <p:sldId id="287" r:id="rId33"/>
    <p:sldId id="294" r:id="rId34"/>
    <p:sldId id="295" r:id="rId35"/>
    <p:sldId id="303" r:id="rId36"/>
    <p:sldId id="305" r:id="rId37"/>
    <p:sldId id="304" r:id="rId38"/>
    <p:sldId id="299" r:id="rId39"/>
    <p:sldId id="298" r:id="rId40"/>
    <p:sldId id="306" r:id="rId41"/>
    <p:sldId id="300" r:id="rId42"/>
    <p:sldId id="301" r:id="rId43"/>
    <p:sldId id="302" r:id="rId44"/>
    <p:sldId id="307" r:id="rId45"/>
    <p:sldId id="308" r:id="rId46"/>
    <p:sldId id="309" r:id="rId47"/>
    <p:sldId id="310" r:id="rId48"/>
    <p:sldId id="311" r:id="rId49"/>
    <p:sldId id="312" r:id="rId50"/>
    <p:sldId id="313" r:id="rId51"/>
    <p:sldId id="31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70992"/>
    <a:srgbClr val="0FB122"/>
    <a:srgbClr val="CC0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D8FB7E-7838-464C-89D1-AB87216EAE4E}" type="datetimeFigureOut">
              <a:rPr lang="en-US" smtClean="0"/>
              <a:pPr/>
              <a:t>1/5/2018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BE19D-2F9A-44C0-A3B8-A7A4B2814E00}" type="slidenum">
              <a:rPr lang="en-IN" smtClean="0"/>
              <a:pPr/>
              <a:t>‹#›</a:t>
            </a:fld>
            <a:endParaRPr lang="en-IN"/>
          </a:p>
        </p:txBody>
      </p:sp>
    </p:spTree>
    <p:extLst>
      <p:ext uri="{BB962C8B-B14F-4D97-AF65-F5344CB8AC3E}">
        <p14:creationId xmlns:p14="http://schemas.microsoft.com/office/powerpoint/2010/main" val="381372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9CBE19D-2F9A-44C0-A3B8-A7A4B2814E00}" type="slidenum">
              <a:rPr lang="en-IN" smtClean="0"/>
              <a:pPr/>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1/5/2018</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1/5/2018</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1/5/2018</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1/5/2018</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1/5/2018</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1/5/2018</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1/5/2018</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71500"/>
            <a:ext cx="7467600" cy="1143000"/>
          </a:xfrm>
        </p:spPr>
        <p:txBody>
          <a:bodyPr>
            <a:normAutofit/>
          </a:bodyPr>
          <a:lstStyle/>
          <a:p>
            <a:r>
              <a:rPr lang="en-IN" sz="1800" dirty="0" smtClean="0">
                <a:solidFill>
                  <a:schemeClr val="tx1"/>
                </a:solidFill>
                <a:latin typeface="Arial Black" pitchFamily="34" charset="0"/>
                <a:ea typeface="+mn-ea"/>
                <a:cs typeface="+mn-cs"/>
              </a:rPr>
              <a:t>8086 Features</a:t>
            </a:r>
            <a:endParaRPr lang="en-IN" sz="1800" dirty="0">
              <a:solidFill>
                <a:schemeClr val="tx1"/>
              </a:solidFill>
              <a:latin typeface="Arial Black" pitchFamily="34" charset="0"/>
              <a:ea typeface="+mn-ea"/>
              <a:cs typeface="+mn-cs"/>
            </a:endParaRPr>
          </a:p>
        </p:txBody>
      </p:sp>
      <p:sp>
        <p:nvSpPr>
          <p:cNvPr id="5" name="Content Placeholder 4"/>
          <p:cNvSpPr>
            <a:spLocks noGrp="1"/>
          </p:cNvSpPr>
          <p:nvPr>
            <p:ph sz="quarter" idx="1"/>
          </p:nvPr>
        </p:nvSpPr>
        <p:spPr>
          <a:xfrm>
            <a:off x="304800" y="609600"/>
            <a:ext cx="8153400" cy="6019800"/>
          </a:xfrm>
        </p:spPr>
        <p:txBody>
          <a:bodyPr>
            <a:noAutofit/>
          </a:bodyPr>
          <a:lstStyle/>
          <a:p>
            <a:r>
              <a:rPr lang="en-IN" sz="1800" dirty="0" smtClean="0">
                <a:latin typeface="Arial Black" pitchFamily="34" charset="0"/>
              </a:rPr>
              <a:t>It is a 16 bit μp.</a:t>
            </a:r>
          </a:p>
          <a:p>
            <a:r>
              <a:rPr lang="en-IN" sz="1800" dirty="0" smtClean="0">
                <a:latin typeface="Arial Black" pitchFamily="34" charset="0"/>
              </a:rPr>
              <a:t>It is manufactured with H-MOS technology.</a:t>
            </a:r>
          </a:p>
          <a:p>
            <a:r>
              <a:rPr lang="en-IN" sz="1800" dirty="0" smtClean="0">
                <a:latin typeface="Arial Black" pitchFamily="34" charset="0"/>
              </a:rPr>
              <a:t>8086 has a 20 bit address bus can access up to </a:t>
            </a:r>
            <a:r>
              <a:rPr lang="en-IN" dirty="0" smtClean="0"/>
              <a:t>2</a:t>
            </a:r>
            <a:r>
              <a:rPr lang="en-IN" baseline="30000" dirty="0" smtClean="0"/>
              <a:t>20</a:t>
            </a:r>
            <a:r>
              <a:rPr lang="en-IN" sz="1800" dirty="0" smtClean="0">
                <a:latin typeface="Arial Black" pitchFamily="34" charset="0"/>
              </a:rPr>
              <a:t> memory</a:t>
            </a:r>
          </a:p>
          <a:p>
            <a:pPr>
              <a:buNone/>
            </a:pPr>
            <a:r>
              <a:rPr lang="en-IN" sz="1800" dirty="0" smtClean="0">
                <a:latin typeface="Arial Black" pitchFamily="34" charset="0"/>
              </a:rPr>
              <a:t> locations ( 1 MB) .</a:t>
            </a:r>
          </a:p>
          <a:p>
            <a:r>
              <a:rPr lang="en-IN" sz="1800" dirty="0" smtClean="0">
                <a:latin typeface="Arial Black" pitchFamily="34" charset="0"/>
              </a:rPr>
              <a:t>It has multiplexed address and data bus AD0- AD15 and A16 – A19.</a:t>
            </a:r>
          </a:p>
          <a:p>
            <a:r>
              <a:rPr lang="en-IN" sz="1800" dirty="0" smtClean="0">
                <a:latin typeface="Arial Black" pitchFamily="34" charset="0"/>
              </a:rPr>
              <a:t>It provides fourteen 16-bit registers.</a:t>
            </a:r>
          </a:p>
          <a:p>
            <a:r>
              <a:rPr lang="en-IN" sz="1800" dirty="0" smtClean="0">
                <a:latin typeface="Arial Black" pitchFamily="34" charset="0"/>
              </a:rPr>
              <a:t>8086 is designed to operate in two modes, </a:t>
            </a:r>
            <a:r>
              <a:rPr lang="en-IN" sz="1800" dirty="0" smtClean="0">
                <a:solidFill>
                  <a:srgbClr val="FF0000"/>
                </a:solidFill>
                <a:latin typeface="Arial Black" pitchFamily="34" charset="0"/>
              </a:rPr>
              <a:t>Minimum(single processor) and Maximum(multi processor)</a:t>
            </a:r>
            <a:r>
              <a:rPr lang="en-IN" sz="1800" dirty="0" smtClean="0">
                <a:latin typeface="Arial Black" pitchFamily="34" charset="0"/>
              </a:rPr>
              <a:t>.</a:t>
            </a:r>
          </a:p>
          <a:p>
            <a:r>
              <a:rPr lang="en-IN" sz="1800" dirty="0" smtClean="0">
                <a:latin typeface="Arial Black" pitchFamily="34" charset="0"/>
              </a:rPr>
              <a:t>It can pre fetches up to 6 instruction bytes from memory and queues them in order to speed up instruction execution.</a:t>
            </a:r>
          </a:p>
          <a:p>
            <a:r>
              <a:rPr lang="en-IN" sz="1800" dirty="0" smtClean="0">
                <a:latin typeface="Arial Black" pitchFamily="34" charset="0"/>
              </a:rPr>
              <a:t>It can support upto 64K I/O ports.</a:t>
            </a:r>
          </a:p>
          <a:p>
            <a:r>
              <a:rPr lang="en-IN" sz="1800" dirty="0" smtClean="0">
                <a:latin typeface="Arial Black" pitchFamily="34" charset="0"/>
              </a:rPr>
              <a:t>It requires </a:t>
            </a:r>
            <a:r>
              <a:rPr lang="en-IN" sz="1800" smtClean="0">
                <a:latin typeface="Arial Black" pitchFamily="34" charset="0"/>
              </a:rPr>
              <a:t>a  </a:t>
            </a:r>
            <a:r>
              <a:rPr lang="en-IN" sz="1800" dirty="0" smtClean="0">
                <a:latin typeface="Arial Black" pitchFamily="34" charset="0"/>
              </a:rPr>
              <a:t>+5V power supply </a:t>
            </a:r>
          </a:p>
          <a:p>
            <a:r>
              <a:rPr lang="en-IN" sz="1800" dirty="0" smtClean="0">
                <a:latin typeface="Arial Black" pitchFamily="34" charset="0"/>
              </a:rPr>
              <a:t>It is enclosed with 40 pins DIP (dual in line package).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
            <a:ext cx="7467600" cy="1143000"/>
          </a:xfrm>
        </p:spPr>
        <p:txBody>
          <a:bodyPr/>
          <a:lstStyle/>
          <a:p>
            <a:r>
              <a:rPr lang="en-IN" b="1" dirty="0" smtClean="0"/>
              <a:t>Pointers and index registers</a:t>
            </a:r>
            <a:endParaRPr lang="en-IN" dirty="0"/>
          </a:p>
        </p:txBody>
      </p:sp>
      <p:sp>
        <p:nvSpPr>
          <p:cNvPr id="3" name="Content Placeholder 2"/>
          <p:cNvSpPr>
            <a:spLocks noGrp="1"/>
          </p:cNvSpPr>
          <p:nvPr>
            <p:ph sz="quarter" idx="1"/>
          </p:nvPr>
        </p:nvSpPr>
        <p:spPr>
          <a:xfrm>
            <a:off x="457200" y="838200"/>
            <a:ext cx="8001000" cy="5635752"/>
          </a:xfrm>
        </p:spPr>
        <p:txBody>
          <a:bodyPr>
            <a:normAutofit fontScale="92500" lnSpcReduction="20000"/>
          </a:bodyPr>
          <a:lstStyle/>
          <a:p>
            <a:r>
              <a:rPr lang="en-IN" dirty="0" smtClean="0"/>
              <a:t>The pointers stores offset addresses within the particular segments</a:t>
            </a:r>
          </a:p>
          <a:p>
            <a:pPr>
              <a:buNone/>
            </a:pPr>
            <a:r>
              <a:rPr lang="en-IN" dirty="0" smtClean="0"/>
              <a:t>    IP	 	code segment</a:t>
            </a:r>
          </a:p>
          <a:p>
            <a:pPr>
              <a:buNone/>
            </a:pPr>
            <a:r>
              <a:rPr lang="en-IN" dirty="0" smtClean="0"/>
              <a:t>   BP	 	data segment</a:t>
            </a:r>
          </a:p>
          <a:p>
            <a:pPr>
              <a:buNone/>
            </a:pPr>
            <a:r>
              <a:rPr lang="en-IN" dirty="0" smtClean="0"/>
              <a:t>    SP 		stack segment	</a:t>
            </a:r>
            <a:endParaRPr lang="en-US" dirty="0" smtClean="0"/>
          </a:p>
          <a:p>
            <a:pPr>
              <a:buNone/>
            </a:pPr>
            <a:endParaRPr lang="en-US" dirty="0" smtClean="0"/>
          </a:p>
          <a:p>
            <a:pPr>
              <a:buFont typeface="Courier New" pitchFamily="49" charset="0"/>
              <a:buChar char="o"/>
            </a:pPr>
            <a:r>
              <a:rPr lang="en-IN" dirty="0" smtClean="0">
                <a:solidFill>
                  <a:srgbClr val="FF0000"/>
                </a:solidFill>
              </a:rPr>
              <a:t>Source Index (SI): </a:t>
            </a:r>
            <a:r>
              <a:rPr lang="en-IN" dirty="0" smtClean="0"/>
              <a:t>It is used for storing offset address of source data in data segment. It is also used for indexed, based indexed and register indirect addressing modes.</a:t>
            </a:r>
          </a:p>
          <a:p>
            <a:pPr>
              <a:buFont typeface="Courier New" pitchFamily="49" charset="0"/>
              <a:buChar char="o"/>
            </a:pPr>
            <a:endParaRPr lang="en-US" dirty="0" smtClean="0"/>
          </a:p>
          <a:p>
            <a:pPr>
              <a:buFont typeface="Courier New" pitchFamily="49" charset="0"/>
              <a:buChar char="o"/>
            </a:pPr>
            <a:endParaRPr lang="en-IN" dirty="0" smtClean="0"/>
          </a:p>
          <a:p>
            <a:r>
              <a:rPr lang="en-IN" dirty="0" smtClean="0">
                <a:solidFill>
                  <a:srgbClr val="FF0000"/>
                </a:solidFill>
              </a:rPr>
              <a:t>Destination Index (DI): </a:t>
            </a:r>
            <a:r>
              <a:rPr lang="en-IN" dirty="0" smtClean="0"/>
              <a:t>It is used for storing offset address of destination data in data or extra segment. It is also used for indexed, based indexed and register indirect addressing modes.</a:t>
            </a:r>
          </a:p>
          <a:p>
            <a:pPr>
              <a:buNone/>
            </a:pPr>
            <a:r>
              <a:rPr lang="en-IN" dirty="0" smtClean="0"/>
              <a:t/>
            </a:r>
            <a:br>
              <a:rPr lang="en-IN" dirty="0" smtClean="0"/>
            </a:br>
            <a:endParaRPr lang="en-IN" dirty="0" smtClean="0"/>
          </a:p>
        </p:txBody>
      </p:sp>
      <p:sp>
        <p:nvSpPr>
          <p:cNvPr id="6" name="Right Arrow 5"/>
          <p:cNvSpPr/>
          <p:nvPr/>
        </p:nvSpPr>
        <p:spPr>
          <a:xfrm flipV="1">
            <a:off x="1524000" y="2286000"/>
            <a:ext cx="685800" cy="198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ight Arrow 6"/>
          <p:cNvSpPr/>
          <p:nvPr/>
        </p:nvSpPr>
        <p:spPr>
          <a:xfrm flipV="1">
            <a:off x="1524000" y="1981200"/>
            <a:ext cx="685800" cy="198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Arrow 7"/>
          <p:cNvSpPr/>
          <p:nvPr/>
        </p:nvSpPr>
        <p:spPr>
          <a:xfrm flipV="1">
            <a:off x="1524000" y="1600200"/>
            <a:ext cx="685800" cy="198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Flag register</a:t>
            </a:r>
            <a:endParaRPr lang="en-US" dirty="0"/>
          </a:p>
        </p:txBody>
      </p:sp>
      <p:pic>
        <p:nvPicPr>
          <p:cNvPr id="4" name="Content Placeholder 3" descr="fr.PNG"/>
          <p:cNvPicPr>
            <a:picLocks noGrp="1" noChangeAspect="1"/>
          </p:cNvPicPr>
          <p:nvPr>
            <p:ph sz="quarter" idx="1"/>
          </p:nvPr>
        </p:nvPicPr>
        <p:blipFill>
          <a:blip r:embed="rId2"/>
          <a:stretch>
            <a:fillRect/>
          </a:stretch>
        </p:blipFill>
        <p:spPr>
          <a:xfrm>
            <a:off x="1175916" y="2362201"/>
            <a:ext cx="6977484" cy="2636972"/>
          </a:xfrm>
        </p:spPr>
      </p:pic>
      <p:sp>
        <p:nvSpPr>
          <p:cNvPr id="5" name="Right Brace 4"/>
          <p:cNvSpPr/>
          <p:nvPr/>
        </p:nvSpPr>
        <p:spPr>
          <a:xfrm rot="5400000">
            <a:off x="5676900" y="2781300"/>
            <a:ext cx="1028700" cy="2628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descr="Image result for 8086 flag register"/>
          <p:cNvPicPr>
            <a:picLocks noChangeAspect="1" noChangeArrowheads="1"/>
          </p:cNvPicPr>
          <p:nvPr/>
        </p:nvPicPr>
        <p:blipFill>
          <a:blip r:embed="rId2"/>
          <a:srcRect/>
          <a:stretch>
            <a:fillRect/>
          </a:stretch>
        </p:blipFill>
        <p:spPr bwMode="auto">
          <a:xfrm>
            <a:off x="0" y="0"/>
            <a:ext cx="8356600" cy="626745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1143000"/>
          </a:xfrm>
        </p:spPr>
        <p:txBody>
          <a:bodyPr/>
          <a:lstStyle/>
          <a:p>
            <a:r>
              <a:rPr lang="en-US" dirty="0" smtClean="0"/>
              <a:t>Status/conditional code flags</a:t>
            </a:r>
            <a:endParaRPr lang="en-IN" dirty="0"/>
          </a:p>
        </p:txBody>
      </p:sp>
      <p:sp>
        <p:nvSpPr>
          <p:cNvPr id="3" name="Content Placeholder 2"/>
          <p:cNvSpPr>
            <a:spLocks noGrp="1"/>
          </p:cNvSpPr>
          <p:nvPr>
            <p:ph sz="quarter" idx="1"/>
          </p:nvPr>
        </p:nvSpPr>
        <p:spPr>
          <a:xfrm>
            <a:off x="457200" y="1066800"/>
            <a:ext cx="8153400" cy="5407152"/>
          </a:xfrm>
        </p:spPr>
        <p:txBody>
          <a:bodyPr/>
          <a:lstStyle/>
          <a:p>
            <a:r>
              <a:rPr lang="en-IN" dirty="0" smtClean="0">
                <a:solidFill>
                  <a:srgbClr val="FF0000"/>
                </a:solidFill>
                <a:latin typeface="Arial Black" pitchFamily="34" charset="0"/>
              </a:rPr>
              <a:t>SF</a:t>
            </a:r>
            <a:r>
              <a:rPr lang="en-IN" dirty="0" smtClean="0">
                <a:latin typeface="Arial Black" pitchFamily="34" charset="0"/>
              </a:rPr>
              <a:t> :sign flag is set when the result of operation is negative.</a:t>
            </a:r>
          </a:p>
          <a:p>
            <a:r>
              <a:rPr lang="en-IN" dirty="0" smtClean="0">
                <a:solidFill>
                  <a:srgbClr val="FF0000"/>
                </a:solidFill>
                <a:latin typeface="Arial Black" pitchFamily="34" charset="0"/>
              </a:rPr>
              <a:t>ZF</a:t>
            </a:r>
            <a:r>
              <a:rPr lang="en-IN" dirty="0" smtClean="0">
                <a:latin typeface="Arial Black" pitchFamily="34" charset="0"/>
              </a:rPr>
              <a:t>: zero flag is set when the result of operation is zero.</a:t>
            </a:r>
          </a:p>
          <a:p>
            <a:r>
              <a:rPr lang="en-IN" dirty="0" smtClean="0">
                <a:solidFill>
                  <a:srgbClr val="FF0000"/>
                </a:solidFill>
                <a:latin typeface="Arial Black" pitchFamily="34" charset="0"/>
              </a:rPr>
              <a:t>AF</a:t>
            </a:r>
            <a:r>
              <a:rPr lang="en-IN" dirty="0" smtClean="0">
                <a:latin typeface="Arial Black" pitchFamily="34" charset="0"/>
              </a:rPr>
              <a:t>: auxiliary carry flag is set when there is a carry from lower nibble or lower four bits of the operation.</a:t>
            </a:r>
          </a:p>
          <a:p>
            <a:r>
              <a:rPr lang="en-IN" dirty="0" smtClean="0">
                <a:solidFill>
                  <a:srgbClr val="FF0000"/>
                </a:solidFill>
                <a:latin typeface="Arial Black" pitchFamily="34" charset="0"/>
              </a:rPr>
              <a:t>PF</a:t>
            </a:r>
            <a:r>
              <a:rPr lang="en-IN" dirty="0" smtClean="0">
                <a:latin typeface="Arial Black" pitchFamily="34" charset="0"/>
              </a:rPr>
              <a:t>: parity flag is set if the result has even no.of ones in the lower byte.</a:t>
            </a:r>
          </a:p>
          <a:p>
            <a:r>
              <a:rPr lang="en-IN" dirty="0" smtClean="0">
                <a:solidFill>
                  <a:srgbClr val="FF0000"/>
                </a:solidFill>
                <a:latin typeface="Arial Black" pitchFamily="34" charset="0"/>
              </a:rPr>
              <a:t>CF</a:t>
            </a:r>
            <a:r>
              <a:rPr lang="en-IN" dirty="0" smtClean="0">
                <a:latin typeface="Arial Black" pitchFamily="34" charset="0"/>
              </a:rPr>
              <a:t>: carry flag is set when there is a carry from the result.</a:t>
            </a:r>
          </a:p>
          <a:p>
            <a:r>
              <a:rPr lang="en-US" dirty="0" err="1" smtClean="0">
                <a:solidFill>
                  <a:srgbClr val="FF0000"/>
                </a:solidFill>
                <a:latin typeface="Arial Black" pitchFamily="34" charset="0"/>
              </a:rPr>
              <a:t>OF</a:t>
            </a:r>
            <a:r>
              <a:rPr lang="en-US" dirty="0" err="1" smtClean="0">
                <a:latin typeface="Arial Black" pitchFamily="34" charset="0"/>
              </a:rPr>
              <a:t>:over</a:t>
            </a:r>
            <a:r>
              <a:rPr lang="en-US" dirty="0" smtClean="0">
                <a:latin typeface="Arial Black" pitchFamily="34" charset="0"/>
              </a:rPr>
              <a:t> flow flag is set when the result of signed operation overflows into the sign bit.</a:t>
            </a:r>
            <a:endParaRPr lang="en-IN" dirty="0" smtClean="0">
              <a:latin typeface="Arial Black"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467600" cy="1143000"/>
          </a:xfrm>
        </p:spPr>
        <p:txBody>
          <a:bodyPr/>
          <a:lstStyle/>
          <a:p>
            <a:r>
              <a:rPr lang="en-US" dirty="0" smtClean="0">
                <a:latin typeface="Arial Black" pitchFamily="34" charset="0"/>
              </a:rPr>
              <a:t>Control flags</a:t>
            </a:r>
            <a:endParaRPr lang="en-IN" dirty="0">
              <a:latin typeface="Arial Black" pitchFamily="34" charset="0"/>
            </a:endParaRPr>
          </a:p>
        </p:txBody>
      </p:sp>
      <p:sp>
        <p:nvSpPr>
          <p:cNvPr id="3" name="Content Placeholder 2"/>
          <p:cNvSpPr>
            <a:spLocks noGrp="1"/>
          </p:cNvSpPr>
          <p:nvPr>
            <p:ph sz="quarter" idx="1"/>
          </p:nvPr>
        </p:nvSpPr>
        <p:spPr>
          <a:xfrm>
            <a:off x="457200" y="914400"/>
            <a:ext cx="8001000" cy="5559552"/>
          </a:xfrm>
        </p:spPr>
        <p:txBody>
          <a:bodyPr>
            <a:normAutofit fontScale="92500"/>
          </a:bodyPr>
          <a:lstStyle/>
          <a:p>
            <a:r>
              <a:rPr lang="en-US" dirty="0" smtClean="0">
                <a:solidFill>
                  <a:srgbClr val="FF0000"/>
                </a:solidFill>
                <a:latin typeface="Arial Black" pitchFamily="34" charset="0"/>
              </a:rPr>
              <a:t>TF:</a:t>
            </a:r>
            <a:r>
              <a:rPr lang="en-US" dirty="0" smtClean="0">
                <a:latin typeface="Arial Black" pitchFamily="34" charset="0"/>
              </a:rPr>
              <a:t> </a:t>
            </a:r>
            <a:r>
              <a:rPr lang="en-IN" dirty="0" smtClean="0">
                <a:latin typeface="Arial Black" pitchFamily="34" charset="0"/>
              </a:rPr>
              <a:t>When trap flag is set, the processor enters into single step execution mode . i.e. It executes the program instruction by instruction.</a:t>
            </a:r>
          </a:p>
          <a:p>
            <a:endParaRPr lang="en-IN" dirty="0" smtClean="0">
              <a:latin typeface="Arial Black" pitchFamily="34" charset="0"/>
            </a:endParaRPr>
          </a:p>
          <a:p>
            <a:r>
              <a:rPr lang="en-US" dirty="0" smtClean="0">
                <a:solidFill>
                  <a:srgbClr val="FF0000"/>
                </a:solidFill>
                <a:latin typeface="Arial Black" pitchFamily="34" charset="0"/>
              </a:rPr>
              <a:t>IF:</a:t>
            </a:r>
            <a:r>
              <a:rPr lang="en-US" dirty="0" smtClean="0">
                <a:latin typeface="Arial Black" pitchFamily="34" charset="0"/>
              </a:rPr>
              <a:t> </a:t>
            </a:r>
            <a:r>
              <a:rPr lang="en-IN" dirty="0" smtClean="0">
                <a:latin typeface="Arial Black" pitchFamily="34" charset="0"/>
              </a:rPr>
              <a:t>It is an interrupt enable/disable flag. If it is set, the </a:t>
            </a:r>
            <a:r>
              <a:rPr lang="en-IN" dirty="0" err="1" smtClean="0">
                <a:latin typeface="Arial Black" pitchFamily="34" charset="0"/>
              </a:rPr>
              <a:t>maskable</a:t>
            </a:r>
            <a:r>
              <a:rPr lang="en-IN" dirty="0" smtClean="0">
                <a:latin typeface="Arial Black" pitchFamily="34" charset="0"/>
              </a:rPr>
              <a:t> interrupts are recognized by the processor otherwise they are ignored.</a:t>
            </a:r>
          </a:p>
          <a:p>
            <a:r>
              <a:rPr lang="en-US" dirty="0" smtClean="0">
                <a:solidFill>
                  <a:srgbClr val="FF0000"/>
                </a:solidFill>
                <a:latin typeface="Arial Black" pitchFamily="34" charset="0"/>
              </a:rPr>
              <a:t>DF:</a:t>
            </a:r>
            <a:r>
              <a:rPr lang="en-IN" dirty="0" smtClean="0">
                <a:latin typeface="Arial Black" pitchFamily="34" charset="0"/>
              </a:rPr>
              <a:t>It is used in string operation. </a:t>
            </a:r>
          </a:p>
          <a:p>
            <a:pPr>
              <a:buNone/>
            </a:pPr>
            <a:r>
              <a:rPr lang="en-IN" dirty="0" smtClean="0">
                <a:latin typeface="Arial Black" pitchFamily="34" charset="0"/>
              </a:rPr>
              <a:t>    If it is set, string bytes are accessed from higher memory address to lower memory address.        i.e. auto decrementing mode.</a:t>
            </a:r>
          </a:p>
          <a:p>
            <a:pPr>
              <a:buNone/>
            </a:pPr>
            <a:r>
              <a:rPr lang="en-IN" dirty="0" smtClean="0">
                <a:latin typeface="Arial Black" pitchFamily="34" charset="0"/>
              </a:rPr>
              <a:t>   When it is reset, the string bytes are accessed from lower memory address to higher memory address. i.e. auto incrementing mode.</a:t>
            </a:r>
          </a:p>
          <a:p>
            <a:endParaRPr lang="en-IN" dirty="0">
              <a:latin typeface="Arial Black"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dirty="0" smtClean="0">
                <a:latin typeface="Arial Black" pitchFamily="34" charset="0"/>
              </a:rPr>
              <a:t>Memory segmentation</a:t>
            </a:r>
            <a:endParaRPr lang="en-IN" dirty="0">
              <a:latin typeface="Arial Black" pitchFamily="34" charset="0"/>
            </a:endParaRPr>
          </a:p>
        </p:txBody>
      </p:sp>
      <p:sp>
        <p:nvSpPr>
          <p:cNvPr id="3" name="Content Placeholder 2"/>
          <p:cNvSpPr>
            <a:spLocks noGrp="1"/>
          </p:cNvSpPr>
          <p:nvPr>
            <p:ph sz="quarter" idx="1"/>
          </p:nvPr>
        </p:nvSpPr>
        <p:spPr>
          <a:xfrm>
            <a:off x="457200" y="914400"/>
            <a:ext cx="8153400" cy="5791200"/>
          </a:xfrm>
          <a:ln>
            <a:solidFill>
              <a:schemeClr val="bg1"/>
            </a:solidFill>
          </a:ln>
        </p:spPr>
        <p:txBody>
          <a:bodyPr/>
          <a:lstStyle/>
          <a:p>
            <a:r>
              <a:rPr lang="en-IN" dirty="0" smtClean="0"/>
              <a:t>The size of address bus of</a:t>
            </a:r>
            <a:r>
              <a:rPr lang="en-IN" b="1" dirty="0" smtClean="0"/>
              <a:t>8086</a:t>
            </a:r>
            <a:r>
              <a:rPr lang="en-IN" dirty="0" smtClean="0"/>
              <a:t> is 20 and is able to address 1 Mbytes (2</a:t>
            </a:r>
            <a:r>
              <a:rPr lang="en-IN" baseline="30000" dirty="0" smtClean="0"/>
              <a:t>20</a:t>
            </a:r>
            <a:r>
              <a:rPr lang="en-IN" dirty="0" smtClean="0"/>
              <a:t> ) of physical </a:t>
            </a:r>
            <a:r>
              <a:rPr lang="en-IN" b="1" dirty="0" smtClean="0"/>
              <a:t>memory.</a:t>
            </a:r>
          </a:p>
          <a:p>
            <a:r>
              <a:rPr lang="en-IN" dirty="0" smtClean="0"/>
              <a:t>The compete 1 Mbytes </a:t>
            </a:r>
            <a:r>
              <a:rPr lang="en-IN" b="1" dirty="0" smtClean="0"/>
              <a:t>memory </a:t>
            </a:r>
            <a:r>
              <a:rPr lang="en-IN" dirty="0" smtClean="0"/>
              <a:t>can be divided into 16 segments, each of 64 Kbytes size and is addressed by one of the segment registers. </a:t>
            </a:r>
          </a:p>
          <a:p>
            <a:endParaRPr lang="en-IN" dirty="0" smtClean="0"/>
          </a:p>
          <a:p>
            <a:r>
              <a:rPr lang="en-IN" dirty="0" smtClean="0"/>
              <a:t>The </a:t>
            </a:r>
            <a:r>
              <a:rPr lang="en-IN" dirty="0" smtClean="0">
                <a:solidFill>
                  <a:srgbClr val="B70992"/>
                </a:solidFill>
              </a:rPr>
              <a:t>addresses of the </a:t>
            </a:r>
            <a:r>
              <a:rPr lang="en-IN" b="1" dirty="0" smtClean="0">
                <a:solidFill>
                  <a:srgbClr val="B70992"/>
                </a:solidFill>
              </a:rPr>
              <a:t>segment</a:t>
            </a:r>
            <a:r>
              <a:rPr lang="en-IN" dirty="0" smtClean="0"/>
              <a:t> may be assigned as </a:t>
            </a:r>
            <a:r>
              <a:rPr lang="en-IN" dirty="0" smtClean="0">
                <a:solidFill>
                  <a:srgbClr val="B70992"/>
                </a:solidFill>
              </a:rPr>
              <a:t>0000H to F000H </a:t>
            </a:r>
            <a:r>
              <a:rPr lang="en-IN" dirty="0" smtClean="0"/>
              <a:t>respectively.</a:t>
            </a:r>
          </a:p>
          <a:p>
            <a:r>
              <a:rPr lang="en-US" dirty="0" smtClean="0"/>
              <a:t>An offset address is used to address a specific memory location within the segment.</a:t>
            </a:r>
          </a:p>
          <a:p>
            <a:r>
              <a:rPr lang="en-US" dirty="0" smtClean="0"/>
              <a:t>The </a:t>
            </a:r>
            <a:r>
              <a:rPr lang="en-US" dirty="0" smtClean="0">
                <a:solidFill>
                  <a:srgbClr val="FF0000"/>
                </a:solidFill>
              </a:rPr>
              <a:t>offset address values  </a:t>
            </a:r>
            <a:r>
              <a:rPr lang="en-US" dirty="0" smtClean="0"/>
              <a:t>are from </a:t>
            </a:r>
            <a:r>
              <a:rPr lang="en-IN" dirty="0" smtClean="0">
                <a:solidFill>
                  <a:srgbClr val="FF0000"/>
                </a:solidFill>
              </a:rPr>
              <a:t>0000H to FFFF H </a:t>
            </a:r>
            <a:r>
              <a:rPr lang="en-IN" dirty="0" smtClean="0"/>
              <a:t>so that the </a:t>
            </a:r>
            <a:r>
              <a:rPr lang="en-IN" dirty="0" smtClean="0">
                <a:solidFill>
                  <a:srgbClr val="0000FF"/>
                </a:solidFill>
              </a:rPr>
              <a:t>physical addresses </a:t>
            </a:r>
            <a:r>
              <a:rPr lang="en-IN" dirty="0" smtClean="0"/>
              <a:t>range from </a:t>
            </a:r>
            <a:r>
              <a:rPr lang="en-IN" dirty="0" smtClean="0">
                <a:solidFill>
                  <a:srgbClr val="0000FF"/>
                </a:solidFill>
              </a:rPr>
              <a:t>00000H to FFFFF H.</a:t>
            </a:r>
          </a:p>
          <a:p>
            <a:endParaRPr lang="en-IN" b="1"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1143000"/>
          </a:xfrm>
        </p:spPr>
        <p:txBody>
          <a:bodyPr>
            <a:normAutofit/>
          </a:bodyPr>
          <a:lstStyle/>
          <a:p>
            <a:r>
              <a:rPr lang="en-US" sz="2400" dirty="0" smtClean="0">
                <a:latin typeface="Arial Black" pitchFamily="34" charset="0"/>
              </a:rPr>
              <a:t>NON OVERLAPPING SEGMENTS</a:t>
            </a:r>
            <a:endParaRPr lang="en-IN" sz="2400" dirty="0">
              <a:latin typeface="Arial Black" pitchFamily="34" charset="0"/>
            </a:endParaRPr>
          </a:p>
        </p:txBody>
      </p:sp>
      <p:pic>
        <p:nvPicPr>
          <p:cNvPr id="1027" name="Picture 3" descr="C:\Users\svr\Downloads\New Doc 7_1.jpg"/>
          <p:cNvPicPr>
            <a:picLocks noChangeAspect="1" noChangeArrowheads="1"/>
          </p:cNvPicPr>
          <p:nvPr/>
        </p:nvPicPr>
        <p:blipFill>
          <a:blip r:embed="rId2"/>
          <a:srcRect/>
          <a:stretch>
            <a:fillRect/>
          </a:stretch>
        </p:blipFill>
        <p:spPr bwMode="auto">
          <a:xfrm>
            <a:off x="2057400" y="1371600"/>
            <a:ext cx="3943350" cy="50387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1143000"/>
          </a:xfrm>
        </p:spPr>
        <p:txBody>
          <a:bodyPr>
            <a:normAutofit/>
          </a:bodyPr>
          <a:lstStyle/>
          <a:p>
            <a:r>
              <a:rPr lang="en-US" sz="2800" dirty="0" smtClean="0">
                <a:latin typeface="Arial Black" pitchFamily="34" charset="0"/>
              </a:rPr>
              <a:t>OVERLAPPING SEGMENTS</a:t>
            </a:r>
            <a:endParaRPr lang="en-IN" sz="2800" dirty="0"/>
          </a:p>
        </p:txBody>
      </p:sp>
      <p:pic>
        <p:nvPicPr>
          <p:cNvPr id="2050" name="Picture 2" descr="C:\Users\svr\Downloads\New Doc 7_2.jpg"/>
          <p:cNvPicPr>
            <a:picLocks noGrp="1" noChangeAspect="1" noChangeArrowheads="1"/>
          </p:cNvPicPr>
          <p:nvPr>
            <p:ph sz="quarter" idx="1"/>
          </p:nvPr>
        </p:nvPicPr>
        <p:blipFill>
          <a:blip r:embed="rId2"/>
          <a:srcRect/>
          <a:stretch>
            <a:fillRect/>
          </a:stretch>
        </p:blipFill>
        <p:spPr bwMode="auto">
          <a:xfrm>
            <a:off x="1371600" y="939816"/>
            <a:ext cx="5029200" cy="507998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sz="quarter" idx="1"/>
          </p:nvPr>
        </p:nvSpPr>
        <p:spPr>
          <a:xfrm>
            <a:off x="457200" y="1600200"/>
            <a:ext cx="8077200" cy="4873752"/>
          </a:xfrm>
        </p:spPr>
        <p:txBody>
          <a:bodyPr/>
          <a:lstStyle/>
          <a:p>
            <a:r>
              <a:rPr lang="en-US" dirty="0" smtClean="0"/>
              <a:t>Allows the memory capacity to be 1MB although  the actual addresses to be handled are of 16 bit size.</a:t>
            </a:r>
          </a:p>
          <a:p>
            <a:endParaRPr lang="en-US" dirty="0" smtClean="0"/>
          </a:p>
          <a:p>
            <a:r>
              <a:rPr lang="en-US" dirty="0" smtClean="0"/>
              <a:t>Allows the placing of code, data and stack portions of the same program in different parts of memory for protection.</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0"/>
            <a:ext cx="7467600" cy="1143000"/>
          </a:xfrm>
        </p:spPr>
        <p:txBody>
          <a:bodyPr/>
          <a:lstStyle/>
          <a:p>
            <a:r>
              <a:rPr lang="en-US" dirty="0" smtClean="0"/>
              <a:t>Pin diagram</a:t>
            </a:r>
            <a:endParaRPr lang="en-IN" dirty="0"/>
          </a:p>
        </p:txBody>
      </p:sp>
      <p:pic>
        <p:nvPicPr>
          <p:cNvPr id="6146" name="Picture 2" descr="http://scanftree.com/microprocessor/pin_diagram_of_8086.png"/>
          <p:cNvPicPr>
            <a:picLocks noGrp="1" noChangeAspect="1" noChangeArrowheads="1"/>
          </p:cNvPicPr>
          <p:nvPr>
            <p:ph sz="quarter" idx="1"/>
          </p:nvPr>
        </p:nvPicPr>
        <p:blipFill>
          <a:blip r:embed="rId2"/>
          <a:srcRect/>
          <a:stretch>
            <a:fillRect/>
          </a:stretch>
        </p:blipFill>
        <p:spPr bwMode="auto">
          <a:xfrm>
            <a:off x="1828800" y="609600"/>
            <a:ext cx="5638800" cy="6248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vr\Downloads\New Doc.jpg"/>
          <p:cNvPicPr>
            <a:picLocks noGrp="1" noChangeAspect="1" noChangeArrowheads="1"/>
          </p:cNvPicPr>
          <p:nvPr>
            <p:ph sz="quarter" idx="1"/>
          </p:nvPr>
        </p:nvPicPr>
        <p:blipFill>
          <a:blip r:embed="rId2" cstate="print"/>
          <a:srcRect/>
          <a:stretch>
            <a:fillRect/>
          </a:stretch>
        </p:blipFill>
        <p:spPr bwMode="auto">
          <a:xfrm>
            <a:off x="1295400" y="-120778"/>
            <a:ext cx="6553200" cy="673589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a:xfrm>
            <a:off x="457200" y="1600200"/>
            <a:ext cx="8382000" cy="4873752"/>
          </a:xfrm>
        </p:spPr>
        <p:txBody>
          <a:bodyPr/>
          <a:lstStyle/>
          <a:p>
            <a:r>
              <a:rPr lang="en-IN" dirty="0" smtClean="0"/>
              <a:t>AD15-AD0 : These are the time multiplexed memory I/O address and data lines. Address remains on the lines during T1 state, while the data is available on the data bus during T2, T3, Tw and T4</a:t>
            </a:r>
            <a:r>
              <a:rPr lang="en-IN" dirty="0" smtClean="0"/>
              <a:t>.</a:t>
            </a:r>
          </a:p>
          <a:p>
            <a:r>
              <a:rPr lang="en-IN" dirty="0"/>
              <a:t>When the memory or I/O device is not able to respond quickly during transfer, wait states (Tw) are inserted between T3 and T4 by disabling the READY input of the 8086. The bus activity during wait state is same as during T3.</a:t>
            </a:r>
            <a:endParaRPr lang="en-IN" dirty="0" smtClean="0"/>
          </a:p>
          <a:p>
            <a:pPr>
              <a:buNone/>
            </a:pPr>
            <a:endParaRPr lang="en-IN" dirty="0" smtClean="0"/>
          </a:p>
          <a:p>
            <a:r>
              <a:rPr lang="en-IN" dirty="0" smtClean="0"/>
              <a:t>A19/S6,A18/S5,A17/S4,A16/S3 : These are the time multiplexed address and status lines. </a:t>
            </a:r>
          </a:p>
          <a:p>
            <a:pPr>
              <a:buNone/>
            </a:pPr>
            <a:endParaRPr lang="en-IN" dirty="0"/>
          </a:p>
        </p:txBody>
      </p:sp>
      <p:pic>
        <p:nvPicPr>
          <p:cNvPr id="1026" name="Picture 2" descr="C:\Users\svr\Desktop\mp-8086-50-638.jpg"/>
          <p:cNvPicPr>
            <a:picLocks noChangeAspect="1" noChangeArrowheads="1"/>
          </p:cNvPicPr>
          <p:nvPr/>
        </p:nvPicPr>
        <p:blipFill>
          <a:blip r:embed="rId2"/>
          <a:srcRect/>
          <a:stretch>
            <a:fillRect/>
          </a:stretch>
        </p:blipFill>
        <p:spPr bwMode="auto">
          <a:xfrm>
            <a:off x="457200" y="228600"/>
            <a:ext cx="7772400" cy="1219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153400" cy="1905000"/>
          </a:xfrm>
        </p:spPr>
        <p:txBody>
          <a:bodyPr>
            <a:normAutofit fontScale="85000" lnSpcReduction="20000"/>
          </a:bodyPr>
          <a:lstStyle/>
          <a:p>
            <a:r>
              <a:rPr lang="en-IN" dirty="0" smtClean="0"/>
              <a:t>The </a:t>
            </a:r>
            <a:r>
              <a:rPr lang="en-IN" dirty="0" smtClean="0">
                <a:solidFill>
                  <a:srgbClr val="FF0000"/>
                </a:solidFill>
              </a:rPr>
              <a:t>S4</a:t>
            </a:r>
            <a:r>
              <a:rPr lang="en-IN" dirty="0" smtClean="0"/>
              <a:t> and </a:t>
            </a:r>
            <a:r>
              <a:rPr lang="en-IN" dirty="0" smtClean="0">
                <a:solidFill>
                  <a:srgbClr val="FF0000"/>
                </a:solidFill>
              </a:rPr>
              <a:t>S3</a:t>
            </a:r>
            <a:r>
              <a:rPr lang="en-IN" dirty="0" smtClean="0"/>
              <a:t> combinely indicate which segment register is presently being used for memory accesses .</a:t>
            </a:r>
          </a:p>
          <a:p>
            <a:endParaRPr lang="en-US" dirty="0" smtClean="0"/>
          </a:p>
          <a:p>
            <a:r>
              <a:rPr lang="en-US" dirty="0" smtClean="0"/>
              <a:t>The </a:t>
            </a:r>
            <a:r>
              <a:rPr lang="en-US" dirty="0" smtClean="0">
                <a:solidFill>
                  <a:srgbClr val="FF0000"/>
                </a:solidFill>
              </a:rPr>
              <a:t>status of interrupt enable flag </a:t>
            </a:r>
            <a:r>
              <a:rPr lang="en-US" dirty="0" smtClean="0"/>
              <a:t>bit is updated at the beginning of  each  clock cycle and it is </a:t>
            </a:r>
            <a:r>
              <a:rPr lang="en-US" dirty="0" smtClean="0">
                <a:solidFill>
                  <a:srgbClr val="FF0000"/>
                </a:solidFill>
              </a:rPr>
              <a:t>displayed on </a:t>
            </a:r>
            <a:r>
              <a:rPr lang="en-US" dirty="0" smtClean="0">
                <a:solidFill>
                  <a:srgbClr val="FF0000"/>
                </a:solidFill>
              </a:rPr>
              <a:t>S5</a:t>
            </a:r>
          </a:p>
          <a:p>
            <a:r>
              <a:rPr lang="en-US" dirty="0" smtClean="0">
                <a:solidFill>
                  <a:srgbClr val="FF0000"/>
                </a:solidFill>
              </a:rPr>
              <a:t>The status line s6 is always low.</a:t>
            </a:r>
            <a:endParaRPr lang="en-IN" dirty="0">
              <a:solidFill>
                <a:srgbClr val="FF0000"/>
              </a:solidFill>
            </a:endParaRPr>
          </a:p>
        </p:txBody>
      </p:sp>
      <p:pic>
        <p:nvPicPr>
          <p:cNvPr id="2052" name="Picture 4" descr="C:\Users\svr\Desktop\Signal Description of 8086 Microprocessor2.PNG"/>
          <p:cNvPicPr>
            <a:picLocks noChangeAspect="1" noChangeArrowheads="1"/>
          </p:cNvPicPr>
          <p:nvPr/>
        </p:nvPicPr>
        <p:blipFill>
          <a:blip r:embed="rId2"/>
          <a:srcRect/>
          <a:stretch>
            <a:fillRect/>
          </a:stretch>
        </p:blipFill>
        <p:spPr bwMode="auto">
          <a:xfrm>
            <a:off x="1512888" y="2500313"/>
            <a:ext cx="6118225" cy="26812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8229600" cy="3429000"/>
          </a:xfrm>
          <a:ln>
            <a:solidFill>
              <a:schemeClr val="bg1"/>
            </a:solidFill>
          </a:ln>
        </p:spPr>
        <p:txBody>
          <a:bodyPr>
            <a:normAutofit/>
          </a:bodyPr>
          <a:lstStyle/>
          <a:p>
            <a:r>
              <a:rPr lang="en-IN" dirty="0" smtClean="0">
                <a:solidFill>
                  <a:srgbClr val="FF0000"/>
                </a:solidFill>
              </a:rPr>
              <a:t>BHE/S7 </a:t>
            </a:r>
            <a:r>
              <a:rPr lang="en-IN" dirty="0" smtClean="0"/>
              <a:t>: The bus high enable is used to indicate the transfer of data over the higher order ( D15-D8 ) data bus . </a:t>
            </a:r>
          </a:p>
          <a:p>
            <a:r>
              <a:rPr lang="en-IN" dirty="0" smtClean="0"/>
              <a:t>BHE is low during T1 for read, write and interrupt acknowledge cycles, whenever a byte is to be transferred on higher byte of data bus.</a:t>
            </a:r>
          </a:p>
          <a:p>
            <a:r>
              <a:rPr lang="en-IN" dirty="0" smtClean="0"/>
              <a:t>BHE and A0 indicates which byte of data is transferring.</a:t>
            </a:r>
          </a:p>
          <a:p>
            <a:endParaRPr lang="en-IN" dirty="0" smtClean="0"/>
          </a:p>
          <a:p>
            <a:endParaRPr lang="en-IN" dirty="0"/>
          </a:p>
        </p:txBody>
      </p:sp>
      <p:pic>
        <p:nvPicPr>
          <p:cNvPr id="3074" name="Picture 2" descr="C:\Users\svr\Desktop\Signal Description of 8086 Microprocessor4.PNG"/>
          <p:cNvPicPr>
            <a:picLocks noChangeAspect="1" noChangeArrowheads="1"/>
          </p:cNvPicPr>
          <p:nvPr/>
        </p:nvPicPr>
        <p:blipFill>
          <a:blip r:embed="rId2"/>
          <a:srcRect/>
          <a:stretch>
            <a:fillRect/>
          </a:stretch>
        </p:blipFill>
        <p:spPr bwMode="auto">
          <a:xfrm>
            <a:off x="990600" y="4114800"/>
            <a:ext cx="7412037" cy="2743200"/>
          </a:xfrm>
          <a:prstGeom prst="rect">
            <a:avLst/>
          </a:prstGeom>
          <a:noFill/>
        </p:spPr>
      </p:pic>
      <p:cxnSp>
        <p:nvCxnSpPr>
          <p:cNvPr id="6" name="Straight Connector 5"/>
          <p:cNvCxnSpPr/>
          <p:nvPr/>
        </p:nvCxnSpPr>
        <p:spPr>
          <a:xfrm>
            <a:off x="762000" y="2286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13716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2000" y="2514600"/>
            <a:ext cx="60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077200" cy="6245352"/>
          </a:xfrm>
        </p:spPr>
        <p:txBody>
          <a:bodyPr/>
          <a:lstStyle/>
          <a:p>
            <a:r>
              <a:rPr lang="en-IN" dirty="0" smtClean="0">
                <a:solidFill>
                  <a:srgbClr val="FF0000"/>
                </a:solidFill>
              </a:rPr>
              <a:t>RD – Read </a:t>
            </a:r>
            <a:r>
              <a:rPr lang="en-IN" dirty="0" smtClean="0"/>
              <a:t>: This signal on low indicates the peripheral that the processor is performing memory or I/O read operation.</a:t>
            </a:r>
          </a:p>
          <a:p>
            <a:r>
              <a:rPr lang="en-IN" dirty="0" smtClean="0">
                <a:solidFill>
                  <a:srgbClr val="FF0000"/>
                </a:solidFill>
              </a:rPr>
              <a:t>READY</a:t>
            </a:r>
            <a:r>
              <a:rPr lang="en-IN" dirty="0" smtClean="0"/>
              <a:t> : This is the acknowledgement from the slow device or memory that they have completed the data transfer. </a:t>
            </a:r>
          </a:p>
          <a:p>
            <a:r>
              <a:rPr lang="en-IN" dirty="0" smtClean="0">
                <a:solidFill>
                  <a:srgbClr val="FF0000"/>
                </a:solidFill>
              </a:rPr>
              <a:t>INTR-Interrupt Request </a:t>
            </a:r>
            <a:r>
              <a:rPr lang="en-IN" dirty="0" smtClean="0"/>
              <a:t>: This is a level triggered input. This is sampled during the last clock cycle of each instruction to determine the availability of the request. If any interrupt request is pending, the processor enters the interrupt acknowledge cycle.</a:t>
            </a:r>
          </a:p>
          <a:p>
            <a:endParaRPr lang="en-IN" dirty="0" smtClean="0"/>
          </a:p>
          <a:p>
            <a:r>
              <a:rPr lang="en-IN" dirty="0" smtClean="0">
                <a:solidFill>
                  <a:srgbClr val="FF0000"/>
                </a:solidFill>
              </a:rPr>
              <a:t>TEST </a:t>
            </a:r>
            <a:r>
              <a:rPr lang="en-IN" dirty="0" smtClean="0"/>
              <a:t>: This input is examined by a </a:t>
            </a:r>
            <a:r>
              <a:rPr lang="en-IN" dirty="0" smtClean="0">
                <a:solidFill>
                  <a:srgbClr val="FF0000"/>
                </a:solidFill>
              </a:rPr>
              <a:t>‘WAIT’ instruction</a:t>
            </a:r>
            <a:r>
              <a:rPr lang="en-IN" dirty="0" smtClean="0"/>
              <a:t>. If the TEST pin goes low, execution will continue, else the processor remains in wait state. </a:t>
            </a:r>
            <a:endParaRPr lang="en-IN" dirty="0"/>
          </a:p>
        </p:txBody>
      </p:sp>
      <p:cxnSp>
        <p:nvCxnSpPr>
          <p:cNvPr id="5" name="Straight Connector 4"/>
          <p:cNvCxnSpPr/>
          <p:nvPr/>
        </p:nvCxnSpPr>
        <p:spPr>
          <a:xfrm>
            <a:off x="762000" y="3048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382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077200" cy="6245352"/>
          </a:xfrm>
        </p:spPr>
        <p:txBody>
          <a:bodyPr/>
          <a:lstStyle/>
          <a:p>
            <a:r>
              <a:rPr lang="en-IN" dirty="0" smtClean="0">
                <a:solidFill>
                  <a:srgbClr val="FF0000"/>
                </a:solidFill>
              </a:rPr>
              <a:t>CLK- Clock Input </a:t>
            </a:r>
            <a:r>
              <a:rPr lang="en-IN" dirty="0" smtClean="0"/>
              <a:t>: The clock input provides the basic timing for processor operation and bus control activity. </a:t>
            </a:r>
            <a:r>
              <a:rPr lang="en-IN" dirty="0" smtClean="0"/>
              <a:t>Its an  </a:t>
            </a:r>
            <a:r>
              <a:rPr lang="en-IN" smtClean="0"/>
              <a:t>square wave.</a:t>
            </a:r>
            <a:endParaRPr lang="en-IN" dirty="0" smtClean="0"/>
          </a:p>
          <a:p>
            <a:r>
              <a:rPr lang="en-US" dirty="0" smtClean="0">
                <a:solidFill>
                  <a:srgbClr val="FF0000"/>
                </a:solidFill>
              </a:rPr>
              <a:t>NMI</a:t>
            </a:r>
            <a:r>
              <a:rPr lang="en-US" dirty="0" smtClean="0"/>
              <a:t>: </a:t>
            </a:r>
            <a:r>
              <a:rPr lang="en-IN" dirty="0" smtClean="0"/>
              <a:t>An edge triggered input, causes a type-2 interrupt. NMI is not </a:t>
            </a:r>
            <a:r>
              <a:rPr lang="en-IN" dirty="0" err="1" smtClean="0"/>
              <a:t>maskable</a:t>
            </a:r>
            <a:r>
              <a:rPr lang="en-IN" dirty="0" smtClean="0"/>
              <a:t> internally by software. A transition from a LOW to HIGH on this pin initiates the interrupt at the end of the current instruction.</a:t>
            </a:r>
          </a:p>
          <a:p>
            <a:r>
              <a:rPr lang="en-IN" dirty="0" smtClean="0">
                <a:solidFill>
                  <a:srgbClr val="FF0000"/>
                </a:solidFill>
              </a:rPr>
              <a:t>Reset</a:t>
            </a:r>
            <a:r>
              <a:rPr lang="en-IN" dirty="0" smtClean="0"/>
              <a:t>: Reset causes the processor to terminate the present activity and start execution from FFFF0H. This signal is active high and must be active for at least four clock cycles.</a:t>
            </a:r>
          </a:p>
          <a:p>
            <a:r>
              <a:rPr lang="en-IN" dirty="0" smtClean="0">
                <a:solidFill>
                  <a:srgbClr val="FF0000"/>
                </a:solidFill>
              </a:rPr>
              <a:t>MN/MX</a:t>
            </a:r>
            <a:r>
              <a:rPr lang="en-IN" dirty="0" smtClean="0"/>
              <a:t> = 1 for  minimum mode</a:t>
            </a:r>
          </a:p>
          <a:p>
            <a:pPr lvl="5">
              <a:buNone/>
            </a:pPr>
            <a:r>
              <a:rPr lang="en-IN" sz="2400" dirty="0" smtClean="0">
                <a:solidFill>
                  <a:schemeClr val="tx1"/>
                </a:solidFill>
              </a:rPr>
              <a:t>= 0 for  maximum mode</a:t>
            </a:r>
          </a:p>
        </p:txBody>
      </p:sp>
      <p:cxnSp>
        <p:nvCxnSpPr>
          <p:cNvPr id="5" name="Straight Connector 4"/>
          <p:cNvCxnSpPr/>
          <p:nvPr/>
        </p:nvCxnSpPr>
        <p:spPr>
          <a:xfrm>
            <a:off x="1447800" y="5257800"/>
            <a:ext cx="53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001000" cy="6400800"/>
          </a:xfrm>
        </p:spPr>
        <p:txBody>
          <a:bodyPr>
            <a:normAutofit/>
          </a:bodyPr>
          <a:lstStyle/>
          <a:p>
            <a:r>
              <a:rPr lang="en-IN" dirty="0" smtClean="0"/>
              <a:t>When the </a:t>
            </a:r>
            <a:r>
              <a:rPr lang="en-IN" dirty="0" smtClean="0">
                <a:solidFill>
                  <a:srgbClr val="FF0000"/>
                </a:solidFill>
              </a:rPr>
              <a:t>Minimum mode </a:t>
            </a:r>
            <a:r>
              <a:rPr lang="en-IN" dirty="0" smtClean="0"/>
              <a:t>operation is selected, the 8086</a:t>
            </a:r>
          </a:p>
          <a:p>
            <a:pPr>
              <a:buNone/>
            </a:pPr>
            <a:r>
              <a:rPr lang="en-IN" dirty="0" smtClean="0"/>
              <a:t>provides all control signals needed </a:t>
            </a:r>
            <a:r>
              <a:rPr lang="en-IN" dirty="0" smtClean="0">
                <a:solidFill>
                  <a:srgbClr val="FF0000"/>
                </a:solidFill>
              </a:rPr>
              <a:t>to implement the</a:t>
            </a:r>
          </a:p>
          <a:p>
            <a:pPr>
              <a:buNone/>
            </a:pPr>
            <a:r>
              <a:rPr lang="en-IN" dirty="0" smtClean="0">
                <a:solidFill>
                  <a:srgbClr val="FF0000"/>
                </a:solidFill>
              </a:rPr>
              <a:t>memory and I/O interface.</a:t>
            </a:r>
          </a:p>
          <a:p>
            <a:endParaRPr lang="en-IN" dirty="0" smtClean="0">
              <a:solidFill>
                <a:srgbClr val="FF0000"/>
              </a:solidFill>
            </a:endParaRPr>
          </a:p>
          <a:p>
            <a:r>
              <a:rPr lang="en-IN" dirty="0" smtClean="0">
                <a:solidFill>
                  <a:srgbClr val="FF0000"/>
                </a:solidFill>
              </a:rPr>
              <a:t>M/IO </a:t>
            </a:r>
            <a:r>
              <a:rPr lang="en-IN" dirty="0" smtClean="0"/>
              <a:t>= 1 for memory operation</a:t>
            </a:r>
          </a:p>
          <a:p>
            <a:pPr lvl="3">
              <a:buNone/>
            </a:pPr>
            <a:r>
              <a:rPr lang="en-IN" sz="2400" dirty="0" smtClean="0"/>
              <a:t> = 0 for I/O operation</a:t>
            </a:r>
            <a:endParaRPr lang="en-US" sz="2400" dirty="0" smtClean="0"/>
          </a:p>
          <a:p>
            <a:r>
              <a:rPr lang="en-IN" dirty="0" smtClean="0">
                <a:solidFill>
                  <a:srgbClr val="FF0000"/>
                </a:solidFill>
              </a:rPr>
              <a:t>INTA</a:t>
            </a:r>
            <a:r>
              <a:rPr lang="en-IN" dirty="0" smtClean="0"/>
              <a:t>: Interrupt Acknowledge. It goes low, when the processor has accepted the interrupt. It is active LOW during T2, T3, and T4 of each interrupt acknowledge cycle. </a:t>
            </a:r>
          </a:p>
          <a:p>
            <a:pPr>
              <a:buNone/>
            </a:pPr>
            <a:endParaRPr lang="en-IN" dirty="0" smtClean="0"/>
          </a:p>
          <a:p>
            <a:r>
              <a:rPr lang="en-IN" dirty="0" smtClean="0">
                <a:solidFill>
                  <a:srgbClr val="FF0000"/>
                </a:solidFill>
              </a:rPr>
              <a:t>DT/ R :</a:t>
            </a:r>
            <a:r>
              <a:rPr lang="en-IN" dirty="0" smtClean="0"/>
              <a:t>DATA Transmit/Receive</a:t>
            </a:r>
          </a:p>
          <a:p>
            <a:pPr>
              <a:buNone/>
            </a:pPr>
            <a:r>
              <a:rPr lang="en-IN" dirty="0" smtClean="0">
                <a:solidFill>
                  <a:srgbClr val="FF0000"/>
                </a:solidFill>
              </a:rPr>
              <a:t>		DT/ R </a:t>
            </a:r>
            <a:r>
              <a:rPr lang="en-IN" dirty="0" smtClean="0"/>
              <a:t>= 1 when the processor transmits data</a:t>
            </a:r>
          </a:p>
          <a:p>
            <a:r>
              <a:rPr lang="en-US" dirty="0" smtClean="0"/>
              <a:t>                   = 0 </a:t>
            </a:r>
            <a:r>
              <a:rPr lang="en-IN" dirty="0" smtClean="0"/>
              <a:t>when the processor  receives data</a:t>
            </a:r>
          </a:p>
          <a:p>
            <a:pPr>
              <a:buNone/>
            </a:pPr>
            <a:endParaRPr lang="en-IN" dirty="0" smtClean="0"/>
          </a:p>
          <a:p>
            <a:pPr>
              <a:buNone/>
            </a:pPr>
            <a:endParaRPr lang="en-IN" dirty="0" smtClean="0"/>
          </a:p>
          <a:p>
            <a:endParaRPr lang="en-IN" dirty="0"/>
          </a:p>
        </p:txBody>
      </p:sp>
      <p:cxnSp>
        <p:nvCxnSpPr>
          <p:cNvPr id="7" name="Straight Connector 6"/>
          <p:cNvCxnSpPr/>
          <p:nvPr/>
        </p:nvCxnSpPr>
        <p:spPr>
          <a:xfrm>
            <a:off x="1219200" y="2362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71600" y="5257800"/>
            <a:ext cx="304800"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5715000"/>
            <a:ext cx="304800"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3352800"/>
            <a:ext cx="68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0"/>
            <a:ext cx="8382000" cy="2057400"/>
          </a:xfrm>
        </p:spPr>
        <p:txBody>
          <a:bodyPr/>
          <a:lstStyle/>
          <a:p>
            <a:r>
              <a:rPr lang="en-IN" dirty="0" smtClean="0">
                <a:solidFill>
                  <a:srgbClr val="FF0000"/>
                </a:solidFill>
              </a:rPr>
              <a:t>ALE : Address Latch Enable</a:t>
            </a:r>
          </a:p>
          <a:p>
            <a:pPr>
              <a:buNone/>
            </a:pPr>
            <a:r>
              <a:rPr lang="en-IN" dirty="0" smtClean="0"/>
              <a:t>  </a:t>
            </a:r>
            <a:r>
              <a:rPr lang="en-US" dirty="0" smtClean="0"/>
              <a:t>It indicates the </a:t>
            </a:r>
            <a:r>
              <a:rPr lang="en-US" dirty="0" smtClean="0">
                <a:solidFill>
                  <a:srgbClr val="FF0000"/>
                </a:solidFill>
              </a:rPr>
              <a:t>availability of valid address </a:t>
            </a:r>
            <a:r>
              <a:rPr lang="en-US" dirty="0" smtClean="0"/>
              <a:t>over the address/data lines. It is used to enable the latches to separate  the address from the multiplexed address/data signal.</a:t>
            </a:r>
          </a:p>
          <a:p>
            <a:endParaRPr lang="en-IN" dirty="0"/>
          </a:p>
        </p:txBody>
      </p:sp>
      <p:pic>
        <p:nvPicPr>
          <p:cNvPr id="1026" name="Picture 2" descr="C:\Users\svr\Downloads\New Doc 9_2.jpg"/>
          <p:cNvPicPr>
            <a:picLocks noChangeAspect="1" noChangeArrowheads="1"/>
          </p:cNvPicPr>
          <p:nvPr/>
        </p:nvPicPr>
        <p:blipFill>
          <a:blip r:embed="rId2"/>
          <a:srcRect/>
          <a:stretch>
            <a:fillRect/>
          </a:stretch>
        </p:blipFill>
        <p:spPr bwMode="auto">
          <a:xfrm>
            <a:off x="2667000" y="1524000"/>
            <a:ext cx="5313536" cy="47910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153400" cy="2057400"/>
          </a:xfrm>
        </p:spPr>
        <p:txBody>
          <a:bodyPr/>
          <a:lstStyle/>
          <a:p>
            <a:r>
              <a:rPr lang="en-IN" dirty="0" smtClean="0">
                <a:solidFill>
                  <a:srgbClr val="FF0000"/>
                </a:solidFill>
              </a:rPr>
              <a:t>DEN :</a:t>
            </a:r>
            <a:r>
              <a:rPr lang="en-IN" dirty="0" smtClean="0"/>
              <a:t>Data Enable</a:t>
            </a:r>
          </a:p>
          <a:p>
            <a:r>
              <a:rPr lang="en-US" dirty="0" smtClean="0"/>
              <a:t>It indicates the </a:t>
            </a:r>
            <a:r>
              <a:rPr lang="en-US" dirty="0" smtClean="0">
                <a:solidFill>
                  <a:srgbClr val="FF0000"/>
                </a:solidFill>
              </a:rPr>
              <a:t>availability of valid data </a:t>
            </a:r>
            <a:r>
              <a:rPr lang="en-US" dirty="0" smtClean="0"/>
              <a:t>over the address/data lines. It is used to enable the transceivers to separate  the data from the multiplexed address/data signal.</a:t>
            </a:r>
          </a:p>
          <a:p>
            <a:endParaRPr lang="en-IN" dirty="0"/>
          </a:p>
        </p:txBody>
      </p:sp>
      <p:cxnSp>
        <p:nvCxnSpPr>
          <p:cNvPr id="5" name="Straight Connector 4"/>
          <p:cNvCxnSpPr/>
          <p:nvPr/>
        </p:nvCxnSpPr>
        <p:spPr>
          <a:xfrm>
            <a:off x="914400" y="228600"/>
            <a:ext cx="609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svr\Downloads\New Doc 9_3.jpg"/>
          <p:cNvPicPr>
            <a:picLocks noChangeAspect="1" noChangeArrowheads="1"/>
          </p:cNvPicPr>
          <p:nvPr/>
        </p:nvPicPr>
        <p:blipFill>
          <a:blip r:embed="rId2"/>
          <a:srcRect/>
          <a:stretch>
            <a:fillRect/>
          </a:stretch>
        </p:blipFill>
        <p:spPr bwMode="auto">
          <a:xfrm>
            <a:off x="2057400" y="2209800"/>
            <a:ext cx="5800775" cy="44386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305800" cy="6477000"/>
          </a:xfrm>
        </p:spPr>
        <p:txBody>
          <a:bodyPr>
            <a:normAutofit/>
          </a:bodyPr>
          <a:lstStyle/>
          <a:p>
            <a:r>
              <a:rPr lang="en-IN" dirty="0" smtClean="0">
                <a:solidFill>
                  <a:srgbClr val="FF0000"/>
                </a:solidFill>
              </a:rPr>
              <a:t>HOLD &amp; HLDA</a:t>
            </a:r>
            <a:r>
              <a:rPr lang="en-IN" dirty="0" smtClean="0"/>
              <a:t>: When the HOLD line goes high, it indicates that another master is requesting the bus access. After receiving the HOLD request, it issues HLDA  signal in the middle of next clock cycle .</a:t>
            </a:r>
          </a:p>
          <a:p>
            <a:r>
              <a:rPr lang="en-US" dirty="0" smtClean="0">
                <a:solidFill>
                  <a:srgbClr val="FF0000"/>
                </a:solidFill>
              </a:rPr>
              <a:t>If a DMA request is made while </a:t>
            </a:r>
            <a:r>
              <a:rPr lang="en-US" dirty="0" err="1" smtClean="0">
                <a:solidFill>
                  <a:srgbClr val="FF0000"/>
                </a:solidFill>
              </a:rPr>
              <a:t>cpu</a:t>
            </a:r>
            <a:r>
              <a:rPr lang="en-US" dirty="0" smtClean="0">
                <a:solidFill>
                  <a:srgbClr val="FF0000"/>
                </a:solidFill>
              </a:rPr>
              <a:t> executing a program, it will release the bus during T4 provided</a:t>
            </a:r>
          </a:p>
          <a:p>
            <a:r>
              <a:rPr lang="en-US" dirty="0" smtClean="0"/>
              <a:t>1.the request occur on or before T2 of current cycle</a:t>
            </a:r>
          </a:p>
          <a:p>
            <a:r>
              <a:rPr lang="en-US" dirty="0" smtClean="0"/>
              <a:t>2.the current cycle is not operating over the lower byte of a word.</a:t>
            </a:r>
          </a:p>
          <a:p>
            <a:r>
              <a:rPr lang="en-US" dirty="0" smtClean="0"/>
              <a:t>3.a Lock instruction is not being executed.</a:t>
            </a:r>
            <a:endParaRPr lang="en-IN" dirty="0" smtClean="0"/>
          </a:p>
          <a:p>
            <a:endParaRPr lang="en-IN" dirty="0" smtClean="0"/>
          </a:p>
          <a:p>
            <a:endParaRPr lang="en-IN" dirty="0" smtClean="0">
              <a:solidFill>
                <a:srgbClr val="FF0000"/>
              </a:solidFill>
            </a:endParaRPr>
          </a:p>
          <a:p>
            <a:endParaRPr lang="en-IN" dirty="0"/>
          </a:p>
        </p:txBody>
      </p:sp>
      <p:cxnSp>
        <p:nvCxnSpPr>
          <p:cNvPr id="5" name="Straight Connector 4"/>
          <p:cNvCxnSpPr/>
          <p:nvPr/>
        </p:nvCxnSpPr>
        <p:spPr>
          <a:xfrm>
            <a:off x="609600" y="228600"/>
            <a:ext cx="68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458200" cy="3200400"/>
          </a:xfrm>
        </p:spPr>
        <p:txBody>
          <a:bodyPr/>
          <a:lstStyle/>
          <a:p>
            <a:r>
              <a:rPr lang="en-IN" dirty="0" smtClean="0"/>
              <a:t>When the 8086 is set for the </a:t>
            </a:r>
            <a:r>
              <a:rPr lang="en-IN" dirty="0" smtClean="0">
                <a:solidFill>
                  <a:srgbClr val="FF0000"/>
                </a:solidFill>
              </a:rPr>
              <a:t>maximum-mode </a:t>
            </a:r>
            <a:r>
              <a:rPr lang="en-IN" dirty="0" smtClean="0"/>
              <a:t>operation, it provides signals for implementing a </a:t>
            </a:r>
            <a:r>
              <a:rPr lang="en-IN" dirty="0" smtClean="0">
                <a:solidFill>
                  <a:srgbClr val="FF0000"/>
                </a:solidFill>
              </a:rPr>
              <a:t>multiprocessor</a:t>
            </a:r>
            <a:r>
              <a:rPr lang="en-IN" dirty="0" smtClean="0"/>
              <a:t> / coprocessor system environment.</a:t>
            </a:r>
          </a:p>
          <a:p>
            <a:r>
              <a:rPr lang="en-IN" dirty="0" smtClean="0">
                <a:solidFill>
                  <a:srgbClr val="FF0000"/>
                </a:solidFill>
              </a:rPr>
              <a:t>S2, S1, S0 </a:t>
            </a:r>
            <a:r>
              <a:rPr lang="en-IN" dirty="0" smtClean="0"/>
              <a:t>: these status lines indicate the type of operation being carried out by the processor. </a:t>
            </a:r>
          </a:p>
          <a:p>
            <a:r>
              <a:rPr lang="en-IN" dirty="0" smtClean="0"/>
              <a:t>These pins are active during T4, T1 and T2 states and is returned to passive state during T3 or </a:t>
            </a:r>
            <a:r>
              <a:rPr lang="en-IN" dirty="0" err="1" smtClean="0"/>
              <a:t>Tw</a:t>
            </a:r>
            <a:r>
              <a:rPr lang="en-IN" dirty="0" smtClean="0"/>
              <a:t> (when ready is inactive). </a:t>
            </a:r>
          </a:p>
          <a:p>
            <a:endParaRPr lang="en-IN" dirty="0"/>
          </a:p>
        </p:txBody>
      </p:sp>
      <p:cxnSp>
        <p:nvCxnSpPr>
          <p:cNvPr id="5" name="Straight Connector 4"/>
          <p:cNvCxnSpPr/>
          <p:nvPr/>
        </p:nvCxnSpPr>
        <p:spPr>
          <a:xfrm>
            <a:off x="838200" y="1371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95400" y="1371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5000" y="1371600"/>
            <a:ext cx="304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descr="C:\Users\svr\Desktop\Bus-Status-Codes.png"/>
          <p:cNvPicPr>
            <a:picLocks noChangeAspect="1" noChangeArrowheads="1"/>
          </p:cNvPicPr>
          <p:nvPr/>
        </p:nvPicPr>
        <p:blipFill>
          <a:blip r:embed="rId2"/>
          <a:srcRect/>
          <a:stretch>
            <a:fillRect/>
          </a:stretch>
        </p:blipFill>
        <p:spPr bwMode="auto">
          <a:xfrm>
            <a:off x="2667000" y="2912352"/>
            <a:ext cx="4876800" cy="371704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019800"/>
          </a:xfrm>
        </p:spPr>
        <p:txBody>
          <a:bodyPr>
            <a:normAutofit/>
          </a:bodyPr>
          <a:lstStyle/>
          <a:p>
            <a:r>
              <a:rPr lang="en-IN" dirty="0" smtClean="0"/>
              <a:t>8086 has two blocks BIU and EU</a:t>
            </a:r>
          </a:p>
          <a:p>
            <a:endParaRPr lang="en-IN" dirty="0" smtClean="0"/>
          </a:p>
          <a:p>
            <a:r>
              <a:rPr lang="fr-FR" dirty="0" smtClean="0"/>
              <a:t>BIU contains Instruction queue, Segment registers,</a:t>
            </a:r>
            <a:r>
              <a:rPr lang="en-IN" dirty="0" smtClean="0"/>
              <a:t>Instruction pointer, Address adder.</a:t>
            </a:r>
          </a:p>
          <a:p>
            <a:endParaRPr lang="en-IN" dirty="0" smtClean="0"/>
          </a:p>
          <a:p>
            <a:r>
              <a:rPr lang="fr-FR" dirty="0" smtClean="0"/>
              <a:t> EU contains Control circuitry, Instruction decoder, ALU,</a:t>
            </a:r>
            <a:r>
              <a:rPr lang="da-DK" dirty="0" smtClean="0"/>
              <a:t>Pointer and Index register, Flag register.</a:t>
            </a:r>
          </a:p>
          <a:p>
            <a:endParaRPr lang="da-DK" dirty="0" smtClean="0"/>
          </a:p>
          <a:p>
            <a:r>
              <a:rPr lang="en-IN" dirty="0" smtClean="0"/>
              <a:t>The BIU performs all bus operations such as instruction fetching, reading and writing operands for memory and calculating the addresses of the memory operands.</a:t>
            </a:r>
          </a:p>
          <a:p>
            <a:r>
              <a:rPr lang="en-IN" dirty="0" smtClean="0"/>
              <a:t>EU executes instructions from the instruction system byte queue.</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458200" cy="1752600"/>
          </a:xfrm>
        </p:spPr>
        <p:txBody>
          <a:bodyPr/>
          <a:lstStyle/>
          <a:p>
            <a:r>
              <a:rPr lang="pt-BR" dirty="0" smtClean="0">
                <a:solidFill>
                  <a:srgbClr val="FF0000"/>
                </a:solidFill>
              </a:rPr>
              <a:t>QS0, QS1 : Queue – Status</a:t>
            </a:r>
            <a:r>
              <a:rPr lang="pt-BR" dirty="0" smtClean="0"/>
              <a:t/>
            </a:r>
            <a:br>
              <a:rPr lang="pt-BR" dirty="0" smtClean="0"/>
            </a:br>
            <a:r>
              <a:rPr lang="pt-BR" dirty="0" smtClean="0"/>
              <a:t>these lines give information about the status of instruction byte queue.</a:t>
            </a:r>
          </a:p>
          <a:p>
            <a:endParaRPr lang="pt-BR" dirty="0" smtClean="0"/>
          </a:p>
          <a:p>
            <a:endParaRPr lang="pt-BR" dirty="0" smtClean="0"/>
          </a:p>
          <a:p>
            <a:endParaRPr lang="pt-BR" dirty="0" smtClean="0"/>
          </a:p>
          <a:p>
            <a:endParaRPr lang="en-IN" dirty="0"/>
          </a:p>
        </p:txBody>
      </p:sp>
      <p:pic>
        <p:nvPicPr>
          <p:cNvPr id="2050" name="Picture 2" descr="Image result for queue status lines of 8086"/>
          <p:cNvPicPr>
            <a:picLocks noChangeAspect="1" noChangeArrowheads="1"/>
          </p:cNvPicPr>
          <p:nvPr/>
        </p:nvPicPr>
        <p:blipFill>
          <a:blip r:embed="rId2"/>
          <a:srcRect/>
          <a:stretch>
            <a:fillRect/>
          </a:stretch>
        </p:blipFill>
        <p:spPr bwMode="auto">
          <a:xfrm>
            <a:off x="457200" y="2362200"/>
            <a:ext cx="8258175" cy="2524126"/>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534400" cy="6400800"/>
          </a:xfrm>
        </p:spPr>
        <p:txBody>
          <a:bodyPr/>
          <a:lstStyle/>
          <a:p>
            <a:r>
              <a:rPr lang="en-IN" dirty="0" smtClean="0">
                <a:solidFill>
                  <a:srgbClr val="FF0000"/>
                </a:solidFill>
              </a:rPr>
              <a:t>LOCK   : </a:t>
            </a:r>
            <a:r>
              <a:rPr lang="en-IN" dirty="0" smtClean="0"/>
              <a:t>it indicates that other system bus master will be prevented from gaining the system bus.</a:t>
            </a:r>
          </a:p>
          <a:p>
            <a:r>
              <a:rPr lang="en-IN" dirty="0" smtClean="0">
                <a:solidFill>
                  <a:srgbClr val="FF0000"/>
                </a:solidFill>
              </a:rPr>
              <a:t>RQ/GT0 and RQ/GT1 (I/O): Request/Grant</a:t>
            </a:r>
            <a:r>
              <a:rPr lang="en-IN" dirty="0" smtClean="0"/>
              <a:t/>
            </a:r>
            <a:br>
              <a:rPr lang="en-IN" dirty="0" smtClean="0"/>
            </a:br>
            <a:r>
              <a:rPr lang="en-IN" dirty="0" smtClean="0"/>
              <a:t> These pins are used by other processors in a multi processor organization to force the processor to release the Local bus at the end of current cycle.</a:t>
            </a:r>
          </a:p>
          <a:p>
            <a:r>
              <a:rPr lang="en-IN" dirty="0" smtClean="0"/>
              <a:t> </a:t>
            </a:r>
            <a:endParaRPr lang="en-IN" dirty="0" smtClean="0">
              <a:solidFill>
                <a:srgbClr val="FF0000"/>
              </a:solidFill>
            </a:endParaRPr>
          </a:p>
          <a:p>
            <a:endParaRPr lang="en-IN" dirty="0" smtClean="0">
              <a:solidFill>
                <a:srgbClr val="FF0000"/>
              </a:solidFill>
            </a:endParaRPr>
          </a:p>
          <a:p>
            <a:endParaRPr lang="en-IN" dirty="0"/>
          </a:p>
        </p:txBody>
      </p:sp>
      <p:cxnSp>
        <p:nvCxnSpPr>
          <p:cNvPr id="5" name="Straight Connector 4"/>
          <p:cNvCxnSpPr/>
          <p:nvPr/>
        </p:nvCxnSpPr>
        <p:spPr>
          <a:xfrm>
            <a:off x="838200" y="3810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1143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76600" y="1143000"/>
            <a:ext cx="45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0"/>
            <a:ext cx="7467600" cy="1143000"/>
          </a:xfrm>
        </p:spPr>
        <p:txBody>
          <a:bodyPr/>
          <a:lstStyle/>
          <a:p>
            <a:r>
              <a:rPr lang="en-IN" dirty="0" smtClean="0"/>
              <a:t>physical memory organization</a:t>
            </a:r>
            <a:endParaRPr lang="en-IN" dirty="0"/>
          </a:p>
        </p:txBody>
      </p:sp>
      <p:sp>
        <p:nvSpPr>
          <p:cNvPr id="3" name="Content Placeholder 2"/>
          <p:cNvSpPr>
            <a:spLocks noGrp="1"/>
          </p:cNvSpPr>
          <p:nvPr>
            <p:ph sz="quarter" idx="1"/>
          </p:nvPr>
        </p:nvSpPr>
        <p:spPr>
          <a:xfrm>
            <a:off x="304800" y="609600"/>
            <a:ext cx="8077200" cy="3886200"/>
          </a:xfrm>
        </p:spPr>
        <p:txBody>
          <a:bodyPr/>
          <a:lstStyle/>
          <a:p>
            <a:r>
              <a:rPr lang="en-US" dirty="0" smtClean="0"/>
              <a:t>In 8086 the 1MB physical memory is organized as odd and even banks, each of 512KB.</a:t>
            </a:r>
          </a:p>
          <a:p>
            <a:r>
              <a:rPr lang="en-US" dirty="0" smtClean="0"/>
              <a:t>A byte data with even address is transferred on D0-D7, while byte data with odd address is transferred on D8-D15.</a:t>
            </a:r>
          </a:p>
          <a:p>
            <a:r>
              <a:rPr lang="en-US" dirty="0" smtClean="0"/>
              <a:t>The processor provides </a:t>
            </a:r>
            <a:r>
              <a:rPr lang="en-IN" dirty="0" smtClean="0">
                <a:solidFill>
                  <a:srgbClr val="FF0000"/>
                </a:solidFill>
              </a:rPr>
              <a:t>BHE and A0 </a:t>
            </a:r>
            <a:r>
              <a:rPr lang="en-IN" dirty="0" smtClean="0"/>
              <a:t>for the selection of either odd or even or both the banks.</a:t>
            </a:r>
          </a:p>
          <a:p>
            <a:r>
              <a:rPr lang="en-US" dirty="0" smtClean="0"/>
              <a:t>The memory map of 8086 system starts at 00000H to FFFFFH.</a:t>
            </a:r>
          </a:p>
          <a:p>
            <a:endParaRPr lang="en-IN" dirty="0"/>
          </a:p>
        </p:txBody>
      </p:sp>
      <p:cxnSp>
        <p:nvCxnSpPr>
          <p:cNvPr id="5" name="Straight Connector 4"/>
          <p:cNvCxnSpPr/>
          <p:nvPr/>
        </p:nvCxnSpPr>
        <p:spPr>
          <a:xfrm>
            <a:off x="3962400" y="2590800"/>
            <a:ext cx="685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C:\Users\svr\Desktop\Signal Description of 8086 Microprocessor4.PNG"/>
          <p:cNvPicPr>
            <a:picLocks noChangeAspect="1" noChangeArrowheads="1"/>
          </p:cNvPicPr>
          <p:nvPr/>
        </p:nvPicPr>
        <p:blipFill>
          <a:blip r:embed="rId2"/>
          <a:srcRect/>
          <a:stretch>
            <a:fillRect/>
          </a:stretch>
        </p:blipFill>
        <p:spPr bwMode="auto">
          <a:xfrm>
            <a:off x="990600" y="4267200"/>
            <a:ext cx="7412037" cy="2590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dirty="0"/>
          </a:p>
        </p:txBody>
      </p:sp>
      <p:pic>
        <p:nvPicPr>
          <p:cNvPr id="1026" name="Picture 2" descr="C:\Users\svr\Downloads\New Doc 9_1.jpg"/>
          <p:cNvPicPr>
            <a:picLocks noChangeAspect="1" noChangeArrowheads="1"/>
          </p:cNvPicPr>
          <p:nvPr/>
        </p:nvPicPr>
        <p:blipFill>
          <a:blip r:embed="rId2"/>
          <a:srcRect/>
          <a:stretch>
            <a:fillRect/>
          </a:stretch>
        </p:blipFill>
        <p:spPr bwMode="auto">
          <a:xfrm>
            <a:off x="381000" y="1600200"/>
            <a:ext cx="7934325" cy="4876800"/>
          </a:xfrm>
          <a:prstGeom prst="rect">
            <a:avLst/>
          </a:prstGeom>
          <a:noFill/>
        </p:spPr>
      </p:pic>
      <p:pic>
        <p:nvPicPr>
          <p:cNvPr id="2" name="Picture 2" descr="C:\Users\svr\Desktop\even.png"/>
          <p:cNvPicPr>
            <a:picLocks noChangeAspect="1" noChangeArrowheads="1"/>
          </p:cNvPicPr>
          <p:nvPr/>
        </p:nvPicPr>
        <p:blipFill>
          <a:blip r:embed="rId3"/>
          <a:srcRect/>
          <a:stretch>
            <a:fillRect/>
          </a:stretch>
        </p:blipFill>
        <p:spPr bwMode="auto">
          <a:xfrm>
            <a:off x="8077200" y="1828800"/>
            <a:ext cx="600075" cy="2133600"/>
          </a:xfrm>
          <a:prstGeom prst="rect">
            <a:avLst/>
          </a:prstGeom>
          <a:noFill/>
        </p:spPr>
      </p:pic>
      <p:pic>
        <p:nvPicPr>
          <p:cNvPr id="1027" name="Picture 3" descr="C:\Users\svr\Desktop\Picture1.png"/>
          <p:cNvPicPr>
            <a:picLocks noChangeAspect="1" noChangeArrowheads="1"/>
          </p:cNvPicPr>
          <p:nvPr/>
        </p:nvPicPr>
        <p:blipFill>
          <a:blip r:embed="rId4"/>
          <a:srcRect/>
          <a:stretch>
            <a:fillRect/>
          </a:stretch>
        </p:blipFill>
        <p:spPr bwMode="auto">
          <a:xfrm>
            <a:off x="3810000" y="1752601"/>
            <a:ext cx="663575" cy="228600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0"/>
            <a:ext cx="8153400" cy="2209800"/>
          </a:xfrm>
        </p:spPr>
        <p:txBody>
          <a:bodyPr/>
          <a:lstStyle/>
          <a:p>
            <a:r>
              <a:rPr lang="en-US" dirty="0" smtClean="0"/>
              <a:t>The locations from FFFF0H to FFFFFH are reserved for operations including jump to initialization program and I/O processor initialization .</a:t>
            </a:r>
          </a:p>
          <a:p>
            <a:r>
              <a:rPr lang="en-US" dirty="0" smtClean="0"/>
              <a:t>The locations 00000H to 003FFH are reserved for interrupt vector table.</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0"/>
            <a:ext cx="7467600" cy="1143000"/>
          </a:xfrm>
        </p:spPr>
        <p:txBody>
          <a:bodyPr/>
          <a:lstStyle/>
          <a:p>
            <a:r>
              <a:rPr lang="en-US" dirty="0" smtClean="0"/>
              <a:t>General bus operation</a:t>
            </a:r>
            <a:endParaRPr lang="en-IN" dirty="0"/>
          </a:p>
        </p:txBody>
      </p:sp>
      <p:sp>
        <p:nvSpPr>
          <p:cNvPr id="3" name="Content Placeholder 2"/>
          <p:cNvSpPr>
            <a:spLocks noGrp="1"/>
          </p:cNvSpPr>
          <p:nvPr>
            <p:ph sz="quarter" idx="1"/>
          </p:nvPr>
        </p:nvSpPr>
        <p:spPr/>
        <p:txBody>
          <a:bodyPr/>
          <a:lstStyle/>
          <a:p>
            <a:endParaRPr lang="en-IN"/>
          </a:p>
        </p:txBody>
      </p:sp>
      <p:pic>
        <p:nvPicPr>
          <p:cNvPr id="59396" name="Picture 4" descr="C:\Users\svr\Downloads\general.JPG"/>
          <p:cNvPicPr>
            <a:picLocks noChangeAspect="1" noChangeArrowheads="1"/>
          </p:cNvPicPr>
          <p:nvPr/>
        </p:nvPicPr>
        <p:blipFill>
          <a:blip r:embed="rId2"/>
          <a:srcRect/>
          <a:stretch>
            <a:fillRect/>
          </a:stretch>
        </p:blipFill>
        <p:spPr bwMode="auto">
          <a:xfrm>
            <a:off x="457200" y="609600"/>
            <a:ext cx="8382000" cy="5867399"/>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467600" cy="1143000"/>
          </a:xfrm>
        </p:spPr>
        <p:txBody>
          <a:bodyPr/>
          <a:lstStyle/>
          <a:p>
            <a:r>
              <a:rPr lang="en-IN" b="1" dirty="0" smtClean="0"/>
              <a:t>Minimum Mode 8086 System </a:t>
            </a:r>
            <a:endParaRPr lang="en-IN" dirty="0"/>
          </a:p>
        </p:txBody>
      </p:sp>
      <p:sp>
        <p:nvSpPr>
          <p:cNvPr id="3" name="Content Placeholder 2"/>
          <p:cNvSpPr>
            <a:spLocks noGrp="1"/>
          </p:cNvSpPr>
          <p:nvPr>
            <p:ph sz="quarter" idx="1"/>
          </p:nvPr>
        </p:nvSpPr>
        <p:spPr>
          <a:xfrm>
            <a:off x="457200" y="762000"/>
            <a:ext cx="8077200" cy="5711952"/>
          </a:xfrm>
        </p:spPr>
        <p:txBody>
          <a:bodyPr/>
          <a:lstStyle/>
          <a:p>
            <a:r>
              <a:rPr lang="en-IN" dirty="0" smtClean="0"/>
              <a:t>The microprocessor 8086 is operated in minimum mode by applying </a:t>
            </a:r>
            <a:r>
              <a:rPr lang="en-IN" dirty="0" smtClean="0">
                <a:solidFill>
                  <a:srgbClr val="FF0000"/>
                </a:solidFill>
              </a:rPr>
              <a:t>MN/MX </a:t>
            </a:r>
            <a:r>
              <a:rPr lang="en-IN" dirty="0" smtClean="0"/>
              <a:t>pin to logic </a:t>
            </a:r>
            <a:r>
              <a:rPr lang="en-IN" dirty="0" smtClean="0">
                <a:solidFill>
                  <a:srgbClr val="FF0000"/>
                </a:solidFill>
              </a:rPr>
              <a:t>1</a:t>
            </a:r>
            <a:r>
              <a:rPr lang="en-IN" dirty="0" smtClean="0"/>
              <a:t>. </a:t>
            </a:r>
          </a:p>
          <a:p>
            <a:endParaRPr lang="en-IN" dirty="0" smtClean="0"/>
          </a:p>
          <a:p>
            <a:r>
              <a:rPr lang="en-IN" dirty="0" smtClean="0"/>
              <a:t>•In this mode, all the control signals are given out by the microprocessor chip itself. There is a single microprocessor in the minimum mode system. </a:t>
            </a:r>
          </a:p>
          <a:p>
            <a:r>
              <a:rPr lang="en-IN" dirty="0" smtClean="0"/>
              <a:t>•The remaining components in the system are </a:t>
            </a:r>
            <a:r>
              <a:rPr lang="en-IN" dirty="0" smtClean="0">
                <a:solidFill>
                  <a:srgbClr val="FF0000"/>
                </a:solidFill>
              </a:rPr>
              <a:t>latches, transreceivers, clock generator, memory and I/O devices</a:t>
            </a:r>
            <a:r>
              <a:rPr lang="en-IN" dirty="0" smtClean="0"/>
              <a:t>. Some type of chip selection logic may be required for selecting memory or I/O devices, depending upon the address map of the system. </a:t>
            </a:r>
            <a:endParaRPr lang="en-IN" dirty="0"/>
          </a:p>
        </p:txBody>
      </p:sp>
      <p:cxnSp>
        <p:nvCxnSpPr>
          <p:cNvPr id="5" name="Straight Connector 4"/>
          <p:cNvCxnSpPr/>
          <p:nvPr/>
        </p:nvCxnSpPr>
        <p:spPr>
          <a:xfrm>
            <a:off x="3962400" y="12192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a:p>
        </p:txBody>
      </p:sp>
      <p:pic>
        <p:nvPicPr>
          <p:cNvPr id="1026" name="Picture 2" descr="C:\Users\svr\Downloads\New Doc 12.jpg"/>
          <p:cNvPicPr>
            <a:picLocks noChangeAspect="1" noChangeArrowheads="1"/>
          </p:cNvPicPr>
          <p:nvPr/>
        </p:nvPicPr>
        <p:blipFill>
          <a:blip r:embed="rId2"/>
          <a:srcRect/>
          <a:stretch>
            <a:fillRect/>
          </a:stretch>
        </p:blipFill>
        <p:spPr bwMode="auto">
          <a:xfrm>
            <a:off x="304800" y="-31668"/>
            <a:ext cx="8382000" cy="6661068"/>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svr\Downloads\min read.JPG"/>
          <p:cNvPicPr>
            <a:picLocks noGrp="1" noChangeAspect="1" noChangeArrowheads="1"/>
          </p:cNvPicPr>
          <p:nvPr>
            <p:ph sz="quarter" idx="1"/>
          </p:nvPr>
        </p:nvPicPr>
        <p:blipFill>
          <a:blip r:embed="rId2"/>
          <a:srcRect/>
          <a:stretch>
            <a:fillRect/>
          </a:stretch>
        </p:blipFill>
        <p:spPr bwMode="auto">
          <a:xfrm>
            <a:off x="0" y="-295274"/>
            <a:ext cx="9663544" cy="7381874"/>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3074" name="Picture 2" descr="Image result for write cycle timing diagram of 8086 in minimum mode"/>
          <p:cNvPicPr>
            <a:picLocks noChangeAspect="1" noChangeArrowheads="1"/>
          </p:cNvPicPr>
          <p:nvPr/>
        </p:nvPicPr>
        <p:blipFill>
          <a:blip r:embed="rId2"/>
          <a:srcRect/>
          <a:stretch>
            <a:fillRect/>
          </a:stretch>
        </p:blipFill>
        <p:spPr bwMode="auto">
          <a:xfrm>
            <a:off x="0" y="0"/>
            <a:ext cx="9144000" cy="6858001"/>
          </a:xfrm>
          <a:prstGeom prst="rect">
            <a:avLst/>
          </a:prstGeom>
          <a:noFill/>
        </p:spPr>
      </p:pic>
      <p:pic>
        <p:nvPicPr>
          <p:cNvPr id="3075" name="Picture 3" descr="C:\Users\svr\Downloads\min write.JPG"/>
          <p:cNvPicPr>
            <a:picLocks noChangeAspect="1" noChangeArrowheads="1"/>
          </p:cNvPicPr>
          <p:nvPr/>
        </p:nvPicPr>
        <p:blipFill>
          <a:blip r:embed="rId3"/>
          <a:srcRect/>
          <a:stretch>
            <a:fillRect/>
          </a:stretch>
        </p:blipFill>
        <p:spPr bwMode="auto">
          <a:xfrm>
            <a:off x="-534155" y="-152400"/>
            <a:ext cx="9995025" cy="7010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Instruction Queue</a:t>
            </a:r>
            <a:endParaRPr lang="en-IN" dirty="0"/>
          </a:p>
        </p:txBody>
      </p:sp>
      <p:sp>
        <p:nvSpPr>
          <p:cNvPr id="3" name="Content Placeholder 2"/>
          <p:cNvSpPr>
            <a:spLocks noGrp="1"/>
          </p:cNvSpPr>
          <p:nvPr>
            <p:ph sz="quarter" idx="1"/>
          </p:nvPr>
        </p:nvSpPr>
        <p:spPr/>
        <p:txBody>
          <a:bodyPr>
            <a:normAutofit fontScale="92500"/>
          </a:bodyPr>
          <a:lstStyle/>
          <a:p>
            <a:r>
              <a:rPr lang="en-IN" dirty="0" smtClean="0"/>
              <a:t>To increase the execution speed, BIU fetches as many as six instruction bytes ahead of time from memory.</a:t>
            </a:r>
          </a:p>
          <a:p>
            <a:r>
              <a:rPr lang="en-IN" dirty="0" smtClean="0"/>
              <a:t>All six bytes are arranged in first in first out structure in a 6 byte register called instruction queue.</a:t>
            </a:r>
          </a:p>
          <a:p>
            <a:r>
              <a:rPr lang="en-IN" dirty="0" smtClean="0"/>
              <a:t>The instructions from the queue are taken sequentially for decoding.</a:t>
            </a:r>
          </a:p>
          <a:p>
            <a:r>
              <a:rPr lang="en-IN" dirty="0" smtClean="0"/>
              <a:t>This pre fetching operation of BIU may be in parallel with execution operation of EU, which improves the speed execution of the instruction.</a:t>
            </a:r>
          </a:p>
          <a:p>
            <a:r>
              <a:rPr lang="en-US" dirty="0" smtClean="0"/>
              <a:t>While opcode is fetched by BIU, the EU executes previously decoded instruction concurrently. Thus BIU along with EU forms a pipeline.</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1143000"/>
          </a:xfrm>
        </p:spPr>
        <p:txBody>
          <a:bodyPr/>
          <a:lstStyle/>
          <a:p>
            <a:r>
              <a:rPr lang="en-US" dirty="0" smtClean="0"/>
              <a:t>Maximum mode</a:t>
            </a:r>
            <a:endParaRPr lang="en-IN" dirty="0"/>
          </a:p>
        </p:txBody>
      </p:sp>
      <p:sp>
        <p:nvSpPr>
          <p:cNvPr id="3" name="Content Placeholder 2"/>
          <p:cNvSpPr>
            <a:spLocks noGrp="1"/>
          </p:cNvSpPr>
          <p:nvPr>
            <p:ph sz="quarter" idx="1"/>
          </p:nvPr>
        </p:nvSpPr>
        <p:spPr>
          <a:xfrm>
            <a:off x="457200" y="1295400"/>
            <a:ext cx="8077200" cy="5178552"/>
          </a:xfrm>
        </p:spPr>
        <p:txBody>
          <a:bodyPr/>
          <a:lstStyle/>
          <a:p>
            <a:r>
              <a:rPr lang="en-IN" dirty="0" smtClean="0"/>
              <a:t>The microprocessor 8086 is operated in maximum mode by giving </a:t>
            </a:r>
            <a:r>
              <a:rPr lang="en-IN" dirty="0" smtClean="0">
                <a:solidFill>
                  <a:srgbClr val="FF0000"/>
                </a:solidFill>
              </a:rPr>
              <a:t>MN/MX </a:t>
            </a:r>
            <a:r>
              <a:rPr lang="en-IN" dirty="0" smtClean="0"/>
              <a:t>pin to logic </a:t>
            </a:r>
            <a:r>
              <a:rPr lang="en-IN" dirty="0" smtClean="0">
                <a:solidFill>
                  <a:srgbClr val="FF0000"/>
                </a:solidFill>
              </a:rPr>
              <a:t>0</a:t>
            </a:r>
            <a:r>
              <a:rPr lang="en-IN" dirty="0" smtClean="0"/>
              <a:t>. </a:t>
            </a:r>
          </a:p>
          <a:p>
            <a:r>
              <a:rPr lang="en-IN" dirty="0" smtClean="0"/>
              <a:t>In the maximum mode, there may be </a:t>
            </a:r>
            <a:r>
              <a:rPr lang="en-IN" dirty="0" smtClean="0">
                <a:solidFill>
                  <a:srgbClr val="FF0000"/>
                </a:solidFill>
              </a:rPr>
              <a:t>more than one microprocessor</a:t>
            </a:r>
            <a:r>
              <a:rPr lang="en-IN" dirty="0" smtClean="0"/>
              <a:t> in the system configuration.</a:t>
            </a:r>
          </a:p>
          <a:p>
            <a:endParaRPr lang="en-IN" dirty="0" smtClean="0"/>
          </a:p>
          <a:p>
            <a:r>
              <a:rPr lang="en-IN" dirty="0" smtClean="0"/>
              <a:t>The </a:t>
            </a:r>
            <a:r>
              <a:rPr lang="en-IN" dirty="0" smtClean="0">
                <a:solidFill>
                  <a:srgbClr val="FF0000"/>
                </a:solidFill>
              </a:rPr>
              <a:t>components</a:t>
            </a:r>
            <a:r>
              <a:rPr lang="en-IN" dirty="0" smtClean="0"/>
              <a:t> in the system are </a:t>
            </a:r>
            <a:r>
              <a:rPr lang="en-IN" dirty="0" smtClean="0">
                <a:solidFill>
                  <a:srgbClr val="FF0000"/>
                </a:solidFill>
              </a:rPr>
              <a:t>same as </a:t>
            </a:r>
            <a:r>
              <a:rPr lang="en-IN" dirty="0" smtClean="0"/>
              <a:t>in the </a:t>
            </a:r>
            <a:r>
              <a:rPr lang="en-IN" dirty="0" smtClean="0">
                <a:solidFill>
                  <a:srgbClr val="FF0000"/>
                </a:solidFill>
              </a:rPr>
              <a:t>minimum mode </a:t>
            </a:r>
            <a:r>
              <a:rPr lang="en-IN" dirty="0" smtClean="0"/>
              <a:t>system.  </a:t>
            </a:r>
          </a:p>
          <a:p>
            <a:endParaRPr lang="en-IN" dirty="0" smtClean="0"/>
          </a:p>
          <a:p>
            <a:r>
              <a:rPr lang="en-IN" dirty="0" smtClean="0"/>
              <a:t>In this mode, the processor derives the status signal S2, S1, S0. Another chip called </a:t>
            </a:r>
            <a:r>
              <a:rPr lang="en-IN" dirty="0" smtClean="0">
                <a:solidFill>
                  <a:srgbClr val="FF0000"/>
                </a:solidFill>
              </a:rPr>
              <a:t>bus controller </a:t>
            </a:r>
            <a:r>
              <a:rPr lang="en-IN" dirty="0" smtClean="0"/>
              <a:t>derives the control signal using this status information. </a:t>
            </a:r>
          </a:p>
          <a:p>
            <a:endParaRPr lang="en-IN" dirty="0"/>
          </a:p>
        </p:txBody>
      </p:sp>
      <p:cxnSp>
        <p:nvCxnSpPr>
          <p:cNvPr id="5" name="Straight Connector 4"/>
          <p:cNvCxnSpPr/>
          <p:nvPr/>
        </p:nvCxnSpPr>
        <p:spPr>
          <a:xfrm>
            <a:off x="3733800" y="1676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28800" y="5029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95400" y="5029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5029200"/>
            <a:ext cx="45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svr\Downloads\New Doc 13.jpg"/>
          <p:cNvPicPr>
            <a:picLocks noGrp="1" noChangeAspect="1" noChangeArrowheads="1"/>
          </p:cNvPicPr>
          <p:nvPr>
            <p:ph sz="quarter" idx="1"/>
          </p:nvPr>
        </p:nvPicPr>
        <p:blipFill>
          <a:blip r:embed="rId2"/>
          <a:srcRect/>
          <a:stretch>
            <a:fillRect/>
          </a:stretch>
        </p:blipFill>
        <p:spPr bwMode="auto">
          <a:xfrm>
            <a:off x="0" y="152400"/>
            <a:ext cx="8839200" cy="6705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pic>
        <p:nvPicPr>
          <p:cNvPr id="57346" name="Picture 2" descr="C:\Users\svr\Downloads\max read.JPG"/>
          <p:cNvPicPr>
            <a:picLocks noChangeAspect="1" noChangeArrowheads="1"/>
          </p:cNvPicPr>
          <p:nvPr/>
        </p:nvPicPr>
        <p:blipFill>
          <a:blip r:embed="rId2"/>
          <a:srcRect/>
          <a:stretch>
            <a:fillRect/>
          </a:stretch>
        </p:blipFill>
        <p:spPr bwMode="auto">
          <a:xfrm>
            <a:off x="8450" y="0"/>
            <a:ext cx="9135550" cy="686435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58370" name="Picture 2" descr="C:\Users\svr\Downloads\max writ.JPG"/>
          <p:cNvPicPr>
            <a:picLocks noChangeAspect="1" noChangeArrowheads="1"/>
          </p:cNvPicPr>
          <p:nvPr/>
        </p:nvPicPr>
        <p:blipFill>
          <a:blip r:embed="rId2"/>
          <a:srcRect/>
          <a:stretch>
            <a:fillRect/>
          </a:stretch>
        </p:blipFill>
        <p:spPr bwMode="auto">
          <a:xfrm>
            <a:off x="0" y="-457200"/>
            <a:ext cx="9560459" cy="76200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0"/>
            <a:ext cx="7467600" cy="1143000"/>
          </a:xfrm>
        </p:spPr>
        <p:txBody>
          <a:bodyPr/>
          <a:lstStyle/>
          <a:p>
            <a:r>
              <a:rPr lang="en-US" dirty="0" smtClean="0"/>
              <a:t>Interrupts </a:t>
            </a:r>
            <a:endParaRPr lang="en-IN" dirty="0"/>
          </a:p>
        </p:txBody>
      </p:sp>
      <p:sp>
        <p:nvSpPr>
          <p:cNvPr id="3" name="Content Placeholder 2"/>
          <p:cNvSpPr>
            <a:spLocks noGrp="1"/>
          </p:cNvSpPr>
          <p:nvPr>
            <p:ph sz="quarter" idx="1"/>
          </p:nvPr>
        </p:nvSpPr>
        <p:spPr>
          <a:xfrm>
            <a:off x="457200" y="685800"/>
            <a:ext cx="8077200" cy="5788152"/>
          </a:xfrm>
        </p:spPr>
        <p:txBody>
          <a:bodyPr>
            <a:normAutofit fontScale="85000" lnSpcReduction="20000"/>
          </a:bodyPr>
          <a:lstStyle/>
          <a:p>
            <a:pPr lvl="0"/>
            <a:r>
              <a:rPr lang="en-IN" dirty="0" smtClean="0"/>
              <a:t>While CPU is executing a program, an interrupt break the normal sequence of execution of instructions,diverts its execution to some other program called </a:t>
            </a:r>
            <a:r>
              <a:rPr lang="en-IN" dirty="0" smtClean="0">
                <a:solidFill>
                  <a:srgbClr val="FF0000"/>
                </a:solidFill>
              </a:rPr>
              <a:t>Interrupt Service Routine(ISR).</a:t>
            </a:r>
          </a:p>
          <a:p>
            <a:pPr lvl="0"/>
            <a:endParaRPr lang="en-IN" dirty="0" smtClean="0">
              <a:solidFill>
                <a:srgbClr val="FF0000"/>
              </a:solidFill>
            </a:endParaRPr>
          </a:p>
          <a:p>
            <a:pPr lvl="0"/>
            <a:r>
              <a:rPr lang="en-IN" dirty="0" smtClean="0"/>
              <a:t>After executing ISR ,the control is transferred back again to the main program.</a:t>
            </a:r>
          </a:p>
          <a:p>
            <a:pPr lvl="0"/>
            <a:r>
              <a:rPr lang="en-IN" dirty="0" smtClean="0"/>
              <a:t>Whenever a no.of devices interrupt a CPU at a time and if the processor is able to handle them properly,it is said to have </a:t>
            </a:r>
            <a:r>
              <a:rPr lang="en-IN" dirty="0" smtClean="0">
                <a:solidFill>
                  <a:srgbClr val="FF0000"/>
                </a:solidFill>
              </a:rPr>
              <a:t>multiple interrupt processing capability.</a:t>
            </a:r>
          </a:p>
          <a:p>
            <a:pPr lvl="0"/>
            <a:r>
              <a:rPr lang="en-IN" dirty="0" smtClean="0"/>
              <a:t>8086 has two interrupt pins </a:t>
            </a:r>
            <a:r>
              <a:rPr lang="en-IN" dirty="0" smtClean="0">
                <a:solidFill>
                  <a:srgbClr val="FF0000"/>
                </a:solidFill>
              </a:rPr>
              <a:t>NMI</a:t>
            </a:r>
            <a:r>
              <a:rPr lang="en-IN" dirty="0" smtClean="0"/>
              <a:t> and </a:t>
            </a:r>
            <a:r>
              <a:rPr lang="en-IN" dirty="0" smtClean="0">
                <a:solidFill>
                  <a:srgbClr val="FF0000"/>
                </a:solidFill>
              </a:rPr>
              <a:t>INTR.</a:t>
            </a:r>
          </a:p>
          <a:p>
            <a:pPr lvl="0"/>
            <a:r>
              <a:rPr lang="en-IN" dirty="0" smtClean="0"/>
              <a:t>NMI :Non Maskable Interrupt</a:t>
            </a:r>
          </a:p>
          <a:p>
            <a:pPr lvl="0"/>
            <a:r>
              <a:rPr lang="en-IN" dirty="0" smtClean="0"/>
              <a:t>Any interrupt at NMI cannot be masked or disabled.</a:t>
            </a:r>
          </a:p>
          <a:p>
            <a:pPr lvl="0"/>
            <a:r>
              <a:rPr lang="en-IN" dirty="0" smtClean="0">
                <a:solidFill>
                  <a:srgbClr val="FF0000"/>
                </a:solidFill>
              </a:rPr>
              <a:t>INTR</a:t>
            </a:r>
            <a:r>
              <a:rPr lang="en-IN" dirty="0" smtClean="0"/>
              <a:t> interrupt may be masked using Interrupt Flag. INTR is of </a:t>
            </a:r>
            <a:r>
              <a:rPr lang="en-IN" dirty="0" smtClean="0">
                <a:solidFill>
                  <a:srgbClr val="FF0000"/>
                </a:solidFill>
              </a:rPr>
              <a:t>256 types</a:t>
            </a:r>
            <a:r>
              <a:rPr lang="en-IN" dirty="0" smtClean="0"/>
              <a:t>.</a:t>
            </a:r>
          </a:p>
          <a:p>
            <a:pPr lvl="0">
              <a:buNone/>
            </a:pPr>
            <a:endParaRPr lang="en-IN" dirty="0" smtClean="0"/>
          </a:p>
          <a:p>
            <a:pPr lvl="0"/>
            <a:r>
              <a:rPr lang="en-IN" dirty="0" smtClean="0"/>
              <a:t>The INTR types may be from </a:t>
            </a:r>
            <a:r>
              <a:rPr lang="en-IN" dirty="0" smtClean="0">
                <a:solidFill>
                  <a:srgbClr val="FF0000"/>
                </a:solidFill>
              </a:rPr>
              <a:t>00 to FF H</a:t>
            </a:r>
            <a:r>
              <a:rPr lang="en-IN" dirty="0" smtClean="0"/>
              <a:t>. If more than one type of INTR interrupt occurs at a time,then an external chip called Programmable Interrupt Controller is required to handle them. </a:t>
            </a:r>
          </a:p>
          <a:p>
            <a:r>
              <a:rPr lang="en-IN" dirty="0" smtClean="0"/>
              <a:t> </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467600" cy="1143000"/>
          </a:xfrm>
        </p:spPr>
        <p:txBody>
          <a:bodyPr/>
          <a:lstStyle/>
          <a:p>
            <a:r>
              <a:rPr lang="en-US" dirty="0" smtClean="0"/>
              <a:t>Types of Interrupts </a:t>
            </a:r>
            <a:endParaRPr lang="en-IN" dirty="0"/>
          </a:p>
        </p:txBody>
      </p:sp>
      <p:sp>
        <p:nvSpPr>
          <p:cNvPr id="3" name="Content Placeholder 2"/>
          <p:cNvSpPr>
            <a:spLocks noGrp="1"/>
          </p:cNvSpPr>
          <p:nvPr>
            <p:ph sz="quarter" idx="1"/>
          </p:nvPr>
        </p:nvSpPr>
        <p:spPr/>
        <p:txBody>
          <a:bodyPr/>
          <a:lstStyle/>
          <a:p>
            <a:r>
              <a:rPr lang="en-US" dirty="0" smtClean="0">
                <a:solidFill>
                  <a:srgbClr val="FF0000"/>
                </a:solidFill>
              </a:rPr>
              <a:t>External interrupt</a:t>
            </a:r>
            <a:r>
              <a:rPr lang="en-US" dirty="0" smtClean="0"/>
              <a:t>: due to an external device or a signal interrupts the processor.</a:t>
            </a:r>
          </a:p>
          <a:p>
            <a:r>
              <a:rPr lang="en-US" dirty="0" smtClean="0"/>
              <a:t>ex: keyboard interrupt</a:t>
            </a:r>
          </a:p>
          <a:p>
            <a:r>
              <a:rPr lang="en-US" dirty="0" smtClean="0">
                <a:solidFill>
                  <a:srgbClr val="FF0000"/>
                </a:solidFill>
              </a:rPr>
              <a:t>Internal interrupt</a:t>
            </a:r>
            <a:r>
              <a:rPr lang="en-US" dirty="0" smtClean="0"/>
              <a:t>: generated internally by the processor circuit or by execution of an interrupt instruction.</a:t>
            </a:r>
          </a:p>
          <a:p>
            <a:r>
              <a:rPr lang="en-US" dirty="0" smtClean="0"/>
              <a:t>Ex: divide by 0, overflow interrupts and interrupts due to INT instructions.</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467600" cy="1143000"/>
          </a:xfrm>
        </p:spPr>
        <p:txBody>
          <a:bodyPr/>
          <a:lstStyle/>
          <a:p>
            <a:r>
              <a:rPr lang="en-US" dirty="0" smtClean="0"/>
              <a:t>Interrupt cycle of 8086</a:t>
            </a:r>
            <a:endParaRPr lang="en-IN" dirty="0"/>
          </a:p>
        </p:txBody>
      </p:sp>
      <p:sp>
        <p:nvSpPr>
          <p:cNvPr id="3" name="Content Placeholder 2"/>
          <p:cNvSpPr>
            <a:spLocks noGrp="1"/>
          </p:cNvSpPr>
          <p:nvPr>
            <p:ph sz="quarter" idx="1"/>
          </p:nvPr>
        </p:nvSpPr>
        <p:spPr>
          <a:xfrm>
            <a:off x="457200" y="762000"/>
            <a:ext cx="8153400" cy="5711952"/>
          </a:xfrm>
        </p:spPr>
        <p:txBody>
          <a:bodyPr>
            <a:normAutofit fontScale="92500" lnSpcReduction="10000"/>
          </a:bodyPr>
          <a:lstStyle/>
          <a:p>
            <a:r>
              <a:rPr lang="en-US" dirty="0" smtClean="0"/>
              <a:t>When an external device interrupts the CPU at NMI or INTR pin, while executing a program</a:t>
            </a:r>
          </a:p>
          <a:p>
            <a:r>
              <a:rPr lang="en-US" dirty="0" smtClean="0"/>
              <a:t>The CPU first completes the execution of current instruction and IP is incremented to point the next instruction.</a:t>
            </a:r>
          </a:p>
          <a:p>
            <a:r>
              <a:rPr lang="en-US" dirty="0" smtClean="0"/>
              <a:t>The contents of IP and CS are pushed to stack.</a:t>
            </a:r>
          </a:p>
          <a:p>
            <a:r>
              <a:rPr lang="en-US" dirty="0" smtClean="0"/>
              <a:t>The CPU then only acknowledges the requesting device immediately on INTA  if it is a NMI,TRAP or divide by 0.</a:t>
            </a:r>
          </a:p>
          <a:p>
            <a:r>
              <a:rPr lang="en-US" dirty="0" smtClean="0"/>
              <a:t>If it is INTR request, the CPU checks the IF flag.</a:t>
            </a:r>
          </a:p>
          <a:p>
            <a:r>
              <a:rPr lang="en-US" dirty="0" smtClean="0"/>
              <a:t>If </a:t>
            </a:r>
            <a:r>
              <a:rPr lang="en-US" dirty="0" err="1" smtClean="0"/>
              <a:t>IF</a:t>
            </a:r>
            <a:r>
              <a:rPr lang="en-US" dirty="0" smtClean="0"/>
              <a:t> flag is set then it acknowledges the  device otherwise the interrupt is ignored.</a:t>
            </a:r>
          </a:p>
          <a:p>
            <a:r>
              <a:rPr lang="en-US" dirty="0" smtClean="0"/>
              <a:t>After acknowledgement the CPU computes the vector address from the type of interrupt. Then the control is transferred to ISR for serving the interrupt device.</a:t>
            </a:r>
          </a:p>
          <a:p>
            <a:r>
              <a:rPr lang="en-US" dirty="0" smtClean="0"/>
              <a:t>The ISR address is available in Interrupt Vector Table.</a:t>
            </a:r>
          </a:p>
          <a:p>
            <a:r>
              <a:rPr lang="en-US" dirty="0" smtClean="0"/>
              <a:t>At the end of ISR last instruction should be IRET.</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
            <a:ext cx="7467600" cy="1143000"/>
          </a:xfrm>
        </p:spPr>
        <p:txBody>
          <a:bodyPr/>
          <a:lstStyle/>
          <a:p>
            <a:r>
              <a:rPr lang="en-US" dirty="0" smtClean="0"/>
              <a:t>Interrupt Vector Table</a:t>
            </a:r>
            <a:endParaRPr lang="en-IN" dirty="0"/>
          </a:p>
        </p:txBody>
      </p:sp>
      <p:pic>
        <p:nvPicPr>
          <p:cNvPr id="1026" name="Picture 2" descr="C:\Users\svr\Downloads\New Doc 14_4.jpg"/>
          <p:cNvPicPr>
            <a:picLocks noGrp="1" noChangeAspect="1" noChangeArrowheads="1"/>
          </p:cNvPicPr>
          <p:nvPr>
            <p:ph sz="quarter" idx="1"/>
          </p:nvPr>
        </p:nvPicPr>
        <p:blipFill>
          <a:blip r:embed="rId2"/>
          <a:srcRect/>
          <a:stretch>
            <a:fillRect/>
          </a:stretch>
        </p:blipFill>
        <p:spPr bwMode="auto">
          <a:xfrm>
            <a:off x="1066800" y="533400"/>
            <a:ext cx="6553200" cy="6022439"/>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1500"/>
            <a:ext cx="7467600" cy="1143000"/>
          </a:xfrm>
        </p:spPr>
        <p:txBody>
          <a:bodyPr>
            <a:normAutofit/>
          </a:bodyPr>
          <a:lstStyle/>
          <a:p>
            <a:r>
              <a:rPr lang="en-US" sz="2800" dirty="0" smtClean="0"/>
              <a:t>INTERRUPT RESPONSE SEQUENCE</a:t>
            </a:r>
            <a:endParaRPr lang="en-IN" sz="2800" dirty="0"/>
          </a:p>
        </p:txBody>
      </p:sp>
      <p:sp>
        <p:nvSpPr>
          <p:cNvPr id="3" name="Content Placeholder 2"/>
          <p:cNvSpPr>
            <a:spLocks noGrp="1"/>
          </p:cNvSpPr>
          <p:nvPr>
            <p:ph sz="quarter" idx="1"/>
          </p:nvPr>
        </p:nvSpPr>
        <p:spPr/>
        <p:txBody>
          <a:bodyPr/>
          <a:lstStyle/>
          <a:p>
            <a:endParaRPr lang="en-IN"/>
          </a:p>
        </p:txBody>
      </p:sp>
      <p:pic>
        <p:nvPicPr>
          <p:cNvPr id="2050" name="Picture 2" descr="C:\Users\svr\Downloads\New Doc 14_5.jpg"/>
          <p:cNvPicPr>
            <a:picLocks noChangeAspect="1" noChangeArrowheads="1"/>
          </p:cNvPicPr>
          <p:nvPr/>
        </p:nvPicPr>
        <p:blipFill>
          <a:blip r:embed="rId2"/>
          <a:srcRect/>
          <a:stretch>
            <a:fillRect/>
          </a:stretch>
        </p:blipFill>
        <p:spPr bwMode="auto">
          <a:xfrm>
            <a:off x="381000" y="1295400"/>
            <a:ext cx="8229600" cy="5330911"/>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sz="quarter" idx="1"/>
          </p:nvPr>
        </p:nvSpPr>
        <p:spPr/>
        <p:txBody>
          <a:bodyPr/>
          <a:lstStyle/>
          <a:p>
            <a:endParaRPr lang="en-IN"/>
          </a:p>
        </p:txBody>
      </p:sp>
      <p:pic>
        <p:nvPicPr>
          <p:cNvPr id="3075" name="Picture 3" descr="C:\Users\svr\Downloads\New Doc 14_6 (1).jpg"/>
          <p:cNvPicPr>
            <a:picLocks noChangeAspect="1" noChangeArrowheads="1"/>
          </p:cNvPicPr>
          <p:nvPr/>
        </p:nvPicPr>
        <p:blipFill>
          <a:blip r:embed="rId2"/>
          <a:srcRect/>
          <a:stretch>
            <a:fillRect/>
          </a:stretch>
        </p:blipFill>
        <p:spPr bwMode="auto">
          <a:xfrm>
            <a:off x="457200" y="269960"/>
            <a:ext cx="8305800" cy="614989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Physical address formation</a:t>
            </a:r>
            <a:endParaRPr lang="en-IN" dirty="0"/>
          </a:p>
        </p:txBody>
      </p:sp>
      <p:sp>
        <p:nvSpPr>
          <p:cNvPr id="3" name="Content Placeholder 2"/>
          <p:cNvSpPr>
            <a:spLocks noGrp="1"/>
          </p:cNvSpPr>
          <p:nvPr>
            <p:ph sz="quarter" idx="1"/>
          </p:nvPr>
        </p:nvSpPr>
        <p:spPr>
          <a:xfrm>
            <a:off x="381000" y="1143000"/>
            <a:ext cx="8305800" cy="5330952"/>
          </a:xfrm>
          <a:ln>
            <a:solidFill>
              <a:schemeClr val="bg1"/>
            </a:solidFill>
          </a:ln>
        </p:spPr>
        <p:txBody>
          <a:bodyPr>
            <a:normAutofit lnSpcReduction="10000"/>
          </a:bodyPr>
          <a:lstStyle/>
          <a:p>
            <a:r>
              <a:rPr lang="en-US" dirty="0" smtClean="0"/>
              <a:t>Segment address: 1005 H</a:t>
            </a:r>
          </a:p>
          <a:p>
            <a:r>
              <a:rPr lang="en-US" dirty="0" smtClean="0"/>
              <a:t>Offset address	: 5555 H</a:t>
            </a:r>
          </a:p>
          <a:p>
            <a:pPr>
              <a:buNone/>
            </a:pPr>
            <a:endParaRPr lang="en-US" dirty="0" smtClean="0"/>
          </a:p>
          <a:p>
            <a:pPr>
              <a:buNone/>
            </a:pPr>
            <a:r>
              <a:rPr lang="en-US" dirty="0" smtClean="0"/>
              <a:t> Segment address: 1005 H: 0001 0000 0000 0101</a:t>
            </a:r>
          </a:p>
          <a:p>
            <a:pPr>
              <a:buNone/>
            </a:pPr>
            <a:r>
              <a:rPr lang="en-US" dirty="0" smtClean="0"/>
              <a:t>Shifted left by 4 bit po’s :0001 0000 0000 0101 0000</a:t>
            </a:r>
          </a:p>
          <a:p>
            <a:pPr>
              <a:buNone/>
            </a:pPr>
            <a:r>
              <a:rPr lang="en-US" dirty="0" smtClean="0"/>
              <a:t>					+</a:t>
            </a:r>
          </a:p>
          <a:p>
            <a:pPr>
              <a:buNone/>
            </a:pPr>
            <a:r>
              <a:rPr lang="en-US" dirty="0" smtClean="0"/>
              <a:t>	 Offset address	         :	       0101 0101 0101 0101</a:t>
            </a:r>
          </a:p>
          <a:p>
            <a:pPr>
              <a:buNone/>
            </a:pPr>
            <a:endParaRPr lang="en-US" dirty="0" smtClean="0"/>
          </a:p>
          <a:p>
            <a:pPr>
              <a:buNone/>
            </a:pPr>
            <a:r>
              <a:rPr lang="en-US" dirty="0" smtClean="0"/>
              <a:t>Physical address	        :0001 0101 0101 1010 0101</a:t>
            </a:r>
          </a:p>
          <a:p>
            <a:pPr>
              <a:buNone/>
            </a:pPr>
            <a:r>
              <a:rPr lang="en-US" dirty="0" smtClean="0"/>
              <a:t>					1	5	5     A       5	H</a:t>
            </a:r>
          </a:p>
          <a:p>
            <a:endParaRPr lang="en-US" dirty="0" smtClean="0"/>
          </a:p>
          <a:p>
            <a:r>
              <a:rPr lang="en-US" dirty="0" smtClean="0">
                <a:solidFill>
                  <a:srgbClr val="FF0000"/>
                </a:solidFill>
              </a:rPr>
              <a:t>Physical address= 10H* Segment address+ Offset address</a:t>
            </a:r>
            <a:endParaRPr lang="en-IN" dirty="0">
              <a:solidFill>
                <a:srgbClr val="FF0000"/>
              </a:solidFill>
            </a:endParaRPr>
          </a:p>
        </p:txBody>
      </p:sp>
      <p:cxnSp>
        <p:nvCxnSpPr>
          <p:cNvPr id="9" name="Straight Connector 8"/>
          <p:cNvCxnSpPr/>
          <p:nvPr/>
        </p:nvCxnSpPr>
        <p:spPr>
          <a:xfrm>
            <a:off x="533400" y="4419600"/>
            <a:ext cx="7391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INTERRUPTS</a:t>
            </a:r>
            <a:endParaRPr lang="en-IN" dirty="0"/>
          </a:p>
        </p:txBody>
      </p:sp>
      <p:pic>
        <p:nvPicPr>
          <p:cNvPr id="4098" name="Picture 2" descr="C:\Users\svr\Downloads\New Doc 14_8.jpg"/>
          <p:cNvPicPr>
            <a:picLocks noGrp="1" noChangeAspect="1" noChangeArrowheads="1"/>
          </p:cNvPicPr>
          <p:nvPr>
            <p:ph sz="quarter" idx="1"/>
          </p:nvPr>
        </p:nvPicPr>
        <p:blipFill>
          <a:blip r:embed="rId2"/>
          <a:srcRect/>
          <a:stretch>
            <a:fillRect/>
          </a:stretch>
        </p:blipFill>
        <p:spPr bwMode="auto">
          <a:xfrm>
            <a:off x="457200" y="2282995"/>
            <a:ext cx="7467600" cy="3508035"/>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35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Execution Unit (EU)</a:t>
            </a:r>
            <a:endParaRPr lang="en-IN" dirty="0"/>
          </a:p>
        </p:txBody>
      </p:sp>
      <p:sp>
        <p:nvSpPr>
          <p:cNvPr id="3" name="Content Placeholder 2"/>
          <p:cNvSpPr>
            <a:spLocks noGrp="1"/>
          </p:cNvSpPr>
          <p:nvPr>
            <p:ph sz="quarter" idx="1"/>
          </p:nvPr>
        </p:nvSpPr>
        <p:spPr>
          <a:xfrm>
            <a:off x="457200" y="1600200"/>
            <a:ext cx="7848600" cy="4873752"/>
          </a:xfrm>
        </p:spPr>
        <p:txBody>
          <a:bodyPr/>
          <a:lstStyle/>
          <a:p>
            <a:r>
              <a:rPr lang="en-US" dirty="0" smtClean="0"/>
              <a:t>It has 16 bit ALU, able to perform all arithmetic and logical operations.</a:t>
            </a:r>
          </a:p>
          <a:p>
            <a:r>
              <a:rPr lang="en-US" dirty="0" smtClean="0"/>
              <a:t>The 16-bit flag register reflects the results of execution by ALU.</a:t>
            </a:r>
          </a:p>
          <a:p>
            <a:r>
              <a:rPr lang="en-US" dirty="0" smtClean="0"/>
              <a:t>The decoding unit decodes the opcode bytes.</a:t>
            </a:r>
          </a:p>
          <a:p>
            <a:r>
              <a:rPr lang="en-US" dirty="0" smtClean="0"/>
              <a:t>The timing and control unit derives the necessary control signals to execute the instruction.</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organization</a:t>
            </a:r>
            <a:endParaRPr lang="en-US" dirty="0"/>
          </a:p>
        </p:txBody>
      </p:sp>
      <p:pic>
        <p:nvPicPr>
          <p:cNvPr id="4" name="Content Placeholder 3" descr="ro.PNG"/>
          <p:cNvPicPr>
            <a:picLocks noGrp="1" noChangeAspect="1"/>
          </p:cNvPicPr>
          <p:nvPr>
            <p:ph sz="quarter" idx="1"/>
          </p:nvPr>
        </p:nvPicPr>
        <p:blipFill>
          <a:blip r:embed="rId2"/>
          <a:stretch>
            <a:fillRect/>
          </a:stretch>
        </p:blipFill>
        <p:spPr>
          <a:xfrm>
            <a:off x="990153" y="1752600"/>
            <a:ext cx="6401694" cy="39624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 registers</a:t>
            </a:r>
            <a:endParaRPr lang="en-US" dirty="0"/>
          </a:p>
        </p:txBody>
      </p:sp>
      <p:sp>
        <p:nvSpPr>
          <p:cNvPr id="3" name="Content Placeholder 2"/>
          <p:cNvSpPr>
            <a:spLocks noGrp="1"/>
          </p:cNvSpPr>
          <p:nvPr>
            <p:ph sz="quarter" idx="1"/>
          </p:nvPr>
        </p:nvSpPr>
        <p:spPr/>
        <p:txBody>
          <a:bodyPr/>
          <a:lstStyle/>
          <a:p>
            <a:r>
              <a:rPr lang="en-US" dirty="0" smtClean="0"/>
              <a:t>AX: </a:t>
            </a:r>
            <a:r>
              <a:rPr lang="en-IN" dirty="0" smtClean="0"/>
              <a:t>used as 16-bit accumulator, with the lower 8-bits of AX designated as AL and higher 8-bits as AH.</a:t>
            </a:r>
            <a:endParaRPr lang="en-US" dirty="0" smtClean="0"/>
          </a:p>
          <a:p>
            <a:r>
              <a:rPr lang="en-US" dirty="0" smtClean="0"/>
              <a:t>BX: </a:t>
            </a:r>
            <a:r>
              <a:rPr lang="en-IN" dirty="0" smtClean="0"/>
              <a:t> used as offset storage for forming physical addresses in case of certain addressing modes.</a:t>
            </a:r>
            <a:endParaRPr lang="en-US" dirty="0" smtClean="0"/>
          </a:p>
          <a:p>
            <a:r>
              <a:rPr lang="en-US" dirty="0" smtClean="0"/>
              <a:t>CX:  </a:t>
            </a:r>
            <a:r>
              <a:rPr lang="en-IN" dirty="0" smtClean="0"/>
              <a:t>used as a default counter in case of string and loop instructions.</a:t>
            </a:r>
            <a:endParaRPr lang="en-US" dirty="0" smtClean="0"/>
          </a:p>
          <a:p>
            <a:r>
              <a:rPr lang="en-US" dirty="0" smtClean="0"/>
              <a:t>DX: </a:t>
            </a:r>
            <a:r>
              <a:rPr lang="en-IN" dirty="0" smtClean="0"/>
              <a:t>used as an implicit operand or destination in case of a few instructions.</a:t>
            </a:r>
          </a:p>
          <a:p>
            <a:pPr>
              <a:buNone/>
            </a:pPr>
            <a:r>
              <a:rPr lang="en-IN" dirty="0" smtClean="0"/>
              <a:t> </a:t>
            </a:r>
            <a:r>
              <a:rPr lang="en-US" dirty="0" smtClean="0"/>
              <a:t>used to hold data for MUL &amp; DIV operations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467600" cy="1143000"/>
          </a:xfrm>
        </p:spPr>
        <p:txBody>
          <a:bodyPr/>
          <a:lstStyle/>
          <a:p>
            <a:r>
              <a:rPr lang="en-IN" dirty="0" smtClean="0"/>
              <a:t>Segment Registers</a:t>
            </a:r>
            <a:endParaRPr lang="en-IN" dirty="0"/>
          </a:p>
        </p:txBody>
      </p:sp>
      <p:sp>
        <p:nvSpPr>
          <p:cNvPr id="3" name="Content Placeholder 2"/>
          <p:cNvSpPr>
            <a:spLocks noGrp="1"/>
          </p:cNvSpPr>
          <p:nvPr>
            <p:ph sz="quarter" idx="1"/>
          </p:nvPr>
        </p:nvSpPr>
        <p:spPr>
          <a:xfrm>
            <a:off x="457200" y="1143000"/>
            <a:ext cx="8077200" cy="5330952"/>
          </a:xfrm>
        </p:spPr>
        <p:txBody>
          <a:bodyPr>
            <a:normAutofit/>
          </a:bodyPr>
          <a:lstStyle/>
          <a:p>
            <a:r>
              <a:rPr lang="en-IN" b="1" dirty="0" smtClean="0"/>
              <a:t>Code Segment (CS):</a:t>
            </a:r>
            <a:r>
              <a:rPr lang="en-IN" dirty="0" smtClean="0"/>
              <a:t> The CS register is used for addressing a memory location in the Code Segment of the memory, where the executable program is stored.</a:t>
            </a:r>
          </a:p>
          <a:p>
            <a:r>
              <a:rPr lang="en-IN" b="1" dirty="0" smtClean="0"/>
              <a:t>Data Segment (DS):</a:t>
            </a:r>
            <a:r>
              <a:rPr lang="en-IN" dirty="0" smtClean="0"/>
              <a:t>  The DS register is used for addressing  the Data Segment of the memory, where the data is stored.</a:t>
            </a:r>
          </a:p>
          <a:p>
            <a:r>
              <a:rPr lang="en-IN" b="1" dirty="0" smtClean="0"/>
              <a:t>Stack Segment (SS):</a:t>
            </a:r>
            <a:r>
              <a:rPr lang="en-IN" dirty="0" smtClean="0"/>
              <a:t>  The SS register is used for addressing  the Stack Segment of the memory, i.e. the memory which is used to store stack data.</a:t>
            </a:r>
          </a:p>
          <a:p>
            <a:r>
              <a:rPr lang="en-IN" b="1" dirty="0" smtClean="0"/>
              <a:t>Extra Segment (ES):</a:t>
            </a:r>
            <a:r>
              <a:rPr lang="en-IN" dirty="0" smtClean="0"/>
              <a:t> </a:t>
            </a:r>
            <a:r>
              <a:rPr lang="en-IN" dirty="0" smtClean="0">
                <a:solidFill>
                  <a:srgbClr val="FF0000"/>
                </a:solidFill>
              </a:rPr>
              <a:t>ES is additional data segment. </a:t>
            </a:r>
            <a:r>
              <a:rPr lang="en-IN" dirty="0" smtClean="0"/>
              <a:t>The ES register is used for addressing  the Extra Segment of the memory, where the data is stored.</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4510</TotalTime>
  <Words>2096</Words>
  <Application>Microsoft Office PowerPoint</Application>
  <PresentationFormat>On-screen Show (4:3)</PresentationFormat>
  <Paragraphs>199</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Oriel</vt:lpstr>
      <vt:lpstr>8086 Features</vt:lpstr>
      <vt:lpstr>PowerPoint Presentation</vt:lpstr>
      <vt:lpstr>PowerPoint Presentation</vt:lpstr>
      <vt:lpstr>Instruction Queue</vt:lpstr>
      <vt:lpstr>Physical address formation</vt:lpstr>
      <vt:lpstr>Execution Unit (EU)</vt:lpstr>
      <vt:lpstr>Register organization</vt:lpstr>
      <vt:lpstr>General purpose registers</vt:lpstr>
      <vt:lpstr>Segment Registers</vt:lpstr>
      <vt:lpstr>Pointers and index registers</vt:lpstr>
      <vt:lpstr>Flag register</vt:lpstr>
      <vt:lpstr>PowerPoint Presentation</vt:lpstr>
      <vt:lpstr>Status/conditional code flags</vt:lpstr>
      <vt:lpstr>Control flags</vt:lpstr>
      <vt:lpstr>Memory segmentation</vt:lpstr>
      <vt:lpstr>NON OVERLAPPING SEGMENTS</vt:lpstr>
      <vt:lpstr>OVERLAPPING SEGMENTS</vt:lpstr>
      <vt:lpstr>advantages</vt:lpstr>
      <vt:lpstr>Pin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physical memory organization</vt:lpstr>
      <vt:lpstr>PowerPoint Presentation</vt:lpstr>
      <vt:lpstr>PowerPoint Presentation</vt:lpstr>
      <vt:lpstr>General bus operation</vt:lpstr>
      <vt:lpstr>Minimum Mode 8086 System </vt:lpstr>
      <vt:lpstr>PowerPoint Presentation</vt:lpstr>
      <vt:lpstr>PowerPoint Presentation</vt:lpstr>
      <vt:lpstr>PowerPoint Presentation</vt:lpstr>
      <vt:lpstr>Maximum mode</vt:lpstr>
      <vt:lpstr>PowerPoint Presentation</vt:lpstr>
      <vt:lpstr>PowerPoint Presentation</vt:lpstr>
      <vt:lpstr>PowerPoint Presentation</vt:lpstr>
      <vt:lpstr>Interrupts </vt:lpstr>
      <vt:lpstr>Types of Interrupts </vt:lpstr>
      <vt:lpstr>Interrupt cycle of 8086</vt:lpstr>
      <vt:lpstr>Interrupt Vector Table</vt:lpstr>
      <vt:lpstr>INTERRUPT RESPONSE SEQUENCE</vt:lpstr>
      <vt:lpstr>PowerPoint Presentation</vt:lpstr>
      <vt:lpstr>NESTED INTERRUPTS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Features</dc:title>
  <dc:creator>Suneel Sadhu</dc:creator>
  <cp:lastModifiedBy>VIGNESH REDDY</cp:lastModifiedBy>
  <cp:revision>190</cp:revision>
  <dcterms:created xsi:type="dcterms:W3CDTF">2006-08-16T00:00:00Z</dcterms:created>
  <dcterms:modified xsi:type="dcterms:W3CDTF">2018-01-05T08:25:48Z</dcterms:modified>
</cp:coreProperties>
</file>