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6"/>
  </p:notesMasterIdLst>
  <p:sldIdLst>
    <p:sldId id="326" r:id="rId2"/>
    <p:sldId id="327" r:id="rId3"/>
    <p:sldId id="331" r:id="rId4"/>
    <p:sldId id="328" r:id="rId5"/>
    <p:sldId id="332" r:id="rId6"/>
    <p:sldId id="329" r:id="rId7"/>
    <p:sldId id="330" r:id="rId8"/>
    <p:sldId id="333" r:id="rId9"/>
    <p:sldId id="33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1" r:id="rId19"/>
    <p:sldId id="278" r:id="rId20"/>
    <p:sldId id="279" r:id="rId21"/>
    <p:sldId id="280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95" r:id="rId30"/>
    <p:sldId id="289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1" r:id="rId41"/>
    <p:sldId id="300" r:id="rId42"/>
    <p:sldId id="302" r:id="rId43"/>
    <p:sldId id="303" r:id="rId44"/>
    <p:sldId id="304" r:id="rId45"/>
    <p:sldId id="305" r:id="rId46"/>
    <p:sldId id="306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4" r:id="rId61"/>
    <p:sldId id="321" r:id="rId62"/>
    <p:sldId id="322" r:id="rId63"/>
    <p:sldId id="323" r:id="rId64"/>
    <p:sldId id="325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790C-A405-4C97-B65C-70887C0FB6BE}" type="datetimeFigureOut">
              <a:rPr lang="en-US" smtClean="0"/>
              <a:pPr/>
              <a:t>1/13/2018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8B0CC-8B2D-45A7-BBDF-42BAD44369E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27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546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formats or Instruction </a:t>
            </a:r>
            <a:r>
              <a:rPr lang="en-US" b="1" dirty="0">
                <a:solidFill>
                  <a:srgbClr val="FF0000"/>
                </a:solidFill>
              </a:rPr>
              <a:t>formats of 8086: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instruction format of 8086 has one or more number of fields associated with it.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The first filled is called operation code field or </a:t>
            </a:r>
            <a:r>
              <a:rPr lang="en-US" dirty="0" err="1"/>
              <a:t>opcode</a:t>
            </a:r>
            <a:r>
              <a:rPr lang="en-US" dirty="0"/>
              <a:t> field, which indicates the type of operation.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The instruction format also contains other fields known as operand fields.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4800" y="3105835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There are six general formats of instructions in 8086 instruction set.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525925"/>
            <a:ext cx="62327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One byte </a:t>
            </a:r>
            <a:r>
              <a:rPr lang="en-US" dirty="0" smtClean="0"/>
              <a:t>Instruction</a:t>
            </a:r>
          </a:p>
          <a:p>
            <a:r>
              <a:rPr lang="en-US" dirty="0"/>
              <a:t>Register to Register </a:t>
            </a:r>
            <a:endParaRPr lang="en-US" dirty="0" smtClean="0"/>
          </a:p>
          <a:p>
            <a:r>
              <a:rPr lang="en-US" dirty="0"/>
              <a:t>Register to/from memory with no displacement </a:t>
            </a:r>
            <a:endParaRPr lang="en-US" dirty="0" smtClean="0"/>
          </a:p>
          <a:p>
            <a:r>
              <a:rPr lang="en-US" dirty="0"/>
              <a:t>Register to/from Memory with Displacement </a:t>
            </a:r>
            <a:endParaRPr lang="en-US" dirty="0" smtClean="0"/>
          </a:p>
          <a:p>
            <a:r>
              <a:rPr lang="en-US" dirty="0"/>
              <a:t>Immediate operand to </a:t>
            </a:r>
            <a:r>
              <a:rPr lang="en-US" dirty="0" smtClean="0"/>
              <a:t>register</a:t>
            </a:r>
          </a:p>
          <a:p>
            <a:r>
              <a:rPr lang="en-US" dirty="0"/>
              <a:t>immediate operand to memory with 16-bit displacement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4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85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: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US" sz="2400" dirty="0" smtClean="0"/>
              <a:t>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US" sz="2400" b="1" dirty="0" smtClean="0"/>
              <a:t> ADDRESSING MODES OF 8086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5344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method of specifying data </a:t>
            </a:r>
            <a:r>
              <a:rPr lang="en-US" dirty="0" smtClean="0"/>
              <a:t>to be operated by an instruction is called as </a:t>
            </a:r>
            <a:r>
              <a:rPr lang="en-US" dirty="0" smtClean="0">
                <a:solidFill>
                  <a:srgbClr val="FF0000"/>
                </a:solidFill>
              </a:rPr>
              <a:t>addressing mode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different ways </a:t>
            </a:r>
            <a:r>
              <a:rPr lang="en-US" dirty="0" smtClean="0"/>
              <a:t>that a </a:t>
            </a:r>
            <a:r>
              <a:rPr lang="en-US" dirty="0" smtClean="0">
                <a:solidFill>
                  <a:srgbClr val="FF0000"/>
                </a:solidFill>
              </a:rPr>
              <a:t>processor can access the data </a:t>
            </a:r>
            <a:r>
              <a:rPr lang="en-US" dirty="0" smtClean="0"/>
              <a:t>are referred to as </a:t>
            </a:r>
            <a:r>
              <a:rPr lang="en-US" dirty="0" smtClean="0">
                <a:solidFill>
                  <a:srgbClr val="FF0000"/>
                </a:solidFill>
              </a:rPr>
              <a:t>addressing modes</a:t>
            </a:r>
            <a:r>
              <a:rPr lang="en-US" dirty="0" smtClean="0"/>
              <a:t>.</a:t>
            </a:r>
            <a:endParaRPr lang="en-IN" dirty="0" smtClean="0"/>
          </a:p>
          <a:p>
            <a:pPr>
              <a:buNone/>
            </a:pPr>
            <a:r>
              <a:rPr lang="en-US" b="1" i="1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     1.  Immediate addressing			</a:t>
            </a: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2.  Direct addressing	</a:t>
            </a: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3.  Register addressing</a:t>
            </a:r>
          </a:p>
          <a:p>
            <a:pPr>
              <a:buNone/>
            </a:pP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4.  Register Indirect addressing</a:t>
            </a: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(a) Based addressing	(b) Indexed addressing	(c) Based Indexed addressing</a:t>
            </a:r>
          </a:p>
          <a:p>
            <a:pPr>
              <a:buNone/>
            </a:pP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5.  Register Relative</a:t>
            </a: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1D06CA"/>
                </a:solidFill>
              </a:rPr>
              <a:t>	</a:t>
            </a:r>
            <a:r>
              <a:rPr lang="en-US" dirty="0" smtClean="0">
                <a:solidFill>
                  <a:srgbClr val="1D06CA"/>
                </a:solidFill>
              </a:rPr>
              <a:t>(a) Relative Based(b) Relative Indexed (c) Relative Based Indexed</a:t>
            </a:r>
          </a:p>
          <a:p>
            <a:pPr>
              <a:buNone/>
            </a:pP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6.  Implicit addressing </a:t>
            </a: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7.  Addressing modes for Control transfer / Branch Instructions</a:t>
            </a: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	(a) Intra segment mode 	(b) Inter segment mode</a:t>
            </a:r>
            <a:endParaRPr lang="en-IN" dirty="0" smtClean="0">
              <a:solidFill>
                <a:srgbClr val="1D06C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D06CA"/>
                </a:solidFill>
              </a:rPr>
              <a:t>	8.  I/O port addressing</a:t>
            </a:r>
            <a:endParaRPr lang="en-IN" dirty="0" smtClean="0">
              <a:solidFill>
                <a:srgbClr val="1D06CA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8839200" cy="6705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Immediate addressing</a:t>
            </a:r>
            <a:r>
              <a:rPr lang="en-US" b="1" dirty="0" smtClean="0"/>
              <a:t>: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The operand (or) data is given in the instruction itself.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900" dirty="0" smtClean="0"/>
              <a:t>Ex:  MOV AX, 1234H</a:t>
            </a:r>
            <a:endParaRPr lang="en-IN" sz="1900" dirty="0" smtClean="0"/>
          </a:p>
          <a:p>
            <a:pPr>
              <a:buNone/>
            </a:pPr>
            <a:r>
              <a:rPr lang="en-US" sz="1900" dirty="0" smtClean="0"/>
              <a:t>	       ADD AX, 4567H</a:t>
            </a:r>
            <a:r>
              <a:rPr lang="en-US" sz="1900" b="1" dirty="0" smtClean="0"/>
              <a:t> </a:t>
            </a:r>
          </a:p>
          <a:p>
            <a:pPr>
              <a:buNone/>
            </a:pPr>
            <a:endParaRPr lang="en-US" sz="1900" b="1" dirty="0" smtClean="0"/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Direct addressing</a:t>
            </a:r>
            <a:r>
              <a:rPr lang="en-US" b="1" dirty="0" smtClean="0"/>
              <a:t>: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The Offset address of operand or data is given in the instruction itself.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100" dirty="0" smtClean="0"/>
              <a:t>Ex:   MOV BX,[2000H]</a:t>
            </a:r>
            <a:endParaRPr lang="en-IN" sz="2100" dirty="0" smtClean="0"/>
          </a:p>
          <a:p>
            <a:pPr>
              <a:buNone/>
            </a:pPr>
            <a:r>
              <a:rPr lang="en-US" sz="2100" dirty="0" smtClean="0"/>
              <a:t>	        ADD AX,[3000H]</a:t>
            </a:r>
            <a:endParaRPr lang="en-IN" sz="2100" dirty="0" smtClean="0"/>
          </a:p>
          <a:p>
            <a:pPr>
              <a:buNone/>
            </a:pPr>
            <a:r>
              <a:rPr lang="en-US" dirty="0" smtClean="0"/>
              <a:t>     	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Note:   Effective address/ Offset address of data = 3000H</a:t>
            </a:r>
            <a:endParaRPr lang="en-IN" dirty="0" smtClean="0"/>
          </a:p>
          <a:p>
            <a:pPr>
              <a:buNone/>
            </a:pPr>
            <a:r>
              <a:rPr lang="en-US" i="1" dirty="0" smtClean="0"/>
              <a:t>	            20-bit Physical address   = DS * 10  + 3000H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 3. </a:t>
            </a:r>
            <a:r>
              <a:rPr lang="en-US" b="1" dirty="0" smtClean="0">
                <a:solidFill>
                  <a:srgbClr val="FF0000"/>
                </a:solidFill>
              </a:rPr>
              <a:t>Register addressing</a:t>
            </a:r>
            <a:r>
              <a:rPr lang="en-US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The data is available in any one of the general purpose registers.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900" dirty="0" smtClean="0"/>
              <a:t>Ex:    MOV AX, BX</a:t>
            </a:r>
            <a:endParaRPr lang="en-IN" sz="1900" dirty="0" smtClean="0"/>
          </a:p>
          <a:p>
            <a:pPr>
              <a:buNone/>
            </a:pPr>
            <a:r>
              <a:rPr lang="en-US" sz="1900" dirty="0" smtClean="0"/>
              <a:t>	         ADD AX, BX</a:t>
            </a:r>
            <a:r>
              <a:rPr lang="en-US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9144000" cy="6553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Register Indirect addressing</a:t>
            </a:r>
            <a:r>
              <a:rPr lang="en-US" b="1" dirty="0" smtClean="0"/>
              <a:t>: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The Offset address of data is available in any one of the Base / Index registers.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smtClean="0">
                <a:solidFill>
                  <a:srgbClr val="FF0000"/>
                </a:solidFill>
              </a:rPr>
              <a:t>Based addressing</a:t>
            </a:r>
            <a:r>
              <a:rPr lang="en-US" b="1" dirty="0" smtClean="0"/>
              <a:t>: </a:t>
            </a:r>
            <a:r>
              <a:rPr lang="en-US" dirty="0" smtClean="0"/>
              <a:t>The Offset address of the data is available in any one of the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Base registers BX or BP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Ex: 	MOV  AX,[BX]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		 Offset address  = BX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		20-bit physical address = DS*10 + BX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r>
              <a:rPr lang="en-US" b="1" dirty="0" smtClean="0"/>
              <a:t>(b) </a:t>
            </a:r>
            <a:r>
              <a:rPr lang="en-US" b="1" dirty="0" smtClean="0">
                <a:solidFill>
                  <a:srgbClr val="FF0000"/>
                </a:solidFill>
              </a:rPr>
              <a:t>Indexed addressing</a:t>
            </a:r>
            <a:r>
              <a:rPr lang="en-US" b="1" dirty="0" smtClean="0"/>
              <a:t>: </a:t>
            </a:r>
            <a:r>
              <a:rPr lang="en-US" dirty="0" smtClean="0"/>
              <a:t>The Offset address of  data is available in any one of the Index registers SI or DI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Ex:    	</a:t>
            </a:r>
            <a:r>
              <a:rPr lang="en-US" sz="2000" dirty="0" smtClean="0"/>
              <a:t>MOV  AX, [SI]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		 Offset address  = SI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		20-bit physical address = DS*10 + SI</a:t>
            </a: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629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000" b="1" dirty="0" smtClean="0"/>
              <a:t>(c) </a:t>
            </a:r>
            <a:r>
              <a:rPr lang="en-US" sz="6000" b="1" dirty="0" smtClean="0">
                <a:solidFill>
                  <a:srgbClr val="FF0000"/>
                </a:solidFill>
              </a:rPr>
              <a:t>Based Indexed addressing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4900" dirty="0" smtClean="0"/>
              <a:t>: </a:t>
            </a:r>
            <a:r>
              <a:rPr lang="en-US" sz="6400" dirty="0" smtClean="0"/>
              <a:t>The Offset address of  data is the sum of Base and Index registers 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 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		Ex:   	MOV  AX, [BX][SI]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			 Offset address  = BX+SI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			20-bit physical address = DS*10  +   BX+SI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IN" sz="4000" dirty="0" smtClean="0"/>
          </a:p>
          <a:p>
            <a:pPr>
              <a:buNone/>
            </a:pPr>
            <a:r>
              <a:rPr lang="en-US" sz="6400" b="1" dirty="0" smtClean="0"/>
              <a:t>5.</a:t>
            </a:r>
            <a:r>
              <a:rPr lang="en-US" sz="4000" b="1" dirty="0" smtClean="0"/>
              <a:t> </a:t>
            </a:r>
            <a:r>
              <a:rPr lang="en-US" sz="6400" b="1" dirty="0" smtClean="0">
                <a:solidFill>
                  <a:srgbClr val="FF0000"/>
                </a:solidFill>
              </a:rPr>
              <a:t>Register Relative addressing</a:t>
            </a:r>
            <a:r>
              <a:rPr lang="en-US" sz="6400" b="1" dirty="0" smtClean="0"/>
              <a:t>: 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 </a:t>
            </a:r>
            <a:endParaRPr lang="en-IN" sz="6400" dirty="0" smtClean="0"/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6400" dirty="0" smtClean="0"/>
              <a:t>The Offset address is formed by adding 8-bit (or) 16-bit signed Displacement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	to the content of Base / Index registers.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 </a:t>
            </a:r>
            <a:endParaRPr lang="en-IN" sz="6400" dirty="0" smtClean="0"/>
          </a:p>
          <a:p>
            <a:pPr>
              <a:buNone/>
            </a:pPr>
            <a:r>
              <a:rPr lang="en-US" sz="4900" dirty="0" smtClean="0"/>
              <a:t>	(a) </a:t>
            </a:r>
            <a:r>
              <a:rPr lang="en-US" sz="6200" b="1" dirty="0" smtClean="0">
                <a:solidFill>
                  <a:srgbClr val="FF0000"/>
                </a:solidFill>
              </a:rPr>
              <a:t>Relative Based addressing</a:t>
            </a:r>
            <a:r>
              <a:rPr lang="en-US" sz="4900" dirty="0" smtClean="0"/>
              <a:t>:  </a:t>
            </a:r>
            <a:r>
              <a:rPr lang="en-US" sz="6400" dirty="0" smtClean="0"/>
              <a:t>The Offset address is the sum of the content of Base register BX or BP and 8 bit or 16-bit signed Displacement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 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		Ex:   	1.MOV  AX,25H[BX]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			Offset address  = BX+25H</a:t>
            </a:r>
            <a:endParaRPr lang="en-IN" sz="6400" dirty="0" smtClean="0"/>
          </a:p>
          <a:p>
            <a:pPr>
              <a:buNone/>
            </a:pPr>
            <a:r>
              <a:rPr lang="en-US" sz="6400" dirty="0" smtClean="0"/>
              <a:t>			20-bit physical address = DS*10 + BX+25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			2.MOV  AX, 1234H[BX]</a:t>
            </a:r>
            <a:endParaRPr lang="en-IN" sz="6400" dirty="0" smtClean="0"/>
          </a:p>
          <a:p>
            <a:pPr>
              <a:buNone/>
            </a:pPr>
            <a:r>
              <a:rPr lang="en-US" sz="4900" dirty="0" smtClean="0"/>
              <a:t> </a:t>
            </a:r>
            <a:endParaRPr lang="en-IN" sz="4900" dirty="0" smtClean="0"/>
          </a:p>
          <a:p>
            <a:pPr>
              <a:buNone/>
            </a:pPr>
            <a:r>
              <a:rPr lang="en-US" sz="4900" dirty="0" smtClean="0"/>
              <a:t>	</a:t>
            </a:r>
            <a:endParaRPr lang="en-IN" sz="4900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(b</a:t>
            </a:r>
            <a:r>
              <a:rPr lang="en-US" b="1" dirty="0" smtClean="0">
                <a:solidFill>
                  <a:srgbClr val="FF0000"/>
                </a:solidFill>
              </a:rPr>
              <a:t>) Relative Indexed addressing</a:t>
            </a:r>
            <a:r>
              <a:rPr lang="en-US" b="1" dirty="0" smtClean="0"/>
              <a:t>:  </a:t>
            </a:r>
            <a:r>
              <a:rPr lang="en-US" dirty="0" smtClean="0"/>
              <a:t>The Offset address is the sum of the content of Index register SI or DI and 8 bit or16-bit signed Displacement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300" dirty="0" smtClean="0"/>
              <a:t>Ex:  MOV  AX, 48H[SI]</a:t>
            </a:r>
            <a:endParaRPr lang="en-IN" sz="2300" dirty="0" smtClean="0"/>
          </a:p>
          <a:p>
            <a:pPr>
              <a:buNone/>
            </a:pPr>
            <a:r>
              <a:rPr lang="en-US" sz="2300" dirty="0" smtClean="0"/>
              <a:t>			</a:t>
            </a:r>
            <a:r>
              <a:rPr lang="en-US" sz="2000" dirty="0" smtClean="0"/>
              <a:t> Offset</a:t>
            </a:r>
            <a:r>
              <a:rPr lang="en-US" sz="2300" dirty="0" smtClean="0"/>
              <a:t> address  = SI+48H</a:t>
            </a:r>
            <a:endParaRPr lang="en-IN" sz="2300" dirty="0" smtClean="0"/>
          </a:p>
          <a:p>
            <a:pPr>
              <a:buNone/>
            </a:pPr>
            <a:r>
              <a:rPr lang="en-US" sz="2300" dirty="0" smtClean="0"/>
              <a:t>			20-bit physical address = DS*10 + SI</a:t>
            </a:r>
            <a:r>
              <a:rPr lang="en-US" sz="2300" b="1" dirty="0" smtClean="0"/>
              <a:t>+48</a:t>
            </a:r>
            <a:r>
              <a:rPr lang="en-US" sz="2300" dirty="0" smtClean="0"/>
              <a:t>H</a:t>
            </a:r>
            <a:endParaRPr lang="en-IN" sz="2300" dirty="0" smtClean="0"/>
          </a:p>
          <a:p>
            <a:pPr>
              <a:buNone/>
            </a:pPr>
            <a:r>
              <a:rPr lang="en-US" sz="2300" b="1" dirty="0" smtClean="0"/>
              <a:t> </a:t>
            </a:r>
            <a:endParaRPr lang="en-IN" sz="2300" dirty="0" smtClean="0"/>
          </a:p>
          <a:p>
            <a:pPr>
              <a:buNone/>
            </a:pPr>
            <a:r>
              <a:rPr lang="en-US" sz="2300" b="1" dirty="0" smtClean="0"/>
              <a:t> </a:t>
            </a:r>
            <a:endParaRPr lang="en-IN" sz="2300" dirty="0" smtClean="0"/>
          </a:p>
          <a:p>
            <a:pPr>
              <a:buNone/>
            </a:pPr>
            <a:r>
              <a:rPr lang="en-US" b="1" dirty="0" smtClean="0"/>
              <a:t>	(c) </a:t>
            </a:r>
            <a:r>
              <a:rPr lang="en-US" b="1" dirty="0" smtClean="0">
                <a:solidFill>
                  <a:srgbClr val="FF0000"/>
                </a:solidFill>
              </a:rPr>
              <a:t>Relative Based Indexed addressing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The Offset address of  data is the sum of contents of Base register ,Index register  and 8 bit or16-bit signed Displacement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Ex:   	MOV AX, 1000H[BX][SI]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 Offset address  = BX+SI+1000H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20-bit physical address = DS*10  + BX+SI+1000H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483352"/>
          </a:xfrm>
        </p:spPr>
        <p:txBody>
          <a:bodyPr/>
          <a:lstStyle/>
          <a:p>
            <a:pPr marL="457200" indent="-457200">
              <a:buAutoNum type="arabicPeriod" startAt="6"/>
            </a:pPr>
            <a:r>
              <a:rPr lang="en-US" b="1" dirty="0" smtClean="0">
                <a:solidFill>
                  <a:srgbClr val="FF0000"/>
                </a:solidFill>
              </a:rPr>
              <a:t>Implicit addressing</a:t>
            </a:r>
            <a:r>
              <a:rPr lang="en-US" b="1" dirty="0" smtClean="0"/>
              <a:t>: </a:t>
            </a:r>
            <a:r>
              <a:rPr lang="en-US" dirty="0" smtClean="0"/>
              <a:t>The instruction itself specifies the data to be operated.</a:t>
            </a:r>
            <a:r>
              <a:rPr lang="en-US" dirty="0" smtClean="0">
                <a:latin typeface="Arial Black" pitchFamily="34" charset="0"/>
              </a:rPr>
              <a:t>  </a:t>
            </a:r>
          </a:p>
          <a:p>
            <a:pPr marL="457200" indent="-457200">
              <a:buAutoNum type="arabicPeriod" startAt="6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	Ex:  	DAA  - Decimal Adjust Accumulator after addition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AAA  - ASCII Adjust Accumulator after addition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106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7.  </a:t>
            </a:r>
            <a:r>
              <a:rPr lang="en-US" b="1" dirty="0" smtClean="0">
                <a:solidFill>
                  <a:srgbClr val="FF0000"/>
                </a:solidFill>
              </a:rPr>
              <a:t>I/O port addressing</a:t>
            </a:r>
            <a:r>
              <a:rPr lang="en-US" b="1" dirty="0" smtClean="0"/>
              <a:t>:</a:t>
            </a:r>
            <a:r>
              <a:rPr lang="en-US" dirty="0" smtClean="0"/>
              <a:t>    I/O port addressing is used to access the I/O ports.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		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b="1" i="1" dirty="0" smtClean="0"/>
              <a:t> 	 (a) </a:t>
            </a:r>
            <a:r>
              <a:rPr lang="en-US" b="1" i="1" dirty="0" smtClean="0">
                <a:solidFill>
                  <a:srgbClr val="FF0000"/>
                </a:solidFill>
              </a:rPr>
              <a:t>Fixed port addressing</a:t>
            </a:r>
            <a:r>
              <a:rPr lang="en-US" b="1" i="1" dirty="0" smtClean="0"/>
              <a:t>:</a:t>
            </a:r>
            <a:r>
              <a:rPr lang="en-US" dirty="0" smtClean="0"/>
              <a:t>  The 8-bit I/O port address is available in the instruction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sz="2100" dirty="0" smtClean="0"/>
              <a:t>    IN AL, 80H ; It reads one byte of data from I/O port address 80H  to AL</a:t>
            </a:r>
          </a:p>
          <a:p>
            <a:pPr>
              <a:buNone/>
            </a:pPr>
            <a:endParaRPr lang="en-IN" sz="2100" dirty="0" smtClean="0"/>
          </a:p>
          <a:p>
            <a:pPr>
              <a:buNone/>
            </a:pPr>
            <a:r>
              <a:rPr lang="en-US" sz="2100" dirty="0" smtClean="0"/>
              <a:t>OUT 82H, AL ; It sends one byte of data from AL to I/O port address 82H</a:t>
            </a:r>
            <a:endParaRPr lang="en-IN" sz="2100" dirty="0" smtClean="0"/>
          </a:p>
          <a:p>
            <a:pPr>
              <a:buNone/>
            </a:pPr>
            <a:r>
              <a:rPr lang="en-US" sz="2100" b="1" dirty="0" smtClean="0"/>
              <a:t> </a:t>
            </a:r>
          </a:p>
          <a:p>
            <a:pPr>
              <a:buNone/>
            </a:pPr>
            <a:endParaRPr lang="en-IN" sz="2100" dirty="0" smtClean="0"/>
          </a:p>
          <a:p>
            <a:pPr>
              <a:buNone/>
            </a:pPr>
            <a:r>
              <a:rPr lang="en-US" b="1" i="1" dirty="0" smtClean="0"/>
              <a:t>  (b) </a:t>
            </a:r>
            <a:r>
              <a:rPr lang="en-US" b="1" i="1" dirty="0" smtClean="0">
                <a:solidFill>
                  <a:srgbClr val="FF0000"/>
                </a:solidFill>
              </a:rPr>
              <a:t>Variable port addressing</a:t>
            </a:r>
            <a:r>
              <a:rPr lang="en-US" b="1" i="1" dirty="0" smtClean="0"/>
              <a:t>:</a:t>
            </a:r>
            <a:r>
              <a:rPr lang="en-US" dirty="0" smtClean="0"/>
              <a:t>  The 16-bit I/O port address is available in DX register.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Ex:	MOV DX,1234H</a:t>
            </a:r>
          </a:p>
          <a:p>
            <a:pPr>
              <a:buNone/>
            </a:pPr>
            <a:r>
              <a:rPr lang="en-US" dirty="0" smtClean="0"/>
              <a:t>			IN AL, DX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	 OUT DX, AL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In above instructions, the register DX contains address of I/O port.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n-US" b="1" dirty="0" smtClean="0">
                <a:solidFill>
                  <a:srgbClr val="FF0000"/>
                </a:solidFill>
              </a:rPr>
              <a:t>Addressing modes for Control transfer / Branch Instructions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en-US" sz="2000" dirty="0" smtClean="0"/>
              <a:t>	2- types :   	(a) Intra segment mode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	    	(b) Inter segment mode</a:t>
            </a:r>
            <a:endParaRPr lang="en-IN" sz="2000" dirty="0" smtClean="0"/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smtClean="0">
                <a:solidFill>
                  <a:srgbClr val="FF0000"/>
                </a:solidFill>
              </a:rPr>
              <a:t>Intra-segment mode </a:t>
            </a:r>
            <a:r>
              <a:rPr lang="en-US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US" sz="2000" dirty="0" smtClean="0"/>
              <a:t>In this mode, the destination address lies in the same Code segment. The address appears as an immediate displacement value. This displacement is computed relative to IP.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Here  IP is only modified. CS remains the same.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Intra-segment direct: </a:t>
            </a:r>
          </a:p>
          <a:p>
            <a:pPr>
              <a:buNone/>
            </a:pPr>
            <a:r>
              <a:rPr lang="en-US" sz="2000" b="1" dirty="0" smtClean="0"/>
              <a:t>Ex: JMP SHORT label; label lies between -128 and +127. </a:t>
            </a:r>
          </a:p>
          <a:p>
            <a:pPr>
              <a:buNone/>
            </a:pPr>
            <a:r>
              <a:rPr lang="en-US" sz="2000" b="1" dirty="0" smtClean="0"/>
              <a:t>Ex: JMP LONG label; label lies between -32768 and +32767.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Intra-segment indirect:</a:t>
            </a:r>
          </a:p>
          <a:p>
            <a:pPr>
              <a:buNone/>
            </a:pPr>
            <a:r>
              <a:rPr lang="en-US" sz="2000" b="1" dirty="0" smtClean="0"/>
              <a:t>Ex: JMP [BX];</a:t>
            </a:r>
            <a:endParaRPr lang="en-I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305800" cy="59405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(b)  </a:t>
            </a:r>
            <a:r>
              <a:rPr lang="en-US" b="1" dirty="0" smtClean="0">
                <a:solidFill>
                  <a:srgbClr val="FF0000"/>
                </a:solidFill>
              </a:rPr>
              <a:t>Inter segment mode </a:t>
            </a:r>
            <a:r>
              <a:rPr lang="en-US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In this mode, the destination address lies in different Code segment.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Here both CS and IP registers will be modified.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Inter segment direct:</a:t>
            </a:r>
          </a:p>
          <a:p>
            <a:pPr algn="ctr">
              <a:buNone/>
            </a:pPr>
            <a:r>
              <a:rPr lang="en-US" b="1" dirty="0" smtClean="0"/>
              <a:t>JMP 5000H: 2000H</a:t>
            </a:r>
          </a:p>
          <a:p>
            <a:pPr algn="ctr">
              <a:buNone/>
            </a:pPr>
            <a:r>
              <a:rPr lang="en-US" b="1" dirty="0" smtClean="0"/>
              <a:t>        CS:IP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Inter segment indirect:</a:t>
            </a:r>
          </a:p>
          <a:p>
            <a:pPr algn="ctr">
              <a:buNone/>
            </a:pPr>
            <a:r>
              <a:rPr lang="en-US" b="1" dirty="0" smtClean="0"/>
              <a:t>JMP [3000H];</a:t>
            </a:r>
          </a:p>
          <a:p>
            <a:pPr>
              <a:buFont typeface="Courier New" pitchFamily="49" charset="0"/>
              <a:buChar char="o"/>
            </a:pPr>
            <a:endParaRPr lang="en-US" b="1" dirty="0" smtClean="0"/>
          </a:p>
          <a:p>
            <a:pPr>
              <a:buFont typeface="Courier New" pitchFamily="49" charset="0"/>
              <a:buChar char="o"/>
            </a:pPr>
            <a:endParaRPr lang="en-US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Instruction set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8086 Instruction set is classified as</a:t>
            </a:r>
          </a:p>
          <a:p>
            <a:pPr>
              <a:buNone/>
            </a:pPr>
            <a:endParaRPr lang="en-IN" dirty="0" smtClean="0"/>
          </a:p>
          <a:p>
            <a:pPr lvl="0"/>
            <a:r>
              <a:rPr lang="en-US" dirty="0" smtClean="0"/>
              <a:t>Data transfer instructions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Arithmetic instructions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Logic &amp; Bit manipulation instructions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Branch / Control transfer instructions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String manipulation instructions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Processor control instructions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One byte Instruction</a:t>
            </a:r>
            <a:r>
              <a:rPr lang="en-US" dirty="0"/>
              <a:t>: This format is only one byte long and may have the implied data or register operands. The least significant 3 bits of the </a:t>
            </a:r>
            <a:r>
              <a:rPr lang="en-US" dirty="0" err="1"/>
              <a:t>opcode</a:t>
            </a:r>
            <a:r>
              <a:rPr lang="en-US" dirty="0"/>
              <a:t> are used for specifying the register operand, if any. Otherwise, all the eight bits form an </a:t>
            </a:r>
            <a:r>
              <a:rPr lang="en-US" dirty="0" err="1"/>
              <a:t>opcode</a:t>
            </a:r>
            <a:r>
              <a:rPr lang="en-US" dirty="0"/>
              <a:t> and the operands are implied.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9615" y="1656239"/>
            <a:ext cx="157767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 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1 1 1 1 1 0 0 0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i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CLC</a:t>
            </a:r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: clear carry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05391"/>
              </p:ext>
            </p:extLst>
          </p:nvPr>
        </p:nvGraphicFramePr>
        <p:xfrm>
          <a:off x="3124200" y="1695357"/>
          <a:ext cx="914400" cy="66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r:id="rId3" imgW="317362" imgH="228501" progId="Equation.DSMT4">
                  <p:embed/>
                </p:oleObj>
              </mc:Choice>
              <mc:Fallback>
                <p:oleObj r:id="rId3" imgW="317362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95357"/>
                        <a:ext cx="914400" cy="665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71464" y="547301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54879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an operation without any operand, which clear the carry flag bit.</a:t>
            </a:r>
            <a:endParaRPr lang="en-I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0" y="457200"/>
          <a:ext cx="1047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r:id="rId5" imgW="101512" imgH="203024" progId="Equation.DSMT4">
                  <p:embed/>
                </p:oleObj>
              </mc:Choice>
              <mc:Fallback>
                <p:oleObj r:id="rId5" imgW="101512" imgH="2030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047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95063"/>
              </p:ext>
            </p:extLst>
          </p:nvPr>
        </p:nvGraphicFramePr>
        <p:xfrm>
          <a:off x="4282185" y="3431173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r:id="rId7" imgW="279400" imgH="228600" progId="Equation.DSMT4">
                  <p:embed/>
                </p:oleObj>
              </mc:Choice>
              <mc:Fallback>
                <p:oleObj r:id="rId7" imgW="279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185" y="3431173"/>
                        <a:ext cx="571500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15002" y="3640723"/>
            <a:ext cx="36045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Adjust for addition 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AAA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00110111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4343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the operand to this instruction is implicit and it take the contents of register </a:t>
            </a:r>
            <a:r>
              <a:rPr lang="en-US" i="1" dirty="0"/>
              <a:t>AL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4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7467600" cy="1143000"/>
          </a:xfrm>
        </p:spPr>
        <p:txBody>
          <a:bodyPr/>
          <a:lstStyle/>
          <a:p>
            <a:pPr lvl="0"/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 Transfer Instructions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</a:t>
            </a:r>
            <a:r>
              <a:rPr lang="en-US" dirty="0" smtClean="0"/>
              <a:t>: Copies data from source to destination.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Source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Immediate/Reg/</a:t>
            </a:r>
            <a:r>
              <a:rPr lang="en-US" dirty="0" err="1" smtClean="0"/>
              <a:t>Mem</a:t>
            </a:r>
            <a:r>
              <a:rPr lang="en-IN" dirty="0" smtClean="0"/>
              <a:t>            </a:t>
            </a:r>
            <a:r>
              <a:rPr lang="en-US" dirty="0" smtClean="0"/>
              <a:t>Dest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Ex: MOV  AX, 1234H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MOV  AX, BX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	  MOV AX,[2000H]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MOV AX,[SI]</a:t>
            </a:r>
          </a:p>
          <a:p>
            <a:pPr algn="ctr">
              <a:buNone/>
            </a:pPr>
            <a:r>
              <a:rPr lang="en-US" sz="2000" dirty="0" smtClean="0"/>
              <a:t>	   MOV AX,50H[BX]</a:t>
            </a:r>
          </a:p>
          <a:p>
            <a:pPr algn="ctr">
              <a:buNone/>
            </a:pPr>
            <a:endParaRPr lang="en-US" sz="2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: Pushes  the content of source on to the stack. After the execution, SP is decremented by 2 and the source content is stored at stack top.</a:t>
            </a:r>
          </a:p>
          <a:p>
            <a:pPr algn="ctr">
              <a:buNone/>
            </a:pPr>
            <a:r>
              <a:rPr lang="en-US" sz="2000" dirty="0" smtClean="0"/>
              <a:t>Ex:PUSH  AX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SP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 SP-2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[SP]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 AX</a:t>
            </a:r>
            <a:endParaRPr lang="en-IN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3820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POP</a:t>
            </a:r>
            <a:r>
              <a:rPr lang="en-US" dirty="0" smtClean="0"/>
              <a:t>: </a:t>
            </a:r>
            <a:r>
              <a:rPr lang="en-US" sz="2000" dirty="0" smtClean="0"/>
              <a:t>Pop a word from stack top to specified register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The content of stack top is moved to destination &amp; SP is incremented by 2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err="1" smtClean="0"/>
              <a:t>Ex:POP</a:t>
            </a:r>
            <a:r>
              <a:rPr lang="en-US" sz="2000" dirty="0" smtClean="0"/>
              <a:t>  AX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 AX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 [SP] 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 SP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 SP+2</a:t>
            </a:r>
            <a:endParaRPr lang="en-IN" sz="2000" dirty="0" smtClean="0"/>
          </a:p>
          <a:p>
            <a:r>
              <a:rPr lang="en-US" dirty="0" smtClean="0"/>
              <a:t>  </a:t>
            </a:r>
            <a:r>
              <a:rPr lang="en-US" dirty="0" smtClean="0">
                <a:solidFill>
                  <a:srgbClr val="FF0000"/>
                </a:solidFill>
              </a:rPr>
              <a:t>XCHG</a:t>
            </a:r>
            <a:r>
              <a:rPr lang="en-US" dirty="0" smtClean="0"/>
              <a:t> : Exchange the contents of source and destination</a:t>
            </a:r>
            <a:endParaRPr lang="en-IN" dirty="0" smtClean="0"/>
          </a:p>
          <a:p>
            <a:pPr algn="ctr">
              <a:buNone/>
            </a:pPr>
            <a:r>
              <a:rPr lang="en-US" sz="2000" dirty="0" err="1" smtClean="0"/>
              <a:t>Ex:XCHG</a:t>
            </a:r>
            <a:r>
              <a:rPr lang="en-US" sz="2000" dirty="0" smtClean="0"/>
              <a:t> BX,AX</a:t>
            </a:r>
            <a:endParaRPr lang="en-IN" sz="2000" dirty="0" smtClean="0"/>
          </a:p>
          <a:p>
            <a:pPr algn="ctr">
              <a:buNone/>
            </a:pPr>
            <a:r>
              <a:rPr lang="en-US" sz="2000" dirty="0" smtClean="0"/>
              <a:t>XCHG [5000],AX</a:t>
            </a:r>
            <a:endParaRPr lang="en-IN" sz="20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: Read data from specified input port to Accumulator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Ex: IN AL, 80H ; </a:t>
            </a:r>
            <a:r>
              <a:rPr lang="en-US" sz="1600" dirty="0" smtClean="0"/>
              <a:t>It reads one byte of data from I/O port address 80H  to AL</a:t>
            </a:r>
            <a:endParaRPr lang="en-IN" sz="1600" dirty="0" smtClean="0"/>
          </a:p>
          <a:p>
            <a:pPr>
              <a:buNone/>
            </a:pPr>
            <a:r>
              <a:rPr lang="en-US" dirty="0" smtClean="0"/>
              <a:t> 	  MOV DX,1234H</a:t>
            </a:r>
          </a:p>
          <a:p>
            <a:pPr>
              <a:buNone/>
            </a:pPr>
            <a:r>
              <a:rPr lang="en-US" dirty="0" smtClean="0"/>
              <a:t>	  IN AL, DX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763000" cy="6858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: Send data from Accumulator to specified output port</a:t>
            </a:r>
          </a:p>
          <a:p>
            <a:pPr>
              <a:buNone/>
            </a:pPr>
            <a:r>
              <a:rPr lang="en-US" dirty="0" smtClean="0"/>
              <a:t>Ex: OUT 82H, AL ; </a:t>
            </a:r>
            <a:r>
              <a:rPr lang="en-US" sz="1600" dirty="0" smtClean="0"/>
              <a:t>It sends one byte of data from AL to I/O port address 82H</a:t>
            </a:r>
            <a:endParaRPr lang="en-IN" sz="1600" dirty="0" smtClean="0"/>
          </a:p>
          <a:p>
            <a:pPr>
              <a:buNone/>
            </a:pPr>
            <a:r>
              <a:rPr lang="en-US" b="1" dirty="0" smtClean="0"/>
              <a:t> </a:t>
            </a:r>
            <a:r>
              <a:rPr lang="en-US" b="1" smtClean="0"/>
              <a:t>    </a:t>
            </a:r>
            <a:r>
              <a:rPr lang="en-US" smtClean="0"/>
              <a:t>MOV </a:t>
            </a:r>
            <a:r>
              <a:rPr lang="en-US" dirty="0" smtClean="0"/>
              <a:t>DX,1234H</a:t>
            </a:r>
          </a:p>
          <a:p>
            <a:pPr>
              <a:buNone/>
            </a:pPr>
            <a:r>
              <a:rPr lang="en-US" dirty="0" smtClean="0"/>
              <a:t>	  OUT DX, AL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XLAT</a:t>
            </a:r>
            <a:r>
              <a:rPr lang="en-US" dirty="0" smtClean="0"/>
              <a:t>: Translate</a:t>
            </a:r>
          </a:p>
          <a:p>
            <a:r>
              <a:rPr lang="en-US" dirty="0" smtClean="0"/>
              <a:t>This translate instruction is used for finding out codes in code conversion problems, using lookup table technique.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Ex: XLAT: Translate byte to AL.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LEA: Load Effective Address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Loads of the effective address formed by  </a:t>
            </a:r>
            <a:r>
              <a:rPr lang="en-US" smtClean="0"/>
              <a:t>destination operand </a:t>
            </a:r>
            <a:r>
              <a:rPr lang="en-US" dirty="0" smtClean="0"/>
              <a:t>into the specified source register.</a:t>
            </a:r>
          </a:p>
          <a:p>
            <a:pPr>
              <a:buNone/>
            </a:pPr>
            <a:r>
              <a:rPr lang="en-US" dirty="0" smtClean="0"/>
              <a:t>	Ex: LEA BX,ADR</a:t>
            </a:r>
          </a:p>
          <a:p>
            <a:pPr lvl="1">
              <a:buNone/>
            </a:pPr>
            <a:r>
              <a:rPr lang="en-US" dirty="0" smtClean="0"/>
              <a:t>	   LEA SI,ADR[BX]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LDS/LES</a:t>
            </a:r>
            <a:r>
              <a:rPr lang="en-US" dirty="0" smtClean="0"/>
              <a:t>: Load pointer to DS or ES</a:t>
            </a:r>
          </a:p>
          <a:p>
            <a:r>
              <a:rPr lang="en-US" dirty="0" smtClean="0"/>
              <a:t>Load specified </a:t>
            </a:r>
            <a:r>
              <a:rPr lang="en-US" smtClean="0"/>
              <a:t>register and </a:t>
            </a:r>
            <a:r>
              <a:rPr lang="en-US" dirty="0" smtClean="0"/>
              <a:t>DS registers with contents of two words from the effective address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Ex: LDS BX,5000H/ LES BX,5000H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C:\Users\svr\Downloads\New Doc 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971800"/>
            <a:ext cx="58674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LAHF: Load AH from lower byte of Flag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SAHF: Store AH to lower byte of Flag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PUSHF:PUSH Flags to stack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POPF : POP Flags from stack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Arithmetic instructions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533400"/>
            <a:ext cx="8534400" cy="6096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: the content of source is added to the destination and result will be stored in destination.</a:t>
            </a:r>
          </a:p>
          <a:p>
            <a:pPr>
              <a:buNone/>
            </a:pPr>
            <a:r>
              <a:rPr lang="en-US" dirty="0" smtClean="0"/>
              <a:t>Ex: 	</a:t>
            </a:r>
            <a:r>
              <a:rPr lang="en-US" sz="1800" dirty="0" smtClean="0"/>
              <a:t>ADD AX,0100H</a:t>
            </a:r>
          </a:p>
          <a:p>
            <a:pPr>
              <a:buNone/>
            </a:pPr>
            <a:r>
              <a:rPr lang="en-US" sz="1800" dirty="0" smtClean="0"/>
              <a:t>		ADD AX,BX</a:t>
            </a:r>
          </a:p>
          <a:p>
            <a:pPr>
              <a:buNone/>
            </a:pPr>
            <a:r>
              <a:rPr lang="en-US" sz="1800" dirty="0" smtClean="0"/>
              <a:t>		 ADD AX,[2000H]</a:t>
            </a:r>
          </a:p>
          <a:p>
            <a:pPr>
              <a:buNone/>
            </a:pPr>
            <a:r>
              <a:rPr lang="en-US" sz="1800" dirty="0" smtClean="0"/>
              <a:t> 		ADD AX,[SI]</a:t>
            </a:r>
          </a:p>
          <a:p>
            <a:pPr>
              <a:buNone/>
            </a:pPr>
            <a:r>
              <a:rPr lang="en-US" sz="1800" dirty="0" smtClean="0"/>
              <a:t>		ADD AX,2000H[BP]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ADC</a:t>
            </a:r>
            <a:r>
              <a:rPr lang="en-US" dirty="0" smtClean="0"/>
              <a:t>: the content of source along with carry are added to the destination and result will be stored in destination.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SUB: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SBB: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INC: Increases the contents of specified register or memory location by 1.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DEC: Decreases the contents of specified register or memory location by 1. 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4582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CMP</a:t>
            </a:r>
            <a:r>
              <a:rPr lang="en-US" dirty="0" smtClean="0"/>
              <a:t>: it compares destination and source operands.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If  the destination &lt; source then CF is set(1).</a:t>
            </a:r>
          </a:p>
          <a:p>
            <a:pPr algn="ctr">
              <a:buNone/>
            </a:pPr>
            <a:r>
              <a:rPr lang="en-US" dirty="0" smtClean="0"/>
              <a:t> If  the destination &gt; source then CF is reset(0).</a:t>
            </a:r>
          </a:p>
          <a:p>
            <a:pPr algn="ctr">
              <a:buNone/>
            </a:pPr>
            <a:r>
              <a:rPr lang="en-US" dirty="0" smtClean="0"/>
              <a:t>If  the destination = source then ZF is set(1).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Ex: CMP BX,0100H</a:t>
            </a:r>
          </a:p>
          <a:p>
            <a:pPr>
              <a:buNone/>
            </a:pPr>
            <a:r>
              <a:rPr lang="en-US" dirty="0" smtClean="0"/>
              <a:t>	    CMP [5000H],0100H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NEG: Negate</a:t>
            </a:r>
          </a:p>
          <a:p>
            <a:pPr>
              <a:buNone/>
            </a:pPr>
            <a:r>
              <a:rPr lang="en-US" dirty="0" smtClean="0"/>
              <a:t>It forms the 2’s complement of the specified destination in the instruction.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AAA</a:t>
            </a:r>
            <a:r>
              <a:rPr lang="en-US" b="1" dirty="0" smtClean="0"/>
              <a:t>:  </a:t>
            </a:r>
            <a:r>
              <a:rPr lang="en-IN" b="1" dirty="0" smtClean="0"/>
              <a:t>ASCII Adjust after Addition </a:t>
            </a:r>
          </a:p>
          <a:p>
            <a:pPr>
              <a:buNone/>
            </a:pPr>
            <a:r>
              <a:rPr lang="en-US" dirty="0" smtClean="0"/>
              <a:t>	It is executed after an ADD instruction that adds two ASCII operands to give byte result in AL.</a:t>
            </a:r>
          </a:p>
          <a:p>
            <a:pPr>
              <a:buNone/>
            </a:pPr>
            <a:r>
              <a:rPr lang="en-US" dirty="0" smtClean="0"/>
              <a:t>	AAA converts the </a:t>
            </a:r>
            <a:r>
              <a:rPr lang="en-US" dirty="0" smtClean="0">
                <a:solidFill>
                  <a:srgbClr val="FF0000"/>
                </a:solidFill>
              </a:rPr>
              <a:t>result in AL into unpacked decimal digits.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AAS</a:t>
            </a:r>
            <a:r>
              <a:rPr lang="en-IN" b="1" dirty="0" smtClean="0"/>
              <a:t> : ASCII Adjust after Subtraction </a:t>
            </a:r>
          </a:p>
          <a:p>
            <a:pPr>
              <a:buNone/>
            </a:pPr>
            <a:r>
              <a:rPr lang="en-US" dirty="0" smtClean="0"/>
              <a:t>	It is executed after SUB instruction that subtracts two ASCII operands to give byte result in AL.</a:t>
            </a:r>
          </a:p>
          <a:p>
            <a:pPr>
              <a:buNone/>
            </a:pPr>
            <a:r>
              <a:rPr lang="en-US" dirty="0" smtClean="0"/>
              <a:t>	AAS converts the </a:t>
            </a:r>
            <a:r>
              <a:rPr lang="en-US" dirty="0" smtClean="0">
                <a:solidFill>
                  <a:srgbClr val="FF0000"/>
                </a:solidFill>
              </a:rPr>
              <a:t>result in AL into unpacked decimal digits.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AAM</a:t>
            </a:r>
            <a:r>
              <a:rPr lang="en-IN" b="1" dirty="0" smtClean="0"/>
              <a:t> : ASCII adjust after Multiplication</a:t>
            </a:r>
          </a:p>
          <a:p>
            <a:pPr>
              <a:buNone/>
            </a:pPr>
            <a:r>
              <a:rPr lang="en-US" dirty="0" smtClean="0"/>
              <a:t>It is executed after MUL instruction that multiplies two unpacked operands to give byte result in AL.</a:t>
            </a:r>
          </a:p>
          <a:p>
            <a:pPr>
              <a:buNone/>
            </a:pPr>
            <a:r>
              <a:rPr lang="en-US" dirty="0" smtClean="0"/>
              <a:t>	AAM converts the </a:t>
            </a:r>
            <a:r>
              <a:rPr lang="en-US" dirty="0" smtClean="0">
                <a:solidFill>
                  <a:srgbClr val="FF0000"/>
                </a:solidFill>
              </a:rPr>
              <a:t>result in AL into unpacked decimal digits.</a:t>
            </a: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458200" cy="64008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AAD</a:t>
            </a:r>
            <a:r>
              <a:rPr lang="en-IN" b="1" dirty="0" smtClean="0"/>
              <a:t> : ASCII adjust before Division </a:t>
            </a:r>
          </a:p>
          <a:p>
            <a:pPr>
              <a:buNone/>
            </a:pPr>
            <a:r>
              <a:rPr lang="en-US" dirty="0" smtClean="0"/>
              <a:t>	It converts two unpacked BCD digits in AH and AL to the equivalent packed binary number in AL. </a:t>
            </a:r>
          </a:p>
          <a:p>
            <a:r>
              <a:rPr lang="en-US" dirty="0" smtClean="0"/>
              <a:t>Ex: AX = 0508</a:t>
            </a:r>
          </a:p>
          <a:p>
            <a:pPr>
              <a:buNone/>
            </a:pPr>
            <a:r>
              <a:rPr lang="en-US" dirty="0" smtClean="0"/>
              <a:t>		AAD result in AL = 3AH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487375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DAA: </a:t>
            </a:r>
            <a:r>
              <a:rPr lang="en-US" b="1" dirty="0" smtClean="0"/>
              <a:t>Decimal Adjust after Addition</a:t>
            </a:r>
          </a:p>
          <a:p>
            <a:r>
              <a:rPr lang="en-US" dirty="0" smtClean="0"/>
              <a:t>It converts the result of addition of two packed BCD numbers to a valid BCD number. The result has to be in AL.</a:t>
            </a:r>
          </a:p>
          <a:p>
            <a:r>
              <a:rPr lang="en-US" dirty="0" smtClean="0"/>
              <a:t>If the lower nibble of AL&gt;9 then it adds 06.</a:t>
            </a:r>
          </a:p>
          <a:p>
            <a:r>
              <a:rPr lang="en-US" dirty="0" smtClean="0"/>
              <a:t>If the higher nibble of AL&gt;9 then it adds 60.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1676400" cy="609600"/>
          </a:xfrm>
        </p:spPr>
        <p:txBody>
          <a:bodyPr/>
          <a:lstStyle/>
          <a:p>
            <a:r>
              <a:rPr lang="en-US" dirty="0" smtClean="0"/>
              <a:t>Ex:</a:t>
            </a:r>
            <a:endParaRPr lang="en-IN" dirty="0"/>
          </a:p>
        </p:txBody>
      </p:sp>
      <p:pic>
        <p:nvPicPr>
          <p:cNvPr id="4" name="Picture 2" descr="C:\Users\svr\Downloads\New Doc 19_1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87352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153400" cy="2743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DAS: Decimal Adjust after Subtraction</a:t>
            </a:r>
          </a:p>
          <a:p>
            <a:r>
              <a:rPr lang="en-US" dirty="0" smtClean="0"/>
              <a:t>It converts the result of subtraction of two packed BCD numbers to a valid BCD number. The result has to be in AL.</a:t>
            </a:r>
          </a:p>
          <a:p>
            <a:r>
              <a:rPr lang="en-US" dirty="0" smtClean="0"/>
              <a:t>If the lower nibble of AL&gt;9 then it subtracts 06.</a:t>
            </a:r>
          </a:p>
          <a:p>
            <a:r>
              <a:rPr lang="en-US" dirty="0" smtClean="0"/>
              <a:t>If the higher nibble of AL&gt;9 then it subtracts 60.</a:t>
            </a:r>
          </a:p>
          <a:p>
            <a:endParaRPr lang="en-IN" dirty="0"/>
          </a:p>
        </p:txBody>
      </p:sp>
      <p:pic>
        <p:nvPicPr>
          <p:cNvPr id="2051" name="Picture 3" descr="C:\Users\svr\Downloads\New Doc 19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65532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Multiplies the contents of AL or AX with an unsigned byte or word .</a:t>
            </a:r>
          </a:p>
          <a:p>
            <a:pPr>
              <a:buNone/>
            </a:pPr>
            <a:r>
              <a:rPr lang="en-US" dirty="0" smtClean="0"/>
              <a:t>The most significant word of the result is stored in DX and the least significant word of the result is stored AX.</a:t>
            </a:r>
          </a:p>
          <a:p>
            <a:pPr>
              <a:buNone/>
            </a:pPr>
            <a:r>
              <a:rPr lang="en-US" dirty="0" smtClean="0"/>
              <a:t>	Ex:</a:t>
            </a:r>
          </a:p>
          <a:p>
            <a:r>
              <a:rPr lang="en-US" dirty="0" smtClean="0"/>
              <a:t>MUL BH; (AX )       	 (AL)*(BH)</a:t>
            </a:r>
          </a:p>
          <a:p>
            <a:r>
              <a:rPr lang="en-US" dirty="0" smtClean="0"/>
              <a:t>MUL CX; (DX) (AX)	 (AX)*(CX)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IMUL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Multiplies the contents of AL or AX with an signed byte or word .</a:t>
            </a:r>
          </a:p>
          <a:p>
            <a:pPr>
              <a:buNone/>
            </a:pPr>
            <a:r>
              <a:rPr lang="en-US" dirty="0" smtClean="0"/>
              <a:t>The most significant word of the result is stored in DX and the least significant word of the result is stored AX.</a:t>
            </a:r>
          </a:p>
          <a:p>
            <a:pPr>
              <a:buNone/>
            </a:pPr>
            <a:r>
              <a:rPr lang="en-US" dirty="0" smtClean="0"/>
              <a:t>	Ex:</a:t>
            </a:r>
          </a:p>
          <a:p>
            <a:r>
              <a:rPr lang="en-US" dirty="0" smtClean="0"/>
              <a:t>IMUL BH; (AX )       	 (AL)*(BH)</a:t>
            </a:r>
          </a:p>
          <a:p>
            <a:r>
              <a:rPr lang="en-US" dirty="0" smtClean="0"/>
              <a:t>IMUL CX; (DX) (AX)	 (AX)*(CX)</a:t>
            </a:r>
            <a:endParaRPr lang="en-IN" dirty="0" smtClean="0"/>
          </a:p>
          <a:p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3528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276600" y="2514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276600" y="5715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429000" y="6172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CBW: Convert Byte to Word</a:t>
            </a:r>
          </a:p>
          <a:p>
            <a:r>
              <a:rPr lang="en-US" sz="2200" dirty="0" smtClean="0"/>
              <a:t>It converts a signed byte to a signed word. It copies the sign bit of a byte to all the bits in the higher byte of the result word.</a:t>
            </a:r>
          </a:p>
          <a:p>
            <a:endParaRPr lang="en-US" sz="22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CWD: Convert Word to Double word</a:t>
            </a:r>
          </a:p>
          <a:p>
            <a:r>
              <a:rPr lang="en-US" sz="2200" dirty="0" smtClean="0"/>
              <a:t>It copies sign bit of AX to all the bits of the DX register.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DIV: Unsigned Division:</a:t>
            </a:r>
          </a:p>
          <a:p>
            <a:r>
              <a:rPr lang="en-US" sz="2200" dirty="0" smtClean="0"/>
              <a:t>It divides an unsigned word or double word by a 8 bit or 16 bit operand . The dividend must be in AX for 8-bit operation and in DX:AX pair for 16-bit operation.</a:t>
            </a:r>
          </a:p>
          <a:p>
            <a:r>
              <a:rPr lang="en-US" sz="2200" dirty="0" smtClean="0"/>
              <a:t>The quotient will be in AL or AX and the remainder will be in AH or DX.</a:t>
            </a:r>
          </a:p>
          <a:p>
            <a:r>
              <a:rPr lang="en-US" sz="2200" dirty="0" smtClean="0"/>
              <a:t>Ex:  DIV BL 	 AHAL/BL</a:t>
            </a:r>
          </a:p>
          <a:p>
            <a:pPr lvl="2">
              <a:buNone/>
            </a:pPr>
            <a:r>
              <a:rPr lang="en-US" sz="2200" dirty="0" smtClean="0"/>
              <a:t> DIV BX 	 DXAX/BX</a:t>
            </a:r>
            <a:endParaRPr lang="en-IN" sz="22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5562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62200" y="5943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sz="2200" dirty="0" smtClean="0">
                <a:solidFill>
                  <a:srgbClr val="FF0000"/>
                </a:solidFill>
              </a:rPr>
              <a:t>IDIV: Signed Division</a:t>
            </a:r>
          </a:p>
          <a:p>
            <a:r>
              <a:rPr lang="en-US" sz="2200" dirty="0" smtClean="0"/>
              <a:t>It divides an signed word or double word by a 8 bit or 16 bit operand . The dividend must be in AX for 8-bit operation and in DX:AX pair for 16-bit operation.</a:t>
            </a:r>
          </a:p>
          <a:p>
            <a:r>
              <a:rPr lang="en-US" sz="2200" dirty="0" smtClean="0"/>
              <a:t>The quotient will be in AL or AX and the remainder will be in AH or DX.</a:t>
            </a:r>
          </a:p>
          <a:p>
            <a:r>
              <a:rPr lang="en-US" sz="2200" dirty="0" smtClean="0"/>
              <a:t>Ex:  IDIV BL	 AHAL/BL</a:t>
            </a:r>
          </a:p>
          <a:p>
            <a:pPr lvl="2">
              <a:buNone/>
            </a:pPr>
            <a:r>
              <a:rPr lang="en-US" sz="2200" dirty="0" smtClean="0"/>
              <a:t>  IDIV BX 	 DXAX/BX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2743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62200" y="3124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 INSTRUCTIONS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AND: </a:t>
            </a:r>
          </a:p>
          <a:p>
            <a:r>
              <a:rPr lang="en-US" dirty="0" smtClean="0"/>
              <a:t>It performs bitwise AND operation on Source and Destination operands.</a:t>
            </a:r>
          </a:p>
          <a:p>
            <a:pPr algn="ctr">
              <a:buNone/>
            </a:pPr>
            <a:r>
              <a:rPr lang="en-US" dirty="0" smtClean="0"/>
              <a:t>Ex: AND AX, 0008H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AND  AX, BX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	 AND AX,[2000H]</a:t>
            </a:r>
            <a:endParaRPr lang="en-IN" dirty="0" smtClean="0"/>
          </a:p>
          <a:p>
            <a:pPr algn="ctr">
              <a:buNone/>
            </a:pPr>
            <a:r>
              <a:rPr lang="en-US" dirty="0" smtClean="0"/>
              <a:t>	AND [5000H],DX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OR:</a:t>
            </a:r>
          </a:p>
          <a:p>
            <a:r>
              <a:rPr lang="en-US" dirty="0" smtClean="0"/>
              <a:t>It performs bitwise OR operation on Source and Destination operands.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XOR:</a:t>
            </a:r>
          </a:p>
          <a:p>
            <a:r>
              <a:rPr lang="en-US" dirty="0" smtClean="0"/>
              <a:t>It performs bitwise XOR operation on Source and Destination operands.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NOT:</a:t>
            </a:r>
            <a:r>
              <a:rPr lang="en-US" dirty="0" smtClean="0"/>
              <a:t> Logical invert</a:t>
            </a:r>
          </a:p>
          <a:p>
            <a:r>
              <a:rPr lang="en-US" dirty="0" smtClean="0"/>
              <a:t>It complements the content of a register or a memory location , bit by bit.</a:t>
            </a:r>
          </a:p>
          <a:p>
            <a:r>
              <a:rPr lang="en-US" dirty="0" smtClean="0"/>
              <a:t>Ex : NOT AX</a:t>
            </a:r>
          </a:p>
          <a:p>
            <a:pPr>
              <a:buNone/>
            </a:pPr>
            <a:r>
              <a:rPr lang="en-US" dirty="0" smtClean="0"/>
              <a:t>		NOT [5000H]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: Logical AND </a:t>
            </a:r>
          </a:p>
          <a:p>
            <a:r>
              <a:rPr lang="en-US" dirty="0" smtClean="0"/>
              <a:t>It performs bit wise logical AND operation on the two operands.</a:t>
            </a:r>
          </a:p>
          <a:p>
            <a:r>
              <a:rPr lang="en-US" dirty="0" smtClean="0"/>
              <a:t>Ex: TEST AX,BX</a:t>
            </a:r>
          </a:p>
          <a:p>
            <a:pPr>
              <a:buNone/>
            </a:pPr>
            <a:r>
              <a:rPr lang="en-US" dirty="0" smtClean="0"/>
              <a:t>		TEST [0500H],06H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610600" cy="6553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SHL/SAL: Shift left/Shift Arithmetic left</a:t>
            </a:r>
          </a:p>
          <a:p>
            <a:r>
              <a:rPr lang="en-US" dirty="0" smtClean="0"/>
              <a:t>These instructions shift the operand word or byte bit by bit to the left and insert zeros in the newly introduced least significant bits.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SHR: Shift Logical Right</a:t>
            </a:r>
          </a:p>
          <a:p>
            <a:r>
              <a:rPr lang="en-US" dirty="0" smtClean="0"/>
              <a:t>This instruction shift the operand word or byte bit by bit to the right and insert zeros in the newly introduced most significant bits.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SAR: Shift </a:t>
            </a:r>
            <a:r>
              <a:rPr lang="en-US" smtClean="0">
                <a:solidFill>
                  <a:srgbClr val="FF0000"/>
                </a:solidFill>
              </a:rPr>
              <a:t>Arithmetic right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instruction shift the operand word or byte bit by bit to the right and it inserts most significant of the operand in the newly introduced most significant bits.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915400" cy="6400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ROL: Rotate Left without carry</a:t>
            </a:r>
          </a:p>
          <a:p>
            <a:r>
              <a:rPr lang="en-US" dirty="0" smtClean="0"/>
              <a:t>This instruction rotates the contents of destination operand to the left (bit wise) either by one or count specified in CL register, excluding carry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ROR: Rotate Right without carry</a:t>
            </a:r>
          </a:p>
          <a:p>
            <a:r>
              <a:rPr lang="en-US" dirty="0" smtClean="0"/>
              <a:t>This instruction rotates the contents of destination operand to the right (bit wise) either by one or count specified in CL register, excluding carry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RCL: Rotate Left through carry</a:t>
            </a:r>
          </a:p>
          <a:p>
            <a:r>
              <a:rPr lang="en-US" dirty="0" smtClean="0"/>
              <a:t>This instruction rotates the contents of destination operand to the left through carry (bit wise) either by one or count specified in CL register.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RCR: Rotate Right through carry</a:t>
            </a:r>
          </a:p>
          <a:p>
            <a:r>
              <a:rPr lang="en-US" dirty="0" smtClean="0"/>
              <a:t>This instruction rotates the contents of destination operand to the right through carry (bit wise) either by one or count specified in CL register.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String manipulation instructions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86800" cy="578815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MOVSB/MOVSW: move string byte/word</a:t>
            </a:r>
          </a:p>
          <a:p>
            <a:r>
              <a:rPr lang="en-US" dirty="0" smtClean="0"/>
              <a:t>This instruction moves a string of bytes/words pointed by DS:SI pair to the memory location pointed by ES:DI pair.</a:t>
            </a:r>
          </a:p>
          <a:p>
            <a:r>
              <a:rPr lang="en-US" dirty="0" smtClean="0"/>
              <a:t>Each time it is executed, the index registers are automatically updated and CX is decremented.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REP: Repeat Instruction Prefix</a:t>
            </a:r>
          </a:p>
          <a:p>
            <a:r>
              <a:rPr lang="en-US" dirty="0" smtClean="0"/>
              <a:t>It is used as a prefix to other instructions. The instruction to which the REP prefix is provided, is executed repeatedly until the CX register becomes zero.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REPE/REPZ: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Repeat operation while equal/zero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REPNE/REPNZ:</a:t>
            </a:r>
            <a:r>
              <a:rPr lang="en-US" dirty="0" smtClean="0"/>
              <a:t> Repeat operation while not equal/not zero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Register to Register </a:t>
            </a:r>
            <a:r>
              <a:rPr lang="en-US" dirty="0"/>
              <a:t>: This format is 2 bytes long. The first byte of the code specifies the operation code and the width of the operand specifies by </a:t>
            </a:r>
            <a:r>
              <a:rPr lang="en-US" i="1" dirty="0"/>
              <a:t>w</a:t>
            </a:r>
            <a:r>
              <a:rPr lang="en-US" dirty="0"/>
              <a:t> bit. The second byte of the </a:t>
            </a:r>
            <a:r>
              <a:rPr lang="en-US" dirty="0" err="1"/>
              <a:t>opcode</a:t>
            </a:r>
            <a:r>
              <a:rPr lang="en-US" dirty="0"/>
              <a:t> shows the register operands and </a:t>
            </a:r>
            <a:r>
              <a:rPr lang="en-US" i="1" dirty="0"/>
              <a:t>RIM</a:t>
            </a:r>
            <a:r>
              <a:rPr lang="en-US" dirty="0"/>
              <a:t> field</a:t>
            </a:r>
            <a:endParaRPr lang="en-IN" dirty="0"/>
          </a:p>
        </p:txBody>
      </p:sp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9750"/>
            <a:ext cx="77724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0" y="3505200"/>
            <a:ext cx="8234149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4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svr\Downloads\New Doc 2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1"/>
            <a:ext cx="9144001" cy="6400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2209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CMPS: Compare String Byte or String Word </a:t>
            </a:r>
          </a:p>
          <a:p>
            <a:r>
              <a:rPr lang="en-US" dirty="0" smtClean="0"/>
              <a:t>It compares two strings stored in DS:SI and ES:DI.</a:t>
            </a:r>
          </a:p>
          <a:p>
            <a:r>
              <a:rPr lang="en-US" dirty="0" smtClean="0"/>
              <a:t>The length of the string must be stored in CX register.</a:t>
            </a:r>
          </a:p>
          <a:p>
            <a:r>
              <a:rPr lang="en-US" dirty="0" smtClean="0"/>
              <a:t>REP instruction prefix is used to repeat the operation till CX becomes zero.</a:t>
            </a:r>
            <a:endParaRPr lang="en-IN" dirty="0"/>
          </a:p>
        </p:txBody>
      </p:sp>
      <p:pic>
        <p:nvPicPr>
          <p:cNvPr id="2050" name="Picture 2" descr="C:\Users\svr\Downloads\New Doc 20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8629650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458200" cy="2514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SCAS: Scan String Byte or Word</a:t>
            </a:r>
          </a:p>
          <a:p>
            <a:r>
              <a:rPr lang="en-US" dirty="0" smtClean="0"/>
              <a:t>It scans a string of bytes or words for an operand byte or word specified in the register AL or AX.</a:t>
            </a:r>
          </a:p>
          <a:p>
            <a:r>
              <a:rPr lang="en-US" dirty="0" smtClean="0"/>
              <a:t>The string is pointed by ES:DI register pair.</a:t>
            </a:r>
          </a:p>
          <a:p>
            <a:r>
              <a:rPr lang="en-US" dirty="0" smtClean="0"/>
              <a:t>If a match to the specified operand is found in the string then execution stops and zero flag is set.</a:t>
            </a:r>
            <a:endParaRPr lang="en-IN" dirty="0"/>
          </a:p>
        </p:txBody>
      </p:sp>
      <p:pic>
        <p:nvPicPr>
          <p:cNvPr id="1026" name="Picture 2" descr="C:\Users\svr\Downloads\New Doc 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03028"/>
            <a:ext cx="8915400" cy="40549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106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LODS: Load String Byte or String Word</a:t>
            </a:r>
          </a:p>
          <a:p>
            <a:r>
              <a:rPr lang="en-US" dirty="0" smtClean="0"/>
              <a:t>It loads AL/AX register by the content of a string pointed by DS:SI register pair.</a:t>
            </a:r>
          </a:p>
          <a:p>
            <a:r>
              <a:rPr lang="en-US" dirty="0" smtClean="0"/>
              <a:t>SI is modified automatically depending upon DF.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STOS: Store String Byte or String Word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 stores the content of AL/AX register to a location in the string pointed by ES:DI register pair.</a:t>
            </a:r>
          </a:p>
          <a:p>
            <a:r>
              <a:rPr lang="en-US" dirty="0" smtClean="0"/>
              <a:t>DI is modified automatically depending upon DF.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71500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Control transfer/branching instructions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610600" cy="571195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CALL: Unconditional Call</a:t>
            </a:r>
          </a:p>
          <a:p>
            <a:r>
              <a:rPr lang="en-US" dirty="0" smtClean="0"/>
              <a:t>It is used to call a subroutine/procedure from a main program.</a:t>
            </a:r>
          </a:p>
          <a:p>
            <a:r>
              <a:rPr lang="en-US" dirty="0" smtClean="0"/>
              <a:t>The address of the procedure may be specified directly or indirectly depending upon the addressing mode.</a:t>
            </a:r>
          </a:p>
          <a:p>
            <a:r>
              <a:rPr lang="en-US" dirty="0" smtClean="0"/>
              <a:t>On execution ,it pushes the incremented IP and CS on to the stack and loads new CS and IP.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NEAR CALL: </a:t>
            </a:r>
            <a:r>
              <a:rPr lang="en-US" dirty="0" smtClean="0"/>
              <a:t>the procedure lies in the same segment.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FAR CALL: </a:t>
            </a:r>
            <a:r>
              <a:rPr lang="en-US" dirty="0" smtClean="0"/>
              <a:t>the procedure lies in the other segment.</a:t>
            </a:r>
            <a:endParaRPr lang="en-IN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RET: Return to Main program</a:t>
            </a:r>
          </a:p>
          <a:p>
            <a:r>
              <a:rPr lang="en-US" dirty="0" smtClean="0"/>
              <a:t>It should be the last instruction of a procedure/subroutine.</a:t>
            </a:r>
          </a:p>
          <a:p>
            <a:r>
              <a:rPr lang="en-US" dirty="0" smtClean="0"/>
              <a:t>On execution, the previously stored content of IP and CS along with flags are retrieved and the execution of main program continues further.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INT N: Interrupt Type N</a:t>
            </a:r>
          </a:p>
          <a:p>
            <a:r>
              <a:rPr lang="en-US" dirty="0" smtClean="0"/>
              <a:t>When an INT instruction is executed , the control is transferred to a vector address which is obtained by multiplying Type N with 4.</a:t>
            </a:r>
          </a:p>
          <a:p>
            <a:r>
              <a:rPr lang="en-US" dirty="0" smtClean="0"/>
              <a:t>At this vector address the CS and IP values are stored.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IRET: Return from ISR</a:t>
            </a:r>
          </a:p>
          <a:p>
            <a:r>
              <a:rPr lang="en-US" dirty="0" smtClean="0"/>
              <a:t>It appears at the end of each ISR.</a:t>
            </a:r>
          </a:p>
          <a:p>
            <a:r>
              <a:rPr lang="en-US" dirty="0" smtClean="0"/>
              <a:t>When it is executed ,the values of IP,CS and flags are retrieved from stack to continue the execution of main program.</a:t>
            </a:r>
            <a:endParaRPr lang="en-IN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INTO: </a:t>
            </a:r>
            <a:r>
              <a:rPr lang="en-US" dirty="0" err="1" smtClean="0">
                <a:solidFill>
                  <a:srgbClr val="FF0000"/>
                </a:solidFill>
              </a:rPr>
              <a:t>INTerrupt</a:t>
            </a:r>
            <a:r>
              <a:rPr lang="en-US" dirty="0" smtClean="0">
                <a:solidFill>
                  <a:srgbClr val="FF0000"/>
                </a:solidFill>
              </a:rPr>
              <a:t> on Overflow</a:t>
            </a:r>
          </a:p>
          <a:p>
            <a:r>
              <a:rPr lang="en-US" dirty="0" smtClean="0"/>
              <a:t>It is executed, when the Overflow flag OF is set.</a:t>
            </a:r>
          </a:p>
          <a:p>
            <a:r>
              <a:rPr lang="en-US" dirty="0" smtClean="0"/>
              <a:t>The new contents of CS and IP are taken from 0000:0010 as this is equivalent to Type 4 interrupt.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JMP: Unconditional jump</a:t>
            </a:r>
          </a:p>
          <a:p>
            <a:r>
              <a:rPr lang="en-US" dirty="0" smtClean="0"/>
              <a:t>This instruction unconditionally transfers the control of execution to the specified address using 8-bit or 16-bit displacement or CS:IP.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LOOP: Loop Unconditionally</a:t>
            </a:r>
          </a:p>
          <a:p>
            <a:r>
              <a:rPr lang="en-US" dirty="0" smtClean="0"/>
              <a:t>This instruction executes a part of the program from the label or address specified in the instruction to Loop instruction ,CX number of times.</a:t>
            </a:r>
          </a:p>
          <a:p>
            <a:r>
              <a:rPr lang="en-US" dirty="0" smtClean="0"/>
              <a:t>At each iteration ,CX is decremented automatically.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LOOP: Loop Conditionally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LOOPZ/LOOPE: </a:t>
            </a:r>
            <a:r>
              <a:rPr lang="en-US" dirty="0" smtClean="0"/>
              <a:t>loop while ZF=1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LOOPNZ/LOOPNE: </a:t>
            </a:r>
            <a:r>
              <a:rPr lang="en-US" dirty="0" smtClean="0"/>
              <a:t>loop while ZF=0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71500"/>
            <a:ext cx="7467600" cy="1143000"/>
          </a:xfrm>
        </p:spPr>
        <p:txBody>
          <a:bodyPr/>
          <a:lstStyle/>
          <a:p>
            <a:r>
              <a:rPr lang="en-US" dirty="0" smtClean="0"/>
              <a:t>Conditional jumps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svr\Desktop\MPMC\images\Conditional Jump Instruc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0"/>
            <a:ext cx="89535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Flag manipulation &amp; machine control instructions</a:t>
            </a:r>
            <a:endParaRPr lang="en-IN" sz="2800" dirty="0"/>
          </a:p>
        </p:txBody>
      </p:sp>
      <p:pic>
        <p:nvPicPr>
          <p:cNvPr id="2050" name="Picture 2" descr="Image result for machine control instructions of 80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35572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839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2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Assembler directives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Assembler directives are hints given to the assembler </a:t>
            </a:r>
            <a:r>
              <a:rPr lang="en-US" dirty="0" smtClean="0"/>
              <a:t>for correct understanding of assembly language program.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DB - Defined Byte:</a:t>
            </a:r>
          </a:p>
          <a:p>
            <a:r>
              <a:rPr lang="en-US" dirty="0" smtClean="0"/>
              <a:t>It is used to reserve byte or bytes of memory location in the available memory.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IN" dirty="0" smtClean="0"/>
              <a:t>1.PRICE DB 49h, 98h, 29h ;</a:t>
            </a:r>
            <a:r>
              <a:rPr lang="en-IN" sz="1800" dirty="0" smtClean="0"/>
              <a:t>Declare an array of 3 bytes, named as PRICE and initialize. 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2. NAME DB ‘ABCDEF’ ;</a:t>
            </a:r>
            <a:r>
              <a:rPr lang="en-IN" sz="1800" dirty="0" smtClean="0"/>
              <a:t>Declare an array of 6 bytes and initialize with ASCII code for letters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US" dirty="0" smtClean="0"/>
              <a:t>3. ECE DB 58H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3058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DW-Define Word:</a:t>
            </a:r>
          </a:p>
          <a:p>
            <a:pPr>
              <a:buNone/>
            </a:pPr>
            <a:r>
              <a:rPr lang="en-US" dirty="0" smtClean="0"/>
              <a:t>	It is used to reserve word or words of memory location in the available memory.</a:t>
            </a:r>
          </a:p>
          <a:p>
            <a:pPr>
              <a:buNone/>
            </a:pPr>
            <a:r>
              <a:rPr lang="en-US" dirty="0" smtClean="0"/>
              <a:t>		Ex: WORDS DW 1234H,4567H,78ABH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	DATA DW 5 DUP (6666H)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DQ - Defined Quad Word:</a:t>
            </a:r>
          </a:p>
          <a:p>
            <a:r>
              <a:rPr lang="en-US" dirty="0" smtClean="0"/>
              <a:t>It is used to reserve 4 words or 8 bytes of memory location for the specified variable in the available memory.</a:t>
            </a:r>
          </a:p>
          <a:p>
            <a:endParaRPr lang="en-US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DT - Define Ten Bytes:</a:t>
            </a:r>
          </a:p>
          <a:p>
            <a:r>
              <a:rPr lang="en-US" dirty="0" smtClean="0"/>
              <a:t>It is used to reserve 10 bytes of memory location for the specified variable in the available memory.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ASSUME: Assume logical segment name</a:t>
            </a:r>
          </a:p>
          <a:p>
            <a:r>
              <a:rPr lang="en-IN" dirty="0" smtClean="0"/>
              <a:t>This directive is used to tell the assembler that consider the name of the logical segment given in the ASSUME statement.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: End of the program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ENDP</a:t>
            </a:r>
            <a:r>
              <a:rPr lang="en-US" dirty="0" smtClean="0"/>
              <a:t>: End of the Procedure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ENDS</a:t>
            </a:r>
            <a:r>
              <a:rPr lang="en-US" dirty="0" smtClean="0"/>
              <a:t>: End of the Segment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86800" cy="6553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EVEN: Align on even memory address</a:t>
            </a:r>
          </a:p>
          <a:p>
            <a:r>
              <a:rPr lang="en-US" dirty="0" smtClean="0"/>
              <a:t>It assign even addresses to a program/  procedure.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EQU: Equate</a:t>
            </a:r>
          </a:p>
          <a:p>
            <a:r>
              <a:rPr lang="en-US" dirty="0" smtClean="0"/>
              <a:t>It is used to assign a label with a value or symbol.</a:t>
            </a:r>
          </a:p>
          <a:p>
            <a:r>
              <a:rPr lang="en-US" dirty="0" smtClean="0"/>
              <a:t>It reduces the recurrence of numerical values or constants in a program.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		N EQU 69</a:t>
            </a:r>
          </a:p>
          <a:p>
            <a:pPr>
              <a:buNone/>
            </a:pPr>
            <a:r>
              <a:rPr lang="en-US" dirty="0" smtClean="0"/>
              <a:t>		LABEL EQU 0500H</a:t>
            </a:r>
          </a:p>
          <a:p>
            <a:pPr>
              <a:buNone/>
            </a:pPr>
            <a:r>
              <a:rPr lang="en-US" dirty="0" smtClean="0"/>
              <a:t>		ADDITION EQU ADD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PUBLIC: Public</a:t>
            </a:r>
          </a:p>
          <a:p>
            <a:r>
              <a:rPr lang="en-US" dirty="0" smtClean="0"/>
              <a:t>It informs the assembler that the names, procedures and labels declared using this directive can be accessed from anywhere.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EXTRN: External</a:t>
            </a:r>
          </a:p>
          <a:p>
            <a:r>
              <a:rPr lang="en-US" dirty="0" smtClean="0"/>
              <a:t>It used to access the names, procedures and labels declared using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directive .</a:t>
            </a:r>
          </a:p>
          <a:p>
            <a:endParaRPr lang="en-US" dirty="0" smtClean="0"/>
          </a:p>
          <a:p>
            <a:r>
              <a:rPr lang="en-US" dirty="0" smtClean="0"/>
              <a:t>Ex:		</a:t>
            </a:r>
            <a:r>
              <a:rPr lang="en-US" sz="1900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MODULE1 SEGMENT</a:t>
            </a:r>
          </a:p>
          <a:p>
            <a:endParaRPr lang="en-US" sz="1900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900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			PUBLIC FACTORIAL FAR</a:t>
            </a:r>
          </a:p>
          <a:p>
            <a:pPr>
              <a:buNone/>
            </a:pPr>
            <a:endParaRPr lang="en-US" sz="1900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900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			MODULE1 ENDS</a:t>
            </a:r>
          </a:p>
          <a:p>
            <a:pPr>
              <a:buNone/>
            </a:pPr>
            <a:endParaRPr lang="en-US" sz="1900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900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			MODULE2 SEGMENT</a:t>
            </a:r>
          </a:p>
          <a:p>
            <a:pPr>
              <a:buNone/>
            </a:pPr>
            <a:endParaRPr lang="en-US" sz="1900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900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			EXTRN FACTORIAL FAR</a:t>
            </a:r>
          </a:p>
          <a:p>
            <a:pPr>
              <a:buNone/>
            </a:pPr>
            <a:endParaRPr lang="en-US" sz="1900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900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			MODULE2 ENDS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629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GROUP: Group the related segments</a:t>
            </a:r>
          </a:p>
          <a:p>
            <a:r>
              <a:rPr lang="en-US" dirty="0" smtClean="0"/>
              <a:t>It form a logical groups of segments with similar purpose or type within 64KB. Thus all such segments and labels can be addressed using the same segment base.</a:t>
            </a:r>
          </a:p>
          <a:p>
            <a:endParaRPr lang="en-US" dirty="0" smtClean="0"/>
          </a:p>
          <a:p>
            <a:r>
              <a:rPr lang="en-US" dirty="0" smtClean="0"/>
              <a:t>Ex: </a:t>
            </a:r>
            <a:r>
              <a:rPr lang="en-US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PROGRAM GROUP CODE,DATA,STACK</a:t>
            </a:r>
          </a:p>
          <a:p>
            <a:r>
              <a:rPr lang="en-US" dirty="0" smtClean="0"/>
              <a:t>The above statement group the CODE,DATA and STACK segments and assigns the name PROGRAM. So that assume statement can be written as</a:t>
            </a:r>
          </a:p>
          <a:p>
            <a:endParaRPr lang="en-US" dirty="0" smtClean="0"/>
          </a:p>
          <a:p>
            <a:r>
              <a:rPr lang="en-US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ASSUME CS: PROGRAM, DS: PROGRAM, SS: PROGRAM</a:t>
            </a:r>
          </a:p>
          <a:p>
            <a:endParaRPr lang="en-US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LABEL:</a:t>
            </a:r>
          </a:p>
          <a:p>
            <a:r>
              <a:rPr lang="en-US" dirty="0" smtClean="0"/>
              <a:t>It is used to assign a name to the current contents of program counter or location counter.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LENGTH: Byte length of a label</a:t>
            </a:r>
          </a:p>
          <a:p>
            <a:r>
              <a:rPr lang="en-US" dirty="0" smtClean="0"/>
              <a:t>It is used to find byte length of a data array or a string.</a:t>
            </a:r>
          </a:p>
          <a:p>
            <a:pPr>
              <a:buNone/>
            </a:pPr>
            <a:r>
              <a:rPr lang="en-US" dirty="0" smtClean="0"/>
              <a:t>		Ex: </a:t>
            </a:r>
            <a:r>
              <a:rPr lang="en-US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MOV CX, LENGTH ‘MPMC$’</a:t>
            </a:r>
          </a:p>
          <a:p>
            <a:pPr>
              <a:buNone/>
            </a:pPr>
            <a:endParaRPr lang="en-US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US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LOCAL: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lables,variables,constants or procedures declared LOCAL in a module are to be used only by that particular module.</a:t>
            </a:r>
          </a:p>
          <a:p>
            <a:r>
              <a:rPr lang="en-US" dirty="0" smtClean="0"/>
              <a:t>Ex: </a:t>
            </a:r>
            <a:r>
              <a:rPr lang="en-US" dirty="0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LOCAL </a:t>
            </a:r>
            <a:r>
              <a:rPr lang="en-US" dirty="0" err="1" smtClean="0">
                <a:latin typeface="Berlin Sans FB" pitchFamily="34" charset="0"/>
                <a:ea typeface="Arial Unicode MS" pitchFamily="34" charset="-128"/>
                <a:cs typeface="Arial Unicode MS" pitchFamily="34" charset="-128"/>
              </a:rPr>
              <a:t>a,b,DATA</a:t>
            </a:r>
            <a:endParaRPr lang="en-US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n-US" dirty="0" smtClean="0">
              <a:latin typeface="Berlin Sans FB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NAME: Logical name of a module</a:t>
            </a:r>
          </a:p>
          <a:p>
            <a:r>
              <a:rPr lang="en-US" dirty="0" smtClean="0"/>
              <a:t>It is used to assign a name to an assembly language program module.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OFFSET</a:t>
            </a:r>
            <a:r>
              <a:rPr lang="en-US" dirty="0" smtClean="0"/>
              <a:t>: Offset of a label</a:t>
            </a:r>
          </a:p>
          <a:p>
            <a:r>
              <a:rPr lang="en-US" dirty="0" smtClean="0"/>
              <a:t>It finds offset address of a label .</a:t>
            </a:r>
          </a:p>
          <a:p>
            <a:r>
              <a:rPr lang="en-US" dirty="0" smtClean="0"/>
              <a:t>Ex: 	</a:t>
            </a:r>
            <a:r>
              <a:rPr lang="en-US" dirty="0" smtClean="0">
                <a:latin typeface="Berlin Sans FB" pitchFamily="34" charset="0"/>
              </a:rPr>
              <a:t>CODE SEGMENT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MOV SI,OFFSET LIST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CODE ENDS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DATA SEGMENT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LIST DB 10H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DATA ENDS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ORG:ORIGIN</a:t>
            </a:r>
          </a:p>
          <a:p>
            <a:r>
              <a:rPr lang="en-US" dirty="0" smtClean="0"/>
              <a:t>It is used to start the memory allotment for the particular segment,block or code with the address declared in ORG statement.</a:t>
            </a:r>
          </a:p>
          <a:p>
            <a:r>
              <a:rPr lang="en-US" dirty="0" smtClean="0"/>
              <a:t>Ex: ORG 2000H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PROC: Procedure</a:t>
            </a:r>
          </a:p>
          <a:p>
            <a:r>
              <a:rPr lang="en-US" dirty="0" smtClean="0"/>
              <a:t>It is used to declare a procedure.</a:t>
            </a:r>
          </a:p>
          <a:p>
            <a:pPr>
              <a:buNone/>
            </a:pPr>
            <a:r>
              <a:rPr lang="en-US" dirty="0" smtClean="0"/>
              <a:t>Ex: 	</a:t>
            </a:r>
            <a:r>
              <a:rPr lang="en-US" dirty="0" smtClean="0">
                <a:latin typeface="Berlin Sans FB" pitchFamily="34" charset="0"/>
              </a:rPr>
              <a:t>RESULT PROC NEAR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ROUTINE PROC FAR</a:t>
            </a:r>
          </a:p>
          <a:p>
            <a:pPr>
              <a:buNone/>
            </a:pPr>
            <a:endParaRPr lang="en-US" dirty="0" smtClean="0">
              <a:latin typeface="Berlin Sans FB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SEG: Segment of a label</a:t>
            </a:r>
          </a:p>
          <a:p>
            <a:r>
              <a:rPr lang="en-US" dirty="0" smtClean="0"/>
              <a:t>It is used to find segment address of a particular label.</a:t>
            </a:r>
            <a:endParaRPr lang="en-US" dirty="0" smtClean="0">
              <a:latin typeface="Berlin Sans FB" pitchFamily="34" charset="0"/>
            </a:endParaRP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Ex: 	MOV AX,SEG ARRAY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MOV DS,AX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SEGMENT: Logical segment</a:t>
            </a:r>
          </a:p>
          <a:p>
            <a:r>
              <a:rPr lang="en-US" dirty="0" smtClean="0"/>
              <a:t>It is used to declare a logical segment and it indicates the starting of a segment.</a:t>
            </a:r>
          </a:p>
          <a:p>
            <a:r>
              <a:rPr lang="en-US" dirty="0" smtClean="0">
                <a:latin typeface="Berlin Sans FB" pitchFamily="34" charset="0"/>
              </a:rPr>
              <a:t>Ex: 	DATA SEGMENT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	.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	.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DATA ENDS</a:t>
            </a:r>
            <a:endParaRPr lang="en-IN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763000" cy="6705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PTR:Pointer</a:t>
            </a:r>
          </a:p>
          <a:p>
            <a:r>
              <a:rPr lang="en-US" dirty="0" smtClean="0"/>
              <a:t>It is used to declare the type of a label, variable or memory operand.</a:t>
            </a:r>
          </a:p>
          <a:p>
            <a:r>
              <a:rPr lang="en-US" dirty="0" smtClean="0"/>
              <a:t>It is prefixed by either BYTE or WORD.</a:t>
            </a:r>
          </a:p>
          <a:p>
            <a:endParaRPr lang="en-US" dirty="0" smtClean="0"/>
          </a:p>
          <a:p>
            <a:r>
              <a:rPr lang="en-US" dirty="0" smtClean="0"/>
              <a:t>Ex: MOV AL,BYTE PTR [SI]</a:t>
            </a:r>
          </a:p>
          <a:p>
            <a:r>
              <a:rPr lang="en-US" dirty="0" smtClean="0"/>
              <a:t>MOV BX, WORD PTR [2000H]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NEAR PTR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indicates that the label followed by NEAR PTR is in the same segment.</a:t>
            </a:r>
          </a:p>
          <a:p>
            <a:r>
              <a:rPr lang="en-US" dirty="0" smtClean="0"/>
              <a:t>Ex: JMP NEAR PTR LABEL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FAR PTR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Register to/from memory with no displacement </a:t>
            </a:r>
            <a:r>
              <a:rPr lang="en-US" dirty="0"/>
              <a:t>: This format is also 2 bytes long and similar to the register to register format except for the </a:t>
            </a:r>
            <a:r>
              <a:rPr lang="en-US" i="1" dirty="0"/>
              <a:t>MOD</a:t>
            </a:r>
            <a:r>
              <a:rPr lang="en-US" dirty="0"/>
              <a:t> field.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95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24535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TYPE:</a:t>
            </a:r>
          </a:p>
          <a:p>
            <a:r>
              <a:rPr lang="en-US" dirty="0" smtClean="0"/>
              <a:t>It is used to decide the data type of the specified label and replaces TYPE label by the decided data type.</a:t>
            </a:r>
          </a:p>
          <a:p>
            <a:endParaRPr lang="en-US" dirty="0" smtClean="0"/>
          </a:p>
          <a:p>
            <a:r>
              <a:rPr lang="en-US" dirty="0" smtClean="0"/>
              <a:t>Ex: MOV AX, TYPE STRING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SHORT:</a:t>
            </a:r>
          </a:p>
          <a:p>
            <a:r>
              <a:rPr lang="en-US" dirty="0" smtClean="0"/>
              <a:t>It indicates to the assembler that only one byte is required to code the displacement for a jump.</a:t>
            </a:r>
          </a:p>
          <a:p>
            <a:r>
              <a:rPr lang="en-US" dirty="0" smtClean="0"/>
              <a:t>The displacement is within -128 to +128 bytes.</a:t>
            </a:r>
          </a:p>
          <a:p>
            <a:endParaRPr lang="en-US" dirty="0" smtClean="0"/>
          </a:p>
          <a:p>
            <a:r>
              <a:rPr lang="en-US" dirty="0" smtClean="0"/>
              <a:t>Ex: JMP SHORT LABEL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MACRO:</a:t>
            </a:r>
          </a:p>
          <a:p>
            <a:r>
              <a:rPr lang="en-US" dirty="0" smtClean="0"/>
              <a:t>If a number of instructions are repeating in a program, the listing will be lengthy.</a:t>
            </a:r>
          </a:p>
          <a:p>
            <a:r>
              <a:rPr lang="en-US" dirty="0" smtClean="0"/>
              <a:t>The process of assigning a label or macro name to the string of repeated instructions is called </a:t>
            </a:r>
            <a:r>
              <a:rPr lang="en-US" dirty="0" smtClean="0">
                <a:solidFill>
                  <a:srgbClr val="FF0000"/>
                </a:solidFill>
              </a:rPr>
              <a:t>Macro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Macro</a:t>
            </a:r>
            <a:r>
              <a:rPr lang="en-US" dirty="0" smtClean="0"/>
              <a:t> name can be used throughout the program to refer the string of instructions.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715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1D06CA"/>
                </a:solidFill>
              </a:rPr>
              <a:t>Differences b/w macro&amp; procedure</a:t>
            </a:r>
            <a:endParaRPr lang="en-IN" dirty="0">
              <a:solidFill>
                <a:srgbClr val="1D06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svr\Desktop\MPMC\images\macro vs st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28674"/>
            <a:ext cx="8229600" cy="580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5715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1D06CA"/>
                </a:solidFill>
              </a:rPr>
              <a:t>Defining a macro</a:t>
            </a:r>
            <a:endParaRPr lang="en-IN" dirty="0">
              <a:solidFill>
                <a:srgbClr val="1D06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610600" cy="6019800"/>
          </a:xfrm>
        </p:spPr>
        <p:txBody>
          <a:bodyPr/>
          <a:lstStyle/>
          <a:p>
            <a:r>
              <a:rPr lang="en-US" dirty="0" smtClean="0"/>
              <a:t>A macro can be defined using </a:t>
            </a:r>
            <a:r>
              <a:rPr lang="en-US" dirty="0" smtClean="0">
                <a:solidFill>
                  <a:srgbClr val="FF0000"/>
                </a:solidFill>
              </a:rPr>
              <a:t>MACRO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ENDM</a:t>
            </a:r>
            <a:r>
              <a:rPr lang="en-US" dirty="0" smtClean="0"/>
              <a:t> directives.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Berlin Sans FB" pitchFamily="34" charset="0"/>
              </a:rPr>
              <a:t>DISPLAY MACRO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	MOV AX,SEG MSG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	MOV DS,AX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	MOV DX,OFFSET MSG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	MOV AH,09H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	INT 21H</a:t>
            </a:r>
          </a:p>
          <a:p>
            <a:pPr>
              <a:buNone/>
            </a:pPr>
            <a:r>
              <a:rPr lang="en-US" dirty="0" smtClean="0">
                <a:latin typeface="Berlin Sans FB" pitchFamily="34" charset="0"/>
              </a:rPr>
              <a:t>		ENDM</a:t>
            </a:r>
          </a:p>
          <a:p>
            <a:r>
              <a:rPr lang="en-US" dirty="0" smtClean="0"/>
              <a:t>A macro within a macro is called a </a:t>
            </a:r>
            <a:r>
              <a:rPr lang="en-US" dirty="0" smtClean="0">
                <a:solidFill>
                  <a:srgbClr val="FF0000"/>
                </a:solidFill>
              </a:rPr>
              <a:t>nested macro.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1D06CA"/>
                </a:solidFill>
              </a:rPr>
              <a:t>Passing parameters to a macro</a:t>
            </a:r>
            <a:endParaRPr lang="en-IN" dirty="0">
              <a:solidFill>
                <a:srgbClr val="1D06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873752"/>
          </a:xfrm>
        </p:spPr>
        <p:txBody>
          <a:bodyPr/>
          <a:lstStyle/>
          <a:p>
            <a:r>
              <a:rPr lang="en-US" dirty="0" smtClean="0"/>
              <a:t>The parameters can be passed  by calling the name of the MACRO.</a:t>
            </a:r>
            <a:endParaRPr lang="en-IN" dirty="0"/>
          </a:p>
        </p:txBody>
      </p:sp>
      <p:pic>
        <p:nvPicPr>
          <p:cNvPr id="1027" name="Picture 3" descr="C:\Users\svr\Downloads\New Doc 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5438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153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5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d) Register to/from Memory with Displacement 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1734" y="7620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type of instruction format contains one or two additional bytes for displacement along with 2-byte the format of the register to/from memory without displacement.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4" y="1905000"/>
            <a:ext cx="8515066" cy="472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5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3695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e) Immediate operand to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34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2320</TotalTime>
  <Words>2486</Words>
  <Application>Microsoft Office PowerPoint</Application>
  <PresentationFormat>On-screen Show (4:3)</PresentationFormat>
  <Paragraphs>546</Paragraphs>
  <Slides>64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Oriel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:     ADDRESSING MODES OF 8086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set</vt:lpstr>
      <vt:lpstr>  Data Transfer Instructions</vt:lpstr>
      <vt:lpstr>PowerPoint Presentation</vt:lpstr>
      <vt:lpstr>PowerPoint Presentation</vt:lpstr>
      <vt:lpstr>PowerPoint Presentation</vt:lpstr>
      <vt:lpstr>PowerPoint Presentation</vt:lpstr>
      <vt:lpstr>Arithmetic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INSTRUCTIONS</vt:lpstr>
      <vt:lpstr>PowerPoint Presentation</vt:lpstr>
      <vt:lpstr>PowerPoint Presentation</vt:lpstr>
      <vt:lpstr>PowerPoint Presentation</vt:lpstr>
      <vt:lpstr>String manipulation instructions</vt:lpstr>
      <vt:lpstr>PowerPoint Presentation</vt:lpstr>
      <vt:lpstr>PowerPoint Presentation</vt:lpstr>
      <vt:lpstr>PowerPoint Presentation</vt:lpstr>
      <vt:lpstr>PowerPoint Presentation</vt:lpstr>
      <vt:lpstr>Control transfer/branching instructions</vt:lpstr>
      <vt:lpstr>PowerPoint Presentation</vt:lpstr>
      <vt:lpstr>PowerPoint Presentation</vt:lpstr>
      <vt:lpstr>PowerPoint Presentation</vt:lpstr>
      <vt:lpstr>Conditional jumps</vt:lpstr>
      <vt:lpstr>Flag manipulation &amp; machine control instructions</vt:lpstr>
      <vt:lpstr>Assembler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b/w macro&amp; procedure</vt:lpstr>
      <vt:lpstr>Defining a macro</vt:lpstr>
      <vt:lpstr>Passing parameters to a macro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suneel sadhu</dc:creator>
  <cp:lastModifiedBy>VIGNESH REDDY</cp:lastModifiedBy>
  <cp:revision>303</cp:revision>
  <dcterms:created xsi:type="dcterms:W3CDTF">2006-08-16T00:00:00Z</dcterms:created>
  <dcterms:modified xsi:type="dcterms:W3CDTF">2018-01-13T05:45:54Z</dcterms:modified>
</cp:coreProperties>
</file>