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37"/>
  </p:notesMasterIdLst>
  <p:sldIdLst>
    <p:sldId id="256" r:id="rId2"/>
    <p:sldId id="339" r:id="rId3"/>
    <p:sldId id="264" r:id="rId4"/>
    <p:sldId id="265" r:id="rId5"/>
    <p:sldId id="279" r:id="rId6"/>
    <p:sldId id="277" r:id="rId7"/>
    <p:sldId id="298" r:id="rId8"/>
    <p:sldId id="299" r:id="rId9"/>
    <p:sldId id="300" r:id="rId10"/>
    <p:sldId id="301" r:id="rId11"/>
    <p:sldId id="340" r:id="rId12"/>
    <p:sldId id="303" r:id="rId13"/>
    <p:sldId id="304" r:id="rId14"/>
    <p:sldId id="329" r:id="rId15"/>
    <p:sldId id="326" r:id="rId16"/>
    <p:sldId id="266" r:id="rId17"/>
    <p:sldId id="270" r:id="rId18"/>
    <p:sldId id="267" r:id="rId19"/>
    <p:sldId id="269" r:id="rId20"/>
    <p:sldId id="323" r:id="rId21"/>
    <p:sldId id="322" r:id="rId22"/>
    <p:sldId id="331" r:id="rId23"/>
    <p:sldId id="332" r:id="rId24"/>
    <p:sldId id="333" r:id="rId25"/>
    <p:sldId id="334" r:id="rId26"/>
    <p:sldId id="335" r:id="rId27"/>
    <p:sldId id="336" r:id="rId28"/>
    <p:sldId id="337" r:id="rId29"/>
    <p:sldId id="338" r:id="rId30"/>
    <p:sldId id="327" r:id="rId31"/>
    <p:sldId id="330" r:id="rId32"/>
    <p:sldId id="263" r:id="rId33"/>
    <p:sldId id="341" r:id="rId34"/>
    <p:sldId id="271" r:id="rId35"/>
    <p:sldId id="275"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1436"/>
    <a:srgbClr val="FF9E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394" autoAdjust="0"/>
  </p:normalViewPr>
  <p:slideViewPr>
    <p:cSldViewPr snapToGrid="0">
      <p:cViewPr varScale="1">
        <p:scale>
          <a:sx n="74" d="100"/>
          <a:sy n="74"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27263-964C-4675-BABA-50198A60345F}" type="datetimeFigureOut">
              <a:rPr lang="en-IN" smtClean="0"/>
              <a:t>22-06-2021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A810F-2813-430E-91DA-776CC9864AC2}" type="slidenum">
              <a:rPr lang="en-IN" smtClean="0"/>
              <a:t>‹#›</a:t>
            </a:fld>
            <a:endParaRPr lang="en-IN"/>
          </a:p>
        </p:txBody>
      </p:sp>
    </p:spTree>
    <p:extLst>
      <p:ext uri="{BB962C8B-B14F-4D97-AF65-F5344CB8AC3E}">
        <p14:creationId xmlns:p14="http://schemas.microsoft.com/office/powerpoint/2010/main" val="260156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23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9A810F-2813-430E-91DA-776CC9864AC2}"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0400" y="1817500"/>
            <a:ext cx="6814400" cy="32228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6400">
                <a:solidFill>
                  <a:schemeClr val="lt2"/>
                </a:solidFill>
              </a:defRPr>
            </a:lvl1pPr>
            <a:lvl2pPr lvl="1" rtl="0">
              <a:spcBef>
                <a:spcPts val="0"/>
              </a:spcBef>
              <a:spcAft>
                <a:spcPts val="0"/>
              </a:spcAft>
              <a:buClr>
                <a:schemeClr val="lt2"/>
              </a:buClr>
              <a:buSzPts val="4800"/>
              <a:buNone/>
              <a:defRPr sz="6400">
                <a:solidFill>
                  <a:schemeClr val="lt2"/>
                </a:solidFill>
              </a:defRPr>
            </a:lvl2pPr>
            <a:lvl3pPr lvl="2" rtl="0">
              <a:spcBef>
                <a:spcPts val="0"/>
              </a:spcBef>
              <a:spcAft>
                <a:spcPts val="0"/>
              </a:spcAft>
              <a:buClr>
                <a:schemeClr val="lt2"/>
              </a:buClr>
              <a:buSzPts val="4800"/>
              <a:buNone/>
              <a:defRPr sz="6400">
                <a:solidFill>
                  <a:schemeClr val="lt2"/>
                </a:solidFill>
              </a:defRPr>
            </a:lvl3pPr>
            <a:lvl4pPr lvl="3" rtl="0">
              <a:spcBef>
                <a:spcPts val="0"/>
              </a:spcBef>
              <a:spcAft>
                <a:spcPts val="0"/>
              </a:spcAft>
              <a:buClr>
                <a:schemeClr val="lt2"/>
              </a:buClr>
              <a:buSzPts val="4800"/>
              <a:buNone/>
              <a:defRPr sz="6400">
                <a:solidFill>
                  <a:schemeClr val="lt2"/>
                </a:solidFill>
              </a:defRPr>
            </a:lvl4pPr>
            <a:lvl5pPr lvl="4" rtl="0">
              <a:spcBef>
                <a:spcPts val="0"/>
              </a:spcBef>
              <a:spcAft>
                <a:spcPts val="0"/>
              </a:spcAft>
              <a:buClr>
                <a:schemeClr val="lt2"/>
              </a:buClr>
              <a:buSzPts val="4800"/>
              <a:buNone/>
              <a:defRPr sz="6400">
                <a:solidFill>
                  <a:schemeClr val="lt2"/>
                </a:solidFill>
              </a:defRPr>
            </a:lvl5pPr>
            <a:lvl6pPr lvl="5" rtl="0">
              <a:spcBef>
                <a:spcPts val="0"/>
              </a:spcBef>
              <a:spcAft>
                <a:spcPts val="0"/>
              </a:spcAft>
              <a:buClr>
                <a:schemeClr val="lt2"/>
              </a:buClr>
              <a:buSzPts val="4800"/>
              <a:buNone/>
              <a:defRPr sz="6400">
                <a:solidFill>
                  <a:schemeClr val="lt2"/>
                </a:solidFill>
              </a:defRPr>
            </a:lvl6pPr>
            <a:lvl7pPr lvl="6" rtl="0">
              <a:spcBef>
                <a:spcPts val="0"/>
              </a:spcBef>
              <a:spcAft>
                <a:spcPts val="0"/>
              </a:spcAft>
              <a:buClr>
                <a:schemeClr val="lt2"/>
              </a:buClr>
              <a:buSzPts val="4800"/>
              <a:buNone/>
              <a:defRPr sz="6400">
                <a:solidFill>
                  <a:schemeClr val="lt2"/>
                </a:solidFill>
              </a:defRPr>
            </a:lvl7pPr>
            <a:lvl8pPr lvl="7" rtl="0">
              <a:spcBef>
                <a:spcPts val="0"/>
              </a:spcBef>
              <a:spcAft>
                <a:spcPts val="0"/>
              </a:spcAft>
              <a:buClr>
                <a:schemeClr val="lt2"/>
              </a:buClr>
              <a:buSzPts val="4800"/>
              <a:buNone/>
              <a:defRPr sz="6400">
                <a:solidFill>
                  <a:schemeClr val="lt2"/>
                </a:solidFill>
              </a:defRPr>
            </a:lvl8pPr>
            <a:lvl9pPr lvl="8" rtl="0">
              <a:spcBef>
                <a:spcPts val="0"/>
              </a:spcBef>
              <a:spcAft>
                <a:spcPts val="0"/>
              </a:spcAft>
              <a:buClr>
                <a:schemeClr val="lt2"/>
              </a:buClr>
              <a:buSzPts val="4800"/>
              <a:buNone/>
              <a:defRPr sz="6400">
                <a:solidFill>
                  <a:schemeClr val="lt2"/>
                </a:solidFill>
              </a:defRPr>
            </a:lvl9pPr>
          </a:lstStyle>
          <a:p>
            <a:r>
              <a:rPr lang="en-US"/>
              <a:t>Click to edit Master title style</a:t>
            </a:r>
            <a:endParaRPr/>
          </a:p>
        </p:txBody>
      </p:sp>
      <p:grpSp>
        <p:nvGrpSpPr>
          <p:cNvPr id="13" name="Google Shape;13;p2"/>
          <p:cNvGrpSpPr/>
          <p:nvPr/>
        </p:nvGrpSpPr>
        <p:grpSpPr>
          <a:xfrm>
            <a:off x="1" y="3401208"/>
            <a:ext cx="958833" cy="556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8313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1B5156-DCA1-4F8E-BC8D-32AB1B3EF558}" type="datetimeFigureOut">
              <a:rPr lang="en-IN" smtClean="0"/>
              <a:t>22-06-2021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C4859-12A4-4030-AD4F-70E45211878E}" type="slidenum">
              <a:rPr lang="en-IN" smtClean="0"/>
              <a:t>‹#›</a:t>
            </a:fld>
            <a:endParaRPr lang="en-IN"/>
          </a:p>
        </p:txBody>
      </p:sp>
    </p:spTree>
    <p:extLst>
      <p:ext uri="{BB962C8B-B14F-4D97-AF65-F5344CB8AC3E}">
        <p14:creationId xmlns:p14="http://schemas.microsoft.com/office/powerpoint/2010/main" val="379675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B5156-DCA1-4F8E-BC8D-32AB1B3EF558}" type="datetimeFigureOut">
              <a:rPr lang="en-IN" smtClean="0"/>
              <a:t>22-06-2021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0C4859-12A4-4030-AD4F-70E45211878E}" type="slidenum">
              <a:rPr lang="en-IN" smtClean="0"/>
              <a:t>‹#›</a:t>
            </a:fld>
            <a:endParaRPr lang="en-IN"/>
          </a:p>
        </p:txBody>
      </p:sp>
    </p:spTree>
    <p:extLst>
      <p:ext uri="{BB962C8B-B14F-4D97-AF65-F5344CB8AC3E}">
        <p14:creationId xmlns:p14="http://schemas.microsoft.com/office/powerpoint/2010/main" val="4219027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B5156-DCA1-4F8E-BC8D-32AB1B3EF558}" type="datetimeFigureOut">
              <a:rPr lang="en-IN" smtClean="0"/>
              <a:t>22-06-2021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0C4859-12A4-4030-AD4F-70E45211878E}" type="slidenum">
              <a:rPr lang="en-IN" smtClean="0"/>
              <a:t>‹#›</a:t>
            </a:fld>
            <a:endParaRPr lang="en-IN"/>
          </a:p>
        </p:txBody>
      </p:sp>
    </p:spTree>
    <p:extLst>
      <p:ext uri="{BB962C8B-B14F-4D97-AF65-F5344CB8AC3E}">
        <p14:creationId xmlns:p14="http://schemas.microsoft.com/office/powerpoint/2010/main" val="392859771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140400" y="2045396"/>
            <a:ext cx="6814400" cy="1546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18" name="Google Shape;18;p3"/>
          <p:cNvSpPr txBox="1">
            <a:spLocks noGrp="1"/>
          </p:cNvSpPr>
          <p:nvPr>
            <p:ph type="subTitle" idx="1"/>
          </p:nvPr>
        </p:nvSpPr>
        <p:spPr>
          <a:xfrm>
            <a:off x="1140400" y="3619403"/>
            <a:ext cx="6814400" cy="5708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1067"/>
              </a:spcBef>
              <a:spcAft>
                <a:spcPts val="0"/>
              </a:spcAft>
              <a:buClr>
                <a:schemeClr val="lt2"/>
              </a:buClr>
              <a:buSzPts val="3000"/>
              <a:buNone/>
              <a:defRPr sz="4000">
                <a:solidFill>
                  <a:schemeClr val="lt2"/>
                </a:solidFill>
              </a:defRPr>
            </a:lvl2pPr>
            <a:lvl3pPr lvl="2" rtl="0">
              <a:spcBef>
                <a:spcPts val="1067"/>
              </a:spcBef>
              <a:spcAft>
                <a:spcPts val="0"/>
              </a:spcAft>
              <a:buClr>
                <a:schemeClr val="lt2"/>
              </a:buClr>
              <a:buSzPts val="3000"/>
              <a:buNone/>
              <a:defRPr sz="4000">
                <a:solidFill>
                  <a:schemeClr val="lt2"/>
                </a:solidFill>
              </a:defRPr>
            </a:lvl3pPr>
            <a:lvl4pPr lvl="3" rtl="0">
              <a:spcBef>
                <a:spcPts val="1067"/>
              </a:spcBef>
              <a:spcAft>
                <a:spcPts val="0"/>
              </a:spcAft>
              <a:buClr>
                <a:schemeClr val="lt2"/>
              </a:buClr>
              <a:buSzPts val="3000"/>
              <a:buNone/>
              <a:defRPr sz="4000">
                <a:solidFill>
                  <a:schemeClr val="lt2"/>
                </a:solidFill>
              </a:defRPr>
            </a:lvl4pPr>
            <a:lvl5pPr lvl="4" rtl="0">
              <a:spcBef>
                <a:spcPts val="1067"/>
              </a:spcBef>
              <a:spcAft>
                <a:spcPts val="0"/>
              </a:spcAft>
              <a:buClr>
                <a:schemeClr val="lt2"/>
              </a:buClr>
              <a:buSzPts val="3000"/>
              <a:buNone/>
              <a:defRPr sz="4000">
                <a:solidFill>
                  <a:schemeClr val="lt2"/>
                </a:solidFill>
              </a:defRPr>
            </a:lvl5pPr>
            <a:lvl6pPr lvl="5" rtl="0">
              <a:spcBef>
                <a:spcPts val="1067"/>
              </a:spcBef>
              <a:spcAft>
                <a:spcPts val="0"/>
              </a:spcAft>
              <a:buClr>
                <a:schemeClr val="lt2"/>
              </a:buClr>
              <a:buSzPts val="3000"/>
              <a:buNone/>
              <a:defRPr sz="4000">
                <a:solidFill>
                  <a:schemeClr val="lt2"/>
                </a:solidFill>
              </a:defRPr>
            </a:lvl6pPr>
            <a:lvl7pPr lvl="6" rtl="0">
              <a:spcBef>
                <a:spcPts val="1067"/>
              </a:spcBef>
              <a:spcAft>
                <a:spcPts val="0"/>
              </a:spcAft>
              <a:buClr>
                <a:schemeClr val="lt2"/>
              </a:buClr>
              <a:buSzPts val="3000"/>
              <a:buNone/>
              <a:defRPr sz="4000">
                <a:solidFill>
                  <a:schemeClr val="lt2"/>
                </a:solidFill>
              </a:defRPr>
            </a:lvl7pPr>
            <a:lvl8pPr lvl="7" rtl="0">
              <a:spcBef>
                <a:spcPts val="1067"/>
              </a:spcBef>
              <a:spcAft>
                <a:spcPts val="0"/>
              </a:spcAft>
              <a:buClr>
                <a:schemeClr val="lt2"/>
              </a:buClr>
              <a:buSzPts val="3000"/>
              <a:buNone/>
              <a:defRPr sz="4000">
                <a:solidFill>
                  <a:schemeClr val="lt2"/>
                </a:solidFill>
              </a:defRPr>
            </a:lvl8pPr>
            <a:lvl9pPr lvl="8" rtl="0">
              <a:spcBef>
                <a:spcPts val="1067"/>
              </a:spcBef>
              <a:spcAft>
                <a:spcPts val="1067"/>
              </a:spcAft>
              <a:buClr>
                <a:schemeClr val="lt2"/>
              </a:buClr>
              <a:buSzPts val="3000"/>
              <a:buNone/>
              <a:defRPr sz="4000">
                <a:solidFill>
                  <a:schemeClr val="lt2"/>
                </a:solidFill>
              </a:defRPr>
            </a:lvl9pPr>
          </a:lstStyle>
          <a:p>
            <a:r>
              <a:rPr lang="en-US"/>
              <a:t>Click to edit Master subtitle style</a:t>
            </a:r>
            <a:endParaRPr/>
          </a:p>
        </p:txBody>
      </p:sp>
      <p:grpSp>
        <p:nvGrpSpPr>
          <p:cNvPr id="19" name="Google Shape;19;p3"/>
          <p:cNvGrpSpPr/>
          <p:nvPr/>
        </p:nvGrpSpPr>
        <p:grpSpPr>
          <a:xfrm>
            <a:off x="1" y="3401208"/>
            <a:ext cx="958833" cy="556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3997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1140400" y="2882400"/>
            <a:ext cx="7076000" cy="10932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609585" lvl="0" indent="-558786" rtl="0">
              <a:spcBef>
                <a:spcPts val="0"/>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1pPr>
            <a:lvl2pPr marL="1219170" lvl="1"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2pPr>
            <a:lvl3pPr marL="1828754" lvl="2"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3pPr>
            <a:lvl4pPr marL="2438339" lvl="3"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4pPr>
            <a:lvl5pPr marL="3047924" lvl="4"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5pPr>
            <a:lvl6pPr marL="3657509" lvl="5"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6pPr>
            <a:lvl7pPr marL="4267093" lvl="6"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7pPr>
            <a:lvl8pPr marL="4876678" lvl="7" indent="-558786" rtl="0">
              <a:spcBef>
                <a:spcPts val="1067"/>
              </a:spcBef>
              <a:spcAft>
                <a:spcPts val="0"/>
              </a:spcAft>
              <a:buClr>
                <a:schemeClr val="accent5"/>
              </a:buClr>
              <a:buSzPts val="3000"/>
              <a:buFont typeface="Barlow"/>
              <a:buChar char="○"/>
              <a:defRPr sz="4000" b="1" i="1">
                <a:solidFill>
                  <a:schemeClr val="accent5"/>
                </a:solidFill>
                <a:latin typeface="Barlow"/>
                <a:ea typeface="Barlow"/>
                <a:cs typeface="Barlow"/>
                <a:sym typeface="Barlow"/>
              </a:defRPr>
            </a:lvl8pPr>
            <a:lvl9pPr marL="5486263" lvl="8" indent="-558786" rtl="0">
              <a:spcBef>
                <a:spcPts val="1067"/>
              </a:spcBef>
              <a:spcAft>
                <a:spcPts val="1067"/>
              </a:spcAft>
              <a:buClr>
                <a:schemeClr val="accent5"/>
              </a:buClr>
              <a:buSzPts val="3000"/>
              <a:buFont typeface="Barlow"/>
              <a:buChar char="■"/>
              <a:defRPr sz="4000" b="1" i="1">
                <a:solidFill>
                  <a:schemeClr val="accent5"/>
                </a:solidFill>
                <a:latin typeface="Barlow"/>
                <a:ea typeface="Barlow"/>
                <a:cs typeface="Barlow"/>
                <a:sym typeface="Barlow"/>
              </a:defRPr>
            </a:lvl9pPr>
          </a:lstStyle>
          <a:p>
            <a:pPr lvl="0"/>
            <a:r>
              <a:rPr lang="en-US"/>
              <a:t>Edit Master text styles</a:t>
            </a:r>
          </a:p>
        </p:txBody>
      </p:sp>
      <p:sp>
        <p:nvSpPr>
          <p:cNvPr id="24" name="Google Shape;24;p4"/>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50C4859-12A4-4030-AD4F-70E45211878E}" type="slidenum">
              <a:rPr lang="en-IN" smtClean="0"/>
              <a:t>‹#›</a:t>
            </a:fld>
            <a:endParaRPr lang="en-IN"/>
          </a:p>
        </p:txBody>
      </p:sp>
      <p:sp>
        <p:nvSpPr>
          <p:cNvPr id="25" name="Google Shape;25;p4"/>
          <p:cNvSpPr/>
          <p:nvPr/>
        </p:nvSpPr>
        <p:spPr>
          <a:xfrm>
            <a:off x="0" y="3401208"/>
            <a:ext cx="678800" cy="556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5"/>
              </a:solidFill>
            </a:endParaRPr>
          </a:p>
        </p:txBody>
      </p:sp>
      <p:sp>
        <p:nvSpPr>
          <p:cNvPr id="26" name="Google Shape;26;p4"/>
          <p:cNvSpPr/>
          <p:nvPr/>
        </p:nvSpPr>
        <p:spPr>
          <a:xfrm>
            <a:off x="675233" y="3401208"/>
            <a:ext cx="283600" cy="55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Tree>
    <p:extLst>
      <p:ext uri="{BB962C8B-B14F-4D97-AF65-F5344CB8AC3E}">
        <p14:creationId xmlns:p14="http://schemas.microsoft.com/office/powerpoint/2010/main" val="370459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29" name="Google Shape;29;p5"/>
          <p:cNvSpPr txBox="1">
            <a:spLocks noGrp="1"/>
          </p:cNvSpPr>
          <p:nvPr>
            <p:ph type="body" idx="1"/>
          </p:nvPr>
        </p:nvSpPr>
        <p:spPr>
          <a:xfrm>
            <a:off x="1140400" y="1805264"/>
            <a:ext cx="7076000" cy="40452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a:t>Edit Master text styles</a:t>
            </a:r>
          </a:p>
        </p:txBody>
      </p:sp>
      <p:sp>
        <p:nvSpPr>
          <p:cNvPr id="30" name="Google Shape;30;p5"/>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50C4859-12A4-4030-AD4F-70E45211878E}" type="slidenum">
              <a:rPr lang="en-IN" smtClean="0"/>
              <a:t>‹#›</a:t>
            </a:fld>
            <a:endParaRPr lang="en-IN"/>
          </a:p>
        </p:txBody>
      </p:sp>
      <p:grpSp>
        <p:nvGrpSpPr>
          <p:cNvPr id="31" name="Google Shape;31;p5"/>
          <p:cNvGrpSpPr/>
          <p:nvPr/>
        </p:nvGrpSpPr>
        <p:grpSpPr>
          <a:xfrm>
            <a:off x="1" y="1493902"/>
            <a:ext cx="958833" cy="55612"/>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2145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36" name="Google Shape;36;p6"/>
          <p:cNvSpPr txBox="1">
            <a:spLocks noGrp="1"/>
          </p:cNvSpPr>
          <p:nvPr>
            <p:ph type="body" idx="1"/>
          </p:nvPr>
        </p:nvSpPr>
        <p:spPr>
          <a:xfrm>
            <a:off x="1140367" y="1805267"/>
            <a:ext cx="33060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Edit Master text styles</a:t>
            </a:r>
          </a:p>
        </p:txBody>
      </p:sp>
      <p:sp>
        <p:nvSpPr>
          <p:cNvPr id="37" name="Google Shape;37;p6"/>
          <p:cNvSpPr txBox="1">
            <a:spLocks noGrp="1"/>
          </p:cNvSpPr>
          <p:nvPr>
            <p:ph type="body" idx="2"/>
          </p:nvPr>
        </p:nvSpPr>
        <p:spPr>
          <a:xfrm>
            <a:off x="4910264" y="1805267"/>
            <a:ext cx="33060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Edit Master text styles</a:t>
            </a:r>
          </a:p>
        </p:txBody>
      </p:sp>
      <p:sp>
        <p:nvSpPr>
          <p:cNvPr id="38" name="Google Shape;38;p6"/>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50C4859-12A4-4030-AD4F-70E45211878E}" type="slidenum">
              <a:rPr lang="en-IN" smtClean="0"/>
              <a:t>‹#›</a:t>
            </a:fld>
            <a:endParaRPr lang="en-IN"/>
          </a:p>
        </p:txBody>
      </p:sp>
      <p:grpSp>
        <p:nvGrpSpPr>
          <p:cNvPr id="39" name="Google Shape;39;p6"/>
          <p:cNvGrpSpPr/>
          <p:nvPr/>
        </p:nvGrpSpPr>
        <p:grpSpPr>
          <a:xfrm>
            <a:off x="1" y="1493902"/>
            <a:ext cx="958833" cy="55612"/>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2658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44" name="Google Shape;44;p7"/>
          <p:cNvSpPr txBox="1">
            <a:spLocks noGrp="1"/>
          </p:cNvSpPr>
          <p:nvPr>
            <p:ph type="body" idx="1"/>
          </p:nvPr>
        </p:nvSpPr>
        <p:spPr>
          <a:xfrm>
            <a:off x="1140400" y="1805267"/>
            <a:ext cx="30876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Edit Master text styles</a:t>
            </a:r>
          </a:p>
        </p:txBody>
      </p:sp>
      <p:sp>
        <p:nvSpPr>
          <p:cNvPr id="45" name="Google Shape;45;p7"/>
          <p:cNvSpPr txBox="1">
            <a:spLocks noGrp="1"/>
          </p:cNvSpPr>
          <p:nvPr>
            <p:ph type="body" idx="2"/>
          </p:nvPr>
        </p:nvSpPr>
        <p:spPr>
          <a:xfrm>
            <a:off x="4552261" y="1805267"/>
            <a:ext cx="30876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Edit Master text styles</a:t>
            </a:r>
          </a:p>
        </p:txBody>
      </p:sp>
      <p:sp>
        <p:nvSpPr>
          <p:cNvPr id="46" name="Google Shape;46;p7"/>
          <p:cNvSpPr txBox="1">
            <a:spLocks noGrp="1"/>
          </p:cNvSpPr>
          <p:nvPr>
            <p:ph type="body" idx="3"/>
          </p:nvPr>
        </p:nvSpPr>
        <p:spPr>
          <a:xfrm>
            <a:off x="7964121" y="1805267"/>
            <a:ext cx="30876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Edit Master text styles</a:t>
            </a:r>
          </a:p>
        </p:txBody>
      </p:sp>
      <p:sp>
        <p:nvSpPr>
          <p:cNvPr id="47" name="Google Shape;47;p7"/>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50C4859-12A4-4030-AD4F-70E45211878E}" type="slidenum">
              <a:rPr lang="en-IN" smtClean="0"/>
              <a:t>‹#›</a:t>
            </a:fld>
            <a:endParaRPr lang="en-IN"/>
          </a:p>
        </p:txBody>
      </p:sp>
      <p:grpSp>
        <p:nvGrpSpPr>
          <p:cNvPr id="48" name="Google Shape;48;p7"/>
          <p:cNvGrpSpPr/>
          <p:nvPr/>
        </p:nvGrpSpPr>
        <p:grpSpPr>
          <a:xfrm>
            <a:off x="1" y="1493902"/>
            <a:ext cx="958833" cy="55612"/>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033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53" name="Google Shape;53;p8"/>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50C4859-12A4-4030-AD4F-70E45211878E}" type="slidenum">
              <a:rPr lang="en-IN" smtClean="0"/>
              <a:t>‹#›</a:t>
            </a:fld>
            <a:endParaRPr lang="en-IN"/>
          </a:p>
        </p:txBody>
      </p:sp>
      <p:grpSp>
        <p:nvGrpSpPr>
          <p:cNvPr id="54" name="Google Shape;54;p8"/>
          <p:cNvGrpSpPr/>
          <p:nvPr/>
        </p:nvGrpSpPr>
        <p:grpSpPr>
          <a:xfrm>
            <a:off x="1" y="1493902"/>
            <a:ext cx="958833" cy="55612"/>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9231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1140400" y="5875067"/>
            <a:ext cx="9911200" cy="4152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n-US"/>
              <a:t>Edit Master text styles</a:t>
            </a:r>
          </a:p>
        </p:txBody>
      </p:sp>
      <p:sp>
        <p:nvSpPr>
          <p:cNvPr id="59" name="Google Shape;59;p9"/>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50C4859-12A4-4030-AD4F-70E45211878E}" type="slidenum">
              <a:rPr lang="en-IN" smtClean="0"/>
              <a:t>‹#›</a:t>
            </a:fld>
            <a:endParaRPr lang="en-IN"/>
          </a:p>
        </p:txBody>
      </p:sp>
      <p:grpSp>
        <p:nvGrpSpPr>
          <p:cNvPr id="60" name="Google Shape;60;p9"/>
          <p:cNvGrpSpPr/>
          <p:nvPr/>
        </p:nvGrpSpPr>
        <p:grpSpPr>
          <a:xfrm>
            <a:off x="1" y="6054875"/>
            <a:ext cx="958833" cy="556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0764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50C4859-12A4-4030-AD4F-70E45211878E}" type="slidenum">
              <a:rPr lang="en-IN" smtClean="0"/>
              <a:t>‹#›</a:t>
            </a:fld>
            <a:endParaRPr lang="en-IN"/>
          </a:p>
        </p:txBody>
      </p:sp>
      <p:grpSp>
        <p:nvGrpSpPr>
          <p:cNvPr id="65" name="Google Shape;65;p10"/>
          <p:cNvGrpSpPr/>
          <p:nvPr/>
        </p:nvGrpSpPr>
        <p:grpSpPr>
          <a:xfrm>
            <a:off x="1" y="3401208"/>
            <a:ext cx="958833" cy="556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3430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70760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140400" y="1805264"/>
            <a:ext cx="7076000" cy="4045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91200" y="6333133"/>
            <a:ext cx="600800" cy="462800"/>
          </a:xfrm>
          <a:prstGeom prst="rect">
            <a:avLst/>
          </a:prstGeom>
          <a:noFill/>
          <a:ln>
            <a:noFill/>
          </a:ln>
        </p:spPr>
        <p:txBody>
          <a:bodyPr spcFirstLastPara="1" wrap="square" lIns="0" tIns="0" rIns="0" bIns="0" anchor="ctr" anchorCtr="0">
            <a:noAutofit/>
          </a:bodyPr>
          <a:lstStyle>
            <a:lvl1pPr lvl="0" algn="ctr" rtl="0">
              <a:buNone/>
              <a:defRPr sz="1733">
                <a:solidFill>
                  <a:schemeClr val="accent2"/>
                </a:solidFill>
                <a:latin typeface="Barlow Light"/>
                <a:ea typeface="Barlow Light"/>
                <a:cs typeface="Barlow Light"/>
                <a:sym typeface="Barlow Light"/>
              </a:defRPr>
            </a:lvl1pPr>
            <a:lvl2pPr lvl="1" algn="ctr" rtl="0">
              <a:buNone/>
              <a:defRPr sz="1733">
                <a:solidFill>
                  <a:schemeClr val="accent2"/>
                </a:solidFill>
                <a:latin typeface="Barlow Light"/>
                <a:ea typeface="Barlow Light"/>
                <a:cs typeface="Barlow Light"/>
                <a:sym typeface="Barlow Light"/>
              </a:defRPr>
            </a:lvl2pPr>
            <a:lvl3pPr lvl="2" algn="ctr" rtl="0">
              <a:buNone/>
              <a:defRPr sz="1733">
                <a:solidFill>
                  <a:schemeClr val="accent2"/>
                </a:solidFill>
                <a:latin typeface="Barlow Light"/>
                <a:ea typeface="Barlow Light"/>
                <a:cs typeface="Barlow Light"/>
                <a:sym typeface="Barlow Light"/>
              </a:defRPr>
            </a:lvl3pPr>
            <a:lvl4pPr lvl="3" algn="ctr" rtl="0">
              <a:buNone/>
              <a:defRPr sz="1733">
                <a:solidFill>
                  <a:schemeClr val="accent2"/>
                </a:solidFill>
                <a:latin typeface="Barlow Light"/>
                <a:ea typeface="Barlow Light"/>
                <a:cs typeface="Barlow Light"/>
                <a:sym typeface="Barlow Light"/>
              </a:defRPr>
            </a:lvl4pPr>
            <a:lvl5pPr lvl="4" algn="ctr" rtl="0">
              <a:buNone/>
              <a:defRPr sz="1733">
                <a:solidFill>
                  <a:schemeClr val="accent2"/>
                </a:solidFill>
                <a:latin typeface="Barlow Light"/>
                <a:ea typeface="Barlow Light"/>
                <a:cs typeface="Barlow Light"/>
                <a:sym typeface="Barlow Light"/>
              </a:defRPr>
            </a:lvl5pPr>
            <a:lvl6pPr lvl="5" algn="ctr" rtl="0">
              <a:buNone/>
              <a:defRPr sz="1733">
                <a:solidFill>
                  <a:schemeClr val="accent2"/>
                </a:solidFill>
                <a:latin typeface="Barlow Light"/>
                <a:ea typeface="Barlow Light"/>
                <a:cs typeface="Barlow Light"/>
                <a:sym typeface="Barlow Light"/>
              </a:defRPr>
            </a:lvl6pPr>
            <a:lvl7pPr lvl="6" algn="ctr" rtl="0">
              <a:buNone/>
              <a:defRPr sz="1733">
                <a:solidFill>
                  <a:schemeClr val="accent2"/>
                </a:solidFill>
                <a:latin typeface="Barlow Light"/>
                <a:ea typeface="Barlow Light"/>
                <a:cs typeface="Barlow Light"/>
                <a:sym typeface="Barlow Light"/>
              </a:defRPr>
            </a:lvl7pPr>
            <a:lvl8pPr lvl="7" algn="ctr" rtl="0">
              <a:buNone/>
              <a:defRPr sz="1733">
                <a:solidFill>
                  <a:schemeClr val="accent2"/>
                </a:solidFill>
                <a:latin typeface="Barlow Light"/>
                <a:ea typeface="Barlow Light"/>
                <a:cs typeface="Barlow Light"/>
                <a:sym typeface="Barlow Light"/>
              </a:defRPr>
            </a:lvl8pPr>
            <a:lvl9pPr lvl="8" algn="ctr" rtl="0">
              <a:buNone/>
              <a:defRPr sz="1733">
                <a:solidFill>
                  <a:schemeClr val="accent2"/>
                </a:solidFill>
                <a:latin typeface="Barlow Light"/>
                <a:ea typeface="Barlow Light"/>
                <a:cs typeface="Barlow Light"/>
                <a:sym typeface="Barlow Light"/>
              </a:defRPr>
            </a:lvl9pPr>
          </a:lstStyle>
          <a:p>
            <a:fld id="{150C4859-12A4-4030-AD4F-70E45211878E}" type="slidenum">
              <a:rPr lang="en-IN" smtClean="0"/>
              <a:t>‹#›</a:t>
            </a:fld>
            <a:endParaRPr lang="en-IN"/>
          </a:p>
        </p:txBody>
      </p:sp>
      <p:sp>
        <p:nvSpPr>
          <p:cNvPr id="9" name="Google Shape;9;p1"/>
          <p:cNvSpPr/>
          <p:nvPr/>
        </p:nvSpPr>
        <p:spPr>
          <a:xfrm>
            <a:off x="0" y="6795933"/>
            <a:ext cx="11626400" cy="620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121900" tIns="121900" rIns="121900" bIns="121900" anchor="ctr" anchorCtr="0">
            <a:noAutofit/>
          </a:bodyPr>
          <a:lstStyle/>
          <a:p>
            <a:pPr marL="0" lvl="0" indent="0">
              <a:buNone/>
            </a:pPr>
            <a:endParaRPr sz="2400"/>
          </a:p>
        </p:txBody>
      </p:sp>
      <p:sp>
        <p:nvSpPr>
          <p:cNvPr id="10" name="Google Shape;10;p1"/>
          <p:cNvSpPr/>
          <p:nvPr/>
        </p:nvSpPr>
        <p:spPr>
          <a:xfrm>
            <a:off x="11591200" y="6795933"/>
            <a:ext cx="600800" cy="62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38082417"/>
      </p:ext>
    </p:extLst>
  </p:cSld>
  <p:clrMap bg1="lt1" tx1="dk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11.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3623B2-9CB6-4F5D-A5B4-4DD7CBC4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841960A-0A60-4849-BAB3-604FF8401091}"/>
              </a:ext>
            </a:extLst>
          </p:cNvPr>
          <p:cNvSpPr txBox="1"/>
          <p:nvPr/>
        </p:nvSpPr>
        <p:spPr>
          <a:xfrm>
            <a:off x="4197788" y="669701"/>
            <a:ext cx="3796424" cy="584775"/>
          </a:xfrm>
          <a:prstGeom prst="rect">
            <a:avLst/>
          </a:prstGeom>
          <a:noFill/>
        </p:spPr>
        <p:txBody>
          <a:bodyPr wrap="none" rtlCol="0">
            <a:spAutoFit/>
          </a:bodyPr>
          <a:lstStyle/>
          <a:p>
            <a:r>
              <a:rPr lang="en-US" sz="3200" dirty="0">
                <a:solidFill>
                  <a:schemeClr val="tx1"/>
                </a:solidFill>
                <a:latin typeface="Calibri" panose="020F0502020204030204" pitchFamily="34" charset="0"/>
                <a:cs typeface="Calibri" panose="020F0502020204030204" pitchFamily="34" charset="0"/>
              </a:rPr>
              <a:t>Stock Price Prediction</a:t>
            </a:r>
            <a:endParaRPr lang="en-IN" sz="3200" dirty="0">
              <a:solidFill>
                <a:schemeClr val="tx1"/>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6BCC478-EB53-4301-8CDE-79796083F14B}"/>
              </a:ext>
            </a:extLst>
          </p:cNvPr>
          <p:cNvSpPr txBox="1"/>
          <p:nvPr/>
        </p:nvSpPr>
        <p:spPr>
          <a:xfrm>
            <a:off x="5782614" y="5348932"/>
            <a:ext cx="6272011" cy="1200329"/>
          </a:xfrm>
          <a:prstGeom prst="rect">
            <a:avLst/>
          </a:prstGeom>
          <a:noFill/>
        </p:spPr>
        <p:txBody>
          <a:bodyPr wrap="square" rtlCol="0">
            <a:spAutoFit/>
          </a:bodyPr>
          <a:lstStyle/>
          <a:p>
            <a:r>
              <a:rPr lang="en-IN" sz="1800" dirty="0" err="1">
                <a:solidFill>
                  <a:schemeClr val="tx1"/>
                </a:solidFill>
                <a:latin typeface="Calibri" panose="020F0502020204030204" pitchFamily="34" charset="0"/>
                <a:cs typeface="Calibri" panose="020F0502020204030204" pitchFamily="34" charset="0"/>
              </a:rPr>
              <a:t>Somaraju</a:t>
            </a:r>
            <a:r>
              <a:rPr lang="en-IN" sz="1800" dirty="0">
                <a:solidFill>
                  <a:schemeClr val="tx1"/>
                </a:solidFill>
                <a:latin typeface="Calibri" panose="020F0502020204030204" pitchFamily="34" charset="0"/>
                <a:cs typeface="Calibri" panose="020F0502020204030204" pitchFamily="34" charset="0"/>
              </a:rPr>
              <a:t> Dinesh				317126510170</a:t>
            </a:r>
          </a:p>
          <a:p>
            <a:r>
              <a:rPr lang="en-IN" sz="1800" dirty="0" err="1">
                <a:solidFill>
                  <a:schemeClr val="tx1"/>
                </a:solidFill>
                <a:latin typeface="Calibri" panose="020F0502020204030204" pitchFamily="34" charset="0"/>
                <a:cs typeface="Calibri" panose="020F0502020204030204" pitchFamily="34" charset="0"/>
              </a:rPr>
              <a:t>Adduri</a:t>
            </a:r>
            <a:r>
              <a:rPr lang="en-IN" sz="1800" dirty="0">
                <a:solidFill>
                  <a:schemeClr val="tx1"/>
                </a:solidFill>
                <a:latin typeface="Calibri" panose="020F0502020204030204" pitchFamily="34" charset="0"/>
                <a:cs typeface="Calibri" panose="020F0502020204030204" pitchFamily="34" charset="0"/>
              </a:rPr>
              <a:t> </a:t>
            </a:r>
            <a:r>
              <a:rPr lang="en-IN" sz="1800" dirty="0" err="1">
                <a:solidFill>
                  <a:schemeClr val="tx1"/>
                </a:solidFill>
                <a:latin typeface="Calibri" panose="020F0502020204030204" pitchFamily="34" charset="0"/>
                <a:cs typeface="Calibri" panose="020F0502020204030204" pitchFamily="34" charset="0"/>
              </a:rPr>
              <a:t>Maruthi</a:t>
            </a:r>
            <a:r>
              <a:rPr lang="en-IN" sz="1800" dirty="0">
                <a:solidFill>
                  <a:schemeClr val="tx1"/>
                </a:solidFill>
                <a:latin typeface="Calibri" panose="020F0502020204030204" pitchFamily="34" charset="0"/>
                <a:cs typeface="Calibri" panose="020F0502020204030204" pitchFamily="34" charset="0"/>
              </a:rPr>
              <a:t> Siva Rama Raju 		318126510L25</a:t>
            </a:r>
          </a:p>
          <a:p>
            <a:r>
              <a:rPr lang="en-IN" sz="1800" dirty="0" err="1">
                <a:solidFill>
                  <a:schemeClr val="tx1"/>
                </a:solidFill>
                <a:latin typeface="Calibri" panose="020F0502020204030204" pitchFamily="34" charset="0"/>
                <a:cs typeface="Calibri" panose="020F0502020204030204" pitchFamily="34" charset="0"/>
              </a:rPr>
              <a:t>Sasumana</a:t>
            </a:r>
            <a:r>
              <a:rPr lang="en-IN" sz="1800" dirty="0">
                <a:solidFill>
                  <a:schemeClr val="tx1"/>
                </a:solidFill>
                <a:latin typeface="Calibri" panose="020F0502020204030204" pitchFamily="34" charset="0"/>
                <a:cs typeface="Calibri" panose="020F0502020204030204" pitchFamily="34" charset="0"/>
              </a:rPr>
              <a:t> Rahul				317126510167</a:t>
            </a:r>
          </a:p>
          <a:p>
            <a:r>
              <a:rPr lang="en-IN" sz="1800" dirty="0" err="1">
                <a:solidFill>
                  <a:schemeClr val="tx1"/>
                </a:solidFill>
                <a:latin typeface="Calibri" panose="020F0502020204030204" pitchFamily="34" charset="0"/>
                <a:cs typeface="Calibri" panose="020F0502020204030204" pitchFamily="34" charset="0"/>
              </a:rPr>
              <a:t>Oruganti</a:t>
            </a:r>
            <a:r>
              <a:rPr lang="en-IN" sz="1800" dirty="0">
                <a:solidFill>
                  <a:schemeClr val="tx1"/>
                </a:solidFill>
                <a:latin typeface="Calibri" panose="020F0502020204030204" pitchFamily="34" charset="0"/>
                <a:cs typeface="Calibri" panose="020F0502020204030204" pitchFamily="34" charset="0"/>
              </a:rPr>
              <a:t> Naga Sandeep 			318126510L29</a:t>
            </a:r>
            <a:endParaRPr lang="en-IN" sz="4000" dirty="0">
              <a:solidFill>
                <a:schemeClr val="tx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1E7321D-3BDD-4D56-BDCF-6C3A839EF5AA}"/>
              </a:ext>
            </a:extLst>
          </p:cNvPr>
          <p:cNvSpPr txBox="1"/>
          <p:nvPr/>
        </p:nvSpPr>
        <p:spPr>
          <a:xfrm>
            <a:off x="5782614" y="4691235"/>
            <a:ext cx="2302233" cy="584775"/>
          </a:xfrm>
          <a:prstGeom prst="rect">
            <a:avLst/>
          </a:prstGeom>
          <a:noFill/>
        </p:spPr>
        <p:txBody>
          <a:bodyPr wrap="none" rtlCol="0">
            <a:spAutoFit/>
          </a:bodyPr>
          <a:lstStyle/>
          <a:p>
            <a:r>
              <a:rPr lang="en-US" sz="3200" dirty="0">
                <a:solidFill>
                  <a:schemeClr val="tx1"/>
                </a:solidFill>
                <a:latin typeface="Calibri" panose="020F0502020204030204" pitchFamily="34" charset="0"/>
                <a:cs typeface="Calibri" panose="020F0502020204030204" pitchFamily="34" charset="0"/>
              </a:rPr>
              <a:t>Contributors</a:t>
            </a:r>
            <a:endParaRPr lang="en-IN" sz="3200" dirty="0">
              <a:solidFill>
                <a:schemeClr val="tx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03FD560-B021-4F0B-8C8C-344F11ACBCA2}"/>
              </a:ext>
            </a:extLst>
          </p:cNvPr>
          <p:cNvSpPr txBox="1"/>
          <p:nvPr/>
        </p:nvSpPr>
        <p:spPr>
          <a:xfrm>
            <a:off x="5856744" y="3566888"/>
            <a:ext cx="1175322" cy="584775"/>
          </a:xfrm>
          <a:prstGeom prst="rect">
            <a:avLst/>
          </a:prstGeom>
          <a:noFill/>
        </p:spPr>
        <p:txBody>
          <a:bodyPr wrap="none" rtlCol="0">
            <a:spAutoFit/>
          </a:bodyPr>
          <a:lstStyle/>
          <a:p>
            <a:r>
              <a:rPr lang="en-US" sz="3200" dirty="0">
                <a:solidFill>
                  <a:schemeClr val="tx1"/>
                </a:solidFill>
                <a:latin typeface="Calibri" panose="020F0502020204030204" pitchFamily="34" charset="0"/>
                <a:cs typeface="Calibri" panose="020F0502020204030204" pitchFamily="34" charset="0"/>
              </a:rPr>
              <a:t>Guide</a:t>
            </a:r>
            <a:endParaRPr lang="en-IN" sz="3200" dirty="0">
              <a:solidFill>
                <a:schemeClr val="tx1"/>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CFF156A0-1077-43A0-90B9-E24DEF2A7D2D}"/>
              </a:ext>
            </a:extLst>
          </p:cNvPr>
          <p:cNvSpPr/>
          <p:nvPr/>
        </p:nvSpPr>
        <p:spPr>
          <a:xfrm>
            <a:off x="5856744" y="4151663"/>
            <a:ext cx="5472845" cy="307777"/>
          </a:xfrm>
          <a:prstGeom prst="rect">
            <a:avLst/>
          </a:prstGeom>
        </p:spPr>
        <p:txBody>
          <a:bodyPr wrap="square">
            <a:spAutoFit/>
          </a:bodyPr>
          <a:lstStyle/>
          <a:p>
            <a:r>
              <a:rPr lang="nl-NL" dirty="0">
                <a:solidFill>
                  <a:schemeClr val="tx1"/>
                </a:solidFill>
                <a:latin typeface="Times New Roman" panose="02020603050405020304" pitchFamily="18" charset="0"/>
                <a:cs typeface="Times New Roman" panose="02020603050405020304" pitchFamily="18" charset="0"/>
              </a:rPr>
              <a:t>N D S S KIRAN RELANGI, </a:t>
            </a:r>
            <a:r>
              <a:rPr lang="en-IN" dirty="0">
                <a:solidFill>
                  <a:schemeClr val="tx1"/>
                </a:solidFill>
                <a:latin typeface="Times New Roman" panose="02020603050405020304" pitchFamily="18" charset="0"/>
                <a:cs typeface="Times New Roman" panose="02020603050405020304" pitchFamily="18" charset="0"/>
              </a:rPr>
              <a:t>Assistant Professor, CSE</a:t>
            </a:r>
          </a:p>
        </p:txBody>
      </p:sp>
    </p:spTree>
    <p:extLst>
      <p:ext uri="{BB962C8B-B14F-4D97-AF65-F5344CB8AC3E}">
        <p14:creationId xmlns:p14="http://schemas.microsoft.com/office/powerpoint/2010/main" val="313458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784486" y="163070"/>
            <a:ext cx="2246128"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Normalization</a:t>
            </a:r>
            <a:endParaRPr lang="en-IN" sz="2800" dirty="0">
              <a:solidFill>
                <a:srgbClr val="FF9E44"/>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8101FA1-A0B1-4565-9A5D-F91DA9D12015}"/>
              </a:ext>
            </a:extLst>
          </p:cNvPr>
          <p:cNvSpPr txBox="1"/>
          <p:nvPr/>
        </p:nvSpPr>
        <p:spPr>
          <a:xfrm>
            <a:off x="1184857" y="1043188"/>
            <a:ext cx="9736428" cy="584775"/>
          </a:xfrm>
          <a:prstGeom prst="rect">
            <a:avLst/>
          </a:prstGeom>
          <a:noFill/>
        </p:spPr>
        <p:txBody>
          <a:bodyPr wrap="square" rtlCol="0">
            <a:spAutoFit/>
          </a:bodyPr>
          <a:lstStyle/>
          <a:p>
            <a:pPr algn="just"/>
            <a:r>
              <a:rPr lang="en-US" sz="1600" dirty="0">
                <a:solidFill>
                  <a:schemeClr val="tx1"/>
                </a:solidFill>
              </a:rPr>
              <a:t>Normalization is applied to change the values of numeric columns in the dataset to use a common scale, without distorting differences in the ranges of values or losing information</a:t>
            </a:r>
            <a:endParaRPr lang="en-IN" sz="1600" dirty="0">
              <a:solidFill>
                <a:schemeClr val="tx1"/>
              </a:solidFill>
            </a:endParaRPr>
          </a:p>
        </p:txBody>
      </p:sp>
      <p:sp>
        <p:nvSpPr>
          <p:cNvPr id="9" name="TextBox 8">
            <a:extLst>
              <a:ext uri="{FF2B5EF4-FFF2-40B4-BE49-F238E27FC236}">
                <a16:creationId xmlns:a16="http://schemas.microsoft.com/office/drawing/2014/main" id="{C5930129-FD8C-4E7F-B123-4546FD2AA1DD}"/>
              </a:ext>
            </a:extLst>
          </p:cNvPr>
          <p:cNvSpPr txBox="1"/>
          <p:nvPr/>
        </p:nvSpPr>
        <p:spPr>
          <a:xfrm>
            <a:off x="1526270" y="5253435"/>
            <a:ext cx="8762559" cy="338554"/>
          </a:xfrm>
          <a:prstGeom prst="rect">
            <a:avLst/>
          </a:prstGeom>
          <a:noFill/>
        </p:spPr>
        <p:txBody>
          <a:bodyPr wrap="square" rtlCol="0">
            <a:spAutoFit/>
          </a:bodyPr>
          <a:lstStyle/>
          <a:p>
            <a:pPr algn="just"/>
            <a:r>
              <a:rPr lang="en-US" sz="1600" dirty="0">
                <a:solidFill>
                  <a:schemeClr val="tx1"/>
                </a:solidFill>
              </a:rPr>
              <a:t>we are using Max value in column to divide the whole column to get the values in range [0, 1]</a:t>
            </a:r>
            <a:endParaRPr lang="en-IN" sz="1600" dirty="0">
              <a:solidFill>
                <a:schemeClr val="tx1"/>
              </a:solidFill>
            </a:endParaRPr>
          </a:p>
        </p:txBody>
      </p:sp>
      <p:pic>
        <p:nvPicPr>
          <p:cNvPr id="2" name="Picture 1">
            <a:extLst>
              <a:ext uri="{FF2B5EF4-FFF2-40B4-BE49-F238E27FC236}">
                <a16:creationId xmlns:a16="http://schemas.microsoft.com/office/drawing/2014/main" id="{547D2B50-4349-4D84-914E-4989036753E0}"/>
              </a:ext>
            </a:extLst>
          </p:cNvPr>
          <p:cNvPicPr>
            <a:picLocks noChangeAspect="1"/>
          </p:cNvPicPr>
          <p:nvPr/>
        </p:nvPicPr>
        <p:blipFill>
          <a:blip r:embed="rId2"/>
          <a:stretch>
            <a:fillRect/>
          </a:stretch>
        </p:blipFill>
        <p:spPr>
          <a:xfrm>
            <a:off x="3749168" y="2168855"/>
            <a:ext cx="4316761" cy="2712965"/>
          </a:xfrm>
          <a:prstGeom prst="rect">
            <a:avLst/>
          </a:prstGeom>
        </p:spPr>
      </p:pic>
      <p:pic>
        <p:nvPicPr>
          <p:cNvPr id="5" name="Picture 4">
            <a:extLst>
              <a:ext uri="{FF2B5EF4-FFF2-40B4-BE49-F238E27FC236}">
                <a16:creationId xmlns:a16="http://schemas.microsoft.com/office/drawing/2014/main" id="{5D39D417-2D88-4A60-BAB5-BB3B0EDC5574}"/>
              </a:ext>
            </a:extLst>
          </p:cNvPr>
          <p:cNvPicPr>
            <a:picLocks noChangeAspect="1"/>
          </p:cNvPicPr>
          <p:nvPr/>
        </p:nvPicPr>
        <p:blipFill rotWithShape="1">
          <a:blip r:embed="rId3"/>
          <a:srcRect r="20840"/>
          <a:stretch/>
        </p:blipFill>
        <p:spPr>
          <a:xfrm>
            <a:off x="322715" y="3637411"/>
            <a:ext cx="3115945" cy="1244409"/>
          </a:xfrm>
          <a:prstGeom prst="rect">
            <a:avLst/>
          </a:prstGeom>
        </p:spPr>
      </p:pic>
      <p:pic>
        <p:nvPicPr>
          <p:cNvPr id="6" name="Picture 5">
            <a:extLst>
              <a:ext uri="{FF2B5EF4-FFF2-40B4-BE49-F238E27FC236}">
                <a16:creationId xmlns:a16="http://schemas.microsoft.com/office/drawing/2014/main" id="{85DD57A4-F870-4236-9209-1BCE566358F0}"/>
              </a:ext>
            </a:extLst>
          </p:cNvPr>
          <p:cNvPicPr>
            <a:picLocks noChangeAspect="1"/>
          </p:cNvPicPr>
          <p:nvPr/>
        </p:nvPicPr>
        <p:blipFill>
          <a:blip r:embed="rId4"/>
          <a:stretch>
            <a:fillRect/>
          </a:stretch>
        </p:blipFill>
        <p:spPr>
          <a:xfrm>
            <a:off x="8492296" y="2195605"/>
            <a:ext cx="3187591" cy="1280428"/>
          </a:xfrm>
          <a:prstGeom prst="rect">
            <a:avLst/>
          </a:prstGeom>
        </p:spPr>
      </p:pic>
      <p:cxnSp>
        <p:nvCxnSpPr>
          <p:cNvPr id="20" name="Straight Connector 19">
            <a:extLst>
              <a:ext uri="{FF2B5EF4-FFF2-40B4-BE49-F238E27FC236}">
                <a16:creationId xmlns:a16="http://schemas.microsoft.com/office/drawing/2014/main" id="{A1ED413A-5C9C-4A7B-BD1E-082335DC4AF8}"/>
              </a:ext>
            </a:extLst>
          </p:cNvPr>
          <p:cNvCxnSpPr>
            <a:cxnSpLocks/>
          </p:cNvCxnSpPr>
          <p:nvPr/>
        </p:nvCxnSpPr>
        <p:spPr>
          <a:xfrm flipV="1">
            <a:off x="1751527" y="2421228"/>
            <a:ext cx="0" cy="1054806"/>
          </a:xfrm>
          <a:prstGeom prst="line">
            <a:avLst/>
          </a:prstGeom>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D0BEB53-265B-4BB3-8DA5-E913DD10B324}"/>
              </a:ext>
            </a:extLst>
          </p:cNvPr>
          <p:cNvCxnSpPr>
            <a:cxnSpLocks/>
          </p:cNvCxnSpPr>
          <p:nvPr/>
        </p:nvCxnSpPr>
        <p:spPr>
          <a:xfrm flipV="1">
            <a:off x="1751527" y="2421228"/>
            <a:ext cx="186743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5023EDC9-890C-4AB8-9BA9-D84F4BCA22A2}"/>
              </a:ext>
            </a:extLst>
          </p:cNvPr>
          <p:cNvCxnSpPr>
            <a:cxnSpLocks/>
          </p:cNvCxnSpPr>
          <p:nvPr/>
        </p:nvCxnSpPr>
        <p:spPr>
          <a:xfrm>
            <a:off x="8319752" y="4675031"/>
            <a:ext cx="1766339" cy="1"/>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65EF0F3-F6E9-4156-A484-BF64B89810B1}"/>
              </a:ext>
            </a:extLst>
          </p:cNvPr>
          <p:cNvCxnSpPr>
            <a:cxnSpLocks/>
          </p:cNvCxnSpPr>
          <p:nvPr/>
        </p:nvCxnSpPr>
        <p:spPr>
          <a:xfrm flipV="1">
            <a:off x="10110458" y="3637411"/>
            <a:ext cx="0" cy="10454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7102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3394323" y="260191"/>
            <a:ext cx="5429692"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Least Mean Square (LMS) Algorithm</a:t>
            </a:r>
            <a:endParaRPr lang="en-IN" sz="2800" dirty="0">
              <a:solidFill>
                <a:srgbClr val="FF9E44"/>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8101FA1-A0B1-4565-9A5D-F91DA9D12015}"/>
              </a:ext>
            </a:extLst>
          </p:cNvPr>
          <p:cNvSpPr txBox="1"/>
          <p:nvPr/>
        </p:nvSpPr>
        <p:spPr>
          <a:xfrm>
            <a:off x="1227786" y="1043188"/>
            <a:ext cx="9736428" cy="2118529"/>
          </a:xfrm>
          <a:prstGeom prst="rect">
            <a:avLst/>
          </a:prstGeom>
          <a:noFill/>
        </p:spPr>
        <p:txBody>
          <a:bodyPr wrap="square" rtlCol="0">
            <a:spAutoFit/>
          </a:bodyPr>
          <a:lstStyle/>
          <a:p>
            <a:pPr marL="285750" indent="-285750" algn="just">
              <a:lnSpc>
                <a:spcPct val="150000"/>
              </a:lnSpc>
              <a:buClr>
                <a:schemeClr val="tx1"/>
              </a:buClr>
              <a:buFont typeface="Wingdings" panose="05000000000000000000" pitchFamily="2" charset="2"/>
              <a:buChar char="ü"/>
            </a:pPr>
            <a:r>
              <a:rPr lang="en-US" sz="1800" dirty="0">
                <a:solidFill>
                  <a:schemeClr val="tx1"/>
                </a:solidFill>
              </a:rPr>
              <a:t>Linear adaptive filtering algorithm (inspired by the perceptron).</a:t>
            </a:r>
          </a:p>
          <a:p>
            <a:pPr marL="285750" indent="-285750" algn="just">
              <a:lnSpc>
                <a:spcPct val="150000"/>
              </a:lnSpc>
              <a:buClr>
                <a:schemeClr val="tx1"/>
              </a:buClr>
              <a:buFont typeface="Wingdings" panose="05000000000000000000" pitchFamily="2" charset="2"/>
              <a:buChar char="ü"/>
            </a:pPr>
            <a:r>
              <a:rPr lang="en-US" sz="1800" dirty="0">
                <a:solidFill>
                  <a:schemeClr val="tx1"/>
                </a:solidFill>
              </a:rPr>
              <a:t>Used for solving problems such as prediction.</a:t>
            </a:r>
          </a:p>
          <a:p>
            <a:pPr marL="285750" indent="-285750" algn="just">
              <a:lnSpc>
                <a:spcPct val="150000"/>
              </a:lnSpc>
              <a:buClr>
                <a:schemeClr val="tx1"/>
              </a:buClr>
              <a:buFont typeface="Wingdings" panose="05000000000000000000" pitchFamily="2" charset="2"/>
              <a:buChar char="ü"/>
            </a:pPr>
            <a:r>
              <a:rPr lang="en-US" sz="1800" dirty="0">
                <a:solidFill>
                  <a:schemeClr val="tx1"/>
                </a:solidFill>
              </a:rPr>
              <a:t>Linear computational complexity with respect to adjustable parameters.</a:t>
            </a:r>
          </a:p>
          <a:p>
            <a:pPr marL="285750" indent="-285750" algn="just">
              <a:lnSpc>
                <a:spcPct val="150000"/>
              </a:lnSpc>
              <a:buClr>
                <a:schemeClr val="tx1"/>
              </a:buClr>
              <a:buFont typeface="Wingdings" panose="05000000000000000000" pitchFamily="2" charset="2"/>
              <a:buChar char="ü"/>
            </a:pPr>
            <a:r>
              <a:rPr lang="en-US" sz="1800" dirty="0">
                <a:solidFill>
                  <a:schemeClr val="tx1"/>
                </a:solidFill>
              </a:rPr>
              <a:t>Robust with respect to external disturbance.</a:t>
            </a:r>
          </a:p>
          <a:p>
            <a:pPr marL="285750" indent="-285750" algn="just">
              <a:lnSpc>
                <a:spcPct val="150000"/>
              </a:lnSpc>
              <a:buClr>
                <a:schemeClr val="tx1"/>
              </a:buClr>
              <a:buFont typeface="Wingdings" panose="05000000000000000000" pitchFamily="2" charset="2"/>
              <a:buChar char="ü"/>
            </a:pPr>
            <a:r>
              <a:rPr lang="en-IN" sz="1800" dirty="0">
                <a:solidFill>
                  <a:schemeClr val="tx1"/>
                </a:solidFill>
              </a:rPr>
              <a:t>Simple to code.</a:t>
            </a:r>
          </a:p>
        </p:txBody>
      </p:sp>
      <p:pic>
        <p:nvPicPr>
          <p:cNvPr id="14" name="Picture 13">
            <a:extLst>
              <a:ext uri="{FF2B5EF4-FFF2-40B4-BE49-F238E27FC236}">
                <a16:creationId xmlns:a16="http://schemas.microsoft.com/office/drawing/2014/main" id="{6129F477-BCF0-461D-B2DD-C99C30133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45" y="3421494"/>
            <a:ext cx="3428598" cy="2879228"/>
          </a:xfrm>
          <a:prstGeom prst="rect">
            <a:avLst/>
          </a:prstGeom>
        </p:spPr>
      </p:pic>
      <p:pic>
        <p:nvPicPr>
          <p:cNvPr id="16" name="Picture 15">
            <a:extLst>
              <a:ext uri="{FF2B5EF4-FFF2-40B4-BE49-F238E27FC236}">
                <a16:creationId xmlns:a16="http://schemas.microsoft.com/office/drawing/2014/main" id="{EB0107AF-A5DF-42A3-82AE-0D94E1682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670" y="4074719"/>
            <a:ext cx="4281286" cy="1740093"/>
          </a:xfrm>
          <a:prstGeom prst="rect">
            <a:avLst/>
          </a:prstGeom>
        </p:spPr>
      </p:pic>
    </p:spTree>
    <p:extLst>
      <p:ext uri="{BB962C8B-B14F-4D97-AF65-F5344CB8AC3E}">
        <p14:creationId xmlns:p14="http://schemas.microsoft.com/office/powerpoint/2010/main" val="34872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3376345" y="173525"/>
            <a:ext cx="5439310"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Filtering Structure of LMS Algorithm</a:t>
            </a:r>
            <a:endParaRPr lang="en-IN" sz="2800" dirty="0">
              <a:solidFill>
                <a:srgbClr val="FF9E44"/>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8101FA1-A0B1-4565-9A5D-F91DA9D12015}"/>
              </a:ext>
            </a:extLst>
          </p:cNvPr>
          <p:cNvSpPr txBox="1"/>
          <p:nvPr/>
        </p:nvSpPr>
        <p:spPr>
          <a:xfrm>
            <a:off x="1227786" y="1043188"/>
            <a:ext cx="9736428" cy="3780522"/>
          </a:xfrm>
          <a:prstGeom prst="rect">
            <a:avLst/>
          </a:prstGeom>
          <a:noFill/>
        </p:spPr>
        <p:txBody>
          <a:bodyPr wrap="square" rtlCol="0">
            <a:spAutoFit/>
          </a:bodyPr>
          <a:lstStyle/>
          <a:p>
            <a:pPr algn="just">
              <a:lnSpc>
                <a:spcPct val="150000"/>
              </a:lnSpc>
              <a:buClr>
                <a:schemeClr val="tx1"/>
              </a:buClr>
            </a:pPr>
            <a:r>
              <a:rPr lang="en-US" sz="1800" dirty="0">
                <a:solidFill>
                  <a:schemeClr val="tx1"/>
                </a:solidFill>
              </a:rPr>
              <a:t>Adaptive filtering (system identification):</a:t>
            </a:r>
          </a:p>
          <a:p>
            <a:pPr marL="342900" indent="-342900" algn="just">
              <a:lnSpc>
                <a:spcPct val="150000"/>
              </a:lnSpc>
              <a:buClr>
                <a:schemeClr val="tx1"/>
              </a:buClr>
              <a:buFont typeface="+mj-lt"/>
              <a:buAutoNum type="arabicParenR"/>
            </a:pPr>
            <a:r>
              <a:rPr lang="en-US" sz="1800" dirty="0">
                <a:solidFill>
                  <a:schemeClr val="tx1"/>
                </a:solidFill>
              </a:rPr>
              <a:t>Start from an arbitrary setting of the adjustable weights.</a:t>
            </a:r>
          </a:p>
          <a:p>
            <a:pPr marL="342900" indent="-342900" algn="just">
              <a:lnSpc>
                <a:spcPct val="150000"/>
              </a:lnSpc>
              <a:buClr>
                <a:schemeClr val="tx1"/>
              </a:buClr>
              <a:buFont typeface="+mj-lt"/>
              <a:buAutoNum type="arabicParenR"/>
            </a:pPr>
            <a:r>
              <a:rPr lang="en-US" sz="1800" dirty="0">
                <a:solidFill>
                  <a:schemeClr val="tx1"/>
                </a:solidFill>
              </a:rPr>
              <a:t>Adjustment of weights are made on continuous basis. </a:t>
            </a:r>
          </a:p>
          <a:p>
            <a:pPr marL="342900" indent="-342900" algn="just">
              <a:lnSpc>
                <a:spcPct val="150000"/>
              </a:lnSpc>
              <a:buClr>
                <a:schemeClr val="tx1"/>
              </a:buClr>
              <a:buFont typeface="+mj-lt"/>
              <a:buAutoNum type="arabicParenR"/>
            </a:pPr>
            <a:r>
              <a:rPr lang="en-US" sz="1800" dirty="0">
                <a:solidFill>
                  <a:schemeClr val="tx1"/>
                </a:solidFill>
              </a:rPr>
              <a:t>Computation of adjustments to the weight are completed inside one interval that  is one sampling period long. </a:t>
            </a:r>
          </a:p>
          <a:p>
            <a:pPr algn="just">
              <a:lnSpc>
                <a:spcPct val="150000"/>
              </a:lnSpc>
              <a:buClr>
                <a:schemeClr val="tx1"/>
              </a:buClr>
            </a:pPr>
            <a:endParaRPr lang="en-US" sz="1800" dirty="0">
              <a:solidFill>
                <a:schemeClr val="tx1"/>
              </a:solidFill>
            </a:endParaRPr>
          </a:p>
          <a:p>
            <a:pPr algn="just">
              <a:lnSpc>
                <a:spcPct val="150000"/>
              </a:lnSpc>
              <a:buClr>
                <a:schemeClr val="tx1"/>
              </a:buClr>
            </a:pPr>
            <a:r>
              <a:rPr lang="en-US" sz="1800" dirty="0">
                <a:solidFill>
                  <a:schemeClr val="tx1"/>
                </a:solidFill>
              </a:rPr>
              <a:t>Adaptive filter consists of two continuous processes: </a:t>
            </a:r>
          </a:p>
          <a:p>
            <a:pPr marL="342900" indent="-342900" algn="just">
              <a:lnSpc>
                <a:spcPct val="150000"/>
              </a:lnSpc>
              <a:buClr>
                <a:schemeClr val="tx1"/>
              </a:buClr>
              <a:buFont typeface="+mj-lt"/>
              <a:buAutoNum type="arabicParenR"/>
            </a:pPr>
            <a:r>
              <a:rPr lang="en-US" sz="1800" dirty="0">
                <a:solidFill>
                  <a:schemeClr val="tx1"/>
                </a:solidFill>
              </a:rPr>
              <a:t>Filtering process: computation of the output signal y(</a:t>
            </a:r>
            <a:r>
              <a:rPr lang="en-US" sz="1800" dirty="0" err="1">
                <a:solidFill>
                  <a:schemeClr val="tx1"/>
                </a:solidFill>
              </a:rPr>
              <a:t>i</a:t>
            </a:r>
            <a:r>
              <a:rPr lang="en-US" sz="1800" dirty="0">
                <a:solidFill>
                  <a:schemeClr val="tx1"/>
                </a:solidFill>
              </a:rPr>
              <a:t>) and the error signal e(</a:t>
            </a:r>
            <a:r>
              <a:rPr lang="en-US" sz="1800" dirty="0" err="1">
                <a:solidFill>
                  <a:schemeClr val="tx1"/>
                </a:solidFill>
              </a:rPr>
              <a:t>i</a:t>
            </a:r>
            <a:r>
              <a:rPr lang="en-US" sz="1800" dirty="0">
                <a:solidFill>
                  <a:schemeClr val="tx1"/>
                </a:solidFill>
              </a:rPr>
              <a:t>).</a:t>
            </a:r>
          </a:p>
          <a:p>
            <a:pPr marL="342900" indent="-342900" algn="just">
              <a:lnSpc>
                <a:spcPct val="150000"/>
              </a:lnSpc>
              <a:buClr>
                <a:schemeClr val="tx1"/>
              </a:buClr>
              <a:buFont typeface="+mj-lt"/>
              <a:buAutoNum type="arabicParenR"/>
            </a:pPr>
            <a:r>
              <a:rPr lang="en-US" sz="1800" dirty="0">
                <a:solidFill>
                  <a:schemeClr val="tx1"/>
                </a:solidFill>
              </a:rPr>
              <a:t>Adaptive process: The automatic adjustment of the weights according to the error signal.</a:t>
            </a:r>
          </a:p>
        </p:txBody>
      </p:sp>
    </p:spTree>
    <p:extLst>
      <p:ext uri="{BB962C8B-B14F-4D97-AF65-F5344CB8AC3E}">
        <p14:creationId xmlns:p14="http://schemas.microsoft.com/office/powerpoint/2010/main" val="310359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925647" y="174300"/>
            <a:ext cx="2340705"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LMS Algorithm</a:t>
            </a:r>
            <a:endParaRPr lang="en-IN" sz="2800" dirty="0">
              <a:solidFill>
                <a:srgbClr val="FF9E44"/>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586F6F8-C524-430C-94C9-154A4CE219C4}"/>
              </a:ext>
            </a:extLst>
          </p:cNvPr>
          <p:cNvSpPr txBox="1"/>
          <p:nvPr/>
        </p:nvSpPr>
        <p:spPr>
          <a:xfrm>
            <a:off x="997308" y="882134"/>
            <a:ext cx="1159292" cy="369332"/>
          </a:xfrm>
          <a:prstGeom prst="rect">
            <a:avLst/>
          </a:prstGeom>
          <a:noFill/>
        </p:spPr>
        <p:txBody>
          <a:bodyPr wrap="none" rtlCol="0">
            <a:spAutoFit/>
          </a:bodyPr>
          <a:lstStyle/>
          <a:p>
            <a:r>
              <a:rPr lang="en-US" sz="1800" dirty="0">
                <a:solidFill>
                  <a:schemeClr val="tx1"/>
                </a:solidFill>
              </a:rPr>
              <a:t>Algorithm</a:t>
            </a:r>
            <a:endParaRPr lang="en-IN" sz="1800" dirty="0">
              <a:solidFill>
                <a:schemeClr val="tx1"/>
              </a:solidFill>
            </a:endParaRPr>
          </a:p>
        </p:txBody>
      </p:sp>
      <p:pic>
        <p:nvPicPr>
          <p:cNvPr id="11" name="Picture 10">
            <a:extLst>
              <a:ext uri="{FF2B5EF4-FFF2-40B4-BE49-F238E27FC236}">
                <a16:creationId xmlns:a16="http://schemas.microsoft.com/office/drawing/2014/main" id="{56CB45EA-844D-4472-9E59-22A04D57E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08" y="1274413"/>
            <a:ext cx="4762499" cy="5467350"/>
          </a:xfrm>
          <a:prstGeom prst="rect">
            <a:avLst/>
          </a:prstGeom>
        </p:spPr>
      </p:pic>
      <p:sp>
        <p:nvSpPr>
          <p:cNvPr id="12" name="TextBox 11">
            <a:extLst>
              <a:ext uri="{FF2B5EF4-FFF2-40B4-BE49-F238E27FC236}">
                <a16:creationId xmlns:a16="http://schemas.microsoft.com/office/drawing/2014/main" id="{DA6A32C4-DD60-4FDB-9B0F-BDCF51CC72F5}"/>
              </a:ext>
            </a:extLst>
          </p:cNvPr>
          <p:cNvSpPr txBox="1"/>
          <p:nvPr/>
        </p:nvSpPr>
        <p:spPr>
          <a:xfrm>
            <a:off x="6623413" y="905081"/>
            <a:ext cx="736099" cy="369332"/>
          </a:xfrm>
          <a:prstGeom prst="rect">
            <a:avLst/>
          </a:prstGeom>
          <a:noFill/>
        </p:spPr>
        <p:txBody>
          <a:bodyPr wrap="none" rtlCol="0">
            <a:spAutoFit/>
          </a:bodyPr>
          <a:lstStyle/>
          <a:p>
            <a:r>
              <a:rPr lang="en-US" sz="1800" dirty="0">
                <a:solidFill>
                  <a:schemeClr val="tx1"/>
                </a:solidFill>
              </a:rPr>
              <a:t>Code</a:t>
            </a:r>
            <a:endParaRPr lang="en-IN" sz="1800" dirty="0">
              <a:solidFill>
                <a:schemeClr val="tx1"/>
              </a:solidFill>
            </a:endParaRPr>
          </a:p>
        </p:txBody>
      </p:sp>
      <p:pic>
        <p:nvPicPr>
          <p:cNvPr id="13" name="Picture 12">
            <a:extLst>
              <a:ext uri="{FF2B5EF4-FFF2-40B4-BE49-F238E27FC236}">
                <a16:creationId xmlns:a16="http://schemas.microsoft.com/office/drawing/2014/main" id="{59A5F5BF-41CF-4C64-BBF6-601D77292D28}"/>
              </a:ext>
            </a:extLst>
          </p:cNvPr>
          <p:cNvPicPr>
            <a:picLocks noChangeAspect="1"/>
          </p:cNvPicPr>
          <p:nvPr/>
        </p:nvPicPr>
        <p:blipFill>
          <a:blip r:embed="rId3"/>
          <a:stretch>
            <a:fillRect/>
          </a:stretch>
        </p:blipFill>
        <p:spPr>
          <a:xfrm>
            <a:off x="6623413" y="1223343"/>
            <a:ext cx="4903178" cy="5460357"/>
          </a:xfrm>
          <a:prstGeom prst="rect">
            <a:avLst/>
          </a:prstGeom>
        </p:spPr>
      </p:pic>
    </p:spTree>
    <p:extLst>
      <p:ext uri="{BB962C8B-B14F-4D97-AF65-F5344CB8AC3E}">
        <p14:creationId xmlns:p14="http://schemas.microsoft.com/office/powerpoint/2010/main" val="142118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926204-E9FC-4454-855F-AE040BC5DA11}"/>
              </a:ext>
            </a:extLst>
          </p:cNvPr>
          <p:cNvPicPr>
            <a:picLocks noChangeAspect="1"/>
          </p:cNvPicPr>
          <p:nvPr/>
        </p:nvPicPr>
        <p:blipFill>
          <a:blip r:embed="rId2"/>
          <a:stretch>
            <a:fillRect/>
          </a:stretch>
        </p:blipFill>
        <p:spPr>
          <a:xfrm>
            <a:off x="6838488" y="2975270"/>
            <a:ext cx="4142766" cy="3738295"/>
          </a:xfrm>
          <a:prstGeom prst="rect">
            <a:avLst/>
          </a:prstGeom>
        </p:spPr>
      </p:pic>
      <p:pic>
        <p:nvPicPr>
          <p:cNvPr id="10" name="Picture 9">
            <a:extLst>
              <a:ext uri="{FF2B5EF4-FFF2-40B4-BE49-F238E27FC236}">
                <a16:creationId xmlns:a16="http://schemas.microsoft.com/office/drawing/2014/main" id="{ADFAFEED-C4F3-4AE1-96D1-605DD432AD08}"/>
              </a:ext>
            </a:extLst>
          </p:cNvPr>
          <p:cNvPicPr>
            <a:picLocks noChangeAspect="1"/>
          </p:cNvPicPr>
          <p:nvPr/>
        </p:nvPicPr>
        <p:blipFill>
          <a:blip r:embed="rId3"/>
          <a:stretch>
            <a:fillRect/>
          </a:stretch>
        </p:blipFill>
        <p:spPr>
          <a:xfrm>
            <a:off x="1277326" y="3030981"/>
            <a:ext cx="5243677" cy="3682584"/>
          </a:xfrm>
          <a:prstGeom prst="rect">
            <a:avLst/>
          </a:prstGeom>
        </p:spPr>
      </p:pic>
      <p:pic>
        <p:nvPicPr>
          <p:cNvPr id="5" name="Picture 4">
            <a:extLst>
              <a:ext uri="{FF2B5EF4-FFF2-40B4-BE49-F238E27FC236}">
                <a16:creationId xmlns:a16="http://schemas.microsoft.com/office/drawing/2014/main" id="{EEB0184D-53B2-498C-B9AF-34D4F3C6A5DE}"/>
              </a:ext>
            </a:extLst>
          </p:cNvPr>
          <p:cNvPicPr>
            <a:picLocks noChangeAspect="1"/>
          </p:cNvPicPr>
          <p:nvPr/>
        </p:nvPicPr>
        <p:blipFill rotWithShape="1">
          <a:blip r:embed="rId4"/>
          <a:srcRect l="-4146" t="494" r="5318" b="-494"/>
          <a:stretch/>
        </p:blipFill>
        <p:spPr>
          <a:xfrm>
            <a:off x="852322" y="650383"/>
            <a:ext cx="10128931" cy="2209760"/>
          </a:xfrm>
          <a:prstGeom prst="rect">
            <a:avLst/>
          </a:prstGeom>
        </p:spPr>
      </p:pic>
      <p:sp>
        <p:nvSpPr>
          <p:cNvPr id="15" name="TextBox 14">
            <a:extLst>
              <a:ext uri="{FF2B5EF4-FFF2-40B4-BE49-F238E27FC236}">
                <a16:creationId xmlns:a16="http://schemas.microsoft.com/office/drawing/2014/main" id="{DB5A24FE-8BA4-4E07-ADA1-A95C934CC05C}"/>
              </a:ext>
            </a:extLst>
          </p:cNvPr>
          <p:cNvSpPr txBox="1"/>
          <p:nvPr/>
        </p:nvSpPr>
        <p:spPr>
          <a:xfrm>
            <a:off x="4291660" y="78415"/>
            <a:ext cx="3608680"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LMS Algorithm Outputs</a:t>
            </a:r>
            <a:endParaRPr lang="en-IN" sz="2800" dirty="0">
              <a:solidFill>
                <a:srgbClr val="FF9E44"/>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142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291660" y="174300"/>
            <a:ext cx="3608680"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LMS Algorithm Outputs</a:t>
            </a:r>
            <a:endParaRPr lang="en-IN" sz="2800" dirty="0">
              <a:solidFill>
                <a:srgbClr val="FF9E44"/>
              </a:solidFill>
              <a:latin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1182DBFA-6A70-40C7-B4AE-4F16C9114598}"/>
              </a:ext>
            </a:extLst>
          </p:cNvPr>
          <p:cNvCxnSpPr/>
          <p:nvPr/>
        </p:nvCxnSpPr>
        <p:spPr>
          <a:xfrm>
            <a:off x="506569" y="3429000"/>
            <a:ext cx="11178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20184D6-949F-4508-8543-9CD003940C84}"/>
              </a:ext>
            </a:extLst>
          </p:cNvPr>
          <p:cNvSpPr txBox="1"/>
          <p:nvPr/>
        </p:nvSpPr>
        <p:spPr>
          <a:xfrm>
            <a:off x="5083983" y="1499904"/>
            <a:ext cx="2024034" cy="523220"/>
          </a:xfrm>
          <a:prstGeom prst="rect">
            <a:avLst/>
          </a:prstGeom>
          <a:noFill/>
        </p:spPr>
        <p:txBody>
          <a:bodyPr wrap="square" rtlCol="0">
            <a:spAutoFit/>
          </a:bodyPr>
          <a:lstStyle/>
          <a:p>
            <a:pPr algn="ctr"/>
            <a:r>
              <a:rPr lang="en-US" dirty="0" err="1">
                <a:solidFill>
                  <a:schemeClr val="tx1"/>
                </a:solidFill>
              </a:rPr>
              <a:t>Tw_spy_data</a:t>
            </a:r>
            <a:endParaRPr lang="en-US" dirty="0">
              <a:solidFill>
                <a:schemeClr val="tx1"/>
              </a:solidFill>
            </a:endParaRPr>
          </a:p>
          <a:p>
            <a:pPr algn="ctr"/>
            <a:r>
              <a:rPr lang="en-US" dirty="0">
                <a:solidFill>
                  <a:schemeClr val="tx1"/>
                </a:solidFill>
              </a:rPr>
              <a:t>Accuracy: 99.95 %</a:t>
            </a:r>
            <a:endParaRPr lang="en-IN" dirty="0">
              <a:solidFill>
                <a:schemeClr val="tx1"/>
              </a:solidFill>
            </a:endParaRPr>
          </a:p>
        </p:txBody>
      </p:sp>
      <p:sp>
        <p:nvSpPr>
          <p:cNvPr id="14" name="TextBox 13">
            <a:extLst>
              <a:ext uri="{FF2B5EF4-FFF2-40B4-BE49-F238E27FC236}">
                <a16:creationId xmlns:a16="http://schemas.microsoft.com/office/drawing/2014/main" id="{FE327759-9A38-4862-B990-4AAFBF52E368}"/>
              </a:ext>
            </a:extLst>
          </p:cNvPr>
          <p:cNvSpPr txBox="1"/>
          <p:nvPr/>
        </p:nvSpPr>
        <p:spPr>
          <a:xfrm>
            <a:off x="2008344" y="6224087"/>
            <a:ext cx="2246242" cy="523220"/>
          </a:xfrm>
          <a:prstGeom prst="rect">
            <a:avLst/>
          </a:prstGeom>
          <a:noFill/>
        </p:spPr>
        <p:txBody>
          <a:bodyPr wrap="square" rtlCol="0">
            <a:spAutoFit/>
          </a:bodyPr>
          <a:lstStyle/>
          <a:p>
            <a:pPr algn="ctr"/>
            <a:r>
              <a:rPr lang="en-US" dirty="0">
                <a:solidFill>
                  <a:schemeClr val="tx1"/>
                </a:solidFill>
              </a:rPr>
              <a:t>Google Dataset</a:t>
            </a:r>
          </a:p>
          <a:p>
            <a:pPr algn="ctr"/>
            <a:r>
              <a:rPr lang="en-US" dirty="0">
                <a:solidFill>
                  <a:schemeClr val="tx1"/>
                </a:solidFill>
              </a:rPr>
              <a:t>Accuracy: 89.89 %</a:t>
            </a:r>
            <a:endParaRPr lang="en-IN" dirty="0">
              <a:solidFill>
                <a:schemeClr val="tx1"/>
              </a:solidFill>
            </a:endParaRPr>
          </a:p>
        </p:txBody>
      </p:sp>
      <p:sp>
        <p:nvSpPr>
          <p:cNvPr id="15" name="TextBox 14">
            <a:extLst>
              <a:ext uri="{FF2B5EF4-FFF2-40B4-BE49-F238E27FC236}">
                <a16:creationId xmlns:a16="http://schemas.microsoft.com/office/drawing/2014/main" id="{EE93779C-987D-43BE-859F-FEE1E9DFD3B0}"/>
              </a:ext>
            </a:extLst>
          </p:cNvPr>
          <p:cNvSpPr txBox="1"/>
          <p:nvPr/>
        </p:nvSpPr>
        <p:spPr>
          <a:xfrm>
            <a:off x="7965071" y="6240025"/>
            <a:ext cx="2246242" cy="523220"/>
          </a:xfrm>
          <a:prstGeom prst="rect">
            <a:avLst/>
          </a:prstGeom>
          <a:noFill/>
        </p:spPr>
        <p:txBody>
          <a:bodyPr wrap="square" rtlCol="0">
            <a:spAutoFit/>
          </a:bodyPr>
          <a:lstStyle/>
          <a:p>
            <a:pPr algn="ctr"/>
            <a:r>
              <a:rPr lang="en-US" dirty="0">
                <a:solidFill>
                  <a:schemeClr val="tx1"/>
                </a:solidFill>
              </a:rPr>
              <a:t>Nifty50 Dataset</a:t>
            </a:r>
          </a:p>
          <a:p>
            <a:pPr algn="ctr"/>
            <a:r>
              <a:rPr lang="en-US" dirty="0">
                <a:solidFill>
                  <a:schemeClr val="tx1"/>
                </a:solidFill>
              </a:rPr>
              <a:t>Accuracy: 97.02 %</a:t>
            </a:r>
            <a:endParaRPr lang="en-IN" dirty="0">
              <a:solidFill>
                <a:schemeClr val="tx1"/>
              </a:solidFill>
            </a:endParaRPr>
          </a:p>
        </p:txBody>
      </p:sp>
      <p:pic>
        <p:nvPicPr>
          <p:cNvPr id="8" name="Picture 7">
            <a:extLst>
              <a:ext uri="{FF2B5EF4-FFF2-40B4-BE49-F238E27FC236}">
                <a16:creationId xmlns:a16="http://schemas.microsoft.com/office/drawing/2014/main" id="{E79E78E6-D92B-4E0D-BF54-EFF978BEF7B3}"/>
              </a:ext>
            </a:extLst>
          </p:cNvPr>
          <p:cNvPicPr>
            <a:picLocks noChangeAspect="1"/>
          </p:cNvPicPr>
          <p:nvPr/>
        </p:nvPicPr>
        <p:blipFill>
          <a:blip r:embed="rId2"/>
          <a:stretch>
            <a:fillRect/>
          </a:stretch>
        </p:blipFill>
        <p:spPr>
          <a:xfrm>
            <a:off x="1338506" y="3540037"/>
            <a:ext cx="3641234" cy="2573014"/>
          </a:xfrm>
          <a:prstGeom prst="rect">
            <a:avLst/>
          </a:prstGeom>
        </p:spPr>
      </p:pic>
      <p:pic>
        <p:nvPicPr>
          <p:cNvPr id="10" name="Picture 9">
            <a:extLst>
              <a:ext uri="{FF2B5EF4-FFF2-40B4-BE49-F238E27FC236}">
                <a16:creationId xmlns:a16="http://schemas.microsoft.com/office/drawing/2014/main" id="{56FC1A59-7A28-40BE-9453-D862DCEFBED1}"/>
              </a:ext>
            </a:extLst>
          </p:cNvPr>
          <p:cNvPicPr>
            <a:picLocks noChangeAspect="1"/>
          </p:cNvPicPr>
          <p:nvPr/>
        </p:nvPicPr>
        <p:blipFill>
          <a:blip r:embed="rId3"/>
          <a:stretch>
            <a:fillRect/>
          </a:stretch>
        </p:blipFill>
        <p:spPr>
          <a:xfrm>
            <a:off x="7267575" y="3629928"/>
            <a:ext cx="3641235" cy="2557204"/>
          </a:xfrm>
          <a:prstGeom prst="rect">
            <a:avLst/>
          </a:prstGeom>
        </p:spPr>
      </p:pic>
      <p:pic>
        <p:nvPicPr>
          <p:cNvPr id="2" name="Picture 1">
            <a:extLst>
              <a:ext uri="{FF2B5EF4-FFF2-40B4-BE49-F238E27FC236}">
                <a16:creationId xmlns:a16="http://schemas.microsoft.com/office/drawing/2014/main" id="{2B30B554-0FEC-4F22-944A-63AD778D114E}"/>
              </a:ext>
            </a:extLst>
          </p:cNvPr>
          <p:cNvPicPr>
            <a:picLocks noChangeAspect="1"/>
          </p:cNvPicPr>
          <p:nvPr/>
        </p:nvPicPr>
        <p:blipFill>
          <a:blip r:embed="rId4"/>
          <a:stretch>
            <a:fillRect/>
          </a:stretch>
        </p:blipFill>
        <p:spPr>
          <a:xfrm>
            <a:off x="1283190" y="786185"/>
            <a:ext cx="3696550" cy="2554150"/>
          </a:xfrm>
          <a:prstGeom prst="rect">
            <a:avLst/>
          </a:prstGeom>
        </p:spPr>
      </p:pic>
      <p:pic>
        <p:nvPicPr>
          <p:cNvPr id="4" name="Picture 3">
            <a:extLst>
              <a:ext uri="{FF2B5EF4-FFF2-40B4-BE49-F238E27FC236}">
                <a16:creationId xmlns:a16="http://schemas.microsoft.com/office/drawing/2014/main" id="{4EA333C2-340B-4BED-A3C0-018A9ED69244}"/>
              </a:ext>
            </a:extLst>
          </p:cNvPr>
          <p:cNvPicPr>
            <a:picLocks noChangeAspect="1"/>
          </p:cNvPicPr>
          <p:nvPr/>
        </p:nvPicPr>
        <p:blipFill>
          <a:blip r:embed="rId5"/>
          <a:stretch>
            <a:fillRect/>
          </a:stretch>
        </p:blipFill>
        <p:spPr>
          <a:xfrm>
            <a:off x="7212260" y="820796"/>
            <a:ext cx="3696550" cy="2519539"/>
          </a:xfrm>
          <a:prstGeom prst="rect">
            <a:avLst/>
          </a:prstGeom>
        </p:spPr>
      </p:pic>
    </p:spTree>
    <p:extLst>
      <p:ext uri="{BB962C8B-B14F-4D97-AF65-F5344CB8AC3E}">
        <p14:creationId xmlns:p14="http://schemas.microsoft.com/office/powerpoint/2010/main" val="34414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456071" y="701154"/>
            <a:ext cx="3279856" cy="584775"/>
          </a:xfrm>
          <a:prstGeom prst="rect">
            <a:avLst/>
          </a:prstGeom>
          <a:noFill/>
        </p:spPr>
        <p:txBody>
          <a:bodyPr wrap="square" rtlCol="0">
            <a:spAutoFit/>
          </a:bodyPr>
          <a:lstStyle/>
          <a:p>
            <a:r>
              <a:rPr lang="en-US" sz="3200" dirty="0">
                <a:solidFill>
                  <a:srgbClr val="FF9E44"/>
                </a:solidFill>
                <a:latin typeface="Calibri" panose="020F0502020204030204" pitchFamily="34" charset="0"/>
                <a:cs typeface="Calibri" panose="020F0502020204030204" pitchFamily="34" charset="0"/>
              </a:rPr>
              <a:t>LSTM Architecture</a:t>
            </a:r>
            <a:endParaRPr lang="en-IN" sz="3200" dirty="0">
              <a:solidFill>
                <a:srgbClr val="FF9E44"/>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5D87209-A157-49AA-A676-BEB750A15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60" y="1885458"/>
            <a:ext cx="8216279" cy="3087084"/>
          </a:xfrm>
          <a:prstGeom prst="rect">
            <a:avLst/>
          </a:prstGeom>
        </p:spPr>
      </p:pic>
    </p:spTree>
    <p:extLst>
      <p:ext uri="{BB962C8B-B14F-4D97-AF65-F5344CB8AC3E}">
        <p14:creationId xmlns:p14="http://schemas.microsoft.com/office/powerpoint/2010/main" val="283043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734" y="326451"/>
            <a:ext cx="980525"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LSTM</a:t>
            </a:r>
            <a:endParaRPr lang="en-IN" sz="2800" dirty="0">
              <a:solidFill>
                <a:srgbClr val="FF9E44"/>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711" y="4389367"/>
            <a:ext cx="2260548" cy="2572861"/>
          </a:xfrm>
          <a:prstGeom prst="rect">
            <a:avLst/>
          </a:prstGeom>
        </p:spPr>
      </p:pic>
      <p:sp>
        <p:nvSpPr>
          <p:cNvPr id="4" name="TextBox 3"/>
          <p:cNvSpPr txBox="1"/>
          <p:nvPr/>
        </p:nvSpPr>
        <p:spPr>
          <a:xfrm>
            <a:off x="1063160" y="1182202"/>
            <a:ext cx="10065671" cy="3693319"/>
          </a:xfrm>
          <a:prstGeom prst="rect">
            <a:avLst/>
          </a:prstGeom>
          <a:noFill/>
        </p:spPr>
        <p:txBody>
          <a:bodyPr wrap="square" rtlCol="0">
            <a:spAutoFit/>
          </a:bodyPr>
          <a:lstStyle/>
          <a:p>
            <a:pPr algn="just"/>
            <a:r>
              <a:rPr lang="en-IN" sz="1800" b="1" dirty="0">
                <a:solidFill>
                  <a:schemeClr val="tx1"/>
                </a:solidFill>
                <a:latin typeface="Times New Roman" panose="02020603050405020304" pitchFamily="18" charset="0"/>
                <a:cs typeface="Times New Roman" panose="02020603050405020304" pitchFamily="18" charset="0"/>
              </a:rPr>
              <a:t>Forget Gate</a:t>
            </a:r>
            <a:r>
              <a:rPr lang="en-IN" sz="1800" dirty="0">
                <a:solidFill>
                  <a:schemeClr val="tx1"/>
                </a:solidFill>
                <a:latin typeface="Times New Roman" panose="02020603050405020304" pitchFamily="18" charset="0"/>
                <a:cs typeface="Times New Roman" panose="02020603050405020304" pitchFamily="18" charset="0"/>
              </a:rPr>
              <a:t>: </a:t>
            </a:r>
          </a:p>
          <a:p>
            <a:pPr algn="just"/>
            <a:endParaRPr lang="en-IN" sz="18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forget gate is responsible for removing information from the cell state. </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information that is no longer required for the LSTM to understand things or the information that is of less importance is removed via multiplication of a filter. </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is required for optimizing the performance of the LSTM network.</a:t>
            </a:r>
          </a:p>
          <a:p>
            <a:pPr marL="285750" indent="-285750"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gate takes in two inputs; h_t-1 and </a:t>
            </a:r>
            <a:r>
              <a:rPr lang="en-US" sz="1800" dirty="0" err="1">
                <a:solidFill>
                  <a:schemeClr val="tx1"/>
                </a:solidFill>
                <a:latin typeface="Times New Roman" panose="02020603050405020304" pitchFamily="18" charset="0"/>
                <a:cs typeface="Times New Roman" panose="02020603050405020304" pitchFamily="18" charset="0"/>
              </a:rPr>
              <a:t>x_t</a:t>
            </a:r>
            <a:r>
              <a:rPr lang="en-US" sz="1800" dirty="0">
                <a:solidFill>
                  <a:schemeClr val="tx1"/>
                </a:solidFill>
                <a:latin typeface="Times New Roman" panose="02020603050405020304" pitchFamily="18" charset="0"/>
                <a:cs typeface="Times New Roman" panose="02020603050405020304" pitchFamily="18" charset="0"/>
              </a:rPr>
              <a:t>. h_t-1 is the hidden state from the previous cell or the output of the previous cell and </a:t>
            </a:r>
            <a:r>
              <a:rPr lang="en-US" sz="1800" dirty="0" err="1">
                <a:solidFill>
                  <a:schemeClr val="tx1"/>
                </a:solidFill>
                <a:latin typeface="Times New Roman" panose="02020603050405020304" pitchFamily="18" charset="0"/>
                <a:cs typeface="Times New Roman" panose="02020603050405020304" pitchFamily="18" charset="0"/>
              </a:rPr>
              <a:t>x_t</a:t>
            </a:r>
            <a:r>
              <a:rPr lang="en-US" sz="1800" dirty="0">
                <a:solidFill>
                  <a:schemeClr val="tx1"/>
                </a:solidFill>
                <a:latin typeface="Times New Roman" panose="02020603050405020304" pitchFamily="18" charset="0"/>
                <a:cs typeface="Times New Roman" panose="02020603050405020304" pitchFamily="18" charset="0"/>
              </a:rPr>
              <a:t> is the input at that particular time step. </a:t>
            </a:r>
          </a:p>
          <a:p>
            <a:pPr algn="just"/>
            <a:endParaRPr lang="en-IN" sz="1800" dirty="0">
              <a:solidFill>
                <a:schemeClr val="tx1"/>
              </a:solidFill>
            </a:endParaRPr>
          </a:p>
          <a:p>
            <a:pPr algn="just"/>
            <a:endParaRPr lang="en-IN" sz="18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734" y="326451"/>
            <a:ext cx="980525"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LSTM</a:t>
            </a:r>
            <a:endParaRPr lang="en-IN" sz="2800" dirty="0">
              <a:solidFill>
                <a:srgbClr val="FF9E44"/>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940" y="4043053"/>
            <a:ext cx="4010119" cy="2814947"/>
          </a:xfrm>
          <a:prstGeom prst="rect">
            <a:avLst/>
          </a:prstGeom>
        </p:spPr>
      </p:pic>
      <p:sp>
        <p:nvSpPr>
          <p:cNvPr id="4" name="TextBox 3"/>
          <p:cNvSpPr txBox="1"/>
          <p:nvPr/>
        </p:nvSpPr>
        <p:spPr>
          <a:xfrm>
            <a:off x="1063160" y="849671"/>
            <a:ext cx="10065671" cy="3693319"/>
          </a:xfrm>
          <a:prstGeom prst="rect">
            <a:avLst/>
          </a:prstGeom>
          <a:noFill/>
        </p:spPr>
        <p:txBody>
          <a:bodyPr wrap="square" rtlCol="0" anchor="t">
            <a:spAutoFit/>
          </a:bodyPr>
          <a:lstStyle/>
          <a:p>
            <a:pPr algn="just"/>
            <a:r>
              <a:rPr lang="en-IN" sz="1800" b="1" dirty="0">
                <a:solidFill>
                  <a:schemeClr val="tx1"/>
                </a:solidFill>
                <a:latin typeface="Times New Roman" panose="02020603050405020304" pitchFamily="18" charset="0"/>
                <a:cs typeface="Times New Roman" panose="02020603050405020304" pitchFamily="18" charset="0"/>
              </a:rPr>
              <a:t>Input Gate</a:t>
            </a:r>
            <a:r>
              <a:rPr lang="en-IN" sz="1800" dirty="0">
                <a:solidFill>
                  <a:schemeClr val="tx1"/>
                </a:solidFill>
                <a:latin typeface="Times New Roman" panose="02020603050405020304" pitchFamily="18" charset="0"/>
                <a:cs typeface="Times New Roman" panose="02020603050405020304" pitchFamily="18" charset="0"/>
              </a:rPr>
              <a:t>: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IN" sz="1800" dirty="0">
              <a:solidFill>
                <a:schemeClr val="tx1"/>
              </a:solidFill>
            </a:endParaRPr>
          </a:p>
          <a:p>
            <a:pPr marL="342900" indent="-342900" algn="just">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Regulating what values need to be added to the cell state by involving a sigmoid function. This is basically very similar to the forget gate and acts as a filter for all the information from hi-1 and </a:t>
            </a:r>
            <a:r>
              <a:rPr lang="en-US" sz="1800" dirty="0" err="1">
                <a:solidFill>
                  <a:schemeClr val="tx1"/>
                </a:solidFill>
                <a:latin typeface="Times New Roman" panose="02020603050405020304" pitchFamily="18" charset="0"/>
                <a:cs typeface="Times New Roman" panose="02020603050405020304" pitchFamily="18" charset="0"/>
              </a:rPr>
              <a:t>x_t</a:t>
            </a:r>
            <a:r>
              <a:rPr lang="en-US" sz="1800" dirty="0">
                <a:solidFill>
                  <a:schemeClr val="tx1"/>
                </a:solidFill>
                <a:latin typeface="Times New Roman" panose="02020603050405020304" pitchFamily="18" charset="0"/>
                <a:cs typeface="Times New Roman" panose="02020603050405020304" pitchFamily="18" charset="0"/>
              </a:rPr>
              <a:t>. </a:t>
            </a:r>
          </a:p>
          <a:p>
            <a:pPr marL="342900" indent="-342900" algn="just">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Creating a vector containing all possible values that can be added (as perceived from h_t-1 and </a:t>
            </a:r>
            <a:r>
              <a:rPr lang="en-US" sz="1800" dirty="0" err="1">
                <a:solidFill>
                  <a:schemeClr val="tx1"/>
                </a:solidFill>
                <a:latin typeface="Times New Roman" panose="02020603050405020304" pitchFamily="18" charset="0"/>
                <a:cs typeface="Times New Roman" panose="02020603050405020304" pitchFamily="18" charset="0"/>
              </a:rPr>
              <a:t>x_t</a:t>
            </a:r>
            <a:r>
              <a:rPr lang="en-US" sz="1800" dirty="0">
                <a:solidFill>
                  <a:schemeClr val="tx1"/>
                </a:solidFill>
                <a:latin typeface="Times New Roman" panose="02020603050405020304" pitchFamily="18" charset="0"/>
                <a:cs typeface="Times New Roman" panose="02020603050405020304" pitchFamily="18" charset="0"/>
              </a:rPr>
              <a:t>) to the cell state. This is done using the tanh function, which outputs values from -1 to +1.</a:t>
            </a:r>
          </a:p>
          <a:p>
            <a:pPr marL="342900" indent="-342900" algn="just">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Multiplying the value of the regulatory filter (the sigmoid gate) to the created vector (the tanh function) and then adding this useful information to the cell state via addition operation. </a:t>
            </a:r>
          </a:p>
          <a:p>
            <a:pPr marL="342900" indent="-342900" algn="just">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734" y="326451"/>
            <a:ext cx="980525"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LSTM</a:t>
            </a:r>
            <a:endParaRPr lang="en-IN" sz="2800" dirty="0">
              <a:solidFill>
                <a:srgbClr val="FF9E44"/>
              </a:solidFill>
              <a:latin typeface="Calibri" panose="020F0502020204030204" pitchFamily="34" charset="0"/>
              <a:cs typeface="Calibri" panose="020F0502020204030204" pitchFamily="34" charset="0"/>
            </a:endParaRPr>
          </a:p>
        </p:txBody>
      </p:sp>
      <p:sp>
        <p:nvSpPr>
          <p:cNvPr id="4" name="TextBox 3"/>
          <p:cNvSpPr txBox="1"/>
          <p:nvPr/>
        </p:nvSpPr>
        <p:spPr>
          <a:xfrm>
            <a:off x="1063160" y="849671"/>
            <a:ext cx="10065671" cy="3416320"/>
          </a:xfrm>
          <a:prstGeom prst="rect">
            <a:avLst/>
          </a:prstGeom>
          <a:noFill/>
        </p:spPr>
        <p:txBody>
          <a:bodyPr wrap="square" rtlCol="0" anchor="t">
            <a:spAutoFit/>
          </a:bodyPr>
          <a:lstStyle/>
          <a:p>
            <a:pPr algn="just"/>
            <a:r>
              <a:rPr lang="en-IN" sz="1800" b="1" dirty="0">
                <a:solidFill>
                  <a:schemeClr val="tx1"/>
                </a:solidFill>
                <a:latin typeface="Times New Roman" panose="02020603050405020304" pitchFamily="18" charset="0"/>
                <a:cs typeface="Times New Roman" panose="02020603050405020304" pitchFamily="18" charset="0"/>
              </a:rPr>
              <a:t>Output Gate</a:t>
            </a:r>
            <a:r>
              <a:rPr lang="en-IN" sz="1800" dirty="0">
                <a:solidFill>
                  <a:schemeClr val="tx1"/>
                </a:solidFill>
                <a:latin typeface="Times New Roman" panose="02020603050405020304" pitchFamily="18" charset="0"/>
                <a:cs typeface="Times New Roman" panose="02020603050405020304" pitchFamily="18" charset="0"/>
              </a:rPr>
              <a:t>:</a:t>
            </a:r>
          </a:p>
          <a:p>
            <a:pPr algn="just"/>
            <a:r>
              <a:rPr lang="en-IN" sz="1800" dirty="0">
                <a:solidFill>
                  <a:schemeClr val="tx1"/>
                </a:solidFill>
                <a:latin typeface="Times New Roman" panose="02020603050405020304" pitchFamily="18" charset="0"/>
                <a:cs typeface="Times New Roman" panose="02020603050405020304" pitchFamily="18" charset="0"/>
              </a:rPr>
              <a:t> </a:t>
            </a:r>
          </a:p>
          <a:p>
            <a:pPr algn="just"/>
            <a:r>
              <a:rPr lang="en-US" sz="1800" dirty="0">
                <a:solidFill>
                  <a:schemeClr val="tx1"/>
                </a:solidFill>
                <a:latin typeface="Times New Roman" panose="02020603050405020304" pitchFamily="18" charset="0"/>
                <a:cs typeface="Times New Roman" panose="02020603050405020304" pitchFamily="18" charset="0"/>
              </a:rPr>
              <a:t>The functioning of an output gate can again be broken down to three steps:</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Creating a vector after applying tanh function to the cell state, thereby scaling the values to the range -1 to +1.</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Making a filter using the values of h_t-1 and </a:t>
            </a:r>
            <a:r>
              <a:rPr lang="en-US" sz="1800" dirty="0" err="1">
                <a:solidFill>
                  <a:schemeClr val="tx1"/>
                </a:solidFill>
                <a:latin typeface="Times New Roman" panose="02020603050405020304" pitchFamily="18" charset="0"/>
                <a:cs typeface="Times New Roman" panose="02020603050405020304" pitchFamily="18" charset="0"/>
              </a:rPr>
              <a:t>x_t</a:t>
            </a:r>
            <a:r>
              <a:rPr lang="en-US" sz="1800" dirty="0">
                <a:solidFill>
                  <a:schemeClr val="tx1"/>
                </a:solidFill>
                <a:latin typeface="Times New Roman" panose="02020603050405020304" pitchFamily="18" charset="0"/>
                <a:cs typeface="Times New Roman" panose="02020603050405020304" pitchFamily="18" charset="0"/>
              </a:rPr>
              <a:t>, such that it can regulate the values that need to be output from the vector created above. This filter again employs a sigmoid function.</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Multiplying the value of this regulatory filter to the vector created in step 1, and sending it out as a output and also to the hidden state of the next cell.</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425" t="4934" r="12751" b="7983"/>
          <a:stretch>
            <a:fillRect/>
          </a:stretch>
        </p:blipFill>
        <p:spPr>
          <a:xfrm>
            <a:off x="4036524" y="4258596"/>
            <a:ext cx="3845345" cy="25774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6" name="TextBox 5">
            <a:extLst>
              <a:ext uri="{FF2B5EF4-FFF2-40B4-BE49-F238E27FC236}">
                <a16:creationId xmlns:a16="http://schemas.microsoft.com/office/drawing/2014/main" id="{10CEB3D5-66B1-456F-9A95-C0E4544FCA76}"/>
              </a:ext>
            </a:extLst>
          </p:cNvPr>
          <p:cNvSpPr txBox="1"/>
          <p:nvPr/>
        </p:nvSpPr>
        <p:spPr>
          <a:xfrm>
            <a:off x="5091558" y="874950"/>
            <a:ext cx="2008883"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Introduction</a:t>
            </a:r>
            <a:endParaRPr lang="en-IN" sz="2800" dirty="0">
              <a:solidFill>
                <a:srgbClr val="FF9E44"/>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BEB8CB86-FADD-439B-AD4B-F85FD414B568}"/>
              </a:ext>
            </a:extLst>
          </p:cNvPr>
          <p:cNvSpPr/>
          <p:nvPr/>
        </p:nvSpPr>
        <p:spPr>
          <a:xfrm>
            <a:off x="918693" y="2341555"/>
            <a:ext cx="10354614" cy="1953163"/>
          </a:xfrm>
          <a:prstGeom prst="rect">
            <a:avLst/>
          </a:prstGeom>
        </p:spPr>
        <p:txBody>
          <a:bodyPr wrap="square">
            <a:spAutoFit/>
          </a:bodyPr>
          <a:lstStyle/>
          <a:p>
            <a:pPr indent="457200" algn="just">
              <a:lnSpc>
                <a:spcPct val="107000"/>
              </a:lnSpc>
              <a:spcAft>
                <a:spcPts val="800"/>
              </a:spcAft>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Time Series forecasting &amp; modelling plays an important role in data analysis. Time series analysis is a specialized branch of statistics used extensively in fields such as Econometrics &amp; Operation Research. Time Series is being widely used in analytics &amp; data science. </a:t>
            </a:r>
          </a:p>
          <a:p>
            <a:pPr indent="457200" algn="just">
              <a:lnSpc>
                <a:spcPct val="107000"/>
              </a:lnSpc>
              <a:spcAft>
                <a:spcPts val="800"/>
              </a:spcAft>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Stock prices are volatile in nature and price depends on various factors. The main aim of this project is to predict stock prices using Long Short Term Memory (LSTM) with Least mean squares (LMS) Algorithm.</a:t>
            </a:r>
          </a:p>
        </p:txBody>
      </p:sp>
    </p:spTree>
    <p:extLst>
      <p:ext uri="{BB962C8B-B14F-4D97-AF65-F5344CB8AC3E}">
        <p14:creationId xmlns:p14="http://schemas.microsoft.com/office/powerpoint/2010/main" val="127102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r="13662"/>
          <a:stretch/>
        </p:blipFill>
        <p:spPr>
          <a:xfrm>
            <a:off x="5545213" y="1244389"/>
            <a:ext cx="6646787" cy="4921668"/>
          </a:xfrm>
          <a:prstGeom prst="rect">
            <a:avLst/>
          </a:prstGeom>
        </p:spPr>
      </p:pic>
      <p:sp>
        <p:nvSpPr>
          <p:cNvPr id="5" name="TextBox 4">
            <a:extLst>
              <a:ext uri="{FF2B5EF4-FFF2-40B4-BE49-F238E27FC236}">
                <a16:creationId xmlns:a16="http://schemas.microsoft.com/office/drawing/2014/main" id="{F433481A-81B4-4107-8E32-F116A7ACEFCE}"/>
              </a:ext>
            </a:extLst>
          </p:cNvPr>
          <p:cNvSpPr txBox="1"/>
          <p:nvPr/>
        </p:nvSpPr>
        <p:spPr>
          <a:xfrm>
            <a:off x="4493439" y="140838"/>
            <a:ext cx="2515432"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LSTM Algorithm</a:t>
            </a:r>
            <a:endParaRPr lang="en-IN" sz="2800" dirty="0">
              <a:solidFill>
                <a:srgbClr val="FF9E44"/>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6BC0C05-C1CA-4D75-8862-D34D5C555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61" y="1441681"/>
            <a:ext cx="5289252" cy="1987319"/>
          </a:xfrm>
          <a:prstGeom prst="rect">
            <a:avLst/>
          </a:prstGeom>
        </p:spPr>
      </p:pic>
      <p:pic>
        <p:nvPicPr>
          <p:cNvPr id="7" name="Picture 6">
            <a:extLst>
              <a:ext uri="{FF2B5EF4-FFF2-40B4-BE49-F238E27FC236}">
                <a16:creationId xmlns:a16="http://schemas.microsoft.com/office/drawing/2014/main" id="{EB82DADE-CCCA-4A85-8ACD-18AF7C73D1FF}"/>
              </a:ext>
            </a:extLst>
          </p:cNvPr>
          <p:cNvPicPr>
            <a:picLocks noChangeAspect="1"/>
          </p:cNvPicPr>
          <p:nvPr/>
        </p:nvPicPr>
        <p:blipFill>
          <a:blip r:embed="rId4"/>
          <a:stretch>
            <a:fillRect/>
          </a:stretch>
        </p:blipFill>
        <p:spPr>
          <a:xfrm>
            <a:off x="560413" y="3956441"/>
            <a:ext cx="4552500" cy="233810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4009531" y="2247264"/>
            <a:ext cx="3467100" cy="2981325"/>
          </a:xfrm>
          <a:prstGeom prst="rect">
            <a:avLst/>
          </a:prstGeom>
        </p:spPr>
      </p:pic>
      <p:pic>
        <p:nvPicPr>
          <p:cNvPr id="5" name="Content Placeholder 4"/>
          <p:cNvPicPr>
            <a:picLocks noGrp="1" noChangeAspect="1"/>
          </p:cNvPicPr>
          <p:nvPr>
            <p:ph sz="half" idx="2"/>
          </p:nvPr>
        </p:nvPicPr>
        <p:blipFill>
          <a:blip r:embed="rId3"/>
          <a:stretch>
            <a:fillRect/>
          </a:stretch>
        </p:blipFill>
        <p:spPr>
          <a:xfrm>
            <a:off x="622300" y="2176145"/>
            <a:ext cx="3134995" cy="3123565"/>
          </a:xfrm>
          <a:prstGeom prst="rect">
            <a:avLst/>
          </a:prstGeom>
        </p:spPr>
      </p:pic>
      <p:sp>
        <p:nvSpPr>
          <p:cNvPr id="7" name="TextBox 6">
            <a:extLst>
              <a:ext uri="{FF2B5EF4-FFF2-40B4-BE49-F238E27FC236}">
                <a16:creationId xmlns:a16="http://schemas.microsoft.com/office/drawing/2014/main" id="{F8E8E90A-D453-4E21-86D0-B400ABDFA982}"/>
              </a:ext>
            </a:extLst>
          </p:cNvPr>
          <p:cNvSpPr txBox="1"/>
          <p:nvPr/>
        </p:nvSpPr>
        <p:spPr>
          <a:xfrm>
            <a:off x="4009531" y="205232"/>
            <a:ext cx="4172937"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Sigmoid and tanh functions</a:t>
            </a:r>
            <a:endParaRPr lang="en-IN" sz="2800" dirty="0">
              <a:solidFill>
                <a:srgbClr val="FF9E44"/>
              </a:solidFill>
              <a:latin typeface="Calibri" panose="020F0502020204030204" pitchFamily="34" charset="0"/>
              <a:cs typeface="Calibri" panose="020F0502020204030204" pitchFamily="34" charset="0"/>
            </a:endParaRPr>
          </a:p>
        </p:txBody>
      </p:sp>
      <p:pic>
        <p:nvPicPr>
          <p:cNvPr id="10" name="Content Placeholder 4">
            <a:extLst>
              <a:ext uri="{FF2B5EF4-FFF2-40B4-BE49-F238E27FC236}">
                <a16:creationId xmlns:a16="http://schemas.microsoft.com/office/drawing/2014/main" id="{2266244F-1174-4D4A-B782-3D3D06084763}"/>
              </a:ext>
            </a:extLst>
          </p:cNvPr>
          <p:cNvPicPr>
            <a:picLocks noChangeAspect="1"/>
          </p:cNvPicPr>
          <p:nvPr/>
        </p:nvPicPr>
        <p:blipFill>
          <a:blip r:embed="rId4"/>
          <a:stretch>
            <a:fillRect/>
          </a:stretch>
        </p:blipFill>
        <p:spPr>
          <a:xfrm>
            <a:off x="7857386" y="2247264"/>
            <a:ext cx="4077198" cy="2981325"/>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2801668" y="192158"/>
            <a:ext cx="6588663" cy="523220"/>
          </a:xfrm>
          <a:prstGeom prst="rect">
            <a:avLst/>
          </a:prstGeom>
          <a:noFill/>
        </p:spPr>
        <p:txBody>
          <a:bodyPr wrap="none" rtlCol="0">
            <a:spAutoFit/>
          </a:bodyPr>
          <a:lstStyle/>
          <a:p>
            <a:r>
              <a:rPr lang="en-US" sz="2800" dirty="0">
                <a:solidFill>
                  <a:srgbClr val="FF9E44"/>
                </a:solidFill>
                <a:latin typeface="Times New Roman" panose="02020603050405020304" pitchFamily="18" charset="0"/>
                <a:cs typeface="Times New Roman" panose="02020603050405020304" pitchFamily="18" charset="0"/>
              </a:rPr>
              <a:t>Comparison of LSTM and LSTM with LMS</a:t>
            </a:r>
            <a:endParaRPr lang="en-IN" sz="2800" dirty="0">
              <a:solidFill>
                <a:srgbClr val="FF9E44"/>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FA73C9D-24D1-4242-BE2D-0F5ABC589A74}"/>
              </a:ext>
            </a:extLst>
          </p:cNvPr>
          <p:cNvSpPr/>
          <p:nvPr/>
        </p:nvSpPr>
        <p:spPr>
          <a:xfrm>
            <a:off x="1635248" y="1064309"/>
            <a:ext cx="9041338" cy="5078313"/>
          </a:xfrm>
          <a:prstGeom prst="rect">
            <a:avLst/>
          </a:prstGeom>
        </p:spPr>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LSTM				    LSTM with LMS</a:t>
            </a: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b="1" u="sng" dirty="0">
                <a:solidFill>
                  <a:schemeClr val="tx1"/>
                </a:solidFill>
                <a:latin typeface="Times New Roman" panose="02020603050405020304" pitchFamily="18" charset="0"/>
                <a:cs typeface="Times New Roman" panose="02020603050405020304" pitchFamily="18" charset="0"/>
              </a:rPr>
              <a:t>Google Dataset: </a:t>
            </a: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r>
              <a:rPr lang="en-IN" sz="1800" b="1" u="sng" dirty="0">
                <a:solidFill>
                  <a:schemeClr val="tx1"/>
                </a:solidFill>
                <a:latin typeface="Times New Roman" panose="02020603050405020304" pitchFamily="18" charset="0"/>
                <a:cs typeface="Times New Roman" panose="02020603050405020304" pitchFamily="18" charset="0"/>
              </a:rPr>
              <a:t>Reliance Dataset:</a:t>
            </a:r>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b="1" dirty="0">
              <a:solidFill>
                <a:schemeClr val="tx1"/>
              </a:solidFill>
              <a:latin typeface="Times New Roman" panose="02020603050405020304" pitchFamily="18" charset="0"/>
              <a:cs typeface="Times New Roman" panose="02020603050405020304" pitchFamily="18" charset="0"/>
            </a:endParaRPr>
          </a:p>
          <a:p>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35248D0-96C2-42BE-8EA1-20CB2E132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248" y="2106821"/>
            <a:ext cx="3619332" cy="1674167"/>
          </a:xfrm>
          <a:prstGeom prst="rect">
            <a:avLst/>
          </a:prstGeom>
        </p:spPr>
      </p:pic>
      <p:pic>
        <p:nvPicPr>
          <p:cNvPr id="8" name="Picture 7">
            <a:extLst>
              <a:ext uri="{FF2B5EF4-FFF2-40B4-BE49-F238E27FC236}">
                <a16:creationId xmlns:a16="http://schemas.microsoft.com/office/drawing/2014/main" id="{E6A1CED7-5CAF-4AFA-92FC-64430D130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248" y="4533055"/>
            <a:ext cx="3848185" cy="1658895"/>
          </a:xfrm>
          <a:prstGeom prst="rect">
            <a:avLst/>
          </a:prstGeom>
        </p:spPr>
      </p:pic>
      <p:pic>
        <p:nvPicPr>
          <p:cNvPr id="16" name="Picture 15">
            <a:extLst>
              <a:ext uri="{FF2B5EF4-FFF2-40B4-BE49-F238E27FC236}">
                <a16:creationId xmlns:a16="http://schemas.microsoft.com/office/drawing/2014/main" id="{7EBDC679-DDEA-4F63-A5F8-DD7D7B4052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483" y="2106821"/>
            <a:ext cx="3663674" cy="1674167"/>
          </a:xfrm>
          <a:prstGeom prst="rect">
            <a:avLst/>
          </a:prstGeom>
        </p:spPr>
      </p:pic>
      <p:pic>
        <p:nvPicPr>
          <p:cNvPr id="18" name="Picture 17">
            <a:extLst>
              <a:ext uri="{FF2B5EF4-FFF2-40B4-BE49-F238E27FC236}">
                <a16:creationId xmlns:a16="http://schemas.microsoft.com/office/drawing/2014/main" id="{C545E175-ED0E-4BE2-B64B-D189F2227C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0806" y="4533054"/>
            <a:ext cx="3841027" cy="1658896"/>
          </a:xfrm>
          <a:prstGeom prst="rect">
            <a:avLst/>
          </a:prstGeom>
        </p:spPr>
      </p:pic>
    </p:spTree>
    <p:extLst>
      <p:ext uri="{BB962C8B-B14F-4D97-AF65-F5344CB8AC3E}">
        <p14:creationId xmlns:p14="http://schemas.microsoft.com/office/powerpoint/2010/main" val="3906180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503530" y="65801"/>
            <a:ext cx="1184940" cy="369332"/>
          </a:xfrm>
          <a:prstGeom prst="rect">
            <a:avLst/>
          </a:prstGeom>
          <a:noFill/>
        </p:spPr>
        <p:txBody>
          <a:bodyPr wrap="none" rtlCol="0">
            <a:spAutoFit/>
          </a:bodyPr>
          <a:lstStyle/>
          <a:p>
            <a:r>
              <a:rPr lang="en-US" sz="1800" dirty="0">
                <a:solidFill>
                  <a:srgbClr val="FF9E44"/>
                </a:solidFill>
                <a:latin typeface="Times New Roman" panose="02020603050405020304" pitchFamily="18" charset="0"/>
                <a:cs typeface="Times New Roman" panose="02020603050405020304" pitchFamily="18" charset="0"/>
              </a:rPr>
              <a:t>Homepage</a:t>
            </a:r>
            <a:endParaRPr lang="en-IN" sz="1800" dirty="0">
              <a:solidFill>
                <a:srgbClr val="FF9E44"/>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F1FD74-BA21-4DD3-AF66-5117E035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3" y="476962"/>
            <a:ext cx="10904114" cy="6130571"/>
          </a:xfrm>
          <a:prstGeom prst="rect">
            <a:avLst/>
          </a:prstGeom>
        </p:spPr>
      </p:pic>
    </p:spTree>
    <p:extLst>
      <p:ext uri="{BB962C8B-B14F-4D97-AF65-F5344CB8AC3E}">
        <p14:creationId xmlns:p14="http://schemas.microsoft.com/office/powerpoint/2010/main" val="3446526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606122" y="65802"/>
            <a:ext cx="979755" cy="369332"/>
          </a:xfrm>
          <a:prstGeom prst="rect">
            <a:avLst/>
          </a:prstGeom>
          <a:noFill/>
        </p:spPr>
        <p:txBody>
          <a:bodyPr wrap="none" rtlCol="0">
            <a:spAutoFit/>
          </a:bodyPr>
          <a:lstStyle/>
          <a:p>
            <a:r>
              <a:rPr lang="en-US" sz="1800" dirty="0">
                <a:solidFill>
                  <a:srgbClr val="FF9E44"/>
                </a:solidFill>
                <a:latin typeface="Times New Roman" panose="02020603050405020304" pitchFamily="18" charset="0"/>
                <a:cs typeface="Times New Roman" panose="02020603050405020304" pitchFamily="18" charset="0"/>
              </a:rPr>
              <a:t>Training</a:t>
            </a:r>
            <a:endParaRPr lang="en-IN" sz="1800" dirty="0">
              <a:solidFill>
                <a:srgbClr val="FF9E44"/>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F1FD74-BA21-4DD3-AF66-5117E035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3" y="476962"/>
            <a:ext cx="10904114" cy="6130570"/>
          </a:xfrm>
          <a:prstGeom prst="rect">
            <a:avLst/>
          </a:prstGeom>
        </p:spPr>
      </p:pic>
    </p:spTree>
    <p:extLst>
      <p:ext uri="{BB962C8B-B14F-4D97-AF65-F5344CB8AC3E}">
        <p14:creationId xmlns:p14="http://schemas.microsoft.com/office/powerpoint/2010/main" val="367950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782179" y="65802"/>
            <a:ext cx="2627642" cy="369332"/>
          </a:xfrm>
          <a:prstGeom prst="rect">
            <a:avLst/>
          </a:prstGeom>
          <a:noFill/>
        </p:spPr>
        <p:txBody>
          <a:bodyPr wrap="none" rtlCol="0">
            <a:spAutoFit/>
          </a:bodyPr>
          <a:lstStyle/>
          <a:p>
            <a:r>
              <a:rPr lang="en-US" sz="1800" dirty="0">
                <a:solidFill>
                  <a:srgbClr val="FF9E44"/>
                </a:solidFill>
                <a:latin typeface="Times New Roman" panose="02020603050405020304" pitchFamily="18" charset="0"/>
                <a:cs typeface="Times New Roman" panose="02020603050405020304" pitchFamily="18" charset="0"/>
              </a:rPr>
              <a:t>Training – While Training</a:t>
            </a:r>
            <a:endParaRPr lang="en-IN" sz="1800" dirty="0">
              <a:solidFill>
                <a:srgbClr val="FF9E44"/>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F1FD74-BA21-4DD3-AF66-5117E035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4" y="476962"/>
            <a:ext cx="10904112" cy="6130570"/>
          </a:xfrm>
          <a:prstGeom prst="rect">
            <a:avLst/>
          </a:prstGeom>
        </p:spPr>
      </p:pic>
    </p:spTree>
    <p:extLst>
      <p:ext uri="{BB962C8B-B14F-4D97-AF65-F5344CB8AC3E}">
        <p14:creationId xmlns:p14="http://schemas.microsoft.com/office/powerpoint/2010/main" val="3123474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557758" y="65803"/>
            <a:ext cx="3076483" cy="369332"/>
          </a:xfrm>
          <a:prstGeom prst="rect">
            <a:avLst/>
          </a:prstGeom>
          <a:noFill/>
        </p:spPr>
        <p:txBody>
          <a:bodyPr wrap="none" rtlCol="0">
            <a:spAutoFit/>
          </a:bodyPr>
          <a:lstStyle/>
          <a:p>
            <a:r>
              <a:rPr lang="en-US" sz="1800" dirty="0">
                <a:solidFill>
                  <a:srgbClr val="FF9E44"/>
                </a:solidFill>
                <a:latin typeface="Times New Roman" panose="02020603050405020304" pitchFamily="18" charset="0"/>
                <a:cs typeface="Times New Roman" panose="02020603050405020304" pitchFamily="18" charset="0"/>
              </a:rPr>
              <a:t>Training – Training Completed</a:t>
            </a:r>
            <a:endParaRPr lang="en-IN" sz="1800" dirty="0">
              <a:solidFill>
                <a:srgbClr val="FF9E44"/>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F1FD74-BA21-4DD3-AF66-5117E035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4" y="476962"/>
            <a:ext cx="10904112" cy="6130569"/>
          </a:xfrm>
          <a:prstGeom prst="rect">
            <a:avLst/>
          </a:prstGeom>
        </p:spPr>
      </p:pic>
    </p:spTree>
    <p:extLst>
      <p:ext uri="{BB962C8B-B14F-4D97-AF65-F5344CB8AC3E}">
        <p14:creationId xmlns:p14="http://schemas.microsoft.com/office/powerpoint/2010/main" val="3444233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484293" y="65803"/>
            <a:ext cx="1223412" cy="369332"/>
          </a:xfrm>
          <a:prstGeom prst="rect">
            <a:avLst/>
          </a:prstGeom>
          <a:noFill/>
        </p:spPr>
        <p:txBody>
          <a:bodyPr wrap="none" rtlCol="0">
            <a:spAutoFit/>
          </a:bodyPr>
          <a:lstStyle/>
          <a:p>
            <a:r>
              <a:rPr lang="en-US" sz="1800" dirty="0">
                <a:solidFill>
                  <a:srgbClr val="FF9E44"/>
                </a:solidFill>
                <a:latin typeface="Times New Roman" panose="02020603050405020304" pitchFamily="18" charset="0"/>
                <a:cs typeface="Times New Roman" panose="02020603050405020304" pitchFamily="18" charset="0"/>
              </a:rPr>
              <a:t>Predictions</a:t>
            </a:r>
            <a:endParaRPr lang="en-IN" sz="1800" dirty="0">
              <a:solidFill>
                <a:srgbClr val="FF9E44"/>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F1FD74-BA21-4DD3-AF66-5117E035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4" y="476962"/>
            <a:ext cx="10904111" cy="6130569"/>
          </a:xfrm>
          <a:prstGeom prst="rect">
            <a:avLst/>
          </a:prstGeom>
        </p:spPr>
      </p:pic>
    </p:spTree>
    <p:extLst>
      <p:ext uri="{BB962C8B-B14F-4D97-AF65-F5344CB8AC3E}">
        <p14:creationId xmlns:p14="http://schemas.microsoft.com/office/powerpoint/2010/main" val="1278581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198684" y="77717"/>
            <a:ext cx="3794629" cy="369332"/>
          </a:xfrm>
          <a:prstGeom prst="rect">
            <a:avLst/>
          </a:prstGeom>
          <a:noFill/>
        </p:spPr>
        <p:txBody>
          <a:bodyPr wrap="none" rtlCol="0">
            <a:spAutoFit/>
          </a:bodyPr>
          <a:lstStyle/>
          <a:p>
            <a:r>
              <a:rPr lang="en-US" sz="1800" dirty="0">
                <a:solidFill>
                  <a:srgbClr val="FF9E44"/>
                </a:solidFill>
                <a:latin typeface="Times New Roman" panose="02020603050405020304" pitchFamily="18" charset="0"/>
                <a:cs typeface="Times New Roman" panose="02020603050405020304" pitchFamily="18" charset="0"/>
              </a:rPr>
              <a:t>Predictions – After selecting the model</a:t>
            </a:r>
            <a:endParaRPr lang="en-IN" sz="1800" dirty="0">
              <a:solidFill>
                <a:srgbClr val="FF9E44"/>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F1FD74-BA21-4DD3-AF66-5117E035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5" y="476962"/>
            <a:ext cx="10904109" cy="6130567"/>
          </a:xfrm>
          <a:prstGeom prst="rect">
            <a:avLst/>
          </a:prstGeom>
        </p:spPr>
      </p:pic>
    </p:spTree>
    <p:extLst>
      <p:ext uri="{BB962C8B-B14F-4D97-AF65-F5344CB8AC3E}">
        <p14:creationId xmlns:p14="http://schemas.microsoft.com/office/powerpoint/2010/main" val="126622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740773" y="65804"/>
            <a:ext cx="710451" cy="369332"/>
          </a:xfrm>
          <a:prstGeom prst="rect">
            <a:avLst/>
          </a:prstGeom>
          <a:noFill/>
        </p:spPr>
        <p:txBody>
          <a:bodyPr wrap="none" rtlCol="0">
            <a:spAutoFit/>
          </a:bodyPr>
          <a:lstStyle/>
          <a:p>
            <a:r>
              <a:rPr lang="en-US" sz="1800" dirty="0">
                <a:solidFill>
                  <a:srgbClr val="FF9E44"/>
                </a:solidFill>
                <a:latin typeface="Times New Roman" panose="02020603050405020304" pitchFamily="18" charset="0"/>
                <a:cs typeface="Times New Roman" panose="02020603050405020304" pitchFamily="18" charset="0"/>
              </a:rPr>
              <a:t>Team</a:t>
            </a:r>
            <a:endParaRPr lang="en-IN" sz="1800" dirty="0">
              <a:solidFill>
                <a:srgbClr val="FF9E44"/>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F1FD74-BA21-4DD3-AF66-5117E0358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45" y="476962"/>
            <a:ext cx="10904109" cy="6130568"/>
          </a:xfrm>
          <a:prstGeom prst="rect">
            <a:avLst/>
          </a:prstGeom>
        </p:spPr>
      </p:pic>
    </p:spTree>
    <p:extLst>
      <p:ext uri="{BB962C8B-B14F-4D97-AF65-F5344CB8AC3E}">
        <p14:creationId xmlns:p14="http://schemas.microsoft.com/office/powerpoint/2010/main" val="386536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763423" y="219406"/>
            <a:ext cx="3050835" cy="584775"/>
          </a:xfrm>
          <a:prstGeom prst="rect">
            <a:avLst/>
          </a:prstGeom>
          <a:noFill/>
        </p:spPr>
        <p:txBody>
          <a:bodyPr wrap="none" rtlCol="0">
            <a:spAutoFit/>
          </a:bodyPr>
          <a:lstStyle/>
          <a:p>
            <a:r>
              <a:rPr lang="en-US" sz="3200" dirty="0">
                <a:solidFill>
                  <a:srgbClr val="FF9E44"/>
                </a:solidFill>
                <a:latin typeface="Times New Roman" panose="02020603050405020304" pitchFamily="18" charset="0"/>
                <a:cs typeface="Times New Roman" panose="02020603050405020304" pitchFamily="18" charset="0"/>
              </a:rPr>
              <a:t>Literature Survey</a:t>
            </a:r>
            <a:endParaRPr lang="en-IN" sz="3200" dirty="0">
              <a:solidFill>
                <a:srgbClr val="FF9E44"/>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FA73C9D-24D1-4242-BE2D-0F5ABC589A74}"/>
              </a:ext>
            </a:extLst>
          </p:cNvPr>
          <p:cNvSpPr/>
          <p:nvPr/>
        </p:nvSpPr>
        <p:spPr>
          <a:xfrm>
            <a:off x="918692" y="973659"/>
            <a:ext cx="10354614" cy="4832092"/>
          </a:xfrm>
          <a:prstGeom prst="rect">
            <a:avLst/>
          </a:prstGeom>
        </p:spPr>
        <p:txBody>
          <a:bodyPr wrap="square">
            <a:spAutoFit/>
          </a:bodyPr>
          <a:lstStyle/>
          <a:p>
            <a:r>
              <a:rPr lang="en-IN" sz="2000" b="1" dirty="0">
                <a:solidFill>
                  <a:schemeClr val="tx1"/>
                </a:solidFill>
                <a:latin typeface="Times New Roman" panose="02020603050405020304" pitchFamily="18" charset="0"/>
                <a:cs typeface="Times New Roman" panose="02020603050405020304" pitchFamily="18" charset="0"/>
              </a:rPr>
              <a:t>1) Study on the prediction of stock price based on the associated network model of LSTM</a:t>
            </a:r>
            <a:endParaRPr lang="en-IN" sz="20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The prediction methods can be roughly divided into two categories, statistical methods and artificial intelligence methods. Statistical methods include logistic regression model, ARCH model, etc. Artificial intelligence methods include multi-layer perceptron, convolutional neural network, naive Bayes network, back propagation network, single-layer LSTM, support vector machine, recurrent neural network, etc. They used Long short-term memory network (LSTM).</a:t>
            </a:r>
          </a:p>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Long short‑term memory network:</a:t>
            </a:r>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Long short-term memory network (LSTM) is a particular form of recurrent neural network (RNN).</a:t>
            </a: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Working of LSTM:</a:t>
            </a:r>
            <a:endParaRPr lang="en-IN" sz="1600" b="1" dirty="0">
              <a:solidFill>
                <a:schemeClr val="tx1"/>
              </a:solidFill>
              <a:latin typeface="Times New Roman" panose="02020603050405020304" pitchFamily="18" charset="0"/>
              <a:cs typeface="Times New Roman" panose="02020603050405020304" pitchFamily="18" charset="0"/>
            </a:endParaRPr>
          </a:p>
          <a:p>
            <a:pPr algn="just"/>
            <a:r>
              <a:rPr lang="en-IN" sz="1600" dirty="0">
                <a:solidFill>
                  <a:schemeClr val="tx1"/>
                </a:solidFill>
                <a:latin typeface="Times New Roman" panose="02020603050405020304" pitchFamily="18" charset="0"/>
                <a:cs typeface="Times New Roman" panose="02020603050405020304" pitchFamily="18" charset="0"/>
              </a:rPr>
              <a:t> 		LSTM is a special network structure with three “gate” structures. Three gates are placed in an LSTM unit, called input gate, forgetting gate and output gate. While information enters the LSTM’s network, it can be selected by rules. Only the information conforms to the algorithm will be left, and the information that does not conform will be forgotten through the forgetting gate. </a:t>
            </a:r>
          </a:p>
          <a:p>
            <a:pPr algn="just"/>
            <a:r>
              <a:rPr lang="en-US"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The experimental data in this paper are the actual historical data downloaded from the Internet. Three data sets were used in the experiments. It is needed to find an optimization algorithm that requires less resources and has faster convergence speed.</a:t>
            </a:r>
          </a:p>
        </p:txBody>
      </p:sp>
    </p:spTree>
    <p:extLst>
      <p:ext uri="{BB962C8B-B14F-4D97-AF65-F5344CB8AC3E}">
        <p14:creationId xmlns:p14="http://schemas.microsoft.com/office/powerpoint/2010/main" val="3573402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186933" y="287935"/>
            <a:ext cx="1818126" cy="523220"/>
          </a:xfrm>
          <a:prstGeom prst="rect">
            <a:avLst/>
          </a:prstGeom>
          <a:noFill/>
        </p:spPr>
        <p:txBody>
          <a:bodyPr wrap="none" rtlCol="0">
            <a:spAutoFit/>
          </a:bodyPr>
          <a:lstStyle/>
          <a:p>
            <a:r>
              <a:rPr lang="en-US" sz="2800" dirty="0">
                <a:solidFill>
                  <a:srgbClr val="FF9E44"/>
                </a:solidFill>
                <a:latin typeface="Times New Roman" panose="02020603050405020304" pitchFamily="18" charset="0"/>
                <a:cs typeface="Times New Roman" panose="02020603050405020304" pitchFamily="18" charset="0"/>
              </a:rPr>
              <a:t>Conclusion</a:t>
            </a:r>
            <a:endParaRPr lang="en-IN" sz="2800" dirty="0">
              <a:solidFill>
                <a:srgbClr val="FF9E44"/>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FA73C9D-24D1-4242-BE2D-0F5ABC589A74}"/>
              </a:ext>
            </a:extLst>
          </p:cNvPr>
          <p:cNvSpPr/>
          <p:nvPr/>
        </p:nvSpPr>
        <p:spPr>
          <a:xfrm>
            <a:off x="1659224" y="2258583"/>
            <a:ext cx="8873543" cy="1704569"/>
          </a:xfrm>
          <a:prstGeom prst="rect">
            <a:avLst/>
          </a:prstGeom>
        </p:spPr>
        <p:txBody>
          <a:bodyPr wrap="square">
            <a:spAutoFit/>
          </a:bodyPr>
          <a:lstStyle/>
          <a:p>
            <a:pPr algn="just">
              <a:lnSpc>
                <a:spcPct val="150000"/>
              </a:lnSpc>
              <a:buClr>
                <a:schemeClr val="tx1"/>
              </a:buClr>
            </a:pPr>
            <a:r>
              <a:rPr lang="en-US" sz="1800" dirty="0">
                <a:solidFill>
                  <a:schemeClr val="tx1"/>
                </a:solidFill>
                <a:latin typeface="Times New Roman" panose="02020603050405020304" pitchFamily="18" charset="0"/>
                <a:cs typeface="Times New Roman" panose="02020603050405020304" pitchFamily="18" charset="0"/>
              </a:rPr>
              <a:t>	 	 In this project, we are predicting closing stock price of any given organization, we developed a web application for predicting close stock price using LMS and LSTM algorithms for prediction. We have applied datasets belonging to Google, Nifty50, TCS, Infosys and Reliance Stocks and achieved above 95% accuracy for these datasets.</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02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120405" y="378086"/>
            <a:ext cx="1951175" cy="523220"/>
          </a:xfrm>
          <a:prstGeom prst="rect">
            <a:avLst/>
          </a:prstGeom>
          <a:noFill/>
        </p:spPr>
        <p:txBody>
          <a:bodyPr wrap="none" rtlCol="0">
            <a:spAutoFit/>
          </a:bodyPr>
          <a:lstStyle/>
          <a:p>
            <a:r>
              <a:rPr lang="en-US" sz="2800" dirty="0">
                <a:solidFill>
                  <a:srgbClr val="FF9E44"/>
                </a:solidFill>
                <a:latin typeface="Times New Roman" panose="02020603050405020304" pitchFamily="18" charset="0"/>
                <a:cs typeface="Times New Roman" panose="02020603050405020304" pitchFamily="18" charset="0"/>
              </a:rPr>
              <a:t>Future work</a:t>
            </a:r>
            <a:endParaRPr lang="en-IN" sz="2800" dirty="0">
              <a:solidFill>
                <a:srgbClr val="FF9E44"/>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FA73C9D-24D1-4242-BE2D-0F5ABC589A74}"/>
              </a:ext>
            </a:extLst>
          </p:cNvPr>
          <p:cNvSpPr/>
          <p:nvPr/>
        </p:nvSpPr>
        <p:spPr>
          <a:xfrm>
            <a:off x="1955435" y="2580555"/>
            <a:ext cx="8281117" cy="960328"/>
          </a:xfrm>
          <a:prstGeom prst="rect">
            <a:avLst/>
          </a:prstGeom>
        </p:spPr>
        <p:txBody>
          <a:bodyPr wrap="square">
            <a:spAutoFit/>
          </a:bodyPr>
          <a:lstStyle/>
          <a:p>
            <a:pPr marL="285750" indent="-285750" algn="just">
              <a:lnSpc>
                <a:spcPct val="15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We want to extend this application for predicting cryptocurrency trading.</a:t>
            </a:r>
          </a:p>
          <a:p>
            <a:pPr marL="285750" indent="-285750" algn="just">
              <a:lnSpc>
                <a:spcPct val="15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We want to add sentiment analysis for better analysis.</a:t>
            </a:r>
          </a:p>
        </p:txBody>
      </p:sp>
    </p:spTree>
    <p:extLst>
      <p:ext uri="{BB962C8B-B14F-4D97-AF65-F5344CB8AC3E}">
        <p14:creationId xmlns:p14="http://schemas.microsoft.com/office/powerpoint/2010/main" val="1834137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203284" y="313692"/>
            <a:ext cx="1808508"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References</a:t>
            </a:r>
            <a:endParaRPr lang="en-IN" sz="2800" dirty="0">
              <a:solidFill>
                <a:srgbClr val="FF9E44"/>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AFA73C9D-24D1-4242-BE2D-0F5ABC589A74}"/>
              </a:ext>
            </a:extLst>
          </p:cNvPr>
          <p:cNvSpPr/>
          <p:nvPr/>
        </p:nvSpPr>
        <p:spPr>
          <a:xfrm>
            <a:off x="888642" y="887135"/>
            <a:ext cx="10200068" cy="5909310"/>
          </a:xfrm>
          <a:prstGeom prst="rect">
            <a:avLst/>
          </a:prstGeom>
        </p:spPr>
        <p:txBody>
          <a:bodyPr wrap="square">
            <a:spAutoFit/>
          </a:bodyPr>
          <a:lstStyle/>
          <a:p>
            <a:pPr lvl="0"/>
            <a:r>
              <a:rPr lang="en-IN" dirty="0">
                <a:solidFill>
                  <a:schemeClr val="tx1"/>
                </a:solidFill>
                <a:latin typeface="Times New Roman" panose="02020603050405020304" pitchFamily="18" charset="0"/>
                <a:cs typeface="Times New Roman" panose="02020603050405020304" pitchFamily="18" charset="0"/>
              </a:rPr>
              <a:t>Stock Price Prediction Using LSTM on Indian Share Market by </a:t>
            </a:r>
            <a:r>
              <a:rPr lang="en-IN" dirty="0" err="1">
                <a:solidFill>
                  <a:schemeClr val="tx1"/>
                </a:solidFill>
                <a:latin typeface="Times New Roman" panose="02020603050405020304" pitchFamily="18" charset="0"/>
                <a:cs typeface="Times New Roman" panose="02020603050405020304" pitchFamily="18" charset="0"/>
              </a:rPr>
              <a:t>Achyut</a:t>
            </a:r>
            <a:r>
              <a:rPr lang="en-IN" dirty="0">
                <a:solidFill>
                  <a:schemeClr val="tx1"/>
                </a:solidFill>
                <a:latin typeface="Times New Roman" panose="02020603050405020304" pitchFamily="18" charset="0"/>
                <a:cs typeface="Times New Roman" panose="02020603050405020304" pitchFamily="18" charset="0"/>
              </a:rPr>
              <a:t> Ghosh, </a:t>
            </a:r>
            <a:r>
              <a:rPr lang="en-IN" dirty="0" err="1">
                <a:solidFill>
                  <a:schemeClr val="tx1"/>
                </a:solidFill>
                <a:latin typeface="Times New Roman" panose="02020603050405020304" pitchFamily="18" charset="0"/>
                <a:cs typeface="Times New Roman" panose="02020603050405020304" pitchFamily="18" charset="0"/>
              </a:rPr>
              <a:t>Soumik</a:t>
            </a:r>
            <a:r>
              <a:rPr lang="en-IN" dirty="0">
                <a:solidFill>
                  <a:schemeClr val="tx1"/>
                </a:solidFill>
                <a:latin typeface="Times New Roman" panose="02020603050405020304" pitchFamily="18" charset="0"/>
                <a:cs typeface="Times New Roman" panose="02020603050405020304" pitchFamily="18" charset="0"/>
              </a:rPr>
              <a:t> Bose1, </a:t>
            </a:r>
            <a:r>
              <a:rPr lang="en-IN" dirty="0" err="1">
                <a:solidFill>
                  <a:schemeClr val="tx1"/>
                </a:solidFill>
                <a:latin typeface="Times New Roman" panose="02020603050405020304" pitchFamily="18" charset="0"/>
                <a:cs typeface="Times New Roman" panose="02020603050405020304" pitchFamily="18" charset="0"/>
              </a:rPr>
              <a:t>Giridhar</a:t>
            </a:r>
            <a:r>
              <a:rPr lang="en-IN" dirty="0">
                <a:solidFill>
                  <a:schemeClr val="tx1"/>
                </a:solidFill>
                <a:latin typeface="Times New Roman" panose="02020603050405020304" pitchFamily="18" charset="0"/>
                <a:cs typeface="Times New Roman" panose="02020603050405020304" pitchFamily="18" charset="0"/>
              </a:rPr>
              <a:t> Maji, Narayan C. Debnath, Soumya Sen</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S. Selvin, R. </a:t>
            </a:r>
            <a:r>
              <a:rPr lang="en-IN" dirty="0" err="1">
                <a:solidFill>
                  <a:schemeClr val="tx1"/>
                </a:solidFill>
                <a:latin typeface="Times New Roman" panose="02020603050405020304" pitchFamily="18" charset="0"/>
                <a:cs typeface="Times New Roman" panose="02020603050405020304" pitchFamily="18" charset="0"/>
              </a:rPr>
              <a:t>Vinayakumar</a:t>
            </a:r>
            <a:r>
              <a:rPr lang="en-IN" dirty="0">
                <a:solidFill>
                  <a:schemeClr val="tx1"/>
                </a:solidFill>
                <a:latin typeface="Times New Roman" panose="02020603050405020304" pitchFamily="18" charset="0"/>
                <a:cs typeface="Times New Roman" panose="02020603050405020304" pitchFamily="18" charset="0"/>
              </a:rPr>
              <a:t>, E. A. </a:t>
            </a:r>
            <a:r>
              <a:rPr lang="en-IN" dirty="0" err="1">
                <a:solidFill>
                  <a:schemeClr val="tx1"/>
                </a:solidFill>
                <a:latin typeface="Times New Roman" panose="02020603050405020304" pitchFamily="18" charset="0"/>
                <a:cs typeface="Times New Roman" panose="02020603050405020304" pitchFamily="18" charset="0"/>
              </a:rPr>
              <a:t>Gopalkrishnan</a:t>
            </a:r>
            <a:r>
              <a:rPr lang="en-IN" dirty="0">
                <a:solidFill>
                  <a:schemeClr val="tx1"/>
                </a:solidFill>
                <a:latin typeface="Times New Roman" panose="02020603050405020304" pitchFamily="18" charset="0"/>
                <a:cs typeface="Times New Roman" panose="02020603050405020304" pitchFamily="18" charset="0"/>
              </a:rPr>
              <a:t>, V. K. Menon and K. P. </a:t>
            </a:r>
            <a:r>
              <a:rPr lang="en-IN" dirty="0" err="1">
                <a:solidFill>
                  <a:schemeClr val="tx1"/>
                </a:solidFill>
                <a:latin typeface="Times New Roman" panose="02020603050405020304" pitchFamily="18" charset="0"/>
                <a:cs typeface="Times New Roman" panose="02020603050405020304" pitchFamily="18" charset="0"/>
              </a:rPr>
              <a:t>Soman</a:t>
            </a:r>
            <a:r>
              <a:rPr lang="en-IN" dirty="0">
                <a:solidFill>
                  <a:schemeClr val="tx1"/>
                </a:solidFill>
                <a:latin typeface="Times New Roman" panose="02020603050405020304" pitchFamily="18" charset="0"/>
                <a:cs typeface="Times New Roman" panose="02020603050405020304" pitchFamily="18" charset="0"/>
              </a:rPr>
              <a:t>, "Stock price prediction using LSTM, RNN and CNN-sliding window model," in International Conference on Advances in Computing, Communications and Informatics, 2017. </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Murtaza </a:t>
            </a:r>
            <a:r>
              <a:rPr lang="en-IN" dirty="0" err="1">
                <a:solidFill>
                  <a:schemeClr val="tx1"/>
                </a:solidFill>
                <a:latin typeface="Times New Roman" panose="02020603050405020304" pitchFamily="18" charset="0"/>
                <a:cs typeface="Times New Roman" panose="02020603050405020304" pitchFamily="18" charset="0"/>
              </a:rPr>
              <a:t>Roondiwala</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Harshal</a:t>
            </a:r>
            <a:r>
              <a:rPr lang="en-IN" dirty="0">
                <a:solidFill>
                  <a:schemeClr val="tx1"/>
                </a:solidFill>
                <a:latin typeface="Times New Roman" panose="02020603050405020304" pitchFamily="18" charset="0"/>
                <a:cs typeface="Times New Roman" panose="02020603050405020304" pitchFamily="18" charset="0"/>
              </a:rPr>
              <a:t> Patel, Shraddha Varma, “Predicting Stock Prices Using LSTM” in Undergraduate Engineering Students, Department of Information Technology, Mumbai University, 2015.</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err="1">
                <a:solidFill>
                  <a:schemeClr val="tx1"/>
                </a:solidFill>
                <a:latin typeface="Times New Roman" panose="02020603050405020304" pitchFamily="18" charset="0"/>
                <a:cs typeface="Times New Roman" panose="02020603050405020304" pitchFamily="18" charset="0"/>
              </a:rPr>
              <a:t>Xiongwen</a:t>
            </a:r>
            <a:r>
              <a:rPr lang="en-IN" dirty="0">
                <a:solidFill>
                  <a:schemeClr val="tx1"/>
                </a:solidFill>
                <a:latin typeface="Times New Roman" panose="02020603050405020304" pitchFamily="18" charset="0"/>
                <a:cs typeface="Times New Roman" panose="02020603050405020304" pitchFamily="18" charset="0"/>
              </a:rPr>
              <a:t> Pang, </a:t>
            </a:r>
            <a:r>
              <a:rPr lang="en-IN" dirty="0" err="1">
                <a:solidFill>
                  <a:schemeClr val="tx1"/>
                </a:solidFill>
                <a:latin typeface="Times New Roman" panose="02020603050405020304" pitchFamily="18" charset="0"/>
                <a:cs typeface="Times New Roman" panose="02020603050405020304" pitchFamily="18" charset="0"/>
              </a:rPr>
              <a:t>Yanqiang</a:t>
            </a:r>
            <a:r>
              <a:rPr lang="en-IN" dirty="0">
                <a:solidFill>
                  <a:schemeClr val="tx1"/>
                </a:solidFill>
                <a:latin typeface="Times New Roman" panose="02020603050405020304" pitchFamily="18" charset="0"/>
                <a:cs typeface="Times New Roman" panose="02020603050405020304" pitchFamily="18" charset="0"/>
              </a:rPr>
              <a:t> Zhou, Pan Wang, Weiwei Lin, “An innovative neural network approach for stock market prediction”, 2018</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Ishita Parmar, </a:t>
            </a:r>
            <a:r>
              <a:rPr lang="en-IN" dirty="0" err="1">
                <a:solidFill>
                  <a:schemeClr val="tx1"/>
                </a:solidFill>
                <a:latin typeface="Times New Roman" panose="02020603050405020304" pitchFamily="18" charset="0"/>
                <a:cs typeface="Times New Roman" panose="02020603050405020304" pitchFamily="18" charset="0"/>
              </a:rPr>
              <a:t>Navanshu</a:t>
            </a:r>
            <a:r>
              <a:rPr lang="en-IN" dirty="0">
                <a:solidFill>
                  <a:schemeClr val="tx1"/>
                </a:solidFill>
                <a:latin typeface="Times New Roman" panose="02020603050405020304" pitchFamily="18" charset="0"/>
                <a:cs typeface="Times New Roman" panose="02020603050405020304" pitchFamily="18" charset="0"/>
              </a:rPr>
              <a:t> Agarwal, </a:t>
            </a:r>
            <a:r>
              <a:rPr lang="en-IN" dirty="0" err="1">
                <a:solidFill>
                  <a:schemeClr val="tx1"/>
                </a:solidFill>
                <a:latin typeface="Times New Roman" panose="02020603050405020304" pitchFamily="18" charset="0"/>
                <a:cs typeface="Times New Roman" panose="02020603050405020304" pitchFamily="18" charset="0"/>
              </a:rPr>
              <a:t>Sheirsh</a:t>
            </a:r>
            <a:r>
              <a:rPr lang="en-IN" dirty="0">
                <a:solidFill>
                  <a:schemeClr val="tx1"/>
                </a:solidFill>
                <a:latin typeface="Times New Roman" panose="02020603050405020304" pitchFamily="18" charset="0"/>
                <a:cs typeface="Times New Roman" panose="02020603050405020304" pitchFamily="18" charset="0"/>
              </a:rPr>
              <a:t> Saxena, </a:t>
            </a:r>
            <a:r>
              <a:rPr lang="en-IN" dirty="0" err="1">
                <a:solidFill>
                  <a:schemeClr val="tx1"/>
                </a:solidFill>
                <a:latin typeface="Times New Roman" panose="02020603050405020304" pitchFamily="18" charset="0"/>
                <a:cs typeface="Times New Roman" panose="02020603050405020304" pitchFamily="18" charset="0"/>
              </a:rPr>
              <a:t>Ridam</a:t>
            </a:r>
            <a:r>
              <a:rPr lang="en-IN" dirty="0">
                <a:solidFill>
                  <a:schemeClr val="tx1"/>
                </a:solidFill>
                <a:latin typeface="Times New Roman" panose="02020603050405020304" pitchFamily="18" charset="0"/>
                <a:cs typeface="Times New Roman" panose="02020603050405020304" pitchFamily="18" charset="0"/>
              </a:rPr>
              <a:t> Arora, </a:t>
            </a:r>
            <a:r>
              <a:rPr lang="en-IN" dirty="0" err="1">
                <a:solidFill>
                  <a:schemeClr val="tx1"/>
                </a:solidFill>
                <a:latin typeface="Times New Roman" panose="02020603050405020304" pitchFamily="18" charset="0"/>
                <a:cs typeface="Times New Roman" panose="02020603050405020304" pitchFamily="18" charset="0"/>
              </a:rPr>
              <a:t>Shikhin</a:t>
            </a:r>
            <a:r>
              <a:rPr lang="en-IN" dirty="0">
                <a:solidFill>
                  <a:schemeClr val="tx1"/>
                </a:solidFill>
                <a:latin typeface="Times New Roman" panose="02020603050405020304" pitchFamily="18" charset="0"/>
                <a:cs typeface="Times New Roman" panose="02020603050405020304" pitchFamily="18" charset="0"/>
              </a:rPr>
              <a:t> Gupta, Himanshu Dhiman, Lokesh Chouhan Department of Computer Science and Engineering National Institute of Technology, Hamirpur – 177005, INDIA - Stock Market Prediction Using Machine Learning.</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Pranav Bhat Electronics and Telecommunication Department, Maharashtra Institute of Technology, Pune. Savitribai Phule Pune University - A Machine Learning Model for Stock Market Prediction.</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Anurag Sinha Department of computer science, Student, Amity University Jharkhand Ranchi, Jharkhand (India), 834001 - Stock Market Prediction Using Machine Learning.</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V </a:t>
            </a:r>
            <a:r>
              <a:rPr lang="en-IN" dirty="0" err="1">
                <a:solidFill>
                  <a:schemeClr val="tx1"/>
                </a:solidFill>
                <a:latin typeface="Times New Roman" panose="02020603050405020304" pitchFamily="18" charset="0"/>
                <a:cs typeface="Times New Roman" panose="02020603050405020304" pitchFamily="18" charset="0"/>
              </a:rPr>
              <a:t>Kranthi</a:t>
            </a:r>
            <a:r>
              <a:rPr lang="en-IN" dirty="0">
                <a:solidFill>
                  <a:schemeClr val="tx1"/>
                </a:solidFill>
                <a:latin typeface="Times New Roman" panose="02020603050405020304" pitchFamily="18" charset="0"/>
                <a:cs typeface="Times New Roman" panose="02020603050405020304" pitchFamily="18" charset="0"/>
              </a:rPr>
              <a:t> Sai Reddy Student, ECM, </a:t>
            </a:r>
            <a:r>
              <a:rPr lang="en-IN" dirty="0" err="1">
                <a:solidFill>
                  <a:schemeClr val="tx1"/>
                </a:solidFill>
                <a:latin typeface="Times New Roman" panose="02020603050405020304" pitchFamily="18" charset="0"/>
                <a:cs typeface="Times New Roman" panose="02020603050405020304" pitchFamily="18" charset="0"/>
              </a:rPr>
              <a:t>Sreenidhi</a:t>
            </a:r>
            <a:r>
              <a:rPr lang="en-IN" dirty="0">
                <a:solidFill>
                  <a:schemeClr val="tx1"/>
                </a:solidFill>
                <a:latin typeface="Times New Roman" panose="02020603050405020304" pitchFamily="18" charset="0"/>
                <a:cs typeface="Times New Roman" panose="02020603050405020304" pitchFamily="18" charset="0"/>
              </a:rPr>
              <a:t> Institute of Science and Technology, Hyderabad, India - Stock Market Prediction Using Machine Learning.</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Asset </a:t>
            </a:r>
            <a:r>
              <a:rPr lang="en-IN" dirty="0" err="1">
                <a:solidFill>
                  <a:schemeClr val="tx1"/>
                </a:solidFill>
                <a:latin typeface="Times New Roman" panose="02020603050405020304" pitchFamily="18" charset="0"/>
                <a:cs typeface="Times New Roman" panose="02020603050405020304" pitchFamily="18" charset="0"/>
              </a:rPr>
              <a:t>Durmagambetov</a:t>
            </a:r>
            <a:r>
              <a:rPr lang="en-IN" dirty="0">
                <a:solidFill>
                  <a:schemeClr val="tx1"/>
                </a:solidFill>
                <a:latin typeface="Times New Roman" panose="02020603050405020304" pitchFamily="18" charset="0"/>
                <a:cs typeface="Times New Roman" panose="02020603050405020304" pitchFamily="18" charset="0"/>
              </a:rPr>
              <a:t> currently works at the mathematics, CNTFI. Asset does research in Theory of Computation and Computing in the fields of Mathematics, Natural Science, Engineering and Medicine. Their current project is 'The Riemann Hypothesis-Millennium Prize Problems' - stock market predictions.</a:t>
            </a:r>
          </a:p>
        </p:txBody>
      </p:sp>
    </p:spTree>
    <p:extLst>
      <p:ext uri="{BB962C8B-B14F-4D97-AF65-F5344CB8AC3E}">
        <p14:creationId xmlns:p14="http://schemas.microsoft.com/office/powerpoint/2010/main" val="2123884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203284" y="313692"/>
            <a:ext cx="1808508"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References</a:t>
            </a:r>
            <a:endParaRPr lang="en-IN" sz="2800" dirty="0">
              <a:solidFill>
                <a:srgbClr val="FF9E44"/>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AFA73C9D-24D1-4242-BE2D-0F5ABC589A74}"/>
              </a:ext>
            </a:extLst>
          </p:cNvPr>
          <p:cNvSpPr/>
          <p:nvPr/>
        </p:nvSpPr>
        <p:spPr>
          <a:xfrm>
            <a:off x="888642" y="887135"/>
            <a:ext cx="10200068" cy="5909310"/>
          </a:xfrm>
          <a:prstGeom prst="rect">
            <a:avLst/>
          </a:prstGeom>
        </p:spPr>
        <p:txBody>
          <a:bodyPr wrap="square">
            <a:spAutoFit/>
          </a:bodyPr>
          <a:lstStyle/>
          <a:p>
            <a:pPr lvl="0"/>
            <a:r>
              <a:rPr lang="en-IN" dirty="0">
                <a:solidFill>
                  <a:schemeClr val="tx1"/>
                </a:solidFill>
                <a:latin typeface="Times New Roman" panose="02020603050405020304" pitchFamily="18" charset="0"/>
                <a:cs typeface="Times New Roman" panose="02020603050405020304" pitchFamily="18" charset="0"/>
              </a:rPr>
              <a:t>Mariam </a:t>
            </a:r>
            <a:r>
              <a:rPr lang="en-IN" dirty="0" err="1">
                <a:solidFill>
                  <a:schemeClr val="tx1"/>
                </a:solidFill>
                <a:latin typeface="Times New Roman" panose="02020603050405020304" pitchFamily="18" charset="0"/>
                <a:cs typeface="Times New Roman" panose="02020603050405020304" pitchFamily="18" charset="0"/>
              </a:rPr>
              <a:t>Moukalled</a:t>
            </a:r>
            <a:r>
              <a:rPr lang="en-IN" dirty="0">
                <a:solidFill>
                  <a:schemeClr val="tx1"/>
                </a:solidFill>
                <a:latin typeface="Times New Roman" panose="02020603050405020304" pitchFamily="18" charset="0"/>
                <a:cs typeface="Times New Roman" panose="02020603050405020304" pitchFamily="18" charset="0"/>
              </a:rPr>
              <a:t> Wassim El-Hajj Mohamad Jaber Computer Science Department American University of Beirut - Automated Stock Price Prediction Using Machine Learning.</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err="1">
                <a:solidFill>
                  <a:schemeClr val="tx1"/>
                </a:solidFill>
                <a:latin typeface="Times New Roman" panose="02020603050405020304" pitchFamily="18" charset="0"/>
                <a:cs typeface="Times New Roman" panose="02020603050405020304" pitchFamily="18" charset="0"/>
              </a:rPr>
              <a:t>Manh</a:t>
            </a:r>
            <a:r>
              <a:rPr lang="en-IN" dirty="0">
                <a:solidFill>
                  <a:schemeClr val="tx1"/>
                </a:solidFill>
                <a:latin typeface="Times New Roman" panose="02020603050405020304" pitchFamily="18" charset="0"/>
                <a:cs typeface="Times New Roman" panose="02020603050405020304" pitchFamily="18" charset="0"/>
              </a:rPr>
              <a:t> Ha Duong </a:t>
            </a:r>
            <a:r>
              <a:rPr lang="en-IN" dirty="0" err="1">
                <a:solidFill>
                  <a:schemeClr val="tx1"/>
                </a:solidFill>
                <a:latin typeface="Times New Roman" panose="02020603050405020304" pitchFamily="18" charset="0"/>
                <a:cs typeface="Times New Roman" panose="02020603050405020304" pitchFamily="18" charset="0"/>
              </a:rPr>
              <a:t>Boriss</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Siliverstovs</a:t>
            </a:r>
            <a:r>
              <a:rPr lang="en-IN" dirty="0">
                <a:solidFill>
                  <a:schemeClr val="tx1"/>
                </a:solidFill>
                <a:latin typeface="Times New Roman" panose="02020603050405020304" pitchFamily="18" charset="0"/>
                <a:cs typeface="Times New Roman" panose="02020603050405020304" pitchFamily="18" charset="0"/>
              </a:rPr>
              <a:t> June 2006 - The Stock Market and Investment.</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err="1">
                <a:solidFill>
                  <a:schemeClr val="tx1"/>
                </a:solidFill>
                <a:latin typeface="Times New Roman" panose="02020603050405020304" pitchFamily="18" charset="0"/>
                <a:cs typeface="Times New Roman" panose="02020603050405020304" pitchFamily="18" charset="0"/>
              </a:rPr>
              <a:t>Dharmaraja</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Selvamuthu</a:t>
            </a:r>
            <a:r>
              <a:rPr lang="en-IN" dirty="0">
                <a:solidFill>
                  <a:schemeClr val="tx1"/>
                </a:solidFill>
                <a:latin typeface="Times New Roman" panose="02020603050405020304" pitchFamily="18" charset="0"/>
                <a:cs typeface="Times New Roman" panose="02020603050405020304" pitchFamily="18" charset="0"/>
              </a:rPr>
              <a:t>, Vineet Kumar and Abhishek Mishra Department of Mathematics, Indian Institute of Technology Delhi, Hauz Khas, New Delhi 110016, India - Indian stock market prediction using artificial neural networks on tick data.</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Lufuno Ronald </a:t>
            </a:r>
            <a:r>
              <a:rPr lang="en-IN" dirty="0" err="1">
                <a:solidFill>
                  <a:schemeClr val="tx1"/>
                </a:solidFill>
                <a:latin typeface="Times New Roman" panose="02020603050405020304" pitchFamily="18" charset="0"/>
                <a:cs typeface="Times New Roman" panose="02020603050405020304" pitchFamily="18" charset="0"/>
              </a:rPr>
              <a:t>Marwala</a:t>
            </a:r>
            <a:r>
              <a:rPr lang="en-IN" dirty="0">
                <a:solidFill>
                  <a:schemeClr val="tx1"/>
                </a:solidFill>
                <a:latin typeface="Times New Roman" panose="02020603050405020304" pitchFamily="18" charset="0"/>
                <a:cs typeface="Times New Roman" panose="02020603050405020304" pitchFamily="18" charset="0"/>
              </a:rPr>
              <a:t> A dissertation submitted to the Faculty of Engineering and the Built Environment, University of the Witwatersrand, Johannesburg, in fulfilment of the requirements for the degree of Master of Science in Engineering - Forecasting the Stock Market Index Using Artificial Intelligence Techniques.</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Xiao-Yang Liu1 </a:t>
            </a:r>
            <a:r>
              <a:rPr lang="en-IN" dirty="0" err="1">
                <a:solidFill>
                  <a:schemeClr val="tx1"/>
                </a:solidFill>
                <a:latin typeface="Times New Roman" panose="02020603050405020304" pitchFamily="18" charset="0"/>
                <a:cs typeface="Times New Roman" panose="02020603050405020304" pitchFamily="18" charset="0"/>
              </a:rPr>
              <a:t>Hongyang</a:t>
            </a:r>
            <a:r>
              <a:rPr lang="en-IN" dirty="0">
                <a:solidFill>
                  <a:schemeClr val="tx1"/>
                </a:solidFill>
                <a:latin typeface="Times New Roman" panose="02020603050405020304" pitchFamily="18" charset="0"/>
                <a:cs typeface="Times New Roman" panose="02020603050405020304" pitchFamily="18" charset="0"/>
              </a:rPr>
              <a:t> Yang, Qian Chen4, </a:t>
            </a:r>
            <a:r>
              <a:rPr lang="en-IN" dirty="0" err="1">
                <a:solidFill>
                  <a:schemeClr val="tx1"/>
                </a:solidFill>
                <a:latin typeface="Times New Roman" panose="02020603050405020304" pitchFamily="18" charset="0"/>
                <a:cs typeface="Times New Roman" panose="02020603050405020304" pitchFamily="18" charset="0"/>
              </a:rPr>
              <a:t>Runjia</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ZhangLiuqing</a:t>
            </a:r>
            <a:r>
              <a:rPr lang="en-IN" dirty="0">
                <a:solidFill>
                  <a:schemeClr val="tx1"/>
                </a:solidFill>
                <a:latin typeface="Times New Roman" panose="02020603050405020304" pitchFamily="18" charset="0"/>
                <a:cs typeface="Times New Roman" panose="02020603050405020304" pitchFamily="18" charset="0"/>
              </a:rPr>
              <a:t> Yang Bowen Xiao Christina Dan Wang Electrical Engineering, 2Department of Statistics, 3Computer Science, Columbia University, 3AI4Finance LLC., USA, Ion Media Networks, USA, Department of Computing, Imperial College, 6New York University (Shanghai) - A Deep Reinforcement Learning Library for Automated Stock Trading in Quantitative Finance.</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err="1">
                <a:solidFill>
                  <a:schemeClr val="tx1"/>
                </a:solidFill>
                <a:latin typeface="Times New Roman" panose="02020603050405020304" pitchFamily="18" charset="0"/>
                <a:cs typeface="Times New Roman" panose="02020603050405020304" pitchFamily="18" charset="0"/>
              </a:rPr>
              <a:t>Pushpendu</a:t>
            </a:r>
            <a:r>
              <a:rPr lang="en-IN" dirty="0">
                <a:solidFill>
                  <a:schemeClr val="tx1"/>
                </a:solidFill>
                <a:latin typeface="Times New Roman" panose="02020603050405020304" pitchFamily="18" charset="0"/>
                <a:cs typeface="Times New Roman" panose="02020603050405020304" pitchFamily="18" charset="0"/>
              </a:rPr>
              <a:t> Ghosh, Ariel Neufeld, </a:t>
            </a:r>
            <a:r>
              <a:rPr lang="en-IN" dirty="0" err="1">
                <a:solidFill>
                  <a:schemeClr val="tx1"/>
                </a:solidFill>
                <a:latin typeface="Times New Roman" panose="02020603050405020304" pitchFamily="18" charset="0"/>
                <a:cs typeface="Times New Roman" panose="02020603050405020304" pitchFamily="18" charset="0"/>
              </a:rPr>
              <a:t>Jajati</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Keshari</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SahooDepartment</a:t>
            </a:r>
            <a:r>
              <a:rPr lang="en-IN" dirty="0">
                <a:solidFill>
                  <a:schemeClr val="tx1"/>
                </a:solidFill>
                <a:latin typeface="Times New Roman" panose="02020603050405020304" pitchFamily="18" charset="0"/>
                <a:cs typeface="Times New Roman" panose="02020603050405020304" pitchFamily="18" charset="0"/>
              </a:rPr>
              <a:t> of Computer Science &amp; Information Systems, BITS </a:t>
            </a:r>
            <a:r>
              <a:rPr lang="en-IN" dirty="0" err="1">
                <a:solidFill>
                  <a:schemeClr val="tx1"/>
                </a:solidFill>
                <a:latin typeface="Times New Roman" panose="02020603050405020304" pitchFamily="18" charset="0"/>
                <a:cs typeface="Times New Roman" panose="02020603050405020304" pitchFamily="18" charset="0"/>
              </a:rPr>
              <a:t>Pilani</a:t>
            </a:r>
            <a:r>
              <a:rPr lang="en-IN" dirty="0">
                <a:solidFill>
                  <a:schemeClr val="tx1"/>
                </a:solidFill>
                <a:latin typeface="Times New Roman" panose="02020603050405020304" pitchFamily="18" charset="0"/>
                <a:cs typeface="Times New Roman" panose="02020603050405020304" pitchFamily="18" charset="0"/>
              </a:rPr>
              <a:t> K.K. Birla Goa campus, India </a:t>
            </a:r>
            <a:r>
              <a:rPr lang="en-IN" dirty="0" err="1">
                <a:solidFill>
                  <a:schemeClr val="tx1"/>
                </a:solidFill>
                <a:latin typeface="Times New Roman" panose="02020603050405020304" pitchFamily="18" charset="0"/>
                <a:cs typeface="Times New Roman" panose="02020603050405020304" pitchFamily="18" charset="0"/>
              </a:rPr>
              <a:t>bDivision</a:t>
            </a:r>
            <a:r>
              <a:rPr lang="en-IN" dirty="0">
                <a:solidFill>
                  <a:schemeClr val="tx1"/>
                </a:solidFill>
                <a:latin typeface="Times New Roman" panose="02020603050405020304" pitchFamily="18" charset="0"/>
                <a:cs typeface="Times New Roman" panose="02020603050405020304" pitchFamily="18" charset="0"/>
              </a:rPr>
              <a:t> of Mathematical Sciences, Nanyang Technological University, Singapore </a:t>
            </a:r>
            <a:r>
              <a:rPr lang="en-IN" dirty="0" err="1">
                <a:solidFill>
                  <a:schemeClr val="tx1"/>
                </a:solidFill>
                <a:latin typeface="Times New Roman" panose="02020603050405020304" pitchFamily="18" charset="0"/>
                <a:cs typeface="Times New Roman" panose="02020603050405020304" pitchFamily="18" charset="0"/>
              </a:rPr>
              <a:t>cDepartment</a:t>
            </a:r>
            <a:r>
              <a:rPr lang="en-IN" dirty="0">
                <a:solidFill>
                  <a:schemeClr val="tx1"/>
                </a:solidFill>
                <a:latin typeface="Times New Roman" panose="02020603050405020304" pitchFamily="18" charset="0"/>
                <a:cs typeface="Times New Roman" panose="02020603050405020304" pitchFamily="18" charset="0"/>
              </a:rPr>
              <a:t> of Mathematics, BITS </a:t>
            </a:r>
            <a:r>
              <a:rPr lang="en-IN" dirty="0" err="1">
                <a:solidFill>
                  <a:schemeClr val="tx1"/>
                </a:solidFill>
                <a:latin typeface="Times New Roman" panose="02020603050405020304" pitchFamily="18" charset="0"/>
                <a:cs typeface="Times New Roman" panose="02020603050405020304" pitchFamily="18" charset="0"/>
              </a:rPr>
              <a:t>Pilani</a:t>
            </a:r>
            <a:r>
              <a:rPr lang="en-IN" dirty="0">
                <a:solidFill>
                  <a:schemeClr val="tx1"/>
                </a:solidFill>
                <a:latin typeface="Times New Roman" panose="02020603050405020304" pitchFamily="18" charset="0"/>
                <a:cs typeface="Times New Roman" panose="02020603050405020304" pitchFamily="18" charset="0"/>
              </a:rPr>
              <a:t> K.K. Birla Goa campus, India - Forecasting directional movements of stock prices for intraday trading using LSTM and random forests.</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a:solidFill>
                  <a:schemeClr val="tx1"/>
                </a:solidFill>
                <a:latin typeface="Times New Roman" panose="02020603050405020304" pitchFamily="18" charset="0"/>
                <a:cs typeface="Times New Roman" panose="02020603050405020304" pitchFamily="18" charset="0"/>
              </a:rPr>
              <a:t>Xiao Ding, </a:t>
            </a:r>
            <a:r>
              <a:rPr lang="en-IN" dirty="0" err="1">
                <a:solidFill>
                  <a:schemeClr val="tx1"/>
                </a:solidFill>
                <a:latin typeface="Times New Roman" panose="02020603050405020304" pitchFamily="18" charset="0"/>
                <a:cs typeface="Times New Roman" panose="02020603050405020304" pitchFamily="18" charset="0"/>
              </a:rPr>
              <a:t>Kuo</a:t>
            </a:r>
            <a:r>
              <a:rPr lang="en-IN" dirty="0">
                <a:solidFill>
                  <a:schemeClr val="tx1"/>
                </a:solidFill>
                <a:latin typeface="Times New Roman" panose="02020603050405020304" pitchFamily="18" charset="0"/>
                <a:cs typeface="Times New Roman" panose="02020603050405020304" pitchFamily="18" charset="0"/>
              </a:rPr>
              <a:t> Liao, Ting Liu, </a:t>
            </a:r>
            <a:r>
              <a:rPr lang="en-IN" dirty="0" err="1">
                <a:solidFill>
                  <a:schemeClr val="tx1"/>
                </a:solidFill>
                <a:latin typeface="Times New Roman" panose="02020603050405020304" pitchFamily="18" charset="0"/>
                <a:cs typeface="Times New Roman" panose="02020603050405020304" pitchFamily="18" charset="0"/>
              </a:rPr>
              <a:t>Zhongyang</a:t>
            </a:r>
            <a:r>
              <a:rPr lang="en-IN" dirty="0">
                <a:solidFill>
                  <a:schemeClr val="tx1"/>
                </a:solidFill>
                <a:latin typeface="Times New Roman" panose="02020603050405020304" pitchFamily="18" charset="0"/>
                <a:cs typeface="Times New Roman" panose="02020603050405020304" pitchFamily="18" charset="0"/>
              </a:rPr>
              <a:t> Li, </a:t>
            </a:r>
            <a:r>
              <a:rPr lang="en-IN" dirty="0" err="1">
                <a:solidFill>
                  <a:schemeClr val="tx1"/>
                </a:solidFill>
                <a:latin typeface="Times New Roman" panose="02020603050405020304" pitchFamily="18" charset="0"/>
                <a:cs typeface="Times New Roman" panose="02020603050405020304" pitchFamily="18" charset="0"/>
              </a:rPr>
              <a:t>Junwen</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Duan</a:t>
            </a:r>
            <a:r>
              <a:rPr lang="en-IN" dirty="0">
                <a:solidFill>
                  <a:schemeClr val="tx1"/>
                </a:solidFill>
                <a:latin typeface="Times New Roman" panose="02020603050405020304" pitchFamily="18" charset="0"/>
                <a:cs typeface="Times New Roman" panose="02020603050405020304" pitchFamily="18" charset="0"/>
              </a:rPr>
              <a:t> Research Centre for Social Computing and Information Retrieval Harbin Institute of Technology, China - Event Representation Learning Enhanced with External Common-sense Knowledge.</a:t>
            </a:r>
          </a:p>
          <a:p>
            <a:r>
              <a:rPr lang="en-IN" dirty="0">
                <a:solidFill>
                  <a:schemeClr val="tx1"/>
                </a:solidFill>
                <a:latin typeface="Times New Roman" panose="02020603050405020304" pitchFamily="18" charset="0"/>
                <a:cs typeface="Times New Roman" panose="02020603050405020304" pitchFamily="18" charset="0"/>
              </a:rPr>
              <a:t> </a:t>
            </a:r>
          </a:p>
          <a:p>
            <a:pPr lvl="0"/>
            <a:r>
              <a:rPr lang="en-IN" dirty="0" err="1">
                <a:solidFill>
                  <a:schemeClr val="tx1"/>
                </a:solidFill>
                <a:latin typeface="Times New Roman" panose="02020603050405020304" pitchFamily="18" charset="0"/>
                <a:cs typeface="Times New Roman" panose="02020603050405020304" pitchFamily="18" charset="0"/>
              </a:rPr>
              <a:t>Huicheng</a:t>
            </a:r>
            <a:r>
              <a:rPr lang="en-IN" dirty="0">
                <a:solidFill>
                  <a:schemeClr val="tx1"/>
                </a:solidFill>
                <a:latin typeface="Times New Roman" panose="02020603050405020304" pitchFamily="18" charset="0"/>
                <a:cs typeface="Times New Roman" panose="02020603050405020304" pitchFamily="18" charset="0"/>
              </a:rPr>
              <a:t> Liu Department of Electrical and Computer Engineering Queen’s University, Canada - Leveraging Financial News for Stock Trend Prediction with Attention-Based Recurrent Neural Network.</a:t>
            </a:r>
          </a:p>
        </p:txBody>
      </p:sp>
    </p:spTree>
    <p:extLst>
      <p:ext uri="{BB962C8B-B14F-4D97-AF65-F5344CB8AC3E}">
        <p14:creationId xmlns:p14="http://schemas.microsoft.com/office/powerpoint/2010/main" val="1125535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035581" y="2905780"/>
            <a:ext cx="2120837" cy="523220"/>
          </a:xfrm>
          <a:prstGeom prst="rect">
            <a:avLst/>
          </a:prstGeom>
          <a:noFill/>
        </p:spPr>
        <p:txBody>
          <a:bodyPr wrap="none" rtlCol="0">
            <a:spAutoFit/>
          </a:bodyPr>
          <a:lstStyle/>
          <a:p>
            <a:r>
              <a:rPr lang="en-US" sz="2800" dirty="0">
                <a:solidFill>
                  <a:schemeClr val="tx1"/>
                </a:solidFill>
                <a:latin typeface="Calibri" panose="020F0502020204030204" pitchFamily="34" charset="0"/>
                <a:cs typeface="Calibri" panose="020F0502020204030204" pitchFamily="34" charset="0"/>
              </a:rPr>
              <a:t>Any Queries?</a:t>
            </a: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452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255641" y="2905780"/>
            <a:ext cx="1707519" cy="523220"/>
          </a:xfrm>
          <a:prstGeom prst="rect">
            <a:avLst/>
          </a:prstGeom>
          <a:noFill/>
        </p:spPr>
        <p:txBody>
          <a:bodyPr wrap="none" rtlCol="0">
            <a:spAutoFit/>
          </a:bodyPr>
          <a:lstStyle/>
          <a:p>
            <a:r>
              <a:rPr lang="en-US" sz="2800" dirty="0">
                <a:solidFill>
                  <a:schemeClr val="tx1"/>
                </a:solidFill>
                <a:latin typeface="Calibri" panose="020F0502020204030204" pitchFamily="34" charset="0"/>
                <a:cs typeface="Calibri" panose="020F0502020204030204" pitchFamily="34" charset="0"/>
              </a:rPr>
              <a:t>Thank You</a:t>
            </a: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6236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396655" y="502742"/>
            <a:ext cx="3398687" cy="646331"/>
          </a:xfrm>
          <a:prstGeom prst="rect">
            <a:avLst/>
          </a:prstGeom>
          <a:noFill/>
        </p:spPr>
        <p:txBody>
          <a:bodyPr wrap="none" rtlCol="0">
            <a:spAutoFit/>
          </a:bodyPr>
          <a:lstStyle/>
          <a:p>
            <a:r>
              <a:rPr lang="en-US" sz="3600" dirty="0">
                <a:solidFill>
                  <a:srgbClr val="FF9E44"/>
                </a:solidFill>
                <a:latin typeface="Times New Roman" panose="02020603050405020304" pitchFamily="18" charset="0"/>
                <a:cs typeface="Times New Roman" panose="02020603050405020304" pitchFamily="18" charset="0"/>
              </a:rPr>
              <a:t>Literature Survey</a:t>
            </a:r>
            <a:endParaRPr lang="en-IN" sz="3600" dirty="0">
              <a:solidFill>
                <a:srgbClr val="FF9E44"/>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FA73C9D-24D1-4242-BE2D-0F5ABC589A74}"/>
              </a:ext>
            </a:extLst>
          </p:cNvPr>
          <p:cNvSpPr/>
          <p:nvPr/>
        </p:nvSpPr>
        <p:spPr>
          <a:xfrm>
            <a:off x="918692" y="1551734"/>
            <a:ext cx="10354614" cy="4478662"/>
          </a:xfrm>
          <a:prstGeom prst="rect">
            <a:avLst/>
          </a:prstGeom>
        </p:spPr>
        <p:txBody>
          <a:bodyPr wrap="square">
            <a:spAutoFit/>
          </a:bodyPr>
          <a:lstStyle/>
          <a:p>
            <a:pPr algn="just">
              <a:lnSpc>
                <a:spcPct val="107000"/>
              </a:lnSpc>
              <a:spcAft>
                <a:spcPts val="800"/>
              </a:spcAft>
            </a:pPr>
            <a:r>
              <a:rPr lang="en-IN"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 An innovative neural network approach for stock market prediction</a:t>
            </a:r>
            <a:endPar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 innovative neural network approach for stock market prediction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Xiongwen</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Pang1 ·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Yanqiang</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Zhou1 · Pan Wang1 · Weiwei Lin2 · Victor Chang3</a:t>
            </a:r>
          </a:p>
          <a:p>
            <a:pPr algn="just">
              <a:lnSpc>
                <a:spcPct val="107000"/>
              </a:lnSpc>
              <a:spcAft>
                <a:spcPts val="800"/>
              </a:spcAft>
            </a:pPr>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Used Long Short-term Memory (LSTM) with embedded layer and the LSTM neural network with automatic encoder. </a:t>
            </a:r>
          </a:p>
          <a:p>
            <a:pPr marL="285750" indent="-285750" algn="just">
              <a:lnSpc>
                <a:spcPct val="107000"/>
              </a:lnSpc>
              <a:spcAft>
                <a:spcPts val="800"/>
              </a:spcAft>
              <a:buFont typeface="Arial" panose="020B0604020202020204" pitchFamily="34" charset="0"/>
              <a:buChar char="•"/>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LSTM is used instead of RNN to avoid exploding and vanishing gradients.</a:t>
            </a:r>
          </a:p>
          <a:p>
            <a:pPr marL="285750" indent="-285750" algn="just">
              <a:lnSpc>
                <a:spcPct val="107000"/>
              </a:lnSpc>
              <a:spcAft>
                <a:spcPts val="800"/>
              </a:spcAft>
              <a:buFont typeface="Arial" panose="020B0604020202020204" pitchFamily="34" charset="0"/>
              <a:buChar char="•"/>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 this project python is used to train the model, MATLAB is used to reduce dimensions of the input. MySQL is used as a dataset to store and retrieve data. </a:t>
            </a:r>
          </a:p>
          <a:p>
            <a:pPr marL="285750" indent="-285750" algn="just">
              <a:lnSpc>
                <a:spcPct val="107000"/>
              </a:lnSpc>
              <a:spcAft>
                <a:spcPts val="800"/>
              </a:spcAft>
              <a:buFont typeface="Arial" panose="020B0604020202020204" pitchFamily="34" charset="0"/>
              <a:buChar char="•"/>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historical stock data table contains the information of opening price, the highest price, lowest price, closing price, transaction date, volume and so on. </a:t>
            </a:r>
          </a:p>
          <a:p>
            <a:pPr marL="285750" indent="-285750" algn="just">
              <a:lnSpc>
                <a:spcPct val="107000"/>
              </a:lnSpc>
              <a:spcAft>
                <a:spcPts val="800"/>
              </a:spcAft>
              <a:buFont typeface="Arial" panose="020B0604020202020204" pitchFamily="34" charset="0"/>
              <a:buChar char="•"/>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accuracy of this LSTM model used in this project is 57%.</a:t>
            </a:r>
          </a:p>
        </p:txBody>
      </p:sp>
    </p:spTree>
    <p:extLst>
      <p:ext uri="{BB962C8B-B14F-4D97-AF65-F5344CB8AC3E}">
        <p14:creationId xmlns:p14="http://schemas.microsoft.com/office/powerpoint/2010/main" val="320548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396656" y="424038"/>
            <a:ext cx="3398687" cy="646331"/>
          </a:xfrm>
          <a:prstGeom prst="rect">
            <a:avLst/>
          </a:prstGeom>
          <a:noFill/>
        </p:spPr>
        <p:txBody>
          <a:bodyPr wrap="none" rtlCol="0">
            <a:spAutoFit/>
          </a:bodyPr>
          <a:lstStyle/>
          <a:p>
            <a:r>
              <a:rPr lang="en-US" sz="3600" dirty="0">
                <a:solidFill>
                  <a:srgbClr val="FF9E44"/>
                </a:solidFill>
                <a:latin typeface="Times New Roman" panose="02020603050405020304" pitchFamily="18" charset="0"/>
                <a:cs typeface="Times New Roman" panose="02020603050405020304" pitchFamily="18" charset="0"/>
              </a:rPr>
              <a:t>Literature Survey</a:t>
            </a:r>
            <a:endParaRPr lang="en-IN" sz="3600" dirty="0">
              <a:solidFill>
                <a:srgbClr val="FF9E44"/>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FA73C9D-24D1-4242-BE2D-0F5ABC589A74}"/>
              </a:ext>
            </a:extLst>
          </p:cNvPr>
          <p:cNvSpPr/>
          <p:nvPr/>
        </p:nvSpPr>
        <p:spPr>
          <a:xfrm>
            <a:off x="918691" y="1382863"/>
            <a:ext cx="10354614" cy="4130298"/>
          </a:xfrm>
          <a:prstGeom prst="rect">
            <a:avLst/>
          </a:prstGeom>
        </p:spPr>
        <p:txBody>
          <a:bodyPr wrap="square">
            <a:spAutoFit/>
          </a:bodyPr>
          <a:lstStyle/>
          <a:p>
            <a:pPr algn="just">
              <a:lnSpc>
                <a:spcPct val="107000"/>
              </a:lnSpc>
              <a:spcAft>
                <a:spcPts val="800"/>
              </a:spcAft>
            </a:pP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a:t>
            </a: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Stock Market Prediction Using Machine Learning</a:t>
            </a:r>
          </a:p>
          <a:p>
            <a:pPr algn="just">
              <a:lnSpc>
                <a:spcPct val="107000"/>
              </a:lnSpc>
              <a:spcAft>
                <a:spcPts val="800"/>
              </a:spcAft>
            </a:pPr>
            <a:r>
              <a:rPr lang="en-US" sz="1800" dirty="0">
                <a:solidFill>
                  <a:schemeClr val="tx1"/>
                </a:solidFill>
                <a:latin typeface="Times New Roman" panose="02020603050405020304" pitchFamily="18" charset="0"/>
                <a:cs typeface="Times New Roman" panose="02020603050405020304" pitchFamily="18" charset="0"/>
              </a:rPr>
              <a:t>	 	 	The research work done by V </a:t>
            </a:r>
            <a:r>
              <a:rPr lang="en-US" sz="1800" dirty="0" err="1">
                <a:solidFill>
                  <a:schemeClr val="tx1"/>
                </a:solidFill>
                <a:latin typeface="Times New Roman" panose="02020603050405020304" pitchFamily="18" charset="0"/>
                <a:cs typeface="Times New Roman" panose="02020603050405020304" pitchFamily="18" charset="0"/>
              </a:rPr>
              <a:t>Kranthi</a:t>
            </a:r>
            <a:r>
              <a:rPr lang="en-US" sz="1800" dirty="0">
                <a:solidFill>
                  <a:schemeClr val="tx1"/>
                </a:solidFill>
                <a:latin typeface="Times New Roman" panose="02020603050405020304" pitchFamily="18" charset="0"/>
                <a:cs typeface="Times New Roman" panose="02020603050405020304" pitchFamily="18" charset="0"/>
              </a:rPr>
              <a:t> Sai Reddy Student, ECM, </a:t>
            </a:r>
            <a:r>
              <a:rPr lang="en-US" sz="1800" dirty="0" err="1">
                <a:solidFill>
                  <a:schemeClr val="tx1"/>
                </a:solidFill>
                <a:latin typeface="Times New Roman" panose="02020603050405020304" pitchFamily="18" charset="0"/>
                <a:cs typeface="Times New Roman" panose="02020603050405020304" pitchFamily="18" charset="0"/>
              </a:rPr>
              <a:t>Sreenidhi</a:t>
            </a:r>
            <a:r>
              <a:rPr lang="en-US" sz="1800" dirty="0">
                <a:solidFill>
                  <a:schemeClr val="tx1"/>
                </a:solidFill>
                <a:latin typeface="Times New Roman" panose="02020603050405020304" pitchFamily="18" charset="0"/>
                <a:cs typeface="Times New Roman" panose="02020603050405020304" pitchFamily="18" charset="0"/>
              </a:rPr>
              <a:t> Institute of Science and Technology, Hyderabad, India. In the finance world stock trading is one of the most important activities. Stock market prediction is an act of trying to determine the future value of a stock other financial instrument traded on a financial exchange. This paper explains the prediction of a stock using Machine Learning. The technical and fundamental or the time series analysis is used by the most of the stockbrokers while making the stock predictions. </a:t>
            </a:r>
          </a:p>
          <a:p>
            <a:pPr algn="just">
              <a:lnSpc>
                <a:spcPct val="107000"/>
              </a:lnSpc>
              <a:spcAft>
                <a:spcPts val="800"/>
              </a:spcAft>
            </a:pPr>
            <a:r>
              <a:rPr lang="en-US" sz="1800" dirty="0">
                <a:solidFill>
                  <a:schemeClr val="tx1"/>
                </a:solidFill>
                <a:latin typeface="Times New Roman" panose="02020603050405020304" pitchFamily="18" charset="0"/>
                <a:cs typeface="Times New Roman" panose="02020603050405020304" pitchFamily="18" charset="0"/>
              </a:rPr>
              <a:t>	 	 	 The programming language is used to predict the stock market using machine learning is Python. In this paper we propose a Machine Learning (ML) approach that will be trained from the available stocks data and gain intelligence and then uses the acquired knowledge for an accurate prediction. In this context this study uses a machine learning technique called Support Vector Machine (SVM) to predict stock prices for the large and small capitalizations and in the three different markets, employing prices with both daily and up-to-the-minute frequencies.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61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541214" y="219407"/>
            <a:ext cx="3109569"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System Architecture</a:t>
            </a:r>
            <a:endParaRPr lang="en-IN" sz="2800" dirty="0">
              <a:solidFill>
                <a:srgbClr val="FF9E44"/>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8B257AE-FF33-4CE6-B526-7F9795A94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571" y="1082873"/>
            <a:ext cx="9894987" cy="2038350"/>
          </a:xfrm>
          <a:prstGeom prst="rect">
            <a:avLst/>
          </a:prstGeom>
        </p:spPr>
      </p:pic>
      <p:sp>
        <p:nvSpPr>
          <p:cNvPr id="6" name="TextBox 5">
            <a:extLst>
              <a:ext uri="{FF2B5EF4-FFF2-40B4-BE49-F238E27FC236}">
                <a16:creationId xmlns:a16="http://schemas.microsoft.com/office/drawing/2014/main" id="{70D8575B-3276-451F-906F-68E384377135}"/>
              </a:ext>
            </a:extLst>
          </p:cNvPr>
          <p:cNvSpPr txBox="1"/>
          <p:nvPr/>
        </p:nvSpPr>
        <p:spPr>
          <a:xfrm>
            <a:off x="1297952" y="1202234"/>
            <a:ext cx="2183611" cy="307777"/>
          </a:xfrm>
          <a:prstGeom prst="rect">
            <a:avLst/>
          </a:prstGeom>
          <a:noFill/>
        </p:spPr>
        <p:txBody>
          <a:bodyPr wrap="none" rtlCol="0">
            <a:spAutoFit/>
          </a:bodyPr>
          <a:lstStyle/>
          <a:p>
            <a:r>
              <a:rPr lang="en-IN" dirty="0">
                <a:solidFill>
                  <a:schemeClr val="tx1"/>
                </a:solidFill>
              </a:rPr>
              <a:t>1) </a:t>
            </a:r>
            <a:r>
              <a:rPr lang="en-IN" dirty="0" err="1">
                <a:solidFill>
                  <a:schemeClr val="tx1"/>
                </a:solidFill>
              </a:rPr>
              <a:t>Preprocessing</a:t>
            </a:r>
            <a:r>
              <a:rPr lang="en-IN" dirty="0">
                <a:solidFill>
                  <a:schemeClr val="tx1"/>
                </a:solidFill>
              </a:rPr>
              <a:t> of data:</a:t>
            </a:r>
          </a:p>
        </p:txBody>
      </p:sp>
      <p:pic>
        <p:nvPicPr>
          <p:cNvPr id="12" name="Picture 11">
            <a:extLst>
              <a:ext uri="{FF2B5EF4-FFF2-40B4-BE49-F238E27FC236}">
                <a16:creationId xmlns:a16="http://schemas.microsoft.com/office/drawing/2014/main" id="{597EAE2C-E2BF-4C2E-8E8E-D977AA595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570" y="3122992"/>
            <a:ext cx="9894987" cy="3733238"/>
          </a:xfrm>
          <a:prstGeom prst="rect">
            <a:avLst/>
          </a:prstGeom>
        </p:spPr>
      </p:pic>
      <p:sp>
        <p:nvSpPr>
          <p:cNvPr id="7" name="TextBox 6">
            <a:extLst>
              <a:ext uri="{FF2B5EF4-FFF2-40B4-BE49-F238E27FC236}">
                <a16:creationId xmlns:a16="http://schemas.microsoft.com/office/drawing/2014/main" id="{4F4D1876-5404-4960-8B0C-5B592EDEA5DD}"/>
              </a:ext>
            </a:extLst>
          </p:cNvPr>
          <p:cNvSpPr txBox="1"/>
          <p:nvPr/>
        </p:nvSpPr>
        <p:spPr>
          <a:xfrm>
            <a:off x="1297952" y="2967334"/>
            <a:ext cx="2015295" cy="307777"/>
          </a:xfrm>
          <a:prstGeom prst="rect">
            <a:avLst/>
          </a:prstGeom>
          <a:noFill/>
        </p:spPr>
        <p:txBody>
          <a:bodyPr wrap="none" rtlCol="0">
            <a:spAutoFit/>
          </a:bodyPr>
          <a:lstStyle/>
          <a:p>
            <a:r>
              <a:rPr lang="en-IN" dirty="0">
                <a:solidFill>
                  <a:schemeClr val="tx1"/>
                </a:solidFill>
              </a:rPr>
              <a:t>2) Overall Architecture:</a:t>
            </a:r>
          </a:p>
        </p:txBody>
      </p:sp>
    </p:spTree>
    <p:extLst>
      <p:ext uri="{BB962C8B-B14F-4D97-AF65-F5344CB8AC3E}">
        <p14:creationId xmlns:p14="http://schemas.microsoft.com/office/powerpoint/2010/main" val="214931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610657" y="221099"/>
            <a:ext cx="2970685"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Importing Datasets</a:t>
            </a:r>
            <a:endParaRPr lang="en-IN" sz="2800" dirty="0">
              <a:solidFill>
                <a:srgbClr val="FF9E44"/>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1CEE910-69DA-4CC4-A4E5-5525E3E5E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257" y="2439205"/>
            <a:ext cx="1799823" cy="606462"/>
          </a:xfrm>
          <a:prstGeom prst="rect">
            <a:avLst/>
          </a:prstGeom>
        </p:spPr>
      </p:pic>
      <p:pic>
        <p:nvPicPr>
          <p:cNvPr id="9" name="Picture 8">
            <a:extLst>
              <a:ext uri="{FF2B5EF4-FFF2-40B4-BE49-F238E27FC236}">
                <a16:creationId xmlns:a16="http://schemas.microsoft.com/office/drawing/2014/main" id="{163E0C19-175F-439D-AEDE-E0C7DBF19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215" y="2275711"/>
            <a:ext cx="2381250" cy="933450"/>
          </a:xfrm>
          <a:prstGeom prst="rect">
            <a:avLst/>
          </a:prstGeom>
        </p:spPr>
      </p:pic>
      <p:pic>
        <p:nvPicPr>
          <p:cNvPr id="14" name="Picture 13">
            <a:extLst>
              <a:ext uri="{FF2B5EF4-FFF2-40B4-BE49-F238E27FC236}">
                <a16:creationId xmlns:a16="http://schemas.microsoft.com/office/drawing/2014/main" id="{D1E992F1-9EDB-46B0-9347-B677B10A27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8650" y="2123515"/>
            <a:ext cx="2090188" cy="1124851"/>
          </a:xfrm>
          <a:prstGeom prst="rect">
            <a:avLst/>
          </a:prstGeom>
        </p:spPr>
      </p:pic>
      <p:pic>
        <p:nvPicPr>
          <p:cNvPr id="16" name="Picture 15">
            <a:extLst>
              <a:ext uri="{FF2B5EF4-FFF2-40B4-BE49-F238E27FC236}">
                <a16:creationId xmlns:a16="http://schemas.microsoft.com/office/drawing/2014/main" id="{C0F09B6D-4BC1-419C-B5A4-87BEA3DA3E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1554" y="2004811"/>
            <a:ext cx="1424189" cy="1424189"/>
          </a:xfrm>
          <a:prstGeom prst="rect">
            <a:avLst/>
          </a:prstGeom>
        </p:spPr>
      </p:pic>
      <p:pic>
        <p:nvPicPr>
          <p:cNvPr id="17" name="Picture 16">
            <a:extLst>
              <a:ext uri="{FF2B5EF4-FFF2-40B4-BE49-F238E27FC236}">
                <a16:creationId xmlns:a16="http://schemas.microsoft.com/office/drawing/2014/main" id="{10165E30-F1CB-405A-8B36-7E2E899865BD}"/>
              </a:ext>
            </a:extLst>
          </p:cNvPr>
          <p:cNvPicPr>
            <a:picLocks noChangeAspect="1"/>
          </p:cNvPicPr>
          <p:nvPr/>
        </p:nvPicPr>
        <p:blipFill>
          <a:blip r:embed="rId6"/>
          <a:stretch>
            <a:fillRect/>
          </a:stretch>
        </p:blipFill>
        <p:spPr>
          <a:xfrm>
            <a:off x="1850006" y="4651335"/>
            <a:ext cx="8491986" cy="256846"/>
          </a:xfrm>
          <a:prstGeom prst="rect">
            <a:avLst/>
          </a:prstGeom>
        </p:spPr>
      </p:pic>
      <p:pic>
        <p:nvPicPr>
          <p:cNvPr id="18" name="Picture 17">
            <a:extLst>
              <a:ext uri="{FF2B5EF4-FFF2-40B4-BE49-F238E27FC236}">
                <a16:creationId xmlns:a16="http://schemas.microsoft.com/office/drawing/2014/main" id="{49F1DFC4-0F50-4666-AACF-B1A0288177CD}"/>
              </a:ext>
            </a:extLst>
          </p:cNvPr>
          <p:cNvPicPr>
            <a:picLocks noChangeAspect="1"/>
          </p:cNvPicPr>
          <p:nvPr/>
        </p:nvPicPr>
        <p:blipFill>
          <a:blip r:embed="rId7"/>
          <a:stretch>
            <a:fillRect/>
          </a:stretch>
        </p:blipFill>
        <p:spPr>
          <a:xfrm>
            <a:off x="2512642" y="5440671"/>
            <a:ext cx="6826957" cy="348446"/>
          </a:xfrm>
          <a:prstGeom prst="rect">
            <a:avLst/>
          </a:prstGeom>
        </p:spPr>
      </p:pic>
    </p:spTree>
    <p:extLst>
      <p:ext uri="{BB962C8B-B14F-4D97-AF65-F5344CB8AC3E}">
        <p14:creationId xmlns:p14="http://schemas.microsoft.com/office/powerpoint/2010/main" val="34399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5365672" y="292503"/>
            <a:ext cx="1460656"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Modules</a:t>
            </a:r>
            <a:endParaRPr lang="en-IN" sz="2800" dirty="0">
              <a:solidFill>
                <a:srgbClr val="FF9E44"/>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88262B27-A484-4D20-AC0C-C31B6C36AD1C}"/>
              </a:ext>
            </a:extLst>
          </p:cNvPr>
          <p:cNvSpPr txBox="1"/>
          <p:nvPr/>
        </p:nvSpPr>
        <p:spPr>
          <a:xfrm>
            <a:off x="1596980" y="1584103"/>
            <a:ext cx="2768707" cy="2793842"/>
          </a:xfrm>
          <a:prstGeom prst="rect">
            <a:avLst/>
          </a:prstGeom>
          <a:noFill/>
        </p:spPr>
        <p:txBody>
          <a:bodyPr wrap="none" rtlCol="0">
            <a:spAutoFit/>
          </a:bodyPr>
          <a:lstStyle/>
          <a:p>
            <a:pPr marL="285750" indent="-285750">
              <a:lnSpc>
                <a:spcPct val="150000"/>
              </a:lnSpc>
              <a:buClr>
                <a:schemeClr val="tx1"/>
              </a:buClr>
              <a:buFont typeface="Wingdings" panose="05000000000000000000" pitchFamily="2" charset="2"/>
              <a:buChar char="ü"/>
            </a:pPr>
            <a:r>
              <a:rPr lang="en-US" sz="2400" dirty="0">
                <a:solidFill>
                  <a:schemeClr val="tx1"/>
                </a:solidFill>
              </a:rPr>
              <a:t>Preprocessing</a:t>
            </a:r>
          </a:p>
          <a:p>
            <a:pPr marL="285750" indent="-285750">
              <a:lnSpc>
                <a:spcPct val="150000"/>
              </a:lnSpc>
              <a:buClr>
                <a:schemeClr val="tx1"/>
              </a:buClr>
              <a:buFont typeface="Wingdings" panose="05000000000000000000" pitchFamily="2" charset="2"/>
              <a:buChar char="ü"/>
            </a:pPr>
            <a:r>
              <a:rPr lang="en-IN" sz="2400" dirty="0">
                <a:solidFill>
                  <a:schemeClr val="tx1"/>
                </a:solidFill>
              </a:rPr>
              <a:t>Normalization</a:t>
            </a:r>
          </a:p>
          <a:p>
            <a:pPr marL="285750" indent="-285750">
              <a:lnSpc>
                <a:spcPct val="150000"/>
              </a:lnSpc>
              <a:buClr>
                <a:schemeClr val="tx1"/>
              </a:buClr>
              <a:buFont typeface="Wingdings" panose="05000000000000000000" pitchFamily="2" charset="2"/>
              <a:buChar char="ü"/>
            </a:pPr>
            <a:r>
              <a:rPr lang="en-IN" sz="2400" dirty="0">
                <a:solidFill>
                  <a:schemeClr val="tx1"/>
                </a:solidFill>
              </a:rPr>
              <a:t>LMS Algorithm</a:t>
            </a:r>
          </a:p>
          <a:p>
            <a:pPr marL="285750" indent="-285750">
              <a:lnSpc>
                <a:spcPct val="150000"/>
              </a:lnSpc>
              <a:buClr>
                <a:schemeClr val="tx1"/>
              </a:buClr>
              <a:buFont typeface="Wingdings" panose="05000000000000000000" pitchFamily="2" charset="2"/>
              <a:buChar char="ü"/>
            </a:pPr>
            <a:r>
              <a:rPr lang="en-IN" sz="2400" dirty="0">
                <a:solidFill>
                  <a:schemeClr val="tx1"/>
                </a:solidFill>
              </a:rPr>
              <a:t>LSTM Algorithm</a:t>
            </a:r>
          </a:p>
          <a:p>
            <a:pPr marL="285750" indent="-285750">
              <a:lnSpc>
                <a:spcPct val="150000"/>
              </a:lnSpc>
              <a:buClr>
                <a:schemeClr val="tx1"/>
              </a:buClr>
              <a:buFont typeface="Wingdings" panose="05000000000000000000" pitchFamily="2" charset="2"/>
              <a:buChar char="ü"/>
            </a:pPr>
            <a:r>
              <a:rPr lang="en-IN" sz="2400" dirty="0">
                <a:solidFill>
                  <a:schemeClr val="tx1"/>
                </a:solidFill>
              </a:rPr>
              <a:t>Error Calculation</a:t>
            </a:r>
          </a:p>
        </p:txBody>
      </p:sp>
      <p:pic>
        <p:nvPicPr>
          <p:cNvPr id="6" name="Picture 5">
            <a:extLst>
              <a:ext uri="{FF2B5EF4-FFF2-40B4-BE49-F238E27FC236}">
                <a16:creationId xmlns:a16="http://schemas.microsoft.com/office/drawing/2014/main" id="{5AB4EA76-3B74-476E-9077-C76F2FB7D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84103"/>
            <a:ext cx="5106987" cy="2610237"/>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27700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38FAC-A1A2-4BDB-8D92-296DC638FDC9}"/>
              </a:ext>
            </a:extLst>
          </p:cNvPr>
          <p:cNvSpPr txBox="1"/>
          <p:nvPr/>
        </p:nvSpPr>
        <p:spPr>
          <a:xfrm>
            <a:off x="4981752" y="195341"/>
            <a:ext cx="2228495" cy="523220"/>
          </a:xfrm>
          <a:prstGeom prst="rect">
            <a:avLst/>
          </a:prstGeom>
          <a:noFill/>
        </p:spPr>
        <p:txBody>
          <a:bodyPr wrap="none" rtlCol="0">
            <a:spAutoFit/>
          </a:bodyPr>
          <a:lstStyle/>
          <a:p>
            <a:r>
              <a:rPr lang="en-US" sz="2800" dirty="0">
                <a:solidFill>
                  <a:srgbClr val="FF9E44"/>
                </a:solidFill>
                <a:latin typeface="Calibri" panose="020F0502020204030204" pitchFamily="34" charset="0"/>
                <a:cs typeface="Calibri" panose="020F0502020204030204" pitchFamily="34" charset="0"/>
              </a:rPr>
              <a:t>Preprocessing</a:t>
            </a:r>
            <a:endParaRPr lang="en-IN" sz="2800" dirty="0">
              <a:solidFill>
                <a:srgbClr val="FF9E44"/>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8101FA1-A0B1-4565-9A5D-F91DA9D12015}"/>
              </a:ext>
            </a:extLst>
          </p:cNvPr>
          <p:cNvSpPr txBox="1"/>
          <p:nvPr/>
        </p:nvSpPr>
        <p:spPr>
          <a:xfrm>
            <a:off x="1184857" y="1043188"/>
            <a:ext cx="9736428" cy="830997"/>
          </a:xfrm>
          <a:prstGeom prst="rect">
            <a:avLst/>
          </a:prstGeom>
          <a:noFill/>
        </p:spPr>
        <p:txBody>
          <a:bodyPr wrap="square" rtlCol="0">
            <a:spAutoFit/>
          </a:bodyPr>
          <a:lstStyle/>
          <a:p>
            <a:pPr algn="just"/>
            <a:r>
              <a:rPr lang="en-US" sz="1600" dirty="0">
                <a:solidFill>
                  <a:schemeClr val="tx1"/>
                </a:solidFill>
              </a:rPr>
              <a:t>In any Machine Learning process, Data Preprocessing is that step in which the data gets transformed, or Encoded, to bring it to such a state that now the machine can easily parse it. In other words, the features of the data can now be easily interpreted by the algorithm.</a:t>
            </a:r>
            <a:endParaRPr lang="en-IN" sz="1600" dirty="0">
              <a:solidFill>
                <a:schemeClr val="tx1"/>
              </a:solidFill>
            </a:endParaRPr>
          </a:p>
        </p:txBody>
      </p:sp>
      <p:pic>
        <p:nvPicPr>
          <p:cNvPr id="7" name="Picture 6">
            <a:extLst>
              <a:ext uri="{FF2B5EF4-FFF2-40B4-BE49-F238E27FC236}">
                <a16:creationId xmlns:a16="http://schemas.microsoft.com/office/drawing/2014/main" id="{120F8006-FD77-4429-99DF-FF1200043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025" y="2000250"/>
            <a:ext cx="7219950" cy="2857500"/>
          </a:xfrm>
          <a:prstGeom prst="rect">
            <a:avLst/>
          </a:prstGeom>
        </p:spPr>
      </p:pic>
      <p:pic>
        <p:nvPicPr>
          <p:cNvPr id="8" name="Picture 7">
            <a:extLst>
              <a:ext uri="{FF2B5EF4-FFF2-40B4-BE49-F238E27FC236}">
                <a16:creationId xmlns:a16="http://schemas.microsoft.com/office/drawing/2014/main" id="{1CDFD56F-7E4F-494B-9C27-42C2339A51F2}"/>
              </a:ext>
            </a:extLst>
          </p:cNvPr>
          <p:cNvPicPr>
            <a:picLocks noChangeAspect="1"/>
          </p:cNvPicPr>
          <p:nvPr/>
        </p:nvPicPr>
        <p:blipFill rotWithShape="1">
          <a:blip r:embed="rId3"/>
          <a:srcRect b="13919"/>
          <a:stretch/>
        </p:blipFill>
        <p:spPr>
          <a:xfrm>
            <a:off x="2675770" y="5955441"/>
            <a:ext cx="6463560" cy="477879"/>
          </a:xfrm>
          <a:prstGeom prst="rect">
            <a:avLst/>
          </a:prstGeom>
        </p:spPr>
      </p:pic>
      <p:sp>
        <p:nvSpPr>
          <p:cNvPr id="9" name="TextBox 8">
            <a:extLst>
              <a:ext uri="{FF2B5EF4-FFF2-40B4-BE49-F238E27FC236}">
                <a16:creationId xmlns:a16="http://schemas.microsoft.com/office/drawing/2014/main" id="{C5930129-FD8C-4E7F-B123-4546FD2AA1DD}"/>
              </a:ext>
            </a:extLst>
          </p:cNvPr>
          <p:cNvSpPr txBox="1"/>
          <p:nvPr/>
        </p:nvSpPr>
        <p:spPr>
          <a:xfrm>
            <a:off x="1797232" y="5476258"/>
            <a:ext cx="8511678" cy="338554"/>
          </a:xfrm>
          <a:prstGeom prst="rect">
            <a:avLst/>
          </a:prstGeom>
          <a:noFill/>
        </p:spPr>
        <p:txBody>
          <a:bodyPr wrap="square" rtlCol="0">
            <a:spAutoFit/>
          </a:bodyPr>
          <a:lstStyle/>
          <a:p>
            <a:pPr algn="just"/>
            <a:r>
              <a:rPr lang="en-US" sz="1600" dirty="0">
                <a:solidFill>
                  <a:schemeClr val="tx1"/>
                </a:solidFill>
              </a:rPr>
              <a:t>In our datasets we have removed unnecessary columns like Date, Time, etc. for processing.</a:t>
            </a:r>
            <a:endParaRPr lang="en-IN" sz="1600" dirty="0">
              <a:solidFill>
                <a:schemeClr val="tx1"/>
              </a:solidFill>
            </a:endParaRPr>
          </a:p>
        </p:txBody>
      </p:sp>
    </p:spTree>
    <p:extLst>
      <p:ext uri="{BB962C8B-B14F-4D97-AF65-F5344CB8AC3E}">
        <p14:creationId xmlns:p14="http://schemas.microsoft.com/office/powerpoint/2010/main" val="1972900852"/>
      </p:ext>
    </p:extLst>
  </p:cSld>
  <p:clrMapOvr>
    <a:masterClrMapping/>
  </p:clrMapOvr>
</p:sld>
</file>

<file path=ppt/theme/theme1.xml><?xml version="1.0" encoding="utf-8"?>
<a:theme xmlns:a="http://schemas.openxmlformats.org/drawingml/2006/main" name="Theme1">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49AD377-9184-41CB-996B-AFBCE154BE99}" vid="{D05EEE4A-62C0-42A0-BA67-5F7E50ACFF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3104</TotalTime>
  <Words>962</Words>
  <Application>Microsoft Office PowerPoint</Application>
  <PresentationFormat>Widescreen</PresentationFormat>
  <Paragraphs>172</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Barlow</vt:lpstr>
      <vt:lpstr>Barlow Light</vt:lpstr>
      <vt:lpstr>Calibri</vt:lpstr>
      <vt:lpstr>Times New Roman</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Dinesh</cp:lastModifiedBy>
  <cp:revision>195</cp:revision>
  <dcterms:created xsi:type="dcterms:W3CDTF">2020-12-06T13:25:07Z</dcterms:created>
  <dcterms:modified xsi:type="dcterms:W3CDTF">2021-06-22T09:39:11Z</dcterms:modified>
</cp:coreProperties>
</file>