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9"/>
  </p:notesMasterIdLst>
  <p:sldIdLst>
    <p:sldId id="256" r:id="rId2"/>
    <p:sldId id="259" r:id="rId3"/>
    <p:sldId id="337" r:id="rId4"/>
    <p:sldId id="261" r:id="rId5"/>
    <p:sldId id="262" r:id="rId6"/>
    <p:sldId id="331" r:id="rId7"/>
    <p:sldId id="264" r:id="rId8"/>
    <p:sldId id="278" r:id="rId9"/>
    <p:sldId id="267" r:id="rId10"/>
    <p:sldId id="268" r:id="rId11"/>
    <p:sldId id="270" r:id="rId12"/>
    <p:sldId id="271" r:id="rId13"/>
    <p:sldId id="279" r:id="rId14"/>
    <p:sldId id="333" r:id="rId15"/>
    <p:sldId id="334" r:id="rId16"/>
    <p:sldId id="335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0F6FC6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78366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-2778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8196"/>
    </p:cViewPr>
  </p:sorterViewPr>
  <p:notesViewPr>
    <p:cSldViewPr snapToGrid="0">
      <p:cViewPr varScale="1">
        <p:scale>
          <a:sx n="50" d="100"/>
          <a:sy n="50" d="100"/>
        </p:scale>
        <p:origin x="262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93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89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15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24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74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72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37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60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32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3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Primitive Data Types are called many names then state </a:t>
            </a:r>
            <a:r>
              <a:rPr lang="en-US"/>
              <a:t>the other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12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6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20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6CEA1D-10C9-417B-84B4-1871850A8E8F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000" y="5952732"/>
            <a:ext cx="1137947" cy="9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tinyurl.com/TestNG-Getting-Started" TargetMode="External"/><Relationship Id="rId13" Type="http://schemas.openxmlformats.org/officeDocument/2006/relationships/hyperlink" Target="http://tinyurl.com/Rex-Allen-Jones-Books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www.amazon.com/Part-Java-Selenium-WebDriver-Automation-ebook/dp/B01DR2QFHY/ref=asap_bc?ie=UTF8" TargetMode="External"/><Relationship Id="rId12" Type="http://schemas.openxmlformats.org/officeDocument/2006/relationships/hyperlink" Target="https://www.amazon.com/Mastering-Selenium-WebDriver-Mark-Collin/dp/1784394351/ref=pd_sim_14_3?_encoding=UTF8&amp;pd_rd_i=1784394351&amp;pd_rd_r=YJ95RH6V4C4237NQNQ4K&amp;pd_rd_w=3lLvr&amp;pd_rd_wg=5iu2u&amp;psc=1&amp;refRID=YJ95RH6V4C4237NQNQ4K" TargetMode="Externa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hyperlink" Target="http://tinyurl.com/Part-1-Java-4-Selenium" TargetMode="External"/><Relationship Id="rId11" Type="http://schemas.openxmlformats.org/officeDocument/2006/relationships/hyperlink" Target="http://tinyurl.com/Part-1-Selenium-WebDriver" TargetMode="External"/><Relationship Id="rId5" Type="http://schemas.openxmlformats.org/officeDocument/2006/relationships/hyperlink" Target="https://www.amazon.com/Java-Beginners-Guide-Herbert-Schildt/dp/0071809252/ref=sr_1_2?ie=UTF8&amp;qid=1513679761&amp;sr=8-2&amp;keywords=Java+Books" TargetMode="External"/><Relationship Id="rId10" Type="http://schemas.openxmlformats.org/officeDocument/2006/relationships/hyperlink" Target="https://www.amazon.com/TestNG-Beginners-Guide-Varun-Menon/dp/1782166009/ref=pd_bxgy_14_img_2?_encoding=UTF8&amp;pd_rd_i=1782166009&amp;pd_rd_r=PRR8YAR99RJJWSEA15D9&amp;pd_rd_w=B6rZA&amp;pd_rd_wg=U9gTL&amp;psc=1&amp;refRID=PRR8YAR99RJJWSEA15D9" TargetMode="External"/><Relationship Id="rId4" Type="http://schemas.openxmlformats.org/officeDocument/2006/relationships/notesSlide" Target="../notesSlides/notesSlide14.xml"/><Relationship Id="rId9" Type="http://schemas.openxmlformats.org/officeDocument/2006/relationships/hyperlink" Target="https://www.amazon.com/Next-Generation-Java-Testing-Advanced/dp/0321503104/ref=sr_1_1?s=books&amp;ie=UTF8&amp;qid=1513680239&amp;sr=1-1&amp;keywords=Next+Generation+Java+Testing" TargetMode="Externa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ick-wall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9" y="0"/>
            <a:ext cx="12180721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861733" y="1522044"/>
            <a:ext cx="8468536" cy="3470399"/>
          </a:xfrm>
          <a:prstGeom prst="rect">
            <a:avLst/>
          </a:prstGeom>
          <a:solidFill>
            <a:schemeClr val="tx1">
              <a:alpha val="88000"/>
            </a:schemeClr>
          </a:solidFill>
          <a:ln w="76200" cmpd="sng">
            <a:solidFill>
              <a:schemeClr val="bg1"/>
            </a:solidFill>
          </a:ln>
          <a:effectLst/>
        </p:spPr>
        <p:txBody>
          <a:bodyPr vert="horz" lIns="479556" tIns="0" rIns="479556" bIns="0" rtlCol="0" anchor="ctr" anchorCtr="0">
            <a:noAutofit/>
          </a:bodyPr>
          <a:lstStyle>
            <a:lvl1pPr algn="ctr" defTabSz="816696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6394" dirty="0">
                <a:solidFill>
                  <a:schemeClr val="bg1"/>
                </a:solidFill>
                <a:effectLst>
                  <a:outerShdw blurRad="104775" dir="2700000" algn="tl" rotWithShape="0">
                    <a:srgbClr val="000000">
                      <a:alpha val="85000"/>
                    </a:srgbClr>
                  </a:outerShdw>
                </a:effectLst>
                <a:latin typeface="League Gothic Regular"/>
                <a:cs typeface="League Gothic Regular"/>
              </a:rPr>
              <a:t>BUILDING BLOCKS </a:t>
            </a:r>
          </a:p>
          <a:p>
            <a:pPr>
              <a:lnSpc>
                <a:spcPct val="80000"/>
              </a:lnSpc>
            </a:pPr>
            <a:r>
              <a:rPr lang="en-US" sz="6394" dirty="0">
                <a:solidFill>
                  <a:schemeClr val="bg1"/>
                </a:solidFill>
                <a:effectLst>
                  <a:outerShdw blurRad="104775" dir="2700000" algn="tl" rotWithShape="0">
                    <a:srgbClr val="000000">
                      <a:alpha val="85000"/>
                    </a:srgbClr>
                  </a:outerShdw>
                </a:effectLst>
                <a:latin typeface="League Gothic Regular"/>
                <a:cs typeface="League Gothic Regular"/>
              </a:rPr>
              <a:t>FOR </a:t>
            </a:r>
          </a:p>
          <a:p>
            <a:pPr>
              <a:lnSpc>
                <a:spcPct val="80000"/>
              </a:lnSpc>
            </a:pPr>
            <a:r>
              <a:rPr lang="en-US" sz="6394" dirty="0">
                <a:solidFill>
                  <a:schemeClr val="bg1"/>
                </a:solidFill>
                <a:effectLst>
                  <a:outerShdw blurRad="104775" dir="2700000" algn="tl" rotWithShape="0">
                    <a:srgbClr val="000000">
                      <a:alpha val="85000"/>
                    </a:srgbClr>
                  </a:outerShdw>
                </a:effectLst>
                <a:latin typeface="League Gothic Regular"/>
                <a:cs typeface="League Gothic Regular"/>
              </a:rPr>
              <a:t>SELENIUM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47" y="68525"/>
            <a:ext cx="3640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Rex </a:t>
            </a:r>
            <a:r>
              <a:rPr lang="en-US" sz="2000" dirty="0">
                <a:solidFill>
                  <a:schemeClr val="bg1"/>
                </a:solidFill>
              </a:rPr>
              <a:t>Jones</a:t>
            </a:r>
            <a:r>
              <a:rPr lang="en-US" sz="2400" dirty="0">
                <a:solidFill>
                  <a:schemeClr val="bg1"/>
                </a:solidFill>
              </a:rPr>
              <a:t> II, CSTE, </a:t>
            </a:r>
            <a:r>
              <a:rPr lang="en-US" sz="2400" dirty="0" err="1">
                <a:solidFill>
                  <a:schemeClr val="bg1"/>
                </a:solidFill>
              </a:rPr>
              <a:t>TMap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39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2134"/>
            <a:ext cx="8596668" cy="869005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Java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Selenium WebDriver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TestNG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Questions, Answers, &amp; Practice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1600"/>
            <a:ext cx="8596668" cy="11611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WebDriver / WebElement</a:t>
            </a:r>
            <a:br>
              <a:rPr lang="en-US" dirty="0"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4874"/>
            <a:ext cx="8596668" cy="388077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WebDriver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controls the web browser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implements classes such as ChromeDriver, </a:t>
            </a: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FirefoxDriver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, and </a:t>
            </a: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InternetExplorerDriver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contain methods such as get and </a:t>
            </a: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findElement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WebElement </a:t>
            </a: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represents an element on a web page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contain methods such as click, </a:t>
            </a: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sendKeys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, and </a:t>
            </a: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getText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DE8CA2A-30C2-4D21-9D2B-5BE359C5A2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4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511" y="0"/>
            <a:ext cx="8024033" cy="7605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Find WebElements</a:t>
            </a: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72544" y="696286"/>
            <a:ext cx="8128000" cy="142612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u="sng" dirty="0">
                <a:solidFill>
                  <a:schemeClr val="accent1"/>
                </a:solidFill>
                <a:latin typeface="Georgia" panose="02040502050405020303" pitchFamily="18" charset="0"/>
              </a:rPr>
              <a:t>Syntax</a:t>
            </a:r>
          </a:p>
          <a:p>
            <a:pPr marL="0" indent="0">
              <a:buFont typeface="Wingdings 3" charset="2"/>
              <a:buNone/>
            </a:pPr>
            <a:r>
              <a:rPr lang="en-US" sz="2400" b="1" dirty="0">
                <a:solidFill>
                  <a:srgbClr val="FF1493"/>
                </a:solidFill>
                <a:latin typeface="Georgia" panose="02040502050405020303" pitchFamily="18" charset="0"/>
              </a:rPr>
              <a:t>WebDriver</a:t>
            </a:r>
            <a:r>
              <a:rPr lang="en-US" sz="2400" dirty="0">
                <a:solidFill>
                  <a:srgbClr val="FF1493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Georgia" panose="02040502050405020303" pitchFamily="18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ChromeDriver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2400" b="1" dirty="0">
                <a:solidFill>
                  <a:srgbClr val="FF1493"/>
                </a:solidFill>
                <a:latin typeface="Georgia" panose="02040502050405020303" pitchFamily="18" charset="0"/>
              </a:rPr>
              <a:t>WebElement 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element</a:t>
            </a: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400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400" dirty="0" err="1">
                <a:solidFill>
                  <a:schemeClr val="accent1"/>
                </a:solidFill>
                <a:latin typeface="Georgia" panose="02040502050405020303" pitchFamily="18" charset="0"/>
              </a:rPr>
              <a:t>findElement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400" dirty="0" err="1">
                <a:solidFill>
                  <a:srgbClr val="FFFF00"/>
                </a:solidFill>
                <a:latin typeface="Georgia" panose="02040502050405020303" pitchFamily="18" charset="0"/>
              </a:rPr>
              <a:t>By</a:t>
            </a:r>
            <a:r>
              <a:rPr lang="en-US" sz="2400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400" dirty="0" err="1">
                <a:solidFill>
                  <a:schemeClr val="bg1"/>
                </a:solidFill>
                <a:latin typeface="Georgia" panose="02040502050405020303" pitchFamily="18" charset="0"/>
              </a:rPr>
              <a:t>locator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Georgia" panose="02040502050405020303" pitchFamily="18" charset="0"/>
              </a:rPr>
              <a:t>“value”</a:t>
            </a: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))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42388"/>
              </p:ext>
            </p:extLst>
          </p:nvPr>
        </p:nvGraphicFramePr>
        <p:xfrm>
          <a:off x="872544" y="2185985"/>
          <a:ext cx="8128000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20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7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Argument</a:t>
                      </a:r>
                      <a:endParaRPr lang="en-US" sz="18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WebDriver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Class controlling </a:t>
                      </a:r>
                      <a:r>
                        <a:rPr lang="en-US" sz="1800" baseline="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the web browser</a:t>
                      </a:r>
                      <a:endParaRPr lang="en-US" sz="18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driver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Name of the object representing</a:t>
                      </a:r>
                      <a:r>
                        <a:rPr lang="en-US" sz="1800" baseline="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WebDriver </a:t>
                      </a:r>
                      <a:endParaRPr lang="en-US" sz="18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WebElement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Class representing an element on the web page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Name of the object representing WebElement</a:t>
                      </a:r>
                      <a:endParaRPr lang="en-US" sz="1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Georgia" panose="02040502050405020303" pitchFamily="18" charset="0"/>
                        </a:rPr>
                        <a:t>findElement</a:t>
                      </a:r>
                      <a:endParaRPr lang="en-US" sz="18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Returns a WebElement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eorgia" panose="02040502050405020303" pitchFamily="18" charset="0"/>
                        </a:rPr>
                        <a:t>Finds the element by a locator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locator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Locates a WebElement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Value for locating an element based on the locator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08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4580"/>
            <a:ext cx="8596668" cy="10305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WebDriver Element Locators 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C# and Java</a:t>
            </a: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DE8CA2A-30C2-4D21-9D2B-5BE359C5A2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77334" y="3199379"/>
            <a:ext cx="8596668" cy="785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34" y="1899331"/>
            <a:ext cx="8596668" cy="785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81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2A98-13C4-4820-BEBE-8E0DE56F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9914"/>
            <a:ext cx="8596668" cy="1320800"/>
          </a:xfrm>
        </p:spPr>
        <p:txBody>
          <a:bodyPr/>
          <a:lstStyle/>
          <a:p>
            <a:pPr algn="ctr"/>
            <a:r>
              <a:rPr lang="en-US" u="sng" dirty="0"/>
              <a:t>Questions</a:t>
            </a:r>
            <a:r>
              <a:rPr lang="en-US" dirty="0"/>
              <a:t>, Answers, &amp; Practice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E09-CCCB-4613-A945-3C34C7C2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714"/>
            <a:ext cx="8596668" cy="483381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How many Data Types comes with Java? </a:t>
            </a:r>
            <a:endParaRPr lang="en-US" sz="2000" b="1" u="sng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What is a template of a Class? </a:t>
            </a:r>
            <a:endParaRPr lang="en-US" sz="2000" b="1" u="sng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Name the 8 Selenium WebDriver locators: </a:t>
            </a:r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163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2A98-13C4-4820-BEBE-8E0DE56F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9914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Questions, </a:t>
            </a:r>
            <a:r>
              <a:rPr lang="en-US" u="sng" dirty="0"/>
              <a:t>Answers</a:t>
            </a:r>
            <a:r>
              <a:rPr lang="en-US" dirty="0"/>
              <a:t>, &amp; Practice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E09-CCCB-4613-A945-3C34C7C2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714"/>
            <a:ext cx="8596668" cy="512783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1" u="sng" dirty="0"/>
              <a:t>How many Data Types comes with Java?</a:t>
            </a:r>
            <a:r>
              <a:rPr lang="en-US" sz="2000" dirty="0"/>
              <a:t> There are 2 Java Data Types called Non-Object and Object. Sometimes Non-Object is called Primitive while Object is called Class.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u="sng" dirty="0"/>
              <a:t>What is a template of a Class?</a:t>
            </a:r>
            <a:r>
              <a:rPr lang="en-US" sz="2000" b="1" dirty="0"/>
              <a:t> </a:t>
            </a:r>
            <a:r>
              <a:rPr lang="en-US" sz="2000" dirty="0"/>
              <a:t>An object is a template of a Class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u="sng" dirty="0"/>
              <a:t>Name the 8 Selenium WebDriver locators: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830903"/>
              </p:ext>
            </p:extLst>
          </p:nvPr>
        </p:nvGraphicFramePr>
        <p:xfrm>
          <a:off x="1073431" y="4185920"/>
          <a:ext cx="4674228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7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179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err="1"/>
                        <a:t>className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cssSelector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id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err="1"/>
                        <a:t>linkText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 startAt="5"/>
                      </a:pPr>
                      <a:r>
                        <a:rPr lang="en-US" dirty="0"/>
                        <a:t>name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342900" indent="-342900">
                        <a:buAutoNum type="arabicPeriod" startAt="5"/>
                      </a:pPr>
                      <a:r>
                        <a:rPr lang="en-US" dirty="0" err="1"/>
                        <a:t>partialLinkText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342900" indent="-342900">
                        <a:buAutoNum type="arabicPeriod" startAt="5"/>
                      </a:pPr>
                      <a:r>
                        <a:rPr lang="en-US" dirty="0" err="1"/>
                        <a:t>tagName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342900" indent="-342900">
                        <a:buAutoNum type="arabicPeriod" startAt="5"/>
                      </a:pPr>
                      <a:r>
                        <a:rPr lang="en-US" dirty="0" err="1"/>
                        <a:t>xpath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30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2A98-13C4-4820-BEBE-8E0DE56F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9914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Questions, Answers, &amp; </a:t>
            </a:r>
            <a:r>
              <a:rPr lang="en-US" u="sng" dirty="0"/>
              <a:t>Practice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E09-CCCB-4613-A945-3C34C7C2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714"/>
            <a:ext cx="8596668" cy="48338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If You Have Time, Watch This Video (Part 1) Building Blocks For Selenium At Least One More Time</a:t>
            </a:r>
            <a:endParaRPr lang="en-US" sz="2000" b="1" u="sng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Execute The Same Test Script From Video</a:t>
            </a:r>
            <a:endParaRPr lang="en-US" sz="2000" b="1" u="sng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Create A Test Script To Save Your Registration For Demo Web Shop Using Different Locators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214557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725" y="101600"/>
            <a:ext cx="8943802" cy="7692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Suggested Books</a:t>
            </a:r>
            <a:br>
              <a:rPr lang="en-US" dirty="0"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726" y="870857"/>
            <a:ext cx="9599662" cy="4597614"/>
          </a:xfrm>
        </p:spPr>
        <p:txBody>
          <a:bodyPr>
            <a:normAutofit fontScale="55000" lnSpcReduction="20000"/>
          </a:bodyPr>
          <a:lstStyle/>
          <a:p>
            <a:pPr marL="514350" indent="-28575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Georgia" panose="02040502050405020303" pitchFamily="18" charset="0"/>
              </a:rPr>
              <a:t>Java</a:t>
            </a:r>
            <a:endParaRPr lang="en-US" sz="2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 indent="-17145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1"/>
                </a:solidFill>
                <a:latin typeface="Georgia" panose="02040502050405020303" pitchFamily="18" charset="0"/>
                <a:hlinkClick r:id="rId5" tooltip="Java: A Beginner’s Guide"/>
              </a:rPr>
              <a:t>Java: A Beginner’s Guide</a:t>
            </a:r>
            <a:r>
              <a:rPr lang="en-US" sz="2600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</a:rPr>
              <a:t>by Herbert </a:t>
            </a:r>
            <a:r>
              <a:rPr lang="en-US" sz="2600" dirty="0" err="1">
                <a:solidFill>
                  <a:schemeClr val="tx1"/>
                </a:solidFill>
                <a:latin typeface="Georgia" panose="02040502050405020303" pitchFamily="18" charset="0"/>
              </a:rPr>
              <a:t>Schildt</a:t>
            </a:r>
            <a:endParaRPr lang="en-US" sz="2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 indent="-17145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  <a:hlinkClick r:id="rId6" tooltip="Absolute Beginner (Part 1) Java 4 Selenium WebDriver "/>
              </a:rPr>
              <a:t>Absolute Beginner (Part 1) Java 4 Selenium WebDriver </a:t>
            </a: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</a:rPr>
              <a:t>by Rex Jones II, CSTE, </a:t>
            </a:r>
            <a:r>
              <a:rPr lang="en-US" sz="2600" dirty="0" err="1">
                <a:solidFill>
                  <a:schemeClr val="tx1"/>
                </a:solidFill>
                <a:latin typeface="Georgia" panose="02040502050405020303" pitchFamily="18" charset="0"/>
              </a:rPr>
              <a:t>TMap</a:t>
            </a:r>
            <a:endParaRPr lang="en-US" sz="2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 indent="-17145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  <a:hlinkClick r:id="rId7" tooltip="(Part 2) Java 4 Selenium WebDriver"/>
              </a:rPr>
              <a:t>(Part 2) Java 4 Selenium WebDriver</a:t>
            </a: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</a:rPr>
              <a:t> by Rex Jones II, CSTE, </a:t>
            </a:r>
            <a:r>
              <a:rPr lang="en-US" sz="2600" dirty="0" err="1">
                <a:solidFill>
                  <a:schemeClr val="tx1"/>
                </a:solidFill>
                <a:latin typeface="Georgia" panose="02040502050405020303" pitchFamily="18" charset="0"/>
              </a:rPr>
              <a:t>TMap</a:t>
            </a:r>
            <a:endParaRPr lang="en-US" sz="2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28575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Georgia" panose="02040502050405020303" pitchFamily="18" charset="0"/>
              </a:rPr>
              <a:t>TestNG</a:t>
            </a:r>
            <a:endParaRPr lang="en-US" sz="2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914400" lvl="1" indent="-3429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  <a:hlinkClick r:id="rId8" tooltip="Getting Started With TestNG"/>
              </a:rPr>
              <a:t>Getting Started With TestNG</a:t>
            </a: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</a:rPr>
              <a:t> by Rex Jones II, CSTE, </a:t>
            </a:r>
            <a:r>
              <a:rPr lang="en-US" sz="2600" dirty="0" err="1">
                <a:solidFill>
                  <a:schemeClr val="tx1"/>
                </a:solidFill>
                <a:latin typeface="Georgia" panose="02040502050405020303" pitchFamily="18" charset="0"/>
              </a:rPr>
              <a:t>TMap</a:t>
            </a:r>
            <a:endParaRPr lang="en-US" sz="2600" u="sng" dirty="0">
              <a:solidFill>
                <a:schemeClr val="tx1"/>
              </a:solidFill>
              <a:latin typeface="Georgia" panose="02040502050405020303" pitchFamily="18" charset="0"/>
              <a:hlinkClick r:id="rId9" tooltip="Next Generation Java Testing "/>
            </a:endParaRPr>
          </a:p>
          <a:p>
            <a:pPr marL="914400" lvl="1" indent="-3429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  <a:hlinkClick r:id="rId9" tooltip="Next Generation Java Testing "/>
              </a:rPr>
              <a:t>Next Generation Java Testing </a:t>
            </a: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</a:rPr>
              <a:t>by Cedric </a:t>
            </a:r>
            <a:r>
              <a:rPr lang="en-US" sz="2600" dirty="0" err="1">
                <a:solidFill>
                  <a:schemeClr val="tx1"/>
                </a:solidFill>
                <a:latin typeface="Georgia" panose="02040502050405020303" pitchFamily="18" charset="0"/>
              </a:rPr>
              <a:t>Beust</a:t>
            </a:r>
            <a:endParaRPr lang="en-US" sz="2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914400" lvl="1" indent="-3429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  <a:hlinkClick r:id="rId10" tooltip="TestNG Beginner’s Guide"/>
              </a:rPr>
              <a:t>TestNG Beginner’s Guide</a:t>
            </a: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  <a:hlinkClick r:id="rId1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</a:rPr>
              <a:t>by Varun Menon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28575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 WebDriver</a:t>
            </a:r>
            <a:endParaRPr lang="en-US" sz="2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914400" lvl="1" indent="-3429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  <a:hlinkClick r:id="rId11" tooltip="(Part 1) Selenium WebDriver For Functional Automation Testing"/>
              </a:rPr>
              <a:t>(Part 1) Selenium WebDriver For Functional Automation Testing</a:t>
            </a: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  <a:hlinkClick r:id="rId11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</a:rPr>
              <a:t>by Rex Jones II, CSTE, </a:t>
            </a:r>
            <a:r>
              <a:rPr lang="en-US" sz="2600" dirty="0" err="1">
                <a:solidFill>
                  <a:schemeClr val="tx1"/>
                </a:solidFill>
                <a:latin typeface="Georgia" panose="02040502050405020303" pitchFamily="18" charset="0"/>
              </a:rPr>
              <a:t>TMap</a:t>
            </a:r>
            <a:endParaRPr lang="en-US" sz="2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914400" lvl="1" indent="-3429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  <a:hlinkClick r:id="rId12" tooltip="Mastering Selenium WebDriver"/>
              </a:rPr>
              <a:t>Mastering Selenium WebDriver</a:t>
            </a: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  <a:hlinkClick r:id="rId12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Georgia" panose="02040502050405020303" pitchFamily="18" charset="0"/>
              </a:rPr>
              <a:t>by Mark Collin</a:t>
            </a:r>
          </a:p>
          <a:p>
            <a:pPr marL="914400" lvl="1" indent="-342900"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Georgia" panose="02040502050405020303" pitchFamily="18" charset="0"/>
              </a:rPr>
              <a:t>Books By Rex Jones II - </a:t>
            </a:r>
            <a:r>
              <a:rPr lang="en-US" sz="2600" dirty="0">
                <a:latin typeface="Georgia" panose="02040502050405020303" pitchFamily="18" charset="0"/>
                <a:hlinkClick r:id="rId13" tooltip="QTP/UFT and Selenium Books"/>
              </a:rPr>
              <a:t>http://tinyurl.com/Rex-Allen-Jones-Books</a:t>
            </a:r>
            <a:r>
              <a:rPr lang="en-US" sz="2600" dirty="0">
                <a:latin typeface="Georgia" panose="02040502050405020303" pitchFamily="18" charset="0"/>
              </a:rPr>
              <a:t> </a:t>
            </a:r>
            <a:endParaRPr lang="en-US" sz="2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914400" lvl="1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914400" lvl="1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914400" lvl="1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71500" lvl="1" indent="0">
              <a:buNone/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914400" lvl="1" indent="-51435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914400" lvl="1" indent="-51435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DE8CA2A-30C2-4D21-9D2B-5BE359C5A2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6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6141" y="132948"/>
            <a:ext cx="8596668" cy="87994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Programming Languages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613" y="1219540"/>
            <a:ext cx="2323809" cy="150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5374" y="4783600"/>
            <a:ext cx="3057143" cy="1085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807" y="1012892"/>
            <a:ext cx="2438095" cy="1714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9334" y="3671921"/>
            <a:ext cx="1828571" cy="19428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660" y="3072190"/>
            <a:ext cx="2771429" cy="15333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0288" y="3100493"/>
            <a:ext cx="2114286" cy="11428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3620" y="1012892"/>
            <a:ext cx="2428571" cy="239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1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7333" y="124857"/>
            <a:ext cx="9499914" cy="12173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TIOBE Popular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Programming Languages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8676" y="2147426"/>
            <a:ext cx="4428571" cy="2771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5CF52C-7CAC-4FCB-A179-90F6667DCA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33" y="1342239"/>
            <a:ext cx="4428571" cy="4357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8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7333" y="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Java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Test Frameworks</a:t>
            </a: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317" y="3331873"/>
            <a:ext cx="3434089" cy="1469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4753" y="1685726"/>
            <a:ext cx="3645653" cy="128122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7459" y="4912659"/>
            <a:ext cx="1863675" cy="1792941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6249" y="5797975"/>
            <a:ext cx="808910" cy="243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433" y="5088998"/>
            <a:ext cx="831726" cy="3559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1240" y="5410229"/>
            <a:ext cx="813919" cy="339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5580" y="4432151"/>
            <a:ext cx="22852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xUnit</a:t>
            </a:r>
            <a:r>
              <a:rPr lang="en-US" dirty="0">
                <a:solidFill>
                  <a:srgbClr val="0070C0"/>
                </a:solidFill>
              </a:rPr>
              <a:t> Family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0228" y="6130003"/>
            <a:ext cx="598136" cy="31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4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8218" y="124857"/>
            <a:ext cx="9521033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Selenium Components</a:t>
            </a:r>
          </a:p>
        </p:txBody>
      </p:sp>
      <p:sp>
        <p:nvSpPr>
          <p:cNvPr id="2" name="Flowchart: Process 1"/>
          <p:cNvSpPr/>
          <p:nvPr/>
        </p:nvSpPr>
        <p:spPr>
          <a:xfrm>
            <a:off x="4236440" y="1445657"/>
            <a:ext cx="1719743" cy="9314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Selenium Components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308218" y="3600952"/>
            <a:ext cx="1719743" cy="93143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Selenium IDE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2792134" y="3600952"/>
            <a:ext cx="2069285" cy="93143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Selenium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Remote Control (RC)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5625592" y="3611416"/>
            <a:ext cx="1719743" cy="93143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Selenium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WebDriver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8109508" y="3600952"/>
            <a:ext cx="1719743" cy="93143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Selenium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Grid</a:t>
            </a:r>
          </a:p>
        </p:txBody>
      </p:sp>
      <p:cxnSp>
        <p:nvCxnSpPr>
          <p:cNvPr id="15" name="Elbow Connector 14"/>
          <p:cNvCxnSpPr>
            <a:stCxn id="2" idx="2"/>
            <a:endCxn id="6" idx="0"/>
          </p:cNvCxnSpPr>
          <p:nvPr/>
        </p:nvCxnSpPr>
        <p:spPr>
          <a:xfrm rot="5400000">
            <a:off x="2520269" y="1024908"/>
            <a:ext cx="1223865" cy="3928222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" idx="2"/>
            <a:endCxn id="11" idx="0"/>
          </p:cNvCxnSpPr>
          <p:nvPr/>
        </p:nvCxnSpPr>
        <p:spPr>
          <a:xfrm rot="16200000" flipH="1">
            <a:off x="6420914" y="1052485"/>
            <a:ext cx="1223865" cy="3873068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0"/>
          </p:cNvCxnSpPr>
          <p:nvPr/>
        </p:nvCxnSpPr>
        <p:spPr>
          <a:xfrm>
            <a:off x="3826776" y="2989019"/>
            <a:ext cx="1" cy="61193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02238" y="2989019"/>
            <a:ext cx="1" cy="61193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15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5196"/>
            <a:ext cx="8596668" cy="833610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8806"/>
            <a:ext cx="8596668" cy="464303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Java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Selenium WebDriver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TestNG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Questions, Answers, &amp; Practice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6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2134"/>
            <a:ext cx="8596668" cy="869005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251139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Java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Selenium WebDriver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TestNG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Questions, Answers, &amp; Practice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7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6612"/>
            <a:ext cx="8596668" cy="3880773"/>
          </a:xfrm>
          <a:solidFill>
            <a:schemeClr val="tx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Primitive"/>
          <p:cNvSpPr/>
          <p:nvPr/>
        </p:nvSpPr>
        <p:spPr>
          <a:xfrm>
            <a:off x="864722" y="4151670"/>
            <a:ext cx="2734962" cy="8649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1493"/>
                </a:solidFill>
                <a:latin typeface="Georgia" panose="02040502050405020303" pitchFamily="18" charset="0"/>
              </a:rPr>
              <a:t>Primitive</a:t>
            </a:r>
          </a:p>
          <a:p>
            <a:pPr algn="ctr"/>
            <a:r>
              <a:rPr lang="en-US" sz="2400" dirty="0">
                <a:solidFill>
                  <a:srgbClr val="FF1493"/>
                </a:solidFill>
                <a:latin typeface="Georgia" panose="02040502050405020303" pitchFamily="18" charset="0"/>
              </a:rPr>
              <a:t>(Non-Object)</a:t>
            </a:r>
          </a:p>
        </p:txBody>
      </p:sp>
      <p:sp>
        <p:nvSpPr>
          <p:cNvPr id="4" name="Data Types"/>
          <p:cNvSpPr/>
          <p:nvPr/>
        </p:nvSpPr>
        <p:spPr>
          <a:xfrm>
            <a:off x="3599684" y="1710370"/>
            <a:ext cx="2734962" cy="8649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Georgia" panose="02040502050405020303" pitchFamily="18" charset="0"/>
              </a:rPr>
              <a:t>Data Types</a:t>
            </a:r>
          </a:p>
        </p:txBody>
      </p:sp>
      <p:sp>
        <p:nvSpPr>
          <p:cNvPr id="6" name="Object-Oriented"/>
          <p:cNvSpPr/>
          <p:nvPr/>
        </p:nvSpPr>
        <p:spPr>
          <a:xfrm>
            <a:off x="6399960" y="4151670"/>
            <a:ext cx="2734962" cy="8649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1493"/>
                </a:solidFill>
                <a:latin typeface="Georgia" panose="02040502050405020303" pitchFamily="18" charset="0"/>
              </a:rPr>
              <a:t>Class</a:t>
            </a:r>
          </a:p>
          <a:p>
            <a:pPr algn="ctr"/>
            <a:r>
              <a:rPr lang="en-US" sz="2400" dirty="0">
                <a:solidFill>
                  <a:srgbClr val="FF1493"/>
                </a:solidFill>
                <a:latin typeface="Georgia" panose="02040502050405020303" pitchFamily="18" charset="0"/>
              </a:rPr>
              <a:t>(Object)</a:t>
            </a: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2232203" y="2575343"/>
            <a:ext cx="1367481" cy="157632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334646" y="2573257"/>
            <a:ext cx="1432795" cy="157632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F40ABDAD-BCB6-4749-AE90-EDB766C2DE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"/>
    </mc:Choice>
    <mc:Fallback xmlns="">
      <p:transition spd="slow" advTm="3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6" y="162534"/>
            <a:ext cx="8598256" cy="11797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Non Object &amp; Object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Data Types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5745" y="2292629"/>
            <a:ext cx="4185623" cy="29588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int</a:t>
            </a:r>
          </a:p>
          <a:p>
            <a:pPr marL="514350" indent="-514350"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double</a:t>
            </a:r>
          </a:p>
          <a:p>
            <a:pPr marL="514350" indent="-514350"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boolean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5088383" y="2292628"/>
            <a:ext cx="4186237" cy="295982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String</a:t>
            </a:r>
          </a:p>
          <a:p>
            <a:pPr marL="514350" indent="-514350"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WebDriver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WebElement</a:t>
            </a:r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675745" y="1716366"/>
            <a:ext cx="4185623" cy="57626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Non Object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088383" y="1716366"/>
            <a:ext cx="4185618" cy="57626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69974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Custom 9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497</Words>
  <Application>Microsoft Office PowerPoint</Application>
  <PresentationFormat>Widescreen</PresentationFormat>
  <Paragraphs>159</Paragraphs>
  <Slides>17</Slides>
  <Notes>14</Notes>
  <HiddenSlides>0</HiddenSlides>
  <MMClips>13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Georgia</vt:lpstr>
      <vt:lpstr>League Gothic Regular</vt:lpstr>
      <vt:lpstr>Times New Roman</vt:lpstr>
      <vt:lpstr>Verdana</vt:lpstr>
      <vt:lpstr>Wingdings</vt:lpstr>
      <vt:lpstr>Wingdings 3</vt:lpstr>
      <vt:lpstr>Facet</vt:lpstr>
      <vt:lpstr>PowerPoint Presentation</vt:lpstr>
      <vt:lpstr>Programming Languages</vt:lpstr>
      <vt:lpstr>TIOBE Popular  Programming Languages</vt:lpstr>
      <vt:lpstr>Java  Test Frameworks </vt:lpstr>
      <vt:lpstr>Selenium Components</vt:lpstr>
      <vt:lpstr>Tutorial Plan</vt:lpstr>
      <vt:lpstr>Tutorial Plan</vt:lpstr>
      <vt:lpstr>Data Types</vt:lpstr>
      <vt:lpstr>Non Object &amp; Object Data Types</vt:lpstr>
      <vt:lpstr>Tutorial Plan</vt:lpstr>
      <vt:lpstr>WebDriver / WebElement </vt:lpstr>
      <vt:lpstr>Find WebElements </vt:lpstr>
      <vt:lpstr>WebDriver Element Locators  C# and Java</vt:lpstr>
      <vt:lpstr>Questions, Answers, &amp; Practice </vt:lpstr>
      <vt:lpstr>Questions, Answers, &amp; Practice </vt:lpstr>
      <vt:lpstr>Questions, Answers, &amp; Practice </vt:lpstr>
      <vt:lpstr>Suggested Books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965</cp:revision>
  <dcterms:created xsi:type="dcterms:W3CDTF">2016-08-27T11:26:48Z</dcterms:created>
  <dcterms:modified xsi:type="dcterms:W3CDTF">2018-09-01T01:28:16Z</dcterms:modified>
</cp:coreProperties>
</file>